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257" r:id="rId2"/>
    <p:sldId id="258" r:id="rId3"/>
    <p:sldId id="284" r:id="rId4"/>
    <p:sldId id="260" r:id="rId5"/>
    <p:sldId id="263" r:id="rId6"/>
    <p:sldId id="261" r:id="rId7"/>
    <p:sldId id="27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3" r:id="rId18"/>
    <p:sldId id="274" r:id="rId19"/>
    <p:sldId id="275" r:id="rId20"/>
    <p:sldId id="276" r:id="rId21"/>
    <p:sldId id="277" r:id="rId22"/>
    <p:sldId id="280" r:id="rId23"/>
    <p:sldId id="278" r:id="rId24"/>
    <p:sldId id="279" r:id="rId25"/>
    <p:sldId id="281" r:id="rId26"/>
    <p:sldId id="282" r:id="rId27"/>
    <p:sldId id="296" r:id="rId28"/>
    <p:sldId id="283" r:id="rId29"/>
    <p:sldId id="286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59" r:id="rId3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125" d="100"/>
          <a:sy n="125" d="100"/>
        </p:scale>
        <p:origin x="1560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6801B-408B-4180-8860-4AD08B21AA54}" type="datetimeFigureOut">
              <a:rPr lang="zh-CN" altLang="en-US" smtClean="0"/>
              <a:t>2018/9/7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C9810-6A8F-4DED-8155-C718E3BB89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593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786998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质子束流经过直线加速器和环形加速器加速后，轰击到处于靶站中心位置的靶体系统，靶体在高能质子束轰击下产生中子，提供给谱仪做中子散射研究。靶体系统是加速器束流的最终目标以及谱仪所需中子的源头，在</a:t>
            </a:r>
            <a:r>
              <a:rPr lang="en-US" altLang="zh-CN" dirty="0" smtClean="0"/>
              <a:t>CSNS</a:t>
            </a:r>
            <a:r>
              <a:rPr lang="zh-CN" altLang="en-US" dirty="0" smtClean="0"/>
              <a:t>这台大科学装置中起着至关重要的作用！为了发挥它的作用，应具备以下四项功能。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4387-8F23-4211-BC56-F59E8A7438D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82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024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123" name="文本占位符 10242"/>
          <p:cNvSpPr>
            <a:spLocks noGrp="1" noRot="1" noChangeAspect="1" noChangeArrowheads="1" noTextEdit="1"/>
          </p:cNvSpPr>
          <p:nvPr>
            <p:ph type="body" idx="4294967295"/>
          </p:nvPr>
        </p:nvSpPr>
        <p:spPr bwMode="auto">
          <a:xfrm>
            <a:off x="-581025" y="7800975"/>
            <a:ext cx="6577013" cy="8480425"/>
          </a:xfrm>
          <a:prstGeom prst="rect">
            <a:avLst/>
          </a:prstGeom>
          <a:noFill/>
          <a:ln w="1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smtClean="0"/>
              <a:t>任务完成情况，首先是</a:t>
            </a:r>
          </a:p>
        </p:txBody>
      </p:sp>
    </p:spTree>
    <p:extLst>
      <p:ext uri="{BB962C8B-B14F-4D97-AF65-F5344CB8AC3E}">
        <p14:creationId xmlns:p14="http://schemas.microsoft.com/office/powerpoint/2010/main" val="131852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024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171" name="文本占位符 10242"/>
          <p:cNvSpPr>
            <a:spLocks noGrp="1" noRot="1" noChangeAspect="1" noChangeArrowheads="1" noTextEdit="1"/>
          </p:cNvSpPr>
          <p:nvPr>
            <p:ph type="body" idx="4294967295"/>
          </p:nvPr>
        </p:nvSpPr>
        <p:spPr bwMode="auto">
          <a:xfrm>
            <a:off x="-581025" y="7800975"/>
            <a:ext cx="6577013" cy="8480425"/>
          </a:xfrm>
          <a:prstGeom prst="rect">
            <a:avLst/>
          </a:prstGeom>
          <a:noFill/>
          <a:ln w="1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smtClean="0"/>
              <a:t>任务完成情况，首先是</a:t>
            </a:r>
          </a:p>
        </p:txBody>
      </p:sp>
    </p:spTree>
    <p:extLst>
      <p:ext uri="{BB962C8B-B14F-4D97-AF65-F5344CB8AC3E}">
        <p14:creationId xmlns:p14="http://schemas.microsoft.com/office/powerpoint/2010/main" val="385925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024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0243" name="文本占位符 10242"/>
          <p:cNvSpPr>
            <a:spLocks noGrp="1" noRot="1" noChangeAspect="1" noChangeArrowheads="1" noTextEdit="1"/>
          </p:cNvSpPr>
          <p:nvPr>
            <p:ph type="body" idx="4294967295"/>
          </p:nvPr>
        </p:nvSpPr>
        <p:spPr bwMode="auto">
          <a:xfrm>
            <a:off x="-581025" y="7800975"/>
            <a:ext cx="6577013" cy="8480425"/>
          </a:xfrm>
          <a:prstGeom prst="rect">
            <a:avLst/>
          </a:prstGeom>
          <a:noFill/>
          <a:ln w="1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smtClean="0"/>
              <a:t>任务完成情况，首先是</a:t>
            </a:r>
          </a:p>
        </p:txBody>
      </p:sp>
    </p:spTree>
    <p:extLst>
      <p:ext uri="{BB962C8B-B14F-4D97-AF65-F5344CB8AC3E}">
        <p14:creationId xmlns:p14="http://schemas.microsoft.com/office/powerpoint/2010/main" val="1360116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024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2291" name="文本占位符 10242"/>
          <p:cNvSpPr>
            <a:spLocks noGrp="1" noRot="1" noChangeAspect="1" noChangeArrowheads="1" noTextEdit="1"/>
          </p:cNvSpPr>
          <p:nvPr>
            <p:ph type="body" idx="4294967295"/>
          </p:nvPr>
        </p:nvSpPr>
        <p:spPr bwMode="auto">
          <a:xfrm>
            <a:off x="-581025" y="7800975"/>
            <a:ext cx="6577013" cy="8480425"/>
          </a:xfrm>
          <a:prstGeom prst="rect">
            <a:avLst/>
          </a:prstGeom>
          <a:noFill/>
          <a:ln w="1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smtClean="0"/>
              <a:t>任务完成情况，首先是</a:t>
            </a:r>
          </a:p>
        </p:txBody>
      </p:sp>
    </p:spTree>
    <p:extLst>
      <p:ext uri="{BB962C8B-B14F-4D97-AF65-F5344CB8AC3E}">
        <p14:creationId xmlns:p14="http://schemas.microsoft.com/office/powerpoint/2010/main" val="2372373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024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文本占位符 10242"/>
          <p:cNvSpPr>
            <a:spLocks noGrp="1" noRot="1" noChangeAspect="1" noChangeArrowheads="1" noTextEdit="1"/>
          </p:cNvSpPr>
          <p:nvPr>
            <p:ph type="body" idx="4294967295"/>
          </p:nvPr>
        </p:nvSpPr>
        <p:spPr bwMode="auto">
          <a:xfrm>
            <a:off x="-581025" y="7800975"/>
            <a:ext cx="6577013" cy="8480425"/>
          </a:xfrm>
          <a:prstGeom prst="rect">
            <a:avLst/>
          </a:prstGeom>
          <a:noFill/>
          <a:ln w="1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smtClean="0"/>
              <a:t>任务完成情况，首先是</a:t>
            </a:r>
          </a:p>
        </p:txBody>
      </p:sp>
    </p:spTree>
    <p:extLst>
      <p:ext uri="{BB962C8B-B14F-4D97-AF65-F5344CB8AC3E}">
        <p14:creationId xmlns:p14="http://schemas.microsoft.com/office/powerpoint/2010/main" val="954792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024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6387" name="文本占位符 10242"/>
          <p:cNvSpPr>
            <a:spLocks noGrp="1" noRot="1" noChangeAspect="1" noChangeArrowheads="1" noTextEdit="1"/>
          </p:cNvSpPr>
          <p:nvPr>
            <p:ph type="body" idx="4294967295"/>
          </p:nvPr>
        </p:nvSpPr>
        <p:spPr bwMode="auto">
          <a:xfrm>
            <a:off x="-581025" y="7800975"/>
            <a:ext cx="6577013" cy="8480425"/>
          </a:xfrm>
          <a:prstGeom prst="rect">
            <a:avLst/>
          </a:prstGeom>
          <a:noFill/>
          <a:ln w="1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smtClean="0"/>
              <a:t>任务完成情况，首先是</a:t>
            </a:r>
          </a:p>
        </p:txBody>
      </p:sp>
    </p:spTree>
    <p:extLst>
      <p:ext uri="{BB962C8B-B14F-4D97-AF65-F5344CB8AC3E}">
        <p14:creationId xmlns:p14="http://schemas.microsoft.com/office/powerpoint/2010/main" val="4208263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024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8435" name="文本占位符 10242"/>
          <p:cNvSpPr>
            <a:spLocks noGrp="1" noRot="1" noChangeAspect="1" noChangeArrowheads="1" noTextEdit="1"/>
          </p:cNvSpPr>
          <p:nvPr>
            <p:ph type="body" idx="4294967295"/>
          </p:nvPr>
        </p:nvSpPr>
        <p:spPr bwMode="auto">
          <a:xfrm>
            <a:off x="-581025" y="7800975"/>
            <a:ext cx="6577013" cy="8480425"/>
          </a:xfrm>
          <a:prstGeom prst="rect">
            <a:avLst/>
          </a:prstGeom>
          <a:noFill/>
          <a:ln w="1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smtClean="0"/>
              <a:t>任务完成情况，首先是</a:t>
            </a:r>
          </a:p>
        </p:txBody>
      </p:sp>
    </p:spTree>
    <p:extLst>
      <p:ext uri="{BB962C8B-B14F-4D97-AF65-F5344CB8AC3E}">
        <p14:creationId xmlns:p14="http://schemas.microsoft.com/office/powerpoint/2010/main" val="1071609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SSppt母板首页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05800" y="6477000"/>
            <a:ext cx="184150" cy="2254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8000"/>
              </a:lnSpc>
              <a:defRPr/>
            </a:pPr>
            <a:endParaRPr lang="zh-CN" altLang="zh-CN" sz="1000">
              <a:solidFill>
                <a:srgbClr val="808080"/>
              </a:solidFill>
              <a:latin typeface="Impact" panose="020B0806030902050204" pitchFamily="34" charset="0"/>
            </a:endParaRP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339975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600200"/>
          </a:xfrm>
        </p:spPr>
        <p:txBody>
          <a:bodyPr/>
          <a:lstStyle>
            <a:lvl1pPr marL="0" indent="0"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14361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CDF0E-18E3-47EB-9A73-0930BB5416D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66824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5125" y="838200"/>
            <a:ext cx="2033588" cy="55626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838200"/>
            <a:ext cx="5953125" cy="55626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FE3B8-25C9-4510-9D05-8892E5CD9CA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318162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6248400" cy="4572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 hasCustomPrompt="1"/>
          </p:nvPr>
        </p:nvSpPr>
        <p:spPr>
          <a:xfrm>
            <a:off x="609600" y="1447800"/>
            <a:ext cx="8139113" cy="49530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  <a:endParaRPr lang="zh-CN" alt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5188-1797-4B01-9210-78E69BEF580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55918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F8D5-18AE-4C9F-9F3F-543354EDE83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03953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849F8-2B42-4D72-A606-27144D9B72A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550640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3509F-448A-4541-B4A5-81F64D4750B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303114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99256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54563" y="1447800"/>
            <a:ext cx="399415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89606-2043-487B-9160-D408432D4F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012635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46C5B-5268-4A58-A605-3364B02C38E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715548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9F26F-F956-432B-8B7B-77D13BA3106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475449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9439F-DCE3-4618-B20A-373311A8118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760046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010E1-DFC0-4724-AC1A-648A8EBF4AA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989754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47AF5-6A52-4AF0-97BC-FF9BC3E96AA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658048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未标题-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838200"/>
            <a:ext cx="6248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8139113" cy="495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524625"/>
            <a:ext cx="303213" cy="180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900">
                <a:solidFill>
                  <a:srgbClr val="4D5E68"/>
                </a:solidFill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AACDFFB-1D3D-41C2-B6F4-ADA8C55DC3F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7872413" y="6513513"/>
            <a:ext cx="509587" cy="1920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r" eaLnBrk="0" hangingPunct="0">
              <a:defRPr/>
            </a:pPr>
            <a:r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</a:rPr>
              <a:t>Page</a:t>
            </a:r>
          </a:p>
        </p:txBody>
      </p:sp>
      <p:sp>
        <p:nvSpPr>
          <p:cNvPr id="216071" name="Rectangle 7"/>
          <p:cNvSpPr>
            <a:spLocks noChangeArrowheads="1"/>
          </p:cNvSpPr>
          <p:nvPr/>
        </p:nvSpPr>
        <p:spPr bwMode="auto">
          <a:xfrm>
            <a:off x="468313" y="6524625"/>
            <a:ext cx="3810000" cy="1920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900">
                <a:solidFill>
                  <a:srgbClr val="FFFFFF"/>
                </a:solidFill>
                <a:latin typeface="Impact" panose="020B0806030902050204" pitchFamily="34" charset="0"/>
              </a:rPr>
              <a:t>散裂中子源进展汇报  </a:t>
            </a:r>
            <a:fld id="{1E90D562-15B5-4A62-A774-704A070B651F}" type="datetime4">
              <a:rPr lang="en-US" altLang="en-US" sz="900">
                <a:solidFill>
                  <a:srgbClr val="FFFFFF"/>
                </a:solidFill>
                <a:latin typeface="Impact" panose="020B0806030902050204" pitchFamily="34" charset="0"/>
              </a:rPr>
              <a:pPr eaLnBrk="0" hangingPunct="0">
                <a:defRPr/>
              </a:pPr>
              <a:t>September 7, 2018</a:t>
            </a:fld>
            <a:endParaRPr lang="zh-CN" altLang="en-US" sz="900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48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ct val="30000"/>
        </a:spcBef>
        <a:spcAft>
          <a:spcPct val="20000"/>
        </a:spcAft>
        <a:buClr>
          <a:schemeClr val="tx1"/>
        </a:buClr>
        <a:buChar char="•"/>
        <a:defRPr sz="2100" b="1">
          <a:solidFill>
            <a:srgbClr val="1679BA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chemeClr val="tx1"/>
        </a:buClr>
        <a:buChar char="–"/>
        <a:defRPr sz="1900" b="1">
          <a:solidFill>
            <a:srgbClr val="4D5E68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400" b="1">
          <a:solidFill>
            <a:srgbClr val="4D5E68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4D5E68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4D5E68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9473" y="1854261"/>
            <a:ext cx="8713788" cy="2523768"/>
          </a:xfrm>
        </p:spPr>
        <p:txBody>
          <a:bodyPr>
            <a:spAutoFit/>
          </a:bodyPr>
          <a:lstStyle/>
          <a:p>
            <a:r>
              <a:rPr lang="zh-CN" altLang="en-US" sz="4400" dirty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靶</a:t>
            </a:r>
            <a:r>
              <a:rPr lang="zh-CN" altLang="en-US" sz="44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体</a:t>
            </a:r>
            <a:r>
              <a:rPr lang="en-US" altLang="zh-CN" sz="44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-</a:t>
            </a:r>
            <a:r>
              <a:rPr lang="zh-CN" altLang="en-US" sz="44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慢化器</a:t>
            </a:r>
            <a:r>
              <a:rPr lang="en-US" altLang="zh-CN" sz="44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-</a:t>
            </a:r>
            <a:r>
              <a:rPr lang="zh-CN" altLang="en-US" sz="44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反射体</a:t>
            </a:r>
            <a:r>
              <a:rPr lang="en-US" altLang="zh-CN" sz="44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/>
            </a:r>
            <a:br>
              <a:rPr lang="en-US" altLang="zh-CN" sz="44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</a:br>
            <a:r>
              <a:rPr lang="zh-CN" altLang="en-US" sz="44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调试和运行维护</a:t>
            </a:r>
            <a:r>
              <a:rPr lang="en-US" altLang="zh-CN" sz="48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/>
            </a:r>
            <a:br>
              <a:rPr lang="en-US" altLang="zh-CN" sz="48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</a:br>
            <a:r>
              <a:rPr lang="en-US" altLang="zh-CN" sz="30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/>
            </a:r>
            <a:br>
              <a:rPr lang="en-US" altLang="zh-CN" sz="30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</a:b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CSNS</a:t>
            </a:r>
            <a:r>
              <a:rPr lang="zh-CN" altLang="en-US" sz="20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靶体系统、慢化器反射体系统</a:t>
            </a: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/>
            </a:r>
            <a:b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</a:b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2018</a:t>
            </a:r>
            <a:r>
              <a:rPr lang="zh-CN" altLang="en-US" sz="20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09</a:t>
            </a:r>
            <a:r>
              <a:rPr lang="zh-CN" altLang="en-US" sz="20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月</a:t>
            </a: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12</a:t>
            </a:r>
            <a:r>
              <a:rPr lang="zh-CN" altLang="en-US" sz="2000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日</a:t>
            </a:r>
            <a:endParaRPr lang="en-US" altLang="zh-CN" sz="2000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076" name="文本框 1"/>
          <p:cNvSpPr txBox="1"/>
          <p:nvPr/>
        </p:nvSpPr>
        <p:spPr>
          <a:xfrm>
            <a:off x="5962650" y="5559425"/>
            <a:ext cx="3070071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zh-CN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报告人：张锐强</a:t>
            </a:r>
          </a:p>
          <a:p>
            <a:r>
              <a:rPr lang="en-US" altLang="zh-CN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Email</a:t>
            </a:r>
            <a:r>
              <a:rPr lang="zh-CN" altLang="zh-CN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zhangrq@ihep.ac.cn</a:t>
            </a:r>
            <a:endParaRPr lang="en-US" altLang="zh-CN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796184"/>
      </p:ext>
    </p:extLst>
  </p:cSld>
  <p:clrMapOvr>
    <a:masterClrMapping/>
  </p:clrMapOvr>
  <p:transition advTm="2942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35082" y="904009"/>
            <a:ext cx="4031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2.2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靶体插件位置调整和检测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35082" y="1537854"/>
            <a:ext cx="70407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“靶体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慢化器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反射体”紧凑的物理设计和工程设计：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靶体与慢化器、反射体间隙设计值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仅为</a:t>
            </a:r>
            <a:r>
              <a:rPr lang="en-US" altLang="zh-CN" sz="24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5mm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，有效提高了耦合效率</a:t>
            </a:r>
          </a:p>
        </p:txBody>
      </p:sp>
      <p:sp>
        <p:nvSpPr>
          <p:cNvPr id="5" name="右箭头 4"/>
          <p:cNvSpPr/>
          <p:nvPr/>
        </p:nvSpPr>
        <p:spPr bwMode="auto">
          <a:xfrm>
            <a:off x="7261951" y="1768686"/>
            <a:ext cx="363682" cy="3693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11792" y="163018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靶体安装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精度要求高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6" r="4474"/>
          <a:stretch/>
        </p:blipFill>
        <p:spPr bwMode="auto">
          <a:xfrm>
            <a:off x="0" y="3125563"/>
            <a:ext cx="5434446" cy="21923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/>
          <a:stretch/>
        </p:blipFill>
        <p:spPr>
          <a:xfrm>
            <a:off x="5486399" y="3125562"/>
            <a:ext cx="3630328" cy="20749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7818" y="2362486"/>
            <a:ext cx="587212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为保证安全</a:t>
            </a:r>
            <a:r>
              <a:rPr lang="zh-CN" altLang="en-US" dirty="0" smtClean="0">
                <a:latin typeface="黑体" pitchFamily="2" charset="-122"/>
                <a:ea typeface="黑体" pitchFamily="2" charset="-122"/>
              </a:rPr>
              <a:t>，分</a:t>
            </a:r>
            <a:r>
              <a:rPr lang="zh-CN" altLang="en-US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不带靶体</a:t>
            </a:r>
            <a:r>
              <a:rPr lang="zh-CN" altLang="en-US" dirty="0" smtClean="0">
                <a:latin typeface="黑体" pitchFamily="2" charset="-122"/>
                <a:ea typeface="黑体" pitchFamily="2" charset="-122"/>
              </a:rPr>
              <a:t>和</a:t>
            </a:r>
            <a:r>
              <a:rPr lang="zh-CN" altLang="en-US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带靶体</a:t>
            </a:r>
            <a:r>
              <a:rPr lang="zh-CN" altLang="en-US" dirty="0" smtClean="0">
                <a:latin typeface="黑体" pitchFamily="2" charset="-122"/>
                <a:ea typeface="黑体" pitchFamily="2" charset="-122"/>
              </a:rPr>
              <a:t>两阶段进入氦容器；</a:t>
            </a:r>
            <a:endParaRPr lang="en-US" altLang="zh-CN" dirty="0" smtClean="0">
              <a:latin typeface="黑体" pitchFamily="2" charset="-122"/>
              <a:ea typeface="黑体" pitchFamily="2" charset="-122"/>
            </a:endParaRPr>
          </a:p>
          <a:p>
            <a:r>
              <a:rPr lang="zh-CN" altLang="en-US" dirty="0" smtClean="0">
                <a:latin typeface="黑体" pitchFamily="2" charset="-122"/>
                <a:ea typeface="黑体" pitchFamily="2" charset="-122"/>
              </a:rPr>
              <a:t>在热室准直和调整，并在</a:t>
            </a:r>
            <a:r>
              <a:rPr lang="en-US" altLang="zh-CN" dirty="0" smtClean="0">
                <a:latin typeface="黑体" pitchFamily="2" charset="-122"/>
                <a:ea typeface="黑体" pitchFamily="2" charset="-122"/>
              </a:rPr>
              <a:t>24m</a:t>
            </a:r>
            <a:r>
              <a:rPr lang="zh-CN" altLang="en-US" dirty="0" smtClean="0">
                <a:latin typeface="黑体" pitchFamily="2" charset="-122"/>
                <a:ea typeface="黑体" pitchFamily="2" charset="-122"/>
              </a:rPr>
              <a:t>段跟踪和复核测量。</a:t>
            </a:r>
            <a:endParaRPr lang="zh-CN" altLang="en-US" dirty="0">
              <a:latin typeface="黑体" pitchFamily="2" charset="-122"/>
              <a:ea typeface="黑体" pitchFamily="2" charset="-122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789667"/>
              </p:ext>
            </p:extLst>
          </p:nvPr>
        </p:nvGraphicFramePr>
        <p:xfrm>
          <a:off x="2151018" y="5473762"/>
          <a:ext cx="4655127" cy="81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0972"/>
                <a:gridCol w="916962"/>
                <a:gridCol w="935182"/>
                <a:gridCol w="188201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参数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设计指标</a:t>
                      </a:r>
                      <a:endParaRPr lang="zh-CN" sz="1400" kern="10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rgbClr val="0070C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实测值</a:t>
                      </a:r>
                      <a:endParaRPr lang="zh-CN" sz="1400" b="1" kern="100" dirty="0">
                        <a:solidFill>
                          <a:srgbClr val="0070C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备注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高差</a:t>
                      </a:r>
                      <a:endParaRPr lang="zh-CN" sz="1400" kern="10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±0.5mm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70C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-0.06mm</a:t>
                      </a:r>
                      <a:endParaRPr lang="zh-CN" sz="1400" b="1" kern="100" dirty="0">
                        <a:solidFill>
                          <a:srgbClr val="0070C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相对于理论质子束线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对称度</a:t>
                      </a:r>
                      <a:endParaRPr lang="zh-CN" sz="1400" kern="10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0.5mm</a:t>
                      </a:r>
                      <a:endParaRPr lang="zh-CN" sz="1400" kern="10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70C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0.03mm</a:t>
                      </a:r>
                      <a:endParaRPr lang="zh-CN" sz="1400" b="1" kern="100" dirty="0">
                        <a:solidFill>
                          <a:srgbClr val="0070C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相对于理论质子束线</a:t>
                      </a:r>
                      <a:endParaRPr lang="zh-CN" sz="1400" kern="10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定位精度</a:t>
                      </a:r>
                      <a:endParaRPr lang="zh-CN" sz="1400" kern="10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±1.0mm</a:t>
                      </a:r>
                      <a:endParaRPr lang="zh-CN" sz="1400" kern="10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70C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+0.19mm</a:t>
                      </a:r>
                      <a:endParaRPr lang="zh-CN" sz="1400" b="1" kern="100" dirty="0">
                        <a:solidFill>
                          <a:srgbClr val="0070C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相对于靶站中心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2717223" y="6433478"/>
            <a:ext cx="36471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靶体插件位置精度满足指标要求！</a:t>
            </a:r>
          </a:p>
        </p:txBody>
      </p:sp>
    </p:spTree>
    <p:extLst>
      <p:ext uri="{BB962C8B-B14F-4D97-AF65-F5344CB8AC3E}">
        <p14:creationId xmlns:p14="http://schemas.microsoft.com/office/powerpoint/2010/main" val="241581082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0" y="784078"/>
            <a:ext cx="4209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2.3 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膨胀法兰密封调试和检测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5160" y="3628656"/>
            <a:ext cx="3432714" cy="2427575"/>
          </a:xfrm>
          <a:prstGeom prst="rect">
            <a:avLst/>
          </a:prstGeom>
        </p:spPr>
      </p:pic>
      <p:pic>
        <p:nvPicPr>
          <p:cNvPr id="5" name="图片 4" descr="C:\Users\ZZ\AppData\Local\Temp\WeChat Files\298160640563469759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5" t="3452" r="21688" b="1063"/>
          <a:stretch/>
        </p:blipFill>
        <p:spPr bwMode="auto">
          <a:xfrm>
            <a:off x="1243584" y="1941666"/>
            <a:ext cx="4697932" cy="3500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0" y="1302438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膨胀法兰密封氦容器是靶站进入运行状态的前提条件之一。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调试内容：（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）硬件测试，（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）阀门控制逻辑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48616" y="5281025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氦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容器气体系统提供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氦气和检漏功能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346055" y="489620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靶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体系统气体控制界面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6555" y="5739128"/>
            <a:ext cx="7340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实测结果：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）漏率：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3.3×10</a:t>
            </a:r>
            <a:r>
              <a:rPr lang="en-US" altLang="zh-CN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-6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Pa.m</a:t>
            </a:r>
            <a:r>
              <a:rPr lang="en-US" altLang="zh-CN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/s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（四极质谱计对检漏口气体成分分析）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）氦容器真空度：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12Pa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093154" y="6445830"/>
            <a:ext cx="36471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膨胀法兰密封性能满足指标要求！</a:t>
            </a:r>
          </a:p>
        </p:txBody>
      </p:sp>
    </p:spTree>
    <p:extLst>
      <p:ext uri="{BB962C8B-B14F-4D97-AF65-F5344CB8AC3E}">
        <p14:creationId xmlns:p14="http://schemas.microsoft.com/office/powerpoint/2010/main" val="323305048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61560" y="862445"/>
            <a:ext cx="34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2.4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拖车锁紧调试和检测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27" y="2265218"/>
            <a:ext cx="4861374" cy="255671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963" y="1880753"/>
            <a:ext cx="2190332" cy="29411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3" b="11003"/>
          <a:stretch>
            <a:fillRect/>
          </a:stretch>
        </p:blipFill>
        <p:spPr>
          <a:xfrm>
            <a:off x="6928624" y="1880753"/>
            <a:ext cx="2179557" cy="2917818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081331" y="4422714"/>
            <a:ext cx="249299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CN" altLang="zh-CN" dirty="0" smtClean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一体式传动和锁紧</a:t>
            </a:r>
            <a:r>
              <a:rPr lang="zh-CN" altLang="en-US" dirty="0" smtClean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机构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6555" y="1324110"/>
            <a:ext cx="7776488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CSNS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靶站运行前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，拖车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须锁紧在运行工位，并抵抗前端密封预紧反作用力（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40kN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）。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1560" y="4821930"/>
            <a:ext cx="895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检测方法：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往复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锁紧和定位检测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，锁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紧后对膨胀法兰充气密封，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检验抗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推力能力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和重复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定位精度。</a:t>
            </a:r>
            <a:endParaRPr lang="zh-CN" altLang="en-US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26" name="表格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33556"/>
              </p:ext>
            </p:extLst>
          </p:nvPr>
        </p:nvGraphicFramePr>
        <p:xfrm>
          <a:off x="1496763" y="5498145"/>
          <a:ext cx="6085891" cy="862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6400"/>
                <a:gridCol w="1995054"/>
                <a:gridCol w="2244437"/>
              </a:tblGrid>
              <a:tr h="28765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参数</a:t>
                      </a:r>
                      <a:endParaRPr lang="zh-CN" sz="1400" b="1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设计指标</a:t>
                      </a:r>
                      <a:endParaRPr lang="zh-CN" sz="1400" b="1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rgbClr val="0070C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实测情况</a:t>
                      </a:r>
                      <a:endParaRPr lang="zh-CN" sz="1400" b="1" kern="100" dirty="0">
                        <a:solidFill>
                          <a:srgbClr val="0070C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765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抗推力锁紧功能</a:t>
                      </a:r>
                      <a:endParaRPr lang="zh-CN" sz="14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在推力作用下可靠锁紧</a:t>
                      </a:r>
                      <a:endParaRPr lang="zh-CN" sz="14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rgbClr val="0070C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功能正常、可靠锁紧</a:t>
                      </a:r>
                      <a:endParaRPr lang="zh-CN" sz="1400" kern="100" dirty="0">
                        <a:solidFill>
                          <a:srgbClr val="0070C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765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重复定位精度</a:t>
                      </a:r>
                      <a:endParaRPr lang="zh-CN" sz="14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±</a:t>
                      </a:r>
                      <a:r>
                        <a:rPr lang="en-US" sz="14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0.2mm</a:t>
                      </a:r>
                      <a:endParaRPr lang="zh-CN" sz="14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rgbClr val="0070C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重复定位精度：</a:t>
                      </a:r>
                      <a:r>
                        <a:rPr lang="en-US" sz="1400" kern="0" dirty="0">
                          <a:solidFill>
                            <a:srgbClr val="0070C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±0.04mm</a:t>
                      </a:r>
                      <a:endParaRPr lang="zh-CN" sz="1400" kern="100" dirty="0">
                        <a:solidFill>
                          <a:srgbClr val="0070C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8" name="文本框 27"/>
          <p:cNvSpPr txBox="1"/>
          <p:nvPr/>
        </p:nvSpPr>
        <p:spPr>
          <a:xfrm>
            <a:off x="2831549" y="6430446"/>
            <a:ext cx="341632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传动和锁紧性能满足指标要求！</a:t>
            </a:r>
          </a:p>
        </p:txBody>
      </p:sp>
    </p:spTree>
    <p:extLst>
      <p:ext uri="{BB962C8B-B14F-4D97-AF65-F5344CB8AC3E}">
        <p14:creationId xmlns:p14="http://schemas.microsoft.com/office/powerpoint/2010/main" val="46066922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9"/>
          <a:stretch/>
        </p:blipFill>
        <p:spPr bwMode="auto">
          <a:xfrm>
            <a:off x="-3017" y="4424595"/>
            <a:ext cx="4386413" cy="24144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0" y="773519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2.5 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遥控维护模拟实验和检测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235184"/>
            <a:ext cx="9187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靶体系统工作于辐射环境，其零部件无法通过人手维护和更换，只能采用遥控维护。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实验和检测目的：验证维护方案，提高操作熟练程度，检验维护后定位、密封等各项性能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0"/>
          <a:stretch/>
        </p:blipFill>
        <p:spPr bwMode="auto">
          <a:xfrm>
            <a:off x="17414" y="2371418"/>
            <a:ext cx="4426751" cy="20175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128399" y="206260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遥控维护模拟实验现场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40669" y="4081203"/>
            <a:ext cx="902811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靶体插件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219503" y="4081202"/>
            <a:ext cx="902811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膨胀法兰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76993" y="6531297"/>
            <a:ext cx="902811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电机插件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726552" y="6531297"/>
            <a:ext cx="1082348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减速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机插件</a:t>
            </a: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854603"/>
              </p:ext>
            </p:extLst>
          </p:nvPr>
        </p:nvGraphicFramePr>
        <p:xfrm>
          <a:off x="4442365" y="2871599"/>
          <a:ext cx="4695659" cy="3048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21854"/>
                <a:gridCol w="1472565"/>
                <a:gridCol w="1150620"/>
                <a:gridCol w="115062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部件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项目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设计指标和要求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rgbClr val="0070C0"/>
                          </a:solidFill>
                          <a:effectLst/>
                        </a:rPr>
                        <a:t>实测结果</a:t>
                      </a:r>
                      <a:endParaRPr lang="zh-CN" sz="105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rowSpan="3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靶体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插件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各向重复定位精度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±</a:t>
                      </a:r>
                      <a:r>
                        <a:rPr lang="en-US" sz="1050" kern="100">
                          <a:effectLst/>
                        </a:rPr>
                        <a:t>0.5mm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rgbClr val="0070C0"/>
                          </a:solidFill>
                          <a:effectLst/>
                        </a:rPr>
                        <a:t>△</a:t>
                      </a:r>
                      <a:r>
                        <a:rPr lang="en-US" sz="1050" kern="100" dirty="0">
                          <a:solidFill>
                            <a:srgbClr val="0070C0"/>
                          </a:solidFill>
                          <a:effectLst/>
                        </a:rPr>
                        <a:t>x:+0.01mm</a:t>
                      </a:r>
                      <a:endParaRPr lang="zh-CN" sz="1050" kern="1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rgbClr val="0070C0"/>
                          </a:solidFill>
                          <a:effectLst/>
                        </a:rPr>
                        <a:t>△</a:t>
                      </a:r>
                      <a:r>
                        <a:rPr lang="en-US" sz="1050" kern="100" dirty="0">
                          <a:solidFill>
                            <a:srgbClr val="0070C0"/>
                          </a:solidFill>
                          <a:effectLst/>
                        </a:rPr>
                        <a:t>y:+0.04mm</a:t>
                      </a:r>
                      <a:endParaRPr lang="zh-CN" sz="1050" kern="1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rgbClr val="0070C0"/>
                          </a:solidFill>
                          <a:effectLst/>
                        </a:rPr>
                        <a:t>△</a:t>
                      </a:r>
                      <a:r>
                        <a:rPr lang="en-US" sz="1050" kern="100" dirty="0">
                          <a:solidFill>
                            <a:srgbClr val="0070C0"/>
                          </a:solidFill>
                          <a:effectLst/>
                        </a:rPr>
                        <a:t>z:+0.04mm</a:t>
                      </a:r>
                      <a:endParaRPr lang="zh-CN" sz="105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冷却水接口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密封性能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压力≥</a:t>
                      </a:r>
                      <a:r>
                        <a:rPr lang="en-US" sz="1050" kern="100" dirty="0">
                          <a:effectLst/>
                        </a:rPr>
                        <a:t>0.4MPa</a:t>
                      </a:r>
                      <a:r>
                        <a:rPr lang="zh-CN" sz="1050" kern="100" dirty="0">
                          <a:effectLst/>
                        </a:rPr>
                        <a:t>，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30</a:t>
                      </a:r>
                      <a:r>
                        <a:rPr lang="zh-CN" sz="1050" kern="100" dirty="0">
                          <a:effectLst/>
                        </a:rPr>
                        <a:t>分钟无泄漏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rgbClr val="0070C0"/>
                          </a:solidFill>
                          <a:effectLst/>
                        </a:rPr>
                        <a:t>冷却水</a:t>
                      </a:r>
                      <a:r>
                        <a:rPr lang="en-US" sz="1050" kern="100" dirty="0">
                          <a:solidFill>
                            <a:srgbClr val="0070C0"/>
                          </a:solidFill>
                          <a:effectLst/>
                        </a:rPr>
                        <a:t>0.565MPa</a:t>
                      </a:r>
                      <a:r>
                        <a:rPr lang="zh-CN" sz="1050" kern="100" dirty="0">
                          <a:solidFill>
                            <a:srgbClr val="0070C0"/>
                          </a:solidFill>
                          <a:effectLst/>
                        </a:rPr>
                        <a:t>，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0070C0"/>
                          </a:solidFill>
                          <a:effectLst/>
                        </a:rPr>
                        <a:t>30</a:t>
                      </a:r>
                      <a:r>
                        <a:rPr lang="zh-CN" sz="1050" kern="100" dirty="0">
                          <a:solidFill>
                            <a:srgbClr val="0070C0"/>
                          </a:solidFill>
                          <a:effectLst/>
                        </a:rPr>
                        <a:t>分钟无泄漏</a:t>
                      </a:r>
                      <a:endParaRPr lang="zh-CN" sz="105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电缆电连续性能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电连续性良好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r>
                        <a:rPr lang="zh-CN" sz="1050" kern="100" dirty="0">
                          <a:solidFill>
                            <a:srgbClr val="0070C0"/>
                          </a:solidFill>
                          <a:effectLst/>
                        </a:rPr>
                        <a:t>个热电偶均连通，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rgbClr val="0070C0"/>
                          </a:solidFill>
                          <a:effectLst/>
                        </a:rPr>
                        <a:t>电连续性良好。</a:t>
                      </a:r>
                      <a:endParaRPr lang="zh-CN" sz="105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膨胀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法兰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快卸卡盘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密封漏率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</a:rPr>
                        <a:t>≤</a:t>
                      </a:r>
                      <a:r>
                        <a:rPr lang="en-US" sz="900" kern="0">
                          <a:effectLst/>
                        </a:rPr>
                        <a:t>1.0</a:t>
                      </a:r>
                      <a:r>
                        <a:rPr lang="zh-CN" sz="900" kern="0">
                          <a:effectLst/>
                        </a:rPr>
                        <a:t>×</a:t>
                      </a:r>
                      <a:r>
                        <a:rPr lang="en-US" sz="900" kern="0">
                          <a:effectLst/>
                        </a:rPr>
                        <a:t>10</a:t>
                      </a:r>
                      <a:r>
                        <a:rPr lang="en-US" sz="900" kern="0" baseline="30000">
                          <a:effectLst/>
                        </a:rPr>
                        <a:t>-6</a:t>
                      </a:r>
                      <a:r>
                        <a:rPr lang="en-US" sz="900" kern="0">
                          <a:effectLst/>
                        </a:rPr>
                        <a:t>Pa.m</a:t>
                      </a:r>
                      <a:r>
                        <a:rPr lang="en-US" sz="900" kern="0" baseline="30000">
                          <a:effectLst/>
                        </a:rPr>
                        <a:t>3</a:t>
                      </a:r>
                      <a:r>
                        <a:rPr lang="en-US" sz="900" kern="0">
                          <a:effectLst/>
                        </a:rPr>
                        <a:t>/s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0070C0"/>
                          </a:solidFill>
                          <a:effectLst/>
                        </a:rPr>
                        <a:t>2.0x10</a:t>
                      </a:r>
                      <a:r>
                        <a:rPr lang="en-US" sz="900" kern="100" baseline="30000" dirty="0">
                          <a:solidFill>
                            <a:srgbClr val="0070C0"/>
                          </a:solidFill>
                          <a:effectLst/>
                        </a:rPr>
                        <a:t>-8</a:t>
                      </a:r>
                      <a:r>
                        <a:rPr lang="en-US" sz="900" kern="100" dirty="0">
                          <a:solidFill>
                            <a:srgbClr val="0070C0"/>
                          </a:solidFill>
                          <a:effectLst/>
                        </a:rPr>
                        <a:t>Pa.m</a:t>
                      </a:r>
                      <a:r>
                        <a:rPr lang="en-US" sz="900" kern="100" baseline="30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r>
                        <a:rPr lang="en-US" sz="900" kern="100" dirty="0">
                          <a:solidFill>
                            <a:srgbClr val="0070C0"/>
                          </a:solidFill>
                          <a:effectLst/>
                        </a:rPr>
                        <a:t>/s</a:t>
                      </a:r>
                      <a:endParaRPr lang="zh-CN" sz="105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9390"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电机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插件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联轴器对接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自动对接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rgbClr val="0070C0"/>
                          </a:solidFill>
                          <a:effectLst/>
                        </a:rPr>
                        <a:t>自动对接，运转良好</a:t>
                      </a:r>
                      <a:endParaRPr lang="zh-CN" sz="105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电缆连接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电连续性良好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rgbClr val="0070C0"/>
                          </a:solidFill>
                          <a:effectLst/>
                        </a:rPr>
                        <a:t>电连续性良好</a:t>
                      </a:r>
                      <a:endParaRPr lang="zh-CN" sz="105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减速机插件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联轴器对接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自动对接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rgbClr val="0070C0"/>
                          </a:solidFill>
                          <a:effectLst/>
                        </a:rPr>
                        <a:t>自动对接，运转良好</a:t>
                      </a:r>
                      <a:endParaRPr lang="zh-CN" sz="105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5428282" y="2449349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模拟实验后实测记录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082034" y="5873161"/>
            <a:ext cx="341632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各部件可遥控维护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维护后性能和参数满足设计要求</a:t>
            </a:r>
          </a:p>
        </p:txBody>
      </p:sp>
    </p:spTree>
    <p:extLst>
      <p:ext uri="{BB962C8B-B14F-4D97-AF65-F5344CB8AC3E}">
        <p14:creationId xmlns:p14="http://schemas.microsoft.com/office/powerpoint/2010/main" val="344501702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 bwMode="auto">
          <a:xfrm>
            <a:off x="3550028" y="1763059"/>
            <a:ext cx="5486400" cy="414767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296906" y="1961838"/>
            <a:ext cx="265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靶体系统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四大功能</a:t>
            </a:r>
            <a:endParaRPr lang="zh-CN" altLang="en-US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0169" y="2344382"/>
            <a:ext cx="326403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高效产生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中子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）氦容器密封 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）传动和锁紧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）靶体插件等遥控维护</a:t>
            </a:r>
            <a:r>
              <a:rPr lang="zh-CN" altLang="en-US" sz="20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01039" y="2598597"/>
            <a:ext cx="4903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靶材密度高，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0.3mm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钽层；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5mm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间隙中准确安装。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037473" y="3184527"/>
            <a:ext cx="4426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漏率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en-US" altLang="zh-CN" sz="1600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Pa.m</a:t>
            </a:r>
            <a:r>
              <a:rPr lang="en-US" altLang="zh-CN" sz="1600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/s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，氦容器真空度小于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15Pa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073234" y="1926593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关键指标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001039" y="3770457"/>
            <a:ext cx="4801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膨胀法兰推力作用下的重复定位精度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±0.2mm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001039" y="4443215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可通过遥控维护进行更换。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74918" y="101600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调试和检测总结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405531" y="5254476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实测均满足指标要求！</a:t>
            </a:r>
          </a:p>
        </p:txBody>
      </p:sp>
    </p:spTree>
    <p:extLst>
      <p:ext uri="{BB962C8B-B14F-4D97-AF65-F5344CB8AC3E}">
        <p14:creationId xmlns:p14="http://schemas.microsoft.com/office/powerpoint/2010/main" val="369305909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2591543" y="1924412"/>
            <a:ext cx="295465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3600" dirty="0" smtClean="0"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简介</a:t>
            </a:r>
            <a:endParaRPr lang="en-US" altLang="zh-CN" sz="3600" dirty="0" smtClean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3600" dirty="0" smtClean="0"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调试和检测</a:t>
            </a:r>
            <a:endParaRPr lang="en-US" altLang="zh-CN" sz="3600" dirty="0" smtClean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运行</a:t>
            </a:r>
            <a:endParaRPr lang="en-US" altLang="zh-CN" sz="3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3600" dirty="0" smtClean="0"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维护</a:t>
            </a:r>
            <a:endParaRPr lang="en-US" altLang="zh-CN" sz="3600" dirty="0" smtClean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3600" dirty="0"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zh-CN" altLang="en-US" sz="3600" dirty="0" smtClean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2012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77694" y="102197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运行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3435" y="1703295"/>
            <a:ext cx="905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11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——2018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月，靶体接受了</a:t>
            </a: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1800.46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小时、共</a:t>
            </a: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27.35MWh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的高能质子轰击。</a:t>
            </a:r>
            <a:endParaRPr lang="zh-CN" altLang="en-US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8432" y="2323059"/>
            <a:ext cx="884088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运行期间，拖车锁紧在“运行工位”，通过监测以下参数，反映靶体系统运行状况：</a:t>
            </a: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）在本地控制系统和靶站谱仪中央控制室，监测拖车锁紧状态和膨胀法兰充气压力；</a:t>
            </a: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）在靶站谱仪中央控制室，监测靶体前窗影像；</a:t>
            </a: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）在靶站谱仪中央控制室，监测氦容器压力；</a:t>
            </a: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）在靶站谱仪中央控制室，监测靶体进出口冷却水温度、流量、压力等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204652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6" t="15455" r="33637" b="30909"/>
          <a:stretch/>
        </p:blipFill>
        <p:spPr>
          <a:xfrm>
            <a:off x="1440556" y="2084894"/>
            <a:ext cx="6412143" cy="403179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29510" y="333319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accent2"/>
                </a:solidFill>
                <a:latin typeface="黑体" pitchFamily="2" charset="-122"/>
                <a:ea typeface="黑体" pitchFamily="2" charset="-122"/>
              </a:rPr>
              <a:t>锁紧信号</a:t>
            </a:r>
            <a:endParaRPr lang="en-US" altLang="zh-CN" dirty="0" smtClean="0">
              <a:solidFill>
                <a:schemeClr val="accent2"/>
              </a:solidFill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dirty="0" smtClean="0">
                <a:solidFill>
                  <a:schemeClr val="accent2"/>
                </a:solidFill>
                <a:latin typeface="黑体" pitchFamily="2" charset="-122"/>
                <a:ea typeface="黑体" pitchFamily="2" charset="-122"/>
              </a:rPr>
              <a:t>保持锁紧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764698" y="557882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accent2"/>
                </a:solidFill>
                <a:latin typeface="黑体" pitchFamily="2" charset="-122"/>
                <a:ea typeface="黑体" pitchFamily="2" charset="-122"/>
              </a:rPr>
              <a:t>0.156MPa</a:t>
            </a:r>
            <a:r>
              <a:rPr lang="zh-CN" altLang="en-US" dirty="0" smtClean="0">
                <a:solidFill>
                  <a:schemeClr val="accent2"/>
                </a:solidFill>
                <a:latin typeface="黑体" pitchFamily="2" charset="-122"/>
                <a:ea typeface="黑体" pitchFamily="2" charset="-122"/>
              </a:rPr>
              <a:t>（</a:t>
            </a:r>
            <a:r>
              <a:rPr lang="en-US" altLang="zh-CN" dirty="0" smtClean="0">
                <a:solidFill>
                  <a:schemeClr val="accent2"/>
                </a:solidFill>
                <a:latin typeface="黑体" pitchFamily="2" charset="-122"/>
                <a:ea typeface="黑体" pitchFamily="2" charset="-122"/>
              </a:rPr>
              <a:t>2018.6.6</a:t>
            </a:r>
            <a:r>
              <a:rPr lang="zh-CN" altLang="en-US" dirty="0" smtClean="0">
                <a:solidFill>
                  <a:schemeClr val="accent2"/>
                </a:solidFill>
                <a:latin typeface="黑体" pitchFamily="2" charset="-122"/>
                <a:ea typeface="黑体" pitchFamily="2" charset="-122"/>
              </a:rPr>
              <a:t>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9766" y="920376"/>
            <a:ext cx="3390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3.1</a:t>
            </a:r>
            <a:r>
              <a:rPr lang="zh-CN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锁紧状态和充气压力</a:t>
            </a:r>
            <a:r>
              <a:rPr lang="zh-CN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监测</a:t>
            </a:r>
            <a:endParaRPr lang="zh-CN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3859" y="1518024"/>
            <a:ext cx="75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监测情况表明，拖车持续保持正常锁紧，充气压力稳定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0.15-0.16MPa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135196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55389" y="87256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3.2 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前窗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影像监测</a:t>
            </a:r>
            <a:endParaRPr lang="zh-CN" altLang="en-US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2762590"/>
            <a:ext cx="4458447" cy="19807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6" t="6100" r="8619" b="5929"/>
          <a:stretch/>
        </p:blipFill>
        <p:spPr bwMode="auto">
          <a:xfrm>
            <a:off x="4652969" y="922312"/>
            <a:ext cx="4377561" cy="3821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622937" y="4466382"/>
            <a:ext cx="1415772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靶体前窗涂层实物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775274" y="4466382"/>
            <a:ext cx="2339102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靶体前窗涂层束斑图（中控室）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101600" y="4851588"/>
            <a:ext cx="27126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束斑数据：</a:t>
            </a:r>
            <a:endParaRPr lang="en-US" altLang="zh-CN" sz="1600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zh-CN" altLang="en-US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束流功率</a:t>
            </a:r>
            <a:r>
              <a:rPr lang="en-US" altLang="zh-CN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11.3kW</a:t>
            </a:r>
            <a:r>
              <a:rPr lang="zh-CN" altLang="en-US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，</a:t>
            </a:r>
            <a:r>
              <a:rPr lang="en-US" altLang="zh-CN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3</a:t>
            </a:r>
            <a:r>
              <a:rPr lang="zh-CN" altLang="en-US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月</a:t>
            </a:r>
            <a:r>
              <a:rPr lang="en-US" altLang="zh-CN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15</a:t>
            </a:r>
            <a:r>
              <a:rPr lang="zh-CN" altLang="en-US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日</a:t>
            </a:r>
            <a:endParaRPr lang="en-US" altLang="zh-CN" sz="1600" dirty="0" smtClean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en-US" altLang="zh-CN" sz="1600" dirty="0"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lang="en-US" altLang="zh-CN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   </a:t>
            </a:r>
            <a:r>
              <a:rPr lang="zh-CN" altLang="en-US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束斑宽：</a:t>
            </a:r>
            <a:r>
              <a:rPr lang="en-US" altLang="zh-CN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81.09mm</a:t>
            </a:r>
          </a:p>
          <a:p>
            <a:r>
              <a:rPr lang="en-US" altLang="zh-CN" sz="1600" dirty="0"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lang="en-US" altLang="zh-CN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   </a:t>
            </a:r>
            <a:r>
              <a:rPr lang="zh-CN" altLang="en-US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束斑高：</a:t>
            </a:r>
            <a:r>
              <a:rPr lang="en-US" altLang="zh-CN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33.28mm</a:t>
            </a:r>
          </a:p>
          <a:p>
            <a:r>
              <a:rPr lang="en-US" altLang="zh-CN" sz="1600" dirty="0"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lang="en-US" altLang="zh-CN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   </a:t>
            </a:r>
            <a:r>
              <a:rPr lang="zh-CN" altLang="en-US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束斑位置：</a:t>
            </a:r>
            <a:r>
              <a:rPr lang="en-US" altLang="zh-CN" sz="1600" dirty="0" smtClean="0"/>
              <a:t>x=-3.45 mm</a:t>
            </a:r>
          </a:p>
          <a:p>
            <a:r>
              <a:rPr lang="zh-CN" altLang="en-US" sz="1600" dirty="0"/>
              <a:t>　</a:t>
            </a:r>
            <a:r>
              <a:rPr lang="zh-CN" altLang="en-US" sz="1600" dirty="0" smtClean="0"/>
              <a:t>                     </a:t>
            </a:r>
            <a:r>
              <a:rPr lang="en-US" altLang="zh-CN" sz="1600" dirty="0" smtClean="0"/>
              <a:t>y</a:t>
            </a:r>
            <a:r>
              <a:rPr lang="en-US" altLang="zh-CN" sz="1600" dirty="0"/>
              <a:t>=-3.82 </a:t>
            </a:r>
            <a:r>
              <a:rPr lang="en-US" altLang="zh-CN" sz="1600" dirty="0" smtClean="0"/>
              <a:t>mm</a:t>
            </a:r>
            <a:endParaRPr lang="en-US" altLang="zh-CN" sz="1600" dirty="0"/>
          </a:p>
        </p:txBody>
      </p:sp>
      <p:sp>
        <p:nvSpPr>
          <p:cNvPr id="10" name="文本框 9"/>
          <p:cNvSpPr txBox="1"/>
          <p:nvPr/>
        </p:nvSpPr>
        <p:spPr>
          <a:xfrm>
            <a:off x="49007" y="1327061"/>
            <a:ext cx="4570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靶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体前窗喷涂有反映打靶束流位置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分布的影像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涂层，在高能质子束流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轰击下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发光，通过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光学成像系统成像并持续监测。</a:t>
            </a:r>
            <a:endParaRPr lang="zh-CN" altLang="en-US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50087" y="5112149"/>
            <a:ext cx="27126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 </a:t>
            </a:r>
            <a:r>
              <a:rPr lang="zh-CN" altLang="en-US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束流</a:t>
            </a:r>
            <a:r>
              <a:rPr lang="zh-CN" altLang="en-US" sz="1600" dirty="0">
                <a:latin typeface="黑体" panose="02010609060101010101" pitchFamily="2" charset="-122"/>
                <a:ea typeface="黑体" panose="02010609060101010101" pitchFamily="2" charset="-122"/>
              </a:rPr>
              <a:t>功率</a:t>
            </a:r>
            <a:r>
              <a:rPr lang="en-US" altLang="zh-CN" sz="1600" dirty="0">
                <a:latin typeface="黑体" panose="02010609060101010101" pitchFamily="2" charset="-122"/>
                <a:ea typeface="黑体" panose="02010609060101010101" pitchFamily="2" charset="-122"/>
              </a:rPr>
              <a:t>20kW</a:t>
            </a:r>
            <a:r>
              <a:rPr lang="zh-CN" altLang="en-US" sz="1600" dirty="0">
                <a:latin typeface="黑体" panose="02010609060101010101" pitchFamily="2" charset="-122"/>
                <a:ea typeface="黑体" panose="02010609060101010101" pitchFamily="2" charset="-122"/>
              </a:rPr>
              <a:t>，</a:t>
            </a:r>
            <a:r>
              <a:rPr lang="en-US" altLang="zh-CN" sz="1600" dirty="0">
                <a:latin typeface="黑体" panose="02010609060101010101" pitchFamily="2" charset="-122"/>
                <a:ea typeface="黑体" panose="02010609060101010101" pitchFamily="2" charset="-122"/>
              </a:rPr>
              <a:t>3</a:t>
            </a:r>
            <a:r>
              <a:rPr lang="zh-CN" altLang="en-US" sz="1600" dirty="0">
                <a:latin typeface="黑体" panose="02010609060101010101" pitchFamily="2" charset="-122"/>
                <a:ea typeface="黑体" panose="02010609060101010101" pitchFamily="2" charset="-122"/>
              </a:rPr>
              <a:t>月</a:t>
            </a:r>
            <a:r>
              <a:rPr lang="en-US" altLang="zh-CN" sz="1600" dirty="0">
                <a:latin typeface="黑体" panose="02010609060101010101" pitchFamily="2" charset="-122"/>
                <a:ea typeface="黑体" panose="02010609060101010101" pitchFamily="2" charset="-122"/>
              </a:rPr>
              <a:t>11</a:t>
            </a:r>
            <a:r>
              <a:rPr lang="zh-CN" altLang="en-US" sz="1600" dirty="0">
                <a:latin typeface="黑体" panose="02010609060101010101" pitchFamily="2" charset="-122"/>
                <a:ea typeface="黑体" panose="02010609060101010101" pitchFamily="2" charset="-122"/>
              </a:rPr>
              <a:t>日</a:t>
            </a:r>
            <a:endParaRPr lang="en-US" altLang="zh-CN" sz="1600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en-US" altLang="zh-CN" sz="1600" dirty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sz="1600" dirty="0">
                <a:latin typeface="黑体" panose="02010609060101010101" pitchFamily="2" charset="-122"/>
                <a:ea typeface="黑体" panose="02010609060101010101" pitchFamily="2" charset="-122"/>
              </a:rPr>
              <a:t>束斑宽：</a:t>
            </a:r>
            <a:r>
              <a:rPr lang="en-US" altLang="zh-CN" sz="1600" dirty="0">
                <a:latin typeface="黑体" panose="02010609060101010101" pitchFamily="2" charset="-122"/>
                <a:ea typeface="黑体" panose="02010609060101010101" pitchFamily="2" charset="-122"/>
              </a:rPr>
              <a:t>81.25mm</a:t>
            </a:r>
          </a:p>
          <a:p>
            <a:r>
              <a:rPr lang="en-US" altLang="zh-CN" sz="1600" dirty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sz="1600" dirty="0">
                <a:latin typeface="黑体" panose="02010609060101010101" pitchFamily="2" charset="-122"/>
                <a:ea typeface="黑体" panose="02010609060101010101" pitchFamily="2" charset="-122"/>
              </a:rPr>
              <a:t>束斑高：</a:t>
            </a:r>
            <a:r>
              <a:rPr lang="en-US" altLang="zh-CN" sz="1600" dirty="0">
                <a:latin typeface="黑体" panose="02010609060101010101" pitchFamily="2" charset="-122"/>
                <a:ea typeface="黑体" panose="02010609060101010101" pitchFamily="2" charset="-122"/>
              </a:rPr>
              <a:t>32.37mm</a:t>
            </a:r>
          </a:p>
          <a:p>
            <a:r>
              <a:rPr lang="en-US" altLang="zh-CN" sz="1600" dirty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sz="1600" dirty="0">
                <a:latin typeface="黑体" panose="02010609060101010101" pitchFamily="2" charset="-122"/>
                <a:ea typeface="黑体" panose="02010609060101010101" pitchFamily="2" charset="-122"/>
              </a:rPr>
              <a:t>束斑位置：</a:t>
            </a:r>
            <a:r>
              <a:rPr lang="en-US" altLang="zh-CN" sz="1600" dirty="0"/>
              <a:t>x=-2.96 mm</a:t>
            </a:r>
          </a:p>
          <a:p>
            <a:r>
              <a:rPr lang="en-US" altLang="zh-CN" sz="1600" dirty="0"/>
              <a:t>                     </a:t>
            </a:r>
            <a:r>
              <a:rPr lang="zh-CN" altLang="en-US" sz="1600" dirty="0"/>
              <a:t>　</a:t>
            </a:r>
            <a:r>
              <a:rPr lang="en-US" altLang="zh-CN" sz="1600" dirty="0"/>
              <a:t>y=-0.03 mm</a:t>
            </a:r>
            <a:endParaRPr lang="zh-CN" altLang="en-US" sz="1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5665506" y="5481480"/>
            <a:ext cx="336502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能反映束流打靶位置和分布！</a:t>
            </a:r>
            <a:endParaRPr lang="en-US" altLang="zh-CN" sz="1600" dirty="0" smtClean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/>
            <a:r>
              <a:rPr lang="zh-CN" altLang="en-US" sz="1600" dirty="0">
                <a:latin typeface="黑体" panose="02010609060101010101" pitchFamily="2" charset="-122"/>
                <a:ea typeface="黑体" panose="02010609060101010101" pitchFamily="2" charset="-122"/>
              </a:rPr>
              <a:t>（如反映</a:t>
            </a:r>
            <a:r>
              <a:rPr lang="en-US" altLang="zh-CN" sz="1600" dirty="0">
                <a:latin typeface="黑体" panose="02010609060101010101" pitchFamily="2" charset="-122"/>
                <a:ea typeface="黑体" panose="02010609060101010101" pitchFamily="2" charset="-122"/>
              </a:rPr>
              <a:t>3</a:t>
            </a:r>
            <a:r>
              <a:rPr lang="zh-CN" altLang="en-US" sz="1600" dirty="0">
                <a:latin typeface="黑体" panose="02010609060101010101" pitchFamily="2" charset="-122"/>
                <a:ea typeface="黑体" panose="02010609060101010101" pitchFamily="2" charset="-122"/>
              </a:rPr>
              <a:t>月</a:t>
            </a:r>
            <a:r>
              <a:rPr lang="en-US" altLang="zh-CN" sz="1600" dirty="0">
                <a:latin typeface="黑体" panose="02010609060101010101" pitchFamily="2" charset="-122"/>
                <a:ea typeface="黑体" panose="02010609060101010101" pitchFamily="2" charset="-122"/>
              </a:rPr>
              <a:t>15</a:t>
            </a:r>
            <a:r>
              <a:rPr lang="zh-CN" altLang="en-US" sz="1600" dirty="0">
                <a:latin typeface="黑体" panose="02010609060101010101" pitchFamily="2" charset="-122"/>
                <a:ea typeface="黑体" panose="02010609060101010101" pitchFamily="2" charset="-122"/>
              </a:rPr>
              <a:t>日的束流偏差过</a:t>
            </a:r>
            <a:r>
              <a:rPr lang="zh-CN" altLang="en-US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大）</a:t>
            </a:r>
            <a:endParaRPr lang="en-US" altLang="zh-CN" sz="1600" dirty="0" smtClean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977963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239059" y="1033929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3.3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氦容器压力监测</a:t>
            </a:r>
            <a:endParaRPr lang="zh-CN" altLang="en-US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7882" y="1524000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通过氦容器压力反映膨胀法兰密封性能。</a:t>
            </a:r>
          </a:p>
        </p:txBody>
      </p:sp>
      <p:pic>
        <p:nvPicPr>
          <p:cNvPr id="5" name="内容占位符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0"/>
          <a:stretch/>
        </p:blipFill>
        <p:spPr>
          <a:xfrm>
            <a:off x="1284635" y="2083703"/>
            <a:ext cx="6486325" cy="27894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352520" y="2813678"/>
            <a:ext cx="20313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氦</a:t>
            </a:r>
            <a:r>
              <a:rPr lang="zh-CN" altLang="zh-CN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容器压力曲线</a:t>
            </a:r>
            <a:endParaRPr lang="en-US" altLang="zh-CN" dirty="0" smtClean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en-US" altLang="zh-CN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2018</a:t>
            </a:r>
            <a:r>
              <a:rPr lang="zh-CN" altLang="zh-CN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zh-CN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13-28</a:t>
            </a:r>
            <a:r>
              <a:rPr lang="zh-CN" altLang="zh-CN" dirty="0" smtClean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endParaRPr lang="en-US" altLang="zh-CN" dirty="0" smtClean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en-US" altLang="zh-CN" dirty="0" smtClean="0">
                <a:solidFill>
                  <a:schemeClr val="accent2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3.7-5.5kPa</a:t>
            </a:r>
            <a:endParaRPr lang="zh-CN" altLang="en-US" dirty="0">
              <a:solidFill>
                <a:schemeClr val="accent2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55113" y="4534599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i="1" dirty="0" smtClean="0">
                <a:latin typeface="黑体" pitchFamily="2" charset="-122"/>
                <a:ea typeface="黑体" pitchFamily="2" charset="-122"/>
              </a:rPr>
              <a:t>（截取自中控室）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838601" y="5332446"/>
            <a:ext cx="5378395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运行期间，氦容器压力稳定在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3.7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5.5kPa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表明：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膨胀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法兰保持良好密封，拖车在锁紧定位正常。</a:t>
            </a:r>
            <a:endParaRPr lang="zh-CN" altLang="en-US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410004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726649" y="1347668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提纲：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26649" y="2388855"/>
            <a:ext cx="4852610" cy="637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一、靶体系统调试和运行维护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26649" y="3638795"/>
            <a:ext cx="6288901" cy="637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二、慢化器反射体系统安装调试和运行</a:t>
            </a:r>
          </a:p>
        </p:txBody>
      </p:sp>
    </p:spTree>
    <p:extLst>
      <p:ext uri="{BB962C8B-B14F-4D97-AF65-F5344CB8AC3E}">
        <p14:creationId xmlns:p14="http://schemas.microsoft.com/office/powerpoint/2010/main" val="3196808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310896" y="104851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3.4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冷却水监测</a:t>
            </a:r>
            <a:endParaRPr lang="zh-CN" altLang="en-US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5904" y="1615440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靶体产生的热沉积通过冷却系统移除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647454"/>
              </p:ext>
            </p:extLst>
          </p:nvPr>
        </p:nvGraphicFramePr>
        <p:xfrm>
          <a:off x="1353312" y="2721356"/>
          <a:ext cx="6083808" cy="162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3040"/>
                <a:gridCol w="1249680"/>
                <a:gridCol w="550894"/>
                <a:gridCol w="1034066"/>
                <a:gridCol w="993648"/>
                <a:gridCol w="792480"/>
              </a:tblGrid>
              <a:tr h="10795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束流功率</a:t>
                      </a:r>
                      <a:r>
                        <a:rPr lang="en-US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(kW)</a:t>
                      </a:r>
                      <a:endParaRPr lang="zh-CN" sz="16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压力</a:t>
                      </a:r>
                      <a:r>
                        <a:rPr lang="en-US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(MPa)</a:t>
                      </a:r>
                      <a:endParaRPr lang="zh-CN" sz="16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流量</a:t>
                      </a:r>
                      <a:r>
                        <a:rPr lang="en-US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(m</a:t>
                      </a:r>
                      <a:r>
                        <a:rPr lang="en-US" sz="1600" kern="100" baseline="300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</a:t>
                      </a:r>
                      <a:r>
                        <a:rPr lang="en-US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)</a:t>
                      </a:r>
                      <a:endParaRPr lang="zh-CN" sz="16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进口温度</a:t>
                      </a:r>
                      <a:r>
                        <a:rPr lang="en-US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(</a:t>
                      </a:r>
                      <a:r>
                        <a:rPr lang="zh-CN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r>
                        <a:rPr lang="en-US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)</a:t>
                      </a:r>
                      <a:endParaRPr lang="zh-CN" sz="16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出口温度</a:t>
                      </a: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(</a:t>
                      </a:r>
                      <a:r>
                        <a:rPr lang="zh-CN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)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温差</a:t>
                      </a: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(</a:t>
                      </a:r>
                      <a:r>
                        <a:rPr lang="zh-CN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)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795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0.48</a:t>
                      </a:r>
                      <a:r>
                        <a:rPr lang="zh-CN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～</a:t>
                      </a:r>
                      <a:r>
                        <a:rPr lang="en-US" sz="16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0.52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6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（大部分时间</a:t>
                      </a:r>
                      <a:r>
                        <a:rPr lang="en-US" altLang="zh-CN" sz="16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0.52</a:t>
                      </a:r>
                      <a:r>
                        <a:rPr lang="zh-CN" altLang="en-US" sz="1600" kern="100" dirty="0" smtClean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6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9.1</a:t>
                      </a:r>
                      <a:endParaRPr lang="zh-CN" sz="16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21.5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21.5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0.0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795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21.6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22.1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0.5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795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14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21.9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22.5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0.6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795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22.2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23.1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0.9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795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22.4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23.4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1.0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795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22.3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23.5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1.2</a:t>
                      </a:r>
                      <a:endParaRPr lang="zh-CN" sz="16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TextBox 3"/>
          <p:cNvSpPr txBox="1"/>
          <p:nvPr/>
        </p:nvSpPr>
        <p:spPr>
          <a:xfrm>
            <a:off x="1106696" y="5027662"/>
            <a:ext cx="19287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设计值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  <a:sym typeface="Wingdings" pitchFamily="2" charset="2"/>
              </a:rPr>
              <a:t>: (100kW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  <a:sym typeface="Wingdings" pitchFamily="2" charset="2"/>
              </a:rPr>
              <a:t>时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  <a:sym typeface="Wingdings" pitchFamily="2" charset="2"/>
              </a:rPr>
              <a:t>)</a:t>
            </a:r>
            <a:endParaRPr lang="en-US" altLang="zh-CN" sz="1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压力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0.4MPa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流量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8.4m</a:t>
            </a:r>
            <a:r>
              <a:rPr lang="en-US" altLang="zh-CN" sz="1600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en-US" altLang="zh-CN" sz="1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温升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6.41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  <a:endParaRPr lang="zh-CN" altLang="en-US" sz="1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69641" y="4346956"/>
            <a:ext cx="2967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i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数据来源：靶</a:t>
            </a:r>
            <a:r>
              <a:rPr lang="zh-CN" altLang="en-US" sz="1400" i="1" dirty="0">
                <a:latin typeface="黑体" panose="02010609060101010101" pitchFamily="49" charset="-122"/>
                <a:ea typeface="黑体" panose="02010609060101010101" pitchFamily="49" charset="-122"/>
              </a:rPr>
              <a:t>站谱仪中控室</a:t>
            </a:r>
            <a:r>
              <a:rPr lang="en-US" altLang="zh-CN" sz="1400" i="1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1400" i="1" dirty="0">
                <a:latin typeface="黑体" panose="02010609060101010101" pitchFamily="49" charset="-122"/>
                <a:ea typeface="黑体" panose="02010609060101010101" pitchFamily="49" charset="-122"/>
              </a:rPr>
              <a:t>水系统</a:t>
            </a:r>
            <a:endParaRPr lang="zh-CN" altLang="en-US" sz="1400" i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56223" y="2278394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不同束流功率下的冷却水参数记录表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3687371" y="5273883"/>
            <a:ext cx="480131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（</a:t>
            </a:r>
            <a:r>
              <a:rPr lang="en-US" altLang="zh-CN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1</a:t>
            </a:r>
            <a:r>
              <a:rPr lang="zh-CN" altLang="en-US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）实际水系统提供的水压和流量都比设计值</a:t>
            </a:r>
            <a:r>
              <a:rPr lang="zh-CN" altLang="en-US" sz="16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高</a:t>
            </a:r>
            <a:r>
              <a:rPr lang="zh-CN" altLang="en-US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；</a:t>
            </a:r>
            <a:endParaRPr lang="en-US" altLang="zh-CN" sz="1600" dirty="0" smtClean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zh-CN" altLang="en-US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（</a:t>
            </a:r>
            <a:r>
              <a:rPr lang="en-US" altLang="zh-CN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r>
              <a:rPr lang="zh-CN" altLang="en-US" sz="1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）温升数据与理论计算相近。</a:t>
            </a:r>
          </a:p>
        </p:txBody>
      </p:sp>
    </p:spTree>
    <p:extLst>
      <p:ext uri="{BB962C8B-B14F-4D97-AF65-F5344CB8AC3E}">
        <p14:creationId xmlns:p14="http://schemas.microsoft.com/office/powerpoint/2010/main" val="183568667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 bwMode="auto">
          <a:xfrm>
            <a:off x="133982" y="1862870"/>
            <a:ext cx="8925450" cy="402993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340659" y="109369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运行总结：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8550" y="1862870"/>
            <a:ext cx="884088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运行期间，拖车锁紧在“运行工位”，通过监测以下参数，反映靶体系统运行状况：</a:t>
            </a: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）在本地控制系统和靶站谱仪中央控制室，监测拖车锁紧状态和膨胀法兰充气压力；</a:t>
            </a: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）在靶站谱仪中央控制室，监测靶体前窗影像；</a:t>
            </a: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）在靶站谱仪中央控制室，监测氦容器压力；</a:t>
            </a: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）在靶站谱仪中央控制室，监测靶体进出口冷却水温度、流量、压力等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72720" y="5125036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本地和中控制的监测数据全面，基本能反映靶体系统运行情况。</a:t>
            </a:r>
            <a:endParaRPr lang="en-US" altLang="zh-CN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运行期间，靶体系统工作正常！</a:t>
            </a:r>
          </a:p>
        </p:txBody>
      </p:sp>
    </p:spTree>
    <p:extLst>
      <p:ext uri="{BB962C8B-B14F-4D97-AF65-F5344CB8AC3E}">
        <p14:creationId xmlns:p14="http://schemas.microsoft.com/office/powerpoint/2010/main" val="41743824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2456462" y="1643857"/>
            <a:ext cx="295465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3600" dirty="0" smtClean="0"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简介</a:t>
            </a:r>
            <a:endParaRPr lang="en-US" altLang="zh-CN" sz="3600" dirty="0" smtClean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3600" dirty="0" smtClean="0"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调试和检测</a:t>
            </a:r>
            <a:endParaRPr lang="en-US" altLang="zh-CN" sz="3600" dirty="0" smtClean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3600" dirty="0" smtClean="0"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运行</a:t>
            </a:r>
            <a:endParaRPr lang="en-US" altLang="zh-CN" sz="3600" dirty="0" smtClean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维护</a:t>
            </a:r>
            <a:endParaRPr lang="en-US" altLang="zh-CN" sz="3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3600" dirty="0"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zh-CN" altLang="en-US" sz="3600" dirty="0" smtClean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5514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85271" y="806829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维护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06649" y="1213835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检验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静置约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个月后（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25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日起）的传动和锁紧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膨胀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法兰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密封等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各项功能，并检查靶体前窗影像涂层结合状态。</a:t>
            </a:r>
            <a:endParaRPr lang="zh-CN" altLang="en-US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7405" y="1876621"/>
            <a:ext cx="826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4.1 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传动和锁紧功能检验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目的：检验静置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个月后传动和锁紧功能，并改善长期静置的运动部件的润滑。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7405" y="2539407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2018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15-17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日，拖车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共往复移动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次，检验情况总结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如下表：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887041"/>
              </p:ext>
            </p:extLst>
          </p:nvPr>
        </p:nvGraphicFramePr>
        <p:xfrm>
          <a:off x="1106106" y="2999788"/>
          <a:ext cx="6286398" cy="1016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50257"/>
                <a:gridCol w="1894541"/>
                <a:gridCol w="26416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检验项目</a:t>
                      </a:r>
                      <a:endParaRPr lang="zh-CN" sz="14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要求</a:t>
                      </a:r>
                      <a:endParaRPr lang="zh-CN" sz="14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检验情况</a:t>
                      </a:r>
                      <a:endParaRPr lang="zh-CN" sz="14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锁紧轴动作</a:t>
                      </a:r>
                      <a:endParaRPr lang="zh-CN" sz="14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可自动与锁钩脱离</a:t>
                      </a:r>
                      <a:endParaRPr lang="zh-CN" sz="14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自动与锁钩脱离</a:t>
                      </a:r>
                      <a:endParaRPr lang="zh-CN" sz="14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传动和锁紧功能切换</a:t>
                      </a:r>
                      <a:endParaRPr lang="zh-CN" sz="14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可自动切换</a:t>
                      </a:r>
                      <a:endParaRPr lang="zh-CN" sz="14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自动切换</a:t>
                      </a:r>
                      <a:endParaRPr lang="zh-CN" sz="14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控制系统功能</a:t>
                      </a:r>
                      <a:endParaRPr lang="zh-CN" sz="14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控制功能有效</a:t>
                      </a:r>
                      <a:endParaRPr lang="zh-CN" sz="14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各控制功能有效</a:t>
                      </a:r>
                      <a:endParaRPr lang="zh-CN" sz="14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传感器</a:t>
                      </a:r>
                      <a:endParaRPr lang="zh-CN" sz="14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功能正常</a:t>
                      </a:r>
                      <a:endParaRPr lang="zh-CN" sz="14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功能正常，正确反映拖车位置</a:t>
                      </a:r>
                      <a:endParaRPr lang="zh-CN" sz="14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96" y="4106837"/>
            <a:ext cx="3487737" cy="226867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20883" r="8888" b="3153"/>
          <a:stretch/>
        </p:blipFill>
        <p:spPr>
          <a:xfrm>
            <a:off x="4727388" y="4106837"/>
            <a:ext cx="2914888" cy="2268672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 bwMode="auto">
          <a:xfrm flipH="1">
            <a:off x="6156960" y="4285652"/>
            <a:ext cx="1697318" cy="818777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3" name="直接连接符 12"/>
          <p:cNvCxnSpPr/>
          <p:nvPr/>
        </p:nvCxnSpPr>
        <p:spPr bwMode="auto">
          <a:xfrm>
            <a:off x="5951220" y="5104429"/>
            <a:ext cx="205740" cy="0"/>
          </a:xfrm>
          <a:prstGeom prst="line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文本框 13"/>
          <p:cNvSpPr txBox="1"/>
          <p:nvPr/>
        </p:nvSpPr>
        <p:spPr>
          <a:xfrm>
            <a:off x="7642276" y="388950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锁紧轴移动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标记线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682496" y="6408180"/>
            <a:ext cx="526297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检验情况表明，传动和锁紧以及控制功能均正常。</a:t>
            </a:r>
            <a:endParaRPr lang="zh-CN" altLang="en-US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321651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310896" y="95707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4.2 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影像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涂层检查</a:t>
            </a:r>
            <a:endParaRPr lang="zh-CN" altLang="en-US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6176" y="1572768"/>
            <a:ext cx="7340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为了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评估在经历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个月（打靶束流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1800.46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小时，共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27.35MWh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高能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质子轰击后的影像涂层结合状况，通过热室摄像头对其外观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检查。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2805"/>
          <a:stretch/>
        </p:blipFill>
        <p:spPr bwMode="auto">
          <a:xfrm>
            <a:off x="150030" y="2743200"/>
            <a:ext cx="4281017" cy="26576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104" y="3420072"/>
            <a:ext cx="4458447" cy="198079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438777" y="5123864"/>
            <a:ext cx="646331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打靶前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18638" y="5123864"/>
            <a:ext cx="2416046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打靶后（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打靶束流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1800.46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小时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520738" y="5924964"/>
            <a:ext cx="618630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检查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表明，涂层外观无明显变化，保持良好结合，无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脱落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8401557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34112" y="883920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4.3 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膨胀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法兰密封检验</a:t>
            </a:r>
            <a:endParaRPr lang="zh-CN" altLang="en-US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5081" y="1358138"/>
            <a:ext cx="664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检验膨胀法兰气体系统控制功能和密封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性能。检验记录如下表：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47277"/>
              </p:ext>
            </p:extLst>
          </p:nvPr>
        </p:nvGraphicFramePr>
        <p:xfrm>
          <a:off x="1508847" y="1905210"/>
          <a:ext cx="6202775" cy="1463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22215"/>
                <a:gridCol w="2054352"/>
                <a:gridCol w="242620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检验项目</a:t>
                      </a:r>
                      <a:endParaRPr lang="zh-CN" sz="16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要求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70C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检验情况</a:t>
                      </a:r>
                      <a:endParaRPr lang="zh-CN" sz="1600" kern="100" dirty="0">
                        <a:solidFill>
                          <a:srgbClr val="0070C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控制系统功能</a:t>
                      </a:r>
                      <a:endParaRPr lang="zh-CN" sz="16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阀门控制有效</a:t>
                      </a:r>
                      <a:endParaRPr lang="zh-CN" sz="16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70C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能有效控制阀门通断</a:t>
                      </a:r>
                      <a:endParaRPr lang="zh-CN" sz="1600" kern="100" dirty="0">
                        <a:solidFill>
                          <a:srgbClr val="0070C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密封性能</a:t>
                      </a:r>
                      <a:endParaRPr lang="zh-CN" sz="160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再次充气密封后，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氦容器真空度＜</a:t>
                      </a:r>
                      <a:r>
                        <a:rPr lang="en-US" sz="160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20Pa</a:t>
                      </a:r>
                      <a:endParaRPr lang="zh-CN" sz="160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70C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真空度</a:t>
                      </a:r>
                      <a:r>
                        <a:rPr lang="en-US" sz="1600" kern="100" dirty="0">
                          <a:solidFill>
                            <a:srgbClr val="0070C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11.2Pa</a:t>
                      </a:r>
                      <a:endParaRPr lang="zh-CN" sz="1600" kern="100" dirty="0">
                        <a:solidFill>
                          <a:srgbClr val="0070C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70C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（维护前，真空度</a:t>
                      </a:r>
                      <a:r>
                        <a:rPr lang="en-US" sz="1600" kern="100" dirty="0">
                          <a:solidFill>
                            <a:srgbClr val="0070C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12Pa</a:t>
                      </a:r>
                      <a:r>
                        <a:rPr lang="zh-CN" sz="1600" kern="100" dirty="0">
                          <a:solidFill>
                            <a:srgbClr val="0070C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）</a:t>
                      </a:r>
                      <a:endParaRPr lang="zh-CN" sz="1600" kern="100" dirty="0">
                        <a:solidFill>
                          <a:srgbClr val="0070C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22571" y="6172194"/>
            <a:ext cx="803296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检验结果表明，气体控制功能正常，膨胀法兰密封性能良好，满足设计要求。</a:t>
            </a:r>
            <a:endParaRPr lang="zh-CN" altLang="en-US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5467" r="16466" b="6642"/>
          <a:stretch/>
        </p:blipFill>
        <p:spPr>
          <a:xfrm>
            <a:off x="627888" y="3679403"/>
            <a:ext cx="3883151" cy="24597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6266" r="6401"/>
          <a:stretch/>
        </p:blipFill>
        <p:spPr>
          <a:xfrm>
            <a:off x="4567163" y="3659528"/>
            <a:ext cx="4088363" cy="2479643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 bwMode="auto">
          <a:xfrm>
            <a:off x="859536" y="3553968"/>
            <a:ext cx="1420368" cy="1249680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1" name="文本框 10"/>
          <p:cNvSpPr txBox="1"/>
          <p:nvPr/>
        </p:nvSpPr>
        <p:spPr>
          <a:xfrm>
            <a:off x="189714" y="327398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膨胀法兰</a:t>
            </a:r>
          </a:p>
        </p:txBody>
      </p:sp>
      <p:cxnSp>
        <p:nvCxnSpPr>
          <p:cNvPr id="12" name="直接箭头连接符 11"/>
          <p:cNvCxnSpPr/>
          <p:nvPr/>
        </p:nvCxnSpPr>
        <p:spPr bwMode="auto">
          <a:xfrm flipH="1">
            <a:off x="8089392" y="3533099"/>
            <a:ext cx="559245" cy="1215685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3" name="文本框 12"/>
          <p:cNvSpPr txBox="1"/>
          <p:nvPr/>
        </p:nvSpPr>
        <p:spPr>
          <a:xfrm>
            <a:off x="7667919" y="323888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氦容器密封面</a:t>
            </a:r>
          </a:p>
        </p:txBody>
      </p:sp>
    </p:spTree>
    <p:extLst>
      <p:ext uri="{BB962C8B-B14F-4D97-AF65-F5344CB8AC3E}">
        <p14:creationId xmlns:p14="http://schemas.microsoft.com/office/powerpoint/2010/main" val="397165955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274320" y="104851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维护总结：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74320" y="1511808"/>
            <a:ext cx="50321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latin typeface="黑体" panose="02010609060101010101" pitchFamily="49" charset="-122"/>
                <a:ea typeface="黑体" panose="02010609060101010101" pitchFamily="49" charset="-122"/>
              </a:rPr>
              <a:t>维护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期间的检验表明，在经过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个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月的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运行后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◆ 传动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和锁紧、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控制功能正常；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◆ 膨胀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法兰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密封性能满足要求；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◆ 影像涂层结合良好。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l="4509" r="5751"/>
          <a:stretch/>
        </p:blipFill>
        <p:spPr>
          <a:xfrm>
            <a:off x="1619624" y="3221318"/>
            <a:ext cx="6084857" cy="359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0343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5738" y="882426"/>
            <a:ext cx="37625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建议：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）加强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遥控维护操作间管理，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避免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非专业人士操作机械手。</a:t>
            </a:r>
          </a:p>
        </p:txBody>
      </p:sp>
      <p:pic>
        <p:nvPicPr>
          <p:cNvPr id="4" name="图片 3" descr="C:\Users\richo\AppData\Local\Temp\WeChat Files\1934032799514886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83" y="1482316"/>
            <a:ext cx="2158492" cy="287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C:\Users\richo\AppData\Local\Temp\WeChat Files\45378824766806911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5" t="20369" r="33452" b="43757"/>
          <a:stretch/>
        </p:blipFill>
        <p:spPr bwMode="auto">
          <a:xfrm>
            <a:off x="6609651" y="1482316"/>
            <a:ext cx="2534349" cy="2877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直接箭头连接符 5"/>
          <p:cNvCxnSpPr/>
          <p:nvPr/>
        </p:nvCxnSpPr>
        <p:spPr bwMode="auto">
          <a:xfrm flipH="1">
            <a:off x="6084763" y="1188481"/>
            <a:ext cx="539823" cy="1456944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7" name="文本框 6"/>
          <p:cNvSpPr txBox="1"/>
          <p:nvPr/>
        </p:nvSpPr>
        <p:spPr>
          <a:xfrm>
            <a:off x="5824821" y="87090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电缆插头拨杆</a:t>
            </a:r>
          </a:p>
        </p:txBody>
      </p:sp>
      <p:sp>
        <p:nvSpPr>
          <p:cNvPr id="8" name="椭圆 7"/>
          <p:cNvSpPr/>
          <p:nvPr/>
        </p:nvSpPr>
        <p:spPr bwMode="auto">
          <a:xfrm rot="289454">
            <a:off x="5498441" y="2622938"/>
            <a:ext cx="863669" cy="23476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 smtClean="0">
              <a:ln>
                <a:solidFill>
                  <a:srgbClr val="FFFF00"/>
                </a:solidFill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椭圆 8"/>
          <p:cNvSpPr/>
          <p:nvPr/>
        </p:nvSpPr>
        <p:spPr bwMode="auto">
          <a:xfrm rot="21113924">
            <a:off x="7231482" y="2705109"/>
            <a:ext cx="863669" cy="23476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 smtClean="0">
              <a:ln>
                <a:solidFill>
                  <a:srgbClr val="FFFF00"/>
                </a:solidFill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89852" y="4052527"/>
            <a:ext cx="180049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被误操作后拨杆位置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394481" y="4052527"/>
            <a:ext cx="902811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正确位置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1733" y="2513644"/>
            <a:ext cx="4339650" cy="169277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日，拖车变频器持续报警，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拖车电机无法启动。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经多方面排查，发现电机电缆插头松动，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其拨杆被人为拨动至脱离位置！</a:t>
            </a:r>
            <a:endParaRPr lang="en-US" altLang="zh-CN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（发生在</a:t>
            </a: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2018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30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—8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14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日间）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8580" y="4478594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）提高氦容器气体置换效率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1553" y="4970471"/>
            <a:ext cx="52629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目前，拖车移出热室前，氦容器需完成如下操作：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a.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抽真空（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天）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b.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充入氮气（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天）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即，停束后至少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天后，拖车方可移出！</a:t>
            </a:r>
            <a:endParaRPr lang="zh-CN" altLang="en-US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236656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237744" y="108508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7744" y="1865376"/>
            <a:ext cx="8610049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）运行前，经过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全面深入的调试和检测，靶体系统各项性能参数满足设计要求。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）运行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期间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，靶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体系统运作正常。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）维护期间检验表明，传动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和锁紧、控制、膨胀法兰密封等各项功能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正常。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0144" y="3785616"/>
            <a:ext cx="49167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下年度重点：</a:t>
            </a:r>
            <a:endParaRPr lang="en-US" altLang="zh-CN" sz="20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）重点关注束流功率提升时系统运行状况；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）开展高功率靶体工艺、结构等研究。</a:t>
            </a:r>
          </a:p>
        </p:txBody>
      </p:sp>
    </p:spTree>
    <p:extLst>
      <p:ext uri="{BB962C8B-B14F-4D97-AF65-F5344CB8AC3E}">
        <p14:creationId xmlns:p14="http://schemas.microsoft.com/office/powerpoint/2010/main" val="183276823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436418" y="862445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、慢化器反射体调试和运行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36418" y="1672936"/>
            <a:ext cx="23391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安装和调试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运行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zh-CN" altLang="en-US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267602" y="1552754"/>
            <a:ext cx="6876398" cy="4137119"/>
            <a:chOff x="2138931" y="1772210"/>
            <a:chExt cx="6876398" cy="4137119"/>
          </a:xfrm>
        </p:grpSpPr>
        <p:pic>
          <p:nvPicPr>
            <p:cNvPr id="8" name="图片 9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931" y="2647016"/>
              <a:ext cx="1878013" cy="3262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7742" y="1846823"/>
              <a:ext cx="4827587" cy="33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圆角矩形 3"/>
            <p:cNvSpPr>
              <a:spLocks noChangeArrowheads="1"/>
            </p:cNvSpPr>
            <p:nvPr/>
          </p:nvSpPr>
          <p:spPr bwMode="auto">
            <a:xfrm>
              <a:off x="2842663" y="5133089"/>
              <a:ext cx="684212" cy="755650"/>
            </a:xfrm>
            <a:prstGeom prst="roundRect">
              <a:avLst>
                <a:gd name="adj" fmla="val 16667"/>
              </a:avLst>
            </a:prstGeom>
            <a:noFill/>
            <a:ln w="38100" cap="rnd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buClr>
                  <a:schemeClr val="bg2"/>
                </a:buClr>
                <a:buSzPct val="75000"/>
                <a:buFont typeface="Wingdings" panose="05000000000000000000" pitchFamily="2" charset="2"/>
                <a:buNone/>
              </a:pPr>
              <a:endParaRPr lang="zh-CN" altLang="en-US" sz="21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1" name="圆角矩形 4"/>
            <p:cNvSpPr>
              <a:spLocks noChangeArrowheads="1"/>
            </p:cNvSpPr>
            <p:nvPr/>
          </p:nvSpPr>
          <p:spPr bwMode="auto">
            <a:xfrm>
              <a:off x="5338679" y="1772210"/>
              <a:ext cx="2484438" cy="3492500"/>
            </a:xfrm>
            <a:prstGeom prst="roundRect">
              <a:avLst>
                <a:gd name="adj" fmla="val 16667"/>
              </a:avLst>
            </a:prstGeom>
            <a:noFill/>
            <a:ln w="38100" cap="rnd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buClr>
                  <a:schemeClr val="bg2"/>
                </a:buClr>
                <a:buSzPct val="75000"/>
                <a:buFont typeface="Wingdings" panose="05000000000000000000" pitchFamily="2" charset="2"/>
                <a:buNone/>
              </a:pPr>
              <a:endParaRPr lang="zh-CN" altLang="en-US" sz="21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 flipV="1">
              <a:off x="2841074" y="2026210"/>
              <a:ext cx="2499193" cy="3172871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3464560" y="5254416"/>
              <a:ext cx="4000052" cy="63110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433689" y="6025594"/>
            <a:ext cx="75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说明：运行环境由水系统和低温系统提供，本体寿命较长，今年无维护。</a:t>
            </a:r>
            <a:endParaRPr lang="zh-CN" altLang="en-US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72328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24691" y="852054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一、靶体系统调试和运行维护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3793" y="1678906"/>
            <a:ext cx="6607471" cy="4477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4691" y="1821875"/>
            <a:ext cx="2339102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简介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调试和检测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运行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维护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zh-CN" altLang="en-US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079069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文本框 11267"/>
          <p:cNvSpPr txBox="1">
            <a:spLocks noChangeArrowheads="1"/>
          </p:cNvSpPr>
          <p:nvPr/>
        </p:nvSpPr>
        <p:spPr bwMode="auto">
          <a:xfrm>
            <a:off x="287338" y="879475"/>
            <a:ext cx="8401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18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2017</a:t>
            </a:r>
            <a:r>
              <a:rPr lang="zh-CN" altLang="en-US" sz="18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年</a:t>
            </a:r>
            <a:r>
              <a:rPr lang="en-US" altLang="zh-CN" sz="18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08</a:t>
            </a:r>
            <a:r>
              <a:rPr lang="zh-CN" altLang="en-US" sz="18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月慢化器反射体系统全部完成所有安装及整改工作，整体安装精度达到设计指标，完全具备了调试运行的条件，正式开始和相关系统的连接调试。</a:t>
            </a:r>
          </a:p>
        </p:txBody>
      </p:sp>
      <p:sp>
        <p:nvSpPr>
          <p:cNvPr id="4098" name="文本框 11267"/>
          <p:cNvSpPr txBox="1">
            <a:spLocks noChangeArrowheads="1"/>
          </p:cNvSpPr>
          <p:nvPr/>
        </p:nvSpPr>
        <p:spPr bwMode="auto">
          <a:xfrm>
            <a:off x="1570038" y="6073775"/>
            <a:ext cx="25098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ts val="3200"/>
              </a:lnSpc>
              <a:buFont typeface="Wingdings" panose="05000000000000000000" pitchFamily="2" charset="2"/>
              <a:buNone/>
            </a:pPr>
            <a:r>
              <a:rPr lang="zh-CN" altLang="zh-CN">
                <a:latin typeface="宋体" panose="02010600030101010101" pitchFamily="2" charset="-122"/>
                <a:sym typeface="Arial" panose="020B0604020202020204" pitchFamily="34" charset="0"/>
              </a:rPr>
              <a:t>慢化器反射体完成安装</a:t>
            </a:r>
            <a:endParaRPr lang="en-US" altLang="zh-CN">
              <a:latin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4099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/>
          <a:stretch>
            <a:fillRect/>
          </a:stretch>
        </p:blipFill>
        <p:spPr bwMode="auto">
          <a:xfrm>
            <a:off x="352425" y="2417763"/>
            <a:ext cx="447992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2"/>
          <p:cNvSpPr>
            <a:spLocks noGrp="1" noChangeArrowheads="1"/>
          </p:cNvSpPr>
          <p:nvPr/>
        </p:nvSpPr>
        <p:spPr bwMode="auto">
          <a:xfrm>
            <a:off x="1116013" y="188913"/>
            <a:ext cx="6656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0" hangingPunct="0"/>
            <a:r>
              <a:rPr lang="en-US" altLang="zh-CN" sz="2800" b="1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Arial" panose="020B0604020202020204" pitchFamily="34" charset="0"/>
              </a:rPr>
              <a:t>1.</a:t>
            </a:r>
            <a:r>
              <a:rPr lang="zh-CN" altLang="en-US" sz="2800" b="1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Arial" panose="020B0604020202020204" pitchFamily="34" charset="0"/>
              </a:rPr>
              <a:t>安装和调试</a:t>
            </a:r>
            <a:endParaRPr lang="en-US" altLang="zh-CN" sz="2800" b="1" dirty="0" smtClean="0">
              <a:latin typeface="华文仿宋" panose="02010600040101010101" pitchFamily="2" charset="-122"/>
              <a:ea typeface="华文仿宋" panose="02010600040101010101" pitchFamily="2" charset="-122"/>
              <a:sym typeface="Arial" panose="020B0604020202020204" pitchFamily="34" charset="0"/>
            </a:endParaRPr>
          </a:p>
          <a:p>
            <a:pPr algn="ctr" eaLnBrk="0" hangingPunct="0"/>
            <a:r>
              <a:rPr lang="zh-CN" altLang="en-US" sz="2400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Arial" panose="020B0604020202020204" pitchFamily="34" charset="0"/>
              </a:rPr>
              <a:t>总体安装情况</a:t>
            </a:r>
            <a:endParaRPr lang="zh-CN" altLang="en-US" dirty="0">
              <a:sym typeface="Arial" panose="020B0604020202020204" pitchFamily="34" charset="0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4957763" y="2671763"/>
          <a:ext cx="3986212" cy="3322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8039"/>
                <a:gridCol w="707334"/>
                <a:gridCol w="1010839"/>
              </a:tblGrid>
              <a:tr h="51820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/>
                        <a:t>检测</a:t>
                      </a:r>
                    </a:p>
                    <a:p>
                      <a:pPr algn="ctr">
                        <a:buNone/>
                      </a:pPr>
                      <a:r>
                        <a:rPr lang="zh-CN" sz="1400"/>
                        <a:t>项目</a:t>
                      </a:r>
                    </a:p>
                  </a:txBody>
                  <a:tcPr marL="91433" marR="9143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/>
                        <a:t>技术指标</a:t>
                      </a:r>
                    </a:p>
                  </a:txBody>
                  <a:tcPr marL="91433" marR="9143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/>
                        <a:t>测试</a:t>
                      </a:r>
                    </a:p>
                    <a:p>
                      <a:pPr algn="ctr">
                        <a:buNone/>
                      </a:pPr>
                      <a:r>
                        <a:rPr lang="zh-CN" sz="1400"/>
                        <a:t>结果</a:t>
                      </a:r>
                    </a:p>
                  </a:txBody>
                  <a:tcPr marL="91433" marR="91433" marT="45724" marB="45724" anchor="ctr"/>
                </a:tc>
              </a:tr>
              <a:tr h="51820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/>
                        <a:t>在氦容器内</a:t>
                      </a:r>
                    </a:p>
                    <a:p>
                      <a:pPr algn="ctr">
                        <a:buNone/>
                      </a:pPr>
                      <a:r>
                        <a:rPr sz="1400"/>
                        <a:t>重复定位精度（mm）</a:t>
                      </a:r>
                    </a:p>
                  </a:txBody>
                  <a:tcPr marL="91433" marR="9143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/>
                        <a:t>≤0.5</a:t>
                      </a:r>
                    </a:p>
                  </a:txBody>
                  <a:tcPr marL="91433" marR="9143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/>
                        <a:t>0.05</a:t>
                      </a:r>
                    </a:p>
                  </a:txBody>
                  <a:tcPr marL="91433" marR="91433" marT="45724" marB="45724" anchor="ctr"/>
                </a:tc>
              </a:tr>
              <a:tr h="7315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/>
                        <a:t>中心在水平面位置度（以靶站设计中心为基准，坐标系为装置坐标系，mm）</a:t>
                      </a:r>
                    </a:p>
                  </a:txBody>
                  <a:tcPr marL="91433" marR="9143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/>
                        <a:t>≤Ø2</a:t>
                      </a:r>
                    </a:p>
                  </a:txBody>
                  <a:tcPr marL="91433" marR="9143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>
                          <a:sym typeface="+mn-ea"/>
                        </a:rPr>
                        <a:t>dx=-0.130</a:t>
                      </a:r>
                    </a:p>
                    <a:p>
                      <a:pPr algn="ctr">
                        <a:buNone/>
                      </a:pPr>
                      <a:r>
                        <a:rPr sz="1400">
                          <a:sym typeface="+mn-ea"/>
                        </a:rPr>
                        <a:t>dy=-0.075</a:t>
                      </a:r>
                    </a:p>
                  </a:txBody>
                  <a:tcPr marL="91433" marR="91433" marT="45724" marB="45724" anchor="ctr"/>
                </a:tc>
              </a:tr>
              <a:tr h="51820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/>
                        <a:t>中心标高（以24米段质子束流高程为基准，mm）</a:t>
                      </a:r>
                    </a:p>
                  </a:txBody>
                  <a:tcPr marL="91433" marR="9143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/>
                        <a:t>0±1</a:t>
                      </a:r>
                    </a:p>
                  </a:txBody>
                  <a:tcPr marL="91433" marR="9143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>
                          <a:sym typeface="+mn-ea"/>
                        </a:rPr>
                        <a:t>0.055</a:t>
                      </a:r>
                    </a:p>
                  </a:txBody>
                  <a:tcPr marL="91433" marR="91433" marT="45724" marB="45724" anchor="ctr"/>
                </a:tc>
              </a:tr>
              <a:tr h="51820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/>
                        <a:t>中性面平行度（以水平面为基准，mm）</a:t>
                      </a:r>
                    </a:p>
                  </a:txBody>
                  <a:tcPr marL="91433" marR="9143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/>
                        <a:t>≤0.5</a:t>
                      </a:r>
                    </a:p>
                  </a:txBody>
                  <a:tcPr marL="91433" marR="9143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>
                          <a:sym typeface="+mn-ea"/>
                        </a:rPr>
                        <a:t>0.194</a:t>
                      </a:r>
                    </a:p>
                  </a:txBody>
                  <a:tcPr marL="91433" marR="91433" marT="45724" marB="45724" anchor="ctr"/>
                </a:tc>
              </a:tr>
              <a:tr h="51820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/>
                        <a:t>绕Z轴旋转角度（以理论质子束线为基准，°）</a:t>
                      </a:r>
                    </a:p>
                  </a:txBody>
                  <a:tcPr marL="91433" marR="9143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/>
                        <a:t>≤0.1</a:t>
                      </a:r>
                    </a:p>
                  </a:txBody>
                  <a:tcPr marL="91433" marR="9143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>
                          <a:sym typeface="+mn-ea"/>
                        </a:rPr>
                        <a:t>0.06</a:t>
                      </a:r>
                    </a:p>
                  </a:txBody>
                  <a:tcPr marL="91433" marR="91433" marT="45724" marB="45724" anchor="ctr"/>
                </a:tc>
              </a:tr>
            </a:tbl>
          </a:graphicData>
        </a:graphic>
      </p:graphicFrame>
      <p:sp>
        <p:nvSpPr>
          <p:cNvPr id="4131" name="文本框 11267"/>
          <p:cNvSpPr txBox="1">
            <a:spLocks noChangeArrowheads="1"/>
          </p:cNvSpPr>
          <p:nvPr/>
        </p:nvSpPr>
        <p:spPr bwMode="auto">
          <a:xfrm>
            <a:off x="5764213" y="2166938"/>
            <a:ext cx="26781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ts val="3200"/>
              </a:lnSpc>
              <a:buFont typeface="Wingdings" panose="05000000000000000000" pitchFamily="2" charset="2"/>
              <a:buNone/>
            </a:pPr>
            <a:r>
              <a:rPr lang="zh-CN" altLang="zh-CN">
                <a:latin typeface="宋体" panose="02010600030101010101" pitchFamily="2" charset="-122"/>
                <a:sym typeface="Arial" panose="020B0604020202020204" pitchFamily="34" charset="0"/>
              </a:rPr>
              <a:t>慢化器反射体系统安装精度</a:t>
            </a:r>
          </a:p>
        </p:txBody>
      </p:sp>
    </p:spTree>
    <p:extLst>
      <p:ext uri="{BB962C8B-B14F-4D97-AF65-F5344CB8AC3E}">
        <p14:creationId xmlns:p14="http://schemas.microsoft.com/office/powerpoint/2010/main" val="167032458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文本框 2"/>
          <p:cNvSpPr txBox="1">
            <a:spLocks noChangeArrowheads="1"/>
          </p:cNvSpPr>
          <p:nvPr/>
        </p:nvSpPr>
        <p:spPr bwMode="auto">
          <a:xfrm>
            <a:off x="1176338" y="2216150"/>
            <a:ext cx="32051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/>
              <a:t>慢化器与水系统连接后整体气密性测试</a:t>
            </a:r>
          </a:p>
        </p:txBody>
      </p:sp>
      <p:pic>
        <p:nvPicPr>
          <p:cNvPr id="6146" name="图片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787775"/>
            <a:ext cx="2828925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6423025" y="6350000"/>
            <a:ext cx="1960563" cy="304800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zh-CN" altLang="zh-CN" noProof="1">
                <a:latin typeface="Arial" charset="0"/>
                <a:ea typeface="宋体" charset="-122"/>
                <a:cs typeface="+mn-ea"/>
              </a:rPr>
              <a:t>正式运行前的整体检漏</a:t>
            </a:r>
            <a:endParaRPr lang="zh-CN" altLang="zh-CN" noProof="1"/>
          </a:p>
        </p:txBody>
      </p:sp>
      <p:pic>
        <p:nvPicPr>
          <p:cNvPr id="6148" name="图片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050925"/>
            <a:ext cx="2827337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6494463" y="3248025"/>
            <a:ext cx="1784350" cy="519113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zh-CN" altLang="zh-CN" noProof="1">
                <a:latin typeface="Arial" charset="0"/>
                <a:ea typeface="宋体" charset="-122"/>
                <a:cs typeface="+mn-ea"/>
              </a:rPr>
              <a:t>反射体模拟回路</a:t>
            </a:r>
            <a:endParaRPr lang="zh-CN" altLang="zh-CN" noProof="1"/>
          </a:p>
          <a:p>
            <a:pPr algn="ctr"/>
            <a:r>
              <a:rPr lang="zh-CN" altLang="zh-CN" noProof="1">
                <a:latin typeface="Arial" charset="0"/>
                <a:ea typeface="宋体" charset="-122"/>
                <a:cs typeface="+mn-ea"/>
              </a:rPr>
              <a:t>与水系统连接后检漏</a:t>
            </a:r>
            <a:endParaRPr lang="zh-CN" altLang="zh-CN" noProof="1"/>
          </a:p>
        </p:txBody>
      </p:sp>
      <p:sp>
        <p:nvSpPr>
          <p:cNvPr id="6150" name="Rectangle 2"/>
          <p:cNvSpPr>
            <a:spLocks noGrp="1" noChangeArrowheads="1"/>
          </p:cNvSpPr>
          <p:nvPr/>
        </p:nvSpPr>
        <p:spPr bwMode="auto">
          <a:xfrm>
            <a:off x="1116013" y="188913"/>
            <a:ext cx="6656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0" hangingPunct="0"/>
            <a:r>
              <a:rPr lang="zh-CN" altLang="en-US" sz="2400" b="1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Arial" panose="020B0604020202020204" pitchFamily="34" charset="0"/>
              </a:rPr>
              <a:t>与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  <a:sym typeface="Arial" panose="020B0604020202020204" pitchFamily="34" charset="0"/>
              </a:rPr>
              <a:t>水冷系统的连接及调试</a:t>
            </a:r>
          </a:p>
        </p:txBody>
      </p:sp>
      <p:pic>
        <p:nvPicPr>
          <p:cNvPr id="6151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498725"/>
            <a:ext cx="52895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文本框 11267"/>
          <p:cNvSpPr txBox="1">
            <a:spLocks noChangeArrowheads="1"/>
          </p:cNvSpPr>
          <p:nvPr/>
        </p:nvSpPr>
        <p:spPr bwMode="auto">
          <a:xfrm>
            <a:off x="180975" y="808038"/>
            <a:ext cx="5735638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800" b="1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与水系统连接后，进行了气密性测试和模拟回路试运行，各个接口漏率均满足设计要求，试运行成功后进行正式运行调试。</a:t>
            </a:r>
          </a:p>
        </p:txBody>
      </p:sp>
    </p:spTree>
    <p:extLst>
      <p:ext uri="{BB962C8B-B14F-4D97-AF65-F5344CB8AC3E}">
        <p14:creationId xmlns:p14="http://schemas.microsoft.com/office/powerpoint/2010/main" val="240947402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/>
        </p:nvGraphicFramePr>
        <p:xfrm>
          <a:off x="309563" y="1843088"/>
          <a:ext cx="5405437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877"/>
                <a:gridCol w="1840122"/>
                <a:gridCol w="1626774"/>
                <a:gridCol w="1074357"/>
                <a:gridCol w="561307"/>
              </a:tblGrid>
              <a:tr h="2374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sz="1400" dirty="0">
                        <a:latin typeface="楷体" charset="0"/>
                        <a:ea typeface="楷体" charset="0"/>
                      </a:endParaRPr>
                    </a:p>
                  </a:txBody>
                  <a:tcPr marL="91435" marR="9143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sz="1400">
                        <a:latin typeface="楷体" charset="0"/>
                        <a:ea typeface="楷体" charset="0"/>
                      </a:endParaRPr>
                    </a:p>
                  </a:txBody>
                  <a:tcPr marL="91435" marR="9143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solidFill>
                            <a:schemeClr val="bg1"/>
                          </a:solidFill>
                          <a:latin typeface="楷体" charset="0"/>
                          <a:ea typeface="楷体" charset="0"/>
                        </a:rPr>
                        <a:t>设计值</a:t>
                      </a:r>
                      <a:endParaRPr lang="zh-CN" altLang="en-US" sz="1400" b="0" dirty="0">
                        <a:solidFill>
                          <a:schemeClr val="bg1"/>
                        </a:solidFill>
                        <a:latin typeface="楷体" charset="0"/>
                        <a:ea typeface="楷体" charset="0"/>
                        <a:sym typeface="+mn-ea"/>
                      </a:endParaRPr>
                    </a:p>
                  </a:txBody>
                  <a:tcPr marL="91435" marR="9143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solidFill>
                            <a:schemeClr val="bg1"/>
                          </a:solidFill>
                          <a:latin typeface="楷体" charset="0"/>
                          <a:ea typeface="楷体" charset="0"/>
                        </a:rPr>
                        <a:t>检测结果</a:t>
                      </a:r>
                      <a:endParaRPr lang="zh-CN" altLang="en-US" sz="1400" b="0" dirty="0">
                        <a:solidFill>
                          <a:schemeClr val="bg1"/>
                        </a:solidFill>
                        <a:latin typeface="楷体" charset="0"/>
                        <a:ea typeface="楷体" charset="0"/>
                        <a:sym typeface="+mn-ea"/>
                      </a:endParaRPr>
                    </a:p>
                  </a:txBody>
                  <a:tcPr marL="91435" marR="9143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solidFill>
                            <a:schemeClr val="bg1"/>
                          </a:solidFill>
                          <a:latin typeface="楷体" charset="0"/>
                          <a:ea typeface="楷体" charset="0"/>
                        </a:rPr>
                        <a:t>结论</a:t>
                      </a:r>
                      <a:endParaRPr lang="zh-CN" altLang="en-US" sz="1400" b="0" dirty="0">
                        <a:solidFill>
                          <a:schemeClr val="bg1"/>
                        </a:solidFill>
                        <a:latin typeface="楷体" charset="0"/>
                        <a:ea typeface="楷体" charset="0"/>
                        <a:sym typeface="+mn-ea"/>
                      </a:endParaRPr>
                    </a:p>
                  </a:txBody>
                  <a:tcPr marL="91435" marR="91435">
                    <a:solidFill>
                      <a:schemeClr val="accent6"/>
                    </a:solidFill>
                  </a:tcPr>
                </a:tc>
              </a:tr>
              <a:tr h="518160">
                <a:tc row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楷体" charset="0"/>
                          <a:ea typeface="楷体" charset="0"/>
                        </a:rPr>
                        <a:t>退耦合窄化液氢慢化器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zh-CN" sz="1400">
                          <a:latin typeface="楷体" charset="0"/>
                          <a:ea typeface="楷体" charset="0"/>
                        </a:rPr>
                        <a:t>氢层快卸接头</a:t>
                      </a:r>
                      <a:endParaRPr lang="zh-CN" altLang="en-US" sz="1400">
                        <a:latin typeface="楷体" charset="0"/>
                        <a:ea typeface="楷体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楷体" charset="0"/>
                          <a:ea typeface="楷体" charset="0"/>
                        </a:rPr>
                        <a:t>检漏（喷氦）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latin typeface="楷体" charset="0"/>
                          <a:ea typeface="楷体" charset="0"/>
                        </a:rPr>
                        <a:t>6.7</a:t>
                      </a:r>
                      <a:r>
                        <a:rPr lang="zh-CN" altLang="en-US" sz="1400">
                          <a:latin typeface="楷体" charset="0"/>
                          <a:ea typeface="楷体" charset="0"/>
                        </a:rPr>
                        <a:t>×</a:t>
                      </a:r>
                      <a:r>
                        <a:rPr lang="en-US" sz="1400">
                          <a:latin typeface="楷体" charset="0"/>
                          <a:ea typeface="楷体" charset="0"/>
                        </a:rPr>
                        <a:t>10</a:t>
                      </a:r>
                      <a:r>
                        <a:rPr lang="en-US" sz="1400" baseline="300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</a:rPr>
                        <a:t>-9</a:t>
                      </a:r>
                    </a:p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</a:rPr>
                        <a:t>Pa.m3/s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楷体" charset="0"/>
                          <a:ea typeface="楷体" charset="0"/>
                          <a:sym typeface="+mn-ea"/>
                        </a:rPr>
                        <a:t>1.2</a:t>
                      </a:r>
                      <a:r>
                        <a:rPr lang="zh-CN" altLang="en-US" sz="1400">
                          <a:latin typeface="楷体" charset="0"/>
                          <a:ea typeface="楷体" charset="0"/>
                          <a:sym typeface="+mn-ea"/>
                        </a:rPr>
                        <a:t>×</a:t>
                      </a:r>
                      <a:r>
                        <a:rPr lang="en-US" sz="1400">
                          <a:latin typeface="楷体" charset="0"/>
                          <a:ea typeface="楷体" charset="0"/>
                          <a:sym typeface="+mn-ea"/>
                        </a:rPr>
                        <a:t>10</a:t>
                      </a:r>
                      <a:r>
                        <a:rPr lang="en-US" sz="1400" baseline="300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  <a:sym typeface="+mn-ea"/>
                        </a:rPr>
                        <a:t>-10</a:t>
                      </a:r>
                    </a:p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  <a:sym typeface="+mn-ea"/>
                        </a:rPr>
                        <a:t>Pa.m3/s</a:t>
                      </a:r>
                      <a:endParaRPr sz="1400">
                        <a:latin typeface="楷体" charset="0"/>
                        <a:ea typeface="楷体" charset="0"/>
                        <a:sym typeface="+mn-ea"/>
                      </a:endParaRP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</a:rPr>
                        <a:t>合格</a:t>
                      </a:r>
                    </a:p>
                  </a:txBody>
                  <a:tcPr marL="91435" marR="91435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zh-CN" sz="1400">
                          <a:latin typeface="楷体" charset="0"/>
                          <a:ea typeface="楷体" charset="0"/>
                          <a:sym typeface="+mn-ea"/>
                        </a:rPr>
                        <a:t>氢层快卸接头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楷体" charset="0"/>
                          <a:ea typeface="楷体" charset="0"/>
                          <a:sym typeface="+mn-ea"/>
                        </a:rPr>
                        <a:t>1.5MPa</a:t>
                      </a:r>
                      <a:r>
                        <a:rPr lang="zh-CN" altLang="en-US" sz="1400">
                          <a:latin typeface="楷体" charset="0"/>
                          <a:ea typeface="楷体" charset="0"/>
                          <a:sym typeface="+mn-ea"/>
                        </a:rPr>
                        <a:t>氦气保压试验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</a:rPr>
                        <a:t>1.5MPa</a:t>
                      </a:r>
                      <a:r>
                        <a:rPr lang="zh-CN" altLang="en-US" sz="1400" dirty="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</a:rPr>
                        <a:t>氦气保压</a:t>
                      </a:r>
                      <a:r>
                        <a:rPr lang="en-US" altLang="zh-CN" sz="1400" dirty="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</a:rPr>
                        <a:t>72</a:t>
                      </a:r>
                      <a:r>
                        <a:rPr lang="zh-CN" altLang="en-US" sz="1400" dirty="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</a:rPr>
                        <a:t>小时无明显变化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</a:rPr>
                        <a:t>无明显变化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</a:rPr>
                        <a:t>合格</a:t>
                      </a:r>
                    </a:p>
                  </a:txBody>
                  <a:tcPr marL="91435" marR="91435"/>
                </a:tc>
              </a:tr>
              <a:tr h="5181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  <a:sym typeface="+mn-ea"/>
                        </a:rPr>
                        <a:t>氦气层快卸接头</a:t>
                      </a:r>
                    </a:p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  <a:sym typeface="+mn-ea"/>
                        </a:rPr>
                        <a:t>检漏（吸氦）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楷体" charset="0"/>
                          <a:ea typeface="楷体" charset="0"/>
                        </a:rPr>
                        <a:t>1.0</a:t>
                      </a:r>
                      <a:r>
                        <a:rPr lang="zh-CN" altLang="en-US" sz="1400">
                          <a:latin typeface="楷体" charset="0"/>
                          <a:ea typeface="楷体" charset="0"/>
                        </a:rPr>
                        <a:t>×</a:t>
                      </a:r>
                      <a:r>
                        <a:rPr lang="en-US" sz="1400">
                          <a:latin typeface="楷体" charset="0"/>
                          <a:ea typeface="楷体" charset="0"/>
                        </a:rPr>
                        <a:t>10</a:t>
                      </a:r>
                      <a:r>
                        <a:rPr lang="en-US" sz="1400" baseline="300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</a:rPr>
                        <a:t>-6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</a:rPr>
                        <a:t>（参考）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楷体" charset="0"/>
                          <a:ea typeface="楷体" charset="0"/>
                          <a:sym typeface="+mn-ea"/>
                        </a:rPr>
                        <a:t>5.7</a:t>
                      </a:r>
                      <a:r>
                        <a:rPr lang="zh-CN" altLang="en-US" sz="1400">
                          <a:latin typeface="楷体" charset="0"/>
                          <a:ea typeface="楷体" charset="0"/>
                          <a:sym typeface="+mn-ea"/>
                        </a:rPr>
                        <a:t>×</a:t>
                      </a:r>
                      <a:r>
                        <a:rPr lang="en-US" sz="1400">
                          <a:latin typeface="楷体" charset="0"/>
                          <a:ea typeface="楷体" charset="0"/>
                          <a:sym typeface="+mn-ea"/>
                        </a:rPr>
                        <a:t>10</a:t>
                      </a:r>
                      <a:r>
                        <a:rPr lang="en-US" sz="1400" baseline="300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  <a:sym typeface="+mn-ea"/>
                        </a:rPr>
                        <a:t>-7</a:t>
                      </a:r>
                      <a:endParaRPr sz="1400">
                        <a:latin typeface="楷体" charset="0"/>
                        <a:ea typeface="楷体" charset="0"/>
                        <a:sym typeface="+mn-ea"/>
                      </a:endParaRP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</a:rPr>
                        <a:t>合格</a:t>
                      </a:r>
                    </a:p>
                  </a:txBody>
                  <a:tcPr marL="91435" marR="91435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  <a:sym typeface="+mn-ea"/>
                        </a:rPr>
                        <a:t>氦气层快卸接接头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楷体" charset="0"/>
                          <a:ea typeface="楷体" charset="0"/>
                          <a:sym typeface="+mn-ea"/>
                        </a:rPr>
                        <a:t>0.15MPa</a:t>
                      </a:r>
                      <a:r>
                        <a:rPr lang="zh-CN" altLang="en-US" sz="1400">
                          <a:latin typeface="楷体" charset="0"/>
                          <a:ea typeface="楷体" charset="0"/>
                          <a:sym typeface="+mn-ea"/>
                        </a:rPr>
                        <a:t>氦气保压试验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  <a:sym typeface="+mn-ea"/>
                        </a:rPr>
                        <a:t>0.15MPa</a:t>
                      </a:r>
                      <a:r>
                        <a:rPr lang="zh-CN" altLang="en-US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  <a:sym typeface="+mn-ea"/>
                        </a:rPr>
                        <a:t>氦气保压</a:t>
                      </a:r>
                      <a:r>
                        <a:rPr lang="en-US" altLang="zh-CN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  <a:sym typeface="+mn-ea"/>
                        </a:rPr>
                        <a:t>72</a:t>
                      </a:r>
                      <a:r>
                        <a:rPr lang="zh-CN" altLang="en-US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  <a:sym typeface="+mn-ea"/>
                        </a:rPr>
                        <a:t>小时无明显变化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  <a:sym typeface="+mn-ea"/>
                        </a:rPr>
                        <a:t>无明显变化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</a:rPr>
                        <a:t>合格</a:t>
                      </a:r>
                    </a:p>
                  </a:txBody>
                  <a:tcPr marL="91435" marR="91435"/>
                </a:tc>
              </a:tr>
              <a:tr h="381000">
                <a:tc row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</a:rPr>
                        <a:t>耦合液氢慢化器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zh-CN" sz="1400">
                          <a:latin typeface="楷体" charset="0"/>
                          <a:ea typeface="楷体" charset="0"/>
                        </a:rPr>
                        <a:t>氢层快卸接头</a:t>
                      </a:r>
                      <a:endParaRPr lang="zh-CN" altLang="en-US" sz="1400">
                        <a:latin typeface="楷体" charset="0"/>
                        <a:ea typeface="楷体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楷体" charset="0"/>
                          <a:ea typeface="楷体" charset="0"/>
                        </a:rPr>
                        <a:t>检漏</a:t>
                      </a:r>
                      <a:r>
                        <a:rPr lang="zh-CN" altLang="en-US" sz="1400">
                          <a:latin typeface="楷体" charset="0"/>
                          <a:ea typeface="楷体" charset="0"/>
                          <a:sym typeface="+mn-ea"/>
                        </a:rPr>
                        <a:t>（喷氦）</a:t>
                      </a:r>
                      <a:endParaRPr lang="zh-CN" altLang="en-US" sz="1400">
                        <a:latin typeface="楷体" charset="0"/>
                        <a:ea typeface="楷体" charset="0"/>
                      </a:endParaRP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latin typeface="楷体" charset="0"/>
                          <a:ea typeface="楷体" charset="0"/>
                        </a:rPr>
                        <a:t>6.7</a:t>
                      </a:r>
                      <a:r>
                        <a:rPr lang="zh-CN" altLang="en-US" sz="1400">
                          <a:latin typeface="楷体" charset="0"/>
                          <a:ea typeface="楷体" charset="0"/>
                        </a:rPr>
                        <a:t>×</a:t>
                      </a:r>
                      <a:r>
                        <a:rPr lang="en-US" sz="1400">
                          <a:latin typeface="楷体" charset="0"/>
                          <a:ea typeface="楷体" charset="0"/>
                        </a:rPr>
                        <a:t>10</a:t>
                      </a:r>
                      <a:r>
                        <a:rPr lang="en-US" sz="1400" baseline="300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</a:rPr>
                        <a:t>-9</a:t>
                      </a:r>
                    </a:p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</a:rPr>
                        <a:t>Pa.m3/s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楷体" charset="0"/>
                          <a:ea typeface="楷体" charset="0"/>
                          <a:sym typeface="+mn-ea"/>
                        </a:rPr>
                        <a:t>2.8</a:t>
                      </a:r>
                      <a:r>
                        <a:rPr lang="zh-CN" altLang="en-US" sz="1400">
                          <a:latin typeface="楷体" charset="0"/>
                          <a:ea typeface="楷体" charset="0"/>
                          <a:sym typeface="+mn-ea"/>
                        </a:rPr>
                        <a:t>×</a:t>
                      </a:r>
                      <a:r>
                        <a:rPr lang="en-US" sz="1400">
                          <a:latin typeface="楷体" charset="0"/>
                          <a:ea typeface="楷体" charset="0"/>
                          <a:sym typeface="+mn-ea"/>
                        </a:rPr>
                        <a:t>10</a:t>
                      </a:r>
                      <a:r>
                        <a:rPr lang="en-US" sz="1400" baseline="300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  <a:sym typeface="+mn-ea"/>
                        </a:rPr>
                        <a:t>-10</a:t>
                      </a:r>
                    </a:p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  <a:sym typeface="+mn-ea"/>
                        </a:rPr>
                        <a:t>Pa.m3/s</a:t>
                      </a:r>
                      <a:endParaRPr sz="1400">
                        <a:latin typeface="楷体" charset="0"/>
                        <a:ea typeface="楷体" charset="0"/>
                        <a:sym typeface="+mn-ea"/>
                      </a:endParaRP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</a:rPr>
                        <a:t>合格</a:t>
                      </a:r>
                    </a:p>
                  </a:txBody>
                  <a:tcPr marL="91435" marR="91435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zh-CN" sz="1400">
                          <a:latin typeface="楷体" charset="0"/>
                          <a:ea typeface="楷体" charset="0"/>
                          <a:sym typeface="+mn-ea"/>
                        </a:rPr>
                        <a:t>氢层快卸接头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楷体" charset="0"/>
                          <a:ea typeface="楷体" charset="0"/>
                          <a:sym typeface="+mn-ea"/>
                        </a:rPr>
                        <a:t>1.5MPa</a:t>
                      </a:r>
                      <a:r>
                        <a:rPr lang="zh-CN" altLang="en-US" sz="1400">
                          <a:latin typeface="楷体" charset="0"/>
                          <a:ea typeface="楷体" charset="0"/>
                          <a:sym typeface="+mn-ea"/>
                        </a:rPr>
                        <a:t>氦气保压试验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</a:rPr>
                        <a:t>1.5MPa</a:t>
                      </a:r>
                      <a:r>
                        <a:rPr lang="zh-CN" altLang="en-US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</a:rPr>
                        <a:t>氦气保压</a:t>
                      </a:r>
                      <a:r>
                        <a:rPr lang="en-US" altLang="zh-CN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</a:rPr>
                        <a:t>72</a:t>
                      </a:r>
                      <a:r>
                        <a:rPr lang="zh-CN" altLang="en-US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</a:rPr>
                        <a:t>小时无明显变化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</a:rPr>
                        <a:t>无明显变化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</a:rPr>
                        <a:t>合格</a:t>
                      </a:r>
                    </a:p>
                  </a:txBody>
                  <a:tcPr marL="91435" marR="91435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  <a:sym typeface="+mn-ea"/>
                        </a:rPr>
                        <a:t>氦气层快卸接头</a:t>
                      </a:r>
                    </a:p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  <a:sym typeface="+mn-ea"/>
                        </a:rPr>
                        <a:t>检漏（吸氦）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楷体" charset="0"/>
                          <a:ea typeface="楷体" charset="0"/>
                        </a:rPr>
                        <a:t>1.0</a:t>
                      </a:r>
                      <a:r>
                        <a:rPr lang="zh-CN" altLang="en-US" sz="1400">
                          <a:latin typeface="楷体" charset="0"/>
                          <a:ea typeface="楷体" charset="0"/>
                        </a:rPr>
                        <a:t>×</a:t>
                      </a:r>
                      <a:r>
                        <a:rPr lang="en-US" sz="1400">
                          <a:latin typeface="楷体" charset="0"/>
                          <a:ea typeface="楷体" charset="0"/>
                        </a:rPr>
                        <a:t>10</a:t>
                      </a:r>
                      <a:r>
                        <a:rPr lang="en-US" sz="1400" baseline="300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</a:rPr>
                        <a:t>-6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</a:rPr>
                        <a:t>（参考）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楷体" charset="0"/>
                          <a:ea typeface="楷体" charset="0"/>
                          <a:sym typeface="+mn-ea"/>
                        </a:rPr>
                        <a:t>6.6</a:t>
                      </a:r>
                      <a:r>
                        <a:rPr lang="zh-CN" altLang="en-US" sz="1400">
                          <a:latin typeface="楷体" charset="0"/>
                          <a:ea typeface="楷体" charset="0"/>
                          <a:sym typeface="+mn-ea"/>
                        </a:rPr>
                        <a:t>×</a:t>
                      </a:r>
                      <a:r>
                        <a:rPr lang="en-US" sz="1400">
                          <a:latin typeface="楷体" charset="0"/>
                          <a:ea typeface="楷体" charset="0"/>
                          <a:sym typeface="+mn-ea"/>
                        </a:rPr>
                        <a:t>10</a:t>
                      </a:r>
                      <a:r>
                        <a:rPr lang="en-US" sz="1400" baseline="300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  <a:sym typeface="+mn-ea"/>
                        </a:rPr>
                        <a:t>-7</a:t>
                      </a:r>
                      <a:endParaRPr sz="1400">
                        <a:latin typeface="楷体" charset="0"/>
                        <a:ea typeface="楷体" charset="0"/>
                        <a:sym typeface="+mn-ea"/>
                      </a:endParaRP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</a:rPr>
                        <a:t>合格</a:t>
                      </a:r>
                    </a:p>
                  </a:txBody>
                  <a:tcPr marL="91435" marR="91435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  <a:sym typeface="+mn-ea"/>
                        </a:rPr>
                        <a:t>氦气层快卸接接头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楷体" charset="0"/>
                          <a:ea typeface="楷体" charset="0"/>
                          <a:sym typeface="+mn-ea"/>
                        </a:rPr>
                        <a:t>0.15MPa</a:t>
                      </a:r>
                      <a:r>
                        <a:rPr lang="zh-CN" altLang="en-US" sz="1400">
                          <a:latin typeface="楷体" charset="0"/>
                          <a:ea typeface="楷体" charset="0"/>
                          <a:sym typeface="+mn-ea"/>
                        </a:rPr>
                        <a:t>氦气保压试验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  <a:sym typeface="+mn-ea"/>
                        </a:rPr>
                        <a:t>0.15MPa</a:t>
                      </a:r>
                      <a:r>
                        <a:rPr lang="zh-CN" altLang="en-US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  <a:sym typeface="+mn-ea"/>
                        </a:rPr>
                        <a:t>氦气保压</a:t>
                      </a:r>
                      <a:r>
                        <a:rPr lang="en-US" altLang="zh-CN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  <a:sym typeface="+mn-ea"/>
                        </a:rPr>
                        <a:t>72</a:t>
                      </a:r>
                      <a:r>
                        <a:rPr lang="zh-CN" altLang="en-US" sz="1400">
                          <a:solidFill>
                            <a:schemeClr val="accent4"/>
                          </a:solidFill>
                          <a:uFillTx/>
                          <a:latin typeface="楷体" charset="0"/>
                          <a:ea typeface="楷体" charset="0"/>
                          <a:sym typeface="+mn-ea"/>
                        </a:rPr>
                        <a:t>小时无明显变化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  <a:sym typeface="+mn-ea"/>
                        </a:rPr>
                        <a:t>无明显变化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楷体" charset="0"/>
                          <a:ea typeface="楷体" charset="0"/>
                        </a:rPr>
                        <a:t>合格</a:t>
                      </a:r>
                    </a:p>
                  </a:txBody>
                  <a:tcPr marL="91435" marR="91435"/>
                </a:tc>
              </a:tr>
            </a:tbl>
          </a:graphicData>
        </a:graphic>
      </p:graphicFrame>
      <p:sp>
        <p:nvSpPr>
          <p:cNvPr id="8249" name="文本框 2"/>
          <p:cNvSpPr txBox="1">
            <a:spLocks noChangeArrowheads="1"/>
          </p:cNvSpPr>
          <p:nvPr/>
        </p:nvSpPr>
        <p:spPr bwMode="auto">
          <a:xfrm>
            <a:off x="1131888" y="1524000"/>
            <a:ext cx="3382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/>
              <a:t>慢化器与低温系统连接后整体气密性测试</a:t>
            </a:r>
          </a:p>
        </p:txBody>
      </p:sp>
      <p:pic>
        <p:nvPicPr>
          <p:cNvPr id="8250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3462338"/>
            <a:ext cx="3240087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6407150" y="6211888"/>
            <a:ext cx="2009775" cy="304800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noProof="1">
                <a:latin typeface="Arial" charset="0"/>
                <a:ea typeface="宋体" charset="-122"/>
                <a:cs typeface="+mn-ea"/>
              </a:rPr>
              <a:t>CHM</a:t>
            </a:r>
            <a:r>
              <a:rPr lang="zh-CN" altLang="en-US" noProof="1">
                <a:latin typeface="Arial" charset="0"/>
                <a:ea typeface="宋体" charset="-122"/>
                <a:cs typeface="+mn-ea"/>
              </a:rPr>
              <a:t>氢层快卸接头检漏</a:t>
            </a:r>
            <a:endParaRPr lang="zh-CN" altLang="en-US" noProof="1"/>
          </a:p>
        </p:txBody>
      </p:sp>
      <p:pic>
        <p:nvPicPr>
          <p:cNvPr id="8252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1303338"/>
            <a:ext cx="322262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6494463" y="3071813"/>
            <a:ext cx="1782762" cy="304800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noProof="1">
                <a:latin typeface="Arial" charset="0"/>
                <a:ea typeface="宋体" charset="-122"/>
                <a:cs typeface="+mn-ea"/>
              </a:rPr>
              <a:t>低温系统与氢管对接</a:t>
            </a:r>
            <a:endParaRPr lang="zh-CN" altLang="en-US" noProof="1"/>
          </a:p>
        </p:txBody>
      </p:sp>
      <p:sp>
        <p:nvSpPr>
          <p:cNvPr id="8254" name="Rectangle 2"/>
          <p:cNvSpPr>
            <a:spLocks noGrp="1" noChangeArrowheads="1"/>
          </p:cNvSpPr>
          <p:nvPr/>
        </p:nvSpPr>
        <p:spPr bwMode="auto">
          <a:xfrm>
            <a:off x="1133475" y="198438"/>
            <a:ext cx="6656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0" hangingPunct="0"/>
            <a:r>
              <a:rPr lang="zh-CN" altLang="en-US" sz="2400" b="1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Arial" panose="020B0604020202020204" pitchFamily="34" charset="0"/>
              </a:rPr>
              <a:t>与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  <a:sym typeface="Arial" panose="020B0604020202020204" pitchFamily="34" charset="0"/>
              </a:rPr>
              <a:t>低温系统的连接及调试</a:t>
            </a: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8255" name="文本框 11267"/>
          <p:cNvSpPr txBox="1">
            <a:spLocks noChangeArrowheads="1"/>
          </p:cNvSpPr>
          <p:nvPr/>
        </p:nvSpPr>
        <p:spPr bwMode="auto">
          <a:xfrm>
            <a:off x="182563" y="773113"/>
            <a:ext cx="85883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zh-CN" sz="2000" b="1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慢化器与低温系统连接后，各项系统参数满足设计及使用要求。</a:t>
            </a:r>
            <a:endParaRPr lang="zh-CN" altLang="en-US" sz="2000" b="1">
              <a:latin typeface="仿宋" panose="02010609060101010101" pitchFamily="49" charset="-122"/>
              <a:ea typeface="仿宋" panose="02010609060101010101" pitchFamily="49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99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/>
        </p:nvSpPr>
        <p:spPr bwMode="auto">
          <a:xfrm>
            <a:off x="1116013" y="188913"/>
            <a:ext cx="6656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0" hangingPunct="0"/>
            <a:r>
              <a:rPr lang="en-US" altLang="zh-CN" sz="2800" b="1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Arial" panose="020B0604020202020204" pitchFamily="34" charset="0"/>
              </a:rPr>
              <a:t>2. </a:t>
            </a:r>
            <a:r>
              <a:rPr lang="zh-CN" altLang="en-US" sz="2800" b="1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Arial" panose="020B0604020202020204" pitchFamily="34" charset="0"/>
              </a:rPr>
              <a:t>运行</a:t>
            </a:r>
            <a:endParaRPr lang="en-US" altLang="zh-CN" sz="2800" b="1" dirty="0" smtClean="0">
              <a:latin typeface="华文仿宋" panose="02010600040101010101" pitchFamily="2" charset="-122"/>
              <a:ea typeface="华文仿宋" panose="02010600040101010101" pitchFamily="2" charset="-122"/>
              <a:sym typeface="Arial" panose="020B0604020202020204" pitchFamily="34" charset="0"/>
            </a:endParaRPr>
          </a:p>
          <a:p>
            <a:pPr algn="ctr" eaLnBrk="0" hangingPunct="0"/>
            <a:r>
              <a:rPr lang="zh-CN" altLang="en-US" sz="2400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Arial" panose="020B0604020202020204" pitchFamily="34" charset="0"/>
              </a:rPr>
              <a:t>运行</a:t>
            </a:r>
            <a:r>
              <a:rPr lang="zh-CN" altLang="en-US" sz="2400" dirty="0">
                <a:latin typeface="华文仿宋" panose="02010600040101010101" pitchFamily="2" charset="-122"/>
                <a:ea typeface="华文仿宋" panose="02010600040101010101" pitchFamily="2" charset="-122"/>
                <a:sym typeface="Arial" panose="020B0604020202020204" pitchFamily="34" charset="0"/>
              </a:rPr>
              <a:t>参数</a:t>
            </a:r>
          </a:p>
        </p:txBody>
      </p:sp>
      <p:graphicFrame>
        <p:nvGraphicFramePr>
          <p:cNvPr id="3" name="表格 2"/>
          <p:cNvGraphicFramePr/>
          <p:nvPr>
            <p:extLst>
              <p:ext uri="{D42A27DB-BD31-4B8C-83A1-F6EECF244321}">
                <p14:modId xmlns:p14="http://schemas.microsoft.com/office/powerpoint/2010/main" val="2495544123"/>
              </p:ext>
            </p:extLst>
          </p:nvPr>
        </p:nvGraphicFramePr>
        <p:xfrm>
          <a:off x="398534" y="2335391"/>
          <a:ext cx="8323119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015"/>
                <a:gridCol w="1906588"/>
                <a:gridCol w="2311543"/>
                <a:gridCol w="1859973"/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dirty="0"/>
                        <a:t>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/>
                        <a:t>设计值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DPHM</a:t>
                      </a:r>
                      <a:r>
                        <a:rPr lang="zh-CN" dirty="0"/>
                        <a:t>实际运行值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CHM</a:t>
                      </a:r>
                      <a:r>
                        <a:rPr lang="zh-CN" sz="1400" dirty="0">
                          <a:sym typeface="+mn-ea"/>
                        </a:rPr>
                        <a:t>实际运行值</a:t>
                      </a:r>
                      <a:endParaRPr lang="zh-CN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zh-CN"/>
                        <a:t>氢容器运行压力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ym typeface="+mn-ea"/>
                        </a:rPr>
                        <a:t>≤</a:t>
                      </a:r>
                      <a:r>
                        <a:rPr lang="en-US"/>
                        <a:t>1.5MPa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＜</a:t>
                      </a:r>
                      <a:r>
                        <a:rPr lang="en-US" sz="1400">
                          <a:sym typeface="+mn-ea"/>
                        </a:rPr>
                        <a:t>1.5MPa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＜</a:t>
                      </a:r>
                      <a:r>
                        <a:rPr lang="en-US" sz="1400">
                          <a:sym typeface="+mn-ea"/>
                        </a:rPr>
                        <a:t>1.5MPa</a:t>
                      </a:r>
                      <a:endParaRPr lang="en-US" altLang="zh-CN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/>
                        <a:t>真空容器运行真空度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≤10</a:t>
                      </a:r>
                      <a:r>
                        <a:rPr lang="en-US" baseline="30000"/>
                        <a:t>-3</a:t>
                      </a:r>
                      <a:r>
                        <a:rPr lang="en-US"/>
                        <a:t>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ym typeface="+mn-ea"/>
                        </a:rPr>
                        <a:t>≤2</a:t>
                      </a:r>
                      <a:r>
                        <a:rPr lang="zh-CN" altLang="en-US" sz="1400">
                          <a:sym typeface="+mn-ea"/>
                        </a:rPr>
                        <a:t>×</a:t>
                      </a:r>
                      <a:r>
                        <a:rPr lang="en-US" sz="1400">
                          <a:sym typeface="+mn-ea"/>
                        </a:rPr>
                        <a:t>10</a:t>
                      </a:r>
                      <a:r>
                        <a:rPr lang="en-US" sz="1400" baseline="30000">
                          <a:sym typeface="+mn-ea"/>
                        </a:rPr>
                        <a:t>-4</a:t>
                      </a:r>
                      <a:r>
                        <a:rPr lang="en-US" sz="1400">
                          <a:sym typeface="+mn-ea"/>
                        </a:rPr>
                        <a:t>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rgbClr val="FF0000"/>
                          </a:solidFill>
                          <a:sym typeface="+mn-ea"/>
                        </a:rPr>
                        <a:t>≥2</a:t>
                      </a:r>
                      <a:r>
                        <a:rPr lang="zh-CN" altLang="en-US" sz="1400">
                          <a:solidFill>
                            <a:srgbClr val="FF0000"/>
                          </a:solidFill>
                          <a:sym typeface="+mn-ea"/>
                        </a:rPr>
                        <a:t>×</a:t>
                      </a:r>
                      <a:r>
                        <a:rPr lang="en-US" sz="1400">
                          <a:solidFill>
                            <a:srgbClr val="FF0000"/>
                          </a:solidFill>
                          <a:sym typeface="+mn-ea"/>
                        </a:rPr>
                        <a:t>10</a:t>
                      </a:r>
                      <a:r>
                        <a:rPr lang="en-US" sz="1400" baseline="30000">
                          <a:solidFill>
                            <a:srgbClr val="FF0000"/>
                          </a:solidFill>
                          <a:sym typeface="+mn-ea"/>
                        </a:rPr>
                        <a:t>-3</a:t>
                      </a:r>
                      <a:r>
                        <a:rPr lang="en-US" sz="1400">
                          <a:solidFill>
                            <a:srgbClr val="FF0000"/>
                          </a:solidFill>
                          <a:sym typeface="+mn-ea"/>
                        </a:rPr>
                        <a:t>Pa</a:t>
                      </a: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/>
                        <a:t>氦容器氦气运行压力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0.10~0.15MPa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ym typeface="+mn-ea"/>
                        </a:rPr>
                        <a:t>0.10~0.15MPa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ym typeface="+mn-ea"/>
                        </a:rPr>
                        <a:t>0.10~0.15MPa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/>
                        <a:t>水容器工作运行压力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0.35~0.40MPa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sym typeface="+mn-ea"/>
                        </a:rPr>
                        <a:t>0.30~0.35MPa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ym typeface="+mn-ea"/>
                        </a:rPr>
                        <a:t>0.35~0.4MPa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zh-CN"/>
                        <a:t>液氢出口温度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≤18K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＜</a:t>
                      </a:r>
                      <a:r>
                        <a:rPr lang="en-US" altLang="zh-CN" sz="1400">
                          <a:sym typeface="+mn-ea"/>
                        </a:rPr>
                        <a:t>18K</a:t>
                      </a:r>
                      <a:endParaRPr lang="en-US" sz="1400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>
                          <a:sym typeface="+mn-ea"/>
                        </a:rPr>
                        <a:t>＜</a:t>
                      </a:r>
                      <a:r>
                        <a:rPr lang="en-US" altLang="zh-CN" sz="1400" dirty="0">
                          <a:sym typeface="+mn-ea"/>
                        </a:rPr>
                        <a:t>18K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表格 3"/>
          <p:cNvGraphicFramePr/>
          <p:nvPr>
            <p:extLst>
              <p:ext uri="{D42A27DB-BD31-4B8C-83A1-F6EECF244321}">
                <p14:modId xmlns:p14="http://schemas.microsoft.com/office/powerpoint/2010/main" val="1920761432"/>
              </p:ext>
            </p:extLst>
          </p:nvPr>
        </p:nvGraphicFramePr>
        <p:xfrm>
          <a:off x="1960780" y="4892536"/>
          <a:ext cx="571817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0571"/>
                <a:gridCol w="1441545"/>
                <a:gridCol w="1906058"/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dirty="0"/>
                        <a:t>名称</a:t>
                      </a:r>
                    </a:p>
                  </a:txBody>
                  <a:tcPr marL="91415" marR="9141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设计值</a:t>
                      </a:r>
                    </a:p>
                  </a:txBody>
                  <a:tcPr marL="91415" marR="9141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/>
                        <a:t>实际运行值</a:t>
                      </a:r>
                    </a:p>
                  </a:txBody>
                  <a:tcPr marL="91415" marR="91415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DWM</a:t>
                      </a:r>
                      <a:r>
                        <a:rPr lang="zh-CN" altLang="en-US"/>
                        <a:t>运行压力</a:t>
                      </a:r>
                    </a:p>
                  </a:txBody>
                  <a:tcPr marL="91415" marR="9141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ym typeface="+mn-ea"/>
                        </a:rPr>
                        <a:t>0.35~0.4MPa</a:t>
                      </a:r>
                      <a:endParaRPr lang="en-US"/>
                    </a:p>
                  </a:txBody>
                  <a:tcPr marL="91415" marR="9141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sym typeface="+mn-ea"/>
                        </a:rPr>
                        <a:t>0.35~0.4MPa</a:t>
                      </a:r>
                      <a:endParaRPr lang="en-US" altLang="zh-CN" dirty="0"/>
                    </a:p>
                  </a:txBody>
                  <a:tcPr marL="91415" marR="91415"/>
                </a:tc>
              </a:tr>
              <a:tr h="2374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dirty="0"/>
                        <a:t>下部反射体运行压力</a:t>
                      </a:r>
                    </a:p>
                  </a:txBody>
                  <a:tcPr marL="91415" marR="9141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ym typeface="+mn-ea"/>
                        </a:rPr>
                        <a:t>0.40~0.45MPa</a:t>
                      </a:r>
                      <a:endParaRPr lang="en-US"/>
                    </a:p>
                  </a:txBody>
                  <a:tcPr marL="91415" marR="9141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sym typeface="+mn-ea"/>
                        </a:rPr>
                        <a:t>0.40~0.45MPa</a:t>
                      </a:r>
                      <a:endParaRPr lang="en-US" altLang="zh-CN" dirty="0"/>
                    </a:p>
                  </a:txBody>
                  <a:tcPr marL="91415" marR="91415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/>
                        <a:t>屏蔽段运行压力</a:t>
                      </a:r>
                    </a:p>
                  </a:txBody>
                  <a:tcPr marL="91415" marR="9141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ym typeface="+mn-ea"/>
                        </a:rPr>
                        <a:t>0.40~0.45MPa</a:t>
                      </a:r>
                      <a:endParaRPr lang="en-US"/>
                    </a:p>
                  </a:txBody>
                  <a:tcPr marL="91415" marR="9141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ym typeface="+mn-ea"/>
                        </a:rPr>
                        <a:t>0.40~0.45MPa</a:t>
                      </a:r>
                      <a:endParaRPr lang="en-US" altLang="zh-CN"/>
                    </a:p>
                  </a:txBody>
                  <a:tcPr marL="91415" marR="91415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/>
                        <a:t>反射体容器温度</a:t>
                      </a:r>
                    </a:p>
                  </a:txBody>
                  <a:tcPr marL="91415" marR="9141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93</a:t>
                      </a:r>
                      <a:r>
                        <a:rPr lang="zh-CN" altLang="en-US" dirty="0"/>
                        <a:t>℃</a:t>
                      </a:r>
                    </a:p>
                  </a:txBody>
                  <a:tcPr marL="91415" marR="9141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/>
                        <a:t>＜</a:t>
                      </a:r>
                      <a:r>
                        <a:rPr lang="en-US" altLang="zh-CN" dirty="0"/>
                        <a:t>28</a:t>
                      </a:r>
                      <a:r>
                        <a:rPr lang="zh-CN" altLang="en-US" dirty="0"/>
                        <a:t>℃</a:t>
                      </a:r>
                    </a:p>
                  </a:txBody>
                  <a:tcPr marL="91415" marR="91415"/>
                </a:tc>
              </a:tr>
            </a:tbl>
          </a:graphicData>
        </a:graphic>
      </p:graphicFrame>
      <p:sp>
        <p:nvSpPr>
          <p:cNvPr id="9281" name="文本框 2"/>
          <p:cNvSpPr txBox="1">
            <a:spLocks noChangeArrowheads="1"/>
          </p:cNvSpPr>
          <p:nvPr/>
        </p:nvSpPr>
        <p:spPr bwMode="auto">
          <a:xfrm>
            <a:off x="2957295" y="2000429"/>
            <a:ext cx="2493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/>
              <a:t>低温慢化器实际运行主要参数</a:t>
            </a:r>
          </a:p>
        </p:txBody>
      </p:sp>
      <p:sp>
        <p:nvSpPr>
          <p:cNvPr id="9282" name="文本框 2"/>
          <p:cNvSpPr txBox="1">
            <a:spLocks noChangeArrowheads="1"/>
          </p:cNvSpPr>
          <p:nvPr/>
        </p:nvSpPr>
        <p:spPr bwMode="auto">
          <a:xfrm>
            <a:off x="2957295" y="4546172"/>
            <a:ext cx="3027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/>
              <a:t>水慢化器及反射体实际运行主要参数</a:t>
            </a:r>
          </a:p>
        </p:txBody>
      </p:sp>
      <p:sp>
        <p:nvSpPr>
          <p:cNvPr id="9283" name="文本框 11267"/>
          <p:cNvSpPr txBox="1">
            <a:spLocks noChangeArrowheads="1"/>
          </p:cNvSpPr>
          <p:nvPr/>
        </p:nvSpPr>
        <p:spPr bwMode="auto">
          <a:xfrm>
            <a:off x="142875" y="800100"/>
            <a:ext cx="88344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buFont typeface="Wingdings" panose="05000000000000000000" pitchFamily="2" charset="2"/>
              <a:buChar char="Ø"/>
            </a:pPr>
            <a:r>
              <a:rPr lang="zh-CN" altLang="zh-CN" sz="18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慢化器反射体系统各运行参数基本达到设计要求，满足物理使用要求及安全性要求</a:t>
            </a:r>
          </a:p>
          <a:p>
            <a:pPr eaLnBrk="0" hangingPunct="0"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CHM</a:t>
            </a:r>
            <a:r>
              <a:rPr lang="zh-CN" altLang="zh-CN" sz="18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与低温系统连接后，真空度略低于设计值，但对慢化器绝热性能的影响可忽略不计</a:t>
            </a:r>
            <a:r>
              <a:rPr lang="zh-CN" altLang="en-US" sz="18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，基本不</a:t>
            </a:r>
            <a:r>
              <a:rPr lang="zh-CN" altLang="zh-CN" sz="18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影响实际运行。</a:t>
            </a:r>
            <a:endParaRPr lang="zh-CN" altLang="zh-CN" sz="18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  <a:sym typeface="Arial" panose="020B0604020202020204" pitchFamily="34" charset="0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DPHM</a:t>
            </a:r>
            <a:r>
              <a:rPr lang="zh-CN" altLang="zh-CN" sz="18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的冷却水实际运行压力比设计值低</a:t>
            </a:r>
            <a:r>
              <a:rPr lang="en-US" altLang="zh-CN" sz="18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0.05MPa</a:t>
            </a:r>
            <a:r>
              <a:rPr lang="zh-CN" altLang="zh-CN" sz="18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，但冷却效果基本不受影响。</a:t>
            </a:r>
            <a:endParaRPr lang="zh-CN" altLang="en-US" sz="1800" b="1" dirty="0">
              <a:latin typeface="仿宋" panose="02010609060101010101" pitchFamily="49" charset="-122"/>
              <a:ea typeface="仿宋" panose="02010609060101010101" pitchFamily="49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265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793875"/>
            <a:ext cx="874077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文本框 11267"/>
          <p:cNvSpPr txBox="1">
            <a:spLocks noChangeArrowheads="1"/>
          </p:cNvSpPr>
          <p:nvPr/>
        </p:nvSpPr>
        <p:spPr bwMode="auto">
          <a:xfrm>
            <a:off x="1978024" y="1087438"/>
            <a:ext cx="600219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588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反射体</a:t>
            </a:r>
            <a:r>
              <a:rPr lang="en-US" altLang="zh-CN" sz="20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TC02</a:t>
            </a: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温度曲线（</a:t>
            </a:r>
            <a:r>
              <a:rPr lang="en-US" altLang="zh-CN" sz="20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2017.07.19~2018.07.20</a:t>
            </a: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797415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8925"/>
            <a:ext cx="8280400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文本框 11267"/>
          <p:cNvSpPr txBox="1">
            <a:spLocks noChangeArrowheads="1"/>
          </p:cNvSpPr>
          <p:nvPr/>
        </p:nvSpPr>
        <p:spPr bwMode="auto">
          <a:xfrm>
            <a:off x="1195388" y="981075"/>
            <a:ext cx="702786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000" b="1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低温液氢慢化器温度、压力曲线（</a:t>
            </a:r>
            <a:r>
              <a:rPr lang="en-US" altLang="zh-CN" sz="2000" b="1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2017.07.19~2018.07.20</a:t>
            </a:r>
            <a:r>
              <a:rPr lang="zh-CN" altLang="en-US" sz="2000" b="1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42292897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/>
          <a:stretch>
            <a:fillRect/>
          </a:stretch>
        </p:blipFill>
        <p:spPr bwMode="auto">
          <a:xfrm>
            <a:off x="179388" y="1662113"/>
            <a:ext cx="8753475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文本框 11267"/>
          <p:cNvSpPr txBox="1">
            <a:spLocks noChangeArrowheads="1"/>
          </p:cNvSpPr>
          <p:nvPr/>
        </p:nvSpPr>
        <p:spPr bwMode="auto">
          <a:xfrm>
            <a:off x="2249488" y="874713"/>
            <a:ext cx="49403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000" b="1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CHM</a:t>
            </a:r>
            <a:r>
              <a:rPr lang="zh-CN" altLang="en-US" sz="2000" b="1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温度曲线（</a:t>
            </a:r>
            <a:r>
              <a:rPr lang="en-US" altLang="zh-CN" sz="2000" b="1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2017.07.19~2018.07.20</a:t>
            </a:r>
            <a:r>
              <a:rPr lang="zh-CN" altLang="en-US" sz="2000" b="1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74151288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/>
        </p:nvSpPr>
        <p:spPr bwMode="auto">
          <a:xfrm>
            <a:off x="1116013" y="188913"/>
            <a:ext cx="6656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0" hangingPunct="0"/>
            <a:r>
              <a:rPr lang="en-US" altLang="zh-CN" sz="2800" b="1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Arial" panose="020B0604020202020204" pitchFamily="34" charset="0"/>
              </a:rPr>
              <a:t>3.</a:t>
            </a:r>
            <a:r>
              <a:rPr lang="zh-CN" altLang="zh-CN" sz="2800" b="1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Arial" panose="020B0604020202020204" pitchFamily="34" charset="0"/>
              </a:rPr>
              <a:t>总结</a:t>
            </a:r>
            <a:endParaRPr lang="zh-CN" altLang="zh-CN" sz="2800" b="1" dirty="0">
              <a:latin typeface="华文仿宋" panose="02010600040101010101" pitchFamily="2" charset="-122"/>
              <a:ea typeface="华文仿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17410" name="文本框 11267"/>
          <p:cNvSpPr txBox="1">
            <a:spLocks noChangeArrowheads="1"/>
          </p:cNvSpPr>
          <p:nvPr/>
        </p:nvSpPr>
        <p:spPr bwMode="auto">
          <a:xfrm>
            <a:off x="508000" y="1087438"/>
            <a:ext cx="8180388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4488" indent="-3429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2018</a:t>
            </a: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年</a:t>
            </a:r>
            <a:r>
              <a:rPr lang="en-US" altLang="zh-CN" sz="20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8</a:t>
            </a: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月慢化器反射体系统全部完成安装及整改后，随即投入调试运行，在一年时间的调试运行时间中，系统设备表现出较高的稳定性，各项指标基本满足设计及运行要求。</a:t>
            </a:r>
          </a:p>
          <a:p>
            <a:pPr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CHM</a:t>
            </a: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与低温系统连接后，其冷态真空度未达到预计值，具体原因不明，但对设备整体漏热的影响可忽略，满足使用要求。</a:t>
            </a:r>
          </a:p>
          <a:p>
            <a:pPr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随着打靶功率的上升，系统内各设备的热负荷逐渐增加，对设备耐受性的考验也会增加，各设备的性能是否满足最终使用要求需进一步观察。</a:t>
            </a:r>
          </a:p>
          <a:p>
            <a:pPr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sz="2000" b="1" dirty="0">
              <a:latin typeface="仿宋" panose="02010609060101010101" pitchFamily="49" charset="-122"/>
              <a:ea typeface="仿宋" panose="02010609060101010101" pitchFamily="49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95409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  <p:sp>
        <p:nvSpPr>
          <p:cNvPr id="4" name="TextBox 3"/>
          <p:cNvSpPr txBox="1"/>
          <p:nvPr/>
        </p:nvSpPr>
        <p:spPr>
          <a:xfrm>
            <a:off x="2987824" y="2780928"/>
            <a:ext cx="31470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 谢！</a:t>
            </a:r>
          </a:p>
        </p:txBody>
      </p:sp>
    </p:spTree>
    <p:extLst>
      <p:ext uri="{BB962C8B-B14F-4D97-AF65-F5344CB8AC3E}">
        <p14:creationId xmlns:p14="http://schemas.microsoft.com/office/powerpoint/2010/main" val="169222956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185577" y="921195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简介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577" y="2821376"/>
            <a:ext cx="3697628" cy="299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0"/>
          <p:cNvSpPr txBox="1"/>
          <p:nvPr/>
        </p:nvSpPr>
        <p:spPr>
          <a:xfrm flipH="1">
            <a:off x="255404" y="332156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密闭的靶体系统通道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2" r="11364" b="13636"/>
          <a:stretch>
            <a:fillRect/>
          </a:stretch>
        </p:blipFill>
        <p:spPr>
          <a:xfrm>
            <a:off x="4651588" y="2821376"/>
            <a:ext cx="4270624" cy="2997852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 bwMode="auto">
          <a:xfrm flipH="1" flipV="1">
            <a:off x="6925281" y="3283527"/>
            <a:ext cx="51955" cy="2296393"/>
          </a:xfrm>
          <a:prstGeom prst="line">
            <a:avLst/>
          </a:prstGeom>
          <a:solidFill>
            <a:srgbClr val="FFFF0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直接连接符 8"/>
          <p:cNvCxnSpPr/>
          <p:nvPr/>
        </p:nvCxnSpPr>
        <p:spPr bwMode="auto">
          <a:xfrm flipH="1">
            <a:off x="6925281" y="3106881"/>
            <a:ext cx="1655618" cy="176646"/>
          </a:xfrm>
          <a:prstGeom prst="line">
            <a:avLst/>
          </a:prstGeom>
          <a:solidFill>
            <a:srgbClr val="FFFF0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直接连接符 9"/>
          <p:cNvCxnSpPr/>
          <p:nvPr/>
        </p:nvCxnSpPr>
        <p:spPr bwMode="auto">
          <a:xfrm flipH="1" flipV="1">
            <a:off x="8580899" y="3106881"/>
            <a:ext cx="38100" cy="2473040"/>
          </a:xfrm>
          <a:prstGeom prst="line">
            <a:avLst/>
          </a:prstGeom>
          <a:solidFill>
            <a:srgbClr val="FFFF0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椭圆 10"/>
          <p:cNvSpPr/>
          <p:nvPr/>
        </p:nvSpPr>
        <p:spPr bwMode="auto">
          <a:xfrm>
            <a:off x="7932339" y="3841128"/>
            <a:ext cx="476250" cy="412780"/>
          </a:xfrm>
          <a:prstGeom prst="ellipse">
            <a:avLst/>
          </a:prstGeom>
          <a:noFill/>
          <a:ln w="28575">
            <a:solidFill>
              <a:srgbClr val="FFFF00"/>
            </a:solidFill>
            <a:miter lim="800000"/>
          </a:ln>
        </p:spPr>
        <p:txBody>
          <a:bodyPr rtlCol="0" anchor="ctr">
            <a:spAutoFit/>
          </a:bodyPr>
          <a:lstStyle/>
          <a:p>
            <a:pPr algn="ctr"/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12" name="直接箭头连接符 11"/>
          <p:cNvCxnSpPr>
            <a:endCxn id="11" idx="1"/>
          </p:cNvCxnSpPr>
          <p:nvPr/>
        </p:nvCxnSpPr>
        <p:spPr bwMode="auto">
          <a:xfrm>
            <a:off x="6887181" y="2634961"/>
            <a:ext cx="1114903" cy="1266617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3" name="文本框 12"/>
          <p:cNvSpPr txBox="1"/>
          <p:nvPr/>
        </p:nvSpPr>
        <p:spPr>
          <a:xfrm>
            <a:off x="6362724" y="237770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靶体插件孔道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873739" y="3671851"/>
            <a:ext cx="800219" cy="33855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氦容器</a:t>
            </a:r>
          </a:p>
        </p:txBody>
      </p:sp>
      <p:cxnSp>
        <p:nvCxnSpPr>
          <p:cNvPr id="15" name="直接箭头连接符 14"/>
          <p:cNvCxnSpPr>
            <a:cxnSpLocks noChangeShapeType="1"/>
          </p:cNvCxnSpPr>
          <p:nvPr/>
        </p:nvCxnSpPr>
        <p:spPr bwMode="auto">
          <a:xfrm flipH="1" flipV="1">
            <a:off x="3369091" y="3295740"/>
            <a:ext cx="961332" cy="2582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804260" y="2929715"/>
            <a:ext cx="800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 b="0" i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质子</a:t>
            </a:r>
            <a:r>
              <a:rPr lang="zh-CN" altLang="en-US" sz="1600" b="0" i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束</a:t>
            </a:r>
            <a:endParaRPr lang="zh-CN" altLang="en-US" sz="1600" b="0" i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7" name="直接箭头连接符 16"/>
          <p:cNvCxnSpPr>
            <a:cxnSpLocks noChangeShapeType="1"/>
          </p:cNvCxnSpPr>
          <p:nvPr/>
        </p:nvCxnSpPr>
        <p:spPr bwMode="auto">
          <a:xfrm flipH="1" flipV="1">
            <a:off x="3413399" y="5131385"/>
            <a:ext cx="961332" cy="2582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848568" y="4765360"/>
            <a:ext cx="800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 b="0" i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质子</a:t>
            </a:r>
            <a:r>
              <a:rPr lang="zh-CN" altLang="en-US" sz="1600" b="0" i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束</a:t>
            </a:r>
            <a:endParaRPr lang="zh-CN" altLang="en-US" sz="1600" b="0" i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05249" y="416393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正视图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638633" y="554934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俯视图</a:t>
            </a:r>
          </a:p>
        </p:txBody>
      </p:sp>
      <p:sp>
        <p:nvSpPr>
          <p:cNvPr id="21" name="矩形 20"/>
          <p:cNvSpPr/>
          <p:nvPr/>
        </p:nvSpPr>
        <p:spPr bwMode="auto">
          <a:xfrm>
            <a:off x="2686986" y="2821376"/>
            <a:ext cx="1045369" cy="1301866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</a:ln>
        </p:spPr>
        <p:txBody>
          <a:bodyPr rtlCol="0" anchor="ctr">
            <a:spAutoFit/>
          </a:bodyPr>
          <a:lstStyle/>
          <a:p>
            <a:pPr algn="ctr"/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2656899" y="4543988"/>
            <a:ext cx="1188867" cy="1199040"/>
          </a:xfrm>
          <a:prstGeom prst="ellipse">
            <a:avLst/>
          </a:prstGeom>
          <a:noFill/>
          <a:ln w="28575">
            <a:solidFill>
              <a:srgbClr val="7030A0"/>
            </a:solidFill>
            <a:miter lim="800000"/>
          </a:ln>
        </p:spPr>
        <p:txBody>
          <a:bodyPr rtlCol="0" anchor="ctr">
            <a:spAutoFit/>
          </a:bodyPr>
          <a:lstStyle/>
          <a:p>
            <a:pPr algn="ctr"/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08140" y="1528535"/>
            <a:ext cx="6417141" cy="858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靶体系统安装在屏蔽体包围的通道筒体至热室的导轨总成上；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运行时，拖车运载靶体插件进入氦容器靶体插件孔道。</a:t>
            </a:r>
          </a:p>
        </p:txBody>
      </p:sp>
    </p:spTree>
    <p:extLst>
      <p:ext uri="{BB962C8B-B14F-4D97-AF65-F5344CB8AC3E}">
        <p14:creationId xmlns:p14="http://schemas.microsoft.com/office/powerpoint/2010/main" val="365139942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46F2A4-50C0-4C9A-AE31-168C6EA06BA6}" type="slidenum">
              <a:rPr lang="en-US" altLang="zh-CN" smtClean="0"/>
              <a:t>5</a:t>
            </a:fld>
            <a:endParaRPr lang="en-US" altLang="zh-CN" dirty="0"/>
          </a:p>
        </p:txBody>
      </p:sp>
      <p:grpSp>
        <p:nvGrpSpPr>
          <p:cNvPr id="140" name="组合 139"/>
          <p:cNvGrpSpPr/>
          <p:nvPr/>
        </p:nvGrpSpPr>
        <p:grpSpPr>
          <a:xfrm>
            <a:off x="185467" y="1215134"/>
            <a:ext cx="7876309" cy="4991991"/>
            <a:chOff x="1267691" y="976664"/>
            <a:chExt cx="7876309" cy="4991991"/>
          </a:xfrm>
        </p:grpSpPr>
        <p:pic>
          <p:nvPicPr>
            <p:cNvPr id="5" name="图片 7" descr="maintenance position 1-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3929" r="-42" b="-76"/>
            <a:stretch>
              <a:fillRect/>
            </a:stretch>
          </p:blipFill>
          <p:spPr bwMode="auto">
            <a:xfrm rot="15862297">
              <a:off x="3267804" y="2915219"/>
              <a:ext cx="2060950" cy="2369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47209" y="976664"/>
              <a:ext cx="5496791" cy="309194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 rot="21293437">
              <a:off x="5522138" y="3559455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1.6GeV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高能质子束</a:t>
              </a:r>
              <a:endParaRPr lang="zh-CN" altLang="en-US" sz="1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 bwMode="auto">
            <a:xfrm flipH="1" flipV="1">
              <a:off x="3909679" y="2627859"/>
              <a:ext cx="283681" cy="482883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9" name="直接箭头连接符 8"/>
            <p:cNvCxnSpPr/>
            <p:nvPr/>
          </p:nvCxnSpPr>
          <p:spPr bwMode="auto">
            <a:xfrm flipH="1" flipV="1">
              <a:off x="3213371" y="3110742"/>
              <a:ext cx="355906" cy="231822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11" name="直接箭头连接符 10"/>
            <p:cNvCxnSpPr/>
            <p:nvPr/>
          </p:nvCxnSpPr>
          <p:spPr bwMode="auto">
            <a:xfrm flipH="1" flipV="1">
              <a:off x="3335122" y="2958098"/>
              <a:ext cx="322478" cy="250698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13" name="直接箭头连接符 12"/>
            <p:cNvCxnSpPr/>
            <p:nvPr/>
          </p:nvCxnSpPr>
          <p:spPr bwMode="auto">
            <a:xfrm flipH="1" flipV="1">
              <a:off x="3610841" y="2719107"/>
              <a:ext cx="364211" cy="447176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16" name="直接箭头连接符 15"/>
            <p:cNvCxnSpPr/>
            <p:nvPr/>
          </p:nvCxnSpPr>
          <p:spPr bwMode="auto">
            <a:xfrm flipH="1" flipV="1">
              <a:off x="4181621" y="2539208"/>
              <a:ext cx="209654" cy="530594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20" name="直接箭头连接符 19"/>
            <p:cNvCxnSpPr/>
            <p:nvPr/>
          </p:nvCxnSpPr>
          <p:spPr bwMode="auto">
            <a:xfrm flipH="1" flipV="1">
              <a:off x="4477621" y="2498268"/>
              <a:ext cx="90726" cy="571535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24" name="直接箭头连接符 23"/>
            <p:cNvCxnSpPr/>
            <p:nvPr/>
          </p:nvCxnSpPr>
          <p:spPr bwMode="auto">
            <a:xfrm flipV="1">
              <a:off x="4852608" y="2498268"/>
              <a:ext cx="73079" cy="547678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26" name="直接箭头连接符 25"/>
            <p:cNvCxnSpPr/>
            <p:nvPr/>
          </p:nvCxnSpPr>
          <p:spPr bwMode="auto">
            <a:xfrm flipV="1">
              <a:off x="5101153" y="2572008"/>
              <a:ext cx="120534" cy="448802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28" name="直接箭头连接符 27"/>
            <p:cNvCxnSpPr/>
            <p:nvPr/>
          </p:nvCxnSpPr>
          <p:spPr bwMode="auto">
            <a:xfrm flipV="1">
              <a:off x="5283883" y="2682739"/>
              <a:ext cx="249870" cy="444429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30" name="直接箭头连接符 29"/>
            <p:cNvCxnSpPr/>
            <p:nvPr/>
          </p:nvCxnSpPr>
          <p:spPr bwMode="auto">
            <a:xfrm flipV="1">
              <a:off x="5403453" y="2958098"/>
              <a:ext cx="369754" cy="371402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32" name="直接箭头连接符 31"/>
            <p:cNvCxnSpPr/>
            <p:nvPr/>
          </p:nvCxnSpPr>
          <p:spPr bwMode="auto">
            <a:xfrm flipH="1">
              <a:off x="3496361" y="4986888"/>
              <a:ext cx="355248" cy="33711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34" name="直接箭头连接符 33"/>
            <p:cNvCxnSpPr/>
            <p:nvPr/>
          </p:nvCxnSpPr>
          <p:spPr bwMode="auto">
            <a:xfrm flipH="1">
              <a:off x="3851609" y="5072912"/>
              <a:ext cx="254611" cy="407546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36" name="直接箭头连接符 35"/>
            <p:cNvCxnSpPr/>
            <p:nvPr/>
          </p:nvCxnSpPr>
          <p:spPr bwMode="auto">
            <a:xfrm flipH="1">
              <a:off x="4181621" y="5101875"/>
              <a:ext cx="148943" cy="464607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38" name="直接箭头连接符 37"/>
            <p:cNvCxnSpPr/>
            <p:nvPr/>
          </p:nvCxnSpPr>
          <p:spPr bwMode="auto">
            <a:xfrm flipH="1">
              <a:off x="4484204" y="5032185"/>
              <a:ext cx="84145" cy="610887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40" name="直接箭头连接符 39"/>
            <p:cNvCxnSpPr/>
            <p:nvPr/>
          </p:nvCxnSpPr>
          <p:spPr bwMode="auto">
            <a:xfrm>
              <a:off x="4795934" y="5056027"/>
              <a:ext cx="82526" cy="554254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42" name="直接箭头连接符 41"/>
            <p:cNvCxnSpPr/>
            <p:nvPr/>
          </p:nvCxnSpPr>
          <p:spPr bwMode="auto">
            <a:xfrm>
              <a:off x="4981956" y="5023853"/>
              <a:ext cx="179464" cy="520954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44" name="直接箭头连接符 43"/>
            <p:cNvCxnSpPr/>
            <p:nvPr/>
          </p:nvCxnSpPr>
          <p:spPr bwMode="auto">
            <a:xfrm>
              <a:off x="5155693" y="5002244"/>
              <a:ext cx="247760" cy="478214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46" name="直接箭头连接符 45"/>
            <p:cNvCxnSpPr/>
            <p:nvPr/>
          </p:nvCxnSpPr>
          <p:spPr bwMode="auto">
            <a:xfrm>
              <a:off x="5459112" y="4997068"/>
              <a:ext cx="314095" cy="34701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48" name="直接箭头连接符 47"/>
            <p:cNvCxnSpPr/>
            <p:nvPr/>
          </p:nvCxnSpPr>
          <p:spPr bwMode="auto">
            <a:xfrm>
              <a:off x="5533753" y="4828513"/>
              <a:ext cx="431993" cy="406907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50" name="直接箭头连接符 49"/>
            <p:cNvCxnSpPr/>
            <p:nvPr/>
          </p:nvCxnSpPr>
          <p:spPr bwMode="auto">
            <a:xfrm>
              <a:off x="5528703" y="4649778"/>
              <a:ext cx="567343" cy="382188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cxnSp>
          <p:nvCxnSpPr>
            <p:cNvPr id="52" name="直接箭头连接符 51"/>
            <p:cNvCxnSpPr/>
            <p:nvPr/>
          </p:nvCxnSpPr>
          <p:spPr bwMode="auto">
            <a:xfrm flipH="1">
              <a:off x="5085424" y="3780164"/>
              <a:ext cx="2977922" cy="250146"/>
            </a:xfrm>
            <a:prstGeom prst="straightConnector1">
              <a:avLst/>
            </a:prstGeom>
            <a:solidFill>
              <a:srgbClr val="FFFF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lg"/>
            </a:ln>
          </p:spPr>
        </p:cxnSp>
        <p:sp>
          <p:nvSpPr>
            <p:cNvPr id="56" name="圆角矩形 55"/>
            <p:cNvSpPr/>
            <p:nvPr/>
          </p:nvSpPr>
          <p:spPr bwMode="auto">
            <a:xfrm rot="18450377">
              <a:off x="2949372" y="2840675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58" name="圆角矩形 57"/>
            <p:cNvSpPr/>
            <p:nvPr/>
          </p:nvSpPr>
          <p:spPr bwMode="auto">
            <a:xfrm rot="18660000">
              <a:off x="3123719" y="2659172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59" name="圆角矩形 58"/>
            <p:cNvSpPr/>
            <p:nvPr/>
          </p:nvSpPr>
          <p:spPr bwMode="auto">
            <a:xfrm rot="19260000">
              <a:off x="3422646" y="2442954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0" name="圆角矩形 59"/>
            <p:cNvSpPr/>
            <p:nvPr/>
          </p:nvSpPr>
          <p:spPr bwMode="auto">
            <a:xfrm rot="19620000">
              <a:off x="3721056" y="2315355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1" name="圆角矩形 60"/>
            <p:cNvSpPr/>
            <p:nvPr/>
          </p:nvSpPr>
          <p:spPr bwMode="auto">
            <a:xfrm rot="20220000">
              <a:off x="4011470" y="2228585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2" name="圆角矩形 61"/>
            <p:cNvSpPr/>
            <p:nvPr/>
          </p:nvSpPr>
          <p:spPr bwMode="auto">
            <a:xfrm rot="21060000">
              <a:off x="4365009" y="2175681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3" name="圆角矩形 62"/>
            <p:cNvSpPr/>
            <p:nvPr/>
          </p:nvSpPr>
          <p:spPr bwMode="auto">
            <a:xfrm rot="21960000">
              <a:off x="4854641" y="2186050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4" name="圆角矩形 63"/>
            <p:cNvSpPr/>
            <p:nvPr/>
          </p:nvSpPr>
          <p:spPr bwMode="auto">
            <a:xfrm rot="22620000">
              <a:off x="5195289" y="2264447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5" name="圆角矩形 64"/>
            <p:cNvSpPr/>
            <p:nvPr/>
          </p:nvSpPr>
          <p:spPr bwMode="auto">
            <a:xfrm rot="23520000">
              <a:off x="5562038" y="2386905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7" name="圆角矩形 66"/>
            <p:cNvSpPr/>
            <p:nvPr/>
          </p:nvSpPr>
          <p:spPr bwMode="auto">
            <a:xfrm rot="13500000">
              <a:off x="5819834" y="2678531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8" name="圆角矩形 67"/>
            <p:cNvSpPr/>
            <p:nvPr/>
          </p:nvSpPr>
          <p:spPr bwMode="auto">
            <a:xfrm rot="13500000">
              <a:off x="3290948" y="5287535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9" name="圆角矩形 68"/>
            <p:cNvSpPr/>
            <p:nvPr/>
          </p:nvSpPr>
          <p:spPr bwMode="auto">
            <a:xfrm rot="12960000">
              <a:off x="3663687" y="5481945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0" name="圆角矩形 69"/>
            <p:cNvSpPr/>
            <p:nvPr/>
          </p:nvSpPr>
          <p:spPr bwMode="auto">
            <a:xfrm rot="12000000">
              <a:off x="4040092" y="5592086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1" name="圆角矩形 70"/>
            <p:cNvSpPr/>
            <p:nvPr/>
          </p:nvSpPr>
          <p:spPr bwMode="auto">
            <a:xfrm rot="11220000">
              <a:off x="4378915" y="5662544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2" name="圆角矩形 71"/>
            <p:cNvSpPr/>
            <p:nvPr/>
          </p:nvSpPr>
          <p:spPr bwMode="auto">
            <a:xfrm rot="10380000">
              <a:off x="4808502" y="5649274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3" name="圆角矩形 72"/>
            <p:cNvSpPr/>
            <p:nvPr/>
          </p:nvSpPr>
          <p:spPr bwMode="auto">
            <a:xfrm rot="9780000">
              <a:off x="5136302" y="5556539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4" name="圆角矩形 73"/>
            <p:cNvSpPr/>
            <p:nvPr/>
          </p:nvSpPr>
          <p:spPr bwMode="auto">
            <a:xfrm rot="9300000">
              <a:off x="5397689" y="5489806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5" name="圆角矩形 74"/>
            <p:cNvSpPr/>
            <p:nvPr/>
          </p:nvSpPr>
          <p:spPr bwMode="auto">
            <a:xfrm rot="8400000">
              <a:off x="5800751" y="5327392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6" name="圆角矩形 75"/>
            <p:cNvSpPr/>
            <p:nvPr/>
          </p:nvSpPr>
          <p:spPr bwMode="auto">
            <a:xfrm rot="8100000">
              <a:off x="6006576" y="5193344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7" name="圆角矩形 76"/>
            <p:cNvSpPr/>
            <p:nvPr/>
          </p:nvSpPr>
          <p:spPr bwMode="auto">
            <a:xfrm rot="7560000">
              <a:off x="6188301" y="4977685"/>
              <a:ext cx="173845" cy="306111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endPara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 rot="18540479">
              <a:off x="2548856" y="2513461"/>
              <a:ext cx="6064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谱仪</a:t>
              </a:r>
              <a:endPara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4429598" y="2523766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中子</a:t>
              </a:r>
              <a:endPara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4413593" y="5211263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中子</a:t>
              </a:r>
              <a:endPara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 rot="2514937">
              <a:off x="3187235" y="5626665"/>
              <a:ext cx="6064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谱仪</a:t>
              </a:r>
              <a:endPara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8" name="圆角矩形标注 87"/>
            <p:cNvSpPr/>
            <p:nvPr/>
          </p:nvSpPr>
          <p:spPr bwMode="auto">
            <a:xfrm>
              <a:off x="1267691" y="3155712"/>
              <a:ext cx="1583679" cy="510778"/>
            </a:xfrm>
            <a:prstGeom prst="wedgeRoundRectCallout">
              <a:avLst>
                <a:gd name="adj1" fmla="val 114900"/>
                <a:gd name="adj2" fmla="val 146293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rtlCol="0" anchor="ctr">
              <a:spAutoFit/>
            </a:bodyPr>
            <a:lstStyle/>
            <a:p>
              <a:pPr algn="ctr"/>
              <a:r>
                <a:rPr lang="zh-CN" altLang="en-US" sz="24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靶体系统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41" name="文本框 140"/>
          <p:cNvSpPr txBox="1"/>
          <p:nvPr/>
        </p:nvSpPr>
        <p:spPr>
          <a:xfrm>
            <a:off x="3105503" y="458507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靶站</a:t>
            </a:r>
            <a:endParaRPr lang="zh-CN" altLang="en-US" sz="32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702110" y="6429918"/>
            <a:ext cx="712246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accent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靶体系统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是保证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CSNS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正常运行和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决定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CSNS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靶站谱仪性能的</a:t>
            </a:r>
            <a:r>
              <a:rPr lang="zh-CN" altLang="en-US" b="1" dirty="0" smtClean="0">
                <a:solidFill>
                  <a:schemeClr val="accent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关键系统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09352" y="4697239"/>
            <a:ext cx="3890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靶体系统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在高能质子束轰击下</a:t>
            </a:r>
            <a:r>
              <a:rPr lang="zh-CN" altLang="en-US" sz="16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产生中子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◆是</a:t>
            </a:r>
            <a:r>
              <a:rPr lang="zh-CN" altLang="zh-CN" sz="16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加速器束流</a:t>
            </a:r>
            <a:r>
              <a:rPr lang="zh-CN" altLang="zh-CN" sz="16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的最终目标</a:t>
            </a:r>
            <a:r>
              <a:rPr lang="zh-CN" altLang="en-US" sz="16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！</a:t>
            </a:r>
            <a:endParaRPr lang="en-US" altLang="zh-CN" sz="16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◆是</a:t>
            </a:r>
            <a:r>
              <a:rPr lang="zh-CN" altLang="zh-CN" sz="16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谱仪</a:t>
            </a:r>
            <a:r>
              <a:rPr lang="zh-CN" altLang="zh-CN" sz="16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所需中子的源头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！</a:t>
            </a:r>
            <a:endParaRPr lang="zh-CN" altLang="en-US" sz="16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69187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394855" y="955963"/>
            <a:ext cx="7340471" cy="141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靶体系统由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靶体插件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靶体维护拖车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两大部件组成：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◆靶体插件：在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1.6GeV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高能质子束轰击下产生中子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◆靶体维护拖车：实现靶体插件精确定位和维护，以及氦容器真空密封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6" y="2785108"/>
            <a:ext cx="8860358" cy="3542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73160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2269425" y="1675031"/>
            <a:ext cx="295465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3600" dirty="0" smtClean="0"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简介</a:t>
            </a:r>
            <a:endParaRPr lang="en-US" altLang="zh-CN" sz="3600" dirty="0" smtClean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调试和检测</a:t>
            </a:r>
            <a:endParaRPr lang="en-US" altLang="zh-CN" sz="3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3600" dirty="0" smtClean="0"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运行</a:t>
            </a:r>
            <a:endParaRPr lang="en-US" altLang="zh-CN" sz="3600" dirty="0" smtClean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3600" dirty="0" smtClean="0"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维护</a:t>
            </a:r>
            <a:endParaRPr lang="en-US" altLang="zh-CN" sz="3600" dirty="0" smtClean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3600" dirty="0"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zh-CN" altLang="en-US" sz="3600" dirty="0" smtClean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2964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03908" y="90400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调试和检测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270" y="1569028"/>
            <a:ext cx="90797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质子打靶后，靶体等部件被活化，靶体系统将工作于辐射环境，无法通过人手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操作进行维护和调整。因此，</a:t>
            </a:r>
            <a:r>
              <a:rPr lang="zh-CN" altLang="en-US" sz="20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运行前的调试和检测极为关键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，将决定功能的实现以及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设备的可靠性和可维护性。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78577" y="2804520"/>
            <a:ext cx="3063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靶体系统</a:t>
            </a:r>
            <a:r>
              <a:rPr lang="zh-CN" altLang="en-US" sz="28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四大功能</a:t>
            </a:r>
            <a:endParaRPr lang="zh-CN" altLang="en-US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1840" y="3187064"/>
            <a:ext cx="326403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高效产生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中子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）氦容器密封 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）传动和锁紧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）靶体插件等遥控维护</a:t>
            </a:r>
            <a:r>
              <a:rPr lang="zh-CN" altLang="en-US" sz="20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90282" y="3441279"/>
            <a:ext cx="4903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靶材密度高，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0.3mm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钽层；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5mm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间隙中准确安装。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26716" y="4027209"/>
            <a:ext cx="4426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漏率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en-US" altLang="zh-CN" sz="1600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Pa.m</a:t>
            </a:r>
            <a:r>
              <a:rPr lang="en-US" altLang="zh-CN" sz="1600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/s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，氦容器真空度小于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15Pa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362477" y="276927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关键指标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290282" y="4613139"/>
            <a:ext cx="4801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膨胀法兰推力作用下的重复定位精度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±0.2mm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290282" y="5285897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可通过遥控维护进行更换。</a:t>
            </a:r>
          </a:p>
        </p:txBody>
      </p:sp>
    </p:spTree>
    <p:extLst>
      <p:ext uri="{BB962C8B-B14F-4D97-AF65-F5344CB8AC3E}">
        <p14:creationId xmlns:p14="http://schemas.microsoft.com/office/powerpoint/2010/main" val="420231621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9439F-DCE3-4618-B20A-373311A8118B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0" y="84791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2.1 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靶材料检测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4985369" y="847910"/>
            <a:ext cx="4158631" cy="1938266"/>
            <a:chOff x="4652262" y="2063646"/>
            <a:chExt cx="4158631" cy="193826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20792" y="2181070"/>
              <a:ext cx="3590101" cy="182084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 rot="20594372">
              <a:off x="6848316" y="3348990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靶容器</a:t>
              </a:r>
              <a:endPara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20508282">
              <a:off x="6100617" y="2561725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容器盖板</a:t>
              </a:r>
              <a:endPara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 bwMode="auto">
            <a:xfrm>
              <a:off x="5424055" y="2413217"/>
              <a:ext cx="1028700" cy="98461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</p:cxnSp>
        <p:sp>
          <p:nvSpPr>
            <p:cNvPr id="12" name="文本框 11"/>
            <p:cNvSpPr txBox="1"/>
            <p:nvPr/>
          </p:nvSpPr>
          <p:spPr>
            <a:xfrm>
              <a:off x="4652262" y="2063646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靶块（钽包钨）</a:t>
              </a: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14300" y="1488810"/>
            <a:ext cx="566693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对于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100kW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束流功率，钨靶包含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11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片、总厚度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650mm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钨的密度要求和</a:t>
            </a:r>
            <a:r>
              <a:rPr lang="zh-CN" altLang="en-US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实测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厚度≤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37mm,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密度≥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19.0g/cm</a:t>
            </a:r>
            <a:r>
              <a:rPr lang="en-US" altLang="zh-CN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实测＞</a:t>
            </a:r>
            <a:r>
              <a:rPr lang="en-US" altLang="zh-CN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19.01g/cm</a:t>
            </a:r>
            <a:r>
              <a:rPr lang="en-US" altLang="zh-CN" b="1" baseline="30000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厚度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58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80mm,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密度≥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18.6g/cm</a:t>
            </a:r>
            <a:r>
              <a:rPr lang="en-US" altLang="zh-CN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实测＞</a:t>
            </a:r>
            <a:r>
              <a:rPr lang="en-US" altLang="zh-CN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18.63g/cm</a:t>
            </a:r>
            <a:r>
              <a:rPr lang="en-US" altLang="zh-CN" b="1" baseline="30000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钽包覆层要求和</a:t>
            </a:r>
            <a:r>
              <a:rPr lang="zh-CN" altLang="en-US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实测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厚度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0.3±0.05mm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实测</a:t>
            </a:r>
            <a:r>
              <a:rPr lang="en-US" altLang="zh-CN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0.25</a:t>
            </a:r>
            <a:r>
              <a:rPr lang="zh-CN" altLang="en-US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0.35mm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结合强度≥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50MPa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实测≥</a:t>
            </a:r>
            <a:r>
              <a:rPr lang="en-US" altLang="zh-CN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60MPa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焊合率≥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90%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实测≥</a:t>
            </a:r>
            <a:r>
              <a:rPr lang="en-US" altLang="zh-CN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95% 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729771" y="6228873"/>
            <a:ext cx="295465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靶材料性能满足指标要求！</a:t>
            </a:r>
          </a:p>
        </p:txBody>
      </p:sp>
    </p:spTree>
    <p:extLst>
      <p:ext uri="{BB962C8B-B14F-4D97-AF65-F5344CB8AC3E}">
        <p14:creationId xmlns:p14="http://schemas.microsoft.com/office/powerpoint/2010/main" val="2198731027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CSNS模板">
  <a:themeElements>
    <a:clrScheme name="1_CSNS讲演稿母板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1_CSNS讲演稿母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mtClean="0"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raClrSchemeLst>
    <a:extraClrScheme>
      <a:clrScheme name="1_CSNS讲演稿母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SNS讲演稿母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886</TotalTime>
  <Words>3229</Words>
  <Application>Microsoft Office PowerPoint</Application>
  <PresentationFormat>全屏显示(4:3)</PresentationFormat>
  <Paragraphs>543</Paragraphs>
  <Slides>38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1" baseType="lpstr">
      <vt:lpstr>仿宋</vt:lpstr>
      <vt:lpstr>黑体</vt:lpstr>
      <vt:lpstr>华文仿宋</vt:lpstr>
      <vt:lpstr>华文楷体</vt:lpstr>
      <vt:lpstr>华文新魏</vt:lpstr>
      <vt:lpstr>楷体</vt:lpstr>
      <vt:lpstr>宋体</vt:lpstr>
      <vt:lpstr>Arial</vt:lpstr>
      <vt:lpstr>Calibri</vt:lpstr>
      <vt:lpstr>Impact</vt:lpstr>
      <vt:lpstr>Times New Roman</vt:lpstr>
      <vt:lpstr>Wingdings</vt:lpstr>
      <vt:lpstr>CSNS模板</vt:lpstr>
      <vt:lpstr>靶体-慢化器-反射体 调试和运行维护  CSNS靶体系统、慢化器反射体系统 2018年09月12日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靶体系统调试、运行和维护总结   CSNS靶体系统 2018年09月10日</dc:title>
  <dc:creator>unknown</dc:creator>
  <cp:lastModifiedBy>张 张</cp:lastModifiedBy>
  <cp:revision>68</cp:revision>
  <dcterms:created xsi:type="dcterms:W3CDTF">2018-09-02T14:11:31Z</dcterms:created>
  <dcterms:modified xsi:type="dcterms:W3CDTF">2018-09-07T08:36:16Z</dcterms:modified>
</cp:coreProperties>
</file>