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52" r:id="rId1"/>
  </p:sldMasterIdLst>
  <p:notesMasterIdLst>
    <p:notesMasterId r:id="rId25"/>
  </p:notesMasterIdLst>
  <p:handoutMasterIdLst>
    <p:handoutMasterId r:id="rId26"/>
  </p:handoutMasterIdLst>
  <p:sldIdLst>
    <p:sldId id="407" r:id="rId2"/>
    <p:sldId id="476" r:id="rId3"/>
    <p:sldId id="630" r:id="rId4"/>
    <p:sldId id="719" r:id="rId5"/>
    <p:sldId id="717" r:id="rId6"/>
    <p:sldId id="734" r:id="rId7"/>
    <p:sldId id="718" r:id="rId8"/>
    <p:sldId id="596" r:id="rId9"/>
    <p:sldId id="720" r:id="rId10"/>
    <p:sldId id="723" r:id="rId11"/>
    <p:sldId id="722" r:id="rId12"/>
    <p:sldId id="726" r:id="rId13"/>
    <p:sldId id="725" r:id="rId14"/>
    <p:sldId id="727" r:id="rId15"/>
    <p:sldId id="729" r:id="rId16"/>
    <p:sldId id="730" r:id="rId17"/>
    <p:sldId id="731" r:id="rId18"/>
    <p:sldId id="732" r:id="rId19"/>
    <p:sldId id="733" r:id="rId20"/>
    <p:sldId id="724" r:id="rId21"/>
    <p:sldId id="735" r:id="rId22"/>
    <p:sldId id="631" r:id="rId23"/>
    <p:sldId id="736" r:id="rId24"/>
  </p:sldIdLst>
  <p:sldSz cx="9144000" cy="6858000" type="screen4x3"/>
  <p:notesSz cx="6858000" cy="9144000"/>
  <p:defaultTextStyle>
    <a:defPPr>
      <a:defRPr lang="zh-CN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宋体" charset="-122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宋体" charset="-122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宋体" charset="-122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宋体" charset="-122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Arial" charset="0"/>
        <a:ea typeface="宋体" charset="-122"/>
        <a:cs typeface="+mn-cs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宋体" charset="-122"/>
        <a:cs typeface="+mn-cs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宋体" charset="-122"/>
        <a:cs typeface="+mn-cs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宋体" charset="-122"/>
        <a:cs typeface="+mn-cs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Arial" charset="0"/>
        <a:ea typeface="宋体" charset="-122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00FF00"/>
    <a:srgbClr val="9900FF"/>
    <a:srgbClr val="CCCC00"/>
    <a:srgbClr val="FF66FF"/>
    <a:srgbClr val="FF00FF"/>
    <a:srgbClr val="9900CC"/>
    <a:srgbClr val="0000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664" autoAdjust="0"/>
    <p:restoredTop sz="96102" autoAdjust="0"/>
  </p:normalViewPr>
  <p:slideViewPr>
    <p:cSldViewPr>
      <p:cViewPr varScale="1">
        <p:scale>
          <a:sx n="68" d="100"/>
          <a:sy n="68" d="100"/>
        </p:scale>
        <p:origin x="-1320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21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presProps" Target="presProps.xml"/><Relationship Id="rId30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963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FF2D2A55-1AAA-4EEF-9C66-C614D3BFB02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271701771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1331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6861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noProof="0" smtClean="0"/>
              <a:t>单击此处编辑母版文本样式</a:t>
            </a:r>
          </a:p>
          <a:p>
            <a:pPr lvl="1"/>
            <a:r>
              <a:rPr lang="zh-CN" altLang="en-US" noProof="0" smtClean="0"/>
              <a:t>第二级</a:t>
            </a:r>
          </a:p>
          <a:p>
            <a:pPr lvl="2"/>
            <a:r>
              <a:rPr lang="zh-CN" altLang="en-US" noProof="0" smtClean="0"/>
              <a:t>第三级</a:t>
            </a:r>
          </a:p>
          <a:p>
            <a:pPr lvl="3"/>
            <a:r>
              <a:rPr lang="zh-CN" altLang="en-US" noProof="0" smtClean="0"/>
              <a:t>第四级</a:t>
            </a:r>
          </a:p>
          <a:p>
            <a:pPr lvl="4"/>
            <a:r>
              <a:rPr lang="zh-CN" altLang="en-US" noProof="0" smtClean="0"/>
              <a:t>第五级</a:t>
            </a:r>
          </a:p>
        </p:txBody>
      </p:sp>
      <p:sp>
        <p:nvSpPr>
          <p:cNvPr id="6861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endParaRPr lang="en-US" altLang="zh-CN"/>
          </a:p>
        </p:txBody>
      </p:sp>
      <p:sp>
        <p:nvSpPr>
          <p:cNvPr id="6861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 b="0">
                <a:latin typeface="Arial" panose="020B060402020202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501E16EE-56B8-44FF-8530-11DADDB68A98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  <p:extLst>
      <p:ext uri="{BB962C8B-B14F-4D97-AF65-F5344CB8AC3E}">
        <p14:creationId xmlns:p14="http://schemas.microsoft.com/office/powerpoint/2010/main" val="3064576051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宋体" pitchFamily="2" charset="-122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2" descr="CSSppt母板首页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 Box 5"/>
          <p:cNvSpPr txBox="1">
            <a:spLocks noChangeArrowheads="1"/>
          </p:cNvSpPr>
          <p:nvPr/>
        </p:nvSpPr>
        <p:spPr bwMode="auto">
          <a:xfrm>
            <a:off x="8305800" y="6477000"/>
            <a:ext cx="184150" cy="22542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none">
            <a:spAutoFit/>
          </a:bodyPr>
          <a:lstStyle/>
          <a:p>
            <a:pPr>
              <a:lnSpc>
                <a:spcPct val="88000"/>
              </a:lnSpc>
              <a:defRPr/>
            </a:pPr>
            <a:endParaRPr lang="zh-CN" altLang="zh-CN" sz="1000" b="0">
              <a:solidFill>
                <a:schemeClr val="bg2"/>
              </a:solidFill>
              <a:latin typeface="Impact" pitchFamily="34" charset="0"/>
              <a:ea typeface="宋体" panose="02010600030101010101" pitchFamily="2" charset="-122"/>
            </a:endParaRPr>
          </a:p>
        </p:txBody>
      </p:sp>
      <p:sp>
        <p:nvSpPr>
          <p:cNvPr id="21709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685800" y="2339975"/>
            <a:ext cx="7772400" cy="1470025"/>
          </a:xfrm>
        </p:spPr>
        <p:txBody>
          <a:bodyPr/>
          <a:lstStyle>
            <a:lvl1pPr algn="ctr">
              <a:defRPr sz="3600"/>
            </a:lvl1pPr>
          </a:lstStyle>
          <a:p>
            <a:r>
              <a:rPr lang="zh-CN" altLang="en-US"/>
              <a:t>单击此处编辑母版标题样式</a:t>
            </a:r>
          </a:p>
        </p:txBody>
      </p:sp>
      <p:sp>
        <p:nvSpPr>
          <p:cNvPr id="21709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886200"/>
            <a:ext cx="6400800" cy="1600200"/>
          </a:xfrm>
        </p:spPr>
        <p:txBody>
          <a:bodyPr/>
          <a:lstStyle>
            <a:lvl1pPr marL="0" indent="0" algn="ctr">
              <a:lnSpc>
                <a:spcPct val="130000"/>
              </a:lnSpc>
              <a:spcBef>
                <a:spcPct val="0"/>
              </a:spcBef>
              <a:spcAft>
                <a:spcPct val="0"/>
              </a:spcAft>
              <a:buFontTx/>
              <a:buNone/>
              <a:defRPr sz="2200">
                <a:solidFill>
                  <a:schemeClr val="bg1"/>
                </a:solidFill>
              </a:defRPr>
            </a:lvl1pPr>
          </a:lstStyle>
          <a:p>
            <a:r>
              <a:rPr lang="zh-CN" altLang="en-US"/>
              <a:t>单击此处编辑母版副标题样式</a:t>
            </a:r>
          </a:p>
        </p:txBody>
      </p:sp>
    </p:spTree>
  </p:cSld>
  <p:clrMapOvr>
    <a:masterClrMapping/>
  </p:clrMapOvr>
  <p:transition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43C29DC-CD51-4B86-B05F-AD146AC79362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715125" y="838200"/>
            <a:ext cx="2033588" cy="5562600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609600" y="838200"/>
            <a:ext cx="5953125" cy="5562600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850479D-F935-4BD4-BAAC-6D15B30276AB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EA3E5FA-7362-4EA3-9599-B0C44ABEEC8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9FEE77F-41CC-413E-973E-C8AEFCB4DE9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609600" y="1447800"/>
            <a:ext cx="3992563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754563" y="1447800"/>
            <a:ext cx="3994150" cy="49530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1DECDA9-ECE6-4967-B3C7-D6B76B64A24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20C3180-3E6A-4A72-8512-933D2A1C6E3D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C5613A6-6439-432A-99E0-945F7981D87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AC2B5CA-7929-478D-A2B7-30ABD109E71C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55AA4CB-B6C6-4811-B705-071E8A4E1631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zh-CN" altLang="en-US" noProof="0" smtClean="0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Rectangle 5"/>
          <p:cNvSpPr>
            <a:spLocks noGrp="1" noChangeArrowheads="1"/>
          </p:cNvSpPr>
          <p:nvPr>
            <p:ph type="sldNum" sz="quarter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65EC78F-1A06-4020-907D-E7902DF2F4E3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</p:spTree>
  </p:cSld>
  <p:clrMapOvr>
    <a:masterClrMapping/>
  </p:clrMapOvr>
  <p:transition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9" descr="未标题-2"/>
          <p:cNvPicPr>
            <a:picLocks noChangeAspect="1" noChangeArrowheads="1"/>
          </p:cNvPicPr>
          <p:nvPr userDrawn="1"/>
        </p:nvPicPr>
        <p:blipFill>
          <a:blip r:embed="rId13" cstate="print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1027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609600" y="838200"/>
            <a:ext cx="62484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单击此处编辑母版标题样式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609600" y="1447800"/>
            <a:ext cx="8139113" cy="495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</a:p>
        </p:txBody>
      </p:sp>
      <p:sp>
        <p:nvSpPr>
          <p:cNvPr id="216069" name="Rectangle 5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defRPr sz="900" b="0">
                <a:solidFill>
                  <a:srgbClr val="4D5E68"/>
                </a:solidFill>
                <a:latin typeface="Impact" panose="020B0806030902050204" pitchFamily="34" charset="0"/>
                <a:ea typeface="宋体" panose="02010600030101010101" pitchFamily="2" charset="-122"/>
              </a:defRPr>
            </a:lvl1pPr>
          </a:lstStyle>
          <a:p>
            <a:pPr>
              <a:defRPr/>
            </a:pPr>
            <a:fld id="{76601EA2-F01C-458D-AA41-6DDE3BAADCA7}" type="slidenum">
              <a:rPr lang="en-US" altLang="zh-CN"/>
              <a:pPr>
                <a:defRPr/>
              </a:pPr>
              <a:t>‹#›</a:t>
            </a:fld>
            <a:endParaRPr lang="en-US" altLang="zh-CN"/>
          </a:p>
        </p:txBody>
      </p:sp>
      <p:sp>
        <p:nvSpPr>
          <p:cNvPr id="216070" name="Rectangle 6"/>
          <p:cNvSpPr>
            <a:spLocks noChangeArrowheads="1"/>
          </p:cNvSpPr>
          <p:nvPr/>
        </p:nvSpPr>
        <p:spPr bwMode="auto">
          <a:xfrm>
            <a:off x="7872413" y="6513513"/>
            <a:ext cx="509587" cy="19208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algn="r" eaLnBrk="0" hangingPunct="0">
              <a:defRPr/>
            </a:pPr>
            <a:r>
              <a:rPr lang="en-US" altLang="zh-CN" sz="900" b="0">
                <a:solidFill>
                  <a:srgbClr val="4D5E68"/>
                </a:solidFill>
                <a:latin typeface="Impact" pitchFamily="34" charset="0"/>
                <a:ea typeface="宋体" panose="02010600030101010101" pitchFamily="2" charset="-122"/>
              </a:rPr>
              <a:t>Page</a:t>
            </a:r>
          </a:p>
        </p:txBody>
      </p:sp>
      <p:sp>
        <p:nvSpPr>
          <p:cNvPr id="216071" name="Rectangle 7"/>
          <p:cNvSpPr>
            <a:spLocks noChangeArrowheads="1"/>
          </p:cNvSpPr>
          <p:nvPr/>
        </p:nvSpPr>
        <p:spPr bwMode="auto">
          <a:xfrm>
            <a:off x="468313" y="6524625"/>
            <a:ext cx="3810000" cy="1920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/>
          <a:lstStyle/>
          <a:p>
            <a:pPr eaLnBrk="0" hangingPunct="0">
              <a:defRPr/>
            </a:pPr>
            <a:r>
              <a:rPr lang="zh-CN" altLang="en-US" sz="900" b="0">
                <a:solidFill>
                  <a:schemeClr val="bg1"/>
                </a:solidFill>
                <a:latin typeface="Impact" pitchFamily="34" charset="0"/>
                <a:ea typeface="宋体" panose="02010600030101010101" pitchFamily="2" charset="-122"/>
              </a:rPr>
              <a:t>散裂中子源进展汇报  </a:t>
            </a:r>
            <a:fld id="{92C988A8-3FA8-4722-A9CB-83EDEF9CC403}" type="datetime4">
              <a:rPr lang="en-US" sz="900" b="0">
                <a:solidFill>
                  <a:schemeClr val="bg1"/>
                </a:solidFill>
                <a:latin typeface="Impact" pitchFamily="34" charset="0"/>
                <a:ea typeface="宋体" panose="02010600030101010101" pitchFamily="2" charset="-122"/>
              </a:rPr>
              <a:pPr eaLnBrk="0" hangingPunct="0">
                <a:defRPr/>
              </a:pPr>
              <a:t>September 4, 2018</a:t>
            </a:fld>
            <a:endParaRPr lang="zh-CN" altLang="en-US" sz="900" b="0">
              <a:solidFill>
                <a:schemeClr val="bg1"/>
              </a:solidFill>
              <a:latin typeface="Impact" pitchFamily="34" charset="0"/>
              <a:ea typeface="宋体" panose="02010600030101010101" pitchFamily="2" charset="-122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4" r:id="rId1"/>
    <p:sldLayoutId id="2147483663" r:id="rId2"/>
    <p:sldLayoutId id="2147483662" r:id="rId3"/>
    <p:sldLayoutId id="2147483661" r:id="rId4"/>
    <p:sldLayoutId id="2147483660" r:id="rId5"/>
    <p:sldLayoutId id="2147483659" r:id="rId6"/>
    <p:sldLayoutId id="2147483658" r:id="rId7"/>
    <p:sldLayoutId id="2147483657" r:id="rId8"/>
    <p:sldLayoutId id="2147483656" r:id="rId9"/>
    <p:sldLayoutId id="2147483655" r:id="rId10"/>
    <p:sldLayoutId id="2147483654" r:id="rId11"/>
  </p:sldLayoutIdLst>
  <p:transition>
    <p:fade/>
  </p:transition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5pPr>
      <a:lvl6pPr marL="4572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6pPr>
      <a:lvl7pPr marL="9144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7pPr>
      <a:lvl8pPr marL="13716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8pPr>
      <a:lvl9pPr marL="1828800" algn="l" rtl="0" fontAlgn="base">
        <a:spcBef>
          <a:spcPct val="0"/>
        </a:spcBef>
        <a:spcAft>
          <a:spcPct val="0"/>
        </a:spcAft>
        <a:defRPr sz="2200" b="1">
          <a:solidFill>
            <a:srgbClr val="4D5E68"/>
          </a:solidFill>
          <a:latin typeface="Arial" charset="0"/>
          <a:ea typeface="宋体" pitchFamily="2" charset="-122"/>
        </a:defRPr>
      </a:lvl9pPr>
    </p:titleStyle>
    <p:bodyStyle>
      <a:lvl1pPr marL="342900" indent="-342900" algn="l" rtl="0" eaLnBrk="0" fontAlgn="base" hangingPunct="0">
        <a:lnSpc>
          <a:spcPct val="120000"/>
        </a:lnSpc>
        <a:spcBef>
          <a:spcPct val="30000"/>
        </a:spcBef>
        <a:spcAft>
          <a:spcPct val="20000"/>
        </a:spcAft>
        <a:buClr>
          <a:schemeClr val="tx1"/>
        </a:buClr>
        <a:buChar char="•"/>
        <a:defRPr sz="2100" b="1">
          <a:solidFill>
            <a:srgbClr val="1679BA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lnSpc>
          <a:spcPct val="120000"/>
        </a:lnSpc>
        <a:spcBef>
          <a:spcPct val="20000"/>
        </a:spcBef>
        <a:spcAft>
          <a:spcPct val="20000"/>
        </a:spcAft>
        <a:buClr>
          <a:schemeClr val="tx1"/>
        </a:buClr>
        <a:buChar char="–"/>
        <a:defRPr sz="1900" b="1">
          <a:solidFill>
            <a:srgbClr val="4D5E68"/>
          </a:solidFill>
          <a:latin typeface="+mn-lt"/>
          <a:ea typeface="+mn-ea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Font typeface="Wingdings" pitchFamily="2" charset="2"/>
        <a:buChar char="§"/>
        <a:defRPr sz="2400" b="1">
          <a:solidFill>
            <a:srgbClr val="4D5E68"/>
          </a:solidFill>
          <a:latin typeface="+mn-lt"/>
          <a:ea typeface="+mn-ea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 b="1">
          <a:solidFill>
            <a:srgbClr val="4D5E68"/>
          </a:solidFill>
          <a:latin typeface="+mn-lt"/>
          <a:ea typeface="+mn-ea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 b="1">
          <a:solidFill>
            <a:srgbClr val="4D5E68"/>
          </a:solidFill>
          <a:latin typeface="+mn-lt"/>
          <a:ea typeface="+mn-ea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b="1">
          <a:solidFill>
            <a:srgbClr val="4D5E68"/>
          </a:solidFill>
          <a:latin typeface="+mn-lt"/>
          <a:ea typeface="+mn-ea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1" name="Rectangle 2"/>
          <p:cNvSpPr>
            <a:spLocks noGrp="1" noChangeArrowheads="1"/>
          </p:cNvSpPr>
          <p:nvPr>
            <p:ph type="ctrTitle"/>
          </p:nvPr>
        </p:nvSpPr>
        <p:spPr>
          <a:xfrm>
            <a:off x="381000" y="1268413"/>
            <a:ext cx="8382000" cy="4537075"/>
          </a:xfrm>
        </p:spPr>
        <p:txBody>
          <a:bodyPr/>
          <a:lstStyle/>
          <a:p>
            <a:pPr eaLnBrk="1" hangingPunct="1"/>
            <a:r>
              <a:rPr lang="en-US" altLang="zh-CN" sz="4400" dirty="0" smtClean="0">
                <a:solidFill>
                  <a:schemeClr val="tx1"/>
                </a:solidFill>
                <a:ea typeface="华文新魏"/>
                <a:cs typeface="华文新魏"/>
              </a:rPr>
              <a:t/>
            </a:r>
            <a:br>
              <a:rPr lang="en-US" altLang="zh-CN" sz="4400" dirty="0" smtClean="0">
                <a:solidFill>
                  <a:schemeClr val="tx1"/>
                </a:solidFill>
                <a:ea typeface="华文新魏"/>
                <a:cs typeface="华文新魏"/>
              </a:rPr>
            </a:br>
            <a:r>
              <a:rPr lang="en-US" altLang="zh-CN" sz="4400" dirty="0" smtClean="0">
                <a:solidFill>
                  <a:schemeClr val="tx1"/>
                </a:solidFill>
                <a:latin typeface="+mn-ea"/>
                <a:ea typeface="+mn-ea"/>
                <a:cs typeface="华文新魏"/>
              </a:rPr>
              <a:t>CSNS</a:t>
            </a:r>
            <a:r>
              <a:rPr lang="zh-CN" altLang="en-US" sz="4400" dirty="0" smtClean="0">
                <a:solidFill>
                  <a:schemeClr val="tx1"/>
                </a:solidFill>
                <a:latin typeface="+mn-ea"/>
                <a:ea typeface="+mn-ea"/>
                <a:cs typeface="华文新魏"/>
              </a:rPr>
              <a:t>加速器控制系统</a:t>
            </a:r>
            <a:r>
              <a:rPr lang="zh-CN" altLang="en-US" sz="4400" dirty="0" smtClean="0">
                <a:solidFill>
                  <a:schemeClr val="tx1"/>
                </a:solidFill>
                <a:latin typeface="+mn-ea"/>
                <a:ea typeface="+mn-ea"/>
                <a:cs typeface="华文新魏"/>
              </a:rPr>
              <a:t>运行总结</a:t>
            </a:r>
            <a:r>
              <a:rPr lang="en-US" altLang="zh-CN" sz="4400" dirty="0" smtClean="0">
                <a:solidFill>
                  <a:schemeClr val="tx1"/>
                </a:solidFill>
                <a:latin typeface="+mn-ea"/>
                <a:ea typeface="+mn-ea"/>
                <a:cs typeface="华文新魏"/>
              </a:rPr>
              <a:t/>
            </a:r>
            <a:br>
              <a:rPr lang="en-US" altLang="zh-CN" sz="4400" dirty="0" smtClean="0">
                <a:solidFill>
                  <a:schemeClr val="tx1"/>
                </a:solidFill>
                <a:latin typeface="+mn-ea"/>
                <a:ea typeface="+mn-ea"/>
                <a:cs typeface="华文新魏"/>
              </a:rPr>
            </a:br>
            <a:r>
              <a:rPr lang="en-US" altLang="zh-CN" sz="4400" dirty="0" smtClean="0">
                <a:solidFill>
                  <a:schemeClr val="tx1"/>
                </a:solidFill>
                <a:latin typeface="+mn-ea"/>
                <a:ea typeface="+mn-ea"/>
                <a:cs typeface="华文新魏"/>
              </a:rPr>
              <a:t>2017.8-2018.7</a:t>
            </a:r>
            <a:r>
              <a:rPr lang="zh-CN" altLang="en-US" sz="4400" dirty="0" smtClean="0">
                <a:solidFill>
                  <a:schemeClr val="tx1"/>
                </a:solidFill>
                <a:ea typeface="华文新魏"/>
                <a:cs typeface="华文新魏"/>
              </a:rPr>
              <a:t/>
            </a:r>
            <a:br>
              <a:rPr lang="zh-CN" altLang="en-US" sz="4400" dirty="0" smtClean="0">
                <a:solidFill>
                  <a:schemeClr val="tx1"/>
                </a:solidFill>
                <a:ea typeface="华文新魏"/>
                <a:cs typeface="华文新魏"/>
              </a:rPr>
            </a:br>
            <a:r>
              <a:rPr lang="zh-CN" altLang="en-US" sz="4400" dirty="0" smtClean="0">
                <a:solidFill>
                  <a:schemeClr val="tx1"/>
                </a:solidFill>
                <a:ea typeface="华文新魏"/>
                <a:cs typeface="华文新魏"/>
              </a:rPr>
              <a:t/>
            </a:r>
            <a:br>
              <a:rPr lang="zh-CN" altLang="en-US" sz="4400" dirty="0" smtClean="0">
                <a:solidFill>
                  <a:schemeClr val="tx1"/>
                </a:solidFill>
                <a:ea typeface="华文新魏"/>
                <a:cs typeface="华文新魏"/>
              </a:rPr>
            </a:br>
            <a:r>
              <a:rPr lang="zh-CN" altLang="en-US" sz="3200" dirty="0">
                <a:solidFill>
                  <a:schemeClr val="tx1"/>
                </a:solidFill>
                <a:latin typeface="+mn-ea"/>
                <a:ea typeface="+mn-ea"/>
                <a:cs typeface="华文新魏"/>
              </a:rPr>
              <a:t>张玉亮</a:t>
            </a:r>
            <a:r>
              <a: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华文新魏"/>
              </a:rPr>
              <a:t> </a:t>
            </a:r>
            <a:br>
              <a: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华文新魏"/>
              </a:rPr>
            </a:br>
            <a:r>
              <a: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华文新魏"/>
              </a:rPr>
              <a:t>   </a:t>
            </a:r>
            <a:r>
              <a:rPr lang="en-US" altLang="zh-CN" sz="3200" dirty="0" smtClean="0">
                <a:solidFill>
                  <a:schemeClr val="tx1"/>
                </a:solidFill>
                <a:latin typeface="+mn-ea"/>
                <a:ea typeface="+mn-ea"/>
                <a:cs typeface="华文新魏"/>
              </a:rPr>
              <a:t>2018</a:t>
            </a:r>
            <a:r>
              <a: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华文新魏"/>
              </a:rPr>
              <a:t>年</a:t>
            </a:r>
            <a:r>
              <a:rPr lang="en-US" altLang="zh-CN" sz="3200" dirty="0" smtClean="0">
                <a:solidFill>
                  <a:schemeClr val="tx1"/>
                </a:solidFill>
                <a:latin typeface="+mn-ea"/>
                <a:ea typeface="+mn-ea"/>
                <a:cs typeface="华文新魏"/>
              </a:rPr>
              <a:t>9</a:t>
            </a:r>
            <a:r>
              <a: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华文新魏"/>
              </a:rPr>
              <a:t>月</a:t>
            </a:r>
            <a:r>
              <a:rPr lang="en-US" altLang="zh-CN" sz="3200" dirty="0" smtClean="0">
                <a:solidFill>
                  <a:schemeClr val="tx1"/>
                </a:solidFill>
                <a:latin typeface="+mn-ea"/>
                <a:ea typeface="+mn-ea"/>
                <a:cs typeface="华文新魏"/>
              </a:rPr>
              <a:t>12</a:t>
            </a:r>
            <a:r>
              <a: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华文新魏"/>
              </a:rPr>
              <a:t>日</a:t>
            </a:r>
            <a:r>
              <a:rPr lang="en-US" altLang="zh-CN" sz="3200" dirty="0" smtClean="0">
                <a:solidFill>
                  <a:schemeClr val="tx1"/>
                </a:solidFill>
                <a:latin typeface="+mn-ea"/>
                <a:ea typeface="+mn-ea"/>
                <a:cs typeface="华文新魏"/>
              </a:rPr>
              <a:t/>
            </a:r>
            <a:br>
              <a:rPr lang="en-US" altLang="zh-CN" sz="3200" dirty="0" smtClean="0">
                <a:solidFill>
                  <a:schemeClr val="tx1"/>
                </a:solidFill>
                <a:latin typeface="+mn-ea"/>
                <a:ea typeface="+mn-ea"/>
                <a:cs typeface="华文新魏"/>
              </a:rPr>
            </a:br>
            <a:r>
              <a:rPr lang="zh-CN" altLang="en-US" sz="3200" dirty="0" smtClean="0">
                <a:solidFill>
                  <a:schemeClr val="tx1"/>
                </a:solidFill>
                <a:latin typeface="+mn-ea"/>
                <a:ea typeface="+mn-ea"/>
                <a:cs typeface="华文新魏"/>
              </a:rPr>
              <a:t>代表加速器控制组</a:t>
            </a:r>
          </a:p>
        </p:txBody>
      </p:sp>
      <p:sp>
        <p:nvSpPr>
          <p:cNvPr id="2" name="TextBox 1"/>
          <p:cNvSpPr txBox="1"/>
          <p:nvPr/>
        </p:nvSpPr>
        <p:spPr>
          <a:xfrm>
            <a:off x="3011909" y="5805264"/>
            <a:ext cx="338437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altLang="zh-CN" dirty="0" smtClean="0"/>
              <a:t>CSNS</a:t>
            </a:r>
            <a:r>
              <a:rPr lang="zh-CN" altLang="en-US" dirty="0" smtClean="0"/>
              <a:t>首届年会  广东，惠州</a:t>
            </a:r>
            <a:endParaRPr lang="zh-CN" altLang="en-US" dirty="0"/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16F0511-64CA-42D1-ACA1-0AE5065F883E}" type="slidenum">
              <a:rPr lang="en-US" altLang="zh-CN" smtClean="0">
                <a:ea typeface="宋体" charset="-122"/>
              </a:rPr>
              <a:pPr/>
              <a:t>10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17410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E6C9A8B-977B-435F-91B9-B8321975D7BD}" type="slidenum">
              <a:rPr lang="en-US" altLang="zh-CN" sz="900" b="0">
                <a:solidFill>
                  <a:srgbClr val="4D5E68"/>
                </a:solidFill>
                <a:latin typeface="Impact" pitchFamily="34" charset="0"/>
              </a:rPr>
              <a:pPr algn="r" eaLnBrk="0" hangingPunct="0"/>
              <a:t>10</a:t>
            </a:fld>
            <a:endParaRPr lang="en-US" altLang="zh-CN" sz="900" b="0">
              <a:solidFill>
                <a:srgbClr val="4D5E68"/>
              </a:solidFill>
              <a:latin typeface="Impact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212976"/>
            <a:ext cx="7994650" cy="1080120"/>
          </a:xfrm>
        </p:spPr>
        <p:txBody>
          <a:bodyPr/>
          <a:lstStyle/>
          <a:p>
            <a:pPr algn="ctr" eaLnBrk="1" hangingPunct="1"/>
            <a:r>
              <a:rPr lang="zh-CN" altLang="en-US" sz="400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改进及升级主要工作</a:t>
            </a:r>
          </a:p>
        </p:txBody>
      </p:sp>
    </p:spTree>
    <p:extLst>
      <p:ext uri="{BB962C8B-B14F-4D97-AF65-F5344CB8AC3E}">
        <p14:creationId xmlns:p14="http://schemas.microsoft.com/office/powerpoint/2010/main" val="21541880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灯片编号占位符 3"/>
          <p:cNvSpPr txBox="1">
            <a:spLocks noGrp="1"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D4196128-3ECA-4951-AE71-9F3B270858B3}" type="slidenum">
              <a:rPr lang="en-US" altLang="zh-CN" sz="900" b="0">
                <a:solidFill>
                  <a:srgbClr val="4D5E68"/>
                </a:solidFill>
                <a:latin typeface="Impact" pitchFamily="34" charset="0"/>
              </a:rPr>
              <a:pPr algn="r" eaLnBrk="0" hangingPunct="0"/>
              <a:t>11</a:t>
            </a:fld>
            <a:endParaRPr lang="en-US" altLang="zh-CN" sz="900" b="0">
              <a:solidFill>
                <a:srgbClr val="4D5E68"/>
              </a:solidFill>
              <a:latin typeface="Impact" pitchFamily="34" charset="0"/>
            </a:endParaRPr>
          </a:p>
        </p:txBody>
      </p:sp>
      <p:sp>
        <p:nvSpPr>
          <p:cNvPr id="19458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A05D1884-BAFE-4C00-B378-858797802EC0}" type="slidenum">
              <a:rPr lang="en-US" altLang="zh-CN" sz="900" b="0">
                <a:solidFill>
                  <a:srgbClr val="4D5E68"/>
                </a:solidFill>
                <a:latin typeface="Impact" pitchFamily="34" charset="0"/>
              </a:rPr>
              <a:pPr algn="r" eaLnBrk="0" hangingPunct="0"/>
              <a:t>11</a:t>
            </a:fld>
            <a:endParaRPr lang="en-US" altLang="zh-CN" sz="900" b="0">
              <a:solidFill>
                <a:srgbClr val="4D5E68"/>
              </a:solidFill>
              <a:latin typeface="Impact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zh-CN" altLang="en-US" sz="320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改进及升级主要工作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14224" y="1412776"/>
            <a:ext cx="7666982" cy="53860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+mn-ea"/>
                <a:ea typeface="+mn-ea"/>
              </a:rPr>
              <a:t>MPS</a:t>
            </a:r>
            <a:r>
              <a:rPr lang="zh-CN" altLang="en-US" sz="2400" dirty="0" smtClean="0">
                <a:latin typeface="+mn-ea"/>
                <a:ea typeface="+mn-ea"/>
              </a:rPr>
              <a:t>新接入三台</a:t>
            </a:r>
            <a:r>
              <a:rPr lang="en-US" altLang="zh-CN" sz="2400" dirty="0" smtClean="0">
                <a:latin typeface="+mn-ea"/>
                <a:ea typeface="+mn-ea"/>
              </a:rPr>
              <a:t>LRBT</a:t>
            </a:r>
            <a:r>
              <a:rPr lang="zh-CN" altLang="en-US" sz="2400" dirty="0" smtClean="0">
                <a:latin typeface="+mn-ea"/>
                <a:ea typeface="+mn-ea"/>
              </a:rPr>
              <a:t>校正子电源联锁信号</a:t>
            </a:r>
            <a:endParaRPr lang="en-US" altLang="zh-CN" sz="2400" dirty="0" smtClean="0">
              <a:latin typeface="+mn-ea"/>
              <a:ea typeface="+mn-ea"/>
            </a:endParaRP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+mn-ea"/>
                <a:ea typeface="+mn-ea"/>
              </a:rPr>
              <a:t>FPS</a:t>
            </a:r>
            <a:r>
              <a:rPr lang="zh-CN" altLang="en-US" sz="2400" dirty="0" smtClean="0">
                <a:latin typeface="+mn-ea"/>
                <a:ea typeface="+mn-ea"/>
              </a:rPr>
              <a:t>瞬时保护停</a:t>
            </a:r>
            <a:r>
              <a:rPr lang="en-US" altLang="zh-CN" sz="2400" dirty="0" smtClean="0">
                <a:latin typeface="+mn-ea"/>
                <a:ea typeface="+mn-ea"/>
              </a:rPr>
              <a:t>IS</a:t>
            </a:r>
            <a:r>
              <a:rPr lang="zh-CN" altLang="en-US" sz="2400" dirty="0" smtClean="0">
                <a:latin typeface="+mn-ea"/>
                <a:ea typeface="+mn-ea"/>
              </a:rPr>
              <a:t>引出电源定时时间缩短为</a:t>
            </a:r>
            <a:r>
              <a:rPr lang="en-US" altLang="zh-CN" sz="2400" dirty="0" smtClean="0">
                <a:latin typeface="+mn-ea"/>
                <a:ea typeface="+mn-ea"/>
              </a:rPr>
              <a:t>1.1</a:t>
            </a:r>
            <a:r>
              <a:rPr lang="zh-CN" altLang="en-US" sz="2400" dirty="0" smtClean="0">
                <a:latin typeface="+mn-ea"/>
                <a:ea typeface="+mn-ea"/>
              </a:rPr>
              <a:t>秒</a:t>
            </a:r>
            <a:endParaRPr lang="en-US" altLang="zh-CN" sz="2400" dirty="0" smtClean="0">
              <a:latin typeface="+mn-ea"/>
              <a:ea typeface="+mn-ea"/>
            </a:endParaRP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n-ea"/>
                <a:ea typeface="+mn-ea"/>
              </a:rPr>
              <a:t>刀片服务器虚拟化平台扩容升级</a:t>
            </a:r>
            <a:endParaRPr lang="en-US" altLang="zh-CN" sz="2400" dirty="0" smtClean="0">
              <a:latin typeface="+mn-ea"/>
              <a:ea typeface="+mn-ea"/>
            </a:endParaRP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n-ea"/>
                <a:ea typeface="+mn-ea"/>
              </a:rPr>
              <a:t>部署控制网和园区网的</a:t>
            </a:r>
            <a:r>
              <a:rPr lang="en-US" altLang="zh-CN" sz="2400" dirty="0" smtClean="0">
                <a:latin typeface="+mn-ea"/>
                <a:ea typeface="+mn-ea"/>
              </a:rPr>
              <a:t>CA Gateway</a:t>
            </a: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n-ea"/>
                <a:ea typeface="+mn-ea"/>
              </a:rPr>
              <a:t>控制网</a:t>
            </a:r>
            <a:r>
              <a:rPr lang="en-US" altLang="zh-CN" sz="2400" dirty="0" smtClean="0">
                <a:latin typeface="+mn-ea"/>
                <a:ea typeface="+mn-ea"/>
              </a:rPr>
              <a:t>CA</a:t>
            </a:r>
            <a:r>
              <a:rPr lang="zh-CN" altLang="en-US" sz="2400" dirty="0" smtClean="0">
                <a:latin typeface="+mn-ea"/>
                <a:ea typeface="+mn-ea"/>
              </a:rPr>
              <a:t>访问控制策略研究及部署</a:t>
            </a:r>
            <a:endParaRPr lang="en-US" altLang="zh-CN" sz="2400" dirty="0" smtClean="0">
              <a:latin typeface="+mn-ea"/>
              <a:ea typeface="+mn-ea"/>
            </a:endParaRP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n-ea"/>
                <a:ea typeface="+mn-ea"/>
              </a:rPr>
              <a:t>环引出定时插件升级，可调延迟范围更大</a:t>
            </a:r>
            <a:endParaRPr lang="en-US" altLang="zh-CN" sz="2400" dirty="0" smtClean="0">
              <a:latin typeface="+mn-ea"/>
              <a:ea typeface="+mn-ea"/>
            </a:endParaRP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n-ea"/>
                <a:ea typeface="+mn-ea"/>
              </a:rPr>
              <a:t>束流打靶时间自动统计应用程序开发</a:t>
            </a:r>
            <a:endParaRPr lang="en-US" altLang="zh-CN" sz="2400" dirty="0" smtClean="0">
              <a:latin typeface="+mn-ea"/>
              <a:ea typeface="+mn-ea"/>
            </a:endParaRPr>
          </a:p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n-ea"/>
                <a:ea typeface="+mn-ea"/>
              </a:rPr>
              <a:t>设备组新增或设备更换完成相关软件程序升级，如</a:t>
            </a:r>
            <a:r>
              <a:rPr lang="en-US" altLang="zh-CN" sz="2400" dirty="0" smtClean="0">
                <a:latin typeface="+mn-ea"/>
                <a:ea typeface="+mn-ea"/>
              </a:rPr>
              <a:t>:</a:t>
            </a:r>
            <a:r>
              <a:rPr lang="zh-CN" altLang="en-US" sz="2400" dirty="0" smtClean="0">
                <a:latin typeface="+mn-ea"/>
                <a:ea typeface="+mn-ea"/>
              </a:rPr>
              <a:t>新增校正子电源远控、</a:t>
            </a:r>
            <a:r>
              <a:rPr lang="en-US" altLang="zh-CN" sz="2400" dirty="0" smtClean="0">
                <a:latin typeface="+mn-ea"/>
                <a:ea typeface="+mn-ea"/>
              </a:rPr>
              <a:t>DTL</a:t>
            </a:r>
            <a:r>
              <a:rPr lang="zh-CN" altLang="en-US" sz="2400" dirty="0" smtClean="0">
                <a:latin typeface="+mn-ea"/>
                <a:ea typeface="+mn-ea"/>
              </a:rPr>
              <a:t>水冷控制、切束电源控制、真空控制侧阀联锁等。</a:t>
            </a:r>
            <a:endParaRPr lang="en-US" altLang="zh-CN" sz="2400" dirty="0" smtClean="0">
              <a:latin typeface="+mn-ea"/>
              <a:ea typeface="+mn-ea"/>
            </a:endParaRPr>
          </a:p>
          <a:p>
            <a:pPr lvl="0">
              <a:spcBef>
                <a:spcPts val="600"/>
              </a:spcBef>
              <a:spcAft>
                <a:spcPts val="600"/>
              </a:spcAft>
            </a:pPr>
            <a:r>
              <a:rPr lang="zh-CN" altLang="en-US" sz="2400" dirty="0" smtClean="0">
                <a:latin typeface="+mn-ea"/>
                <a:ea typeface="+mn-ea"/>
              </a:rPr>
              <a:t>   。。。。。。</a:t>
            </a:r>
            <a:endParaRPr lang="en-US" altLang="zh-CN" sz="2400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34566612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2B5CA-7929-478D-A2B7-30ABD109E71C}" type="slidenum">
              <a:rPr lang="en-US" altLang="zh-CN" smtClean="0"/>
              <a:pPr>
                <a:defRPr/>
              </a:pPr>
              <a:t>12</a:t>
            </a:fld>
            <a:endParaRPr lang="en-US" altLang="zh-CN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838200"/>
            <a:ext cx="799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kern="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FPS</a:t>
            </a:r>
            <a:r>
              <a:rPr lang="zh-CN" altLang="en-US" sz="3200" kern="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瞬时保护停引出定时时间缩短为</a:t>
            </a:r>
            <a:r>
              <a:rPr lang="en-US" altLang="zh-CN" sz="3200" kern="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1.1</a:t>
            </a:r>
            <a:r>
              <a:rPr lang="zh-CN" altLang="en-US" sz="3200" kern="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秒</a:t>
            </a:r>
          </a:p>
        </p:txBody>
      </p:sp>
      <p:sp>
        <p:nvSpPr>
          <p:cNvPr id="3" name="TextBox 2"/>
          <p:cNvSpPr txBox="1"/>
          <p:nvPr/>
        </p:nvSpPr>
        <p:spPr>
          <a:xfrm>
            <a:off x="467544" y="1916832"/>
            <a:ext cx="7994650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/>
              <a:t>为了配合定位</a:t>
            </a:r>
            <a:r>
              <a:rPr lang="en-US" altLang="zh-CN" sz="2400" dirty="0" smtClean="0"/>
              <a:t>RFQ</a:t>
            </a:r>
            <a:r>
              <a:rPr lang="zh-CN" altLang="en-US" sz="2400" dirty="0" smtClean="0"/>
              <a:t>腔体打火原因，瞬时保护时</a:t>
            </a:r>
            <a:r>
              <a:rPr lang="en-US" altLang="zh-CN" sz="2400" dirty="0" smtClean="0"/>
              <a:t>FPS</a:t>
            </a:r>
            <a:r>
              <a:rPr lang="zh-CN" altLang="en-US" sz="2400" dirty="0" smtClean="0"/>
              <a:t>强制停</a:t>
            </a:r>
            <a:r>
              <a:rPr lang="en-US" altLang="zh-CN" sz="2400" dirty="0" smtClean="0"/>
              <a:t>IS</a:t>
            </a:r>
            <a:r>
              <a:rPr lang="zh-CN" altLang="en-US" sz="2400" dirty="0" smtClean="0"/>
              <a:t>引出定时</a:t>
            </a:r>
            <a:r>
              <a:rPr lang="en-US" altLang="zh-CN" sz="2400" dirty="0" smtClean="0"/>
              <a:t>4.73</a:t>
            </a:r>
            <a:r>
              <a:rPr lang="zh-CN" altLang="en-US" sz="2400" dirty="0" smtClean="0"/>
              <a:t>秒。如果每天发生</a:t>
            </a:r>
            <a:r>
              <a:rPr lang="zh-CN" altLang="en-US" sz="2400" dirty="0" smtClean="0">
                <a:solidFill>
                  <a:srgbClr val="FF0000"/>
                </a:solidFill>
              </a:rPr>
              <a:t>瞬时保护</a:t>
            </a:r>
            <a:r>
              <a:rPr lang="en-US" altLang="zh-CN" sz="2400" dirty="0" smtClean="0">
                <a:solidFill>
                  <a:srgbClr val="FF0000"/>
                </a:solidFill>
              </a:rPr>
              <a:t>200</a:t>
            </a:r>
            <a:r>
              <a:rPr lang="zh-CN" altLang="en-US" sz="2400" dirty="0" smtClean="0">
                <a:solidFill>
                  <a:srgbClr val="FF0000"/>
                </a:solidFill>
              </a:rPr>
              <a:t>次</a:t>
            </a:r>
            <a:r>
              <a:rPr lang="zh-CN" altLang="en-US" sz="2400" dirty="0" smtClean="0"/>
              <a:t>，由于瞬时保护导致的停束流总时间约为</a:t>
            </a:r>
            <a:r>
              <a:rPr lang="en-US" altLang="zh-CN" sz="2400" dirty="0" smtClean="0">
                <a:solidFill>
                  <a:srgbClr val="FF0000"/>
                </a:solidFill>
              </a:rPr>
              <a:t>16</a:t>
            </a:r>
            <a:r>
              <a:rPr lang="zh-CN" altLang="en-US" sz="2400" dirty="0" smtClean="0">
                <a:solidFill>
                  <a:srgbClr val="FF0000"/>
                </a:solidFill>
              </a:rPr>
              <a:t>分钟</a:t>
            </a:r>
            <a:r>
              <a:rPr lang="zh-CN" altLang="en-US" sz="2400" dirty="0" smtClean="0"/>
              <a:t>。</a:t>
            </a:r>
            <a:endParaRPr lang="zh-CN" altLang="en-US" sz="2400" dirty="0"/>
          </a:p>
        </p:txBody>
      </p:sp>
      <p:pic>
        <p:nvPicPr>
          <p:cNvPr id="1026" name="Picture 2" descr="C:\Users\dell\Desktop\FPS瞬时停束5秒.pn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3264554"/>
            <a:ext cx="8248688" cy="324036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6034892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2B5CA-7929-478D-A2B7-30ABD109E71C}" type="slidenum">
              <a:rPr lang="en-US" altLang="zh-CN" smtClean="0"/>
              <a:pPr>
                <a:defRPr/>
              </a:pPr>
              <a:t>13</a:t>
            </a:fld>
            <a:endParaRPr lang="en-US" altLang="zh-CN"/>
          </a:p>
        </p:txBody>
      </p:sp>
      <p:pic>
        <p:nvPicPr>
          <p:cNvPr id="1026" name="Picture 2" descr="无标题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711468"/>
            <a:ext cx="3717677" cy="396087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838200"/>
            <a:ext cx="799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200" kern="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刀片服务器虚拟化平台扩容升级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499992" y="3787436"/>
            <a:ext cx="4429571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n-ea"/>
                <a:ea typeface="+mn-ea"/>
              </a:rPr>
              <a:t>刀片数量</a:t>
            </a:r>
            <a:r>
              <a:rPr lang="en-US" altLang="zh-CN" sz="2400" dirty="0" smtClean="0">
                <a:latin typeface="+mn-ea"/>
                <a:ea typeface="+mn-ea"/>
              </a:rPr>
              <a:t>:  +2 -&gt; 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  <a:ea typeface="+mn-ea"/>
              </a:rPr>
              <a:t>6 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n-ea"/>
                <a:ea typeface="+mn-ea"/>
              </a:rPr>
              <a:t>内容容量</a:t>
            </a:r>
            <a:r>
              <a:rPr lang="en-US" altLang="zh-CN" sz="2400" dirty="0" smtClean="0">
                <a:latin typeface="+mn-ea"/>
                <a:ea typeface="+mn-ea"/>
              </a:rPr>
              <a:t>:  +1TB  -&gt; 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  <a:ea typeface="+mn-ea"/>
              </a:rPr>
              <a:t>1536M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400" dirty="0" smtClean="0">
                <a:latin typeface="+mn-ea"/>
                <a:ea typeface="+mn-ea"/>
              </a:rPr>
              <a:t>CPU</a:t>
            </a:r>
            <a:r>
              <a:rPr lang="zh-CN" altLang="en-US" sz="2400" dirty="0">
                <a:latin typeface="+mn-ea"/>
                <a:ea typeface="+mn-ea"/>
              </a:rPr>
              <a:t>颗</a:t>
            </a:r>
            <a:r>
              <a:rPr lang="zh-CN" altLang="en-US" sz="2400" dirty="0" smtClean="0">
                <a:latin typeface="+mn-ea"/>
                <a:ea typeface="+mn-ea"/>
              </a:rPr>
              <a:t>数</a:t>
            </a:r>
            <a:r>
              <a:rPr lang="en-US" altLang="zh-CN" sz="2400" dirty="0" smtClean="0">
                <a:latin typeface="+mn-ea"/>
                <a:ea typeface="+mn-ea"/>
              </a:rPr>
              <a:t>:   +2  -&gt; 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  <a:ea typeface="+mn-ea"/>
              </a:rPr>
              <a:t>12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n-ea"/>
                <a:ea typeface="+mn-ea"/>
              </a:rPr>
              <a:t>存储容量</a:t>
            </a:r>
            <a:r>
              <a:rPr lang="en-US" altLang="zh-CN" sz="2400" dirty="0" smtClean="0">
                <a:latin typeface="+mn-ea"/>
                <a:ea typeface="+mn-ea"/>
              </a:rPr>
              <a:t>:  +23T -&gt; </a:t>
            </a:r>
            <a:r>
              <a:rPr lang="en-US" altLang="zh-CN" sz="2400" dirty="0" smtClean="0">
                <a:solidFill>
                  <a:srgbClr val="FF0000"/>
                </a:solidFill>
                <a:latin typeface="+mn-ea"/>
                <a:ea typeface="+mn-ea"/>
              </a:rPr>
              <a:t>30T</a:t>
            </a:r>
            <a:endParaRPr lang="zh-CN" altLang="en-US" sz="2400" dirty="0">
              <a:solidFill>
                <a:srgbClr val="FF0000"/>
              </a:solidFill>
              <a:latin typeface="+mn-ea"/>
              <a:ea typeface="+mn-ea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609600" y="1513782"/>
            <a:ext cx="7850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n-ea"/>
                <a:ea typeface="+mn-ea"/>
              </a:rPr>
              <a:t>依赖</a:t>
            </a:r>
            <a:r>
              <a:rPr lang="en-US" altLang="zh-CN" sz="2400" dirty="0">
                <a:latin typeface="+mn-ea"/>
                <a:ea typeface="+mn-ea"/>
              </a:rPr>
              <a:t>VM</a:t>
            </a:r>
            <a:r>
              <a:rPr lang="en-US" altLang="zh-CN" sz="2400" dirty="0" smtClean="0">
                <a:latin typeface="+mn-ea"/>
                <a:ea typeface="+mn-ea"/>
              </a:rPr>
              <a:t>ware</a:t>
            </a:r>
            <a:r>
              <a:rPr lang="zh-CN" altLang="en-US" sz="2400" dirty="0" smtClean="0">
                <a:latin typeface="+mn-ea"/>
                <a:ea typeface="+mn-ea"/>
              </a:rPr>
              <a:t>的高可用</a:t>
            </a:r>
            <a:r>
              <a:rPr lang="en-US" altLang="zh-CN" sz="2400" dirty="0" smtClean="0">
                <a:latin typeface="+mn-ea"/>
                <a:ea typeface="+mn-ea"/>
              </a:rPr>
              <a:t>(HA)</a:t>
            </a:r>
            <a:r>
              <a:rPr lang="zh-CN" altLang="en-US" sz="2400" dirty="0" smtClean="0">
                <a:latin typeface="+mn-ea"/>
                <a:ea typeface="+mn-ea"/>
              </a:rPr>
              <a:t>和任务自动迁移</a:t>
            </a:r>
            <a:r>
              <a:rPr lang="en-US" altLang="zh-CN" sz="2400" dirty="0" smtClean="0">
                <a:latin typeface="+mn-ea"/>
                <a:ea typeface="+mn-ea"/>
              </a:rPr>
              <a:t>(</a:t>
            </a:r>
            <a:r>
              <a:rPr lang="en-US" altLang="zh-CN" sz="2400" dirty="0" err="1" smtClean="0">
                <a:latin typeface="+mn-ea"/>
                <a:ea typeface="+mn-ea"/>
              </a:rPr>
              <a:t>vMotion</a:t>
            </a:r>
            <a:r>
              <a:rPr lang="en-US" altLang="zh-CN" sz="2400" dirty="0" smtClean="0">
                <a:latin typeface="+mn-ea"/>
                <a:ea typeface="+mn-ea"/>
              </a:rPr>
              <a:t>)</a:t>
            </a:r>
            <a:r>
              <a:rPr lang="zh-CN" altLang="en-US" sz="2400" dirty="0" smtClean="0">
                <a:latin typeface="+mn-ea"/>
                <a:ea typeface="+mn-ea"/>
              </a:rPr>
              <a:t>模块，提供高可靠、高稳定的平台。</a:t>
            </a:r>
            <a:endParaRPr lang="en-US" altLang="zh-CN" sz="2400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2266927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2B5CA-7929-478D-A2B7-30ABD109E71C}" type="slidenum">
              <a:rPr lang="en-US" altLang="zh-CN" smtClean="0"/>
              <a:pPr>
                <a:defRPr/>
              </a:pPr>
              <a:t>14</a:t>
            </a:fld>
            <a:endParaRPr lang="en-US" altLang="zh-CN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838200"/>
            <a:ext cx="799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200" kern="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控制网和校园网</a:t>
            </a:r>
            <a:r>
              <a:rPr lang="en-US" altLang="zh-CN" sz="3200" kern="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CA Gateway</a:t>
            </a:r>
            <a:r>
              <a:rPr lang="zh-CN" altLang="en-US" sz="3200" kern="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部署</a:t>
            </a:r>
          </a:p>
        </p:txBody>
      </p:sp>
      <p:grpSp>
        <p:nvGrpSpPr>
          <p:cNvPr id="53" name="组合 52"/>
          <p:cNvGrpSpPr/>
          <p:nvPr/>
        </p:nvGrpSpPr>
        <p:grpSpPr>
          <a:xfrm>
            <a:off x="1087438" y="2708920"/>
            <a:ext cx="6461125" cy="3673475"/>
            <a:chOff x="1087438" y="2708920"/>
            <a:chExt cx="6461125" cy="3673475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087438" y="2708920"/>
              <a:ext cx="974725" cy="366712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3970" tIns="11986" rIns="23970" bIns="11986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 dirty="0" smtClean="0">
                  <a:latin typeface="Times New Roman" charset="0"/>
                  <a:ea typeface="宋体" charset="-122"/>
                </a:rPr>
                <a:t>CSS</a:t>
              </a:r>
              <a:endParaRPr lang="en-US" altLang="zh-CN" sz="1900" dirty="0">
                <a:latin typeface="Times New Roman" charset="0"/>
                <a:ea typeface="宋体" charset="-122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184400" y="2708920"/>
              <a:ext cx="974725" cy="366712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3970" tIns="11986" rIns="23970" bIns="11986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 dirty="0" smtClean="0">
                  <a:latin typeface="Times New Roman" charset="0"/>
                  <a:ea typeface="宋体" charset="-122"/>
                </a:rPr>
                <a:t>CSS</a:t>
              </a:r>
              <a:endParaRPr lang="en-US" altLang="zh-CN" sz="1900" dirty="0">
                <a:latin typeface="Times New Roman" charset="0"/>
                <a:ea typeface="宋体" charset="-122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3281363" y="2708920"/>
              <a:ext cx="976312" cy="366712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3970" tIns="11986" rIns="23970" bIns="11986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>
                  <a:latin typeface="Times New Roman" charset="0"/>
                  <a:ea typeface="宋体" charset="-122"/>
                </a:rPr>
                <a:t>Client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378325" y="2708920"/>
              <a:ext cx="976313" cy="366712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3970" tIns="11986" rIns="23970" bIns="11986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>
                  <a:latin typeface="Times New Roman" charset="0"/>
                  <a:ea typeface="宋体" charset="-122"/>
                </a:rPr>
                <a:t>Client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5476875" y="2708920"/>
              <a:ext cx="974725" cy="366712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3970" tIns="11986" rIns="23970" bIns="11986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>
                  <a:latin typeface="Times New Roman" charset="0"/>
                  <a:ea typeface="宋体" charset="-122"/>
                </a:rPr>
                <a:t>Client</a:t>
              </a: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6573838" y="2708920"/>
              <a:ext cx="974725" cy="366712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3970" tIns="11986" rIns="23970" bIns="11986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 dirty="0" smtClean="0">
                  <a:latin typeface="Times New Roman" charset="0"/>
                  <a:ea typeface="宋体" charset="-122"/>
                </a:rPr>
                <a:t>CSS</a:t>
              </a:r>
              <a:endParaRPr lang="en-US" altLang="zh-CN" sz="1900" dirty="0">
                <a:latin typeface="Times New Roman" charset="0"/>
                <a:ea typeface="宋体" charset="-122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341438" y="5345757"/>
              <a:ext cx="974725" cy="366713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152" tIns="36576" rIns="73152" bIns="36576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>
                  <a:latin typeface="Times New Roman" charset="0"/>
                  <a:ea typeface="宋体" charset="-122"/>
                </a:rPr>
                <a:t>Server</a:t>
              </a: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4657725" y="5361632"/>
              <a:ext cx="976313" cy="366713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8522" tIns="29261" rIns="58522" bIns="29261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>
                  <a:latin typeface="Times New Roman" charset="0"/>
                  <a:ea typeface="宋体" charset="-122"/>
                </a:rPr>
                <a:t>IOC</a:t>
              </a: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6318250" y="5361632"/>
              <a:ext cx="976313" cy="366713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8522" tIns="29261" rIns="58522" bIns="29261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>
                  <a:latin typeface="Times New Roman" charset="0"/>
                  <a:ea typeface="宋体" charset="-122"/>
                </a:rPr>
                <a:t>IOC</a:t>
              </a:r>
            </a:p>
          </p:txBody>
        </p:sp>
        <p:sp>
          <p:nvSpPr>
            <p:cNvPr id="17" name="Rectangle 13"/>
            <p:cNvSpPr>
              <a:spLocks noChangeArrowheads="1"/>
            </p:cNvSpPr>
            <p:nvPr/>
          </p:nvSpPr>
          <p:spPr bwMode="auto">
            <a:xfrm>
              <a:off x="3070225" y="6017270"/>
              <a:ext cx="839788" cy="365125"/>
            </a:xfrm>
            <a:prstGeom prst="rect">
              <a:avLst/>
            </a:prstGeom>
            <a:solidFill>
              <a:schemeClr val="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6818" tIns="23409" rIns="46818" bIns="23409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>
                  <a:latin typeface="Times New Roman" charset="0"/>
                  <a:ea typeface="宋体" charset="-122"/>
                </a:rPr>
                <a:t>Meter</a:t>
              </a:r>
            </a:p>
          </p:txBody>
        </p:sp>
        <p:sp>
          <p:nvSpPr>
            <p:cNvPr id="18" name="Rectangle 14"/>
            <p:cNvSpPr>
              <a:spLocks noChangeArrowheads="1"/>
            </p:cNvSpPr>
            <p:nvPr/>
          </p:nvSpPr>
          <p:spPr bwMode="auto">
            <a:xfrm>
              <a:off x="4303713" y="6017270"/>
              <a:ext cx="1689100" cy="365125"/>
            </a:xfrm>
            <a:prstGeom prst="rect">
              <a:avLst/>
            </a:prstGeom>
            <a:solidFill>
              <a:schemeClr val="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6818" tIns="23409" rIns="46818" bIns="23409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>
                  <a:latin typeface="Times New Roman" charset="0"/>
                  <a:ea typeface="宋体" charset="-122"/>
                </a:rPr>
                <a:t>Power Supply</a:t>
              </a:r>
            </a:p>
          </p:txBody>
        </p:sp>
        <p:sp>
          <p:nvSpPr>
            <p:cNvPr id="19" name="Rectangle 15"/>
            <p:cNvSpPr>
              <a:spLocks noChangeArrowheads="1"/>
            </p:cNvSpPr>
            <p:nvPr/>
          </p:nvSpPr>
          <p:spPr bwMode="auto">
            <a:xfrm>
              <a:off x="6338888" y="6017270"/>
              <a:ext cx="936625" cy="365125"/>
            </a:xfrm>
            <a:prstGeom prst="rect">
              <a:avLst/>
            </a:prstGeom>
            <a:solidFill>
              <a:schemeClr val="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6818" tIns="23409" rIns="46818" bIns="23409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 dirty="0">
                  <a:latin typeface="Times New Roman" charset="0"/>
                  <a:ea typeface="宋体" charset="-122"/>
                </a:rPr>
                <a:t>Camera</a:t>
              </a:r>
            </a:p>
          </p:txBody>
        </p:sp>
        <p:cxnSp>
          <p:nvCxnSpPr>
            <p:cNvPr id="20" name="AutoShape 16"/>
            <p:cNvCxnSpPr>
              <a:cxnSpLocks noChangeShapeType="1"/>
              <a:stCxn id="8" idx="2"/>
              <a:endCxn id="14" idx="0"/>
            </p:cNvCxnSpPr>
            <p:nvPr/>
          </p:nvCxnSpPr>
          <p:spPr bwMode="auto">
            <a:xfrm>
              <a:off x="1574800" y="3088332"/>
              <a:ext cx="254000" cy="22447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17"/>
            <p:cNvCxnSpPr>
              <a:cxnSpLocks noChangeShapeType="1"/>
              <a:stCxn id="9" idx="2"/>
              <a:endCxn id="14" idx="0"/>
            </p:cNvCxnSpPr>
            <p:nvPr/>
          </p:nvCxnSpPr>
          <p:spPr bwMode="auto">
            <a:xfrm flipH="1">
              <a:off x="1828800" y="3088332"/>
              <a:ext cx="842963" cy="22447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18"/>
            <p:cNvCxnSpPr>
              <a:cxnSpLocks noChangeShapeType="1"/>
              <a:stCxn id="10" idx="2"/>
              <a:endCxn id="14" idx="0"/>
            </p:cNvCxnSpPr>
            <p:nvPr/>
          </p:nvCxnSpPr>
          <p:spPr bwMode="auto">
            <a:xfrm flipH="1">
              <a:off x="1828800" y="3088332"/>
              <a:ext cx="1941513" cy="22447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19"/>
            <p:cNvCxnSpPr>
              <a:cxnSpLocks noChangeShapeType="1"/>
              <a:stCxn id="11" idx="2"/>
              <a:endCxn id="14" idx="0"/>
            </p:cNvCxnSpPr>
            <p:nvPr/>
          </p:nvCxnSpPr>
          <p:spPr bwMode="auto">
            <a:xfrm flipH="1">
              <a:off x="1828800" y="3088332"/>
              <a:ext cx="3038475" cy="22447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20"/>
            <p:cNvCxnSpPr>
              <a:cxnSpLocks noChangeShapeType="1"/>
              <a:stCxn id="12" idx="2"/>
              <a:endCxn id="14" idx="0"/>
            </p:cNvCxnSpPr>
            <p:nvPr/>
          </p:nvCxnSpPr>
          <p:spPr bwMode="auto">
            <a:xfrm flipH="1">
              <a:off x="1828800" y="3088332"/>
              <a:ext cx="4135438" cy="22447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21"/>
            <p:cNvCxnSpPr>
              <a:cxnSpLocks noChangeShapeType="1"/>
              <a:stCxn id="13" idx="2"/>
              <a:endCxn id="14" idx="0"/>
            </p:cNvCxnSpPr>
            <p:nvPr/>
          </p:nvCxnSpPr>
          <p:spPr bwMode="auto">
            <a:xfrm flipH="1">
              <a:off x="1828800" y="3088332"/>
              <a:ext cx="5232400" cy="22447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22"/>
            <p:cNvCxnSpPr>
              <a:cxnSpLocks noChangeShapeType="1"/>
              <a:stCxn id="13" idx="2"/>
              <a:endCxn id="16" idx="0"/>
            </p:cNvCxnSpPr>
            <p:nvPr/>
          </p:nvCxnSpPr>
          <p:spPr bwMode="auto">
            <a:xfrm flipH="1">
              <a:off x="6807200" y="3088332"/>
              <a:ext cx="254000" cy="22606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7" name="AutoShape 23"/>
            <p:cNvCxnSpPr>
              <a:cxnSpLocks noChangeShapeType="1"/>
              <a:stCxn id="30" idx="2"/>
              <a:endCxn id="17" idx="0"/>
            </p:cNvCxnSpPr>
            <p:nvPr/>
          </p:nvCxnSpPr>
          <p:spPr bwMode="auto">
            <a:xfrm>
              <a:off x="3486944" y="5712470"/>
              <a:ext cx="3175" cy="3048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8" name="AutoShape 24"/>
            <p:cNvCxnSpPr>
              <a:cxnSpLocks noChangeShapeType="1"/>
              <a:stCxn id="15" idx="2"/>
              <a:endCxn id="18" idx="0"/>
            </p:cNvCxnSpPr>
            <p:nvPr/>
          </p:nvCxnSpPr>
          <p:spPr bwMode="auto">
            <a:xfrm>
              <a:off x="5145882" y="5728345"/>
              <a:ext cx="2381" cy="2889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9" name="AutoShape 25"/>
            <p:cNvCxnSpPr>
              <a:cxnSpLocks noChangeShapeType="1"/>
              <a:stCxn id="16" idx="2"/>
              <a:endCxn id="19" idx="0"/>
            </p:cNvCxnSpPr>
            <p:nvPr/>
          </p:nvCxnSpPr>
          <p:spPr bwMode="auto">
            <a:xfrm>
              <a:off x="6806407" y="5728345"/>
              <a:ext cx="794" cy="2889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2998788" y="5345757"/>
              <a:ext cx="976312" cy="366713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8522" tIns="29261" rIns="58522" bIns="29261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>
                  <a:latin typeface="Times New Roman" charset="0"/>
                  <a:ea typeface="宋体" charset="-122"/>
                </a:rPr>
                <a:t>IOC</a:t>
              </a:r>
            </a:p>
          </p:txBody>
        </p:sp>
        <p:cxnSp>
          <p:nvCxnSpPr>
            <p:cNvPr id="31" name="AutoShape 27"/>
            <p:cNvCxnSpPr>
              <a:cxnSpLocks noChangeShapeType="1"/>
              <a:stCxn id="9" idx="2"/>
              <a:endCxn id="30" idx="0"/>
            </p:cNvCxnSpPr>
            <p:nvPr/>
          </p:nvCxnSpPr>
          <p:spPr bwMode="auto">
            <a:xfrm>
              <a:off x="2671763" y="3088332"/>
              <a:ext cx="815975" cy="22447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28"/>
            <p:cNvCxnSpPr>
              <a:cxnSpLocks noChangeShapeType="1"/>
              <a:stCxn id="10" idx="2"/>
              <a:endCxn id="15" idx="0"/>
            </p:cNvCxnSpPr>
            <p:nvPr/>
          </p:nvCxnSpPr>
          <p:spPr bwMode="auto">
            <a:xfrm>
              <a:off x="3770313" y="3088332"/>
              <a:ext cx="1376362" cy="22606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29"/>
            <p:cNvCxnSpPr>
              <a:cxnSpLocks noChangeShapeType="1"/>
              <a:stCxn id="16" idx="0"/>
              <a:endCxn id="9" idx="2"/>
            </p:cNvCxnSpPr>
            <p:nvPr/>
          </p:nvCxnSpPr>
          <p:spPr bwMode="auto">
            <a:xfrm flipH="1" flipV="1">
              <a:off x="2671763" y="3088332"/>
              <a:ext cx="4135437" cy="22606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30"/>
            <p:cNvCxnSpPr>
              <a:cxnSpLocks noChangeShapeType="1"/>
              <a:stCxn id="15" idx="0"/>
              <a:endCxn id="9" idx="2"/>
            </p:cNvCxnSpPr>
            <p:nvPr/>
          </p:nvCxnSpPr>
          <p:spPr bwMode="auto">
            <a:xfrm flipH="1" flipV="1">
              <a:off x="2671763" y="3088332"/>
              <a:ext cx="2474912" cy="22606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31"/>
            <p:cNvCxnSpPr>
              <a:cxnSpLocks noChangeShapeType="1"/>
              <a:stCxn id="30" idx="0"/>
              <a:endCxn id="8" idx="2"/>
            </p:cNvCxnSpPr>
            <p:nvPr/>
          </p:nvCxnSpPr>
          <p:spPr bwMode="auto">
            <a:xfrm flipH="1" flipV="1">
              <a:off x="1574800" y="3088332"/>
              <a:ext cx="1912938" cy="22447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32"/>
            <p:cNvCxnSpPr>
              <a:cxnSpLocks noChangeShapeType="1"/>
              <a:stCxn id="15" idx="0"/>
              <a:endCxn id="8" idx="2"/>
            </p:cNvCxnSpPr>
            <p:nvPr/>
          </p:nvCxnSpPr>
          <p:spPr bwMode="auto">
            <a:xfrm flipH="1" flipV="1">
              <a:off x="1574800" y="3088332"/>
              <a:ext cx="3571875" cy="22606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33"/>
            <p:cNvCxnSpPr>
              <a:cxnSpLocks noChangeShapeType="1"/>
              <a:stCxn id="16" idx="0"/>
              <a:endCxn id="8" idx="2"/>
            </p:cNvCxnSpPr>
            <p:nvPr/>
          </p:nvCxnSpPr>
          <p:spPr bwMode="auto">
            <a:xfrm flipH="1" flipV="1">
              <a:off x="1574800" y="3088332"/>
              <a:ext cx="5232400" cy="22606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34"/>
            <p:cNvCxnSpPr>
              <a:cxnSpLocks noChangeShapeType="1"/>
              <a:stCxn id="30" idx="0"/>
              <a:endCxn id="10" idx="2"/>
            </p:cNvCxnSpPr>
            <p:nvPr/>
          </p:nvCxnSpPr>
          <p:spPr bwMode="auto">
            <a:xfrm flipV="1">
              <a:off x="3487738" y="3088332"/>
              <a:ext cx="282575" cy="22447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35"/>
            <p:cNvCxnSpPr>
              <a:cxnSpLocks noChangeShapeType="1"/>
              <a:stCxn id="16" idx="0"/>
              <a:endCxn id="11" idx="2"/>
            </p:cNvCxnSpPr>
            <p:nvPr/>
          </p:nvCxnSpPr>
          <p:spPr bwMode="auto">
            <a:xfrm flipH="1" flipV="1">
              <a:off x="4867275" y="3088332"/>
              <a:ext cx="1939925" cy="22606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36"/>
            <p:cNvCxnSpPr>
              <a:cxnSpLocks noChangeShapeType="1"/>
              <a:stCxn id="16" idx="0"/>
              <a:endCxn id="10" idx="2"/>
            </p:cNvCxnSpPr>
            <p:nvPr/>
          </p:nvCxnSpPr>
          <p:spPr bwMode="auto">
            <a:xfrm flipH="1" flipV="1">
              <a:off x="3770313" y="3088332"/>
              <a:ext cx="3036887" cy="22606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37"/>
            <p:cNvCxnSpPr>
              <a:cxnSpLocks noChangeShapeType="1"/>
              <a:stCxn id="30" idx="0"/>
              <a:endCxn id="11" idx="2"/>
            </p:cNvCxnSpPr>
            <p:nvPr/>
          </p:nvCxnSpPr>
          <p:spPr bwMode="auto">
            <a:xfrm flipV="1">
              <a:off x="3487738" y="3088332"/>
              <a:ext cx="1379537" cy="22447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38"/>
            <p:cNvCxnSpPr>
              <a:cxnSpLocks noChangeShapeType="1"/>
              <a:stCxn id="30" idx="0"/>
              <a:endCxn id="12" idx="2"/>
            </p:cNvCxnSpPr>
            <p:nvPr/>
          </p:nvCxnSpPr>
          <p:spPr bwMode="auto">
            <a:xfrm flipV="1">
              <a:off x="3487738" y="3088332"/>
              <a:ext cx="2476500" cy="22447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39"/>
            <p:cNvCxnSpPr>
              <a:cxnSpLocks noChangeShapeType="1"/>
              <a:stCxn id="15" idx="0"/>
              <a:endCxn id="12" idx="2"/>
            </p:cNvCxnSpPr>
            <p:nvPr/>
          </p:nvCxnSpPr>
          <p:spPr bwMode="auto">
            <a:xfrm flipV="1">
              <a:off x="5146675" y="3088332"/>
              <a:ext cx="817563" cy="22606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AutoShape 40"/>
            <p:cNvCxnSpPr>
              <a:cxnSpLocks noChangeShapeType="1"/>
              <a:stCxn id="15" idx="0"/>
              <a:endCxn id="11" idx="2"/>
            </p:cNvCxnSpPr>
            <p:nvPr/>
          </p:nvCxnSpPr>
          <p:spPr bwMode="auto">
            <a:xfrm flipH="1" flipV="1">
              <a:off x="4867275" y="3088332"/>
              <a:ext cx="279400" cy="22606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AutoShape 41"/>
            <p:cNvCxnSpPr>
              <a:cxnSpLocks noChangeShapeType="1"/>
              <a:stCxn id="30" idx="0"/>
              <a:endCxn id="13" idx="2"/>
            </p:cNvCxnSpPr>
            <p:nvPr/>
          </p:nvCxnSpPr>
          <p:spPr bwMode="auto">
            <a:xfrm flipV="1">
              <a:off x="3487738" y="3088332"/>
              <a:ext cx="3573462" cy="22447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AutoShape 42"/>
            <p:cNvCxnSpPr>
              <a:cxnSpLocks noChangeShapeType="1"/>
              <a:stCxn id="15" idx="0"/>
              <a:endCxn id="13" idx="2"/>
            </p:cNvCxnSpPr>
            <p:nvPr/>
          </p:nvCxnSpPr>
          <p:spPr bwMode="auto">
            <a:xfrm flipV="1">
              <a:off x="5146675" y="3088332"/>
              <a:ext cx="1914525" cy="22606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43"/>
            <p:cNvCxnSpPr>
              <a:cxnSpLocks noChangeShapeType="1"/>
              <a:stCxn id="16" idx="0"/>
              <a:endCxn id="12" idx="2"/>
            </p:cNvCxnSpPr>
            <p:nvPr/>
          </p:nvCxnSpPr>
          <p:spPr bwMode="auto">
            <a:xfrm flipH="1" flipV="1">
              <a:off x="5964238" y="3088332"/>
              <a:ext cx="842962" cy="22606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sp>
        <p:nvSpPr>
          <p:cNvPr id="6" name="TextBox 5"/>
          <p:cNvSpPr txBox="1"/>
          <p:nvPr/>
        </p:nvSpPr>
        <p:spPr>
          <a:xfrm>
            <a:off x="1574800" y="6453336"/>
            <a:ext cx="5719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图 </a:t>
            </a:r>
            <a:r>
              <a:rPr lang="en-US" altLang="zh-CN" dirty="0" smtClean="0"/>
              <a:t>CA</a:t>
            </a:r>
            <a:r>
              <a:rPr lang="zh-CN" altLang="en-US" dirty="0" smtClean="0"/>
              <a:t>客户端直接访问</a:t>
            </a:r>
            <a:r>
              <a:rPr lang="en-US" altLang="zh-CN" dirty="0" smtClean="0"/>
              <a:t>IOC</a:t>
            </a:r>
            <a:r>
              <a:rPr lang="zh-CN" altLang="en-US" dirty="0" smtClean="0"/>
              <a:t>示意图</a:t>
            </a:r>
            <a:endParaRPr lang="zh-CN" altLang="en-US" dirty="0"/>
          </a:p>
        </p:txBody>
      </p:sp>
      <p:sp>
        <p:nvSpPr>
          <p:cNvPr id="50" name="TextBox 49"/>
          <p:cNvSpPr txBox="1"/>
          <p:nvPr/>
        </p:nvSpPr>
        <p:spPr>
          <a:xfrm>
            <a:off x="609600" y="1513782"/>
            <a:ext cx="7850832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latin typeface="+mn-ea"/>
                <a:ea typeface="+mn-ea"/>
              </a:rPr>
              <a:t>缺点：</a:t>
            </a:r>
            <a:endParaRPr lang="en-US" altLang="zh-CN" sz="2400" dirty="0" smtClean="0"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latin typeface="+mn-ea"/>
                <a:ea typeface="+mn-ea"/>
              </a:rPr>
              <a:t>过多的</a:t>
            </a:r>
            <a:r>
              <a:rPr lang="en-US" altLang="zh-CN" sz="2000" dirty="0" smtClean="0">
                <a:latin typeface="+mn-ea"/>
                <a:ea typeface="+mn-ea"/>
              </a:rPr>
              <a:t>CA</a:t>
            </a:r>
            <a:r>
              <a:rPr lang="zh-CN" altLang="en-US" sz="2000" dirty="0" smtClean="0">
                <a:latin typeface="+mn-ea"/>
                <a:ea typeface="+mn-ea"/>
              </a:rPr>
              <a:t>连接，增加</a:t>
            </a:r>
            <a:r>
              <a:rPr lang="en-US" altLang="zh-CN" sz="2000" dirty="0" smtClean="0">
                <a:latin typeface="+mn-ea"/>
                <a:ea typeface="+mn-ea"/>
              </a:rPr>
              <a:t>IOC</a:t>
            </a:r>
            <a:r>
              <a:rPr lang="zh-CN" altLang="en-US" sz="2000" dirty="0" smtClean="0">
                <a:latin typeface="+mn-ea"/>
                <a:ea typeface="+mn-ea"/>
              </a:rPr>
              <a:t>及网络的负担</a:t>
            </a:r>
            <a:endParaRPr lang="en-US" altLang="zh-CN" sz="2000" dirty="0" smtClean="0">
              <a:latin typeface="+mn-ea"/>
              <a:ea typeface="+mn-ea"/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altLang="zh-CN" sz="2000" dirty="0" smtClean="0">
                <a:latin typeface="+mn-ea"/>
                <a:ea typeface="+mn-ea"/>
              </a:rPr>
              <a:t>CA Address List</a:t>
            </a:r>
            <a:r>
              <a:rPr lang="zh-CN" altLang="en-US" sz="2000" dirty="0" smtClean="0">
                <a:latin typeface="+mn-ea"/>
                <a:ea typeface="+mn-ea"/>
              </a:rPr>
              <a:t>太多地址，查找</a:t>
            </a:r>
            <a:r>
              <a:rPr lang="en-US" altLang="zh-CN" sz="2000" dirty="0" smtClean="0">
                <a:latin typeface="+mn-ea"/>
                <a:ea typeface="+mn-ea"/>
              </a:rPr>
              <a:t>PV</a:t>
            </a:r>
            <a:r>
              <a:rPr lang="zh-CN" altLang="en-US" sz="2000" dirty="0" smtClean="0">
                <a:latin typeface="+mn-ea"/>
                <a:ea typeface="+mn-ea"/>
              </a:rPr>
              <a:t>太慢</a:t>
            </a:r>
            <a:endParaRPr lang="en-US" altLang="zh-CN" sz="2000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451870452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2B5CA-7929-478D-A2B7-30ABD109E71C}" type="slidenum">
              <a:rPr lang="en-US" altLang="zh-CN" smtClean="0"/>
              <a:pPr>
                <a:defRPr/>
              </a:pPr>
              <a:t>15</a:t>
            </a:fld>
            <a:endParaRPr lang="en-US" altLang="zh-CN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838200"/>
            <a:ext cx="799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200" kern="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控制网和校园网</a:t>
            </a:r>
            <a:r>
              <a:rPr lang="en-US" altLang="zh-CN" sz="3200" kern="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CA Gateway</a:t>
            </a:r>
            <a:r>
              <a:rPr lang="zh-CN" altLang="en-US" sz="3200" kern="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部署</a:t>
            </a:r>
          </a:p>
        </p:txBody>
      </p:sp>
      <p:grpSp>
        <p:nvGrpSpPr>
          <p:cNvPr id="9" name="组合 8"/>
          <p:cNvGrpSpPr/>
          <p:nvPr/>
        </p:nvGrpSpPr>
        <p:grpSpPr>
          <a:xfrm>
            <a:off x="1087438" y="2674307"/>
            <a:ext cx="6461125" cy="3635013"/>
            <a:chOff x="1087438" y="2674307"/>
            <a:chExt cx="6461125" cy="3635013"/>
          </a:xfrm>
        </p:grpSpPr>
        <p:sp>
          <p:nvSpPr>
            <p:cNvPr id="3" name="矩形 2"/>
            <p:cNvSpPr/>
            <p:nvPr/>
          </p:nvSpPr>
          <p:spPr bwMode="auto">
            <a:xfrm>
              <a:off x="3490913" y="3756387"/>
              <a:ext cx="1863306" cy="955700"/>
            </a:xfrm>
            <a:prstGeom prst="rect">
              <a:avLst/>
            </a:prstGeom>
            <a:solidFill>
              <a:schemeClr val="bg1">
                <a:lumMod val="95000"/>
              </a:schemeClr>
            </a:solidFill>
            <a:ln w="28575" cap="flat" cmpd="sng" algn="ctr">
              <a:solidFill>
                <a:schemeClr val="tx1"/>
              </a:soli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none" lIns="91440" tIns="45720" rIns="91440" bIns="45720" numCol="1" rtlCol="0" anchor="ctr" anchorCtr="0" compatLnSpc="1">
              <a:prstTxWarp prst="textNoShape">
                <a:avLst/>
              </a:prstTxWarp>
            </a:bodyPr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endParaRPr kumimoji="0" lang="zh-CN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  <p:grpSp>
          <p:nvGrpSpPr>
            <p:cNvPr id="48" name="Group 3"/>
            <p:cNvGrpSpPr>
              <a:grpSpLocks/>
            </p:cNvGrpSpPr>
            <p:nvPr/>
          </p:nvGrpSpPr>
          <p:grpSpPr bwMode="auto">
            <a:xfrm>
              <a:off x="1087438" y="2674307"/>
              <a:ext cx="6461125" cy="366712"/>
              <a:chOff x="336" y="864"/>
              <a:chExt cx="5088" cy="288"/>
            </a:xfrm>
          </p:grpSpPr>
          <p:sp>
            <p:nvSpPr>
              <p:cNvPr id="49" name="Rectangle 4"/>
              <p:cNvSpPr>
                <a:spLocks noChangeArrowheads="1"/>
              </p:cNvSpPr>
              <p:nvPr/>
            </p:nvSpPr>
            <p:spPr bwMode="auto">
              <a:xfrm>
                <a:off x="336" y="864"/>
                <a:ext cx="768" cy="288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3970" tIns="11986" rIns="23970" bIns="11986" anchor="ctr"/>
              <a:lstStyle>
                <a:lvl1pPr algn="l" defTabSz="731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365125" algn="l" defTabSz="731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731838" algn="l" defTabSz="731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096963" algn="l" defTabSz="731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1463675" algn="l" defTabSz="731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1920875" defTabSz="731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378075" defTabSz="731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2835275" defTabSz="731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292475" defTabSz="731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/>
                <a:r>
                  <a:rPr lang="en-US" altLang="zh-CN" sz="1900" dirty="0" smtClean="0">
                    <a:latin typeface="Times New Roman" charset="0"/>
                    <a:ea typeface="宋体" charset="-122"/>
                  </a:rPr>
                  <a:t>CSS</a:t>
                </a:r>
                <a:endParaRPr lang="en-US" altLang="zh-CN" sz="1900" dirty="0">
                  <a:latin typeface="Times New Roman" charset="0"/>
                  <a:ea typeface="宋体" charset="-122"/>
                </a:endParaRPr>
              </a:p>
            </p:txBody>
          </p:sp>
          <p:sp>
            <p:nvSpPr>
              <p:cNvPr id="50" name="Rectangle 5"/>
              <p:cNvSpPr>
                <a:spLocks noChangeArrowheads="1"/>
              </p:cNvSpPr>
              <p:nvPr/>
            </p:nvSpPr>
            <p:spPr bwMode="auto">
              <a:xfrm>
                <a:off x="1200" y="864"/>
                <a:ext cx="768" cy="288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3970" tIns="11986" rIns="23970" bIns="11986" anchor="ctr"/>
              <a:lstStyle>
                <a:lvl1pPr algn="l" defTabSz="731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365125" algn="l" defTabSz="731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731838" algn="l" defTabSz="731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096963" algn="l" defTabSz="731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1463675" algn="l" defTabSz="731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1920875" defTabSz="731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378075" defTabSz="731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2835275" defTabSz="731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292475" defTabSz="731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/>
                <a:r>
                  <a:rPr lang="en-US" altLang="zh-CN" sz="1900" dirty="0" smtClean="0">
                    <a:latin typeface="Times New Roman" charset="0"/>
                    <a:ea typeface="宋体" charset="-122"/>
                  </a:rPr>
                  <a:t>CSS</a:t>
                </a:r>
                <a:endParaRPr lang="en-US" altLang="zh-CN" sz="1900" dirty="0">
                  <a:latin typeface="Times New Roman" charset="0"/>
                  <a:ea typeface="宋体" charset="-122"/>
                </a:endParaRPr>
              </a:p>
            </p:txBody>
          </p:sp>
          <p:sp>
            <p:nvSpPr>
              <p:cNvPr id="51" name="Rectangle 6"/>
              <p:cNvSpPr>
                <a:spLocks noChangeArrowheads="1"/>
              </p:cNvSpPr>
              <p:nvPr/>
            </p:nvSpPr>
            <p:spPr bwMode="auto">
              <a:xfrm>
                <a:off x="2064" y="864"/>
                <a:ext cx="768" cy="288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3970" tIns="11986" rIns="23970" bIns="11986" anchor="ctr"/>
              <a:lstStyle>
                <a:lvl1pPr algn="l" defTabSz="731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365125" algn="l" defTabSz="731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731838" algn="l" defTabSz="731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096963" algn="l" defTabSz="731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1463675" algn="l" defTabSz="731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1920875" defTabSz="731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378075" defTabSz="731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2835275" defTabSz="731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292475" defTabSz="731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/>
                <a:r>
                  <a:rPr lang="en-US" altLang="zh-CN" sz="1900">
                    <a:latin typeface="Times New Roman" charset="0"/>
                    <a:ea typeface="宋体" charset="-122"/>
                  </a:rPr>
                  <a:t>Client</a:t>
                </a:r>
              </a:p>
            </p:txBody>
          </p:sp>
          <p:sp>
            <p:nvSpPr>
              <p:cNvPr id="52" name="Rectangle 7"/>
              <p:cNvSpPr>
                <a:spLocks noChangeArrowheads="1"/>
              </p:cNvSpPr>
              <p:nvPr/>
            </p:nvSpPr>
            <p:spPr bwMode="auto">
              <a:xfrm>
                <a:off x="2928" y="864"/>
                <a:ext cx="768" cy="288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3970" tIns="11986" rIns="23970" bIns="11986" anchor="ctr"/>
              <a:lstStyle>
                <a:lvl1pPr algn="l" defTabSz="731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365125" algn="l" defTabSz="731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731838" algn="l" defTabSz="731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096963" algn="l" defTabSz="731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1463675" algn="l" defTabSz="731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1920875" defTabSz="731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378075" defTabSz="731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2835275" defTabSz="731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292475" defTabSz="731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/>
                <a:r>
                  <a:rPr lang="en-US" altLang="zh-CN" sz="1900">
                    <a:latin typeface="Times New Roman" charset="0"/>
                    <a:ea typeface="宋体" charset="-122"/>
                  </a:rPr>
                  <a:t>Client</a:t>
                </a:r>
              </a:p>
            </p:txBody>
          </p:sp>
          <p:sp>
            <p:nvSpPr>
              <p:cNvPr id="53" name="Rectangle 8"/>
              <p:cNvSpPr>
                <a:spLocks noChangeArrowheads="1"/>
              </p:cNvSpPr>
              <p:nvPr/>
            </p:nvSpPr>
            <p:spPr bwMode="auto">
              <a:xfrm>
                <a:off x="3792" y="864"/>
                <a:ext cx="768" cy="288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3970" tIns="11986" rIns="23970" bIns="11986" anchor="ctr"/>
              <a:lstStyle>
                <a:lvl1pPr algn="l" defTabSz="731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365125" algn="l" defTabSz="731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731838" algn="l" defTabSz="731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096963" algn="l" defTabSz="731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1463675" algn="l" defTabSz="731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1920875" defTabSz="731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378075" defTabSz="731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2835275" defTabSz="731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292475" defTabSz="731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/>
                <a:r>
                  <a:rPr lang="en-US" altLang="zh-CN" sz="1900">
                    <a:latin typeface="Times New Roman" charset="0"/>
                    <a:ea typeface="宋体" charset="-122"/>
                  </a:rPr>
                  <a:t>Client</a:t>
                </a:r>
              </a:p>
            </p:txBody>
          </p:sp>
          <p:sp>
            <p:nvSpPr>
              <p:cNvPr id="54" name="Rectangle 9"/>
              <p:cNvSpPr>
                <a:spLocks noChangeArrowheads="1"/>
              </p:cNvSpPr>
              <p:nvPr/>
            </p:nvSpPr>
            <p:spPr bwMode="auto">
              <a:xfrm>
                <a:off x="4656" y="864"/>
                <a:ext cx="768" cy="288"/>
              </a:xfrm>
              <a:prstGeom prst="rect">
                <a:avLst/>
              </a:prstGeom>
              <a:solidFill>
                <a:srgbClr val="99CCFF"/>
              </a:solidFill>
              <a:ln w="25400">
                <a:solidFill>
                  <a:schemeClr val="tx1"/>
                </a:solidFill>
                <a:miter lim="800000"/>
                <a:headEnd/>
                <a:tailEnd/>
              </a:ln>
              <a:effectLst/>
              <a:extLs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lIns="23970" tIns="11986" rIns="23970" bIns="11986" anchor="ctr"/>
              <a:lstStyle>
                <a:lvl1pPr algn="l" defTabSz="731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1pPr>
                <a:lvl2pPr marL="365125" algn="l" defTabSz="731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2pPr>
                <a:lvl3pPr marL="731838" algn="l" defTabSz="731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3pPr>
                <a:lvl4pPr marL="1096963" algn="l" defTabSz="731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4pPr>
                <a:lvl5pPr marL="1463675" algn="l" defTabSz="731838">
                  <a:spcBef>
                    <a:spcPct val="0"/>
                  </a:spcBef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5pPr>
                <a:lvl6pPr marL="1920875" defTabSz="731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6pPr>
                <a:lvl7pPr marL="2378075" defTabSz="731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7pPr>
                <a:lvl8pPr marL="2835275" defTabSz="731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8pPr>
                <a:lvl9pPr marL="3292475" defTabSz="731838" eaLnBrk="0" fontAlgn="base" hangingPunct="0">
                  <a:spcBef>
                    <a:spcPct val="0"/>
                  </a:spcBef>
                  <a:spcAft>
                    <a:spcPct val="0"/>
                  </a:spcAft>
                  <a:defRPr sz="2400">
                    <a:solidFill>
                      <a:schemeClr val="tx1"/>
                    </a:solidFill>
                    <a:latin typeface="Times" pitchFamily="18" charset="0"/>
                  </a:defRPr>
                </a:lvl9pPr>
              </a:lstStyle>
              <a:p>
                <a:pPr algn="ctr"/>
                <a:r>
                  <a:rPr lang="en-US" altLang="zh-CN" sz="1900" dirty="0" smtClean="0">
                    <a:latin typeface="Times New Roman" charset="0"/>
                    <a:ea typeface="宋体" charset="-122"/>
                  </a:rPr>
                  <a:t>CSS</a:t>
                </a:r>
                <a:endParaRPr lang="en-US" altLang="zh-CN" sz="1900" dirty="0">
                  <a:latin typeface="Times New Roman" charset="0"/>
                  <a:ea typeface="宋体" charset="-122"/>
                </a:endParaRPr>
              </a:p>
            </p:txBody>
          </p:sp>
        </p:grpSp>
        <p:sp>
          <p:nvSpPr>
            <p:cNvPr id="55" name="Rectangle 10"/>
            <p:cNvSpPr>
              <a:spLocks noChangeArrowheads="1"/>
            </p:cNvSpPr>
            <p:nvPr/>
          </p:nvSpPr>
          <p:spPr bwMode="auto">
            <a:xfrm>
              <a:off x="1341438" y="5311144"/>
              <a:ext cx="974725" cy="366713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152" tIns="36576" rIns="73152" bIns="36576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>
                  <a:latin typeface="Times New Roman" charset="0"/>
                  <a:ea typeface="宋体" charset="-122"/>
                </a:rPr>
                <a:t>Server</a:t>
              </a:r>
            </a:p>
          </p:txBody>
        </p:sp>
        <p:sp>
          <p:nvSpPr>
            <p:cNvPr id="56" name="Rectangle 11"/>
            <p:cNvSpPr>
              <a:spLocks noChangeArrowheads="1"/>
            </p:cNvSpPr>
            <p:nvPr/>
          </p:nvSpPr>
          <p:spPr bwMode="auto">
            <a:xfrm>
              <a:off x="4657725" y="5327019"/>
              <a:ext cx="976313" cy="366713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8522" tIns="29261" rIns="58522" bIns="29261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>
                  <a:latin typeface="Times New Roman" charset="0"/>
                  <a:ea typeface="宋体" charset="-122"/>
                </a:rPr>
                <a:t>IOC</a:t>
              </a:r>
            </a:p>
          </p:txBody>
        </p:sp>
        <p:sp>
          <p:nvSpPr>
            <p:cNvPr id="57" name="Rectangle 12"/>
            <p:cNvSpPr>
              <a:spLocks noChangeArrowheads="1"/>
            </p:cNvSpPr>
            <p:nvPr/>
          </p:nvSpPr>
          <p:spPr bwMode="auto">
            <a:xfrm>
              <a:off x="6318250" y="5327019"/>
              <a:ext cx="976313" cy="366713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8522" tIns="29261" rIns="58522" bIns="29261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>
                  <a:latin typeface="Times New Roman" charset="0"/>
                  <a:ea typeface="宋体" charset="-122"/>
                </a:rPr>
                <a:t>IOC</a:t>
              </a:r>
            </a:p>
          </p:txBody>
        </p:sp>
        <p:sp>
          <p:nvSpPr>
            <p:cNvPr id="58" name="Rectangle 13"/>
            <p:cNvSpPr>
              <a:spLocks noChangeArrowheads="1"/>
            </p:cNvSpPr>
            <p:nvPr/>
          </p:nvSpPr>
          <p:spPr bwMode="auto">
            <a:xfrm>
              <a:off x="3768725" y="3893507"/>
              <a:ext cx="976313" cy="366712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8522" tIns="29261" rIns="58522" bIns="29261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>
                  <a:latin typeface="Times New Roman" charset="0"/>
                  <a:ea typeface="宋体" charset="-122"/>
                </a:rPr>
                <a:t>Server</a:t>
              </a:r>
            </a:p>
          </p:txBody>
        </p:sp>
        <p:sp>
          <p:nvSpPr>
            <p:cNvPr id="59" name="Rectangle 14"/>
            <p:cNvSpPr>
              <a:spLocks noChangeArrowheads="1"/>
            </p:cNvSpPr>
            <p:nvPr/>
          </p:nvSpPr>
          <p:spPr bwMode="auto">
            <a:xfrm>
              <a:off x="3768725" y="4260219"/>
              <a:ext cx="976313" cy="365125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8522" tIns="29261" rIns="58522" bIns="29261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>
                  <a:latin typeface="Times New Roman" charset="0"/>
                  <a:ea typeface="宋体" charset="-122"/>
                </a:rPr>
                <a:t>Client</a:t>
              </a:r>
            </a:p>
          </p:txBody>
        </p:sp>
        <p:sp>
          <p:nvSpPr>
            <p:cNvPr id="60" name="Rectangle 15"/>
            <p:cNvSpPr>
              <a:spLocks noChangeArrowheads="1"/>
            </p:cNvSpPr>
            <p:nvPr/>
          </p:nvSpPr>
          <p:spPr bwMode="auto">
            <a:xfrm>
              <a:off x="3063736" y="5944195"/>
              <a:ext cx="839788" cy="365125"/>
            </a:xfrm>
            <a:prstGeom prst="rect">
              <a:avLst/>
            </a:prstGeom>
            <a:solidFill>
              <a:schemeClr val="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6818" tIns="23409" rIns="46818" bIns="23409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>
                  <a:latin typeface="Times New Roman" charset="0"/>
                  <a:ea typeface="宋体" charset="-122"/>
                </a:rPr>
                <a:t>Meter</a:t>
              </a:r>
            </a:p>
          </p:txBody>
        </p:sp>
        <p:sp>
          <p:nvSpPr>
            <p:cNvPr id="61" name="Rectangle 16"/>
            <p:cNvSpPr>
              <a:spLocks noChangeArrowheads="1"/>
            </p:cNvSpPr>
            <p:nvPr/>
          </p:nvSpPr>
          <p:spPr bwMode="auto">
            <a:xfrm>
              <a:off x="4297224" y="5944195"/>
              <a:ext cx="1689100" cy="365125"/>
            </a:xfrm>
            <a:prstGeom prst="rect">
              <a:avLst/>
            </a:prstGeom>
            <a:solidFill>
              <a:schemeClr val="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6818" tIns="23409" rIns="46818" bIns="23409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>
                  <a:latin typeface="Times New Roman" charset="0"/>
                  <a:ea typeface="宋体" charset="-122"/>
                </a:rPr>
                <a:t>Power Supply</a:t>
              </a:r>
            </a:p>
          </p:txBody>
        </p:sp>
        <p:sp>
          <p:nvSpPr>
            <p:cNvPr id="62" name="Rectangle 17"/>
            <p:cNvSpPr>
              <a:spLocks noChangeArrowheads="1"/>
            </p:cNvSpPr>
            <p:nvPr/>
          </p:nvSpPr>
          <p:spPr bwMode="auto">
            <a:xfrm>
              <a:off x="6332399" y="5944195"/>
              <a:ext cx="936625" cy="365125"/>
            </a:xfrm>
            <a:prstGeom prst="rect">
              <a:avLst/>
            </a:prstGeom>
            <a:solidFill>
              <a:schemeClr val="hlink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46818" tIns="23409" rIns="46818" bIns="23409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>
                  <a:latin typeface="Times New Roman" charset="0"/>
                  <a:ea typeface="宋体" charset="-122"/>
                </a:rPr>
                <a:t>Camera</a:t>
              </a:r>
            </a:p>
          </p:txBody>
        </p:sp>
        <p:cxnSp>
          <p:nvCxnSpPr>
            <p:cNvPr id="63" name="AutoShape 18"/>
            <p:cNvCxnSpPr>
              <a:cxnSpLocks noChangeShapeType="1"/>
              <a:stCxn id="49" idx="2"/>
              <a:endCxn id="58" idx="0"/>
            </p:cNvCxnSpPr>
            <p:nvPr/>
          </p:nvCxnSpPr>
          <p:spPr bwMode="auto">
            <a:xfrm>
              <a:off x="1574800" y="3053719"/>
              <a:ext cx="2682875" cy="827088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4" name="AutoShape 19"/>
            <p:cNvCxnSpPr>
              <a:cxnSpLocks noChangeShapeType="1"/>
              <a:stCxn id="50" idx="2"/>
              <a:endCxn id="58" idx="0"/>
            </p:cNvCxnSpPr>
            <p:nvPr/>
          </p:nvCxnSpPr>
          <p:spPr bwMode="auto">
            <a:xfrm>
              <a:off x="2671763" y="3053719"/>
              <a:ext cx="1585912" cy="827088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5" name="AutoShape 20"/>
            <p:cNvCxnSpPr>
              <a:cxnSpLocks noChangeShapeType="1"/>
              <a:stCxn id="51" idx="2"/>
              <a:endCxn id="58" idx="0"/>
            </p:cNvCxnSpPr>
            <p:nvPr/>
          </p:nvCxnSpPr>
          <p:spPr bwMode="auto">
            <a:xfrm>
              <a:off x="3770313" y="3053719"/>
              <a:ext cx="487362" cy="827088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6" name="AutoShape 21"/>
            <p:cNvCxnSpPr>
              <a:cxnSpLocks noChangeShapeType="1"/>
              <a:stCxn id="52" idx="2"/>
              <a:endCxn id="58" idx="0"/>
            </p:cNvCxnSpPr>
            <p:nvPr/>
          </p:nvCxnSpPr>
          <p:spPr bwMode="auto">
            <a:xfrm flipH="1">
              <a:off x="4257675" y="3053719"/>
              <a:ext cx="609600" cy="827088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7" name="AutoShape 22"/>
            <p:cNvCxnSpPr>
              <a:cxnSpLocks noChangeShapeType="1"/>
              <a:stCxn id="53" idx="2"/>
              <a:endCxn id="58" idx="0"/>
            </p:cNvCxnSpPr>
            <p:nvPr/>
          </p:nvCxnSpPr>
          <p:spPr bwMode="auto">
            <a:xfrm flipH="1">
              <a:off x="4257675" y="3053719"/>
              <a:ext cx="1706563" cy="827088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8" name="AutoShape 23"/>
            <p:cNvCxnSpPr>
              <a:cxnSpLocks noChangeShapeType="1"/>
              <a:stCxn id="54" idx="2"/>
              <a:endCxn id="58" idx="0"/>
            </p:cNvCxnSpPr>
            <p:nvPr/>
          </p:nvCxnSpPr>
          <p:spPr bwMode="auto">
            <a:xfrm flipH="1">
              <a:off x="4257675" y="3053719"/>
              <a:ext cx="2803525" cy="827088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69" name="AutoShape 24"/>
            <p:cNvCxnSpPr>
              <a:cxnSpLocks noChangeShapeType="1"/>
              <a:stCxn id="59" idx="2"/>
              <a:endCxn id="57" idx="0"/>
            </p:cNvCxnSpPr>
            <p:nvPr/>
          </p:nvCxnSpPr>
          <p:spPr bwMode="auto">
            <a:xfrm>
              <a:off x="4257675" y="4638044"/>
              <a:ext cx="2549525" cy="67627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0" name="AutoShape 25"/>
            <p:cNvCxnSpPr>
              <a:cxnSpLocks noChangeShapeType="1"/>
              <a:stCxn id="73" idx="2"/>
              <a:endCxn id="60" idx="0"/>
            </p:cNvCxnSpPr>
            <p:nvPr/>
          </p:nvCxnSpPr>
          <p:spPr bwMode="auto">
            <a:xfrm flipH="1">
              <a:off x="3483630" y="5677857"/>
              <a:ext cx="3314" cy="266338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1" name="AutoShape 26"/>
            <p:cNvCxnSpPr>
              <a:cxnSpLocks noChangeShapeType="1"/>
              <a:stCxn id="56" idx="2"/>
              <a:endCxn id="61" idx="0"/>
            </p:cNvCxnSpPr>
            <p:nvPr/>
          </p:nvCxnSpPr>
          <p:spPr bwMode="auto">
            <a:xfrm flipH="1">
              <a:off x="5141774" y="5693732"/>
              <a:ext cx="4108" cy="250463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2" name="AutoShape 27"/>
            <p:cNvCxnSpPr>
              <a:cxnSpLocks noChangeShapeType="1"/>
              <a:stCxn id="57" idx="2"/>
              <a:endCxn id="62" idx="0"/>
            </p:cNvCxnSpPr>
            <p:nvPr/>
          </p:nvCxnSpPr>
          <p:spPr bwMode="auto">
            <a:xfrm flipH="1">
              <a:off x="6800712" y="5693732"/>
              <a:ext cx="5695" cy="250463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73" name="Rectangle 28"/>
            <p:cNvSpPr>
              <a:spLocks noChangeArrowheads="1"/>
            </p:cNvSpPr>
            <p:nvPr/>
          </p:nvSpPr>
          <p:spPr bwMode="auto">
            <a:xfrm>
              <a:off x="2998788" y="5311144"/>
              <a:ext cx="976312" cy="366713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8522" tIns="29261" rIns="58522" bIns="29261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>
                  <a:latin typeface="Times New Roman" charset="0"/>
                  <a:ea typeface="宋体" charset="-122"/>
                </a:rPr>
                <a:t>IOC</a:t>
              </a:r>
            </a:p>
          </p:txBody>
        </p:sp>
        <p:cxnSp>
          <p:nvCxnSpPr>
            <p:cNvPr id="74" name="AutoShape 29"/>
            <p:cNvCxnSpPr>
              <a:cxnSpLocks noChangeShapeType="1"/>
              <a:stCxn id="59" idx="2"/>
              <a:endCxn id="73" idx="0"/>
            </p:cNvCxnSpPr>
            <p:nvPr/>
          </p:nvCxnSpPr>
          <p:spPr bwMode="auto">
            <a:xfrm flipH="1">
              <a:off x="3487738" y="4638044"/>
              <a:ext cx="769937" cy="6604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5" name="AutoShape 30"/>
            <p:cNvCxnSpPr>
              <a:cxnSpLocks noChangeShapeType="1"/>
              <a:stCxn id="59" idx="2"/>
              <a:endCxn id="56" idx="0"/>
            </p:cNvCxnSpPr>
            <p:nvPr/>
          </p:nvCxnSpPr>
          <p:spPr bwMode="auto">
            <a:xfrm>
              <a:off x="4257675" y="4638044"/>
              <a:ext cx="889000" cy="67627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76" name="AutoShape 31"/>
            <p:cNvCxnSpPr>
              <a:cxnSpLocks noChangeShapeType="1"/>
              <a:stCxn id="59" idx="2"/>
              <a:endCxn id="55" idx="0"/>
            </p:cNvCxnSpPr>
            <p:nvPr/>
          </p:nvCxnSpPr>
          <p:spPr bwMode="auto">
            <a:xfrm flipH="1">
              <a:off x="1828800" y="4638044"/>
              <a:ext cx="2428875" cy="6604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6" name="TextBox 5"/>
            <p:cNvSpPr txBox="1"/>
            <p:nvPr/>
          </p:nvSpPr>
          <p:spPr>
            <a:xfrm>
              <a:off x="4745038" y="4106330"/>
              <a:ext cx="609376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GW</a:t>
              </a:r>
              <a:endParaRPr lang="zh-CN" altLang="en-US" dirty="0"/>
            </a:p>
          </p:txBody>
        </p:sp>
      </p:grpSp>
      <p:sp>
        <p:nvSpPr>
          <p:cNvPr id="35" name="TextBox 34"/>
          <p:cNvSpPr txBox="1"/>
          <p:nvPr/>
        </p:nvSpPr>
        <p:spPr>
          <a:xfrm>
            <a:off x="1876573" y="6453336"/>
            <a:ext cx="5719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图</a:t>
            </a:r>
            <a:r>
              <a:rPr lang="en-US" altLang="zh-CN" dirty="0" smtClean="0"/>
              <a:t>1</a:t>
            </a:r>
            <a:r>
              <a:rPr lang="zh-CN" altLang="en-US" dirty="0" smtClean="0"/>
              <a:t> </a:t>
            </a:r>
            <a:r>
              <a:rPr lang="en-US" altLang="zh-CN" dirty="0" smtClean="0"/>
              <a:t>CA</a:t>
            </a:r>
            <a:r>
              <a:rPr lang="zh-CN" altLang="en-US" dirty="0" smtClean="0"/>
              <a:t>客户端通过</a:t>
            </a:r>
            <a:r>
              <a:rPr lang="en-US" altLang="zh-CN" dirty="0" smtClean="0"/>
              <a:t>Gateway</a:t>
            </a:r>
            <a:r>
              <a:rPr lang="zh-CN" altLang="en-US" dirty="0" smtClean="0"/>
              <a:t>访问</a:t>
            </a:r>
            <a:r>
              <a:rPr lang="en-US" altLang="zh-CN" dirty="0" smtClean="0"/>
              <a:t>IOC</a:t>
            </a:r>
            <a:r>
              <a:rPr lang="zh-CN" altLang="en-US" dirty="0" smtClean="0"/>
              <a:t>示意图</a:t>
            </a:r>
            <a:endParaRPr lang="zh-CN" altLang="en-US" dirty="0"/>
          </a:p>
        </p:txBody>
      </p:sp>
      <p:sp>
        <p:nvSpPr>
          <p:cNvPr id="40" name="TextBox 39"/>
          <p:cNvSpPr txBox="1"/>
          <p:nvPr/>
        </p:nvSpPr>
        <p:spPr>
          <a:xfrm>
            <a:off x="613691" y="1736516"/>
            <a:ext cx="785083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n-ea"/>
                <a:ea typeface="+mn-ea"/>
              </a:rPr>
              <a:t>每个</a:t>
            </a:r>
            <a:r>
              <a:rPr lang="en-US" altLang="zh-CN" sz="2400" dirty="0" smtClean="0">
                <a:latin typeface="+mn-ea"/>
                <a:ea typeface="+mn-ea"/>
              </a:rPr>
              <a:t>IOC</a:t>
            </a:r>
            <a:r>
              <a:rPr lang="zh-CN" altLang="en-US" sz="2400" dirty="0" smtClean="0">
                <a:latin typeface="+mn-ea"/>
                <a:ea typeface="+mn-ea"/>
              </a:rPr>
              <a:t>只有一个</a:t>
            </a:r>
            <a:r>
              <a:rPr lang="en-US" altLang="zh-CN" sz="2400" dirty="0" smtClean="0">
                <a:latin typeface="+mn-ea"/>
                <a:ea typeface="+mn-ea"/>
              </a:rPr>
              <a:t>CA</a:t>
            </a:r>
            <a:r>
              <a:rPr lang="zh-CN" altLang="en-US" sz="2400" dirty="0" smtClean="0">
                <a:latin typeface="+mn-ea"/>
                <a:ea typeface="+mn-ea"/>
              </a:rPr>
              <a:t>连接，</a:t>
            </a:r>
            <a:r>
              <a:rPr lang="en-US" altLang="zh-CN" sz="2400" dirty="0" smtClean="0">
                <a:latin typeface="+mn-ea"/>
                <a:ea typeface="+mn-ea"/>
              </a:rPr>
              <a:t>Gateway</a:t>
            </a:r>
            <a:r>
              <a:rPr lang="zh-CN" altLang="en-US" sz="2400" dirty="0" smtClean="0">
                <a:latin typeface="+mn-ea"/>
                <a:ea typeface="+mn-ea"/>
              </a:rPr>
              <a:t>负责响应客户端的</a:t>
            </a:r>
            <a:r>
              <a:rPr lang="en-US" altLang="zh-CN" sz="2400" dirty="0" smtClean="0">
                <a:latin typeface="+mn-ea"/>
                <a:ea typeface="+mn-ea"/>
              </a:rPr>
              <a:t>CA</a:t>
            </a:r>
            <a:r>
              <a:rPr lang="zh-CN" altLang="en-US" sz="2400" dirty="0" smtClean="0">
                <a:latin typeface="+mn-ea"/>
                <a:ea typeface="+mn-ea"/>
              </a:rPr>
              <a:t>请求。</a:t>
            </a:r>
            <a:endParaRPr lang="en-US" altLang="zh-CN" sz="2400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84648335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>
          <a:xfrm>
            <a:off x="8229600" y="6488385"/>
            <a:ext cx="303213" cy="180975"/>
          </a:xfrm>
        </p:spPr>
        <p:txBody>
          <a:bodyPr/>
          <a:lstStyle/>
          <a:p>
            <a:pPr>
              <a:defRPr/>
            </a:pPr>
            <a:fld id="{8AC2B5CA-7929-478D-A2B7-30ABD109E71C}" type="slidenum">
              <a:rPr lang="en-US" altLang="zh-CN" smtClean="0"/>
              <a:pPr>
                <a:defRPr/>
              </a:pPr>
              <a:t>16</a:t>
            </a:fld>
            <a:endParaRPr lang="en-US" altLang="zh-CN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838200"/>
            <a:ext cx="799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200" kern="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控制网和校园网</a:t>
            </a:r>
            <a:r>
              <a:rPr lang="en-US" altLang="zh-CN" sz="3200" kern="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CA Gateway</a:t>
            </a:r>
            <a:r>
              <a:rPr lang="zh-CN" altLang="en-US" sz="3200" kern="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部署</a:t>
            </a:r>
          </a:p>
        </p:txBody>
      </p:sp>
      <p:cxnSp>
        <p:nvCxnSpPr>
          <p:cNvPr id="74" name="AutoShape 29"/>
          <p:cNvCxnSpPr>
            <a:cxnSpLocks noChangeShapeType="1"/>
          </p:cNvCxnSpPr>
          <p:nvPr/>
        </p:nvCxnSpPr>
        <p:spPr bwMode="auto">
          <a:xfrm>
            <a:off x="2171838" y="5648498"/>
            <a:ext cx="1" cy="360000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76" name="AutoShape 31"/>
          <p:cNvCxnSpPr>
            <a:cxnSpLocks noChangeShapeType="1"/>
          </p:cNvCxnSpPr>
          <p:nvPr/>
        </p:nvCxnSpPr>
        <p:spPr bwMode="auto">
          <a:xfrm>
            <a:off x="697125" y="5637877"/>
            <a:ext cx="0" cy="360000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35" name="矩形 34"/>
          <p:cNvSpPr/>
          <p:nvPr/>
        </p:nvSpPr>
        <p:spPr bwMode="auto">
          <a:xfrm>
            <a:off x="59221" y="4970513"/>
            <a:ext cx="1275808" cy="6577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BI GW</a:t>
            </a:r>
            <a:endParaRPr kumimoji="0" lang="zh-CN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78" name="矩形 77"/>
          <p:cNvSpPr/>
          <p:nvPr/>
        </p:nvSpPr>
        <p:spPr bwMode="auto">
          <a:xfrm>
            <a:off x="1533935" y="4970513"/>
            <a:ext cx="1275808" cy="6577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800" dirty="0" smtClean="0">
                <a:ea typeface="宋体" pitchFamily="2" charset="-122"/>
              </a:rPr>
              <a:t>RF</a:t>
            </a: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 GW</a:t>
            </a:r>
            <a:endParaRPr kumimoji="0" lang="zh-CN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79" name="AutoShape 29"/>
          <p:cNvCxnSpPr>
            <a:cxnSpLocks noChangeShapeType="1"/>
          </p:cNvCxnSpPr>
          <p:nvPr/>
        </p:nvCxnSpPr>
        <p:spPr bwMode="auto">
          <a:xfrm>
            <a:off x="3711465" y="5622296"/>
            <a:ext cx="1" cy="360000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0" name="矩形 79"/>
          <p:cNvSpPr/>
          <p:nvPr/>
        </p:nvSpPr>
        <p:spPr bwMode="auto">
          <a:xfrm>
            <a:off x="3073562" y="4970513"/>
            <a:ext cx="1275808" cy="6577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800" dirty="0" smtClean="0">
                <a:ea typeface="宋体" pitchFamily="2" charset="-122"/>
              </a:rPr>
              <a:t>PS</a:t>
            </a: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 GW</a:t>
            </a:r>
            <a:endParaRPr kumimoji="0" lang="zh-CN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1" name="AutoShape 29"/>
          <p:cNvCxnSpPr>
            <a:cxnSpLocks noChangeShapeType="1"/>
          </p:cNvCxnSpPr>
          <p:nvPr/>
        </p:nvCxnSpPr>
        <p:spPr bwMode="auto">
          <a:xfrm>
            <a:off x="5128272" y="5618410"/>
            <a:ext cx="1" cy="360000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2" name="矩形 81"/>
          <p:cNvSpPr/>
          <p:nvPr/>
        </p:nvSpPr>
        <p:spPr bwMode="auto">
          <a:xfrm>
            <a:off x="4520328" y="4966627"/>
            <a:ext cx="1275808" cy="6577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800" dirty="0" smtClean="0">
                <a:ea typeface="宋体" pitchFamily="2" charset="-122"/>
              </a:rPr>
              <a:t>VAC</a:t>
            </a: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 GW</a:t>
            </a:r>
            <a:endParaRPr kumimoji="0" lang="zh-CN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3" name="AutoShape 29"/>
          <p:cNvCxnSpPr>
            <a:cxnSpLocks noChangeShapeType="1"/>
          </p:cNvCxnSpPr>
          <p:nvPr/>
        </p:nvCxnSpPr>
        <p:spPr bwMode="auto">
          <a:xfrm>
            <a:off x="6722071" y="5604342"/>
            <a:ext cx="1" cy="360000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4" name="矩形 83"/>
          <p:cNvSpPr/>
          <p:nvPr/>
        </p:nvSpPr>
        <p:spPr bwMode="auto">
          <a:xfrm>
            <a:off x="6084168" y="4952559"/>
            <a:ext cx="1275808" cy="6577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800" dirty="0" smtClean="0">
                <a:ea typeface="宋体" pitchFamily="2" charset="-122"/>
              </a:rPr>
              <a:t>Cav</a:t>
            </a: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 GW</a:t>
            </a:r>
            <a:endParaRPr kumimoji="0" lang="zh-CN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5" name="AutoShape 29"/>
          <p:cNvCxnSpPr>
            <a:cxnSpLocks noChangeShapeType="1"/>
          </p:cNvCxnSpPr>
          <p:nvPr/>
        </p:nvCxnSpPr>
        <p:spPr bwMode="auto">
          <a:xfrm>
            <a:off x="8222207" y="5614397"/>
            <a:ext cx="1" cy="360000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86" name="矩形 85"/>
          <p:cNvSpPr/>
          <p:nvPr/>
        </p:nvSpPr>
        <p:spPr bwMode="auto">
          <a:xfrm>
            <a:off x="7584304" y="4948673"/>
            <a:ext cx="1275808" cy="6577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800" dirty="0" err="1" smtClean="0">
                <a:ea typeface="宋体" pitchFamily="2" charset="-122"/>
              </a:rPr>
              <a:t>Util</a:t>
            </a: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 GW</a:t>
            </a:r>
            <a:endParaRPr kumimoji="0" lang="zh-CN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sp>
        <p:nvSpPr>
          <p:cNvPr id="87" name="矩形 86"/>
          <p:cNvSpPr/>
          <p:nvPr/>
        </p:nvSpPr>
        <p:spPr bwMode="auto">
          <a:xfrm>
            <a:off x="3303992" y="2686482"/>
            <a:ext cx="1838686" cy="657720"/>
          </a:xfrm>
          <a:prstGeom prst="rect">
            <a:avLst/>
          </a:prstGeom>
          <a:solidFill>
            <a:schemeClr val="bg1">
              <a:lumMod val="95000"/>
            </a:schemeClr>
          </a:solidFill>
          <a:ln w="2857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none" lIns="91440" tIns="45720" rIns="91440" bIns="45720" numCol="1" rtlCol="0" anchor="ctr" anchorCtr="0" compatLnSpc="1">
            <a:prstTxWarp prst="textNoShape">
              <a:avLst/>
            </a:prstTxWarp>
          </a:bodyPr>
          <a:lstStyle/>
          <a:p>
            <a:pPr marL="0" marR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altLang="zh-CN" sz="1800" dirty="0" smtClean="0">
                <a:ea typeface="宋体" pitchFamily="2" charset="-122"/>
              </a:rPr>
              <a:t>Campus </a:t>
            </a:r>
            <a:r>
              <a:rPr kumimoji="0" lang="en-US" altLang="zh-CN" sz="180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rPr>
              <a:t>GW</a:t>
            </a:r>
            <a:endParaRPr kumimoji="0" lang="zh-CN" altLang="en-US" sz="180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charset="0"/>
              <a:ea typeface="宋体" pitchFamily="2" charset="-122"/>
            </a:endParaRPr>
          </a:p>
        </p:txBody>
      </p:sp>
      <p:cxnSp>
        <p:nvCxnSpPr>
          <p:cNvPr id="88" name="AutoShape 29"/>
          <p:cNvCxnSpPr>
            <a:cxnSpLocks noChangeShapeType="1"/>
            <a:stCxn id="2050" idx="2"/>
            <a:endCxn id="35" idx="0"/>
          </p:cNvCxnSpPr>
          <p:nvPr/>
        </p:nvCxnSpPr>
        <p:spPr bwMode="auto">
          <a:xfrm flipH="1">
            <a:off x="697125" y="4256721"/>
            <a:ext cx="3522310" cy="713792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89" name="AutoShape 29"/>
          <p:cNvCxnSpPr>
            <a:cxnSpLocks noChangeShapeType="1"/>
            <a:stCxn id="2050" idx="2"/>
            <a:endCxn id="78" idx="0"/>
          </p:cNvCxnSpPr>
          <p:nvPr/>
        </p:nvCxnSpPr>
        <p:spPr bwMode="auto">
          <a:xfrm flipH="1">
            <a:off x="2171839" y="4256721"/>
            <a:ext cx="2047596" cy="713792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0" name="AutoShape 29"/>
          <p:cNvCxnSpPr>
            <a:cxnSpLocks noChangeShapeType="1"/>
            <a:stCxn id="2050" idx="2"/>
            <a:endCxn id="80" idx="0"/>
          </p:cNvCxnSpPr>
          <p:nvPr/>
        </p:nvCxnSpPr>
        <p:spPr bwMode="auto">
          <a:xfrm flipH="1">
            <a:off x="3711466" y="4256721"/>
            <a:ext cx="507969" cy="713792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1" name="AutoShape 29"/>
          <p:cNvCxnSpPr>
            <a:cxnSpLocks noChangeShapeType="1"/>
            <a:stCxn id="2050" idx="2"/>
            <a:endCxn id="82" idx="0"/>
          </p:cNvCxnSpPr>
          <p:nvPr/>
        </p:nvCxnSpPr>
        <p:spPr bwMode="auto">
          <a:xfrm>
            <a:off x="4219435" y="4256721"/>
            <a:ext cx="938797" cy="709906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55" name="Rectangle 10"/>
          <p:cNvSpPr>
            <a:spLocks noChangeArrowheads="1"/>
          </p:cNvSpPr>
          <p:nvPr/>
        </p:nvSpPr>
        <p:spPr bwMode="auto">
          <a:xfrm>
            <a:off x="118442" y="5947151"/>
            <a:ext cx="1157366" cy="36671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73152" tIns="36576" rIns="73152" bIns="36576" anchor="ctr"/>
          <a:lstStyle>
            <a:lvl1pPr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65125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731838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096963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463675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9208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3780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8352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2924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zh-CN" sz="1900" dirty="0" smtClean="0">
                <a:latin typeface="Times New Roman" charset="0"/>
                <a:ea typeface="宋体" charset="-122"/>
              </a:rPr>
              <a:t>BI IOCs</a:t>
            </a:r>
            <a:endParaRPr lang="en-US" altLang="zh-CN" sz="1900" dirty="0">
              <a:latin typeface="Times New Roman" charset="0"/>
              <a:ea typeface="宋体" charset="-122"/>
            </a:endParaRPr>
          </a:p>
        </p:txBody>
      </p:sp>
      <p:sp>
        <p:nvSpPr>
          <p:cNvPr id="56" name="Rectangle 11"/>
          <p:cNvSpPr>
            <a:spLocks noChangeArrowheads="1"/>
          </p:cNvSpPr>
          <p:nvPr/>
        </p:nvSpPr>
        <p:spPr bwMode="auto">
          <a:xfrm>
            <a:off x="3131840" y="5963027"/>
            <a:ext cx="1159252" cy="36671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8522" tIns="29261" rIns="58522" bIns="29261" anchor="ctr"/>
          <a:lstStyle>
            <a:lvl1pPr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65125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731838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096963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463675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9208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3780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8352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2924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zh-CN" sz="1900" dirty="0" smtClean="0">
                <a:latin typeface="Times New Roman" charset="0"/>
                <a:ea typeface="宋体" charset="-122"/>
              </a:rPr>
              <a:t>PS IOCs</a:t>
            </a:r>
            <a:endParaRPr lang="en-US" altLang="zh-CN" sz="1900" dirty="0">
              <a:latin typeface="Times New Roman" charset="0"/>
              <a:ea typeface="宋体" charset="-122"/>
            </a:endParaRPr>
          </a:p>
        </p:txBody>
      </p:sp>
      <p:sp>
        <p:nvSpPr>
          <p:cNvPr id="57" name="Rectangle 12"/>
          <p:cNvSpPr>
            <a:spLocks noChangeArrowheads="1"/>
          </p:cNvSpPr>
          <p:nvPr/>
        </p:nvSpPr>
        <p:spPr bwMode="auto">
          <a:xfrm>
            <a:off x="4606925" y="5963027"/>
            <a:ext cx="1159252" cy="36671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8522" tIns="29261" rIns="58522" bIns="29261" anchor="ctr"/>
          <a:lstStyle>
            <a:lvl1pPr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65125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731838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096963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463675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9208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3780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8352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2924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zh-CN" sz="1900" dirty="0" smtClean="0">
                <a:latin typeface="Times New Roman" charset="0"/>
                <a:ea typeface="宋体" charset="-122"/>
              </a:rPr>
              <a:t>VAC IOCs</a:t>
            </a:r>
            <a:endParaRPr lang="en-US" altLang="zh-CN" sz="1900" dirty="0">
              <a:latin typeface="Times New Roman" charset="0"/>
              <a:ea typeface="宋体" charset="-122"/>
            </a:endParaRPr>
          </a:p>
        </p:txBody>
      </p:sp>
      <p:sp>
        <p:nvSpPr>
          <p:cNvPr id="73" name="Rectangle 28"/>
          <p:cNvSpPr>
            <a:spLocks noChangeArrowheads="1"/>
          </p:cNvSpPr>
          <p:nvPr/>
        </p:nvSpPr>
        <p:spPr bwMode="auto">
          <a:xfrm>
            <a:off x="1592213" y="5965585"/>
            <a:ext cx="1159251" cy="36671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8522" tIns="29261" rIns="58522" bIns="29261" anchor="ctr"/>
          <a:lstStyle>
            <a:lvl1pPr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65125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731838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096963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463675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9208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3780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8352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2924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zh-CN" sz="1900" dirty="0" smtClean="0">
                <a:latin typeface="Times New Roman" charset="0"/>
                <a:ea typeface="宋体" charset="-122"/>
              </a:rPr>
              <a:t>RF IOCs</a:t>
            </a:r>
            <a:endParaRPr lang="en-US" altLang="zh-CN" sz="1900" dirty="0">
              <a:latin typeface="Times New Roman" charset="0"/>
              <a:ea typeface="宋体" charset="-122"/>
            </a:endParaRPr>
          </a:p>
        </p:txBody>
      </p:sp>
      <p:sp>
        <p:nvSpPr>
          <p:cNvPr id="43" name="Rectangle 12"/>
          <p:cNvSpPr>
            <a:spLocks noChangeArrowheads="1"/>
          </p:cNvSpPr>
          <p:nvPr/>
        </p:nvSpPr>
        <p:spPr bwMode="auto">
          <a:xfrm>
            <a:off x="6084168" y="5963027"/>
            <a:ext cx="1280534" cy="36671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8522" tIns="29261" rIns="58522" bIns="29261" anchor="ctr"/>
          <a:lstStyle>
            <a:lvl1pPr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65125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731838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096963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463675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9208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3780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8352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2924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zh-CN" sz="1900" dirty="0" smtClean="0">
                <a:latin typeface="Times New Roman" charset="0"/>
                <a:ea typeface="宋体" charset="-122"/>
              </a:rPr>
              <a:t>Cav IOCs</a:t>
            </a:r>
            <a:endParaRPr lang="en-US" altLang="zh-CN" sz="1900" dirty="0">
              <a:latin typeface="Times New Roman" charset="0"/>
              <a:ea typeface="宋体" charset="-122"/>
            </a:endParaRPr>
          </a:p>
        </p:txBody>
      </p:sp>
      <p:sp>
        <p:nvSpPr>
          <p:cNvPr id="77" name="Rectangle 12"/>
          <p:cNvSpPr>
            <a:spLocks noChangeArrowheads="1"/>
          </p:cNvSpPr>
          <p:nvPr/>
        </p:nvSpPr>
        <p:spPr bwMode="auto">
          <a:xfrm>
            <a:off x="7611946" y="5963027"/>
            <a:ext cx="1280534" cy="366713"/>
          </a:xfrm>
          <a:prstGeom prst="rect">
            <a:avLst/>
          </a:prstGeom>
          <a:solidFill>
            <a:schemeClr val="accent1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58522" tIns="29261" rIns="58522" bIns="29261" anchor="ctr"/>
          <a:lstStyle>
            <a:lvl1pPr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65125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731838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096963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463675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9208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3780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8352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2924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zh-CN" sz="1900" dirty="0" err="1" smtClean="0">
                <a:latin typeface="Times New Roman" charset="0"/>
              </a:rPr>
              <a:t>Util</a:t>
            </a:r>
            <a:r>
              <a:rPr lang="en-US" altLang="zh-CN" sz="1900" dirty="0" smtClean="0">
                <a:latin typeface="Times New Roman" charset="0"/>
                <a:ea typeface="宋体" charset="-122"/>
              </a:rPr>
              <a:t> IOCs</a:t>
            </a:r>
            <a:endParaRPr lang="en-US" altLang="zh-CN" sz="1900" dirty="0">
              <a:latin typeface="Times New Roman" charset="0"/>
              <a:ea typeface="宋体" charset="-122"/>
            </a:endParaRPr>
          </a:p>
        </p:txBody>
      </p:sp>
      <p:cxnSp>
        <p:nvCxnSpPr>
          <p:cNvPr id="92" name="AutoShape 29"/>
          <p:cNvCxnSpPr>
            <a:cxnSpLocks noChangeShapeType="1"/>
            <a:stCxn id="2050" idx="2"/>
            <a:endCxn id="84" idx="0"/>
          </p:cNvCxnSpPr>
          <p:nvPr/>
        </p:nvCxnSpPr>
        <p:spPr bwMode="auto">
          <a:xfrm>
            <a:off x="4219435" y="4256721"/>
            <a:ext cx="2502637" cy="695838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93" name="AutoShape 29"/>
          <p:cNvCxnSpPr>
            <a:cxnSpLocks noChangeShapeType="1"/>
            <a:stCxn id="2050" idx="2"/>
          </p:cNvCxnSpPr>
          <p:nvPr/>
        </p:nvCxnSpPr>
        <p:spPr bwMode="auto">
          <a:xfrm>
            <a:off x="4219435" y="4256721"/>
            <a:ext cx="4042577" cy="689095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58573" y="3776250"/>
            <a:ext cx="1321724" cy="48047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94" name="AutoShape 29"/>
          <p:cNvCxnSpPr>
            <a:cxnSpLocks noChangeShapeType="1"/>
            <a:stCxn id="87" idx="2"/>
            <a:endCxn id="2050" idx="0"/>
          </p:cNvCxnSpPr>
          <p:nvPr/>
        </p:nvCxnSpPr>
        <p:spPr bwMode="auto">
          <a:xfrm flipH="1">
            <a:off x="4219435" y="3344202"/>
            <a:ext cx="3900" cy="432048"/>
          </a:xfrm>
          <a:prstGeom prst="straightConnector1">
            <a:avLst/>
          </a:prstGeom>
          <a:noFill/>
          <a:ln w="38100" cap="rnd">
            <a:solidFill>
              <a:schemeClr val="tx1"/>
            </a:solidFill>
            <a:round/>
            <a:headEnd type="arrow" w="med" len="med"/>
            <a:tailEnd type="non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96" name="Rectangle 4"/>
          <p:cNvSpPr>
            <a:spLocks noChangeArrowheads="1"/>
          </p:cNvSpPr>
          <p:nvPr/>
        </p:nvSpPr>
        <p:spPr bwMode="auto">
          <a:xfrm>
            <a:off x="2122638" y="1714876"/>
            <a:ext cx="975264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3970" tIns="11986" rIns="23970" bIns="11986" anchor="ctr"/>
          <a:lstStyle>
            <a:lvl1pPr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65125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731838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096963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463675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9208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3780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8352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2924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zh-CN" sz="1900" dirty="0" smtClean="0">
                <a:latin typeface="Times New Roman" charset="0"/>
                <a:ea typeface="宋体" charset="-122"/>
              </a:rPr>
              <a:t>CSS</a:t>
            </a:r>
            <a:endParaRPr lang="en-US" altLang="zh-CN" sz="1900" dirty="0">
              <a:latin typeface="Times New Roman" charset="0"/>
              <a:ea typeface="宋体" charset="-122"/>
            </a:endParaRPr>
          </a:p>
        </p:txBody>
      </p:sp>
      <p:sp>
        <p:nvSpPr>
          <p:cNvPr id="97" name="Rectangle 5"/>
          <p:cNvSpPr>
            <a:spLocks noChangeArrowheads="1"/>
          </p:cNvSpPr>
          <p:nvPr/>
        </p:nvSpPr>
        <p:spPr bwMode="auto">
          <a:xfrm>
            <a:off x="3861738" y="1714876"/>
            <a:ext cx="975264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3970" tIns="11986" rIns="23970" bIns="11986" anchor="ctr"/>
          <a:lstStyle>
            <a:lvl1pPr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65125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731838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096963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463675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9208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3780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8352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2924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zh-CN" sz="1900" dirty="0" smtClean="0">
                <a:latin typeface="Times New Roman" charset="0"/>
                <a:ea typeface="宋体" charset="-122"/>
              </a:rPr>
              <a:t>CSS</a:t>
            </a:r>
            <a:endParaRPr lang="en-US" altLang="zh-CN" sz="1900" dirty="0">
              <a:latin typeface="Times New Roman" charset="0"/>
              <a:ea typeface="宋体" charset="-122"/>
            </a:endParaRPr>
          </a:p>
        </p:txBody>
      </p:sp>
      <p:sp>
        <p:nvSpPr>
          <p:cNvPr id="98" name="Rectangle 6"/>
          <p:cNvSpPr>
            <a:spLocks noChangeArrowheads="1"/>
          </p:cNvSpPr>
          <p:nvPr/>
        </p:nvSpPr>
        <p:spPr bwMode="auto">
          <a:xfrm>
            <a:off x="5596536" y="1700808"/>
            <a:ext cx="975264" cy="366712"/>
          </a:xfrm>
          <a:prstGeom prst="rect">
            <a:avLst/>
          </a:prstGeom>
          <a:solidFill>
            <a:srgbClr val="99CCFF"/>
          </a:solidFill>
          <a:ln w="25400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lIns="23970" tIns="11986" rIns="23970" bIns="11986" anchor="ctr"/>
          <a:lstStyle>
            <a:lvl1pPr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1pPr>
            <a:lvl2pPr marL="365125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2pPr>
            <a:lvl3pPr marL="731838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3pPr>
            <a:lvl4pPr marL="1096963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4pPr>
            <a:lvl5pPr marL="1463675" algn="l" defTabSz="731838">
              <a:spcBef>
                <a:spcPct val="0"/>
              </a:spcBef>
              <a:defRPr sz="2400">
                <a:solidFill>
                  <a:schemeClr val="tx1"/>
                </a:solidFill>
                <a:latin typeface="Times" pitchFamily="18" charset="0"/>
              </a:defRPr>
            </a:lvl5pPr>
            <a:lvl6pPr marL="19208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6pPr>
            <a:lvl7pPr marL="23780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7pPr>
            <a:lvl8pPr marL="28352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8pPr>
            <a:lvl9pPr marL="3292475" defTabSz="731838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" pitchFamily="18" charset="0"/>
              </a:defRPr>
            </a:lvl9pPr>
          </a:lstStyle>
          <a:p>
            <a:pPr algn="ctr"/>
            <a:r>
              <a:rPr lang="en-US" altLang="zh-CN" sz="1900">
                <a:latin typeface="Times New Roman" charset="0"/>
                <a:ea typeface="宋体" charset="-122"/>
              </a:rPr>
              <a:t>Client</a:t>
            </a:r>
          </a:p>
        </p:txBody>
      </p:sp>
      <p:cxnSp>
        <p:nvCxnSpPr>
          <p:cNvPr id="44" name="直接连接符 43"/>
          <p:cNvCxnSpPr/>
          <p:nvPr/>
        </p:nvCxnSpPr>
        <p:spPr bwMode="auto">
          <a:xfrm>
            <a:off x="118442" y="4256722"/>
            <a:ext cx="8774038" cy="0"/>
          </a:xfrm>
          <a:prstGeom prst="line">
            <a:avLst/>
          </a:prstGeom>
          <a:solidFill>
            <a:srgbClr val="FFFF00"/>
          </a:solidFill>
          <a:ln w="38100" cap="flat" cmpd="sng" algn="ctr">
            <a:solidFill>
              <a:srgbClr val="FF0000"/>
            </a:solidFill>
            <a:prstDash val="solid"/>
            <a:round/>
            <a:headEnd type="none" w="med" len="med"/>
            <a:tailEnd type="none" w="med" len="med"/>
          </a:ln>
          <a:effectLst/>
        </p:spPr>
      </p:cxnSp>
      <p:cxnSp>
        <p:nvCxnSpPr>
          <p:cNvPr id="124" name="AutoShape 29"/>
          <p:cNvCxnSpPr>
            <a:cxnSpLocks noChangeShapeType="1"/>
            <a:endCxn id="87" idx="0"/>
          </p:cNvCxnSpPr>
          <p:nvPr/>
        </p:nvCxnSpPr>
        <p:spPr bwMode="auto">
          <a:xfrm>
            <a:off x="2610270" y="2081588"/>
            <a:ext cx="1613065" cy="604894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cxnSp>
        <p:nvCxnSpPr>
          <p:cNvPr id="128" name="AutoShape 29"/>
          <p:cNvCxnSpPr>
            <a:cxnSpLocks noChangeShapeType="1"/>
            <a:endCxn id="87" idx="0"/>
          </p:cNvCxnSpPr>
          <p:nvPr/>
        </p:nvCxnSpPr>
        <p:spPr bwMode="auto">
          <a:xfrm flipH="1">
            <a:off x="4223335" y="2081588"/>
            <a:ext cx="74547" cy="604894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grpSp>
        <p:nvGrpSpPr>
          <p:cNvPr id="111" name="组合 110"/>
          <p:cNvGrpSpPr/>
          <p:nvPr/>
        </p:nvGrpSpPr>
        <p:grpSpPr>
          <a:xfrm>
            <a:off x="2606370" y="2067520"/>
            <a:ext cx="4123342" cy="1390322"/>
            <a:chOff x="2606370" y="2368342"/>
            <a:chExt cx="4123342" cy="1390322"/>
          </a:xfrm>
        </p:grpSpPr>
        <p:cxnSp>
          <p:nvCxnSpPr>
            <p:cNvPr id="130" name="AutoShape 29"/>
            <p:cNvCxnSpPr>
              <a:cxnSpLocks noChangeShapeType="1"/>
              <a:stCxn id="97" idx="2"/>
              <a:endCxn id="2051" idx="0"/>
            </p:cNvCxnSpPr>
            <p:nvPr/>
          </p:nvCxnSpPr>
          <p:spPr bwMode="auto">
            <a:xfrm>
              <a:off x="4349370" y="2382410"/>
              <a:ext cx="1913554" cy="491254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2051" name="Picture 3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796136" y="2873664"/>
              <a:ext cx="933576" cy="8850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118" name="AutoShape 29"/>
            <p:cNvCxnSpPr>
              <a:cxnSpLocks noChangeShapeType="1"/>
            </p:cNvCxnSpPr>
            <p:nvPr/>
          </p:nvCxnSpPr>
          <p:spPr bwMode="auto">
            <a:xfrm>
              <a:off x="5142678" y="3315619"/>
              <a:ext cx="623499" cy="0"/>
            </a:xfrm>
            <a:prstGeom prst="straightConnector1">
              <a:avLst/>
            </a:prstGeom>
            <a:noFill/>
            <a:ln w="381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26" name="AutoShape 29"/>
            <p:cNvCxnSpPr>
              <a:cxnSpLocks noChangeShapeType="1"/>
              <a:endCxn id="2051" idx="0"/>
            </p:cNvCxnSpPr>
            <p:nvPr/>
          </p:nvCxnSpPr>
          <p:spPr bwMode="auto">
            <a:xfrm>
              <a:off x="2606370" y="2382410"/>
              <a:ext cx="3656554" cy="491254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133" name="AutoShape 29"/>
            <p:cNvCxnSpPr>
              <a:cxnSpLocks noChangeShapeType="1"/>
              <a:stCxn id="98" idx="2"/>
              <a:endCxn id="2051" idx="0"/>
            </p:cNvCxnSpPr>
            <p:nvPr/>
          </p:nvCxnSpPr>
          <p:spPr bwMode="auto">
            <a:xfrm>
              <a:off x="6084168" y="2368342"/>
              <a:ext cx="178756" cy="505322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/>
              <a:tailEnd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</p:grpSp>
      <p:cxnSp>
        <p:nvCxnSpPr>
          <p:cNvPr id="136" name="AutoShape 29"/>
          <p:cNvCxnSpPr>
            <a:cxnSpLocks noChangeShapeType="1"/>
            <a:stCxn id="98" idx="2"/>
            <a:endCxn id="87" idx="0"/>
          </p:cNvCxnSpPr>
          <p:nvPr/>
        </p:nvCxnSpPr>
        <p:spPr bwMode="auto">
          <a:xfrm flipH="1">
            <a:off x="4223335" y="2067520"/>
            <a:ext cx="1860833" cy="618962"/>
          </a:xfrm>
          <a:prstGeom prst="straightConnector1">
            <a:avLst/>
          </a:prstGeom>
          <a:noFill/>
          <a:ln w="25400" cap="rnd">
            <a:solidFill>
              <a:schemeClr val="tx1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cxnSp>
      <p:sp>
        <p:nvSpPr>
          <p:cNvPr id="2079" name="TextBox 2078"/>
          <p:cNvSpPr txBox="1"/>
          <p:nvPr/>
        </p:nvSpPr>
        <p:spPr>
          <a:xfrm>
            <a:off x="7463786" y="4290527"/>
            <a:ext cx="14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>
                <a:solidFill>
                  <a:srgbClr val="FF0000"/>
                </a:solidFill>
              </a:rPr>
              <a:t>控制网</a:t>
            </a:r>
          </a:p>
        </p:txBody>
      </p:sp>
      <p:sp>
        <p:nvSpPr>
          <p:cNvPr id="141" name="TextBox 140"/>
          <p:cNvSpPr txBox="1"/>
          <p:nvPr/>
        </p:nvSpPr>
        <p:spPr>
          <a:xfrm>
            <a:off x="7359976" y="2455649"/>
            <a:ext cx="1428694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2400" dirty="0" smtClean="0">
                <a:solidFill>
                  <a:srgbClr val="FF0000"/>
                </a:solidFill>
              </a:rPr>
              <a:t>校园网</a:t>
            </a:r>
            <a:endParaRPr lang="zh-CN" altLang="en-US" sz="2400" dirty="0">
              <a:solidFill>
                <a:srgbClr val="FF0000"/>
              </a:solidFill>
            </a:endParaRPr>
          </a:p>
        </p:txBody>
      </p:sp>
      <p:sp>
        <p:nvSpPr>
          <p:cNvPr id="149" name="TextBox 148"/>
          <p:cNvSpPr txBox="1"/>
          <p:nvPr/>
        </p:nvSpPr>
        <p:spPr>
          <a:xfrm>
            <a:off x="4810370" y="3776250"/>
            <a:ext cx="228191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800" dirty="0" smtClean="0">
                <a:solidFill>
                  <a:srgbClr val="FF0000"/>
                </a:solidFill>
              </a:rPr>
              <a:t>计算中心专业防火墙</a:t>
            </a:r>
            <a:endParaRPr lang="zh-CN" altLang="en-US" sz="1800" dirty="0">
              <a:solidFill>
                <a:srgbClr val="FF0000"/>
              </a:solidFill>
            </a:endParaRPr>
          </a:p>
        </p:txBody>
      </p:sp>
      <p:sp>
        <p:nvSpPr>
          <p:cNvPr id="47" name="TextBox 46"/>
          <p:cNvSpPr txBox="1"/>
          <p:nvPr/>
        </p:nvSpPr>
        <p:spPr>
          <a:xfrm>
            <a:off x="1876573" y="6453336"/>
            <a:ext cx="5719763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dirty="0" smtClean="0"/>
              <a:t>图</a:t>
            </a:r>
            <a:r>
              <a:rPr lang="en-US" altLang="zh-CN" dirty="0" smtClean="0"/>
              <a:t>1</a:t>
            </a:r>
            <a:r>
              <a:rPr lang="zh-CN" altLang="en-US" dirty="0" smtClean="0"/>
              <a:t> </a:t>
            </a:r>
            <a:r>
              <a:rPr lang="en-US" altLang="zh-CN" dirty="0" smtClean="0"/>
              <a:t>CA Gateway</a:t>
            </a:r>
            <a:r>
              <a:rPr lang="zh-CN" altLang="en-US" dirty="0" smtClean="0"/>
              <a:t>部署方案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520522886"/>
      </p:ext>
    </p:extLst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2B5CA-7929-478D-A2B7-30ABD109E71C}" type="slidenum">
              <a:rPr lang="en-US" altLang="zh-CN" smtClean="0"/>
              <a:pPr>
                <a:defRPr/>
              </a:pPr>
              <a:t>17</a:t>
            </a:fld>
            <a:endParaRPr lang="en-US" altLang="zh-CN"/>
          </a:p>
        </p:txBody>
      </p:sp>
      <p:sp>
        <p:nvSpPr>
          <p:cNvPr id="5" name="Rectangle 2"/>
          <p:cNvSpPr txBox="1">
            <a:spLocks noChangeArrowheads="1"/>
          </p:cNvSpPr>
          <p:nvPr/>
        </p:nvSpPr>
        <p:spPr bwMode="auto">
          <a:xfrm>
            <a:off x="609600" y="838200"/>
            <a:ext cx="799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200" kern="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控制网</a:t>
            </a:r>
            <a:r>
              <a:rPr lang="en-US" altLang="zh-CN" sz="3200" kern="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CA </a:t>
            </a:r>
            <a:r>
              <a:rPr lang="zh-CN" altLang="en-US" sz="3200" kern="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访问控制策略部署</a:t>
            </a:r>
          </a:p>
        </p:txBody>
      </p:sp>
      <p:grpSp>
        <p:nvGrpSpPr>
          <p:cNvPr id="6" name="组合 5"/>
          <p:cNvGrpSpPr/>
          <p:nvPr/>
        </p:nvGrpSpPr>
        <p:grpSpPr>
          <a:xfrm>
            <a:off x="323528" y="2857847"/>
            <a:ext cx="7045970" cy="3019425"/>
            <a:chOff x="323528" y="2857847"/>
            <a:chExt cx="7045970" cy="3019425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908373" y="2857847"/>
              <a:ext cx="974725" cy="366712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3970" tIns="11986" rIns="23970" bIns="11986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 dirty="0" smtClean="0">
                  <a:latin typeface="Times New Roman" charset="0"/>
                  <a:ea typeface="宋体" charset="-122"/>
                </a:rPr>
                <a:t>CSS</a:t>
              </a:r>
              <a:endParaRPr lang="en-US" altLang="zh-CN" sz="1900" dirty="0">
                <a:latin typeface="Times New Roman" charset="0"/>
                <a:ea typeface="宋体" charset="-122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005335" y="2857847"/>
              <a:ext cx="974725" cy="366712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3970" tIns="11986" rIns="23970" bIns="11986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 dirty="0" smtClean="0">
                  <a:latin typeface="Times New Roman" charset="0"/>
                  <a:ea typeface="宋体" charset="-122"/>
                </a:rPr>
                <a:t>CSS</a:t>
              </a:r>
              <a:endParaRPr lang="en-US" altLang="zh-CN" sz="1900" dirty="0">
                <a:latin typeface="Times New Roman" charset="0"/>
                <a:ea typeface="宋体" charset="-122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3102298" y="2857847"/>
              <a:ext cx="976312" cy="366712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3970" tIns="11986" rIns="23970" bIns="11986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>
                  <a:latin typeface="Times New Roman" charset="0"/>
                  <a:ea typeface="宋体" charset="-122"/>
                </a:rPr>
                <a:t>Client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199260" y="2857847"/>
              <a:ext cx="976313" cy="366712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3970" tIns="11986" rIns="23970" bIns="11986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>
                  <a:latin typeface="Times New Roman" charset="0"/>
                  <a:ea typeface="宋体" charset="-122"/>
                </a:rPr>
                <a:t>Client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5297810" y="2857847"/>
              <a:ext cx="974725" cy="366712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3970" tIns="11986" rIns="23970" bIns="11986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>
                  <a:latin typeface="Times New Roman" charset="0"/>
                  <a:ea typeface="宋体" charset="-122"/>
                </a:rPr>
                <a:t>Client</a:t>
              </a: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6394773" y="2857847"/>
              <a:ext cx="974725" cy="366712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3970" tIns="11986" rIns="23970" bIns="11986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 dirty="0" smtClean="0">
                  <a:latin typeface="Times New Roman" charset="0"/>
                  <a:ea typeface="宋体" charset="-122"/>
                </a:rPr>
                <a:t>CSS</a:t>
              </a:r>
              <a:endParaRPr lang="en-US" altLang="zh-CN" sz="1900" dirty="0">
                <a:latin typeface="Times New Roman" charset="0"/>
                <a:ea typeface="宋体" charset="-122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162373" y="5494684"/>
              <a:ext cx="1271587" cy="366713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152" tIns="36576" rIns="73152" bIns="36576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 dirty="0" smtClean="0">
                  <a:latin typeface="Times New Roman" charset="0"/>
                </a:rPr>
                <a:t>IS TM IOC</a:t>
              </a:r>
              <a:endParaRPr lang="en-US" altLang="zh-CN" sz="1900" dirty="0">
                <a:latin typeface="Times New Roman" charset="0"/>
                <a:ea typeface="宋体" charset="-122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4563492" y="5510559"/>
              <a:ext cx="1335088" cy="366713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8522" tIns="29261" rIns="58522" bIns="29261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 dirty="0" smtClean="0">
                  <a:latin typeface="Times New Roman" charset="0"/>
                  <a:ea typeface="宋体" charset="-122"/>
                </a:rPr>
                <a:t>PS TM IOC</a:t>
              </a:r>
              <a:endParaRPr lang="en-US" altLang="zh-CN" sz="1900" dirty="0">
                <a:latin typeface="Times New Roman" charset="0"/>
                <a:ea typeface="宋体" charset="-122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6139185" y="5510559"/>
              <a:ext cx="1230313" cy="366713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8522" tIns="29261" rIns="58522" bIns="29261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 dirty="0" smtClean="0">
                  <a:latin typeface="Times New Roman" charset="0"/>
                  <a:ea typeface="宋体" charset="-122"/>
                </a:rPr>
                <a:t>BI TM IOC</a:t>
              </a:r>
              <a:endParaRPr lang="en-US" altLang="zh-CN" sz="1900" dirty="0">
                <a:latin typeface="Times New Roman" charset="0"/>
                <a:ea typeface="宋体" charset="-122"/>
              </a:endParaRPr>
            </a:p>
          </p:txBody>
        </p:sp>
        <p:cxnSp>
          <p:nvCxnSpPr>
            <p:cNvPr id="20" name="AutoShape 16"/>
            <p:cNvCxnSpPr>
              <a:cxnSpLocks noChangeShapeType="1"/>
              <a:stCxn id="8" idx="2"/>
              <a:endCxn id="14" idx="0"/>
            </p:cNvCxnSpPr>
            <p:nvPr/>
          </p:nvCxnSpPr>
          <p:spPr bwMode="auto">
            <a:xfrm>
              <a:off x="1395736" y="3224559"/>
              <a:ext cx="402431" cy="22701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17"/>
            <p:cNvCxnSpPr>
              <a:cxnSpLocks noChangeShapeType="1"/>
              <a:stCxn id="9" idx="2"/>
              <a:endCxn id="14" idx="0"/>
            </p:cNvCxnSpPr>
            <p:nvPr/>
          </p:nvCxnSpPr>
          <p:spPr bwMode="auto">
            <a:xfrm flipH="1">
              <a:off x="1798167" y="3224559"/>
              <a:ext cx="694531" cy="22701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18"/>
            <p:cNvCxnSpPr>
              <a:cxnSpLocks noChangeShapeType="1"/>
              <a:stCxn id="10" idx="2"/>
              <a:endCxn id="14" idx="0"/>
            </p:cNvCxnSpPr>
            <p:nvPr/>
          </p:nvCxnSpPr>
          <p:spPr bwMode="auto">
            <a:xfrm flipH="1">
              <a:off x="1798167" y="3224559"/>
              <a:ext cx="1792287" cy="22701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19"/>
            <p:cNvCxnSpPr>
              <a:cxnSpLocks noChangeShapeType="1"/>
              <a:stCxn id="11" idx="2"/>
              <a:endCxn id="14" idx="0"/>
            </p:cNvCxnSpPr>
            <p:nvPr/>
          </p:nvCxnSpPr>
          <p:spPr bwMode="auto">
            <a:xfrm flipH="1">
              <a:off x="1798167" y="3224559"/>
              <a:ext cx="2889250" cy="22701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20"/>
            <p:cNvCxnSpPr>
              <a:cxnSpLocks noChangeShapeType="1"/>
              <a:stCxn id="12" idx="2"/>
              <a:endCxn id="14" idx="0"/>
            </p:cNvCxnSpPr>
            <p:nvPr/>
          </p:nvCxnSpPr>
          <p:spPr bwMode="auto">
            <a:xfrm flipH="1">
              <a:off x="1798167" y="3224559"/>
              <a:ext cx="3987006" cy="22701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21"/>
            <p:cNvCxnSpPr>
              <a:cxnSpLocks noChangeShapeType="1"/>
              <a:stCxn id="13" idx="2"/>
              <a:endCxn id="14" idx="0"/>
            </p:cNvCxnSpPr>
            <p:nvPr/>
          </p:nvCxnSpPr>
          <p:spPr bwMode="auto">
            <a:xfrm flipH="1">
              <a:off x="1798167" y="3224559"/>
              <a:ext cx="5083969" cy="22701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22"/>
            <p:cNvCxnSpPr>
              <a:cxnSpLocks noChangeShapeType="1"/>
              <a:stCxn id="13" idx="2"/>
              <a:endCxn id="16" idx="0"/>
            </p:cNvCxnSpPr>
            <p:nvPr/>
          </p:nvCxnSpPr>
          <p:spPr bwMode="auto">
            <a:xfrm flipH="1">
              <a:off x="6754342" y="3224559"/>
              <a:ext cx="127794" cy="22860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2819722" y="5494684"/>
              <a:ext cx="1520429" cy="366713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8522" tIns="29261" rIns="58522" bIns="29261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 dirty="0" smtClean="0">
                  <a:latin typeface="Times New Roman" charset="0"/>
                  <a:ea typeface="宋体" charset="-122"/>
                </a:rPr>
                <a:t>LRF TM IOC</a:t>
              </a:r>
              <a:endParaRPr lang="en-US" altLang="zh-CN" sz="1900" dirty="0">
                <a:latin typeface="Times New Roman" charset="0"/>
                <a:ea typeface="宋体" charset="-122"/>
              </a:endParaRPr>
            </a:p>
          </p:txBody>
        </p:sp>
        <p:cxnSp>
          <p:nvCxnSpPr>
            <p:cNvPr id="31" name="AutoShape 27"/>
            <p:cNvCxnSpPr>
              <a:cxnSpLocks noChangeShapeType="1"/>
              <a:stCxn id="9" idx="2"/>
              <a:endCxn id="30" idx="0"/>
            </p:cNvCxnSpPr>
            <p:nvPr/>
          </p:nvCxnSpPr>
          <p:spPr bwMode="auto">
            <a:xfrm>
              <a:off x="2492698" y="3224559"/>
              <a:ext cx="1087239" cy="22701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28"/>
            <p:cNvCxnSpPr>
              <a:cxnSpLocks noChangeShapeType="1"/>
              <a:stCxn id="10" idx="2"/>
              <a:endCxn id="15" idx="0"/>
            </p:cNvCxnSpPr>
            <p:nvPr/>
          </p:nvCxnSpPr>
          <p:spPr bwMode="auto">
            <a:xfrm>
              <a:off x="3590454" y="3224559"/>
              <a:ext cx="1640582" cy="22860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29"/>
            <p:cNvCxnSpPr>
              <a:cxnSpLocks noChangeShapeType="1"/>
              <a:stCxn id="16" idx="0"/>
              <a:endCxn id="9" idx="2"/>
            </p:cNvCxnSpPr>
            <p:nvPr/>
          </p:nvCxnSpPr>
          <p:spPr bwMode="auto">
            <a:xfrm flipH="1" flipV="1">
              <a:off x="2492698" y="3224559"/>
              <a:ext cx="4261644" cy="22860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30"/>
            <p:cNvCxnSpPr>
              <a:cxnSpLocks noChangeShapeType="1"/>
              <a:stCxn id="15" idx="0"/>
              <a:endCxn id="9" idx="2"/>
            </p:cNvCxnSpPr>
            <p:nvPr/>
          </p:nvCxnSpPr>
          <p:spPr bwMode="auto">
            <a:xfrm flipH="1" flipV="1">
              <a:off x="2492698" y="3224559"/>
              <a:ext cx="2738338" cy="22860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31"/>
            <p:cNvCxnSpPr>
              <a:cxnSpLocks noChangeShapeType="1"/>
              <a:stCxn id="30" idx="0"/>
              <a:endCxn id="8" idx="2"/>
            </p:cNvCxnSpPr>
            <p:nvPr/>
          </p:nvCxnSpPr>
          <p:spPr bwMode="auto">
            <a:xfrm flipH="1" flipV="1">
              <a:off x="1395736" y="3224559"/>
              <a:ext cx="2184201" cy="22701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32"/>
            <p:cNvCxnSpPr>
              <a:cxnSpLocks noChangeShapeType="1"/>
              <a:stCxn id="15" idx="0"/>
              <a:endCxn id="8" idx="2"/>
            </p:cNvCxnSpPr>
            <p:nvPr/>
          </p:nvCxnSpPr>
          <p:spPr bwMode="auto">
            <a:xfrm flipH="1" flipV="1">
              <a:off x="1395736" y="3224559"/>
              <a:ext cx="3835300" cy="22860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33"/>
            <p:cNvCxnSpPr>
              <a:cxnSpLocks noChangeShapeType="1"/>
              <a:stCxn id="16" idx="0"/>
              <a:endCxn id="8" idx="2"/>
            </p:cNvCxnSpPr>
            <p:nvPr/>
          </p:nvCxnSpPr>
          <p:spPr bwMode="auto">
            <a:xfrm flipH="1" flipV="1">
              <a:off x="1395736" y="3224559"/>
              <a:ext cx="5358606" cy="22860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34"/>
            <p:cNvCxnSpPr>
              <a:cxnSpLocks noChangeShapeType="1"/>
              <a:stCxn id="30" idx="0"/>
              <a:endCxn id="10" idx="2"/>
            </p:cNvCxnSpPr>
            <p:nvPr/>
          </p:nvCxnSpPr>
          <p:spPr bwMode="auto">
            <a:xfrm flipV="1">
              <a:off x="3579937" y="3224559"/>
              <a:ext cx="10517" cy="22701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35"/>
            <p:cNvCxnSpPr>
              <a:cxnSpLocks noChangeShapeType="1"/>
              <a:stCxn id="16" idx="0"/>
              <a:endCxn id="11" idx="2"/>
            </p:cNvCxnSpPr>
            <p:nvPr/>
          </p:nvCxnSpPr>
          <p:spPr bwMode="auto">
            <a:xfrm flipH="1" flipV="1">
              <a:off x="4687417" y="3224559"/>
              <a:ext cx="2066925" cy="22860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36"/>
            <p:cNvCxnSpPr>
              <a:cxnSpLocks noChangeShapeType="1"/>
              <a:stCxn id="16" idx="0"/>
              <a:endCxn id="10" idx="2"/>
            </p:cNvCxnSpPr>
            <p:nvPr/>
          </p:nvCxnSpPr>
          <p:spPr bwMode="auto">
            <a:xfrm flipH="1" flipV="1">
              <a:off x="3590454" y="3224559"/>
              <a:ext cx="3163888" cy="22860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37"/>
            <p:cNvCxnSpPr>
              <a:cxnSpLocks noChangeShapeType="1"/>
              <a:stCxn id="30" idx="0"/>
              <a:endCxn id="11" idx="2"/>
            </p:cNvCxnSpPr>
            <p:nvPr/>
          </p:nvCxnSpPr>
          <p:spPr bwMode="auto">
            <a:xfrm flipV="1">
              <a:off x="3579937" y="3224559"/>
              <a:ext cx="1107480" cy="22701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38"/>
            <p:cNvCxnSpPr>
              <a:cxnSpLocks noChangeShapeType="1"/>
              <a:stCxn id="30" idx="0"/>
              <a:endCxn id="12" idx="2"/>
            </p:cNvCxnSpPr>
            <p:nvPr/>
          </p:nvCxnSpPr>
          <p:spPr bwMode="auto">
            <a:xfrm flipV="1">
              <a:off x="3579937" y="3224559"/>
              <a:ext cx="2205236" cy="22701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39"/>
            <p:cNvCxnSpPr>
              <a:cxnSpLocks noChangeShapeType="1"/>
              <a:stCxn id="15" idx="0"/>
              <a:endCxn id="12" idx="2"/>
            </p:cNvCxnSpPr>
            <p:nvPr/>
          </p:nvCxnSpPr>
          <p:spPr bwMode="auto">
            <a:xfrm flipV="1">
              <a:off x="5231036" y="3224559"/>
              <a:ext cx="554137" cy="22860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AutoShape 40"/>
            <p:cNvCxnSpPr>
              <a:cxnSpLocks noChangeShapeType="1"/>
              <a:stCxn id="15" idx="0"/>
              <a:endCxn id="11" idx="2"/>
            </p:cNvCxnSpPr>
            <p:nvPr/>
          </p:nvCxnSpPr>
          <p:spPr bwMode="auto">
            <a:xfrm flipH="1" flipV="1">
              <a:off x="4687417" y="3224559"/>
              <a:ext cx="543619" cy="22860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AutoShape 41"/>
            <p:cNvCxnSpPr>
              <a:cxnSpLocks noChangeShapeType="1"/>
              <a:stCxn id="30" idx="0"/>
              <a:endCxn id="13" idx="2"/>
            </p:cNvCxnSpPr>
            <p:nvPr/>
          </p:nvCxnSpPr>
          <p:spPr bwMode="auto">
            <a:xfrm flipV="1">
              <a:off x="3579937" y="3224559"/>
              <a:ext cx="3302199" cy="22701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AutoShape 42"/>
            <p:cNvCxnSpPr>
              <a:cxnSpLocks noChangeShapeType="1"/>
              <a:stCxn id="15" idx="0"/>
              <a:endCxn id="13" idx="2"/>
            </p:cNvCxnSpPr>
            <p:nvPr/>
          </p:nvCxnSpPr>
          <p:spPr bwMode="auto">
            <a:xfrm flipV="1">
              <a:off x="5231036" y="3224559"/>
              <a:ext cx="1651100" cy="22860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43"/>
            <p:cNvCxnSpPr>
              <a:cxnSpLocks noChangeShapeType="1"/>
              <a:stCxn id="16" idx="0"/>
              <a:endCxn id="12" idx="2"/>
            </p:cNvCxnSpPr>
            <p:nvPr/>
          </p:nvCxnSpPr>
          <p:spPr bwMode="auto">
            <a:xfrm flipH="1" flipV="1">
              <a:off x="5785173" y="3224559"/>
              <a:ext cx="969169" cy="22860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92" name="AutoShape 16"/>
            <p:cNvCxnSpPr>
              <a:cxnSpLocks noChangeShapeType="1"/>
            </p:cNvCxnSpPr>
            <p:nvPr/>
          </p:nvCxnSpPr>
          <p:spPr bwMode="auto">
            <a:xfrm>
              <a:off x="908373" y="3796332"/>
              <a:ext cx="0" cy="1003019"/>
            </a:xfrm>
            <a:prstGeom prst="straightConnector1">
              <a:avLst/>
            </a:prstGeom>
            <a:noFill/>
            <a:ln w="38100" cap="rnd">
              <a:solidFill>
                <a:schemeClr val="tx1"/>
              </a:solidFill>
              <a:round/>
              <a:headEnd type="triangle" w="med" len="med"/>
              <a:tailEnd type="triangl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5" name="TextBox 94"/>
            <p:cNvSpPr txBox="1"/>
            <p:nvPr/>
          </p:nvSpPr>
          <p:spPr>
            <a:xfrm>
              <a:off x="323528" y="4936075"/>
              <a:ext cx="12734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Read</a:t>
              </a:r>
              <a:r>
                <a:rPr lang="en-US" altLang="zh-CN" dirty="0"/>
                <a:t>/</a:t>
              </a:r>
              <a:r>
                <a:rPr lang="en-US" altLang="zh-CN" dirty="0" smtClean="0"/>
                <a:t>Write</a:t>
              </a:r>
              <a:endParaRPr lang="zh-CN" altLang="en-US" dirty="0"/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92742" y="1736515"/>
            <a:ext cx="729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n-ea"/>
                <a:ea typeface="+mn-ea"/>
              </a:rPr>
              <a:t>控制网</a:t>
            </a:r>
            <a:r>
              <a:rPr lang="zh-CN" altLang="en-US" sz="2400" dirty="0" smtClean="0">
                <a:latin typeface="+mn-ea"/>
                <a:ea typeface="+mn-ea"/>
              </a:rPr>
              <a:t>的任意一台机器，通过</a:t>
            </a:r>
            <a:r>
              <a:rPr lang="en-US" altLang="zh-CN" sz="2400" dirty="0" smtClean="0">
                <a:latin typeface="+mn-ea"/>
                <a:ea typeface="+mn-ea"/>
              </a:rPr>
              <a:t>IOC</a:t>
            </a:r>
            <a:r>
              <a:rPr lang="zh-CN" altLang="en-US" sz="2400" dirty="0" smtClean="0">
                <a:latin typeface="+mn-ea"/>
                <a:ea typeface="+mn-ea"/>
              </a:rPr>
              <a:t>的</a:t>
            </a:r>
            <a:r>
              <a:rPr lang="en-US" altLang="zh-CN" sz="2400" dirty="0" smtClean="0">
                <a:latin typeface="+mn-ea"/>
                <a:ea typeface="+mn-ea"/>
              </a:rPr>
              <a:t>IP</a:t>
            </a:r>
            <a:r>
              <a:rPr lang="zh-CN" altLang="en-US" sz="2400" dirty="0" smtClean="0">
                <a:latin typeface="+mn-ea"/>
                <a:ea typeface="+mn-ea"/>
              </a:rPr>
              <a:t>及</a:t>
            </a:r>
            <a:r>
              <a:rPr lang="en-US" altLang="zh-CN" sz="2400" dirty="0" smtClean="0">
                <a:latin typeface="+mn-ea"/>
                <a:ea typeface="+mn-ea"/>
              </a:rPr>
              <a:t>PV</a:t>
            </a:r>
            <a:r>
              <a:rPr lang="zh-CN" altLang="en-US" sz="2400" dirty="0" smtClean="0">
                <a:latin typeface="+mn-ea"/>
                <a:ea typeface="+mn-ea"/>
              </a:rPr>
              <a:t>名字</a:t>
            </a:r>
            <a:r>
              <a:rPr lang="en-US" altLang="zh-CN" sz="2400" dirty="0" smtClean="0">
                <a:latin typeface="+mn-ea"/>
                <a:ea typeface="+mn-ea"/>
              </a:rPr>
              <a:t>,</a:t>
            </a:r>
            <a:r>
              <a:rPr lang="zh-CN" altLang="en-US" sz="2400" dirty="0" smtClean="0">
                <a:latin typeface="+mn-ea"/>
                <a:ea typeface="+mn-ea"/>
              </a:rPr>
              <a:t>即可进行写操作。</a:t>
            </a:r>
            <a:endParaRPr lang="en-US" altLang="zh-CN" sz="2400" dirty="0" smtClean="0">
              <a:latin typeface="+mn-ea"/>
              <a:ea typeface="+mn-ea"/>
            </a:endParaRPr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25363" y="3462191"/>
            <a:ext cx="1724025" cy="1562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70242909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2B5CA-7929-478D-A2B7-30ABD109E71C}" type="slidenum">
              <a:rPr lang="en-US" altLang="zh-CN" smtClean="0"/>
              <a:pPr>
                <a:defRPr/>
              </a:pPr>
              <a:t>18</a:t>
            </a:fld>
            <a:endParaRPr lang="en-US" altLang="zh-CN"/>
          </a:p>
        </p:txBody>
      </p:sp>
      <p:grpSp>
        <p:nvGrpSpPr>
          <p:cNvPr id="7" name="组合 6"/>
          <p:cNvGrpSpPr/>
          <p:nvPr/>
        </p:nvGrpSpPr>
        <p:grpSpPr>
          <a:xfrm>
            <a:off x="766094" y="2857847"/>
            <a:ext cx="6461125" cy="3019425"/>
            <a:chOff x="766094" y="2492896"/>
            <a:chExt cx="6461125" cy="3019425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766094" y="2492896"/>
              <a:ext cx="974725" cy="366712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3970" tIns="11986" rIns="23970" bIns="11986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 dirty="0" smtClean="0">
                  <a:latin typeface="Times New Roman" charset="0"/>
                  <a:ea typeface="宋体" charset="-122"/>
                </a:rPr>
                <a:t>CSS</a:t>
              </a:r>
              <a:endParaRPr lang="en-US" altLang="zh-CN" sz="1900" dirty="0">
                <a:latin typeface="Times New Roman" charset="0"/>
                <a:ea typeface="宋体" charset="-122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1863056" y="2492896"/>
              <a:ext cx="974725" cy="366712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3970" tIns="11986" rIns="23970" bIns="11986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 dirty="0" smtClean="0">
                  <a:latin typeface="Times New Roman" charset="0"/>
                  <a:ea typeface="宋体" charset="-122"/>
                </a:rPr>
                <a:t>CSS</a:t>
              </a:r>
              <a:endParaRPr lang="en-US" altLang="zh-CN" sz="1900" dirty="0">
                <a:latin typeface="Times New Roman" charset="0"/>
                <a:ea typeface="宋体" charset="-122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2960019" y="2492896"/>
              <a:ext cx="976312" cy="366712"/>
            </a:xfrm>
            <a:prstGeom prst="rect">
              <a:avLst/>
            </a:prstGeom>
            <a:solidFill>
              <a:srgbClr val="FF0000"/>
            </a:solidFill>
            <a:ln w="25400">
              <a:solidFill>
                <a:srgbClr val="FF0000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3970" tIns="11986" rIns="23970" bIns="11986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>
                  <a:latin typeface="Times New Roman" charset="0"/>
                  <a:ea typeface="宋体" charset="-122"/>
                </a:rPr>
                <a:t>Client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056981" y="2492896"/>
              <a:ext cx="976313" cy="366712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3970" tIns="11986" rIns="23970" bIns="11986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>
                  <a:latin typeface="Times New Roman" charset="0"/>
                  <a:ea typeface="宋体" charset="-122"/>
                </a:rPr>
                <a:t>Client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5155531" y="2492896"/>
              <a:ext cx="974725" cy="366712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3970" tIns="11986" rIns="23970" bIns="11986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>
                  <a:latin typeface="Times New Roman" charset="0"/>
                  <a:ea typeface="宋体" charset="-122"/>
                </a:rPr>
                <a:t>Client</a:t>
              </a: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6252494" y="2492896"/>
              <a:ext cx="974725" cy="366712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3970" tIns="11986" rIns="23970" bIns="11986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 dirty="0" smtClean="0">
                  <a:latin typeface="Times New Roman" charset="0"/>
                  <a:ea typeface="宋体" charset="-122"/>
                </a:rPr>
                <a:t>CSS</a:t>
              </a:r>
              <a:endParaRPr lang="en-US" altLang="zh-CN" sz="1900" dirty="0">
                <a:latin typeface="Times New Roman" charset="0"/>
                <a:ea typeface="宋体" charset="-122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020094" y="5129733"/>
              <a:ext cx="1271587" cy="366713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152" tIns="36576" rIns="73152" bIns="36576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 dirty="0" smtClean="0">
                  <a:latin typeface="Times New Roman" charset="0"/>
                </a:rPr>
                <a:t>IS TM IOC</a:t>
              </a:r>
              <a:endParaRPr lang="en-US" altLang="zh-CN" sz="1900" dirty="0">
                <a:latin typeface="Times New Roman" charset="0"/>
                <a:ea typeface="宋体" charset="-122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4421213" y="5145608"/>
              <a:ext cx="1335088" cy="366713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8522" tIns="29261" rIns="58522" bIns="29261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 dirty="0" smtClean="0">
                  <a:latin typeface="Times New Roman" charset="0"/>
                  <a:ea typeface="宋体" charset="-122"/>
                </a:rPr>
                <a:t>PS TM IOC</a:t>
              </a:r>
              <a:endParaRPr lang="en-US" altLang="zh-CN" sz="1900" dirty="0">
                <a:latin typeface="Times New Roman" charset="0"/>
                <a:ea typeface="宋体" charset="-122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5996906" y="5145608"/>
              <a:ext cx="1230313" cy="366713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8522" tIns="29261" rIns="58522" bIns="29261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 dirty="0" smtClean="0">
                  <a:latin typeface="Times New Roman" charset="0"/>
                  <a:ea typeface="宋体" charset="-122"/>
                </a:rPr>
                <a:t>BI TM IOC</a:t>
              </a:r>
              <a:endParaRPr lang="en-US" altLang="zh-CN" sz="1900" dirty="0">
                <a:latin typeface="Times New Roman" charset="0"/>
                <a:ea typeface="宋体" charset="-122"/>
              </a:endParaRPr>
            </a:p>
          </p:txBody>
        </p:sp>
        <p:cxnSp>
          <p:nvCxnSpPr>
            <p:cNvPr id="22" name="AutoShape 18"/>
            <p:cNvCxnSpPr>
              <a:cxnSpLocks noChangeShapeType="1"/>
              <a:stCxn id="10" idx="2"/>
              <a:endCxn id="14" idx="0"/>
            </p:cNvCxnSpPr>
            <p:nvPr/>
          </p:nvCxnSpPr>
          <p:spPr bwMode="auto">
            <a:xfrm flipH="1">
              <a:off x="1655888" y="2859608"/>
              <a:ext cx="1792287" cy="22701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2677443" y="5129733"/>
              <a:ext cx="1520429" cy="366713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8522" tIns="29261" rIns="58522" bIns="29261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 dirty="0" smtClean="0">
                  <a:latin typeface="Times New Roman" charset="0"/>
                  <a:ea typeface="宋体" charset="-122"/>
                </a:rPr>
                <a:t>LRF TM IOC</a:t>
              </a:r>
              <a:endParaRPr lang="en-US" altLang="zh-CN" sz="1900" dirty="0">
                <a:latin typeface="Times New Roman" charset="0"/>
                <a:ea typeface="宋体" charset="-122"/>
              </a:endParaRPr>
            </a:p>
          </p:txBody>
        </p:sp>
        <p:cxnSp>
          <p:nvCxnSpPr>
            <p:cNvPr id="32" name="AutoShape 28"/>
            <p:cNvCxnSpPr>
              <a:cxnSpLocks noChangeShapeType="1"/>
              <a:stCxn id="10" idx="2"/>
              <a:endCxn id="15" idx="0"/>
            </p:cNvCxnSpPr>
            <p:nvPr/>
          </p:nvCxnSpPr>
          <p:spPr bwMode="auto">
            <a:xfrm>
              <a:off x="3448175" y="2859608"/>
              <a:ext cx="1640582" cy="22860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34"/>
            <p:cNvCxnSpPr>
              <a:cxnSpLocks noChangeShapeType="1"/>
              <a:stCxn id="30" idx="0"/>
              <a:endCxn id="10" idx="2"/>
            </p:cNvCxnSpPr>
            <p:nvPr/>
          </p:nvCxnSpPr>
          <p:spPr bwMode="auto">
            <a:xfrm flipV="1">
              <a:off x="3437658" y="2859608"/>
              <a:ext cx="10517" cy="22701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36"/>
            <p:cNvCxnSpPr>
              <a:cxnSpLocks noChangeShapeType="1"/>
              <a:stCxn id="16" idx="0"/>
              <a:endCxn id="10" idx="2"/>
            </p:cNvCxnSpPr>
            <p:nvPr/>
          </p:nvCxnSpPr>
          <p:spPr bwMode="auto">
            <a:xfrm flipH="1" flipV="1">
              <a:off x="3448175" y="2859608"/>
              <a:ext cx="3163888" cy="22860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49" name="TextBox 48"/>
            <p:cNvSpPr txBox="1"/>
            <p:nvPr/>
          </p:nvSpPr>
          <p:spPr>
            <a:xfrm>
              <a:off x="3449626" y="4516134"/>
              <a:ext cx="1273423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Read</a:t>
              </a:r>
              <a:r>
                <a:rPr lang="en-US" altLang="zh-CN" dirty="0"/>
                <a:t>/</a:t>
              </a:r>
              <a:r>
                <a:rPr lang="en-US" altLang="zh-CN" dirty="0" smtClean="0"/>
                <a:t>Write</a:t>
              </a:r>
              <a:endParaRPr lang="zh-CN" altLang="en-US" dirty="0"/>
            </a:p>
          </p:txBody>
        </p:sp>
      </p:grpSp>
      <p:sp>
        <p:nvSpPr>
          <p:cNvPr id="23" name="Rectangle 2"/>
          <p:cNvSpPr txBox="1">
            <a:spLocks noChangeArrowheads="1"/>
          </p:cNvSpPr>
          <p:nvPr/>
        </p:nvSpPr>
        <p:spPr bwMode="auto">
          <a:xfrm>
            <a:off x="609600" y="838200"/>
            <a:ext cx="799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200" kern="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控制网</a:t>
            </a:r>
            <a:r>
              <a:rPr lang="en-US" altLang="zh-CN" sz="3200" kern="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CA </a:t>
            </a:r>
            <a:r>
              <a:rPr lang="zh-CN" altLang="en-US" sz="3200" kern="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访问控制策略部署</a:t>
            </a:r>
          </a:p>
        </p:txBody>
      </p:sp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58407" y="3542229"/>
            <a:ext cx="1663990" cy="137159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5" name="TextBox 24"/>
          <p:cNvSpPr txBox="1"/>
          <p:nvPr/>
        </p:nvSpPr>
        <p:spPr>
          <a:xfrm>
            <a:off x="592742" y="1736515"/>
            <a:ext cx="7291626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 smtClean="0">
                <a:latin typeface="+mn-ea"/>
                <a:ea typeface="+mn-ea"/>
              </a:rPr>
              <a:t>仅限指定的机器</a:t>
            </a:r>
            <a:r>
              <a:rPr lang="en-US" altLang="zh-CN" sz="2400" dirty="0" smtClean="0">
                <a:latin typeface="+mn-ea"/>
                <a:ea typeface="+mn-ea"/>
              </a:rPr>
              <a:t>,</a:t>
            </a:r>
            <a:r>
              <a:rPr lang="zh-CN" altLang="en-US" sz="2400" dirty="0" smtClean="0">
                <a:latin typeface="+mn-ea"/>
                <a:ea typeface="+mn-ea"/>
              </a:rPr>
              <a:t>才能对指定</a:t>
            </a:r>
            <a:r>
              <a:rPr lang="en-US" altLang="zh-CN" sz="2400" dirty="0" smtClean="0">
                <a:latin typeface="+mn-ea"/>
                <a:ea typeface="+mn-ea"/>
              </a:rPr>
              <a:t>PV</a:t>
            </a:r>
            <a:r>
              <a:rPr lang="zh-CN" altLang="en-US" sz="2400" dirty="0" smtClean="0">
                <a:latin typeface="+mn-ea"/>
                <a:ea typeface="+mn-ea"/>
              </a:rPr>
              <a:t>进行写操作，配合</a:t>
            </a:r>
            <a:r>
              <a:rPr lang="en-US" altLang="zh-CN" sz="2400" dirty="0" err="1" smtClean="0">
                <a:latin typeface="+mn-ea"/>
                <a:ea typeface="+mn-ea"/>
              </a:rPr>
              <a:t>CaPutLog</a:t>
            </a:r>
            <a:r>
              <a:rPr lang="zh-CN" altLang="en-US" sz="2400" dirty="0" smtClean="0">
                <a:latin typeface="+mn-ea"/>
                <a:ea typeface="+mn-ea"/>
              </a:rPr>
              <a:t>可对写操作进行追溯。</a:t>
            </a:r>
            <a:endParaRPr lang="en-US" altLang="zh-CN" sz="2400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2737611201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2B5CA-7929-478D-A2B7-30ABD109E71C}" type="slidenum">
              <a:rPr lang="en-US" altLang="zh-CN" smtClean="0"/>
              <a:pPr>
                <a:defRPr/>
              </a:pPr>
              <a:t>19</a:t>
            </a:fld>
            <a:endParaRPr lang="en-US" altLang="zh-CN"/>
          </a:p>
        </p:txBody>
      </p:sp>
      <p:grpSp>
        <p:nvGrpSpPr>
          <p:cNvPr id="3" name="组合 2"/>
          <p:cNvGrpSpPr/>
          <p:nvPr/>
        </p:nvGrpSpPr>
        <p:grpSpPr>
          <a:xfrm>
            <a:off x="941093" y="2850298"/>
            <a:ext cx="7526634" cy="3019425"/>
            <a:chOff x="941093" y="2281783"/>
            <a:chExt cx="7526634" cy="3019425"/>
          </a:xfrm>
        </p:grpSpPr>
        <p:sp>
          <p:nvSpPr>
            <p:cNvPr id="8" name="Rectangle 4"/>
            <p:cNvSpPr>
              <a:spLocks noChangeArrowheads="1"/>
            </p:cNvSpPr>
            <p:nvPr/>
          </p:nvSpPr>
          <p:spPr bwMode="auto">
            <a:xfrm>
              <a:off x="1116807" y="2281783"/>
              <a:ext cx="974725" cy="366712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3970" tIns="11986" rIns="23970" bIns="11986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 dirty="0" smtClean="0">
                  <a:latin typeface="Times New Roman" charset="0"/>
                  <a:ea typeface="宋体" charset="-122"/>
                </a:rPr>
                <a:t>CSS</a:t>
              </a:r>
              <a:endParaRPr lang="en-US" altLang="zh-CN" sz="1900" dirty="0">
                <a:latin typeface="Times New Roman" charset="0"/>
                <a:ea typeface="宋体" charset="-122"/>
              </a:endParaRPr>
            </a:p>
          </p:txBody>
        </p:sp>
        <p:sp>
          <p:nvSpPr>
            <p:cNvPr id="9" name="Rectangle 5"/>
            <p:cNvSpPr>
              <a:spLocks noChangeArrowheads="1"/>
            </p:cNvSpPr>
            <p:nvPr/>
          </p:nvSpPr>
          <p:spPr bwMode="auto">
            <a:xfrm>
              <a:off x="2213769" y="2281783"/>
              <a:ext cx="974725" cy="366712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3970" tIns="11986" rIns="23970" bIns="11986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 dirty="0" smtClean="0">
                  <a:latin typeface="Times New Roman" charset="0"/>
                  <a:ea typeface="宋体" charset="-122"/>
                </a:rPr>
                <a:t>CSS</a:t>
              </a:r>
              <a:endParaRPr lang="en-US" altLang="zh-CN" sz="1900" dirty="0">
                <a:latin typeface="Times New Roman" charset="0"/>
                <a:ea typeface="宋体" charset="-122"/>
              </a:endParaRPr>
            </a:p>
          </p:txBody>
        </p:sp>
        <p:sp>
          <p:nvSpPr>
            <p:cNvPr id="10" name="Rectangle 6"/>
            <p:cNvSpPr>
              <a:spLocks noChangeArrowheads="1"/>
            </p:cNvSpPr>
            <p:nvPr/>
          </p:nvSpPr>
          <p:spPr bwMode="auto">
            <a:xfrm>
              <a:off x="3310732" y="2281783"/>
              <a:ext cx="976312" cy="366712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3970" tIns="11986" rIns="23970" bIns="11986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>
                  <a:latin typeface="Times New Roman" charset="0"/>
                  <a:ea typeface="宋体" charset="-122"/>
                </a:rPr>
                <a:t>Client</a:t>
              </a:r>
            </a:p>
          </p:txBody>
        </p:sp>
        <p:sp>
          <p:nvSpPr>
            <p:cNvPr id="11" name="Rectangle 7"/>
            <p:cNvSpPr>
              <a:spLocks noChangeArrowheads="1"/>
            </p:cNvSpPr>
            <p:nvPr/>
          </p:nvSpPr>
          <p:spPr bwMode="auto">
            <a:xfrm>
              <a:off x="4407694" y="2281783"/>
              <a:ext cx="976313" cy="366712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3970" tIns="11986" rIns="23970" bIns="11986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>
                  <a:latin typeface="Times New Roman" charset="0"/>
                  <a:ea typeface="宋体" charset="-122"/>
                </a:rPr>
                <a:t>Client</a:t>
              </a:r>
            </a:p>
          </p:txBody>
        </p:sp>
        <p:sp>
          <p:nvSpPr>
            <p:cNvPr id="12" name="Rectangle 8"/>
            <p:cNvSpPr>
              <a:spLocks noChangeArrowheads="1"/>
            </p:cNvSpPr>
            <p:nvPr/>
          </p:nvSpPr>
          <p:spPr bwMode="auto">
            <a:xfrm>
              <a:off x="5506244" y="2281783"/>
              <a:ext cx="974725" cy="366712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3970" tIns="11986" rIns="23970" bIns="11986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>
                  <a:latin typeface="Times New Roman" charset="0"/>
                  <a:ea typeface="宋体" charset="-122"/>
                </a:rPr>
                <a:t>Client</a:t>
              </a:r>
            </a:p>
          </p:txBody>
        </p:sp>
        <p:sp>
          <p:nvSpPr>
            <p:cNvPr id="13" name="Rectangle 9"/>
            <p:cNvSpPr>
              <a:spLocks noChangeArrowheads="1"/>
            </p:cNvSpPr>
            <p:nvPr/>
          </p:nvSpPr>
          <p:spPr bwMode="auto">
            <a:xfrm>
              <a:off x="6603207" y="2281783"/>
              <a:ext cx="974725" cy="366712"/>
            </a:xfrm>
            <a:prstGeom prst="rect">
              <a:avLst/>
            </a:prstGeom>
            <a:solidFill>
              <a:srgbClr val="99CCFF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23970" tIns="11986" rIns="23970" bIns="11986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 dirty="0" smtClean="0">
                  <a:latin typeface="Times New Roman" charset="0"/>
                  <a:ea typeface="宋体" charset="-122"/>
                </a:rPr>
                <a:t>CSS</a:t>
              </a:r>
              <a:endParaRPr lang="en-US" altLang="zh-CN" sz="1900" dirty="0">
                <a:latin typeface="Times New Roman" charset="0"/>
                <a:ea typeface="宋体" charset="-122"/>
              </a:endParaRPr>
            </a:p>
          </p:txBody>
        </p:sp>
        <p:sp>
          <p:nvSpPr>
            <p:cNvPr id="14" name="Rectangle 10"/>
            <p:cNvSpPr>
              <a:spLocks noChangeArrowheads="1"/>
            </p:cNvSpPr>
            <p:nvPr/>
          </p:nvSpPr>
          <p:spPr bwMode="auto">
            <a:xfrm>
              <a:off x="1370807" y="4918620"/>
              <a:ext cx="1271587" cy="366713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73152" tIns="36576" rIns="73152" bIns="36576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 dirty="0" smtClean="0">
                  <a:latin typeface="Times New Roman" charset="0"/>
                </a:rPr>
                <a:t>IS TM IOC</a:t>
              </a:r>
              <a:endParaRPr lang="en-US" altLang="zh-CN" sz="1900" dirty="0">
                <a:latin typeface="Times New Roman" charset="0"/>
                <a:ea typeface="宋体" charset="-122"/>
              </a:endParaRPr>
            </a:p>
          </p:txBody>
        </p:sp>
        <p:sp>
          <p:nvSpPr>
            <p:cNvPr id="15" name="Rectangle 11"/>
            <p:cNvSpPr>
              <a:spLocks noChangeArrowheads="1"/>
            </p:cNvSpPr>
            <p:nvPr/>
          </p:nvSpPr>
          <p:spPr bwMode="auto">
            <a:xfrm>
              <a:off x="4771926" y="4934495"/>
              <a:ext cx="1335088" cy="366713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8522" tIns="29261" rIns="58522" bIns="29261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 dirty="0" smtClean="0">
                  <a:latin typeface="Times New Roman" charset="0"/>
                  <a:ea typeface="宋体" charset="-122"/>
                </a:rPr>
                <a:t>PS TM IOC</a:t>
              </a:r>
              <a:endParaRPr lang="en-US" altLang="zh-CN" sz="1900" dirty="0">
                <a:latin typeface="Times New Roman" charset="0"/>
                <a:ea typeface="宋体" charset="-122"/>
              </a:endParaRPr>
            </a:p>
          </p:txBody>
        </p:sp>
        <p:sp>
          <p:nvSpPr>
            <p:cNvPr id="16" name="Rectangle 12"/>
            <p:cNvSpPr>
              <a:spLocks noChangeArrowheads="1"/>
            </p:cNvSpPr>
            <p:nvPr/>
          </p:nvSpPr>
          <p:spPr bwMode="auto">
            <a:xfrm>
              <a:off x="6347619" y="4934495"/>
              <a:ext cx="1230313" cy="366713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8522" tIns="29261" rIns="58522" bIns="29261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 dirty="0" smtClean="0">
                  <a:latin typeface="Times New Roman" charset="0"/>
                  <a:ea typeface="宋体" charset="-122"/>
                </a:rPr>
                <a:t>BI TM IOC</a:t>
              </a:r>
              <a:endParaRPr lang="en-US" altLang="zh-CN" sz="1900" dirty="0">
                <a:latin typeface="Times New Roman" charset="0"/>
                <a:ea typeface="宋体" charset="-122"/>
              </a:endParaRPr>
            </a:p>
          </p:txBody>
        </p:sp>
        <p:cxnSp>
          <p:nvCxnSpPr>
            <p:cNvPr id="20" name="AutoShape 16"/>
            <p:cNvCxnSpPr>
              <a:cxnSpLocks noChangeShapeType="1"/>
              <a:stCxn id="8" idx="2"/>
              <a:endCxn id="14" idx="0"/>
            </p:cNvCxnSpPr>
            <p:nvPr/>
          </p:nvCxnSpPr>
          <p:spPr bwMode="auto">
            <a:xfrm>
              <a:off x="1604170" y="2648495"/>
              <a:ext cx="402431" cy="22701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1" name="AutoShape 17"/>
            <p:cNvCxnSpPr>
              <a:cxnSpLocks noChangeShapeType="1"/>
              <a:stCxn id="9" idx="2"/>
              <a:endCxn id="14" idx="0"/>
            </p:cNvCxnSpPr>
            <p:nvPr/>
          </p:nvCxnSpPr>
          <p:spPr bwMode="auto">
            <a:xfrm flipH="1">
              <a:off x="2006601" y="2648495"/>
              <a:ext cx="694531" cy="22701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2" name="AutoShape 18"/>
            <p:cNvCxnSpPr>
              <a:cxnSpLocks noChangeShapeType="1"/>
              <a:stCxn id="10" idx="2"/>
              <a:endCxn id="14" idx="0"/>
            </p:cNvCxnSpPr>
            <p:nvPr/>
          </p:nvCxnSpPr>
          <p:spPr bwMode="auto">
            <a:xfrm flipH="1">
              <a:off x="2006601" y="2648495"/>
              <a:ext cx="1792287" cy="22701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3" name="AutoShape 19"/>
            <p:cNvCxnSpPr>
              <a:cxnSpLocks noChangeShapeType="1"/>
              <a:stCxn id="11" idx="2"/>
              <a:endCxn id="14" idx="0"/>
            </p:cNvCxnSpPr>
            <p:nvPr/>
          </p:nvCxnSpPr>
          <p:spPr bwMode="auto">
            <a:xfrm flipH="1">
              <a:off x="2006601" y="2648495"/>
              <a:ext cx="2889250" cy="22701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4" name="AutoShape 20"/>
            <p:cNvCxnSpPr>
              <a:cxnSpLocks noChangeShapeType="1"/>
              <a:stCxn id="12" idx="2"/>
              <a:endCxn id="14" idx="0"/>
            </p:cNvCxnSpPr>
            <p:nvPr/>
          </p:nvCxnSpPr>
          <p:spPr bwMode="auto">
            <a:xfrm flipH="1">
              <a:off x="2006601" y="2648495"/>
              <a:ext cx="3987006" cy="22701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5" name="AutoShape 21"/>
            <p:cNvCxnSpPr>
              <a:cxnSpLocks noChangeShapeType="1"/>
              <a:stCxn id="13" idx="2"/>
              <a:endCxn id="14" idx="0"/>
            </p:cNvCxnSpPr>
            <p:nvPr/>
          </p:nvCxnSpPr>
          <p:spPr bwMode="auto">
            <a:xfrm flipH="1">
              <a:off x="2006601" y="2648495"/>
              <a:ext cx="5083969" cy="22701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26" name="AutoShape 22"/>
            <p:cNvCxnSpPr>
              <a:cxnSpLocks noChangeShapeType="1"/>
              <a:stCxn id="13" idx="2"/>
              <a:endCxn id="16" idx="0"/>
            </p:cNvCxnSpPr>
            <p:nvPr/>
          </p:nvCxnSpPr>
          <p:spPr bwMode="auto">
            <a:xfrm flipH="1">
              <a:off x="6962776" y="2648495"/>
              <a:ext cx="127794" cy="22860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30" name="Rectangle 26"/>
            <p:cNvSpPr>
              <a:spLocks noChangeArrowheads="1"/>
            </p:cNvSpPr>
            <p:nvPr/>
          </p:nvSpPr>
          <p:spPr bwMode="auto">
            <a:xfrm>
              <a:off x="3028156" y="4918620"/>
              <a:ext cx="1520429" cy="366713"/>
            </a:xfrm>
            <a:prstGeom prst="rect">
              <a:avLst/>
            </a:prstGeom>
            <a:solidFill>
              <a:schemeClr val="accent1"/>
            </a:solidFill>
            <a:ln w="25400">
              <a:solidFill>
                <a:schemeClr val="tx1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lIns="58522" tIns="29261" rIns="58522" bIns="29261" anchor="ctr"/>
            <a:lstStyle>
              <a:lvl1pPr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1pPr>
              <a:lvl2pPr marL="36512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2pPr>
              <a:lvl3pPr marL="731838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3pPr>
              <a:lvl4pPr marL="1096963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4pPr>
              <a:lvl5pPr marL="1463675" algn="l" defTabSz="731838">
                <a:spcBef>
                  <a:spcPct val="0"/>
                </a:spcBef>
                <a:defRPr sz="2400">
                  <a:solidFill>
                    <a:schemeClr val="tx1"/>
                  </a:solidFill>
                  <a:latin typeface="Times" pitchFamily="18" charset="0"/>
                </a:defRPr>
              </a:lvl5pPr>
              <a:lvl6pPr marL="19208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6pPr>
              <a:lvl7pPr marL="23780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7pPr>
              <a:lvl8pPr marL="28352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8pPr>
              <a:lvl9pPr marL="3292475" defTabSz="731838" eaLnBrk="0" fontAlgn="base" hangingPunct="0">
                <a:spcBef>
                  <a:spcPct val="0"/>
                </a:spcBef>
                <a:spcAft>
                  <a:spcPct val="0"/>
                </a:spcAft>
                <a:defRPr sz="2400">
                  <a:solidFill>
                    <a:schemeClr val="tx1"/>
                  </a:solidFill>
                  <a:latin typeface="Times" pitchFamily="18" charset="0"/>
                </a:defRPr>
              </a:lvl9pPr>
            </a:lstStyle>
            <a:p>
              <a:pPr algn="ctr"/>
              <a:r>
                <a:rPr lang="en-US" altLang="zh-CN" sz="1900" dirty="0" smtClean="0">
                  <a:latin typeface="Times New Roman" charset="0"/>
                  <a:ea typeface="宋体" charset="-122"/>
                </a:rPr>
                <a:t>LRF TM IOC</a:t>
              </a:r>
              <a:endParaRPr lang="en-US" altLang="zh-CN" sz="1900" dirty="0">
                <a:latin typeface="Times New Roman" charset="0"/>
                <a:ea typeface="宋体" charset="-122"/>
              </a:endParaRPr>
            </a:p>
          </p:txBody>
        </p:sp>
        <p:cxnSp>
          <p:nvCxnSpPr>
            <p:cNvPr id="31" name="AutoShape 27"/>
            <p:cNvCxnSpPr>
              <a:cxnSpLocks noChangeShapeType="1"/>
              <a:stCxn id="9" idx="2"/>
              <a:endCxn id="30" idx="0"/>
            </p:cNvCxnSpPr>
            <p:nvPr/>
          </p:nvCxnSpPr>
          <p:spPr bwMode="auto">
            <a:xfrm>
              <a:off x="2701132" y="2648495"/>
              <a:ext cx="1087239" cy="22701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2" name="AutoShape 28"/>
            <p:cNvCxnSpPr>
              <a:cxnSpLocks noChangeShapeType="1"/>
              <a:stCxn id="10" idx="2"/>
              <a:endCxn id="15" idx="0"/>
            </p:cNvCxnSpPr>
            <p:nvPr/>
          </p:nvCxnSpPr>
          <p:spPr bwMode="auto">
            <a:xfrm>
              <a:off x="3798888" y="2648495"/>
              <a:ext cx="1640582" cy="22860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3" name="AutoShape 29"/>
            <p:cNvCxnSpPr>
              <a:cxnSpLocks noChangeShapeType="1"/>
              <a:stCxn id="16" idx="0"/>
              <a:endCxn id="9" idx="2"/>
            </p:cNvCxnSpPr>
            <p:nvPr/>
          </p:nvCxnSpPr>
          <p:spPr bwMode="auto">
            <a:xfrm flipH="1" flipV="1">
              <a:off x="2701132" y="2648495"/>
              <a:ext cx="4261644" cy="22860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4" name="AutoShape 30"/>
            <p:cNvCxnSpPr>
              <a:cxnSpLocks noChangeShapeType="1"/>
              <a:stCxn id="15" idx="0"/>
              <a:endCxn id="9" idx="2"/>
            </p:cNvCxnSpPr>
            <p:nvPr/>
          </p:nvCxnSpPr>
          <p:spPr bwMode="auto">
            <a:xfrm flipH="1" flipV="1">
              <a:off x="2701132" y="2648495"/>
              <a:ext cx="2738338" cy="22860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5" name="AutoShape 31"/>
            <p:cNvCxnSpPr>
              <a:cxnSpLocks noChangeShapeType="1"/>
              <a:stCxn id="30" idx="0"/>
              <a:endCxn id="8" idx="2"/>
            </p:cNvCxnSpPr>
            <p:nvPr/>
          </p:nvCxnSpPr>
          <p:spPr bwMode="auto">
            <a:xfrm flipH="1" flipV="1">
              <a:off x="1604170" y="2648495"/>
              <a:ext cx="2184201" cy="22701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6" name="AutoShape 32"/>
            <p:cNvCxnSpPr>
              <a:cxnSpLocks noChangeShapeType="1"/>
              <a:stCxn id="15" idx="0"/>
              <a:endCxn id="8" idx="2"/>
            </p:cNvCxnSpPr>
            <p:nvPr/>
          </p:nvCxnSpPr>
          <p:spPr bwMode="auto">
            <a:xfrm flipH="1" flipV="1">
              <a:off x="1604170" y="2648495"/>
              <a:ext cx="3835300" cy="22860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7" name="AutoShape 33"/>
            <p:cNvCxnSpPr>
              <a:cxnSpLocks noChangeShapeType="1"/>
              <a:stCxn id="16" idx="0"/>
              <a:endCxn id="8" idx="2"/>
            </p:cNvCxnSpPr>
            <p:nvPr/>
          </p:nvCxnSpPr>
          <p:spPr bwMode="auto">
            <a:xfrm flipH="1" flipV="1">
              <a:off x="1604170" y="2648495"/>
              <a:ext cx="5358606" cy="22860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8" name="AutoShape 34"/>
            <p:cNvCxnSpPr>
              <a:cxnSpLocks noChangeShapeType="1"/>
              <a:stCxn id="30" idx="0"/>
              <a:endCxn id="10" idx="2"/>
            </p:cNvCxnSpPr>
            <p:nvPr/>
          </p:nvCxnSpPr>
          <p:spPr bwMode="auto">
            <a:xfrm flipV="1">
              <a:off x="3788371" y="2648495"/>
              <a:ext cx="10517" cy="22701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39" name="AutoShape 35"/>
            <p:cNvCxnSpPr>
              <a:cxnSpLocks noChangeShapeType="1"/>
              <a:stCxn id="16" idx="0"/>
              <a:endCxn id="11" idx="2"/>
            </p:cNvCxnSpPr>
            <p:nvPr/>
          </p:nvCxnSpPr>
          <p:spPr bwMode="auto">
            <a:xfrm flipH="1" flipV="1">
              <a:off x="4895851" y="2648495"/>
              <a:ext cx="2066925" cy="22860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0" name="AutoShape 36"/>
            <p:cNvCxnSpPr>
              <a:cxnSpLocks noChangeShapeType="1"/>
              <a:stCxn id="16" idx="0"/>
              <a:endCxn id="10" idx="2"/>
            </p:cNvCxnSpPr>
            <p:nvPr/>
          </p:nvCxnSpPr>
          <p:spPr bwMode="auto">
            <a:xfrm flipH="1" flipV="1">
              <a:off x="3798888" y="2648495"/>
              <a:ext cx="3163888" cy="22860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1" name="AutoShape 37"/>
            <p:cNvCxnSpPr>
              <a:cxnSpLocks noChangeShapeType="1"/>
              <a:stCxn id="30" idx="0"/>
              <a:endCxn id="11" idx="2"/>
            </p:cNvCxnSpPr>
            <p:nvPr/>
          </p:nvCxnSpPr>
          <p:spPr bwMode="auto">
            <a:xfrm flipV="1">
              <a:off x="3788371" y="2648495"/>
              <a:ext cx="1107480" cy="22701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2" name="AutoShape 38"/>
            <p:cNvCxnSpPr>
              <a:cxnSpLocks noChangeShapeType="1"/>
              <a:stCxn id="30" idx="0"/>
              <a:endCxn id="12" idx="2"/>
            </p:cNvCxnSpPr>
            <p:nvPr/>
          </p:nvCxnSpPr>
          <p:spPr bwMode="auto">
            <a:xfrm flipV="1">
              <a:off x="3788371" y="2648495"/>
              <a:ext cx="2205236" cy="22701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3" name="AutoShape 39"/>
            <p:cNvCxnSpPr>
              <a:cxnSpLocks noChangeShapeType="1"/>
              <a:stCxn id="15" idx="0"/>
              <a:endCxn id="12" idx="2"/>
            </p:cNvCxnSpPr>
            <p:nvPr/>
          </p:nvCxnSpPr>
          <p:spPr bwMode="auto">
            <a:xfrm flipV="1">
              <a:off x="5439470" y="2648495"/>
              <a:ext cx="554137" cy="22860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4" name="AutoShape 40"/>
            <p:cNvCxnSpPr>
              <a:cxnSpLocks noChangeShapeType="1"/>
              <a:stCxn id="15" idx="0"/>
              <a:endCxn id="11" idx="2"/>
            </p:cNvCxnSpPr>
            <p:nvPr/>
          </p:nvCxnSpPr>
          <p:spPr bwMode="auto">
            <a:xfrm flipH="1" flipV="1">
              <a:off x="4895851" y="2648495"/>
              <a:ext cx="543619" cy="22860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5" name="AutoShape 41"/>
            <p:cNvCxnSpPr>
              <a:cxnSpLocks noChangeShapeType="1"/>
              <a:stCxn id="30" idx="0"/>
              <a:endCxn id="13" idx="2"/>
            </p:cNvCxnSpPr>
            <p:nvPr/>
          </p:nvCxnSpPr>
          <p:spPr bwMode="auto">
            <a:xfrm flipV="1">
              <a:off x="3788371" y="2648495"/>
              <a:ext cx="3302199" cy="2270125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6" name="AutoShape 42"/>
            <p:cNvCxnSpPr>
              <a:cxnSpLocks noChangeShapeType="1"/>
              <a:stCxn id="15" idx="0"/>
              <a:endCxn id="13" idx="2"/>
            </p:cNvCxnSpPr>
            <p:nvPr/>
          </p:nvCxnSpPr>
          <p:spPr bwMode="auto">
            <a:xfrm flipV="1">
              <a:off x="5439470" y="2648495"/>
              <a:ext cx="1651100" cy="22860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cxnSp>
          <p:nvCxnSpPr>
            <p:cNvPr id="47" name="AutoShape 43"/>
            <p:cNvCxnSpPr>
              <a:cxnSpLocks noChangeShapeType="1"/>
              <a:stCxn id="16" idx="0"/>
              <a:endCxn id="12" idx="2"/>
            </p:cNvCxnSpPr>
            <p:nvPr/>
          </p:nvCxnSpPr>
          <p:spPr bwMode="auto">
            <a:xfrm flipH="1" flipV="1">
              <a:off x="5993607" y="2648495"/>
              <a:ext cx="969169" cy="2286000"/>
            </a:xfrm>
            <a:prstGeom prst="straightConnector1">
              <a:avLst/>
            </a:prstGeom>
            <a:noFill/>
            <a:ln w="25400" cap="rnd">
              <a:solidFill>
                <a:schemeClr val="tx1"/>
              </a:solidFill>
              <a:round/>
              <a:headEnd type="non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pic>
          <p:nvPicPr>
            <p:cNvPr id="3074" name="Picture 2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308304" y="3207102"/>
              <a:ext cx="1159423" cy="115290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  <p:cxnSp>
          <p:nvCxnSpPr>
            <p:cNvPr id="92" name="AutoShape 16"/>
            <p:cNvCxnSpPr>
              <a:cxnSpLocks noChangeShapeType="1"/>
            </p:cNvCxnSpPr>
            <p:nvPr/>
          </p:nvCxnSpPr>
          <p:spPr bwMode="auto">
            <a:xfrm>
              <a:off x="1370807" y="3220268"/>
              <a:ext cx="0" cy="1003019"/>
            </a:xfrm>
            <a:prstGeom prst="straightConnector1">
              <a:avLst/>
            </a:prstGeom>
            <a:noFill/>
            <a:ln w="38100" cap="rnd">
              <a:solidFill>
                <a:schemeClr val="tx1"/>
              </a:solidFill>
              <a:round/>
              <a:headEnd type="triangle" w="med" len="med"/>
              <a:tailEnd type="none" w="med" len="med"/>
            </a:ln>
            <a:effectLst/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</p:cxnSp>
        <p:sp>
          <p:nvSpPr>
            <p:cNvPr id="95" name="TextBox 94"/>
            <p:cNvSpPr txBox="1"/>
            <p:nvPr/>
          </p:nvSpPr>
          <p:spPr>
            <a:xfrm>
              <a:off x="941093" y="4377386"/>
              <a:ext cx="89288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altLang="zh-CN" dirty="0" smtClean="0"/>
                <a:t>Read</a:t>
              </a:r>
              <a:endParaRPr lang="zh-CN" altLang="en-US" dirty="0"/>
            </a:p>
          </p:txBody>
        </p:sp>
      </p:grpSp>
      <p:sp>
        <p:nvSpPr>
          <p:cNvPr id="48" name="Rectangle 2"/>
          <p:cNvSpPr txBox="1">
            <a:spLocks noChangeArrowheads="1"/>
          </p:cNvSpPr>
          <p:nvPr/>
        </p:nvSpPr>
        <p:spPr bwMode="auto">
          <a:xfrm>
            <a:off x="609600" y="838200"/>
            <a:ext cx="799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200" kern="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控制网</a:t>
            </a:r>
            <a:r>
              <a:rPr lang="en-US" altLang="zh-CN" sz="3200" kern="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CA </a:t>
            </a:r>
            <a:r>
              <a:rPr lang="zh-CN" altLang="en-US" sz="3200" kern="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访问控制策略部署</a:t>
            </a:r>
          </a:p>
        </p:txBody>
      </p:sp>
      <p:sp>
        <p:nvSpPr>
          <p:cNvPr id="49" name="TextBox 48"/>
          <p:cNvSpPr txBox="1"/>
          <p:nvPr/>
        </p:nvSpPr>
        <p:spPr>
          <a:xfrm>
            <a:off x="592742" y="1736515"/>
            <a:ext cx="7291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n-ea"/>
                <a:ea typeface="+mn-ea"/>
              </a:rPr>
              <a:t>控制</a:t>
            </a:r>
            <a:r>
              <a:rPr lang="zh-CN" altLang="en-US" sz="2400" dirty="0" smtClean="0">
                <a:latin typeface="+mn-ea"/>
                <a:ea typeface="+mn-ea"/>
              </a:rPr>
              <a:t>网内所有机器，都具备</a:t>
            </a:r>
            <a:r>
              <a:rPr lang="en-US" altLang="zh-CN" sz="2400" dirty="0" smtClean="0">
                <a:latin typeface="+mn-ea"/>
                <a:ea typeface="+mn-ea"/>
              </a:rPr>
              <a:t>PV</a:t>
            </a:r>
            <a:r>
              <a:rPr lang="zh-CN" altLang="en-US" sz="2400" dirty="0" smtClean="0">
                <a:latin typeface="+mn-ea"/>
                <a:ea typeface="+mn-ea"/>
              </a:rPr>
              <a:t>的读权限。</a:t>
            </a:r>
            <a:endParaRPr lang="en-US" altLang="zh-CN" sz="2400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171448746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023260C9-0619-4158-BC43-8814B2A9A4DA}" type="slidenum">
              <a:rPr lang="en-US" altLang="zh-CN" smtClean="0">
                <a:ea typeface="宋体" charset="-122"/>
              </a:rPr>
              <a:pPr/>
              <a:t>2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16386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832E9D5E-753B-4A31-8D1F-713613FCB9A9}" type="slidenum">
              <a:rPr lang="en-US" altLang="zh-CN" sz="900" b="0">
                <a:solidFill>
                  <a:srgbClr val="4D5E68"/>
                </a:solidFill>
                <a:latin typeface="Impact" pitchFamily="34" charset="0"/>
              </a:rPr>
              <a:pPr algn="r" eaLnBrk="0" hangingPunct="0"/>
              <a:t>2</a:t>
            </a:fld>
            <a:endParaRPr lang="en-US" altLang="zh-CN" sz="900" b="0">
              <a:solidFill>
                <a:srgbClr val="4D5E68"/>
              </a:solidFill>
              <a:latin typeface="Impact" pitchFamily="34" charset="0"/>
            </a:endParaRPr>
          </a:p>
        </p:txBody>
      </p:sp>
      <p:sp>
        <p:nvSpPr>
          <p:cNvPr id="16387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zh-CN" altLang="en-US" sz="320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主 要 内 容</a:t>
            </a:r>
          </a:p>
        </p:txBody>
      </p:sp>
      <p:sp>
        <p:nvSpPr>
          <p:cNvPr id="16388" name="Rectangle 3"/>
          <p:cNvSpPr txBox="1">
            <a:spLocks noChangeArrowheads="1"/>
          </p:cNvSpPr>
          <p:nvPr/>
        </p:nvSpPr>
        <p:spPr bwMode="auto">
          <a:xfrm>
            <a:off x="1115616" y="1714192"/>
            <a:ext cx="5762600" cy="41037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342900" indent="-34290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l"/>
            </a:pPr>
            <a:r>
              <a:rPr lang="zh-CN" altLang="en-US" sz="2800" dirty="0" smtClean="0"/>
              <a:t>总体运行情况</a:t>
            </a:r>
            <a:endParaRPr lang="en-US" altLang="zh-CN" sz="2800" dirty="0"/>
          </a:p>
          <a:p>
            <a:pPr marL="342900" indent="-34290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l"/>
            </a:pPr>
            <a:r>
              <a:rPr lang="zh-CN" altLang="en-US" sz="2800" dirty="0" smtClean="0"/>
              <a:t>主要问题及解决方法</a:t>
            </a:r>
            <a:endParaRPr lang="zh-CN" altLang="en-US" sz="2800" dirty="0"/>
          </a:p>
          <a:p>
            <a:pPr marL="342900" indent="-34290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l"/>
            </a:pPr>
            <a:r>
              <a:rPr lang="zh-CN" altLang="en-US" sz="2800" dirty="0" smtClean="0"/>
              <a:t>改进及升级主要工作</a:t>
            </a:r>
            <a:endParaRPr lang="zh-CN" altLang="en-US" sz="2800" dirty="0"/>
          </a:p>
          <a:p>
            <a:pPr marL="342900" indent="-34290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Wingdings" pitchFamily="2" charset="2"/>
              <a:buChar char="l"/>
            </a:pPr>
            <a:r>
              <a:rPr lang="zh-CN" altLang="en-US" sz="2800" dirty="0" smtClean="0"/>
              <a:t>下一步工作</a:t>
            </a:r>
            <a:r>
              <a:rPr lang="zh-CN" altLang="en-US" sz="2800" dirty="0"/>
              <a:t>重点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>
          <a:xfrm>
            <a:off x="8229600" y="6524625"/>
            <a:ext cx="374848" cy="180975"/>
          </a:xfrm>
        </p:spPr>
        <p:txBody>
          <a:bodyPr/>
          <a:lstStyle/>
          <a:p>
            <a:pPr>
              <a:defRPr/>
            </a:pPr>
            <a:fld id="{AB495B3B-F0B1-434D-8F20-F917BD2040F8}" type="slidenum">
              <a:rPr lang="en-US" altLang="zh-CN" smtClean="0"/>
              <a:t>20</a:t>
            </a:fld>
            <a:endParaRPr lang="en-US" altLang="zh-CN"/>
          </a:p>
        </p:txBody>
      </p:sp>
      <p:sp>
        <p:nvSpPr>
          <p:cNvPr id="6" name="内容占位符 2"/>
          <p:cNvSpPr txBox="1">
            <a:spLocks/>
          </p:cNvSpPr>
          <p:nvPr/>
        </p:nvSpPr>
        <p:spPr>
          <a:xfrm>
            <a:off x="1239725" y="1484784"/>
            <a:ext cx="7128792" cy="1323439"/>
          </a:xfrm>
          <a:prstGeom prst="rect">
            <a:avLst/>
          </a:prstGeom>
        </p:spPr>
        <p:txBody>
          <a:bodyPr wrap="square">
            <a:spAutoFit/>
          </a:bodyPr>
          <a:lstStyle>
            <a:lvl1pPr marL="342900" indent="-342900" algn="l" rtl="0" eaLnBrk="0" fontAlgn="base" hangingPunct="0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Char char="•"/>
              <a:defRPr sz="2100" b="1">
                <a:solidFill>
                  <a:srgbClr val="1679BA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lnSpc>
                <a:spcPct val="120000"/>
              </a:lnSpc>
              <a:spcBef>
                <a:spcPct val="20000"/>
              </a:spcBef>
              <a:spcAft>
                <a:spcPct val="20000"/>
              </a:spcAft>
              <a:buClr>
                <a:schemeClr val="tx1"/>
              </a:buClr>
              <a:buChar char="–"/>
              <a:defRPr sz="1900" b="1">
                <a:solidFill>
                  <a:srgbClr val="4D5E68"/>
                </a:solidFill>
                <a:latin typeface="+mn-lt"/>
                <a:ea typeface="+mn-ea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tx1"/>
              </a:buClr>
              <a:buFont typeface="Wingdings" pitchFamily="2" charset="2"/>
              <a:buChar char="§"/>
              <a:defRPr b="1">
                <a:solidFill>
                  <a:srgbClr val="4D5E68"/>
                </a:solidFill>
                <a:latin typeface="+mn-lt"/>
                <a:ea typeface="+mn-ea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b="1">
                <a:solidFill>
                  <a:srgbClr val="4D5E68"/>
                </a:solidFill>
                <a:latin typeface="+mn-lt"/>
                <a:ea typeface="+mn-ea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b="1">
                <a:solidFill>
                  <a:srgbClr val="4D5E68"/>
                </a:solidFill>
                <a:latin typeface="+mn-lt"/>
                <a:ea typeface="+mn-ea"/>
              </a:defRPr>
            </a:lvl9pPr>
          </a:lstStyle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加速器</a:t>
            </a:r>
            <a:r>
              <a:rPr lang="en-US" altLang="zh-CN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16</a:t>
            </a:r>
            <a:r>
              <a:rPr lang="zh-CN" altLang="en-US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个</a:t>
            </a:r>
            <a:r>
              <a:rPr lang="en-US" altLang="zh-CN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logbook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中有</a:t>
            </a:r>
            <a:r>
              <a:rPr lang="en-US" altLang="zh-CN" sz="2000" dirty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11</a:t>
            </a:r>
            <a:r>
              <a:rPr lang="zh-CN" altLang="en-US" sz="2000" dirty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个在</a:t>
            </a:r>
            <a:r>
              <a:rPr lang="zh-CN" altLang="en-US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使用</a:t>
            </a:r>
            <a:endParaRPr lang="en-US" altLang="zh-CN" sz="2000" dirty="0">
              <a:solidFill>
                <a:schemeClr val="tx1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注册用户：</a:t>
            </a:r>
            <a:r>
              <a:rPr lang="en-US" altLang="zh-CN" sz="2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107</a:t>
            </a:r>
            <a:r>
              <a:rPr lang="zh-CN" altLang="en-US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，半年点击量：</a:t>
            </a:r>
            <a:r>
              <a:rPr lang="en-US" altLang="zh-CN" sz="2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11</a:t>
            </a:r>
            <a:r>
              <a:rPr lang="zh-CN" altLang="en-US" sz="2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万</a:t>
            </a:r>
            <a:r>
              <a:rPr lang="en-US" altLang="zh-CN" sz="2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+</a:t>
            </a:r>
            <a:endParaRPr lang="en-US" altLang="zh-CN" sz="2000" dirty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  <a:p>
            <a:pPr>
              <a:lnSpc>
                <a:spcPct val="100000"/>
              </a:lnSpc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日志数量</a:t>
            </a:r>
            <a:r>
              <a:rPr lang="en-US" altLang="zh-CN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TOP3</a:t>
            </a:r>
            <a:r>
              <a:rPr lang="zh-CN" altLang="en-US" sz="2000" dirty="0" smtClean="0">
                <a:solidFill>
                  <a:schemeClr val="tx1"/>
                </a:solidFill>
                <a:latin typeface="+mj-lt"/>
                <a:cs typeface="Times New Roman" panose="02020603050405020304" pitchFamily="18" charset="0"/>
              </a:rPr>
              <a:t>：</a:t>
            </a:r>
            <a:r>
              <a:rPr lang="zh-CN" altLang="en-US" sz="2000" dirty="0" smtClean="0">
                <a:solidFill>
                  <a:srgbClr val="FF0000"/>
                </a:solidFill>
                <a:latin typeface="+mj-lt"/>
                <a:cs typeface="Times New Roman" panose="02020603050405020304" pitchFamily="18" charset="0"/>
              </a:rPr>
              <a:t>束测、物理、反角白光</a:t>
            </a:r>
            <a:endParaRPr lang="en-US" altLang="zh-CN" sz="2000" dirty="0" smtClean="0">
              <a:solidFill>
                <a:srgbClr val="FF0000"/>
              </a:solidFill>
              <a:latin typeface="+mj-lt"/>
              <a:cs typeface="Times New Roman" panose="02020603050405020304" pitchFamily="18" charset="0"/>
            </a:endParaRPr>
          </a:p>
        </p:txBody>
      </p:sp>
      <p:grpSp>
        <p:nvGrpSpPr>
          <p:cNvPr id="2" name="组合 1"/>
          <p:cNvGrpSpPr/>
          <p:nvPr/>
        </p:nvGrpSpPr>
        <p:grpSpPr>
          <a:xfrm>
            <a:off x="1305045" y="2926251"/>
            <a:ext cx="6605917" cy="3671101"/>
            <a:chOff x="1305045" y="2706164"/>
            <a:chExt cx="6605917" cy="3671101"/>
          </a:xfrm>
        </p:grpSpPr>
        <p:pic>
          <p:nvPicPr>
            <p:cNvPr id="5" name="图片 4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1305045" y="2706164"/>
              <a:ext cx="6605917" cy="3671101"/>
            </a:xfrm>
            <a:prstGeom prst="rect">
              <a:avLst/>
            </a:prstGeom>
          </p:spPr>
        </p:pic>
        <p:sp>
          <p:nvSpPr>
            <p:cNvPr id="7" name="矩形 6"/>
            <p:cNvSpPr/>
            <p:nvPr/>
          </p:nvSpPr>
          <p:spPr bwMode="auto">
            <a:xfrm>
              <a:off x="4247170" y="3568953"/>
              <a:ext cx="756878" cy="2808311"/>
            </a:xfrm>
            <a:prstGeom prst="rect">
              <a:avLst/>
            </a:prstGeom>
            <a:noFill/>
            <a:ln w="57150" cap="flat" cmpd="sng" algn="ctr">
              <a:solidFill>
                <a:srgbClr val="FF0000"/>
              </a:solidFill>
              <a:prstDash val="solid"/>
              <a:round/>
              <a:headEnd type="none" w="med" len="med"/>
              <a:tailEnd type="none" w="med" len="med"/>
            </a:ln>
          </p:spPr>
          <p:txBody>
            <a:bodyPr vert="horz" wrap="none" lIns="91440" tIns="45720" rIns="91440" bIns="45720" numCol="1" rtlCol="0" anchor="ctr" anchorCtr="0" compatLnSpc="1"/>
            <a:lstStyle/>
            <a:p>
              <a:pPr marL="0" marR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</a:pPr>
              <a:endParaRPr kumimoji="0" lang="zh-CN" altLang="en-US" sz="14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charset="0"/>
                <a:ea typeface="宋体" pitchFamily="2" charset="-122"/>
              </a:endParaRPr>
            </a:p>
          </p:txBody>
        </p:sp>
      </p:grp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11868" y="1374692"/>
            <a:ext cx="1882899" cy="14202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Rectangle 2"/>
          <p:cNvSpPr txBox="1">
            <a:spLocks noChangeArrowheads="1"/>
          </p:cNvSpPr>
          <p:nvPr/>
        </p:nvSpPr>
        <p:spPr bwMode="auto">
          <a:xfrm>
            <a:off x="609600" y="838200"/>
            <a:ext cx="799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kern="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ELOG</a:t>
            </a:r>
            <a:endParaRPr lang="zh-CN" altLang="en-US" sz="3200" kern="0" dirty="0" smtClean="0">
              <a:solidFill>
                <a:srgbClr val="0070C0"/>
              </a:solidFill>
              <a:latin typeface="华文中宋"/>
              <a:ea typeface="华文中宋"/>
              <a:cs typeface="华文中宋"/>
            </a:endParaRPr>
          </a:p>
        </p:txBody>
      </p:sp>
    </p:spTree>
    <p:extLst>
      <p:ext uri="{BB962C8B-B14F-4D97-AF65-F5344CB8AC3E}">
        <p14:creationId xmlns:p14="http://schemas.microsoft.com/office/powerpoint/2010/main" val="972809504"/>
      </p:ext>
    </p:extLst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2B5CA-7929-478D-A2B7-30ABD109E71C}" type="slidenum">
              <a:rPr lang="en-US" altLang="zh-CN" smtClean="0"/>
              <a:pPr>
                <a:defRPr/>
              </a:pPr>
              <a:t>21</a:t>
            </a:fld>
            <a:endParaRPr lang="en-US" altLang="zh-CN"/>
          </a:p>
        </p:txBody>
      </p:sp>
      <p:sp>
        <p:nvSpPr>
          <p:cNvPr id="4" name="Rectangle 2"/>
          <p:cNvSpPr txBox="1">
            <a:spLocks noChangeArrowheads="1"/>
          </p:cNvSpPr>
          <p:nvPr/>
        </p:nvSpPr>
        <p:spPr bwMode="auto">
          <a:xfrm>
            <a:off x="609600" y="838200"/>
            <a:ext cx="799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en-US" altLang="zh-CN" sz="3200" kern="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Issue Tracking System</a:t>
            </a:r>
            <a:endParaRPr lang="zh-CN" altLang="en-US" sz="3200" kern="0" dirty="0" smtClean="0">
              <a:solidFill>
                <a:srgbClr val="0070C0"/>
              </a:solidFill>
              <a:latin typeface="华文中宋"/>
              <a:ea typeface="华文中宋"/>
              <a:cs typeface="华文中宋"/>
            </a:endParaRPr>
          </a:p>
        </p:txBody>
      </p:sp>
      <p:grpSp>
        <p:nvGrpSpPr>
          <p:cNvPr id="6" name="组合 5"/>
          <p:cNvGrpSpPr/>
          <p:nvPr/>
        </p:nvGrpSpPr>
        <p:grpSpPr>
          <a:xfrm>
            <a:off x="200206" y="2132856"/>
            <a:ext cx="8813437" cy="4536504"/>
            <a:chOff x="200206" y="2132856"/>
            <a:chExt cx="8813437" cy="4536504"/>
          </a:xfrm>
        </p:grpSpPr>
        <p:pic>
          <p:nvPicPr>
            <p:cNvPr id="3" name="Content Placeholder 6"/>
            <p:cNvPicPr>
              <a:picLocks noChangeAspect="1"/>
            </p:cNvPicPr>
            <p:nvPr/>
          </p:nvPicPr>
          <p:blipFill>
            <a:blip r:embed="rId2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>
            <a:xfrm>
              <a:off x="200206" y="2132856"/>
              <a:ext cx="8813437" cy="4536504"/>
            </a:xfrm>
            <a:prstGeom prst="rect">
              <a:avLst/>
            </a:prstGeom>
          </p:spPr>
        </p:pic>
        <p:pic>
          <p:nvPicPr>
            <p:cNvPr id="5122" name="Picture 2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508104" y="4291508"/>
              <a:ext cx="3469796" cy="237785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chemeClr val="accent1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chemeClr val="tx1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  <p:sp>
        <p:nvSpPr>
          <p:cNvPr id="8" name="TextBox 7"/>
          <p:cNvSpPr txBox="1"/>
          <p:nvPr/>
        </p:nvSpPr>
        <p:spPr>
          <a:xfrm>
            <a:off x="557217" y="1503552"/>
            <a:ext cx="729162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lvl="2" indent="-342900">
              <a:buFont typeface="Arial" panose="020B0604020202020204" pitchFamily="34" charset="0"/>
              <a:buChar char="•"/>
            </a:pPr>
            <a:r>
              <a:rPr lang="zh-CN" altLang="en-US" sz="2400" dirty="0">
                <a:latin typeface="+mn-ea"/>
                <a:ea typeface="+mn-ea"/>
              </a:rPr>
              <a:t>记录和跟踪装置运行维护过程中遇到的</a:t>
            </a:r>
            <a:r>
              <a:rPr lang="zh-CN" altLang="en-US" sz="2400" dirty="0" smtClean="0">
                <a:latin typeface="+mn-ea"/>
                <a:ea typeface="+mn-ea"/>
              </a:rPr>
              <a:t>问题。</a:t>
            </a:r>
            <a:endParaRPr lang="en-US" altLang="zh-CN" sz="2400" dirty="0" smtClean="0">
              <a:latin typeface="+mn-ea"/>
              <a:ea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77138540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5" name="Rectangle 2"/>
          <p:cNvSpPr>
            <a:spLocks noChangeArrowheads="1"/>
          </p:cNvSpPr>
          <p:nvPr/>
        </p:nvSpPr>
        <p:spPr bwMode="auto">
          <a:xfrm>
            <a:off x="609600" y="838200"/>
            <a:ext cx="799465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/>
          <a:lstStyle/>
          <a:p>
            <a:pPr algn="ctr"/>
            <a:r>
              <a:rPr lang="zh-CN" altLang="en-US" sz="3200" dirty="0">
                <a:solidFill>
                  <a:schemeClr val="hlink"/>
                </a:solidFill>
                <a:latin typeface="华文中宋"/>
                <a:ea typeface="华文中宋"/>
                <a:cs typeface="华文中宋"/>
              </a:rPr>
              <a:t>下一步的工作重点</a:t>
            </a:r>
          </a:p>
        </p:txBody>
      </p:sp>
      <p:sp>
        <p:nvSpPr>
          <p:cNvPr id="66563" name="Rectangle 3"/>
          <p:cNvSpPr txBox="1">
            <a:spLocks noChangeArrowheads="1"/>
          </p:cNvSpPr>
          <p:nvPr/>
        </p:nvSpPr>
        <p:spPr bwMode="auto">
          <a:xfrm>
            <a:off x="323850" y="1484313"/>
            <a:ext cx="8569325" cy="3960911"/>
          </a:xfrm>
          <a:prstGeom prst="rect">
            <a:avLst/>
          </a:prstGeom>
          <a:noFill/>
          <a:ln>
            <a:noFill/>
          </a:ln>
          <a:extLst/>
        </p:spPr>
        <p:txBody>
          <a:bodyPr/>
          <a:lstStyle>
            <a:lvl1pPr marL="342900" indent="-3429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1pPr>
            <a:lvl2pPr marL="742950" indent="-28575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2pPr>
            <a:lvl3pPr marL="11430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3pPr>
            <a:lvl4pPr marL="16002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4pPr>
            <a:lvl5pPr marL="2057400" indent="-228600" eaLnBrk="0" hangingPunct="0"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1400" b="1">
                <a:solidFill>
                  <a:schemeClr val="tx1"/>
                </a:solidFill>
                <a:latin typeface="Arial" panose="020B0604020202020204" pitchFamily="34" charset="0"/>
                <a:ea typeface="宋体" panose="02010600030101010101" pitchFamily="2" charset="-122"/>
              </a:defRPr>
            </a:lvl9pPr>
          </a:lstStyle>
          <a:p>
            <a:pPr marL="457200" indent="-457200" eaLnBrk="1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800" dirty="0" smtClean="0">
                <a:solidFill>
                  <a:srgbClr val="1679BA"/>
                </a:solidFill>
                <a:latin typeface="+mn-ea"/>
                <a:ea typeface="+mn-ea"/>
              </a:rPr>
              <a:t>全力保障加速器控制系统稳定可靠运行。</a:t>
            </a:r>
            <a:endParaRPr lang="en-US" altLang="zh-CN" sz="2800" dirty="0" smtClean="0">
              <a:solidFill>
                <a:srgbClr val="1679BA"/>
              </a:solidFill>
              <a:latin typeface="+mn-ea"/>
              <a:ea typeface="+mn-ea"/>
            </a:endParaRPr>
          </a:p>
          <a:p>
            <a:pPr marL="457200" indent="-457200" eaLnBrk="1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800" dirty="0" smtClean="0">
                <a:solidFill>
                  <a:srgbClr val="1679BA"/>
                </a:solidFill>
                <a:latin typeface="+mn-ea"/>
                <a:ea typeface="+mn-ea"/>
              </a:rPr>
              <a:t>逐步完善</a:t>
            </a:r>
            <a:r>
              <a:rPr lang="en-US" altLang="zh-CN" sz="2800" dirty="0" smtClean="0">
                <a:solidFill>
                  <a:srgbClr val="1679BA"/>
                </a:solidFill>
                <a:latin typeface="+mn-ea"/>
                <a:ea typeface="+mn-ea"/>
              </a:rPr>
              <a:t>CSNS</a:t>
            </a:r>
            <a:r>
              <a:rPr lang="zh-CN" altLang="en-US" sz="2800" dirty="0" smtClean="0">
                <a:solidFill>
                  <a:srgbClr val="1679BA"/>
                </a:solidFill>
                <a:latin typeface="+mn-ea"/>
                <a:ea typeface="+mn-ea"/>
              </a:rPr>
              <a:t>加速器控制系统的工作，稳步提升服务能力。包括更多信息在园区网的发布，部分系统（例如真空）的工作状况预测，部分监控的完善等。</a:t>
            </a:r>
            <a:endParaRPr lang="en-US" altLang="zh-CN" sz="2800" dirty="0" smtClean="0">
              <a:solidFill>
                <a:srgbClr val="1679BA"/>
              </a:solidFill>
              <a:latin typeface="+mn-ea"/>
              <a:ea typeface="+mn-ea"/>
            </a:endParaRPr>
          </a:p>
          <a:p>
            <a:pPr marL="457200" indent="-457200" eaLnBrk="1" hangingPunct="1">
              <a:lnSpc>
                <a:spcPct val="120000"/>
              </a:lnSpc>
              <a:spcBef>
                <a:spcPct val="30000"/>
              </a:spcBef>
              <a:spcAft>
                <a:spcPct val="20000"/>
              </a:spcAft>
              <a:buClr>
                <a:schemeClr val="tx1"/>
              </a:buClr>
              <a:buFont typeface="Arial" panose="020B0604020202020204" pitchFamily="34" charset="0"/>
              <a:buChar char="•"/>
              <a:defRPr/>
            </a:pPr>
            <a:r>
              <a:rPr lang="zh-CN" altLang="en-US" sz="2800" dirty="0" smtClean="0">
                <a:solidFill>
                  <a:srgbClr val="1679BA"/>
                </a:solidFill>
                <a:latin typeface="+mn-ea"/>
                <a:ea typeface="+mn-ea"/>
              </a:rPr>
              <a:t>继续推动组内专业工作的开展，扎实地做好相关工作，逐步实现稳定、持续的产出。</a:t>
            </a:r>
            <a:endParaRPr lang="en-US" altLang="zh-CN" sz="2800" dirty="0" smtClean="0">
              <a:solidFill>
                <a:srgbClr val="1679BA"/>
              </a:solidFill>
              <a:latin typeface="+mn-ea"/>
              <a:ea typeface="+mn-ea"/>
            </a:endParaRPr>
          </a:p>
        </p:txBody>
      </p:sp>
      <p:sp>
        <p:nvSpPr>
          <p:cNvPr id="4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F230C3A8-E05D-474D-A350-90C8CF248C01}" type="slidenum">
              <a:rPr lang="en-US" altLang="zh-CN" sz="900" b="0">
                <a:solidFill>
                  <a:srgbClr val="4D5E68"/>
                </a:solidFill>
                <a:latin typeface="Impact" pitchFamily="34" charset="0"/>
              </a:rPr>
              <a:pPr algn="r" eaLnBrk="0" hangingPunct="0"/>
              <a:t>22</a:t>
            </a:fld>
            <a:endParaRPr lang="en-US" altLang="zh-CN" sz="900" b="0" dirty="0">
              <a:solidFill>
                <a:srgbClr val="4D5E68"/>
              </a:solidFill>
              <a:latin typeface="Impact" pitchFamily="34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灯片编号占位符 1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8AC2B5CA-7929-478D-A2B7-30ABD109E71C}" type="slidenum">
              <a:rPr lang="en-US" altLang="zh-CN" smtClean="0"/>
              <a:pPr>
                <a:defRPr/>
              </a:pPr>
              <a:t>23</a:t>
            </a:fld>
            <a:endParaRPr lang="en-US" altLang="zh-CN"/>
          </a:p>
        </p:txBody>
      </p:sp>
      <p:sp>
        <p:nvSpPr>
          <p:cNvPr id="3" name="TextBox 2"/>
          <p:cNvSpPr txBox="1"/>
          <p:nvPr/>
        </p:nvSpPr>
        <p:spPr>
          <a:xfrm>
            <a:off x="1619672" y="2564904"/>
            <a:ext cx="590465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5400" dirty="0" smtClean="0">
                <a:solidFill>
                  <a:srgbClr val="FF0000"/>
                </a:solidFill>
              </a:rPr>
              <a:t>谢谢！</a:t>
            </a:r>
            <a:endParaRPr lang="zh-CN" altLang="en-US" sz="5400" dirty="0">
              <a:solidFill>
                <a:srgbClr val="FF0000"/>
              </a:solidFill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633017" y="4005064"/>
            <a:ext cx="792088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zh-CN" altLang="en-US" sz="3200" dirty="0" smtClean="0">
                <a:solidFill>
                  <a:srgbClr val="FF0000"/>
                </a:solidFill>
              </a:rPr>
              <a:t>感谢各设备组对控制组工作的支持，</a:t>
            </a:r>
            <a:endParaRPr lang="en-US" altLang="zh-CN" sz="3200" dirty="0" smtClean="0">
              <a:solidFill>
                <a:srgbClr val="FF0000"/>
              </a:solidFill>
            </a:endParaRPr>
          </a:p>
          <a:p>
            <a:pPr algn="ctr"/>
            <a:r>
              <a:rPr lang="zh-CN" altLang="en-US" sz="3200" dirty="0" smtClean="0">
                <a:solidFill>
                  <a:srgbClr val="FF0000"/>
                </a:solidFill>
              </a:rPr>
              <a:t>控制组会继续努力提供更好的服务！</a:t>
            </a:r>
            <a:endParaRPr lang="zh-CN" altLang="en-US" sz="3200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24712959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16F0511-64CA-42D1-ACA1-0AE5065F883E}" type="slidenum">
              <a:rPr lang="en-US" altLang="zh-CN" smtClean="0">
                <a:ea typeface="宋体" charset="-122"/>
              </a:rPr>
              <a:pPr/>
              <a:t>3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17410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E6C9A8B-977B-435F-91B9-B8321975D7BD}" type="slidenum">
              <a:rPr lang="en-US" altLang="zh-CN" sz="900" b="0">
                <a:solidFill>
                  <a:srgbClr val="4D5E68"/>
                </a:solidFill>
                <a:latin typeface="Impact" pitchFamily="34" charset="0"/>
              </a:rPr>
              <a:pPr algn="r" eaLnBrk="0" hangingPunct="0"/>
              <a:t>3</a:t>
            </a:fld>
            <a:endParaRPr lang="en-US" altLang="zh-CN" sz="900" b="0">
              <a:solidFill>
                <a:srgbClr val="4D5E68"/>
              </a:solidFill>
              <a:latin typeface="Impact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212976"/>
            <a:ext cx="7994650" cy="1080120"/>
          </a:xfrm>
        </p:spPr>
        <p:txBody>
          <a:bodyPr/>
          <a:lstStyle/>
          <a:p>
            <a:pPr algn="ctr" eaLnBrk="1" hangingPunct="1"/>
            <a:r>
              <a:rPr lang="zh-CN" altLang="en-US" sz="400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总体运行情况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16F0511-64CA-42D1-ACA1-0AE5065F883E}" type="slidenum">
              <a:rPr lang="en-US" altLang="zh-CN" smtClean="0">
                <a:ea typeface="宋体" charset="-122"/>
              </a:rPr>
              <a:pPr/>
              <a:t>4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17410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E6C9A8B-977B-435F-91B9-B8321975D7BD}" type="slidenum">
              <a:rPr lang="en-US" altLang="zh-CN" sz="900" b="0">
                <a:solidFill>
                  <a:srgbClr val="4D5E68"/>
                </a:solidFill>
                <a:latin typeface="Impact" pitchFamily="34" charset="0"/>
              </a:rPr>
              <a:pPr algn="r" eaLnBrk="0" hangingPunct="0"/>
              <a:t>4</a:t>
            </a:fld>
            <a:endParaRPr lang="en-US" altLang="zh-CN" sz="900" b="0">
              <a:solidFill>
                <a:srgbClr val="4D5E68"/>
              </a:solidFill>
              <a:latin typeface="Impact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zh-CN" altLang="en-US" sz="320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总体运行情况</a:t>
            </a:r>
          </a:p>
        </p:txBody>
      </p:sp>
      <p:pic>
        <p:nvPicPr>
          <p:cNvPr id="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520" y="1551036"/>
            <a:ext cx="7200800" cy="497430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7473516" y="5445224"/>
            <a:ext cx="15629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0070C0"/>
                </a:solidFill>
              </a:rPr>
              <a:t>设备级控制</a:t>
            </a:r>
            <a:r>
              <a:rPr lang="en-US" altLang="zh-CN" sz="1600" dirty="0" smtClean="0">
                <a:solidFill>
                  <a:srgbClr val="0070C0"/>
                </a:solidFill>
              </a:rPr>
              <a:t>/</a:t>
            </a:r>
          </a:p>
          <a:p>
            <a:r>
              <a:rPr lang="zh-CN" altLang="en-US" sz="1600" dirty="0" smtClean="0">
                <a:solidFill>
                  <a:srgbClr val="0070C0"/>
                </a:solidFill>
              </a:rPr>
              <a:t>全局控制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7519044" y="3340453"/>
            <a:ext cx="1478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0070C0"/>
                </a:solidFill>
              </a:rPr>
              <a:t>数据库及服务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7485682" y="2060848"/>
            <a:ext cx="1478806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600" dirty="0" smtClean="0">
                <a:solidFill>
                  <a:srgbClr val="0070C0"/>
                </a:solidFill>
              </a:rPr>
              <a:t>信息展示应用</a:t>
            </a:r>
            <a:endParaRPr lang="zh-CN" altLang="en-US" sz="1600" dirty="0">
              <a:solidFill>
                <a:srgbClr val="0070C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72519470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16F0511-64CA-42D1-ACA1-0AE5065F883E}" type="slidenum">
              <a:rPr lang="en-US" altLang="zh-CN" smtClean="0">
                <a:ea typeface="宋体" charset="-122"/>
              </a:rPr>
              <a:pPr/>
              <a:t>5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17410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E6C9A8B-977B-435F-91B9-B8321975D7BD}" type="slidenum">
              <a:rPr lang="en-US" altLang="zh-CN" sz="900" b="0">
                <a:solidFill>
                  <a:srgbClr val="4D5E68"/>
                </a:solidFill>
                <a:latin typeface="Impact" pitchFamily="34" charset="0"/>
              </a:rPr>
              <a:pPr algn="r" eaLnBrk="0" hangingPunct="0"/>
              <a:t>5</a:t>
            </a:fld>
            <a:endParaRPr lang="en-US" altLang="zh-CN" sz="900" b="0">
              <a:solidFill>
                <a:srgbClr val="4D5E68"/>
              </a:solidFill>
              <a:latin typeface="Impact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zh-CN" altLang="en-US" sz="320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总体运行情况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628800"/>
            <a:ext cx="8352928" cy="40010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+mn-ea"/>
              </a:rPr>
              <a:t>全局系统：机器保护系统、定时系统、加速器控制网保持了高可靠及高稳定运行</a:t>
            </a:r>
            <a:r>
              <a:rPr lang="zh-CN" altLang="zh-CN" sz="2800" dirty="0" smtClean="0">
                <a:latin typeface="+mn-ea"/>
              </a:rPr>
              <a:t>；</a:t>
            </a:r>
            <a:endParaRPr lang="zh-CN" altLang="zh-CN" sz="2800" dirty="0">
              <a:latin typeface="+mn-ea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+mn-ea"/>
              </a:rPr>
              <a:t>设备级本地及远程控制系统，在调束期间总体上没有出现影响出束的故障</a:t>
            </a:r>
            <a:r>
              <a:rPr lang="zh-CN" altLang="zh-CN" sz="2800" dirty="0" smtClean="0">
                <a:latin typeface="+mn-ea"/>
              </a:rPr>
              <a:t>；</a:t>
            </a:r>
            <a:endParaRPr lang="en-US" altLang="zh-CN" sz="2800" dirty="0" smtClean="0">
              <a:latin typeface="+mn-ea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+mn-ea"/>
              </a:rPr>
              <a:t>服务器、数据库运行可靠稳定，为调束及设备调试提供了较好的数据支持服务。</a:t>
            </a:r>
            <a:endParaRPr lang="zh-CN" altLang="zh-CN" sz="2800" dirty="0">
              <a:latin typeface="+mn-ea"/>
            </a:endParaRPr>
          </a:p>
          <a:p>
            <a:pPr marL="285750" lvl="0" indent="-28575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800" dirty="0">
                <a:latin typeface="+mn-ea"/>
              </a:rPr>
              <a:t>关于</a:t>
            </a:r>
            <a:r>
              <a:rPr lang="zh-CN" altLang="en-US" sz="2800" dirty="0" smtClean="0">
                <a:latin typeface="+mn-ea"/>
              </a:rPr>
              <a:t>上层</a:t>
            </a:r>
            <a:r>
              <a:rPr lang="en-US" altLang="zh-CN" sz="2800" dirty="0" smtClean="0">
                <a:latin typeface="+mn-ea"/>
              </a:rPr>
              <a:t>OPI</a:t>
            </a:r>
            <a:r>
              <a:rPr lang="zh-CN" altLang="en-US" sz="2800" dirty="0" smtClean="0">
                <a:latin typeface="+mn-ea"/>
              </a:rPr>
              <a:t>操作及显示的问题，控制组组员基本上可以做到通过电话或视频快速解决问题</a:t>
            </a:r>
            <a:r>
              <a:rPr lang="zh-CN" altLang="zh-CN" sz="2800" dirty="0" smtClean="0">
                <a:latin typeface="+mn-ea"/>
              </a:rPr>
              <a:t>。</a:t>
            </a:r>
            <a:endParaRPr lang="zh-CN" altLang="zh-CN" sz="2800" dirty="0">
              <a:latin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灯片编号占位符 3"/>
          <p:cNvSpPr txBox="1">
            <a:spLocks noGrp="1"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D4196128-3ECA-4951-AE71-9F3B270858B3}" type="slidenum">
              <a:rPr lang="en-US" altLang="zh-CN" sz="900" b="0">
                <a:solidFill>
                  <a:srgbClr val="4D5E68"/>
                </a:solidFill>
                <a:latin typeface="Impact" pitchFamily="34" charset="0"/>
              </a:rPr>
              <a:pPr algn="r" eaLnBrk="0" hangingPunct="0"/>
              <a:t>6</a:t>
            </a:fld>
            <a:endParaRPr lang="en-US" altLang="zh-CN" sz="900" b="0">
              <a:solidFill>
                <a:srgbClr val="4D5E68"/>
              </a:solidFill>
              <a:latin typeface="Impact" pitchFamily="34" charset="0"/>
            </a:endParaRPr>
          </a:p>
        </p:txBody>
      </p:sp>
      <p:sp>
        <p:nvSpPr>
          <p:cNvPr id="19458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A05D1884-BAFE-4C00-B378-858797802EC0}" type="slidenum">
              <a:rPr lang="en-US" altLang="zh-CN" sz="900" b="0">
                <a:solidFill>
                  <a:srgbClr val="4D5E68"/>
                </a:solidFill>
                <a:latin typeface="Impact" pitchFamily="34" charset="0"/>
              </a:rPr>
              <a:pPr algn="r" eaLnBrk="0" hangingPunct="0"/>
              <a:t>6</a:t>
            </a:fld>
            <a:endParaRPr lang="en-US" altLang="zh-CN" sz="900" b="0">
              <a:solidFill>
                <a:srgbClr val="4D5E68"/>
              </a:solidFill>
              <a:latin typeface="Impact" pitchFamily="34" charset="0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707793" y="1772816"/>
            <a:ext cx="7666982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zh-CN" altLang="en-US" sz="2800" dirty="0"/>
              <a:t>截至目前，系统运行稳定，故障率很低。对运行中出现的所有与控制系统相关的问题，组里均进行了深入的研究，并给出研究</a:t>
            </a:r>
            <a:r>
              <a:rPr lang="zh-CN" altLang="en-US" sz="2800" dirty="0" smtClean="0"/>
              <a:t>结果。</a:t>
            </a:r>
            <a:endParaRPr lang="en-US" altLang="zh-CN" sz="2800" dirty="0" smtClean="0">
              <a:latin typeface="+mn-ea"/>
            </a:endParaRPr>
          </a:p>
        </p:txBody>
      </p:sp>
      <p:sp>
        <p:nvSpPr>
          <p:cNvPr id="6" name="Rectangle 2"/>
          <p:cNvSpPr txBox="1">
            <a:spLocks noChangeArrowheads="1"/>
          </p:cNvSpPr>
          <p:nvPr/>
        </p:nvSpPr>
        <p:spPr>
          <a:xfrm>
            <a:off x="609600" y="838200"/>
            <a:ext cx="7994650" cy="718592"/>
          </a:xfrm>
          <a:prstGeom prst="rect">
            <a:avLst/>
          </a:prstGeom>
        </p:spPr>
        <p:txBody>
          <a:bodyPr/>
          <a:lstStyle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+mj-lt"/>
                <a:ea typeface="+mj-ea"/>
                <a:cs typeface="+mj-cs"/>
              </a:defRPr>
            </a:lvl1pPr>
            <a:lvl2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2pPr>
            <a:lvl3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3pPr>
            <a:lvl4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4pPr>
            <a:lvl5pPr algn="l" rtl="0" eaLnBrk="0" fontAlgn="base" hangingPunct="0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5pPr>
            <a:lvl6pPr marL="4572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6pPr>
            <a:lvl7pPr marL="9144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7pPr>
            <a:lvl8pPr marL="13716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8pPr>
            <a:lvl9pPr marL="1828800" algn="l" rtl="0" fontAlgn="base">
              <a:spcBef>
                <a:spcPct val="0"/>
              </a:spcBef>
              <a:spcAft>
                <a:spcPct val="0"/>
              </a:spcAft>
              <a:defRPr sz="2200" b="1">
                <a:solidFill>
                  <a:srgbClr val="4D5E68"/>
                </a:solidFill>
                <a:latin typeface="Arial" charset="0"/>
                <a:ea typeface="宋体" pitchFamily="2" charset="-122"/>
              </a:defRPr>
            </a:lvl9pPr>
          </a:lstStyle>
          <a:p>
            <a:pPr algn="ctr" eaLnBrk="1" hangingPunct="1"/>
            <a:r>
              <a:rPr lang="zh-CN" altLang="en-US" sz="3200" kern="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总体运行情况</a:t>
            </a:r>
          </a:p>
        </p:txBody>
      </p:sp>
    </p:spTree>
    <p:extLst>
      <p:ext uri="{BB962C8B-B14F-4D97-AF65-F5344CB8AC3E}">
        <p14:creationId xmlns:p14="http://schemas.microsoft.com/office/powerpoint/2010/main" val="2159969388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09" name="灯片编号占位符 3"/>
          <p:cNvSpPr>
            <a:spLocks noGrp="1"/>
          </p:cNvSpPr>
          <p:nvPr>
            <p:ph type="sldNum" sz="quarter" idx="10"/>
          </p:nvPr>
        </p:nvSpPr>
        <p:spPr>
          <a:noFill/>
        </p:spPr>
        <p:txBody>
          <a:bodyPr/>
          <a:lstStyle/>
          <a:p>
            <a:fld id="{816F0511-64CA-42D1-ACA1-0AE5065F883E}" type="slidenum">
              <a:rPr lang="en-US" altLang="zh-CN" smtClean="0">
                <a:ea typeface="宋体" charset="-122"/>
              </a:rPr>
              <a:pPr/>
              <a:t>7</a:t>
            </a:fld>
            <a:endParaRPr lang="en-US" altLang="zh-CN" smtClean="0">
              <a:ea typeface="宋体" charset="-122"/>
            </a:endParaRPr>
          </a:p>
        </p:txBody>
      </p:sp>
      <p:sp>
        <p:nvSpPr>
          <p:cNvPr id="17410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1E6C9A8B-977B-435F-91B9-B8321975D7BD}" type="slidenum">
              <a:rPr lang="en-US" altLang="zh-CN" sz="900" b="0">
                <a:solidFill>
                  <a:srgbClr val="4D5E68"/>
                </a:solidFill>
                <a:latin typeface="Impact" pitchFamily="34" charset="0"/>
              </a:rPr>
              <a:pPr algn="r" eaLnBrk="0" hangingPunct="0"/>
              <a:t>7</a:t>
            </a:fld>
            <a:endParaRPr lang="en-US" altLang="zh-CN" sz="900" b="0">
              <a:solidFill>
                <a:srgbClr val="4D5E68"/>
              </a:solidFill>
              <a:latin typeface="Impact" pitchFamily="34" charset="0"/>
            </a:endParaRPr>
          </a:p>
        </p:txBody>
      </p:sp>
      <p:sp>
        <p:nvSpPr>
          <p:cNvPr id="17411" name="Rectangle 2"/>
          <p:cNvSpPr>
            <a:spLocks noGrp="1" noChangeArrowheads="1"/>
          </p:cNvSpPr>
          <p:nvPr>
            <p:ph type="title"/>
          </p:nvPr>
        </p:nvSpPr>
        <p:spPr>
          <a:xfrm>
            <a:off x="539552" y="3212976"/>
            <a:ext cx="7994650" cy="1080120"/>
          </a:xfrm>
        </p:spPr>
        <p:txBody>
          <a:bodyPr/>
          <a:lstStyle/>
          <a:p>
            <a:pPr algn="ctr" eaLnBrk="1" hangingPunct="1"/>
            <a:r>
              <a:rPr lang="zh-CN" altLang="en-US" sz="400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主要问题及解决方法</a:t>
            </a: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灯片编号占位符 3"/>
          <p:cNvSpPr txBox="1">
            <a:spLocks noGrp="1"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D4196128-3ECA-4951-AE71-9F3B270858B3}" type="slidenum">
              <a:rPr lang="en-US" altLang="zh-CN" sz="900" b="0">
                <a:solidFill>
                  <a:srgbClr val="4D5E68"/>
                </a:solidFill>
                <a:latin typeface="Impact" pitchFamily="34" charset="0"/>
              </a:rPr>
              <a:pPr algn="r" eaLnBrk="0" hangingPunct="0"/>
              <a:t>8</a:t>
            </a:fld>
            <a:endParaRPr lang="en-US" altLang="zh-CN" sz="900" b="0">
              <a:solidFill>
                <a:srgbClr val="4D5E68"/>
              </a:solidFill>
              <a:latin typeface="Impact" pitchFamily="34" charset="0"/>
            </a:endParaRPr>
          </a:p>
        </p:txBody>
      </p:sp>
      <p:sp>
        <p:nvSpPr>
          <p:cNvPr id="19458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A05D1884-BAFE-4C00-B378-858797802EC0}" type="slidenum">
              <a:rPr lang="en-US" altLang="zh-CN" sz="900" b="0">
                <a:solidFill>
                  <a:srgbClr val="4D5E68"/>
                </a:solidFill>
                <a:latin typeface="Impact" pitchFamily="34" charset="0"/>
              </a:rPr>
              <a:pPr algn="r" eaLnBrk="0" hangingPunct="0"/>
              <a:t>8</a:t>
            </a:fld>
            <a:endParaRPr lang="en-US" altLang="zh-CN" sz="900" b="0">
              <a:solidFill>
                <a:srgbClr val="4D5E68"/>
              </a:solidFill>
              <a:latin typeface="Impact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zh-CN" altLang="en-US" sz="320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主要问题及解决方法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467544" y="1844824"/>
            <a:ext cx="8352928" cy="46628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indent="-4572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+mn-ea"/>
                <a:ea typeface="+mn-ea"/>
              </a:rPr>
              <a:t>2017.11.9</a:t>
            </a:r>
            <a:r>
              <a:rPr lang="zh-CN" altLang="en-US" sz="2800" dirty="0" smtClean="0">
                <a:latin typeface="+mn-ea"/>
                <a:ea typeface="+mn-ea"/>
              </a:rPr>
              <a:t>，</a:t>
            </a:r>
            <a:r>
              <a:rPr lang="en-US" altLang="zh-CN" sz="2800" dirty="0" smtClean="0">
                <a:latin typeface="+mn-ea"/>
                <a:ea typeface="+mn-ea"/>
              </a:rPr>
              <a:t>RTBPS02</a:t>
            </a:r>
            <a:r>
              <a:rPr lang="zh-CN" altLang="en-US" sz="2800" dirty="0" smtClean="0">
                <a:latin typeface="+mn-ea"/>
                <a:ea typeface="+mn-ea"/>
              </a:rPr>
              <a:t>发生故障，</a:t>
            </a:r>
            <a:r>
              <a:rPr lang="en-US" altLang="zh-CN" sz="2800" dirty="0" smtClean="0">
                <a:latin typeface="+mn-ea"/>
                <a:ea typeface="+mn-ea"/>
              </a:rPr>
              <a:t>MPS</a:t>
            </a:r>
            <a:r>
              <a:rPr lang="zh-CN" altLang="en-US" sz="2800" dirty="0" smtClean="0">
                <a:latin typeface="+mn-ea"/>
                <a:ea typeface="+mn-ea"/>
              </a:rPr>
              <a:t>未能执行联锁停束。</a:t>
            </a:r>
            <a:endParaRPr lang="en-US" altLang="zh-CN" sz="2800" dirty="0" smtClean="0">
              <a:latin typeface="+mn-ea"/>
              <a:ea typeface="+mn-ea"/>
            </a:endParaRPr>
          </a:p>
          <a:p>
            <a:pPr marL="457200" indent="-457200">
              <a:spcBef>
                <a:spcPts val="600"/>
              </a:spcBef>
              <a:spcAft>
                <a:spcPts val="0"/>
              </a:spcAft>
              <a:buClr>
                <a:schemeClr val="tx1"/>
              </a:buClr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+mn-ea"/>
                <a:ea typeface="+mn-ea"/>
              </a:rPr>
              <a:t>解决方法：</a:t>
            </a:r>
            <a:endParaRPr lang="en-US" altLang="zh-CN" sz="2800" dirty="0" smtClean="0">
              <a:latin typeface="+mn-ea"/>
              <a:ea typeface="+mn-ea"/>
            </a:endParaRPr>
          </a:p>
          <a:p>
            <a:pPr marL="720000" indent="-3600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Times New Roman" panose="02020603050405020304" pitchFamily="18" charset="0"/>
              <a:buChar char="−"/>
            </a:pPr>
            <a:r>
              <a:rPr lang="zh-CN" altLang="en-US" sz="2400" dirty="0" smtClean="0">
                <a:latin typeface="+mn-ea"/>
                <a:ea typeface="+mn-ea"/>
              </a:rPr>
              <a:t>对原</a:t>
            </a:r>
            <a:r>
              <a:rPr lang="en-US" altLang="zh-CN" sz="2400" dirty="0" smtClean="0">
                <a:latin typeface="+mn-ea"/>
                <a:ea typeface="+mn-ea"/>
              </a:rPr>
              <a:t>MPS</a:t>
            </a:r>
            <a:r>
              <a:rPr lang="zh-CN" altLang="en-US" sz="2400" dirty="0" smtClean="0">
                <a:latin typeface="+mn-ea"/>
                <a:ea typeface="+mn-ea"/>
              </a:rPr>
              <a:t>系统</a:t>
            </a:r>
            <a:r>
              <a:rPr lang="en-US" altLang="zh-CN" sz="2400" dirty="0" smtClean="0">
                <a:latin typeface="+mn-ea"/>
                <a:ea typeface="+mn-ea"/>
              </a:rPr>
              <a:t>PLC</a:t>
            </a:r>
            <a:r>
              <a:rPr lang="zh-CN" altLang="en-US" sz="2400" dirty="0" smtClean="0">
                <a:latin typeface="+mn-ea"/>
                <a:ea typeface="+mn-ea"/>
              </a:rPr>
              <a:t>程序、信号表、站点互联方式、机柜接线端子进行全面细致检查和改进。</a:t>
            </a:r>
            <a:endParaRPr lang="en-US" altLang="zh-CN" sz="2400" dirty="0" smtClean="0">
              <a:latin typeface="+mn-ea"/>
              <a:ea typeface="+mn-ea"/>
            </a:endParaRPr>
          </a:p>
          <a:p>
            <a:pPr marL="720000" indent="-3600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Times New Roman" panose="02020603050405020304" pitchFamily="18" charset="0"/>
              <a:buChar char="−"/>
            </a:pPr>
            <a:r>
              <a:rPr lang="zh-CN" altLang="en-US" sz="2400" dirty="0" smtClean="0">
                <a:latin typeface="+mn-ea"/>
                <a:ea typeface="+mn-ea"/>
              </a:rPr>
              <a:t>新建</a:t>
            </a:r>
            <a:r>
              <a:rPr lang="en-US" altLang="zh-CN" sz="2400" dirty="0" smtClean="0">
                <a:latin typeface="+mn-ea"/>
                <a:ea typeface="+mn-ea"/>
              </a:rPr>
              <a:t>MPS-B</a:t>
            </a:r>
            <a:r>
              <a:rPr lang="zh-CN" altLang="en-US" sz="2400" dirty="0" smtClean="0">
                <a:latin typeface="+mn-ea"/>
                <a:ea typeface="+mn-ea"/>
              </a:rPr>
              <a:t>系统，接入关键电源和</a:t>
            </a:r>
            <a:r>
              <a:rPr lang="en-US" altLang="zh-CN" sz="2400" dirty="0" smtClean="0">
                <a:latin typeface="+mn-ea"/>
                <a:ea typeface="+mn-ea"/>
              </a:rPr>
              <a:t>PPS</a:t>
            </a:r>
            <a:r>
              <a:rPr lang="zh-CN" altLang="en-US" sz="2400" dirty="0" smtClean="0">
                <a:latin typeface="+mn-ea"/>
                <a:ea typeface="+mn-ea"/>
              </a:rPr>
              <a:t>信号，和原</a:t>
            </a:r>
            <a:r>
              <a:rPr lang="en-US" altLang="zh-CN" sz="2400" dirty="0" smtClean="0">
                <a:latin typeface="+mn-ea"/>
                <a:ea typeface="+mn-ea"/>
              </a:rPr>
              <a:t>MPS</a:t>
            </a:r>
            <a:r>
              <a:rPr lang="zh-CN" altLang="en-US" sz="2400" dirty="0" smtClean="0">
                <a:latin typeface="+mn-ea"/>
                <a:ea typeface="+mn-ea"/>
              </a:rPr>
              <a:t>同时独立运行，实现</a:t>
            </a:r>
            <a:r>
              <a:rPr lang="en-US" altLang="zh-CN" sz="2400" dirty="0" smtClean="0">
                <a:latin typeface="+mn-ea"/>
                <a:ea typeface="+mn-ea"/>
              </a:rPr>
              <a:t>MPS</a:t>
            </a:r>
            <a:r>
              <a:rPr lang="zh-CN" altLang="en-US" sz="2400" dirty="0" smtClean="0">
                <a:latin typeface="+mn-ea"/>
                <a:ea typeface="+mn-ea"/>
              </a:rPr>
              <a:t>系统双联锁。</a:t>
            </a:r>
            <a:endParaRPr lang="en-US" altLang="zh-CN" sz="2400" dirty="0" smtClean="0">
              <a:latin typeface="+mn-ea"/>
              <a:ea typeface="+mn-ea"/>
            </a:endParaRPr>
          </a:p>
          <a:p>
            <a:pPr marL="720000" indent="-3600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Times New Roman" panose="02020603050405020304" pitchFamily="18" charset="0"/>
              <a:buChar char="−"/>
            </a:pPr>
            <a:r>
              <a:rPr lang="zh-CN" altLang="en-US" sz="2400" dirty="0" smtClean="0">
                <a:latin typeface="+mn-ea"/>
                <a:ea typeface="+mn-ea"/>
              </a:rPr>
              <a:t>成立</a:t>
            </a:r>
            <a:r>
              <a:rPr lang="en-US" altLang="zh-CN" sz="2400" dirty="0" smtClean="0">
                <a:latin typeface="+mn-ea"/>
                <a:ea typeface="+mn-ea"/>
              </a:rPr>
              <a:t>MPS</a:t>
            </a:r>
            <a:r>
              <a:rPr lang="zh-CN" altLang="en-US" sz="2400" dirty="0" smtClean="0">
                <a:latin typeface="+mn-ea"/>
                <a:ea typeface="+mn-ea"/>
              </a:rPr>
              <a:t>联合测试小组，对</a:t>
            </a:r>
            <a:r>
              <a:rPr lang="en-US" altLang="zh-CN" sz="2400" dirty="0" smtClean="0">
                <a:latin typeface="+mn-ea"/>
                <a:ea typeface="+mn-ea"/>
              </a:rPr>
              <a:t>MPS</a:t>
            </a:r>
            <a:r>
              <a:rPr lang="zh-CN" altLang="en-US" sz="2400" dirty="0" smtClean="0">
                <a:latin typeface="+mn-ea"/>
                <a:ea typeface="+mn-ea"/>
              </a:rPr>
              <a:t>系统进行全面测试。</a:t>
            </a:r>
            <a:endParaRPr lang="en-US" altLang="zh-CN" sz="2400" dirty="0" smtClean="0">
              <a:latin typeface="+mn-ea"/>
              <a:ea typeface="+mn-ea"/>
            </a:endParaRPr>
          </a:p>
          <a:p>
            <a:pPr marL="720000" indent="-360000">
              <a:spcBef>
                <a:spcPts val="600"/>
              </a:spcBef>
              <a:spcAft>
                <a:spcPts val="600"/>
              </a:spcAft>
              <a:buClr>
                <a:schemeClr val="tx1"/>
              </a:buClr>
              <a:buFont typeface="Times New Roman" panose="02020603050405020304" pitchFamily="18" charset="0"/>
              <a:buChar char="−"/>
            </a:pPr>
            <a:r>
              <a:rPr lang="en-US" altLang="zh-CN" sz="2400" dirty="0" smtClean="0">
                <a:latin typeface="+mn-ea"/>
                <a:ea typeface="+mn-ea"/>
              </a:rPr>
              <a:t>MPS </a:t>
            </a:r>
            <a:r>
              <a:rPr lang="zh-CN" altLang="en-US" sz="2400" dirty="0" smtClean="0">
                <a:latin typeface="+mn-ea"/>
                <a:ea typeface="+mn-ea"/>
              </a:rPr>
              <a:t>联锁</a:t>
            </a:r>
            <a:r>
              <a:rPr lang="en-US" altLang="zh-CN" sz="2400" dirty="0" smtClean="0">
                <a:latin typeface="+mn-ea"/>
                <a:ea typeface="+mn-ea"/>
              </a:rPr>
              <a:t>PLC</a:t>
            </a:r>
            <a:r>
              <a:rPr lang="zh-CN" altLang="en-US" sz="2400" dirty="0" smtClean="0">
                <a:latin typeface="+mn-ea"/>
                <a:ea typeface="+mn-ea"/>
              </a:rPr>
              <a:t>程序修改，需报备工程经理部审批，且修改后需要进行全面测试。</a:t>
            </a:r>
            <a:endParaRPr lang="en-US" altLang="zh-CN" sz="2400" dirty="0" smtClean="0">
              <a:latin typeface="+mn-ea"/>
              <a:ea typeface="+mn-ea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7" name="灯片编号占位符 3"/>
          <p:cNvSpPr txBox="1">
            <a:spLocks noGrp="1"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D4196128-3ECA-4951-AE71-9F3B270858B3}" type="slidenum">
              <a:rPr lang="en-US" altLang="zh-CN" sz="900" b="0">
                <a:solidFill>
                  <a:srgbClr val="4D5E68"/>
                </a:solidFill>
                <a:latin typeface="Impact" pitchFamily="34" charset="0"/>
              </a:rPr>
              <a:pPr algn="r" eaLnBrk="0" hangingPunct="0"/>
              <a:t>9</a:t>
            </a:fld>
            <a:endParaRPr lang="en-US" altLang="zh-CN" sz="900" b="0">
              <a:solidFill>
                <a:srgbClr val="4D5E68"/>
              </a:solidFill>
              <a:latin typeface="Impact" pitchFamily="34" charset="0"/>
            </a:endParaRPr>
          </a:p>
        </p:txBody>
      </p:sp>
      <p:sp>
        <p:nvSpPr>
          <p:cNvPr id="19458" name="灯片编号占位符 3"/>
          <p:cNvSpPr txBox="1">
            <a:spLocks/>
          </p:cNvSpPr>
          <p:nvPr/>
        </p:nvSpPr>
        <p:spPr bwMode="auto">
          <a:xfrm>
            <a:off x="8229600" y="6524625"/>
            <a:ext cx="303213" cy="180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algn="r" eaLnBrk="0" hangingPunct="0"/>
            <a:fld id="{A05D1884-BAFE-4C00-B378-858797802EC0}" type="slidenum">
              <a:rPr lang="en-US" altLang="zh-CN" sz="900" b="0">
                <a:solidFill>
                  <a:srgbClr val="4D5E68"/>
                </a:solidFill>
                <a:latin typeface="Impact" pitchFamily="34" charset="0"/>
              </a:rPr>
              <a:pPr algn="r" eaLnBrk="0" hangingPunct="0"/>
              <a:t>9</a:t>
            </a:fld>
            <a:endParaRPr lang="en-US" altLang="zh-CN" sz="900" b="0">
              <a:solidFill>
                <a:srgbClr val="4D5E68"/>
              </a:solidFill>
              <a:latin typeface="Impact" pitchFamily="34" charset="0"/>
            </a:endParaRPr>
          </a:p>
        </p:txBody>
      </p:sp>
      <p:sp>
        <p:nvSpPr>
          <p:cNvPr id="19459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609600" y="838200"/>
            <a:ext cx="7994650" cy="457200"/>
          </a:xfrm>
        </p:spPr>
        <p:txBody>
          <a:bodyPr/>
          <a:lstStyle/>
          <a:p>
            <a:pPr algn="ctr" eaLnBrk="1" hangingPunct="1"/>
            <a:r>
              <a:rPr lang="zh-CN" altLang="en-US" sz="3200" dirty="0" smtClean="0">
                <a:solidFill>
                  <a:srgbClr val="0070C0"/>
                </a:solidFill>
                <a:latin typeface="华文中宋"/>
                <a:ea typeface="华文中宋"/>
                <a:cs typeface="华文中宋"/>
              </a:rPr>
              <a:t>主要问题及解决方法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707793" y="1772816"/>
            <a:ext cx="7666982" cy="352404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457200" lvl="0" indent="-457200">
              <a:spcBef>
                <a:spcPts val="600"/>
              </a:spcBef>
              <a:spcAft>
                <a:spcPts val="600"/>
              </a:spcAft>
              <a:buFont typeface="Arial" panose="020B0604020202020204" pitchFamily="34" charset="0"/>
              <a:buChar char="•"/>
            </a:pPr>
            <a:r>
              <a:rPr lang="en-US" altLang="zh-CN" sz="2800" dirty="0" smtClean="0">
                <a:latin typeface="+mn-ea"/>
              </a:rPr>
              <a:t>2017.8.18</a:t>
            </a:r>
            <a:r>
              <a:rPr lang="zh-CN" altLang="en-US" sz="2800" dirty="0" smtClean="0">
                <a:latin typeface="+mn-ea"/>
              </a:rPr>
              <a:t>、</a:t>
            </a:r>
            <a:r>
              <a:rPr lang="en-US" altLang="zh-CN" sz="2800" dirty="0" smtClean="0">
                <a:latin typeface="+mn-ea"/>
              </a:rPr>
              <a:t>2018.3.25,</a:t>
            </a:r>
            <a:r>
              <a:rPr lang="zh-CN" altLang="en-US" sz="2800" dirty="0" smtClean="0">
                <a:latin typeface="+mn-ea"/>
              </a:rPr>
              <a:t>各发生一次定时系统出现全域性丢失一个周期的</a:t>
            </a:r>
            <a:r>
              <a:rPr lang="en-US" altLang="zh-CN" sz="2800" dirty="0" smtClean="0">
                <a:latin typeface="+mn-ea"/>
              </a:rPr>
              <a:t>25Hz</a:t>
            </a:r>
            <a:r>
              <a:rPr lang="zh-CN" altLang="en-US" sz="2800" dirty="0" smtClean="0">
                <a:latin typeface="+mn-ea"/>
              </a:rPr>
              <a:t>触发信号，导致</a:t>
            </a:r>
            <a:r>
              <a:rPr lang="en-US" altLang="zh-CN" sz="2800" dirty="0" smtClean="0">
                <a:latin typeface="+mn-ea"/>
              </a:rPr>
              <a:t>DTL1-4</a:t>
            </a:r>
            <a:r>
              <a:rPr lang="zh-CN" altLang="en-US" sz="2800" dirty="0" smtClean="0">
                <a:latin typeface="+mn-ea"/>
              </a:rPr>
              <a:t>、环主</a:t>
            </a:r>
            <a:r>
              <a:rPr lang="en-US" altLang="zh-CN" sz="2800" dirty="0" smtClean="0">
                <a:latin typeface="+mn-ea"/>
              </a:rPr>
              <a:t>B</a:t>
            </a:r>
            <a:r>
              <a:rPr lang="zh-CN" altLang="en-US" sz="2800" dirty="0" smtClean="0">
                <a:latin typeface="+mn-ea"/>
              </a:rPr>
              <a:t>、</a:t>
            </a:r>
            <a:r>
              <a:rPr lang="en-US" altLang="zh-CN" sz="2800" dirty="0" smtClean="0">
                <a:latin typeface="+mn-ea"/>
              </a:rPr>
              <a:t>Q</a:t>
            </a:r>
            <a:r>
              <a:rPr lang="zh-CN" altLang="en-US" sz="2800" dirty="0" smtClean="0">
                <a:latin typeface="+mn-ea"/>
              </a:rPr>
              <a:t>电源同时掉功率。</a:t>
            </a:r>
            <a:endParaRPr lang="zh-CN" altLang="zh-CN" sz="2800" dirty="0">
              <a:latin typeface="+mn-ea"/>
            </a:endParaRPr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b="1" dirty="0" smtClean="0">
                <a:latin typeface="+mn-ea"/>
              </a:rPr>
              <a:t>原因</a:t>
            </a:r>
            <a:r>
              <a:rPr lang="zh-CN" altLang="en-US" sz="2800" dirty="0" smtClean="0">
                <a:latin typeface="+mn-ea"/>
              </a:rPr>
              <a:t>：还没有定位到导致该问题的原因。</a:t>
            </a:r>
            <a:endParaRPr lang="en-US" altLang="zh-CN" sz="2800" dirty="0" smtClean="0">
              <a:latin typeface="+mn-ea"/>
            </a:endParaRPr>
          </a:p>
          <a:p>
            <a:pPr marL="457200" lvl="0" indent="-457200">
              <a:spcBef>
                <a:spcPts val="1200"/>
              </a:spcBef>
              <a:spcAft>
                <a:spcPts val="1200"/>
              </a:spcAft>
              <a:buFont typeface="Arial" panose="020B0604020202020204" pitchFamily="34" charset="0"/>
              <a:buChar char="•"/>
            </a:pPr>
            <a:r>
              <a:rPr lang="zh-CN" altLang="en-US" sz="2800" dirty="0" smtClean="0">
                <a:latin typeface="+mn-ea"/>
              </a:rPr>
              <a:t>已进行工作：添加在线监测手段</a:t>
            </a:r>
            <a:endParaRPr lang="en-US" altLang="zh-CN" sz="2800" dirty="0" smtClean="0">
              <a:latin typeface="+mn-ea"/>
            </a:endParaRPr>
          </a:p>
          <a:p>
            <a:pPr lvl="0">
              <a:spcBef>
                <a:spcPts val="1200"/>
              </a:spcBef>
              <a:spcAft>
                <a:spcPts val="1200"/>
              </a:spcAft>
            </a:pPr>
            <a:endParaRPr lang="en-US" altLang="zh-CN" sz="2800" dirty="0" smtClean="0">
              <a:solidFill>
                <a:srgbClr val="FF0000"/>
              </a:solidFill>
              <a:latin typeface="+mn-ea"/>
            </a:endParaRPr>
          </a:p>
        </p:txBody>
      </p:sp>
    </p:spTree>
    <p:extLst>
      <p:ext uri="{BB962C8B-B14F-4D97-AF65-F5344CB8AC3E}">
        <p14:creationId xmlns:p14="http://schemas.microsoft.com/office/powerpoint/2010/main" val="3272358675"/>
      </p:ext>
    </p:extLst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CSNS讲演稿母板">
  <a:themeElements>
    <a:clrScheme name="1_CSNS讲演稿母板 6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C0C0C0"/>
      </a:accent1>
      <a:accent2>
        <a:srgbClr val="0066FF"/>
      </a:accent2>
      <a:accent3>
        <a:srgbClr val="FFFFFF"/>
      </a:accent3>
      <a:accent4>
        <a:srgbClr val="000000"/>
      </a:accent4>
      <a:accent5>
        <a:srgbClr val="DCDCDC"/>
      </a:accent5>
      <a:accent6>
        <a:srgbClr val="005CE7"/>
      </a:accent6>
      <a:hlink>
        <a:srgbClr val="FF0000"/>
      </a:hlink>
      <a:folHlink>
        <a:srgbClr val="009900"/>
      </a:folHlink>
    </a:clrScheme>
    <a:fontScheme name="1_CSNS讲演稿母板">
      <a:majorFont>
        <a:latin typeface="Arial"/>
        <a:ea typeface="宋体"/>
        <a:cs typeface=""/>
      </a:majorFont>
      <a:minorFont>
        <a:latin typeface="Arial"/>
        <a:ea typeface="宋体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rgbClr val="FFFF00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none" lIns="91440" tIns="45720" rIns="91440" bIns="45720" numCol="1" anchor="ctr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zh-CN" altLang="en-US" sz="14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charset="0"/>
            <a:ea typeface="宋体" pitchFamily="2" charset="-122"/>
          </a:defRPr>
        </a:defPPr>
      </a:lstStyle>
    </a:lnDef>
  </a:objectDefaults>
  <a:extraClrSchemeLst>
    <a:extraClrScheme>
      <a:clrScheme name="1_CSNS讲演稿母板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_CSNS讲演稿母板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_CSNS讲演稿母板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主题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CSNS模板</Template>
  <TotalTime>4831</TotalTime>
  <Words>1031</Words>
  <Application>Microsoft Office PowerPoint</Application>
  <PresentationFormat>全屏显示(4:3)</PresentationFormat>
  <Paragraphs>193</Paragraphs>
  <Slides>23</Slides>
  <Notes>0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23</vt:i4>
      </vt:variant>
    </vt:vector>
  </HeadingPairs>
  <TitlesOfParts>
    <vt:vector size="24" baseType="lpstr">
      <vt:lpstr>1_CSNS讲演稿母板</vt:lpstr>
      <vt:lpstr> CSNS加速器控制系统运行总结 2017.8-2018.7  张玉亮     2018年9月12日 代表加速器控制组</vt:lpstr>
      <vt:lpstr>主 要 内 容</vt:lpstr>
      <vt:lpstr>总体运行情况</vt:lpstr>
      <vt:lpstr>总体运行情况</vt:lpstr>
      <vt:lpstr>总体运行情况</vt:lpstr>
      <vt:lpstr>PowerPoint 演示文稿</vt:lpstr>
      <vt:lpstr>主要问题及解决方法</vt:lpstr>
      <vt:lpstr>主要问题及解决方法</vt:lpstr>
      <vt:lpstr>主要问题及解决方法</vt:lpstr>
      <vt:lpstr>改进及升级主要工作</vt:lpstr>
      <vt:lpstr>改进及升级主要工作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Company>MC SYSTEM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CSNS Status 中国散裂中子源  Jie WEI  for the CSNS Project Team Institute of High Energy Physics Institute of Physics</dc:title>
  <dc:creator>MC SYSTEM</dc:creator>
  <cp:lastModifiedBy>dell</cp:lastModifiedBy>
  <cp:revision>2450</cp:revision>
  <cp:lastPrinted>1601-01-01T00:00:00Z</cp:lastPrinted>
  <dcterms:created xsi:type="dcterms:W3CDTF">2010-01-08T00:24:23Z</dcterms:created>
  <dcterms:modified xsi:type="dcterms:W3CDTF">2018-09-04T07:57:15Z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