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324" r:id="rId4"/>
    <p:sldId id="339" r:id="rId5"/>
    <p:sldId id="325" r:id="rId6"/>
    <p:sldId id="328" r:id="rId7"/>
    <p:sldId id="341" r:id="rId8"/>
    <p:sldId id="344" r:id="rId9"/>
    <p:sldId id="345" r:id="rId10"/>
    <p:sldId id="348" r:id="rId11"/>
    <p:sldId id="350" r:id="rId12"/>
    <p:sldId id="332" r:id="rId13"/>
    <p:sldId id="351" r:id="rId14"/>
    <p:sldId id="353" r:id="rId15"/>
    <p:sldId id="355" r:id="rId16"/>
    <p:sldId id="336" r:id="rId17"/>
    <p:sldId id="337" r:id="rId18"/>
    <p:sldId id="338"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3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40370-F8F8-4012-B3C9-25932F8C9721}" type="datetimeFigureOut">
              <a:rPr lang="zh-CN" altLang="en-US" smtClean="0"/>
              <a:pPr/>
              <a:t>2018-9-10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448E8-8562-4436-91F1-D498A2374B41}" type="slidenum">
              <a:rPr lang="zh-CN" altLang="en-US" smtClean="0"/>
              <a:pPr/>
              <a:t>‹#›</a:t>
            </a:fld>
            <a:endParaRPr lang="zh-CN" altLang="en-US"/>
          </a:p>
        </p:txBody>
      </p:sp>
    </p:spTree>
    <p:extLst>
      <p:ext uri="{BB962C8B-B14F-4D97-AF65-F5344CB8AC3E}">
        <p14:creationId xmlns:p14="http://schemas.microsoft.com/office/powerpoint/2010/main" val="3843354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AB448E8-8562-4436-91F1-D498A2374B41}" type="slidenum">
              <a:rPr lang="zh-CN" altLang="en-US" smtClean="0"/>
              <a:pPr/>
              <a:t>3</a:t>
            </a:fld>
            <a:endParaRPr lang="zh-CN" altLang="en-US"/>
          </a:p>
        </p:txBody>
      </p:sp>
    </p:spTree>
    <p:extLst>
      <p:ext uri="{BB962C8B-B14F-4D97-AF65-F5344CB8AC3E}">
        <p14:creationId xmlns:p14="http://schemas.microsoft.com/office/powerpoint/2010/main" val="4122332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AB448E8-8562-4436-91F1-D498A2374B41}" type="slidenum">
              <a:rPr lang="zh-CN" altLang="en-US" smtClean="0"/>
              <a:pPr/>
              <a:t>16</a:t>
            </a:fld>
            <a:endParaRPr lang="zh-CN" altLang="en-US"/>
          </a:p>
        </p:txBody>
      </p:sp>
    </p:spTree>
    <p:extLst>
      <p:ext uri="{BB962C8B-B14F-4D97-AF65-F5344CB8AC3E}">
        <p14:creationId xmlns:p14="http://schemas.microsoft.com/office/powerpoint/2010/main" val="3124663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AB448E8-8562-4436-91F1-D498A2374B41}" type="slidenum">
              <a:rPr lang="zh-CN" altLang="en-US" smtClean="0"/>
              <a:pPr/>
              <a:t>18</a:t>
            </a:fld>
            <a:endParaRPr lang="zh-CN" altLang="en-US"/>
          </a:p>
        </p:txBody>
      </p:sp>
    </p:spTree>
    <p:extLst>
      <p:ext uri="{BB962C8B-B14F-4D97-AF65-F5344CB8AC3E}">
        <p14:creationId xmlns:p14="http://schemas.microsoft.com/office/powerpoint/2010/main" val="3786076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AB448E8-8562-4436-91F1-D498A2374B41}" type="slidenum">
              <a:rPr lang="zh-CN" altLang="en-US" smtClean="0"/>
              <a:pPr/>
              <a:t>4</a:t>
            </a:fld>
            <a:endParaRPr lang="zh-CN" altLang="en-US"/>
          </a:p>
        </p:txBody>
      </p:sp>
    </p:spTree>
    <p:extLst>
      <p:ext uri="{BB962C8B-B14F-4D97-AF65-F5344CB8AC3E}">
        <p14:creationId xmlns:p14="http://schemas.microsoft.com/office/powerpoint/2010/main" val="4122332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a:xfrm>
            <a:off x="685800" y="1143000"/>
            <a:ext cx="5486400" cy="3086100"/>
          </a:xfrm>
          <a:ln/>
        </p:spPr>
      </p:sp>
      <p:sp>
        <p:nvSpPr>
          <p:cNvPr id="460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460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宋体" pitchFamily="2" charset="-122"/>
              </a:defRPr>
            </a:lvl1pPr>
            <a:lvl2pPr marL="742950" indent="-285750">
              <a:spcBef>
                <a:spcPct val="30000"/>
              </a:spcBef>
              <a:defRPr sz="1200">
                <a:solidFill>
                  <a:schemeClr val="tx1"/>
                </a:solidFill>
                <a:latin typeface="Arial" pitchFamily="34" charset="0"/>
                <a:ea typeface="宋体" pitchFamily="2" charset="-122"/>
              </a:defRPr>
            </a:lvl2pPr>
            <a:lvl3pPr marL="1143000" indent="-228600">
              <a:spcBef>
                <a:spcPct val="30000"/>
              </a:spcBef>
              <a:defRPr sz="1200">
                <a:solidFill>
                  <a:schemeClr val="tx1"/>
                </a:solidFill>
                <a:latin typeface="Arial" pitchFamily="34" charset="0"/>
                <a:ea typeface="宋体" pitchFamily="2" charset="-122"/>
              </a:defRPr>
            </a:lvl3pPr>
            <a:lvl4pPr marL="1600200" indent="-228600">
              <a:spcBef>
                <a:spcPct val="30000"/>
              </a:spcBef>
              <a:defRPr sz="1200">
                <a:solidFill>
                  <a:schemeClr val="tx1"/>
                </a:solidFill>
                <a:latin typeface="Arial" pitchFamily="34" charset="0"/>
                <a:ea typeface="宋体" pitchFamily="2" charset="-122"/>
              </a:defRPr>
            </a:lvl4pPr>
            <a:lvl5pPr marL="2057400" indent="-228600">
              <a:spcBef>
                <a:spcPct val="30000"/>
              </a:spcBef>
              <a:defRPr sz="1200">
                <a:solidFill>
                  <a:schemeClr val="tx1"/>
                </a:solidFill>
                <a:latin typeface="Arial" pitchFamily="34" charset="0"/>
                <a:ea typeface="宋体" pitchFamily="2" charset="-122"/>
              </a:defRPr>
            </a:lvl5pPr>
            <a:lvl6pPr marL="2514600" indent="-228600" eaLnBrk="0" fontAlgn="base" hangingPunct="0">
              <a:spcBef>
                <a:spcPct val="30000"/>
              </a:spcBef>
              <a:spcAft>
                <a:spcPct val="0"/>
              </a:spcAft>
              <a:defRPr sz="1200">
                <a:solidFill>
                  <a:schemeClr val="tx1"/>
                </a:solidFill>
                <a:latin typeface="Arial" pitchFamily="34" charset="0"/>
                <a:ea typeface="宋体" pitchFamily="2" charset="-122"/>
              </a:defRPr>
            </a:lvl6pPr>
            <a:lvl7pPr marL="2971800" indent="-228600" eaLnBrk="0" fontAlgn="base" hangingPunct="0">
              <a:spcBef>
                <a:spcPct val="30000"/>
              </a:spcBef>
              <a:spcAft>
                <a:spcPct val="0"/>
              </a:spcAft>
              <a:defRPr sz="1200">
                <a:solidFill>
                  <a:schemeClr val="tx1"/>
                </a:solidFill>
                <a:latin typeface="Arial" pitchFamily="34" charset="0"/>
                <a:ea typeface="宋体" pitchFamily="2" charset="-122"/>
              </a:defRPr>
            </a:lvl7pPr>
            <a:lvl8pPr marL="3429000" indent="-228600" eaLnBrk="0" fontAlgn="base" hangingPunct="0">
              <a:spcBef>
                <a:spcPct val="30000"/>
              </a:spcBef>
              <a:spcAft>
                <a:spcPct val="0"/>
              </a:spcAft>
              <a:defRPr sz="1200">
                <a:solidFill>
                  <a:schemeClr val="tx1"/>
                </a:solidFill>
                <a:latin typeface="Arial" pitchFamily="34" charset="0"/>
                <a:ea typeface="宋体" pitchFamily="2" charset="-122"/>
              </a:defRPr>
            </a:lvl8pPr>
            <a:lvl9pPr marL="3886200" indent="-228600" eaLnBrk="0" fontAlgn="base" hangingPunct="0">
              <a:spcBef>
                <a:spcPct val="30000"/>
              </a:spcBef>
              <a:spcAft>
                <a:spcPct val="0"/>
              </a:spcAft>
              <a:defRPr sz="1200">
                <a:solidFill>
                  <a:schemeClr val="tx1"/>
                </a:solidFill>
                <a:latin typeface="Arial" pitchFamily="34" charset="0"/>
                <a:ea typeface="宋体" pitchFamily="2" charset="-122"/>
              </a:defRPr>
            </a:lvl9pPr>
          </a:lstStyle>
          <a:p>
            <a:pPr>
              <a:spcBef>
                <a:spcPct val="0"/>
              </a:spcBef>
            </a:pPr>
            <a:fld id="{91DF0FE2-CED2-42C0-9F67-17F60898E337}" type="slidenum">
              <a:rPr lang="en-US" altLang="zh-CN" smtClean="0"/>
              <a:pPr>
                <a:spcBef>
                  <a:spcPct val="0"/>
                </a:spcBef>
              </a:pPr>
              <a:t>6</a:t>
            </a:fld>
            <a:endParaRPr lang="en-US"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a:xfrm>
            <a:off x="381000" y="685800"/>
            <a:ext cx="6096000" cy="3429000"/>
          </a:xfrm>
          <a:ln/>
        </p:spPr>
      </p:sp>
      <p:sp>
        <p:nvSpPr>
          <p:cNvPr id="2355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charset="-122"/>
            </a:endParaRPr>
          </a:p>
        </p:txBody>
      </p:sp>
      <p:sp>
        <p:nvSpPr>
          <p:cNvPr id="2355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宋体" charset="-122"/>
              </a:defRPr>
            </a:lvl1pPr>
            <a:lvl2pPr marL="742950" indent="-285750">
              <a:spcBef>
                <a:spcPct val="30000"/>
              </a:spcBef>
              <a:defRPr sz="1200">
                <a:solidFill>
                  <a:schemeClr val="tx1"/>
                </a:solidFill>
                <a:latin typeface="Arial" charset="0"/>
                <a:ea typeface="宋体" charset="-122"/>
              </a:defRPr>
            </a:lvl2pPr>
            <a:lvl3pPr marL="1143000" indent="-228600">
              <a:spcBef>
                <a:spcPct val="30000"/>
              </a:spcBef>
              <a:defRPr sz="1200">
                <a:solidFill>
                  <a:schemeClr val="tx1"/>
                </a:solidFill>
                <a:latin typeface="Arial" charset="0"/>
                <a:ea typeface="宋体" charset="-122"/>
              </a:defRPr>
            </a:lvl3pPr>
            <a:lvl4pPr marL="1600200" indent="-228600">
              <a:spcBef>
                <a:spcPct val="30000"/>
              </a:spcBef>
              <a:defRPr sz="1200">
                <a:solidFill>
                  <a:schemeClr val="tx1"/>
                </a:solidFill>
                <a:latin typeface="Arial" charset="0"/>
                <a:ea typeface="宋体" charset="-122"/>
              </a:defRPr>
            </a:lvl4pPr>
            <a:lvl5pPr marL="2057400" indent="-228600">
              <a:spcBef>
                <a:spcPct val="30000"/>
              </a:spcBef>
              <a:defRPr sz="1200">
                <a:solidFill>
                  <a:schemeClr val="tx1"/>
                </a:solidFill>
                <a:latin typeface="Arial" charset="0"/>
                <a:ea typeface="宋体" charset="-122"/>
              </a:defRPr>
            </a:lvl5pPr>
            <a:lvl6pPr marL="2514600" indent="-228600" eaLnBrk="0" fontAlgn="base" hangingPunct="0">
              <a:spcBef>
                <a:spcPct val="30000"/>
              </a:spcBef>
              <a:spcAft>
                <a:spcPct val="0"/>
              </a:spcAft>
              <a:defRPr sz="1200">
                <a:solidFill>
                  <a:schemeClr val="tx1"/>
                </a:solidFill>
                <a:latin typeface="Arial" charset="0"/>
                <a:ea typeface="宋体" charset="-122"/>
              </a:defRPr>
            </a:lvl6pPr>
            <a:lvl7pPr marL="2971800" indent="-228600" eaLnBrk="0" fontAlgn="base" hangingPunct="0">
              <a:spcBef>
                <a:spcPct val="30000"/>
              </a:spcBef>
              <a:spcAft>
                <a:spcPct val="0"/>
              </a:spcAft>
              <a:defRPr sz="1200">
                <a:solidFill>
                  <a:schemeClr val="tx1"/>
                </a:solidFill>
                <a:latin typeface="Arial" charset="0"/>
                <a:ea typeface="宋体" charset="-122"/>
              </a:defRPr>
            </a:lvl7pPr>
            <a:lvl8pPr marL="3429000" indent="-228600" eaLnBrk="0" fontAlgn="base" hangingPunct="0">
              <a:spcBef>
                <a:spcPct val="30000"/>
              </a:spcBef>
              <a:spcAft>
                <a:spcPct val="0"/>
              </a:spcAft>
              <a:defRPr sz="1200">
                <a:solidFill>
                  <a:schemeClr val="tx1"/>
                </a:solidFill>
                <a:latin typeface="Arial" charset="0"/>
                <a:ea typeface="宋体" charset="-122"/>
              </a:defRPr>
            </a:lvl8pPr>
            <a:lvl9pPr marL="3886200" indent="-228600" eaLnBrk="0" fontAlgn="base" hangingPunct="0">
              <a:spcBef>
                <a:spcPct val="30000"/>
              </a:spcBef>
              <a:spcAft>
                <a:spcPct val="0"/>
              </a:spcAft>
              <a:defRPr sz="1200">
                <a:solidFill>
                  <a:schemeClr val="tx1"/>
                </a:solidFill>
                <a:latin typeface="Arial" charset="0"/>
                <a:ea typeface="宋体" charset="-122"/>
              </a:defRPr>
            </a:lvl9pPr>
          </a:lstStyle>
          <a:p>
            <a:pPr>
              <a:spcBef>
                <a:spcPct val="0"/>
              </a:spcBef>
            </a:pPr>
            <a:fld id="{EFE4F0B1-D4DC-49CE-9289-D3238FF093FD}" type="slidenum">
              <a:rPr lang="en-US" altLang="zh-CN" smtClean="0"/>
              <a:pPr>
                <a:spcBef>
                  <a:spcPct val="0"/>
                </a:spcBef>
              </a:pPr>
              <a:t>7</a:t>
            </a:fld>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a:xfrm>
            <a:off x="381000" y="685800"/>
            <a:ext cx="6096000" cy="3429000"/>
          </a:xfrm>
          <a:ln/>
        </p:spPr>
      </p:sp>
      <p:sp>
        <p:nvSpPr>
          <p:cNvPr id="245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ea typeface="宋体" charset="-122"/>
              </a:rPr>
              <a:t>园区停电通知，提前关机。</a:t>
            </a:r>
          </a:p>
        </p:txBody>
      </p:sp>
      <p:sp>
        <p:nvSpPr>
          <p:cNvPr id="2458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宋体" charset="-122"/>
              </a:defRPr>
            </a:lvl1pPr>
            <a:lvl2pPr marL="742950" indent="-285750">
              <a:spcBef>
                <a:spcPct val="30000"/>
              </a:spcBef>
              <a:defRPr sz="1200">
                <a:solidFill>
                  <a:schemeClr val="tx1"/>
                </a:solidFill>
                <a:latin typeface="Arial" charset="0"/>
                <a:ea typeface="宋体" charset="-122"/>
              </a:defRPr>
            </a:lvl2pPr>
            <a:lvl3pPr marL="1143000" indent="-228600">
              <a:spcBef>
                <a:spcPct val="30000"/>
              </a:spcBef>
              <a:defRPr sz="1200">
                <a:solidFill>
                  <a:schemeClr val="tx1"/>
                </a:solidFill>
                <a:latin typeface="Arial" charset="0"/>
                <a:ea typeface="宋体" charset="-122"/>
              </a:defRPr>
            </a:lvl3pPr>
            <a:lvl4pPr marL="1600200" indent="-228600">
              <a:spcBef>
                <a:spcPct val="30000"/>
              </a:spcBef>
              <a:defRPr sz="1200">
                <a:solidFill>
                  <a:schemeClr val="tx1"/>
                </a:solidFill>
                <a:latin typeface="Arial" charset="0"/>
                <a:ea typeface="宋体" charset="-122"/>
              </a:defRPr>
            </a:lvl4pPr>
            <a:lvl5pPr marL="2057400" indent="-228600">
              <a:spcBef>
                <a:spcPct val="30000"/>
              </a:spcBef>
              <a:defRPr sz="1200">
                <a:solidFill>
                  <a:schemeClr val="tx1"/>
                </a:solidFill>
                <a:latin typeface="Arial" charset="0"/>
                <a:ea typeface="宋体" charset="-122"/>
              </a:defRPr>
            </a:lvl5pPr>
            <a:lvl6pPr marL="2514600" indent="-228600" eaLnBrk="0" fontAlgn="base" hangingPunct="0">
              <a:spcBef>
                <a:spcPct val="30000"/>
              </a:spcBef>
              <a:spcAft>
                <a:spcPct val="0"/>
              </a:spcAft>
              <a:defRPr sz="1200">
                <a:solidFill>
                  <a:schemeClr val="tx1"/>
                </a:solidFill>
                <a:latin typeface="Arial" charset="0"/>
                <a:ea typeface="宋体" charset="-122"/>
              </a:defRPr>
            </a:lvl6pPr>
            <a:lvl7pPr marL="2971800" indent="-228600" eaLnBrk="0" fontAlgn="base" hangingPunct="0">
              <a:spcBef>
                <a:spcPct val="30000"/>
              </a:spcBef>
              <a:spcAft>
                <a:spcPct val="0"/>
              </a:spcAft>
              <a:defRPr sz="1200">
                <a:solidFill>
                  <a:schemeClr val="tx1"/>
                </a:solidFill>
                <a:latin typeface="Arial" charset="0"/>
                <a:ea typeface="宋体" charset="-122"/>
              </a:defRPr>
            </a:lvl7pPr>
            <a:lvl8pPr marL="3429000" indent="-228600" eaLnBrk="0" fontAlgn="base" hangingPunct="0">
              <a:spcBef>
                <a:spcPct val="30000"/>
              </a:spcBef>
              <a:spcAft>
                <a:spcPct val="0"/>
              </a:spcAft>
              <a:defRPr sz="1200">
                <a:solidFill>
                  <a:schemeClr val="tx1"/>
                </a:solidFill>
                <a:latin typeface="Arial" charset="0"/>
                <a:ea typeface="宋体" charset="-122"/>
              </a:defRPr>
            </a:lvl8pPr>
            <a:lvl9pPr marL="3886200" indent="-228600" eaLnBrk="0" fontAlgn="base" hangingPunct="0">
              <a:spcBef>
                <a:spcPct val="30000"/>
              </a:spcBef>
              <a:spcAft>
                <a:spcPct val="0"/>
              </a:spcAft>
              <a:defRPr sz="1200">
                <a:solidFill>
                  <a:schemeClr val="tx1"/>
                </a:solidFill>
                <a:latin typeface="Arial" charset="0"/>
                <a:ea typeface="宋体" charset="-122"/>
              </a:defRPr>
            </a:lvl9pPr>
          </a:lstStyle>
          <a:p>
            <a:pPr>
              <a:spcBef>
                <a:spcPct val="0"/>
              </a:spcBef>
            </a:pPr>
            <a:fld id="{F871859D-4138-42CF-B8FE-1623DC64A903}" type="slidenum">
              <a:rPr lang="en-US" altLang="zh-CN" smtClean="0"/>
              <a:pPr>
                <a:spcBef>
                  <a:spcPct val="0"/>
                </a:spcBef>
              </a:pPr>
              <a:t>8</a:t>
            </a:fld>
            <a:endParaRPr lang="en-US" altLang="zh-C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xfrm>
            <a:off x="381000" y="685800"/>
            <a:ext cx="6096000" cy="3429000"/>
          </a:xfrm>
          <a:ln/>
        </p:spPr>
      </p:sp>
      <p:sp>
        <p:nvSpPr>
          <p:cNvPr id="2662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ea typeface="宋体" charset="-122"/>
              </a:rPr>
              <a:t>64</a:t>
            </a:r>
            <a:r>
              <a:rPr lang="zh-CN" altLang="en-US" dirty="0" smtClean="0">
                <a:ea typeface="宋体" charset="-122"/>
              </a:rPr>
              <a:t>天为束流累计时间</a:t>
            </a:r>
          </a:p>
        </p:txBody>
      </p:sp>
      <p:sp>
        <p:nvSpPr>
          <p:cNvPr id="2662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宋体" charset="-122"/>
              </a:defRPr>
            </a:lvl1pPr>
            <a:lvl2pPr marL="742950" indent="-285750">
              <a:defRPr sz="1400">
                <a:solidFill>
                  <a:schemeClr val="tx1"/>
                </a:solidFill>
                <a:latin typeface="Arial" charset="0"/>
                <a:ea typeface="宋体" charset="-122"/>
              </a:defRPr>
            </a:lvl2pPr>
            <a:lvl3pPr marL="1143000" indent="-228600">
              <a:defRPr sz="1400">
                <a:solidFill>
                  <a:schemeClr val="tx1"/>
                </a:solidFill>
                <a:latin typeface="Arial" charset="0"/>
                <a:ea typeface="宋体" charset="-122"/>
              </a:defRPr>
            </a:lvl3pPr>
            <a:lvl4pPr marL="1600200" indent="-228600">
              <a:defRPr sz="1400">
                <a:solidFill>
                  <a:schemeClr val="tx1"/>
                </a:solidFill>
                <a:latin typeface="Arial" charset="0"/>
                <a:ea typeface="宋体" charset="-122"/>
              </a:defRPr>
            </a:lvl4pPr>
            <a:lvl5pPr marL="2057400" indent="-228600">
              <a:defRPr sz="1400">
                <a:solidFill>
                  <a:schemeClr val="tx1"/>
                </a:solidFill>
                <a:latin typeface="Arial" charset="0"/>
                <a:ea typeface="宋体" charset="-122"/>
              </a:defRPr>
            </a:lvl5pPr>
            <a:lvl6pPr marL="2514600" indent="-228600" eaLnBrk="0" fontAlgn="base" hangingPunct="0">
              <a:spcBef>
                <a:spcPct val="0"/>
              </a:spcBef>
              <a:spcAft>
                <a:spcPct val="0"/>
              </a:spcAft>
              <a:defRPr sz="1400">
                <a:solidFill>
                  <a:schemeClr val="tx1"/>
                </a:solidFill>
                <a:latin typeface="Arial" charset="0"/>
                <a:ea typeface="宋体" charset="-122"/>
              </a:defRPr>
            </a:lvl6pPr>
            <a:lvl7pPr marL="2971800" indent="-228600" eaLnBrk="0" fontAlgn="base" hangingPunct="0">
              <a:spcBef>
                <a:spcPct val="0"/>
              </a:spcBef>
              <a:spcAft>
                <a:spcPct val="0"/>
              </a:spcAft>
              <a:defRPr sz="1400">
                <a:solidFill>
                  <a:schemeClr val="tx1"/>
                </a:solidFill>
                <a:latin typeface="Arial" charset="0"/>
                <a:ea typeface="宋体" charset="-122"/>
              </a:defRPr>
            </a:lvl7pPr>
            <a:lvl8pPr marL="3429000" indent="-228600" eaLnBrk="0" fontAlgn="base" hangingPunct="0">
              <a:spcBef>
                <a:spcPct val="0"/>
              </a:spcBef>
              <a:spcAft>
                <a:spcPct val="0"/>
              </a:spcAft>
              <a:defRPr sz="1400">
                <a:solidFill>
                  <a:schemeClr val="tx1"/>
                </a:solidFill>
                <a:latin typeface="Arial" charset="0"/>
                <a:ea typeface="宋体" charset="-122"/>
              </a:defRPr>
            </a:lvl8pPr>
            <a:lvl9pPr marL="3886200" indent="-228600" eaLnBrk="0" fontAlgn="base" hangingPunct="0">
              <a:spcBef>
                <a:spcPct val="0"/>
              </a:spcBef>
              <a:spcAft>
                <a:spcPct val="0"/>
              </a:spcAft>
              <a:defRPr sz="1400">
                <a:solidFill>
                  <a:schemeClr val="tx1"/>
                </a:solidFill>
                <a:latin typeface="Arial" charset="0"/>
                <a:ea typeface="宋体" charset="-122"/>
              </a:defRPr>
            </a:lvl9pPr>
          </a:lstStyle>
          <a:p>
            <a:fld id="{9FD60D49-B875-498F-A92B-BC4ABBCE68BF}" type="slidenum">
              <a:rPr lang="en-US" altLang="zh-CN" sz="1200" smtClean="0"/>
              <a:pPr/>
              <a:t>9</a:t>
            </a:fld>
            <a:endParaRPr lang="en-US" altLang="zh-CN"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a:xfrm>
            <a:off x="381000" y="685800"/>
            <a:ext cx="6096000" cy="3429000"/>
          </a:xfrm>
          <a:ln/>
        </p:spPr>
      </p:sp>
      <p:sp>
        <p:nvSpPr>
          <p:cNvPr id="2765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charset="-122"/>
            </a:endParaRPr>
          </a:p>
        </p:txBody>
      </p:sp>
      <p:sp>
        <p:nvSpPr>
          <p:cNvPr id="2765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宋体" charset="-122"/>
              </a:defRPr>
            </a:lvl1pPr>
            <a:lvl2pPr marL="742950" indent="-285750">
              <a:defRPr sz="1400">
                <a:solidFill>
                  <a:schemeClr val="tx1"/>
                </a:solidFill>
                <a:latin typeface="Arial" charset="0"/>
                <a:ea typeface="宋体" charset="-122"/>
              </a:defRPr>
            </a:lvl2pPr>
            <a:lvl3pPr marL="1143000" indent="-228600">
              <a:defRPr sz="1400">
                <a:solidFill>
                  <a:schemeClr val="tx1"/>
                </a:solidFill>
                <a:latin typeface="Arial" charset="0"/>
                <a:ea typeface="宋体" charset="-122"/>
              </a:defRPr>
            </a:lvl3pPr>
            <a:lvl4pPr marL="1600200" indent="-228600">
              <a:defRPr sz="1400">
                <a:solidFill>
                  <a:schemeClr val="tx1"/>
                </a:solidFill>
                <a:latin typeface="Arial" charset="0"/>
                <a:ea typeface="宋体" charset="-122"/>
              </a:defRPr>
            </a:lvl4pPr>
            <a:lvl5pPr marL="2057400" indent="-228600">
              <a:defRPr sz="1400">
                <a:solidFill>
                  <a:schemeClr val="tx1"/>
                </a:solidFill>
                <a:latin typeface="Arial" charset="0"/>
                <a:ea typeface="宋体" charset="-122"/>
              </a:defRPr>
            </a:lvl5pPr>
            <a:lvl6pPr marL="2514600" indent="-228600" eaLnBrk="0" fontAlgn="base" hangingPunct="0">
              <a:spcBef>
                <a:spcPct val="0"/>
              </a:spcBef>
              <a:spcAft>
                <a:spcPct val="0"/>
              </a:spcAft>
              <a:defRPr sz="1400">
                <a:solidFill>
                  <a:schemeClr val="tx1"/>
                </a:solidFill>
                <a:latin typeface="Arial" charset="0"/>
                <a:ea typeface="宋体" charset="-122"/>
              </a:defRPr>
            </a:lvl6pPr>
            <a:lvl7pPr marL="2971800" indent="-228600" eaLnBrk="0" fontAlgn="base" hangingPunct="0">
              <a:spcBef>
                <a:spcPct val="0"/>
              </a:spcBef>
              <a:spcAft>
                <a:spcPct val="0"/>
              </a:spcAft>
              <a:defRPr sz="1400">
                <a:solidFill>
                  <a:schemeClr val="tx1"/>
                </a:solidFill>
                <a:latin typeface="Arial" charset="0"/>
                <a:ea typeface="宋体" charset="-122"/>
              </a:defRPr>
            </a:lvl7pPr>
            <a:lvl8pPr marL="3429000" indent="-228600" eaLnBrk="0" fontAlgn="base" hangingPunct="0">
              <a:spcBef>
                <a:spcPct val="0"/>
              </a:spcBef>
              <a:spcAft>
                <a:spcPct val="0"/>
              </a:spcAft>
              <a:defRPr sz="1400">
                <a:solidFill>
                  <a:schemeClr val="tx1"/>
                </a:solidFill>
                <a:latin typeface="Arial" charset="0"/>
                <a:ea typeface="宋体" charset="-122"/>
              </a:defRPr>
            </a:lvl8pPr>
            <a:lvl9pPr marL="3886200" indent="-228600" eaLnBrk="0" fontAlgn="base" hangingPunct="0">
              <a:spcBef>
                <a:spcPct val="0"/>
              </a:spcBef>
              <a:spcAft>
                <a:spcPct val="0"/>
              </a:spcAft>
              <a:defRPr sz="1400">
                <a:solidFill>
                  <a:schemeClr val="tx1"/>
                </a:solidFill>
                <a:latin typeface="Arial" charset="0"/>
                <a:ea typeface="宋体" charset="-122"/>
              </a:defRPr>
            </a:lvl9pPr>
          </a:lstStyle>
          <a:p>
            <a:fld id="{6AFCC243-DAC6-466F-B0A5-6D1C2CFA55E9}" type="slidenum">
              <a:rPr lang="en-US" altLang="zh-CN" sz="1200" smtClean="0"/>
              <a:pPr/>
              <a:t>10</a:t>
            </a:fld>
            <a:endParaRPr lang="en-US" altLang="zh-CN"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a:xfrm>
            <a:off x="381000" y="685800"/>
            <a:ext cx="6096000" cy="3429000"/>
          </a:xfrm>
          <a:ln/>
        </p:spPr>
      </p:sp>
      <p:sp>
        <p:nvSpPr>
          <p:cNvPr id="2765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charset="-122"/>
            </a:endParaRPr>
          </a:p>
        </p:txBody>
      </p:sp>
      <p:sp>
        <p:nvSpPr>
          <p:cNvPr id="2765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宋体" charset="-122"/>
              </a:defRPr>
            </a:lvl1pPr>
            <a:lvl2pPr marL="742950" indent="-285750">
              <a:defRPr sz="1400">
                <a:solidFill>
                  <a:schemeClr val="tx1"/>
                </a:solidFill>
                <a:latin typeface="Arial" charset="0"/>
                <a:ea typeface="宋体" charset="-122"/>
              </a:defRPr>
            </a:lvl2pPr>
            <a:lvl3pPr marL="1143000" indent="-228600">
              <a:defRPr sz="1400">
                <a:solidFill>
                  <a:schemeClr val="tx1"/>
                </a:solidFill>
                <a:latin typeface="Arial" charset="0"/>
                <a:ea typeface="宋体" charset="-122"/>
              </a:defRPr>
            </a:lvl3pPr>
            <a:lvl4pPr marL="1600200" indent="-228600">
              <a:defRPr sz="1400">
                <a:solidFill>
                  <a:schemeClr val="tx1"/>
                </a:solidFill>
                <a:latin typeface="Arial" charset="0"/>
                <a:ea typeface="宋体" charset="-122"/>
              </a:defRPr>
            </a:lvl4pPr>
            <a:lvl5pPr marL="2057400" indent="-228600">
              <a:defRPr sz="1400">
                <a:solidFill>
                  <a:schemeClr val="tx1"/>
                </a:solidFill>
                <a:latin typeface="Arial" charset="0"/>
                <a:ea typeface="宋体" charset="-122"/>
              </a:defRPr>
            </a:lvl5pPr>
            <a:lvl6pPr marL="2514600" indent="-228600" eaLnBrk="0" fontAlgn="base" hangingPunct="0">
              <a:spcBef>
                <a:spcPct val="0"/>
              </a:spcBef>
              <a:spcAft>
                <a:spcPct val="0"/>
              </a:spcAft>
              <a:defRPr sz="1400">
                <a:solidFill>
                  <a:schemeClr val="tx1"/>
                </a:solidFill>
                <a:latin typeface="Arial" charset="0"/>
                <a:ea typeface="宋体" charset="-122"/>
              </a:defRPr>
            </a:lvl6pPr>
            <a:lvl7pPr marL="2971800" indent="-228600" eaLnBrk="0" fontAlgn="base" hangingPunct="0">
              <a:spcBef>
                <a:spcPct val="0"/>
              </a:spcBef>
              <a:spcAft>
                <a:spcPct val="0"/>
              </a:spcAft>
              <a:defRPr sz="1400">
                <a:solidFill>
                  <a:schemeClr val="tx1"/>
                </a:solidFill>
                <a:latin typeface="Arial" charset="0"/>
                <a:ea typeface="宋体" charset="-122"/>
              </a:defRPr>
            </a:lvl7pPr>
            <a:lvl8pPr marL="3429000" indent="-228600" eaLnBrk="0" fontAlgn="base" hangingPunct="0">
              <a:spcBef>
                <a:spcPct val="0"/>
              </a:spcBef>
              <a:spcAft>
                <a:spcPct val="0"/>
              </a:spcAft>
              <a:defRPr sz="1400">
                <a:solidFill>
                  <a:schemeClr val="tx1"/>
                </a:solidFill>
                <a:latin typeface="Arial" charset="0"/>
                <a:ea typeface="宋体" charset="-122"/>
              </a:defRPr>
            </a:lvl8pPr>
            <a:lvl9pPr marL="3886200" indent="-228600" eaLnBrk="0" fontAlgn="base" hangingPunct="0">
              <a:spcBef>
                <a:spcPct val="0"/>
              </a:spcBef>
              <a:spcAft>
                <a:spcPct val="0"/>
              </a:spcAft>
              <a:defRPr sz="1400">
                <a:solidFill>
                  <a:schemeClr val="tx1"/>
                </a:solidFill>
                <a:latin typeface="Arial" charset="0"/>
                <a:ea typeface="宋体" charset="-122"/>
              </a:defRPr>
            </a:lvl9pPr>
          </a:lstStyle>
          <a:p>
            <a:fld id="{6AFCC243-DAC6-466F-B0A5-6D1C2CFA55E9}" type="slidenum">
              <a:rPr lang="en-US" altLang="zh-CN" sz="1200" smtClean="0"/>
              <a:pPr/>
              <a:t>11</a:t>
            </a:fld>
            <a:endParaRPr lang="en-US" altLang="zh-CN"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AB448E8-8562-4436-91F1-D498A2374B41}" type="slidenum">
              <a:rPr lang="zh-CN" altLang="en-US" smtClean="0"/>
              <a:pPr/>
              <a:t>12</a:t>
            </a:fld>
            <a:endParaRPr lang="zh-CN" altLang="en-US"/>
          </a:p>
        </p:txBody>
      </p:sp>
    </p:spTree>
    <p:extLst>
      <p:ext uri="{BB962C8B-B14F-4D97-AF65-F5344CB8AC3E}">
        <p14:creationId xmlns:p14="http://schemas.microsoft.com/office/powerpoint/2010/main" val="1743008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7698" b="7698"/>
          <a:stretch/>
        </p:blipFill>
        <p:spPr>
          <a:xfrm>
            <a:off x="-36622" y="561260"/>
            <a:ext cx="12228623" cy="5154506"/>
          </a:xfrm>
          <a:prstGeom prst="rect">
            <a:avLst/>
          </a:prstGeom>
          <a:noFill/>
          <a:ln w="0">
            <a:noFill/>
          </a:ln>
          <a:effectLst>
            <a:softEdge rad="660400"/>
          </a:effectLst>
        </p:spPr>
      </p:pic>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pic>
        <p:nvPicPr>
          <p:cNvPr id="9" name="图片 8"/>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708605" y="5619972"/>
            <a:ext cx="2452915" cy="1238029"/>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5" y="103615"/>
            <a:ext cx="3569092" cy="723700"/>
          </a:xfrm>
          <a:prstGeom prst="rect">
            <a:avLst/>
          </a:prstGeom>
        </p:spPr>
      </p:pic>
      <p:sp>
        <p:nvSpPr>
          <p:cNvPr id="11" name="文本框 10"/>
          <p:cNvSpPr txBox="1"/>
          <p:nvPr/>
        </p:nvSpPr>
        <p:spPr>
          <a:xfrm>
            <a:off x="5807870" y="6238985"/>
            <a:ext cx="3057247" cy="523220"/>
          </a:xfrm>
          <a:prstGeom prst="rect">
            <a:avLst/>
          </a:prstGeom>
          <a:noFill/>
          <a:ln>
            <a:noFill/>
          </a:ln>
          <a:effectLst>
            <a:outerShdw blurRad="50800" dist="50800" dir="5400000" algn="ctr" rotWithShape="0">
              <a:srgbClr val="000000">
                <a:alpha val="38000"/>
              </a:srgbClr>
            </a:outerShdw>
          </a:effectLst>
        </p:spPr>
        <p:txBody>
          <a:bodyPr wrap="none" rtlCol="0">
            <a:spAutoFit/>
          </a:bodyPr>
          <a:lstStyle/>
          <a:p>
            <a:r>
              <a:rPr lang="zh-CN" altLang="en-US" sz="2800" dirty="0">
                <a:latin typeface="华文行楷" panose="02010800040101010101" pitchFamily="2" charset="-122"/>
                <a:ea typeface="华文行楷" panose="02010800040101010101" pitchFamily="2" charset="-122"/>
              </a:rPr>
              <a:t>中科院高能物理所</a:t>
            </a:r>
          </a:p>
        </p:txBody>
      </p:sp>
      <p:sp>
        <p:nvSpPr>
          <p:cNvPr id="12" name="文本框 11"/>
          <p:cNvSpPr txBox="1"/>
          <p:nvPr/>
        </p:nvSpPr>
        <p:spPr>
          <a:xfrm>
            <a:off x="2474122" y="150856"/>
            <a:ext cx="2698175" cy="523220"/>
          </a:xfrm>
          <a:prstGeom prst="rect">
            <a:avLst/>
          </a:prstGeom>
          <a:noFill/>
          <a:ln>
            <a:noFill/>
          </a:ln>
          <a:effectLst>
            <a:outerShdw blurRad="50800" dist="50800" dir="5400000" algn="ctr" rotWithShape="0">
              <a:srgbClr val="000000">
                <a:alpha val="38000"/>
              </a:srgbClr>
            </a:outerShdw>
          </a:effectLst>
        </p:spPr>
        <p:txBody>
          <a:bodyPr wrap="none" rtlCol="0">
            <a:spAutoFit/>
          </a:bodyPr>
          <a:lstStyle/>
          <a:p>
            <a:r>
              <a:rPr lang="zh-CN" altLang="en-US" sz="2800" dirty="0">
                <a:solidFill>
                  <a:srgbClr val="3F99C7"/>
                </a:solidFill>
                <a:latin typeface="华文行楷" panose="02010800040101010101" pitchFamily="2" charset="-122"/>
                <a:ea typeface="华文行楷" panose="02010800040101010101" pitchFamily="2" charset="-122"/>
              </a:rPr>
              <a:t>中国散裂中子源</a:t>
            </a:r>
          </a:p>
        </p:txBody>
      </p:sp>
    </p:spTree>
    <p:extLst>
      <p:ext uri="{BB962C8B-B14F-4D97-AF65-F5344CB8AC3E}">
        <p14:creationId xmlns:p14="http://schemas.microsoft.com/office/powerpoint/2010/main" val="13639981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43963B6-0D7F-4B06-80EE-1B013E94D09A}" type="datetimeFigureOut">
              <a:rPr lang="zh-CN" altLang="en-US" smtClean="0"/>
              <a:pPr/>
              <a:t>2018-9-10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FDB9D26-8CF0-4781-8933-3ACA9518D024}" type="slidenum">
              <a:rPr lang="zh-CN" altLang="en-US" smtClean="0"/>
              <a:pPr/>
              <a:t>‹#›</a:t>
            </a:fld>
            <a:endParaRPr lang="zh-CN" altLang="en-US"/>
          </a:p>
        </p:txBody>
      </p:sp>
    </p:spTree>
    <p:extLst>
      <p:ext uri="{BB962C8B-B14F-4D97-AF65-F5344CB8AC3E}">
        <p14:creationId xmlns:p14="http://schemas.microsoft.com/office/powerpoint/2010/main" val="1751081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143963B6-0D7F-4B06-80EE-1B013E94D09A}" type="datetimeFigureOut">
              <a:rPr lang="zh-CN" altLang="en-US" smtClean="0"/>
              <a:pPr/>
              <a:t>2018-9-10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FDB9D26-8CF0-4781-8933-3ACA9518D024}" type="slidenum">
              <a:rPr lang="zh-CN" altLang="en-US" smtClean="0"/>
              <a:pPr/>
              <a:t>‹#›</a:t>
            </a:fld>
            <a:endParaRPr lang="zh-CN" altLang="en-US"/>
          </a:p>
        </p:txBody>
      </p:sp>
    </p:spTree>
    <p:extLst>
      <p:ext uri="{BB962C8B-B14F-4D97-AF65-F5344CB8AC3E}">
        <p14:creationId xmlns:p14="http://schemas.microsoft.com/office/powerpoint/2010/main" val="4245366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短领域-居中">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39940" y="6482442"/>
            <a:ext cx="2743200" cy="365125"/>
          </a:xfrm>
        </p:spPr>
        <p:txBody>
          <a:bodyPr/>
          <a:lstStyle/>
          <a:p>
            <a:fld id="{2FDB9D26-8CF0-4781-8933-3ACA9518D024}" type="slidenum">
              <a:rPr lang="zh-CN" altLang="en-US" smtClean="0"/>
              <a:pPr/>
              <a:t>‹#›</a:t>
            </a:fld>
            <a:endParaRPr lang="zh-CN" altLang="en-US"/>
          </a:p>
        </p:txBody>
      </p:sp>
      <p:sp>
        <p:nvSpPr>
          <p:cNvPr id="10" name="Content Placeholder 2"/>
          <p:cNvSpPr>
            <a:spLocks noGrp="1"/>
          </p:cNvSpPr>
          <p:nvPr>
            <p:ph idx="14"/>
          </p:nvPr>
        </p:nvSpPr>
        <p:spPr>
          <a:xfrm>
            <a:off x="160460" y="139004"/>
            <a:ext cx="10036379" cy="544769"/>
          </a:xfrm>
          <a:noFill/>
          <a:ln>
            <a:noFill/>
          </a:ln>
        </p:spPr>
        <p:style>
          <a:lnRef idx="2">
            <a:schemeClr val="accent1">
              <a:shade val="50000"/>
            </a:schemeClr>
          </a:lnRef>
          <a:fillRef idx="1">
            <a:schemeClr val="accent1"/>
          </a:fillRef>
          <a:effectRef idx="0">
            <a:schemeClr val="accent1"/>
          </a:effectRef>
          <a:fontRef idx="none"/>
        </p:style>
        <p:txBody>
          <a:bodyPr anchor="ctr">
            <a:normAutofit/>
          </a:bodyPr>
          <a:lstStyle>
            <a:lvl1pPr marL="0" indent="0" algn="l">
              <a:buNone/>
              <a:defRPr sz="2100" b="1">
                <a:solidFill>
                  <a:schemeClr val="tx1"/>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1636965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
        <p:nvSpPr>
          <p:cNvPr id="2" name="Title 1"/>
          <p:cNvSpPr>
            <a:spLocks noGrp="1"/>
          </p:cNvSpPr>
          <p:nvPr>
            <p:ph type="title"/>
          </p:nvPr>
        </p:nvSpPr>
        <p:spPr>
          <a:xfrm>
            <a:off x="0" y="136524"/>
            <a:ext cx="9591040" cy="510862"/>
          </a:xfrm>
        </p:spPr>
        <p:txBody>
          <a:bodyPr>
            <a:noAutofit/>
          </a:bodyPr>
          <a:lstStyle>
            <a:lvl1pPr>
              <a:defRPr sz="3600" b="1"/>
            </a:lvl1pPr>
          </a:lstStyle>
          <a:p>
            <a:r>
              <a:rPr lang="zh-CN" altLang="en-US"/>
              <a:t>单击此处编辑母版标题样式</a:t>
            </a:r>
            <a:endParaRPr lang="en-US" dirty="0"/>
          </a:p>
        </p:txBody>
      </p:sp>
      <p:sp>
        <p:nvSpPr>
          <p:cNvPr id="3" name="Content Placeholder 2"/>
          <p:cNvSpPr>
            <a:spLocks noGrp="1"/>
          </p:cNvSpPr>
          <p:nvPr>
            <p:ph idx="1"/>
          </p:nvPr>
        </p:nvSpPr>
        <p:spPr>
          <a:xfrm>
            <a:off x="838200" y="1175657"/>
            <a:ext cx="10515600" cy="500130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1286692" cy="365125"/>
          </a:xfrm>
        </p:spPr>
        <p:txBody>
          <a:bodyPr/>
          <a:lstStyle/>
          <a:p>
            <a:fld id="{143963B6-0D7F-4B06-80EE-1B013E94D09A}" type="datetimeFigureOut">
              <a:rPr lang="zh-CN" altLang="en-US" smtClean="0"/>
              <a:pPr/>
              <a:t>2018-9-10</a:t>
            </a:fld>
            <a:endParaRPr lang="zh-CN" altLang="en-US"/>
          </a:p>
        </p:txBody>
      </p:sp>
      <p:sp>
        <p:nvSpPr>
          <p:cNvPr id="5" name="Footer Placeholder 4"/>
          <p:cNvSpPr>
            <a:spLocks noGrp="1"/>
          </p:cNvSpPr>
          <p:nvPr>
            <p:ph type="ftr" sz="quarter" idx="11"/>
          </p:nvPr>
        </p:nvSpPr>
        <p:spPr>
          <a:xfrm>
            <a:off x="10229667" y="6339023"/>
            <a:ext cx="1124132" cy="365125"/>
          </a:xfrm>
        </p:spPr>
        <p:txBody>
          <a:bodyPr/>
          <a:lstStyle/>
          <a:p>
            <a:endParaRPr lang="zh-CN" altLang="en-US"/>
          </a:p>
        </p:txBody>
      </p:sp>
      <p:cxnSp>
        <p:nvCxnSpPr>
          <p:cNvPr id="8" name="直接连接符 7">
            <a:extLst>
              <a:ext uri="{FF2B5EF4-FFF2-40B4-BE49-F238E27FC236}">
                <a16:creationId xmlns="" xmlns:a16="http://schemas.microsoft.com/office/drawing/2014/main" id="{01CEFFD7-FC22-4C3A-A1E4-4FA0035022F6}"/>
              </a:ext>
            </a:extLst>
          </p:cNvPr>
          <p:cNvCxnSpPr/>
          <p:nvPr/>
        </p:nvCxnSpPr>
        <p:spPr>
          <a:xfrm>
            <a:off x="0" y="716701"/>
            <a:ext cx="12192000" cy="0"/>
          </a:xfrm>
          <a:prstGeom prst="line">
            <a:avLst/>
          </a:prstGeom>
          <a:ln w="28575">
            <a:solidFill>
              <a:srgbClr val="3E95C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682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43963B6-0D7F-4B06-80EE-1B013E94D09A}" type="datetimeFigureOut">
              <a:rPr lang="zh-CN" altLang="en-US" smtClean="0"/>
              <a:pPr/>
              <a:t>2018-9-10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FDB9D26-8CF0-4781-8933-3ACA9518D024}" type="slidenum">
              <a:rPr lang="zh-CN" altLang="en-US" smtClean="0"/>
              <a:pPr/>
              <a:t>‹#›</a:t>
            </a:fld>
            <a:endParaRPr lang="zh-CN" altLang="en-US"/>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cxnSp>
        <p:nvCxnSpPr>
          <p:cNvPr id="9" name="直接连接符 8">
            <a:extLst>
              <a:ext uri="{FF2B5EF4-FFF2-40B4-BE49-F238E27FC236}">
                <a16:creationId xmlns="" xmlns:a16="http://schemas.microsoft.com/office/drawing/2014/main" id="{2541EBBD-90F1-4ACC-B734-968F6A00F62D}"/>
              </a:ext>
            </a:extLst>
          </p:cNvPr>
          <p:cNvCxnSpPr/>
          <p:nvPr/>
        </p:nvCxnSpPr>
        <p:spPr>
          <a:xfrm>
            <a:off x="0" y="692696"/>
            <a:ext cx="12192000" cy="0"/>
          </a:xfrm>
          <a:prstGeom prst="line">
            <a:avLst/>
          </a:prstGeom>
          <a:ln w="28575">
            <a:solidFill>
              <a:srgbClr val="3E95C3"/>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31105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143963B6-0D7F-4B06-80EE-1B013E94D09A}" type="datetimeFigureOut">
              <a:rPr lang="zh-CN" altLang="en-US" smtClean="0"/>
              <a:pPr/>
              <a:t>2018-9-10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FDB9D26-8CF0-4781-8933-3ACA9518D024}" type="slidenum">
              <a:rPr lang="zh-CN" altLang="en-US" smtClean="0"/>
              <a:pPr/>
              <a:t>‹#›</a:t>
            </a:fld>
            <a:endParaRPr lang="zh-CN" altLang="en-US"/>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Tree>
    <p:extLst>
      <p:ext uri="{BB962C8B-B14F-4D97-AF65-F5344CB8AC3E}">
        <p14:creationId xmlns:p14="http://schemas.microsoft.com/office/powerpoint/2010/main" val="1473129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143963B6-0D7F-4B06-80EE-1B013E94D09A}" type="datetimeFigureOut">
              <a:rPr lang="zh-CN" altLang="en-US" smtClean="0"/>
              <a:pPr/>
              <a:t>2018-9-10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FDB9D26-8CF0-4781-8933-3ACA9518D024}" type="slidenum">
              <a:rPr lang="zh-CN" altLang="en-US" smtClean="0"/>
              <a:pPr/>
              <a:t>‹#›</a:t>
            </a:fld>
            <a:endParaRPr lang="zh-CN" altLang="en-US"/>
          </a:p>
        </p:txBody>
      </p:sp>
    </p:spTree>
    <p:extLst>
      <p:ext uri="{BB962C8B-B14F-4D97-AF65-F5344CB8AC3E}">
        <p14:creationId xmlns:p14="http://schemas.microsoft.com/office/powerpoint/2010/main" val="211675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43963B6-0D7F-4B06-80EE-1B013E94D09A}" type="datetimeFigureOut">
              <a:rPr lang="zh-CN" altLang="en-US" smtClean="0"/>
              <a:pPr/>
              <a:t>2018-9-10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FDB9D26-8CF0-4781-8933-3ACA9518D024}" type="slidenum">
              <a:rPr lang="zh-CN" altLang="en-US" smtClean="0"/>
              <a:pPr/>
              <a:t>‹#›</a:t>
            </a:fld>
            <a:endParaRPr lang="zh-CN" altLang="en-US"/>
          </a:p>
        </p:txBody>
      </p:sp>
    </p:spTree>
    <p:extLst>
      <p:ext uri="{BB962C8B-B14F-4D97-AF65-F5344CB8AC3E}">
        <p14:creationId xmlns:p14="http://schemas.microsoft.com/office/powerpoint/2010/main" val="77418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963B6-0D7F-4B06-80EE-1B013E94D09A}" type="datetimeFigureOut">
              <a:rPr lang="zh-CN" altLang="en-US" smtClean="0"/>
              <a:pPr/>
              <a:t>2018-9-10</a:t>
            </a:fld>
            <a:endParaRPr lang="zh-CN" altLang="en-US"/>
          </a:p>
        </p:txBody>
      </p:sp>
      <p:sp>
        <p:nvSpPr>
          <p:cNvPr id="3" name="Footer Placeholder 2"/>
          <p:cNvSpPr>
            <a:spLocks noGrp="1"/>
          </p:cNvSpPr>
          <p:nvPr>
            <p:ph type="ftr" sz="quarter" idx="11"/>
          </p:nvPr>
        </p:nvSpPr>
        <p:spPr/>
        <p:txBody>
          <a:bodyPr/>
          <a:lstStyle/>
          <a:p>
            <a:endParaRPr lang="zh-CN" altLang="en-US"/>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cxnSp>
        <p:nvCxnSpPr>
          <p:cNvPr id="5" name="直接连接符 4">
            <a:extLst>
              <a:ext uri="{FF2B5EF4-FFF2-40B4-BE49-F238E27FC236}">
                <a16:creationId xmlns="" xmlns:a16="http://schemas.microsoft.com/office/drawing/2014/main" id="{B64466AA-0773-4E4D-956F-97DCCC107B84}"/>
              </a:ext>
            </a:extLst>
          </p:cNvPr>
          <p:cNvCxnSpPr/>
          <p:nvPr/>
        </p:nvCxnSpPr>
        <p:spPr>
          <a:xfrm>
            <a:off x="0" y="716701"/>
            <a:ext cx="12192000" cy="0"/>
          </a:xfrm>
          <a:prstGeom prst="line">
            <a:avLst/>
          </a:prstGeom>
          <a:ln w="28575">
            <a:solidFill>
              <a:srgbClr val="3E95C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227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43963B6-0D7F-4B06-80EE-1B013E94D09A}" type="datetimeFigureOut">
              <a:rPr lang="zh-CN" altLang="en-US" smtClean="0"/>
              <a:pPr/>
              <a:t>2018-9-10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FDB9D26-8CF0-4781-8933-3ACA9518D024}" type="slidenum">
              <a:rPr lang="zh-CN" altLang="en-US" smtClean="0"/>
              <a:pPr/>
              <a:t>‹#›</a:t>
            </a:fld>
            <a:endParaRPr lang="zh-CN" altLang="en-US"/>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Tree>
    <p:extLst>
      <p:ext uri="{BB962C8B-B14F-4D97-AF65-F5344CB8AC3E}">
        <p14:creationId xmlns:p14="http://schemas.microsoft.com/office/powerpoint/2010/main" val="70283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43963B6-0D7F-4B06-80EE-1B013E94D09A}" type="datetimeFigureOut">
              <a:rPr lang="zh-CN" altLang="en-US" smtClean="0"/>
              <a:pPr/>
              <a:t>2018-9-10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FDB9D26-8CF0-4781-8933-3ACA9518D024}" type="slidenum">
              <a:rPr lang="zh-CN" altLang="en-US" smtClean="0"/>
              <a:pPr/>
              <a:t>‹#›</a:t>
            </a:fld>
            <a:endParaRPr lang="zh-CN" altLang="en-US"/>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8021" y="154939"/>
            <a:ext cx="2433980" cy="493535"/>
          </a:xfrm>
          <a:prstGeom prst="rect">
            <a:avLst/>
          </a:prstGeom>
        </p:spPr>
      </p:pic>
    </p:spTree>
    <p:extLst>
      <p:ext uri="{BB962C8B-B14F-4D97-AF65-F5344CB8AC3E}">
        <p14:creationId xmlns:p14="http://schemas.microsoft.com/office/powerpoint/2010/main" val="3532263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963B6-0D7F-4B06-80EE-1B013E94D09A}" type="datetimeFigureOut">
              <a:rPr lang="zh-CN" altLang="en-US" smtClean="0"/>
              <a:pPr/>
              <a:t>2018-9-10</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B9D26-8CF0-4781-8933-3ACA9518D024}" type="slidenum">
              <a:rPr lang="zh-CN" altLang="en-US" smtClean="0"/>
              <a:pPr/>
              <a:t>‹#›</a:t>
            </a:fld>
            <a:endParaRPr lang="zh-CN" altLang="en-US"/>
          </a:p>
        </p:txBody>
      </p:sp>
    </p:spTree>
    <p:extLst>
      <p:ext uri="{BB962C8B-B14F-4D97-AF65-F5344CB8AC3E}">
        <p14:creationId xmlns:p14="http://schemas.microsoft.com/office/powerpoint/2010/main" val="3975663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1057165"/>
            <a:ext cx="10363200" cy="1655762"/>
          </a:xfrm>
        </p:spPr>
        <p:txBody>
          <a:bodyPr>
            <a:normAutofit/>
          </a:bodyPr>
          <a:lstStyle/>
          <a:p>
            <a:r>
              <a:rPr lang="zh-CN" altLang="en-US" sz="4800" b="1" dirty="0" smtClean="0">
                <a:solidFill>
                  <a:srgbClr val="C00000"/>
                </a:solidFill>
              </a:rPr>
              <a:t>中子束线开关系统年度运行</a:t>
            </a:r>
            <a:r>
              <a:rPr lang="zh-CN" altLang="en-US" sz="4800" b="1" dirty="0" smtClean="0">
                <a:solidFill>
                  <a:srgbClr val="C00000"/>
                </a:solidFill>
              </a:rPr>
              <a:t>总结</a:t>
            </a:r>
            <a:r>
              <a:rPr lang="zh-CN" altLang="en-US" sz="4800" b="1" dirty="0" smtClean="0">
                <a:solidFill>
                  <a:srgbClr val="C00000"/>
                </a:solidFill>
              </a:rPr>
              <a:t>报告</a:t>
            </a:r>
            <a:endParaRPr lang="zh-CN" altLang="en-US" sz="4800" b="1" dirty="0">
              <a:solidFill>
                <a:srgbClr val="C00000"/>
              </a:solidFill>
            </a:endParaRPr>
          </a:p>
        </p:txBody>
      </p:sp>
      <p:sp>
        <p:nvSpPr>
          <p:cNvPr id="3" name="副标题 2"/>
          <p:cNvSpPr>
            <a:spLocks noGrp="1"/>
          </p:cNvSpPr>
          <p:nvPr>
            <p:ph type="subTitle" idx="1"/>
          </p:nvPr>
        </p:nvSpPr>
        <p:spPr>
          <a:xfrm>
            <a:off x="1524000" y="3229273"/>
            <a:ext cx="9144000" cy="1655762"/>
          </a:xfrm>
        </p:spPr>
        <p:txBody>
          <a:bodyPr>
            <a:normAutofit/>
          </a:bodyPr>
          <a:lstStyle/>
          <a:p>
            <a:r>
              <a:rPr lang="zh-CN" altLang="en-US" sz="2800" b="1" dirty="0" smtClean="0"/>
              <a:t>李治多 夏远光 袁柳斌  殷雯</a:t>
            </a:r>
            <a:endParaRPr lang="en-US" altLang="zh-CN" sz="2800" b="1" dirty="0" smtClean="0"/>
          </a:p>
          <a:p>
            <a:r>
              <a:rPr lang="en-US" altLang="zh-CN" sz="2800" b="1" dirty="0" smtClean="0"/>
              <a:t>CSNS </a:t>
            </a:r>
            <a:r>
              <a:rPr lang="zh-CN" altLang="en-US" sz="2800" b="1" dirty="0" smtClean="0"/>
              <a:t>屏蔽系统</a:t>
            </a:r>
            <a:endParaRPr lang="en-US" altLang="zh-CN" sz="2800" b="1" dirty="0"/>
          </a:p>
        </p:txBody>
      </p:sp>
      <p:sp>
        <p:nvSpPr>
          <p:cNvPr id="4" name="文本框 3">
            <a:extLst>
              <a:ext uri="{FF2B5EF4-FFF2-40B4-BE49-F238E27FC236}">
                <a16:creationId xmlns="" xmlns:a16="http://schemas.microsoft.com/office/drawing/2014/main" id="{5A509FEF-2894-438C-B6AC-9F50686B6680}"/>
              </a:ext>
            </a:extLst>
          </p:cNvPr>
          <p:cNvSpPr txBox="1"/>
          <p:nvPr/>
        </p:nvSpPr>
        <p:spPr>
          <a:xfrm>
            <a:off x="4963187" y="5193809"/>
            <a:ext cx="6033052" cy="461665"/>
          </a:xfrm>
          <a:prstGeom prst="rect">
            <a:avLst/>
          </a:prstGeom>
          <a:noFill/>
        </p:spPr>
        <p:txBody>
          <a:bodyPr wrap="square" rtlCol="0">
            <a:spAutoFit/>
          </a:bodyPr>
          <a:lstStyle/>
          <a:p>
            <a:r>
              <a:rPr lang="en-US" altLang="zh-CN" sz="2400" dirty="0" smtClean="0"/>
              <a:t>2018-09-12</a:t>
            </a:r>
            <a:endParaRPr lang="zh-CN" altLang="en-US" sz="2400" dirty="0"/>
          </a:p>
        </p:txBody>
      </p:sp>
    </p:spTree>
    <p:extLst>
      <p:ext uri="{BB962C8B-B14F-4D97-AF65-F5344CB8AC3E}">
        <p14:creationId xmlns:p14="http://schemas.microsoft.com/office/powerpoint/2010/main" val="1271825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a:xfrm>
            <a:off x="123087" y="283770"/>
            <a:ext cx="11277601"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zh-CN" altLang="en-US" sz="2800" dirty="0" smtClean="0">
                <a:solidFill>
                  <a:srgbClr val="C00000"/>
                </a:solidFill>
              </a:rPr>
              <a:t>运行</a:t>
            </a:r>
            <a:r>
              <a:rPr lang="zh-CN" altLang="en-US" sz="2800" dirty="0">
                <a:solidFill>
                  <a:srgbClr val="C00000"/>
                </a:solidFill>
              </a:rPr>
              <a:t>与维护</a:t>
            </a:r>
            <a:r>
              <a:rPr lang="zh-CN" altLang="en-US" sz="2800" dirty="0" smtClean="0">
                <a:solidFill>
                  <a:srgbClr val="C00000"/>
                </a:solidFill>
              </a:rPr>
              <a:t>保障：第</a:t>
            </a:r>
            <a:r>
              <a:rPr lang="en-US" altLang="zh-CN" sz="2800" dirty="0" smtClean="0">
                <a:solidFill>
                  <a:srgbClr val="C00000"/>
                </a:solidFill>
              </a:rPr>
              <a:t>3</a:t>
            </a:r>
            <a:r>
              <a:rPr lang="zh-CN" altLang="en-US" sz="2800" dirty="0" smtClean="0">
                <a:solidFill>
                  <a:srgbClr val="C00000"/>
                </a:solidFill>
              </a:rPr>
              <a:t>轮打靶联调试运行小结</a:t>
            </a:r>
            <a:endParaRPr lang="zh-CN" altLang="en-US" sz="2800" dirty="0">
              <a:solidFill>
                <a:srgbClr val="C00000"/>
              </a:solidFill>
            </a:endParaRPr>
          </a:p>
        </p:txBody>
      </p:sp>
      <p:sp>
        <p:nvSpPr>
          <p:cNvPr id="5" name="矩形 4"/>
          <p:cNvSpPr/>
          <p:nvPr/>
        </p:nvSpPr>
        <p:spPr>
          <a:xfrm>
            <a:off x="397114" y="843952"/>
            <a:ext cx="11003574" cy="1754326"/>
          </a:xfrm>
          <a:prstGeom prst="rect">
            <a:avLst/>
          </a:prstGeom>
        </p:spPr>
        <p:txBody>
          <a:bodyPr wrap="square">
            <a:spAutoFit/>
          </a:bodyPr>
          <a:lstStyle/>
          <a:p>
            <a:pPr marL="285750" indent="-285750">
              <a:buFont typeface="Arial" panose="020B0604020202020204" pitchFamily="34" charset="0"/>
              <a:buChar char="•"/>
            </a:pPr>
            <a:r>
              <a:rPr lang="zh-CN" altLang="en-US" b="1" dirty="0" smtClean="0">
                <a:solidFill>
                  <a:srgbClr val="C00000"/>
                </a:solidFill>
              </a:rPr>
              <a:t>故障原因分析：</a:t>
            </a:r>
            <a:r>
              <a:rPr lang="en-US" altLang="zh-CN" dirty="0" smtClean="0"/>
              <a:t>1</a:t>
            </a:r>
            <a:r>
              <a:rPr lang="en-US" altLang="zh-CN" dirty="0"/>
              <a:t>#</a:t>
            </a:r>
            <a:r>
              <a:rPr lang="zh-CN" altLang="zh-CN" dirty="0"/>
              <a:t>和</a:t>
            </a:r>
            <a:r>
              <a:rPr lang="en-US" altLang="zh-CN" dirty="0"/>
              <a:t>20#</a:t>
            </a:r>
            <a:r>
              <a:rPr lang="zh-CN" altLang="zh-CN" dirty="0"/>
              <a:t>支管路距离高压进水管末端最近，泵站系统的压力传到了阀块处，加之两者上升速度过快，管路内产生压力冲击，到</a:t>
            </a:r>
            <a:r>
              <a:rPr lang="en-US" altLang="zh-CN" dirty="0"/>
              <a:t>330mm</a:t>
            </a:r>
            <a:r>
              <a:rPr lang="zh-CN" altLang="zh-CN" dirty="0"/>
              <a:t>位置时在电磁开关阀响应关闭的几十毫秒内，压力毫秒间上升至峰值，使得</a:t>
            </a:r>
            <a:r>
              <a:rPr lang="en-US" altLang="zh-CN" dirty="0"/>
              <a:t>1#</a:t>
            </a:r>
            <a:r>
              <a:rPr lang="zh-CN" altLang="zh-CN" dirty="0"/>
              <a:t>和</a:t>
            </a:r>
            <a:r>
              <a:rPr lang="en-US" altLang="zh-CN" dirty="0"/>
              <a:t>20#</a:t>
            </a:r>
            <a:r>
              <a:rPr lang="zh-CN" altLang="zh-CN" dirty="0"/>
              <a:t>压力传感器有几毫秒瞬时检测到该峰值超限</a:t>
            </a:r>
            <a:r>
              <a:rPr lang="zh-CN" altLang="zh-CN" dirty="0" smtClean="0"/>
              <a:t>报警。</a:t>
            </a:r>
            <a:endParaRPr lang="en-US" altLang="zh-CN" dirty="0" smtClean="0"/>
          </a:p>
          <a:p>
            <a:pPr marL="285750" indent="-285750">
              <a:buFont typeface="Arial" panose="020B0604020202020204" pitchFamily="34" charset="0"/>
              <a:buChar char="•"/>
            </a:pPr>
            <a:r>
              <a:rPr lang="zh-CN" altLang="en-US" b="1" dirty="0" smtClean="0">
                <a:solidFill>
                  <a:srgbClr val="C00000"/>
                </a:solidFill>
              </a:rPr>
              <a:t>优化</a:t>
            </a:r>
            <a:r>
              <a:rPr lang="zh-CN" altLang="en-US" b="1" dirty="0">
                <a:solidFill>
                  <a:srgbClr val="C00000"/>
                </a:solidFill>
              </a:rPr>
              <a:t>方案</a:t>
            </a:r>
            <a:r>
              <a:rPr lang="zh-CN" altLang="en-US" b="1" dirty="0" smtClean="0">
                <a:solidFill>
                  <a:srgbClr val="C00000"/>
                </a:solidFill>
              </a:rPr>
              <a:t>：暑期检修期内</a:t>
            </a:r>
            <a:r>
              <a:rPr lang="zh-CN" altLang="en-US" b="1" dirty="0">
                <a:solidFill>
                  <a:srgbClr val="C00000"/>
                </a:solidFill>
              </a:rPr>
              <a:t>，进入靶站</a:t>
            </a:r>
            <a:r>
              <a:rPr lang="en-US" altLang="zh-CN" b="1" dirty="0">
                <a:solidFill>
                  <a:srgbClr val="C00000"/>
                </a:solidFill>
              </a:rPr>
              <a:t>shutter room</a:t>
            </a:r>
            <a:r>
              <a:rPr lang="zh-CN" altLang="en-US" b="1" dirty="0" smtClean="0">
                <a:solidFill>
                  <a:srgbClr val="C00000"/>
                </a:solidFill>
              </a:rPr>
              <a:t>，已统一将</a:t>
            </a:r>
            <a:r>
              <a:rPr lang="en-US" altLang="zh-CN" b="1" dirty="0">
                <a:solidFill>
                  <a:srgbClr val="C00000"/>
                </a:solidFill>
              </a:rPr>
              <a:t>1#</a:t>
            </a:r>
            <a:r>
              <a:rPr lang="zh-CN" altLang="en-US" b="1" dirty="0">
                <a:solidFill>
                  <a:srgbClr val="C00000"/>
                </a:solidFill>
              </a:rPr>
              <a:t>和</a:t>
            </a:r>
            <a:r>
              <a:rPr lang="en-US" altLang="zh-CN" b="1" dirty="0">
                <a:solidFill>
                  <a:srgbClr val="C00000"/>
                </a:solidFill>
              </a:rPr>
              <a:t>20#</a:t>
            </a:r>
            <a:r>
              <a:rPr lang="zh-CN" altLang="en-US" b="1" dirty="0">
                <a:solidFill>
                  <a:srgbClr val="C00000"/>
                </a:solidFill>
              </a:rPr>
              <a:t>阀块上升节流阀速度调</a:t>
            </a:r>
            <a:r>
              <a:rPr lang="zh-CN" altLang="en-US" b="1" dirty="0" smtClean="0">
                <a:solidFill>
                  <a:srgbClr val="C00000"/>
                </a:solidFill>
              </a:rPr>
              <a:t>小至</a:t>
            </a:r>
            <a:r>
              <a:rPr lang="en-US" altLang="zh-CN" b="1" dirty="0">
                <a:solidFill>
                  <a:srgbClr val="C00000"/>
                </a:solidFill>
              </a:rPr>
              <a:t>12mm/s</a:t>
            </a:r>
            <a:r>
              <a:rPr lang="zh-CN" altLang="en-US" b="1" dirty="0">
                <a:solidFill>
                  <a:srgbClr val="C00000"/>
                </a:solidFill>
              </a:rPr>
              <a:t>左右</a:t>
            </a:r>
          </a:p>
          <a:p>
            <a:pPr marL="285750" indent="-285750">
              <a:buFont typeface="Arial" panose="020B0604020202020204" pitchFamily="34" charset="0"/>
              <a:buChar char="•"/>
            </a:pPr>
            <a:endParaRPr lang="zh-CN" altLang="zh-CN" dirty="0"/>
          </a:p>
        </p:txBody>
      </p:sp>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87" y="3385037"/>
            <a:ext cx="5908436" cy="314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299" y="3226777"/>
            <a:ext cx="5760239" cy="307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724312"/>
      </p:ext>
    </p:extLst>
  </p:cSld>
  <p:clrMapOvr>
    <a:masterClrMapping/>
  </p:clrMapOvr>
  <mc:AlternateContent xmlns:mc="http://schemas.openxmlformats.org/markup-compatibility/2006">
    <mc:Choice xmlns:p14="http://schemas.microsoft.com/office/powerpoint/2010/main" Requires="p14">
      <p:transition spd="slow" p14:dur="2000" advTm="2245"/>
    </mc:Choice>
    <mc:Fallback>
      <p:transition spd="slow" advTm="2245"/>
    </mc:Fallback>
  </mc:AlternateContent>
  <p:timing>
    <p:tnLst>
      <p:par>
        <p:cTn id="1" dur="indefinite" restart="never" nodeType="tmRoot">
          <p:childTnLst>
            <p:par>
              <p:cTn/>
            </p:par>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a:xfrm>
            <a:off x="123087" y="283770"/>
            <a:ext cx="11277601"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zh-CN" altLang="en-US" sz="2800" dirty="0" smtClean="0">
                <a:solidFill>
                  <a:srgbClr val="C00000"/>
                </a:solidFill>
              </a:rPr>
              <a:t>运行</a:t>
            </a:r>
            <a:r>
              <a:rPr lang="zh-CN" altLang="en-US" sz="2800" dirty="0">
                <a:solidFill>
                  <a:srgbClr val="C00000"/>
                </a:solidFill>
              </a:rPr>
              <a:t>与维护</a:t>
            </a:r>
            <a:r>
              <a:rPr lang="zh-CN" altLang="en-US" sz="2800" dirty="0" smtClean="0">
                <a:solidFill>
                  <a:srgbClr val="C00000"/>
                </a:solidFill>
              </a:rPr>
              <a:t>保障：第</a:t>
            </a:r>
            <a:r>
              <a:rPr lang="en-US" altLang="zh-CN" sz="2800" dirty="0" smtClean="0">
                <a:solidFill>
                  <a:srgbClr val="C00000"/>
                </a:solidFill>
              </a:rPr>
              <a:t>4</a:t>
            </a:r>
            <a:r>
              <a:rPr lang="zh-CN" altLang="en-US" sz="2800" dirty="0" smtClean="0">
                <a:solidFill>
                  <a:srgbClr val="C00000"/>
                </a:solidFill>
              </a:rPr>
              <a:t>轮打靶联调试运行小结</a:t>
            </a:r>
            <a:endParaRPr lang="zh-CN" altLang="en-US" sz="2800" dirty="0">
              <a:solidFill>
                <a:srgbClr val="C00000"/>
              </a:solidFill>
            </a:endParaRPr>
          </a:p>
        </p:txBody>
      </p:sp>
      <p:sp>
        <p:nvSpPr>
          <p:cNvPr id="5" name="矩形 4"/>
          <p:cNvSpPr/>
          <p:nvPr/>
        </p:nvSpPr>
        <p:spPr>
          <a:xfrm>
            <a:off x="397114" y="843952"/>
            <a:ext cx="11003574" cy="2585323"/>
          </a:xfrm>
          <a:prstGeom prst="rect">
            <a:avLst/>
          </a:prstGeom>
        </p:spPr>
        <p:txBody>
          <a:bodyPr wrap="square">
            <a:spAutoFit/>
          </a:bodyPr>
          <a:lstStyle/>
          <a:p>
            <a:pPr marL="285750" indent="-285750">
              <a:buFont typeface="Arial" panose="020B0604020202020204" pitchFamily="34" charset="0"/>
              <a:buChar char="•"/>
            </a:pPr>
            <a:r>
              <a:rPr lang="zh-CN" altLang="en-US" dirty="0"/>
              <a:t>第四轮打靶试运行（</a:t>
            </a:r>
            <a:r>
              <a:rPr lang="en-US" altLang="zh-CN" dirty="0"/>
              <a:t>2018</a:t>
            </a:r>
            <a:r>
              <a:rPr lang="zh-CN" altLang="en-US" dirty="0"/>
              <a:t>年</a:t>
            </a:r>
            <a:r>
              <a:rPr lang="en-US" altLang="zh-CN" dirty="0"/>
              <a:t>4</a:t>
            </a:r>
            <a:r>
              <a:rPr lang="zh-CN" altLang="en-US" dirty="0"/>
              <a:t>月</a:t>
            </a:r>
            <a:r>
              <a:rPr lang="en-US" altLang="zh-CN" dirty="0"/>
              <a:t>10</a:t>
            </a:r>
            <a:r>
              <a:rPr lang="zh-CN" altLang="en-US" dirty="0"/>
              <a:t>日</a:t>
            </a:r>
            <a:r>
              <a:rPr lang="en-US" altLang="zh-CN" dirty="0"/>
              <a:t>-7</a:t>
            </a:r>
            <a:r>
              <a:rPr lang="zh-CN" altLang="en-US" dirty="0"/>
              <a:t>月</a:t>
            </a:r>
            <a:r>
              <a:rPr lang="en-US" altLang="zh-CN" dirty="0"/>
              <a:t>19</a:t>
            </a:r>
            <a:r>
              <a:rPr lang="zh-CN" altLang="en-US" dirty="0"/>
              <a:t>日）：</a:t>
            </a:r>
            <a:r>
              <a:rPr lang="en-US" altLang="zh-CN" dirty="0"/>
              <a:t>a)2018</a:t>
            </a:r>
            <a:r>
              <a:rPr lang="zh-CN" altLang="en-US" dirty="0"/>
              <a:t>年</a:t>
            </a:r>
            <a:r>
              <a:rPr lang="en-US" altLang="zh-CN" dirty="0"/>
              <a:t>5</a:t>
            </a:r>
            <a:r>
              <a:rPr lang="zh-CN" altLang="en-US" dirty="0"/>
              <a:t>月</a:t>
            </a:r>
            <a:r>
              <a:rPr lang="en-US" altLang="zh-CN" dirty="0"/>
              <a:t>1</a:t>
            </a:r>
            <a:r>
              <a:rPr lang="zh-CN" altLang="en-US" dirty="0"/>
              <a:t>日 </a:t>
            </a:r>
            <a:r>
              <a:rPr lang="en-US" altLang="zh-CN" dirty="0"/>
              <a:t>9#shutter</a:t>
            </a:r>
            <a:r>
              <a:rPr lang="zh-CN" altLang="en-US" dirty="0"/>
              <a:t>出现关闭未到位故障报警（转盘</a:t>
            </a:r>
            <a:r>
              <a:rPr lang="en-US" altLang="zh-CN" dirty="0"/>
              <a:t>0°</a:t>
            </a:r>
            <a:r>
              <a:rPr lang="zh-CN" altLang="en-US" dirty="0"/>
              <a:t>和</a:t>
            </a:r>
            <a:r>
              <a:rPr lang="en-US" altLang="zh-CN" dirty="0"/>
              <a:t>330mm</a:t>
            </a:r>
            <a:r>
              <a:rPr lang="zh-CN" altLang="en-US" dirty="0"/>
              <a:t>位置灯亮，报警灯亮），经初步分析与之前</a:t>
            </a:r>
            <a:r>
              <a:rPr lang="en-US" altLang="zh-CN" dirty="0"/>
              <a:t>1#</a:t>
            </a:r>
            <a:r>
              <a:rPr lang="zh-CN" altLang="en-US" dirty="0"/>
              <a:t>和</a:t>
            </a:r>
            <a:r>
              <a:rPr lang="en-US" altLang="zh-CN" dirty="0"/>
              <a:t>20#</a:t>
            </a:r>
            <a:r>
              <a:rPr lang="zh-CN" altLang="en-US" dirty="0"/>
              <a:t>故障类似，由于压力超限造成故障，切换本地手动模式，恢复故障同时将压力阈值调至</a:t>
            </a:r>
            <a:r>
              <a:rPr lang="en-US" altLang="zh-CN" dirty="0"/>
              <a:t>14MPa</a:t>
            </a:r>
            <a:r>
              <a:rPr lang="zh-CN" altLang="en-US" dirty="0"/>
              <a:t>，后自动运行</a:t>
            </a:r>
            <a:r>
              <a:rPr lang="en-US" altLang="zh-CN" dirty="0"/>
              <a:t>2</a:t>
            </a:r>
            <a:r>
              <a:rPr lang="zh-CN" altLang="en-US" dirty="0"/>
              <a:t>次均正常。为保险起见，同时将剩余</a:t>
            </a:r>
            <a:r>
              <a:rPr lang="en-US" altLang="zh-CN" dirty="0"/>
              <a:t>shutter</a:t>
            </a:r>
            <a:r>
              <a:rPr lang="zh-CN" altLang="en-US" dirty="0"/>
              <a:t>压力均设置为</a:t>
            </a:r>
            <a:r>
              <a:rPr lang="en-US" altLang="zh-CN" dirty="0"/>
              <a:t>14MPa</a:t>
            </a:r>
            <a:r>
              <a:rPr lang="zh-CN" altLang="en-US" dirty="0"/>
              <a:t>，并分别进行测试运行正常。</a:t>
            </a:r>
            <a:r>
              <a:rPr lang="en-US" altLang="zh-CN" dirty="0"/>
              <a:t>b)</a:t>
            </a:r>
            <a:r>
              <a:rPr lang="zh-CN" altLang="en-US" dirty="0"/>
              <a:t>停束期间</a:t>
            </a:r>
            <a:r>
              <a:rPr lang="en-US" altLang="zh-CN" dirty="0"/>
              <a:t>2018</a:t>
            </a:r>
            <a:r>
              <a:rPr lang="zh-CN" altLang="en-US" dirty="0"/>
              <a:t>年</a:t>
            </a:r>
            <a:r>
              <a:rPr lang="en-US" altLang="zh-CN" dirty="0"/>
              <a:t>5</a:t>
            </a:r>
            <a:r>
              <a:rPr lang="zh-CN" altLang="en-US" dirty="0"/>
              <a:t>月</a:t>
            </a:r>
            <a:r>
              <a:rPr lang="en-US" altLang="zh-CN" dirty="0"/>
              <a:t>15</a:t>
            </a:r>
            <a:r>
              <a:rPr lang="zh-CN" altLang="en-US" dirty="0"/>
              <a:t>日，</a:t>
            </a:r>
            <a:r>
              <a:rPr lang="en-US" altLang="zh-CN" dirty="0"/>
              <a:t>2#</a:t>
            </a:r>
            <a:r>
              <a:rPr lang="zh-CN" altLang="en-US" dirty="0"/>
              <a:t>谱仪</a:t>
            </a:r>
            <a:r>
              <a:rPr lang="en-US" altLang="zh-CN" dirty="0"/>
              <a:t>shutter</a:t>
            </a:r>
            <a:r>
              <a:rPr lang="zh-CN" altLang="en-US" dirty="0"/>
              <a:t>常开状态下出现自动关闭，经排查确认</a:t>
            </a:r>
            <a:r>
              <a:rPr lang="en-US" altLang="zh-CN" dirty="0"/>
              <a:t>PPS</a:t>
            </a:r>
            <a:r>
              <a:rPr lang="zh-CN" altLang="en-US" dirty="0"/>
              <a:t>该期间进行</a:t>
            </a:r>
            <a:r>
              <a:rPr lang="en-US" altLang="zh-CN" dirty="0"/>
              <a:t>PLC</a:t>
            </a:r>
            <a:r>
              <a:rPr lang="zh-CN" altLang="en-US" dirty="0"/>
              <a:t>程序更新时，</a:t>
            </a:r>
            <a:r>
              <a:rPr lang="en-US" altLang="zh-CN" dirty="0"/>
              <a:t>PPS</a:t>
            </a:r>
            <a:r>
              <a:rPr lang="zh-CN" altLang="en-US" dirty="0"/>
              <a:t>出现关闭信号持续约</a:t>
            </a:r>
            <a:r>
              <a:rPr lang="en-US" altLang="zh-CN" dirty="0"/>
              <a:t>15s</a:t>
            </a:r>
            <a:r>
              <a:rPr lang="zh-CN" altLang="en-US" dirty="0"/>
              <a:t>，下降阀和上升阀同时打开，慢降阀超时报警，手动恢复后运行正常。</a:t>
            </a:r>
            <a:r>
              <a:rPr lang="en-US" altLang="zh-CN" dirty="0"/>
              <a:t>c)</a:t>
            </a:r>
            <a:r>
              <a:rPr lang="zh-CN" altLang="en-US" dirty="0"/>
              <a:t>停束期间</a:t>
            </a:r>
            <a:r>
              <a:rPr lang="en-US" altLang="zh-CN" dirty="0"/>
              <a:t>2018</a:t>
            </a:r>
            <a:r>
              <a:rPr lang="zh-CN" altLang="en-US" dirty="0"/>
              <a:t>年</a:t>
            </a:r>
            <a:r>
              <a:rPr lang="en-US" altLang="zh-CN" dirty="0"/>
              <a:t>5</a:t>
            </a:r>
            <a:r>
              <a:rPr lang="zh-CN" altLang="en-US" dirty="0"/>
              <a:t>月</a:t>
            </a:r>
            <a:r>
              <a:rPr lang="en-US" altLang="zh-CN" dirty="0"/>
              <a:t>16</a:t>
            </a:r>
            <a:r>
              <a:rPr lang="zh-CN" altLang="en-US" dirty="0"/>
              <a:t>日，地下室主泵出现</a:t>
            </a:r>
            <a:r>
              <a:rPr lang="en-US" altLang="zh-CN" dirty="0"/>
              <a:t>1</a:t>
            </a:r>
            <a:r>
              <a:rPr lang="zh-CN" altLang="en-US" dirty="0"/>
              <a:t>次自动关闭情况，经多方分析尚未查明具体原因，在重新启动主泵后运行正常至本轮运行结束，待后续完善报警配置后运行观察。本轮</a:t>
            </a:r>
            <a:r>
              <a:rPr lang="en-US" altLang="zh-CN" dirty="0"/>
              <a:t>shutter</a:t>
            </a:r>
            <a:r>
              <a:rPr lang="zh-CN" altLang="en-US" dirty="0"/>
              <a:t>运行平均无故障累计时间超过</a:t>
            </a:r>
            <a:r>
              <a:rPr lang="en-US" altLang="zh-CN" dirty="0"/>
              <a:t>90</a:t>
            </a:r>
            <a:r>
              <a:rPr lang="zh-CN" altLang="en-US" dirty="0"/>
              <a:t>天。另外，在短暂停机期间，在控制柜配置了横河网络模块，避免了之前数据通讯传输丢失、错误等问题。</a:t>
            </a:r>
            <a:endParaRPr lang="zh-CN" altLang="zh-CN" dirty="0"/>
          </a:p>
        </p:txBody>
      </p:sp>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767" y="3631224"/>
            <a:ext cx="5760239" cy="307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428941"/>
      </p:ext>
    </p:extLst>
  </p:cSld>
  <p:clrMapOvr>
    <a:masterClrMapping/>
  </p:clrMapOvr>
  <mc:AlternateContent xmlns:mc="http://schemas.openxmlformats.org/markup-compatibility/2006">
    <mc:Choice xmlns:p14="http://schemas.microsoft.com/office/powerpoint/2010/main" Requires="p14">
      <p:transition spd="slow" p14:dur="2000" advTm="2245"/>
    </mc:Choice>
    <mc:Fallback>
      <p:transition spd="slow" advTm="2245"/>
    </mc:Fallback>
  </mc:AlternateContent>
  <p:timing>
    <p:tnLst>
      <p:par>
        <p:cTn id="1" dur="indefinite" restart="never" nodeType="tmRoot">
          <p:childTnLst>
            <p:par>
              <p:cTn/>
            </p:par>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ChangeArrowheads="1"/>
          </p:cNvSpPr>
          <p:nvPr/>
        </p:nvSpPr>
        <p:spPr bwMode="auto">
          <a:xfrm>
            <a:off x="389467" y="2676526"/>
            <a:ext cx="743796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spcBef>
                <a:spcPct val="30000"/>
              </a:spcBef>
              <a:spcAft>
                <a:spcPct val="20000"/>
              </a:spcAft>
              <a:buClr>
                <a:schemeClr val="tx1"/>
              </a:buClr>
              <a:buChar char="•"/>
              <a:defRPr sz="2100" b="1">
                <a:solidFill>
                  <a:srgbClr val="1679BA"/>
                </a:solidFill>
                <a:latin typeface="Arial" pitchFamily="34" charset="0"/>
                <a:ea typeface="宋体"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itchFamily="34" charset="0"/>
                <a:ea typeface="宋体" pitchFamily="2" charset="-122"/>
              </a:defRPr>
            </a:lvl2pPr>
            <a:lvl3pPr marL="1143000" indent="-228600">
              <a:spcBef>
                <a:spcPct val="20000"/>
              </a:spcBef>
              <a:buClr>
                <a:schemeClr val="tx1"/>
              </a:buClr>
              <a:buFont typeface="Wingdings" pitchFamily="2" charset="2"/>
              <a:buChar char="§"/>
              <a:defRPr b="1">
                <a:solidFill>
                  <a:srgbClr val="4D5E68"/>
                </a:solidFill>
                <a:latin typeface="Arial" pitchFamily="34" charset="0"/>
                <a:ea typeface="宋体" pitchFamily="2" charset="-122"/>
              </a:defRPr>
            </a:lvl3pPr>
            <a:lvl4pPr marL="1600200" indent="-228600">
              <a:spcBef>
                <a:spcPct val="20000"/>
              </a:spcBef>
              <a:buChar char="–"/>
              <a:defRPr b="1">
                <a:solidFill>
                  <a:srgbClr val="4D5E68"/>
                </a:solidFill>
                <a:latin typeface="Arial" pitchFamily="34" charset="0"/>
                <a:ea typeface="宋体" pitchFamily="2" charset="-122"/>
              </a:defRPr>
            </a:lvl4pPr>
            <a:lvl5pPr marL="2057400" indent="-228600">
              <a:spcBef>
                <a:spcPct val="20000"/>
              </a:spcBef>
              <a:buChar char="»"/>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buChar char="»"/>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buChar char="»"/>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buChar char="»"/>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buChar char="»"/>
              <a:defRPr b="1">
                <a:solidFill>
                  <a:srgbClr val="4D5E68"/>
                </a:solidFill>
                <a:latin typeface="Arial" pitchFamily="34" charset="0"/>
                <a:ea typeface="宋体" pitchFamily="2" charset="-122"/>
              </a:defRPr>
            </a:lvl9pPr>
          </a:lstStyle>
          <a:p>
            <a:pPr eaLnBrk="1" hangingPunct="1">
              <a:lnSpc>
                <a:spcPct val="100000"/>
              </a:lnSpc>
              <a:spcBef>
                <a:spcPts val="200"/>
              </a:spcBef>
              <a:spcAft>
                <a:spcPts val="200"/>
              </a:spcAft>
              <a:buClrTx/>
              <a:buFontTx/>
              <a:buNone/>
            </a:pPr>
            <a:endParaRPr lang="zh-CN" altLang="en-US" sz="1400" b="0">
              <a:solidFill>
                <a:schemeClr val="bg2"/>
              </a:solidFill>
              <a:latin typeface="Times New Roman" pitchFamily="18" charset="0"/>
              <a:cs typeface="Times New Roman" pitchFamily="18" charset="0"/>
            </a:endParaRPr>
          </a:p>
          <a:p>
            <a:pPr eaLnBrk="1" hangingPunct="1">
              <a:lnSpc>
                <a:spcPct val="100000"/>
              </a:lnSpc>
              <a:spcBef>
                <a:spcPct val="0"/>
              </a:spcBef>
              <a:spcAft>
                <a:spcPct val="0"/>
              </a:spcAft>
              <a:buClrTx/>
              <a:buFontTx/>
              <a:buNone/>
            </a:pPr>
            <a:r>
              <a:rPr lang="zh-CN" altLang="en-US" sz="1600" b="0">
                <a:latin typeface="Times New Roman" pitchFamily="18" charset="0"/>
                <a:cs typeface="Times New Roman" pitchFamily="18" charset="0"/>
              </a:rPr>
              <a:t>   </a:t>
            </a:r>
            <a:endParaRPr lang="zh-CN" altLang="en-US" sz="2800" b="0"/>
          </a:p>
        </p:txBody>
      </p:sp>
      <p:sp>
        <p:nvSpPr>
          <p:cNvPr id="7" name="标题 1"/>
          <p:cNvSpPr txBox="1">
            <a:spLocks/>
          </p:cNvSpPr>
          <p:nvPr/>
        </p:nvSpPr>
        <p:spPr>
          <a:xfrm>
            <a:off x="123087" y="283770"/>
            <a:ext cx="11277601"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zh-CN" altLang="en-US" sz="2800" dirty="0">
                <a:solidFill>
                  <a:srgbClr val="C00000"/>
                </a:solidFill>
              </a:rPr>
              <a:t>联调试运行情况</a:t>
            </a:r>
            <a:r>
              <a:rPr lang="en-US" altLang="zh-CN" sz="2800" dirty="0" smtClean="0">
                <a:solidFill>
                  <a:srgbClr val="C00000"/>
                </a:solidFill>
              </a:rPr>
              <a:t>-</a:t>
            </a:r>
            <a:r>
              <a:rPr lang="zh-CN" altLang="en-US" sz="2800" dirty="0">
                <a:solidFill>
                  <a:srgbClr val="C00000"/>
                </a:solidFill>
              </a:rPr>
              <a:t>系统总体运行参数</a:t>
            </a:r>
            <a:endParaRPr lang="zh-CN" altLang="en-US" sz="2800" dirty="0">
              <a:solidFill>
                <a:srgbClr val="C00000"/>
              </a:solidFill>
            </a:endParaRPr>
          </a:p>
        </p:txBody>
      </p:sp>
      <p:sp>
        <p:nvSpPr>
          <p:cNvPr id="4" name="矩形 3"/>
          <p:cNvSpPr/>
          <p:nvPr/>
        </p:nvSpPr>
        <p:spPr>
          <a:xfrm>
            <a:off x="298938" y="951101"/>
            <a:ext cx="7658100" cy="4708981"/>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zh-CN" altLang="en-US" sz="2000" b="1" dirty="0"/>
              <a:t>中子束线开关总成经系统集成</a:t>
            </a:r>
            <a:r>
              <a:rPr lang="zh-CN" altLang="en-US" sz="2000" b="1" dirty="0" smtClean="0"/>
              <a:t>调试测试、</a:t>
            </a:r>
            <a:r>
              <a:rPr lang="zh-CN" altLang="en-US" sz="2000" b="1" dirty="0"/>
              <a:t>多轮联调与试运行</a:t>
            </a:r>
            <a:r>
              <a:rPr lang="zh-CN" altLang="en-US" sz="2000" b="1" dirty="0" smtClean="0"/>
              <a:t>长期（累计平均无故障运行</a:t>
            </a:r>
            <a:r>
              <a:rPr lang="en-US" altLang="zh-CN" sz="2000" b="1" dirty="0" smtClean="0"/>
              <a:t>&gt;230</a:t>
            </a:r>
            <a:r>
              <a:rPr lang="zh-CN" altLang="en-US" sz="2000" b="1" dirty="0" smtClean="0"/>
              <a:t>天）测试考核，系统验证</a:t>
            </a:r>
            <a:r>
              <a:rPr lang="zh-CN" altLang="en-US" sz="2000" b="1" dirty="0"/>
              <a:t>后的稳定运行主要参数如下：</a:t>
            </a:r>
          </a:p>
          <a:p>
            <a:pPr marL="285750" indent="-285750">
              <a:spcBef>
                <a:spcPts val="600"/>
              </a:spcBef>
              <a:spcAft>
                <a:spcPts val="600"/>
              </a:spcAft>
              <a:buFont typeface="Wingdings" panose="05000000000000000000" pitchFamily="2" charset="2"/>
              <a:buChar char="Ø"/>
            </a:pPr>
            <a:r>
              <a:rPr lang="en-US" altLang="zh-CN" dirty="0"/>
              <a:t>(</a:t>
            </a:r>
            <a:r>
              <a:rPr lang="en-US" altLang="zh-CN" dirty="0" smtClean="0"/>
              <a:t>1) shutter</a:t>
            </a:r>
            <a:r>
              <a:rPr lang="zh-CN" altLang="en-US" dirty="0"/>
              <a:t>泵房剂量停机一段时间为本底水平；</a:t>
            </a:r>
            <a:r>
              <a:rPr lang="en-US" altLang="zh-CN" dirty="0"/>
              <a:t>20KW</a:t>
            </a:r>
            <a:r>
              <a:rPr lang="zh-CN" altLang="en-US" dirty="0"/>
              <a:t>低功率下运行靶站顶部大厅中子束线开关控制柜维护区剂量为本底水平；</a:t>
            </a:r>
          </a:p>
          <a:p>
            <a:pPr marL="285750" indent="-285750">
              <a:spcBef>
                <a:spcPts val="600"/>
              </a:spcBef>
              <a:spcAft>
                <a:spcPts val="600"/>
              </a:spcAft>
              <a:buFont typeface="Wingdings" panose="05000000000000000000" pitchFamily="2" charset="2"/>
              <a:buChar char="Ø"/>
            </a:pPr>
            <a:r>
              <a:rPr lang="en-US" altLang="zh-CN" dirty="0"/>
              <a:t>(2</a:t>
            </a:r>
            <a:r>
              <a:rPr lang="en-US" altLang="zh-CN" dirty="0" smtClean="0"/>
              <a:t>)</a:t>
            </a:r>
            <a:r>
              <a:rPr lang="zh-CN" altLang="en-US" dirty="0" smtClean="0"/>
              <a:t>与</a:t>
            </a:r>
            <a:r>
              <a:rPr lang="en-US" altLang="zh-CN" dirty="0"/>
              <a:t>PPS</a:t>
            </a:r>
            <a:r>
              <a:rPr lang="zh-CN" altLang="en-US" dirty="0"/>
              <a:t>、谱仪系统接口安全联锁信号、开关状态及开关操作信号工作正常、可靠；</a:t>
            </a:r>
          </a:p>
          <a:p>
            <a:pPr marL="285750" indent="-285750">
              <a:spcBef>
                <a:spcPts val="600"/>
              </a:spcBef>
              <a:spcAft>
                <a:spcPts val="600"/>
              </a:spcAft>
              <a:buFont typeface="Wingdings" panose="05000000000000000000" pitchFamily="2" charset="2"/>
              <a:buChar char="Ø"/>
            </a:pPr>
            <a:r>
              <a:rPr lang="en-US" altLang="zh-CN" dirty="0"/>
              <a:t>(3</a:t>
            </a:r>
            <a:r>
              <a:rPr lang="en-US" altLang="zh-CN" dirty="0" smtClean="0"/>
              <a:t>)</a:t>
            </a:r>
            <a:r>
              <a:rPr lang="zh-CN" altLang="en-US" dirty="0" smtClean="0"/>
              <a:t>泵站</a:t>
            </a:r>
            <a:r>
              <a:rPr lang="zh-CN" altLang="en-US" dirty="0"/>
              <a:t>水箱水温</a:t>
            </a:r>
            <a:r>
              <a:rPr lang="en-US" altLang="zh-CN" dirty="0"/>
              <a:t>25~40℃</a:t>
            </a:r>
            <a:r>
              <a:rPr lang="zh-CN" altLang="en-US" dirty="0"/>
              <a:t>，正常运行温度</a:t>
            </a:r>
            <a:r>
              <a:rPr lang="en-US" altLang="zh-CN" dirty="0"/>
              <a:t>~38±2℃</a:t>
            </a:r>
            <a:r>
              <a:rPr lang="zh-CN" altLang="en-US" dirty="0"/>
              <a:t>（</a:t>
            </a:r>
            <a:r>
              <a:rPr lang="en-US" altLang="zh-CN" dirty="0"/>
              <a:t>40℃</a:t>
            </a:r>
            <a:r>
              <a:rPr lang="zh-CN" altLang="en-US" dirty="0"/>
              <a:t>时系统自动开启冷却系统）；</a:t>
            </a:r>
          </a:p>
          <a:p>
            <a:pPr marL="285750" indent="-285750">
              <a:spcBef>
                <a:spcPts val="600"/>
              </a:spcBef>
              <a:spcAft>
                <a:spcPts val="600"/>
              </a:spcAft>
              <a:buFont typeface="Wingdings" panose="05000000000000000000" pitchFamily="2" charset="2"/>
              <a:buChar char="Ø"/>
            </a:pPr>
            <a:r>
              <a:rPr lang="en-US" altLang="zh-CN" dirty="0"/>
              <a:t>(4</a:t>
            </a:r>
            <a:r>
              <a:rPr lang="en-US" altLang="zh-CN" dirty="0" smtClean="0"/>
              <a:t>)</a:t>
            </a:r>
            <a:r>
              <a:rPr lang="zh-CN" altLang="en-US" dirty="0" smtClean="0"/>
              <a:t>泵站</a:t>
            </a:r>
            <a:r>
              <a:rPr lang="zh-CN" altLang="en-US" dirty="0"/>
              <a:t>系统压力调定为</a:t>
            </a:r>
            <a:r>
              <a:rPr lang="en-US" altLang="zh-CN" dirty="0"/>
              <a:t>10MPa</a:t>
            </a:r>
            <a:r>
              <a:rPr lang="zh-CN" altLang="en-US" dirty="0"/>
              <a:t>，</a:t>
            </a:r>
            <a:r>
              <a:rPr lang="en-US" altLang="zh-CN" dirty="0"/>
              <a:t>20</a:t>
            </a:r>
            <a:r>
              <a:rPr lang="zh-CN" altLang="en-US" dirty="0"/>
              <a:t>套</a:t>
            </a:r>
            <a:r>
              <a:rPr lang="en-US" altLang="zh-CN" dirty="0"/>
              <a:t>Shutter</a:t>
            </a:r>
            <a:r>
              <a:rPr lang="zh-CN" altLang="en-US" dirty="0"/>
              <a:t>设备运行工作压力：</a:t>
            </a:r>
            <a:r>
              <a:rPr lang="en-US" altLang="zh-CN" dirty="0"/>
              <a:t>Max.7.55-7.8MPa</a:t>
            </a:r>
            <a:r>
              <a:rPr lang="zh-CN" altLang="en-US" dirty="0"/>
              <a:t>；</a:t>
            </a:r>
          </a:p>
          <a:p>
            <a:pPr marL="285750" indent="-285750">
              <a:spcBef>
                <a:spcPts val="600"/>
              </a:spcBef>
              <a:spcAft>
                <a:spcPts val="600"/>
              </a:spcAft>
              <a:buFont typeface="Wingdings" panose="05000000000000000000" pitchFamily="2" charset="2"/>
              <a:buChar char="Ø"/>
            </a:pPr>
            <a:r>
              <a:rPr lang="en-US" altLang="zh-CN" dirty="0"/>
              <a:t>(5</a:t>
            </a:r>
            <a:r>
              <a:rPr lang="en-US" altLang="zh-CN" dirty="0" smtClean="0"/>
              <a:t>)</a:t>
            </a:r>
            <a:r>
              <a:rPr lang="zh-CN" altLang="en-US" dirty="0" smtClean="0"/>
              <a:t>中子束</a:t>
            </a:r>
            <a:r>
              <a:rPr lang="zh-CN" altLang="en-US" dirty="0"/>
              <a:t>线开关插件重复定位精度：</a:t>
            </a:r>
            <a:r>
              <a:rPr lang="en-US" altLang="zh-CN" dirty="0"/>
              <a:t>±0.14mm@</a:t>
            </a:r>
            <a:r>
              <a:rPr lang="zh-CN" altLang="en-US" dirty="0"/>
              <a:t>设计指标</a:t>
            </a:r>
            <a:r>
              <a:rPr lang="en-US" altLang="zh-CN" dirty="0"/>
              <a:t>±</a:t>
            </a:r>
            <a:r>
              <a:rPr lang="en-US" altLang="zh-CN" dirty="0" smtClean="0"/>
              <a:t>1mm</a:t>
            </a:r>
            <a:r>
              <a:rPr lang="zh-CN" altLang="en-US" dirty="0" smtClean="0"/>
              <a:t>；</a:t>
            </a:r>
            <a:endParaRPr lang="zh-CN" altLang="en-US" dirty="0"/>
          </a:p>
          <a:p>
            <a:pPr marL="285750" indent="-285750">
              <a:spcBef>
                <a:spcPts val="600"/>
              </a:spcBef>
              <a:spcAft>
                <a:spcPts val="600"/>
              </a:spcAft>
              <a:buFont typeface="Wingdings" panose="05000000000000000000" pitchFamily="2" charset="2"/>
              <a:buChar char="Ø"/>
            </a:pPr>
            <a:r>
              <a:rPr lang="en-US" altLang="zh-CN" dirty="0"/>
              <a:t>(</a:t>
            </a:r>
            <a:r>
              <a:rPr lang="en-US" altLang="zh-CN" dirty="0" smtClean="0"/>
              <a:t>6)I</a:t>
            </a:r>
            <a:r>
              <a:rPr lang="zh-CN" altLang="en-US" dirty="0"/>
              <a:t>期三台谱仪中子束线开关插件内动态真空：</a:t>
            </a:r>
            <a:r>
              <a:rPr lang="en-US" altLang="zh-CN" dirty="0"/>
              <a:t>&lt;1Pa@</a:t>
            </a:r>
            <a:r>
              <a:rPr lang="zh-CN" altLang="en-US" dirty="0"/>
              <a:t>设计指标</a:t>
            </a:r>
            <a:r>
              <a:rPr lang="en-US" altLang="zh-CN" dirty="0"/>
              <a:t>100Pa</a:t>
            </a:r>
            <a:r>
              <a:rPr lang="zh-CN" altLang="en-US" dirty="0"/>
              <a:t>。</a:t>
            </a: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t="3629" r="5081"/>
          <a:stretch>
            <a:fillRect/>
          </a:stretch>
        </p:blipFill>
        <p:spPr bwMode="auto">
          <a:xfrm>
            <a:off x="8911577" y="4988963"/>
            <a:ext cx="2805113" cy="160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l="1849" t="15144" r="1381" b="2899"/>
          <a:stretch>
            <a:fillRect/>
          </a:stretch>
        </p:blipFill>
        <p:spPr bwMode="auto">
          <a:xfrm>
            <a:off x="8911577" y="924725"/>
            <a:ext cx="2744788" cy="149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5">
            <a:extLst>
              <a:ext uri="{28A0092B-C50C-407E-A947-70E740481C1C}">
                <a14:useLocalDpi xmlns:a14="http://schemas.microsoft.com/office/drawing/2010/main" val="0"/>
              </a:ext>
            </a:extLst>
          </a:blip>
          <a:srcRect l="2367" t="2715" b="11597"/>
          <a:stretch>
            <a:fillRect/>
          </a:stretch>
        </p:blipFill>
        <p:spPr bwMode="auto">
          <a:xfrm>
            <a:off x="8911577" y="2596783"/>
            <a:ext cx="2763837" cy="227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8870916"/>
      </p:ext>
    </p:extLst>
  </p:cSld>
  <p:clrMapOvr>
    <a:masterClrMapping/>
  </p:clrMapOvr>
  <mc:AlternateContent xmlns:mc="http://schemas.openxmlformats.org/markup-compatibility/2006" xmlns:p14="http://schemas.microsoft.com/office/powerpoint/2010/main">
    <mc:Choice Requires="p14">
      <p:transition spd="slow" p14:dur="2000" advTm="29757"/>
    </mc:Choice>
    <mc:Fallback xmlns="">
      <p:transition spd="slow" advTm="29757"/>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a:solidFill>
                  <a:srgbClr val="C00000"/>
                </a:solidFill>
              </a:rPr>
              <a:t>系统维护及</a:t>
            </a:r>
            <a:r>
              <a:rPr lang="zh-CN" altLang="en-US" sz="2800" dirty="0" smtClean="0">
                <a:solidFill>
                  <a:srgbClr val="C00000"/>
                </a:solidFill>
              </a:rPr>
              <a:t>检修</a:t>
            </a:r>
            <a:endParaRPr lang="zh-CN" altLang="en-US" sz="2800" dirty="0">
              <a:solidFill>
                <a:srgbClr val="C00000"/>
              </a:solidFill>
            </a:endParaRPr>
          </a:p>
        </p:txBody>
      </p:sp>
      <p:sp>
        <p:nvSpPr>
          <p:cNvPr id="3" name="内容占位符 2"/>
          <p:cNvSpPr>
            <a:spLocks noGrp="1"/>
          </p:cNvSpPr>
          <p:nvPr>
            <p:ph idx="1"/>
          </p:nvPr>
        </p:nvSpPr>
        <p:spPr>
          <a:xfrm>
            <a:off x="741483" y="1043773"/>
            <a:ext cx="10670931" cy="5001306"/>
          </a:xfrm>
        </p:spPr>
        <p:txBody>
          <a:bodyPr>
            <a:normAutofit fontScale="70000" lnSpcReduction="20000"/>
          </a:bodyPr>
          <a:lstStyle/>
          <a:p>
            <a:pPr>
              <a:lnSpc>
                <a:spcPct val="135000"/>
              </a:lnSpc>
              <a:spcBef>
                <a:spcPts val="600"/>
              </a:spcBef>
              <a:spcAft>
                <a:spcPts val="600"/>
              </a:spcAft>
            </a:pPr>
            <a:r>
              <a:rPr lang="zh-CN" altLang="en-US" sz="2600" dirty="0"/>
              <a:t>为更好的实施运行维护工作，对中子束线开关系统操作及维护，制定了</a:t>
            </a:r>
            <a:r>
              <a:rPr lang="en-US" altLang="zh-CN" sz="2600" dirty="0"/>
              <a:t>《shutter</a:t>
            </a:r>
            <a:r>
              <a:rPr lang="zh-CN" altLang="en-US" sz="2600" dirty="0"/>
              <a:t>系统操作规程</a:t>
            </a:r>
            <a:r>
              <a:rPr lang="en-US" altLang="zh-CN" sz="2600" dirty="0"/>
              <a:t>》</a:t>
            </a:r>
            <a:r>
              <a:rPr lang="zh-CN" altLang="en-US" sz="2600" dirty="0"/>
              <a:t>及</a:t>
            </a:r>
            <a:r>
              <a:rPr lang="en-US" altLang="zh-CN" sz="2600" dirty="0"/>
              <a:t>《shutter</a:t>
            </a:r>
            <a:r>
              <a:rPr lang="zh-CN" altLang="en-US" sz="2600" dirty="0"/>
              <a:t>真空系统操作规程</a:t>
            </a:r>
            <a:r>
              <a:rPr lang="en-US" altLang="zh-CN" sz="2600" dirty="0"/>
              <a:t>》</a:t>
            </a:r>
            <a:r>
              <a:rPr lang="zh-CN" altLang="en-US" sz="2600" dirty="0"/>
              <a:t>，同时针对正常运行期间常规故障处理，制定了</a:t>
            </a:r>
            <a:r>
              <a:rPr lang="en-US" altLang="zh-CN" sz="2600" dirty="0"/>
              <a:t>《shutter</a:t>
            </a:r>
            <a:r>
              <a:rPr lang="zh-CN" altLang="en-US" sz="2600" dirty="0"/>
              <a:t>设备一般性故障处理操作规程</a:t>
            </a:r>
            <a:r>
              <a:rPr lang="en-US" altLang="zh-CN" sz="2600" dirty="0"/>
              <a:t>-V1》</a:t>
            </a:r>
            <a:r>
              <a:rPr lang="zh-CN" altLang="en-US" sz="2600" dirty="0"/>
              <a:t>详细维护规程。</a:t>
            </a:r>
          </a:p>
          <a:p>
            <a:pPr>
              <a:lnSpc>
                <a:spcPct val="135000"/>
              </a:lnSpc>
              <a:spcBef>
                <a:spcPts val="600"/>
              </a:spcBef>
              <a:spcAft>
                <a:spcPts val="600"/>
              </a:spcAft>
            </a:pPr>
            <a:r>
              <a:rPr lang="zh-CN" altLang="en-US" sz="2600" b="1" dirty="0">
                <a:solidFill>
                  <a:srgbClr val="C00000"/>
                </a:solidFill>
              </a:rPr>
              <a:t>暑期检修期间主要完成维护工作：</a:t>
            </a:r>
            <a:r>
              <a:rPr lang="zh-CN" altLang="en-US" sz="2600" dirty="0"/>
              <a:t>（</a:t>
            </a:r>
            <a:r>
              <a:rPr lang="en-US" altLang="zh-CN" sz="2600" dirty="0"/>
              <a:t>1</a:t>
            </a:r>
            <a:r>
              <a:rPr lang="zh-CN" altLang="en-US" sz="2600" dirty="0"/>
              <a:t>）</a:t>
            </a:r>
            <a:r>
              <a:rPr lang="en-US" altLang="zh-CN" sz="2600" dirty="0"/>
              <a:t>shutter</a:t>
            </a:r>
            <a:r>
              <a:rPr lang="zh-CN" altLang="en-US" sz="2600" dirty="0"/>
              <a:t>泵站系统：完成泵站水箱换水、</a:t>
            </a:r>
            <a:r>
              <a:rPr lang="en-US" altLang="zh-CN" sz="2600" dirty="0"/>
              <a:t>1</a:t>
            </a:r>
            <a:r>
              <a:rPr lang="zh-CN" altLang="en-US" sz="2600" dirty="0"/>
              <a:t>件高压过滤器和</a:t>
            </a:r>
            <a:r>
              <a:rPr lang="en-US" altLang="zh-CN" sz="2600" dirty="0"/>
              <a:t>1</a:t>
            </a:r>
            <a:r>
              <a:rPr lang="zh-CN" altLang="en-US" sz="2600" dirty="0"/>
              <a:t>件低压回水过滤器以及液位计的更换，总用时约</a:t>
            </a:r>
            <a:r>
              <a:rPr lang="en-US" altLang="zh-CN" sz="2600" dirty="0"/>
              <a:t>2h</a:t>
            </a:r>
            <a:r>
              <a:rPr lang="zh-CN" altLang="en-US" sz="2600" dirty="0"/>
              <a:t>，换水前总体水质良好，高压过滤器内有部分油脂，主要来自原厂电磁阀内；（</a:t>
            </a:r>
            <a:r>
              <a:rPr lang="en-US" altLang="zh-CN" sz="2600" dirty="0"/>
              <a:t>2</a:t>
            </a:r>
            <a:r>
              <a:rPr lang="zh-CN" altLang="en-US" sz="2600" dirty="0"/>
              <a:t>）靶心</a:t>
            </a:r>
            <a:r>
              <a:rPr lang="en-US" altLang="zh-CN" sz="2600" dirty="0"/>
              <a:t>shutter room</a:t>
            </a:r>
            <a:r>
              <a:rPr lang="zh-CN" altLang="en-US" sz="2600" dirty="0"/>
              <a:t>内中子束线开关驱动系统：</a:t>
            </a:r>
            <a:r>
              <a:rPr lang="en-US" altLang="zh-CN" sz="2600" dirty="0"/>
              <a:t>a)</a:t>
            </a:r>
            <a:r>
              <a:rPr lang="zh-CN" altLang="en-US" sz="2600" dirty="0"/>
              <a:t>检查横梁导向润滑，并将</a:t>
            </a:r>
            <a:r>
              <a:rPr lang="en-US" altLang="zh-CN" sz="2600" dirty="0"/>
              <a:t>1#</a:t>
            </a:r>
            <a:r>
              <a:rPr lang="zh-CN" altLang="en-US" sz="2600" dirty="0"/>
              <a:t>、</a:t>
            </a:r>
            <a:r>
              <a:rPr lang="en-US" altLang="zh-CN" sz="2600" dirty="0"/>
              <a:t>2#</a:t>
            </a:r>
            <a:r>
              <a:rPr lang="zh-CN" altLang="en-US" sz="2600" dirty="0"/>
              <a:t>、</a:t>
            </a:r>
            <a:r>
              <a:rPr lang="en-US" altLang="zh-CN" sz="2600" dirty="0"/>
              <a:t>6#</a:t>
            </a:r>
            <a:r>
              <a:rPr lang="zh-CN" altLang="en-US" sz="2600" dirty="0"/>
              <a:t>、</a:t>
            </a:r>
            <a:r>
              <a:rPr lang="en-US" altLang="zh-CN" sz="2600" dirty="0"/>
              <a:t>9#</a:t>
            </a:r>
            <a:r>
              <a:rPr lang="zh-CN" altLang="en-US" sz="2600" dirty="0"/>
              <a:t>、</a:t>
            </a:r>
            <a:r>
              <a:rPr lang="en-US" altLang="zh-CN" sz="2600" dirty="0"/>
              <a:t>18#</a:t>
            </a:r>
            <a:r>
              <a:rPr lang="zh-CN" altLang="en-US" sz="2600" dirty="0"/>
              <a:t>、</a:t>
            </a:r>
            <a:r>
              <a:rPr lang="en-US" altLang="zh-CN" sz="2600" dirty="0"/>
              <a:t>20#</a:t>
            </a:r>
            <a:r>
              <a:rPr lang="zh-CN" altLang="en-US" sz="2600" dirty="0"/>
              <a:t>横梁内加满润滑脂，以后在每个检修期内将加满润滑脂；</a:t>
            </a:r>
            <a:r>
              <a:rPr lang="en-US" altLang="zh-CN" sz="2600" dirty="0"/>
              <a:t>b)</a:t>
            </a:r>
            <a:r>
              <a:rPr lang="zh-CN" altLang="en-US" sz="2600" dirty="0"/>
              <a:t>检查各行程开关位置，固定螺钉均加专用防松垫圈，紧固牢固未发现有松动现象，其中</a:t>
            </a:r>
            <a:r>
              <a:rPr lang="en-US" altLang="zh-CN" sz="2600" dirty="0"/>
              <a:t>18#</a:t>
            </a:r>
            <a:r>
              <a:rPr lang="zh-CN" altLang="en-US" sz="2600" dirty="0"/>
              <a:t>外侧开位置行程开关指示灯不亮，检查由于行程开关内一路接线端子脱出，重新制作后恢复正常工作；</a:t>
            </a:r>
            <a:r>
              <a:rPr lang="en-US" altLang="zh-CN" sz="2600" dirty="0"/>
              <a:t>c)</a:t>
            </a:r>
            <a:r>
              <a:rPr lang="zh-CN" altLang="en-US" sz="2600" dirty="0"/>
              <a:t>闸门速度调节：由上述故障分析可知，闸门上升速度过大会引起开关阀关闭时瞬时压力激增，分别对</a:t>
            </a:r>
            <a:r>
              <a:rPr lang="en-US" altLang="zh-CN" sz="2600" dirty="0"/>
              <a:t>1#</a:t>
            </a:r>
            <a:r>
              <a:rPr lang="zh-CN" altLang="en-US" sz="2600" dirty="0"/>
              <a:t>、</a:t>
            </a:r>
            <a:r>
              <a:rPr lang="en-US" altLang="zh-CN" sz="2600" dirty="0"/>
              <a:t>9#</a:t>
            </a:r>
            <a:r>
              <a:rPr lang="zh-CN" altLang="en-US" sz="2600" dirty="0"/>
              <a:t>、</a:t>
            </a:r>
            <a:r>
              <a:rPr lang="en-US" altLang="zh-CN" sz="2600" dirty="0"/>
              <a:t>19#</a:t>
            </a:r>
            <a:r>
              <a:rPr lang="zh-CN" altLang="en-US" sz="2600" dirty="0"/>
              <a:t>、</a:t>
            </a:r>
            <a:r>
              <a:rPr lang="en-US" altLang="zh-CN" sz="2600" dirty="0"/>
              <a:t>20#</a:t>
            </a:r>
            <a:r>
              <a:rPr lang="zh-CN" altLang="en-US" sz="2600" dirty="0"/>
              <a:t>四组上升速度过快</a:t>
            </a:r>
            <a:r>
              <a:rPr lang="en-US" altLang="zh-CN" sz="2600" dirty="0" smtClean="0"/>
              <a:t>shutter</a:t>
            </a:r>
            <a:r>
              <a:rPr lang="zh-CN" altLang="en-US" sz="2600" dirty="0" smtClean="0"/>
              <a:t>进行</a:t>
            </a:r>
            <a:r>
              <a:rPr lang="zh-CN" altLang="en-US" sz="2600" dirty="0"/>
              <a:t>调节，分别调小至</a:t>
            </a:r>
            <a:r>
              <a:rPr lang="en-US" altLang="zh-CN" sz="2600" dirty="0"/>
              <a:t>13mm/s</a:t>
            </a:r>
            <a:r>
              <a:rPr lang="zh-CN" altLang="en-US" sz="2600" dirty="0"/>
              <a:t>、</a:t>
            </a:r>
            <a:r>
              <a:rPr lang="en-US" altLang="zh-CN" sz="2600" dirty="0"/>
              <a:t>12.6 mm/s</a:t>
            </a:r>
            <a:r>
              <a:rPr lang="zh-CN" altLang="en-US" sz="2600" dirty="0"/>
              <a:t>、</a:t>
            </a:r>
            <a:r>
              <a:rPr lang="en-US" altLang="zh-CN" sz="2600" dirty="0"/>
              <a:t>12.9 mm/s</a:t>
            </a:r>
            <a:r>
              <a:rPr lang="zh-CN" altLang="en-US" sz="2600" dirty="0"/>
              <a:t>、</a:t>
            </a:r>
            <a:r>
              <a:rPr lang="en-US" altLang="zh-CN" sz="2600" dirty="0"/>
              <a:t>11.9 mm/s</a:t>
            </a:r>
            <a:r>
              <a:rPr lang="zh-CN" altLang="en-US" sz="2600" dirty="0"/>
              <a:t>，其中并将</a:t>
            </a:r>
            <a:r>
              <a:rPr lang="en-US" altLang="zh-CN" sz="2600" dirty="0"/>
              <a:t>1#shutter</a:t>
            </a:r>
            <a:r>
              <a:rPr lang="zh-CN" altLang="en-US" sz="2600" dirty="0"/>
              <a:t>下降末速度调大至</a:t>
            </a:r>
            <a:r>
              <a:rPr lang="en-US" altLang="zh-CN" sz="2600" dirty="0"/>
              <a:t>2.69mm/s</a:t>
            </a:r>
            <a:r>
              <a:rPr lang="zh-CN" altLang="en-US" sz="2600" dirty="0"/>
              <a:t>。同时，检查测试所有</a:t>
            </a:r>
            <a:r>
              <a:rPr lang="en-US" altLang="zh-CN" sz="2600" dirty="0"/>
              <a:t>shutter</a:t>
            </a:r>
            <a:r>
              <a:rPr lang="zh-CN" altLang="en-US" sz="2600" dirty="0"/>
              <a:t>动作发现</a:t>
            </a:r>
            <a:r>
              <a:rPr lang="en-US" altLang="zh-CN" sz="2600" dirty="0"/>
              <a:t>3#</a:t>
            </a:r>
            <a:r>
              <a:rPr lang="zh-CN" altLang="en-US" sz="2600" dirty="0"/>
              <a:t>和</a:t>
            </a:r>
            <a:r>
              <a:rPr lang="en-US" altLang="zh-CN" sz="2600" dirty="0"/>
              <a:t>5#</a:t>
            </a:r>
            <a:r>
              <a:rPr lang="zh-CN" altLang="en-US" sz="2600" dirty="0"/>
              <a:t>闸门在落地瞬间有一定的震动声，并分别将二者下降末速度调小至</a:t>
            </a:r>
            <a:r>
              <a:rPr lang="en-US" altLang="zh-CN" sz="2600" dirty="0"/>
              <a:t>2.6 mm/s</a:t>
            </a:r>
            <a:r>
              <a:rPr lang="zh-CN" altLang="en-US" sz="2600" dirty="0"/>
              <a:t>、</a:t>
            </a:r>
            <a:r>
              <a:rPr lang="en-US" altLang="zh-CN" sz="2600" dirty="0"/>
              <a:t>2.5 mm/s</a:t>
            </a:r>
            <a:r>
              <a:rPr lang="zh-CN" altLang="en-US" sz="2600" dirty="0"/>
              <a:t>后测试，震动声消除；（</a:t>
            </a:r>
            <a:r>
              <a:rPr lang="en-US" altLang="zh-CN" sz="2600" dirty="0"/>
              <a:t>3</a:t>
            </a:r>
            <a:r>
              <a:rPr lang="zh-CN" altLang="en-US" sz="2600" dirty="0"/>
              <a:t>）</a:t>
            </a:r>
            <a:r>
              <a:rPr lang="en-US" altLang="zh-CN" sz="2600" dirty="0"/>
              <a:t>UPS</a:t>
            </a:r>
            <a:r>
              <a:rPr lang="zh-CN" altLang="en-US" sz="2600" dirty="0"/>
              <a:t>电源电池的更换；（</a:t>
            </a:r>
            <a:r>
              <a:rPr lang="en-US" altLang="zh-CN" sz="2600" dirty="0"/>
              <a:t>4</a:t>
            </a:r>
            <a:r>
              <a:rPr lang="zh-CN" altLang="en-US" sz="2600" dirty="0"/>
              <a:t>）</a:t>
            </a:r>
            <a:r>
              <a:rPr lang="en-US" altLang="zh-CN" sz="2600" dirty="0"/>
              <a:t>1</a:t>
            </a:r>
            <a:r>
              <a:rPr lang="zh-CN" altLang="en-US" sz="2600" dirty="0"/>
              <a:t>件返修后的真空计安装测试。</a:t>
            </a:r>
          </a:p>
          <a:p>
            <a:endParaRPr lang="zh-CN" altLang="en-US" dirty="0"/>
          </a:p>
        </p:txBody>
      </p:sp>
    </p:spTree>
    <p:extLst>
      <p:ext uri="{BB962C8B-B14F-4D97-AF65-F5344CB8AC3E}">
        <p14:creationId xmlns:p14="http://schemas.microsoft.com/office/powerpoint/2010/main" val="3753019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smtClean="0">
                <a:solidFill>
                  <a:srgbClr val="C00000"/>
                </a:solidFill>
              </a:rPr>
              <a:t>设备维护工作</a:t>
            </a:r>
            <a:endParaRPr lang="zh-CN" altLang="en-US" sz="2800" dirty="0">
              <a:solidFill>
                <a:srgbClr val="C00000"/>
              </a:solidFill>
            </a:endParaRPr>
          </a:p>
        </p:txBody>
      </p:sp>
      <p:sp>
        <p:nvSpPr>
          <p:cNvPr id="3" name="内容占位符 2"/>
          <p:cNvSpPr>
            <a:spLocks noGrp="1"/>
          </p:cNvSpPr>
          <p:nvPr>
            <p:ph idx="1"/>
          </p:nvPr>
        </p:nvSpPr>
        <p:spPr>
          <a:xfrm>
            <a:off x="583223" y="806383"/>
            <a:ext cx="11022625" cy="5001306"/>
          </a:xfrm>
        </p:spPr>
        <p:txBody>
          <a:bodyPr>
            <a:normAutofit/>
          </a:bodyPr>
          <a:lstStyle/>
          <a:p>
            <a:pPr>
              <a:lnSpc>
                <a:spcPct val="135000"/>
              </a:lnSpc>
              <a:spcBef>
                <a:spcPts val="300"/>
              </a:spcBef>
              <a:spcAft>
                <a:spcPts val="300"/>
              </a:spcAft>
            </a:pPr>
            <a:r>
              <a:rPr lang="zh-CN" altLang="en-US" sz="1600" dirty="0"/>
              <a:t>根据维护总体要求，制定维护操作详细规程，严格执行实际维护操作，确保维护过程安全、可靠、有效，控制并记录每个操作工序时间，总结优化维护设计</a:t>
            </a:r>
            <a:r>
              <a:rPr lang="zh-CN" altLang="en-US" sz="1600" dirty="0" smtClean="0"/>
              <a:t>。</a:t>
            </a:r>
            <a:endParaRPr lang="en-US" altLang="zh-CN" sz="1600" dirty="0" smtClean="0"/>
          </a:p>
          <a:p>
            <a:pPr>
              <a:lnSpc>
                <a:spcPct val="135000"/>
              </a:lnSpc>
              <a:spcBef>
                <a:spcPts val="300"/>
              </a:spcBef>
              <a:spcAft>
                <a:spcPts val="300"/>
              </a:spcAft>
            </a:pPr>
            <a:r>
              <a:rPr lang="zh-CN" altLang="en-US" sz="1600" dirty="0" smtClean="0"/>
              <a:t>首次</a:t>
            </a:r>
            <a:r>
              <a:rPr lang="zh-CN" altLang="en-US" sz="1600" dirty="0"/>
              <a:t>打靶成功后，实测靶站</a:t>
            </a:r>
            <a:r>
              <a:rPr lang="en-US" altLang="zh-CN" sz="1600" dirty="0"/>
              <a:t>shutter</a:t>
            </a:r>
            <a:r>
              <a:rPr lang="zh-CN" altLang="en-US" sz="1600" dirty="0"/>
              <a:t>区域辐射剂量为本底水平，在维护时尽可能按实际辐射环境工况模拟操作，于</a:t>
            </a:r>
            <a:r>
              <a:rPr lang="en-US" altLang="zh-CN" sz="1600" dirty="0"/>
              <a:t>2017</a:t>
            </a:r>
            <a:r>
              <a:rPr lang="zh-CN" altLang="en-US" sz="1600" dirty="0"/>
              <a:t>年</a:t>
            </a:r>
            <a:r>
              <a:rPr lang="en-US" altLang="zh-CN" sz="1600" dirty="0"/>
              <a:t>10</a:t>
            </a:r>
            <a:r>
              <a:rPr lang="zh-CN" altLang="en-US" sz="1600" dirty="0"/>
              <a:t>月</a:t>
            </a:r>
            <a:r>
              <a:rPr lang="en-US" altLang="zh-CN" sz="1600" dirty="0"/>
              <a:t>16</a:t>
            </a:r>
            <a:r>
              <a:rPr lang="zh-CN" altLang="en-US" sz="1600" dirty="0"/>
              <a:t>日</a:t>
            </a:r>
            <a:r>
              <a:rPr lang="en-US" altLang="zh-CN" sz="1600" dirty="0"/>
              <a:t>-27</a:t>
            </a:r>
            <a:r>
              <a:rPr lang="zh-CN" altLang="en-US" sz="1600" dirty="0"/>
              <a:t>日完成对</a:t>
            </a:r>
            <a:r>
              <a:rPr lang="en-US" altLang="zh-CN" sz="1600" dirty="0"/>
              <a:t>6#</a:t>
            </a:r>
            <a:r>
              <a:rPr lang="zh-CN" altLang="en-US" sz="1600" dirty="0"/>
              <a:t>和</a:t>
            </a:r>
            <a:r>
              <a:rPr lang="en-US" altLang="zh-CN" sz="1600" dirty="0"/>
              <a:t>20#</a:t>
            </a:r>
            <a:r>
              <a:rPr lang="zh-CN" altLang="en-US" sz="1600" dirty="0"/>
              <a:t>中子束闸门插件更换及</a:t>
            </a:r>
            <a:r>
              <a:rPr lang="en-US" altLang="zh-CN" sz="1600" dirty="0"/>
              <a:t>shutter</a:t>
            </a:r>
            <a:r>
              <a:rPr lang="zh-CN" altLang="en-US" sz="1600" dirty="0"/>
              <a:t>系统的恢复，获得了受限空间内对维护难度较大的</a:t>
            </a:r>
            <a:r>
              <a:rPr lang="en-US" altLang="zh-CN" sz="1600" dirty="0"/>
              <a:t>20#shutter</a:t>
            </a:r>
            <a:r>
              <a:rPr lang="zh-CN" altLang="en-US" sz="1600" dirty="0"/>
              <a:t>维护实际模拟操作经验，并对需改进完善部分进行了总结，为未来辐射环境下安全高效维护及优化提供重要</a:t>
            </a:r>
            <a:r>
              <a:rPr lang="zh-CN" altLang="en-US" sz="1600" dirty="0" smtClean="0"/>
              <a:t>指导。其中</a:t>
            </a:r>
            <a:r>
              <a:rPr lang="zh-CN" altLang="en-US" sz="1600" dirty="0"/>
              <a:t>靶心完成闸门屏蔽桶装置取出</a:t>
            </a:r>
            <a:r>
              <a:rPr lang="en-US" altLang="zh-CN" sz="1600" dirty="0"/>
              <a:t>/</a:t>
            </a:r>
            <a:r>
              <a:rPr lang="zh-CN" altLang="en-US" sz="1600" dirty="0"/>
              <a:t>闸门复位总用时约</a:t>
            </a:r>
            <a:r>
              <a:rPr lang="en-US" altLang="zh-CN" sz="1600" dirty="0"/>
              <a:t>1.5h</a:t>
            </a:r>
            <a:r>
              <a:rPr lang="zh-CN" altLang="en-US" sz="1600" dirty="0"/>
              <a:t>，闸门维护区完成旧插件取出</a:t>
            </a:r>
            <a:r>
              <a:rPr lang="en-US" altLang="zh-CN" sz="1600" dirty="0"/>
              <a:t>/</a:t>
            </a:r>
            <a:r>
              <a:rPr lang="zh-CN" altLang="en-US" sz="1600" dirty="0"/>
              <a:t>装入新插件总用时约</a:t>
            </a:r>
            <a:r>
              <a:rPr lang="en-US" altLang="zh-CN" sz="1600" dirty="0"/>
              <a:t>1h</a:t>
            </a:r>
            <a:r>
              <a:rPr lang="zh-CN" altLang="en-US" sz="1600" dirty="0"/>
              <a:t>。</a:t>
            </a:r>
          </a:p>
        </p:txBody>
      </p:sp>
      <p:pic>
        <p:nvPicPr>
          <p:cNvPr id="696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4837" y="2936631"/>
            <a:ext cx="7135448" cy="381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800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smtClean="0">
                <a:solidFill>
                  <a:srgbClr val="C00000"/>
                </a:solidFill>
              </a:rPr>
              <a:t>设备维护工作</a:t>
            </a:r>
            <a:endParaRPr lang="zh-CN" altLang="en-US" sz="2800" dirty="0">
              <a:solidFill>
                <a:srgbClr val="C00000"/>
              </a:solidFill>
            </a:endParaRPr>
          </a:p>
        </p:txBody>
      </p:sp>
      <p:sp>
        <p:nvSpPr>
          <p:cNvPr id="3" name="内容占位符 2"/>
          <p:cNvSpPr>
            <a:spLocks noGrp="1"/>
          </p:cNvSpPr>
          <p:nvPr>
            <p:ph idx="1"/>
          </p:nvPr>
        </p:nvSpPr>
        <p:spPr>
          <a:xfrm>
            <a:off x="583223" y="806383"/>
            <a:ext cx="11022625" cy="5001306"/>
          </a:xfrm>
        </p:spPr>
        <p:txBody>
          <a:bodyPr>
            <a:normAutofit/>
          </a:bodyPr>
          <a:lstStyle/>
          <a:p>
            <a:pPr>
              <a:lnSpc>
                <a:spcPct val="135000"/>
              </a:lnSpc>
              <a:spcBef>
                <a:spcPts val="300"/>
              </a:spcBef>
              <a:spcAft>
                <a:spcPts val="300"/>
              </a:spcAft>
            </a:pPr>
            <a:r>
              <a:rPr lang="zh-CN" altLang="en-US" sz="1800" dirty="0"/>
              <a:t>试运行期间，完成对插件维护工装升级改造，原插件维护工装样机的承载力已无法满足使用要求</a:t>
            </a:r>
            <a:r>
              <a:rPr lang="zh-CN" altLang="en-US" sz="1800" dirty="0" smtClean="0"/>
              <a:t>；</a:t>
            </a:r>
            <a:endParaRPr lang="en-US" altLang="zh-CN" sz="1800" dirty="0" smtClean="0"/>
          </a:p>
          <a:p>
            <a:pPr>
              <a:lnSpc>
                <a:spcPct val="135000"/>
              </a:lnSpc>
              <a:spcBef>
                <a:spcPts val="300"/>
              </a:spcBef>
              <a:spcAft>
                <a:spcPts val="300"/>
              </a:spcAft>
            </a:pPr>
            <a:r>
              <a:rPr lang="zh-CN" altLang="en-US" sz="1800" dirty="0" smtClean="0"/>
              <a:t>暑期</a:t>
            </a:r>
            <a:r>
              <a:rPr lang="zh-CN" altLang="en-US" sz="1800" dirty="0"/>
              <a:t>检修维护期间，完成新插件维护工装及束流截断垃圾桶调试、与闸门屏蔽桶装置的对接定位调整以及带插件测试等</a:t>
            </a:r>
            <a:r>
              <a:rPr lang="zh-CN" altLang="en-US" sz="1800" dirty="0" smtClean="0"/>
              <a:t>工作，</a:t>
            </a:r>
            <a:r>
              <a:rPr lang="zh-CN" altLang="en-US" sz="1800" dirty="0"/>
              <a:t>具备下一年检修期内更换活化插件及旧插件退役处理条件。</a:t>
            </a:r>
          </a:p>
        </p:txBody>
      </p:sp>
      <p:pic>
        <p:nvPicPr>
          <p:cNvPr id="706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6714" y="2338753"/>
            <a:ext cx="8966019" cy="4100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850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标题 1"/>
          <p:cNvSpPr>
            <a:spLocks noGrp="1"/>
          </p:cNvSpPr>
          <p:nvPr>
            <p:ph type="title"/>
          </p:nvPr>
        </p:nvSpPr>
        <p:spPr>
          <a:xfrm>
            <a:off x="8792" y="259612"/>
            <a:ext cx="9591040" cy="510862"/>
          </a:xfrm>
        </p:spPr>
        <p:txBody>
          <a:bodyPr/>
          <a:lstStyle/>
          <a:p>
            <a:r>
              <a:rPr lang="zh-CN" altLang="en-US" sz="2800" dirty="0">
                <a:solidFill>
                  <a:srgbClr val="C00000"/>
                </a:solidFill>
                <a:latin typeface="+mn-ea"/>
              </a:rPr>
              <a:t> </a:t>
            </a:r>
            <a:r>
              <a:rPr lang="zh-CN" altLang="en-US" sz="2800" dirty="0" smtClean="0">
                <a:solidFill>
                  <a:srgbClr val="C00000"/>
                </a:solidFill>
                <a:latin typeface="+mn-ea"/>
              </a:rPr>
              <a:t>经验</a:t>
            </a:r>
            <a:r>
              <a:rPr lang="zh-CN" altLang="en-US" sz="2800" dirty="0">
                <a:solidFill>
                  <a:srgbClr val="C00000"/>
                </a:solidFill>
                <a:latin typeface="+mn-ea"/>
              </a:rPr>
              <a:t>教训</a:t>
            </a:r>
            <a:r>
              <a:rPr lang="zh-CN" altLang="en-US" sz="2800" dirty="0" smtClean="0">
                <a:solidFill>
                  <a:srgbClr val="C00000"/>
                </a:solidFill>
                <a:latin typeface="+mn-ea"/>
              </a:rPr>
              <a:t>总结</a:t>
            </a:r>
            <a:endParaRPr lang="zh-CN" altLang="en-US" sz="2800" dirty="0" smtClean="0">
              <a:solidFill>
                <a:srgbClr val="C00000"/>
              </a:solidFill>
            </a:endParaRPr>
          </a:p>
        </p:txBody>
      </p:sp>
      <p:sp>
        <p:nvSpPr>
          <p:cNvPr id="9" name="内容占位符 2"/>
          <p:cNvSpPr txBox="1">
            <a:spLocks/>
          </p:cNvSpPr>
          <p:nvPr/>
        </p:nvSpPr>
        <p:spPr>
          <a:xfrm>
            <a:off x="523015" y="873738"/>
            <a:ext cx="10915775"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ts val="400"/>
              </a:spcBef>
              <a:spcAft>
                <a:spcPts val="400"/>
              </a:spcAft>
            </a:pPr>
            <a:r>
              <a:rPr lang="en-US" altLang="zh-CN" sz="2000" b="1" dirty="0" smtClean="0"/>
              <a:t>shutter</a:t>
            </a:r>
            <a:r>
              <a:rPr lang="zh-CN" altLang="en-US" sz="2000" b="1" dirty="0" smtClean="0"/>
              <a:t>系统从首轮打靶试运行至装置停机检修，经过平均无故障时间累计</a:t>
            </a:r>
            <a:r>
              <a:rPr lang="zh-CN" altLang="en-US" sz="2000" b="1" dirty="0" smtClean="0">
                <a:solidFill>
                  <a:srgbClr val="C00000"/>
                </a:solidFill>
              </a:rPr>
              <a:t>超过</a:t>
            </a:r>
            <a:r>
              <a:rPr lang="en-US" altLang="zh-CN" sz="2000" b="1" dirty="0" smtClean="0">
                <a:solidFill>
                  <a:srgbClr val="C00000"/>
                </a:solidFill>
              </a:rPr>
              <a:t>230</a:t>
            </a:r>
            <a:r>
              <a:rPr lang="zh-CN" altLang="en-US" sz="2000" b="1" dirty="0" smtClean="0">
                <a:solidFill>
                  <a:srgbClr val="C00000"/>
                </a:solidFill>
              </a:rPr>
              <a:t>天</a:t>
            </a:r>
            <a:r>
              <a:rPr lang="zh-CN" altLang="en-US" sz="2000" b="1" dirty="0" smtClean="0"/>
              <a:t>的长时间运行考核验证，表明系统运行安全、可靠并进入稳定常态，可以进入装置正式运行</a:t>
            </a:r>
            <a:r>
              <a:rPr lang="zh-CN" altLang="en-US" sz="2000" dirty="0" smtClean="0"/>
              <a:t>。针对系统运行中薄弱环节暴露出的问题，进行了及时有效的处理，为即将进入正式运行积累了宝贵的运行与维护经验，主要总结如下： </a:t>
            </a:r>
          </a:p>
          <a:p>
            <a:pPr>
              <a:lnSpc>
                <a:spcPct val="125000"/>
              </a:lnSpc>
              <a:spcBef>
                <a:spcPts val="300"/>
              </a:spcBef>
              <a:spcAft>
                <a:spcPts val="300"/>
              </a:spcAft>
              <a:buFont typeface="Wingdings" pitchFamily="2" charset="2"/>
              <a:buChar char="Ø"/>
            </a:pPr>
            <a:r>
              <a:rPr lang="zh-CN" altLang="en-US" sz="1800" dirty="0" smtClean="0"/>
              <a:t>工程设计质量决定工程产品的固有质量，实施阶段注重全局与细节掌控，主观以为不重要的细节往往为日后埋下隐患；</a:t>
            </a:r>
          </a:p>
          <a:p>
            <a:pPr>
              <a:lnSpc>
                <a:spcPct val="125000"/>
              </a:lnSpc>
              <a:spcBef>
                <a:spcPts val="300"/>
              </a:spcBef>
              <a:spcAft>
                <a:spcPts val="300"/>
              </a:spcAft>
              <a:buFont typeface="Wingdings" pitchFamily="2" charset="2"/>
              <a:buChar char="Ø"/>
            </a:pPr>
            <a:r>
              <a:rPr lang="zh-CN" altLang="en-US" sz="1800" dirty="0" smtClean="0"/>
              <a:t>系统工程设计尤其是电控系统的设计应尽可能的面向后期工程的维护，最大化提升便捷高效的维护性能；</a:t>
            </a:r>
          </a:p>
          <a:p>
            <a:pPr>
              <a:lnSpc>
                <a:spcPct val="125000"/>
              </a:lnSpc>
              <a:spcBef>
                <a:spcPts val="300"/>
              </a:spcBef>
              <a:spcAft>
                <a:spcPts val="300"/>
              </a:spcAft>
              <a:buFont typeface="Wingdings" pitchFamily="2" charset="2"/>
              <a:buChar char="Ø"/>
            </a:pPr>
            <a:r>
              <a:rPr lang="zh-CN" altLang="en-US" sz="1800" dirty="0" smtClean="0"/>
              <a:t>重视重要系统可靠性设计，关键元件冗余设计</a:t>
            </a:r>
            <a:r>
              <a:rPr lang="en-US" altLang="zh-CN" sz="1800" dirty="0" smtClean="0"/>
              <a:t>/</a:t>
            </a:r>
            <a:r>
              <a:rPr lang="zh-CN" altLang="en-US" sz="1800" dirty="0" smtClean="0"/>
              <a:t>配置，做系统集成时尽可能做长时间稳定性、可靠性测试非常重要；</a:t>
            </a:r>
            <a:endParaRPr lang="en-US" altLang="zh-CN" sz="1800" dirty="0" smtClean="0"/>
          </a:p>
          <a:p>
            <a:pPr>
              <a:lnSpc>
                <a:spcPct val="125000"/>
              </a:lnSpc>
              <a:spcBef>
                <a:spcPts val="300"/>
              </a:spcBef>
              <a:spcAft>
                <a:spcPts val="300"/>
              </a:spcAft>
              <a:buFont typeface="Wingdings" pitchFamily="2" charset="2"/>
              <a:buChar char="Ø"/>
            </a:pPr>
            <a:r>
              <a:rPr lang="zh-CN" altLang="en-US" sz="1800" dirty="0" smtClean="0"/>
              <a:t> 提前配置好关键</a:t>
            </a:r>
            <a:r>
              <a:rPr lang="en-US" altLang="zh-CN" sz="1800" dirty="0" smtClean="0"/>
              <a:t>/</a:t>
            </a:r>
            <a:r>
              <a:rPr lang="zh-CN" altLang="en-US" sz="1800" dirty="0" smtClean="0"/>
              <a:t>重要零部件备品备件，选质量优良品牌并且在更换后，系统尽可能再做耐久性</a:t>
            </a:r>
            <a:r>
              <a:rPr lang="en-US" altLang="zh-CN" sz="1800" dirty="0" smtClean="0"/>
              <a:t>/</a:t>
            </a:r>
            <a:r>
              <a:rPr lang="zh-CN" altLang="en-US" sz="1800" dirty="0" smtClean="0"/>
              <a:t>较长时间测试验证，另对影响运行稳定性的重要位置处返修过的元件应慎用；</a:t>
            </a:r>
          </a:p>
          <a:p>
            <a:pPr>
              <a:lnSpc>
                <a:spcPct val="125000"/>
              </a:lnSpc>
              <a:spcBef>
                <a:spcPts val="300"/>
              </a:spcBef>
              <a:spcAft>
                <a:spcPts val="300"/>
              </a:spcAft>
              <a:buFont typeface="Wingdings" pitchFamily="2" charset="2"/>
              <a:buChar char="Ø"/>
            </a:pPr>
            <a:r>
              <a:rPr lang="zh-CN" altLang="en-US" sz="1800" dirty="0" smtClean="0"/>
              <a:t>重视建立完备的远程监测及报警系统，并逐步配置完善专家系统、运维档案及相应数据库等，尽可能研究实现快速故障诊断与维护处理措施，以综合提升运行维护效率。</a:t>
            </a:r>
          </a:p>
          <a:p>
            <a:endParaRPr lang="zh-CN" altLang="en-US" sz="1800" dirty="0" smtClean="0"/>
          </a:p>
        </p:txBody>
      </p:sp>
    </p:spTree>
    <p:extLst>
      <p:ext uri="{BB962C8B-B14F-4D97-AF65-F5344CB8AC3E}">
        <p14:creationId xmlns:p14="http://schemas.microsoft.com/office/powerpoint/2010/main" val="2430669881"/>
      </p:ext>
    </p:extLst>
  </p:cSld>
  <p:clrMapOvr>
    <a:masterClrMapping/>
  </p:clrMapOvr>
  <mc:AlternateContent xmlns:mc="http://schemas.openxmlformats.org/markup-compatibility/2006" xmlns:p14="http://schemas.microsoft.com/office/powerpoint/2010/main">
    <mc:Choice Requires="p14">
      <p:transition spd="slow" p14:dur="2000" advTm="19373"/>
    </mc:Choice>
    <mc:Fallback xmlns="">
      <p:transition spd="slow" advTm="1937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0440" y="922397"/>
            <a:ext cx="11372445" cy="5473293"/>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zh-CN" altLang="en-US" sz="2000" b="1" dirty="0" smtClean="0"/>
              <a:t>主要</a:t>
            </a:r>
            <a:r>
              <a:rPr lang="zh-CN" altLang="en-US" sz="2000" b="1" dirty="0"/>
              <a:t>围绕如何提升长期</a:t>
            </a:r>
            <a:r>
              <a:rPr lang="zh-CN" altLang="en-US" sz="2000" b="1" dirty="0" smtClean="0"/>
              <a:t>运行稳定性</a:t>
            </a:r>
            <a:r>
              <a:rPr lang="zh-CN" altLang="en-US" sz="2000" b="1" dirty="0"/>
              <a:t>、可靠性方面及有效快速故障诊断、维护检修效率方面研究，短期工作计划为逐步完善系统监测、报警系统等，提升运行及维护检修</a:t>
            </a:r>
            <a:r>
              <a:rPr lang="zh-CN" altLang="en-US" sz="2000" b="1" dirty="0" smtClean="0"/>
              <a:t>效率。</a:t>
            </a:r>
            <a:endParaRPr lang="en-US" altLang="zh-CN" sz="2000" b="1" dirty="0" smtClean="0"/>
          </a:p>
          <a:p>
            <a:pPr marL="342900" indent="-342900">
              <a:spcBef>
                <a:spcPts val="600"/>
              </a:spcBef>
              <a:spcAft>
                <a:spcPts val="600"/>
              </a:spcAft>
              <a:buFont typeface="Arial" panose="020B0604020202020204" pitchFamily="34" charset="0"/>
              <a:buChar char="•"/>
            </a:pPr>
            <a:r>
              <a:rPr lang="zh-CN" altLang="en-US" sz="2000" b="1" dirty="0" smtClean="0"/>
              <a:t>下一步</a:t>
            </a:r>
            <a:r>
              <a:rPr lang="zh-CN" altLang="en-US" sz="2000" b="1" dirty="0"/>
              <a:t>完善</a:t>
            </a:r>
            <a:r>
              <a:rPr lang="en-US" altLang="zh-CN" sz="2000" b="1" dirty="0"/>
              <a:t>shutter</a:t>
            </a:r>
            <a:r>
              <a:rPr lang="zh-CN" altLang="en-US" sz="2000" b="1" dirty="0"/>
              <a:t>系统远程显示与报警信息</a:t>
            </a:r>
            <a:r>
              <a:rPr lang="zh-CN" altLang="en-US" sz="2000" b="1" dirty="0" smtClean="0"/>
              <a:t>配置</a:t>
            </a:r>
            <a:endParaRPr lang="en-US" altLang="zh-CN" sz="2000" b="1" dirty="0" smtClean="0"/>
          </a:p>
          <a:p>
            <a:pPr marL="285750" indent="-285750">
              <a:spcBef>
                <a:spcPts val="400"/>
              </a:spcBef>
              <a:spcAft>
                <a:spcPts val="400"/>
              </a:spcAft>
              <a:buFont typeface="Wingdings" panose="05000000000000000000" pitchFamily="2" charset="2"/>
              <a:buChar char="Ø"/>
            </a:pPr>
            <a:r>
              <a:rPr lang="en-US" altLang="zh-CN" dirty="0" smtClean="0"/>
              <a:t>shutter</a:t>
            </a:r>
            <a:r>
              <a:rPr lang="zh-CN" altLang="en-US" dirty="0" smtClean="0"/>
              <a:t>所有</a:t>
            </a:r>
            <a:r>
              <a:rPr lang="zh-CN" altLang="en-US" dirty="0"/>
              <a:t>状态信息都需逐步配置到远程监控系统并存储</a:t>
            </a:r>
            <a:r>
              <a:rPr lang="zh-CN" altLang="en-US" dirty="0" smtClean="0"/>
              <a:t>数据库</a:t>
            </a:r>
            <a:endParaRPr lang="en-US" altLang="zh-CN" dirty="0" smtClean="0"/>
          </a:p>
          <a:p>
            <a:pPr marL="285750" indent="-285750">
              <a:spcBef>
                <a:spcPts val="400"/>
              </a:spcBef>
              <a:spcAft>
                <a:spcPts val="400"/>
              </a:spcAft>
              <a:buFont typeface="Wingdings" panose="05000000000000000000" pitchFamily="2" charset="2"/>
              <a:buChar char="Ø"/>
            </a:pPr>
            <a:r>
              <a:rPr lang="zh-CN" altLang="en-US" dirty="0" smtClean="0"/>
              <a:t>增加</a:t>
            </a:r>
            <a:r>
              <a:rPr lang="zh-CN" altLang="en-US" dirty="0"/>
              <a:t>对应报警信息文字显示、总故障报警次数显示、显示闸门的运行累计次数（开和关）及泵站运行累计时间显示（</a:t>
            </a:r>
            <a:r>
              <a:rPr lang="en-US" altLang="zh-CN" dirty="0"/>
              <a:t>h/ day</a:t>
            </a:r>
            <a:r>
              <a:rPr lang="zh-CN" altLang="en-US" dirty="0"/>
              <a:t>）并分别存储</a:t>
            </a:r>
            <a:r>
              <a:rPr lang="zh-CN" altLang="en-US" dirty="0" smtClean="0"/>
              <a:t>数据库</a:t>
            </a:r>
            <a:endParaRPr lang="en-US" altLang="zh-CN" dirty="0" smtClean="0"/>
          </a:p>
          <a:p>
            <a:pPr marL="285750" indent="-285750">
              <a:spcBef>
                <a:spcPts val="400"/>
              </a:spcBef>
              <a:spcAft>
                <a:spcPts val="400"/>
              </a:spcAft>
              <a:buFont typeface="Wingdings" panose="05000000000000000000" pitchFamily="2" charset="2"/>
              <a:buChar char="Ø"/>
            </a:pPr>
            <a:r>
              <a:rPr lang="zh-CN" altLang="en-US" dirty="0" smtClean="0"/>
              <a:t>完善</a:t>
            </a:r>
            <a:r>
              <a:rPr lang="zh-CN" altLang="en-US" dirty="0"/>
              <a:t>中子束线开关插件真空系统远程显示及报警</a:t>
            </a:r>
            <a:r>
              <a:rPr lang="zh-CN" altLang="en-US" dirty="0" smtClean="0"/>
              <a:t>配置</a:t>
            </a:r>
            <a:endParaRPr lang="en-US" altLang="zh-CN" dirty="0" smtClean="0"/>
          </a:p>
          <a:p>
            <a:pPr marL="285750" indent="-285750">
              <a:spcBef>
                <a:spcPts val="400"/>
              </a:spcBef>
              <a:spcAft>
                <a:spcPts val="400"/>
              </a:spcAft>
              <a:buFont typeface="Wingdings" panose="05000000000000000000" pitchFamily="2" charset="2"/>
              <a:buChar char="Ø"/>
            </a:pPr>
            <a:r>
              <a:rPr lang="zh-CN" altLang="en-US" dirty="0" smtClean="0"/>
              <a:t>中</a:t>
            </a:r>
            <a:r>
              <a:rPr lang="zh-CN" altLang="en-US" dirty="0"/>
              <a:t>控</a:t>
            </a:r>
            <a:r>
              <a:rPr lang="en-US" altLang="zh-CN" dirty="0"/>
              <a:t>shutter</a:t>
            </a:r>
            <a:r>
              <a:rPr lang="zh-CN" altLang="en-US" dirty="0"/>
              <a:t>运行界面增加：</a:t>
            </a:r>
            <a:r>
              <a:rPr lang="zh-CN" altLang="en-US" dirty="0" smtClean="0"/>
              <a:t>增加</a:t>
            </a:r>
            <a:r>
              <a:rPr lang="en-US" altLang="zh-CN" dirty="0" smtClean="0"/>
              <a:t>PLC</a:t>
            </a:r>
            <a:r>
              <a:rPr lang="zh-CN" altLang="en-US" dirty="0"/>
              <a:t>状态（正常</a:t>
            </a:r>
            <a:r>
              <a:rPr lang="en-US" altLang="zh-CN" dirty="0"/>
              <a:t>/</a:t>
            </a:r>
            <a:r>
              <a:rPr lang="zh-CN" altLang="en-US" dirty="0"/>
              <a:t>故障）监测及</a:t>
            </a:r>
            <a:r>
              <a:rPr lang="en-US" altLang="zh-CN" dirty="0"/>
              <a:t>IOC</a:t>
            </a:r>
            <a:r>
              <a:rPr lang="zh-CN" altLang="en-US" dirty="0"/>
              <a:t>状态监测并分别进</a:t>
            </a:r>
            <a:r>
              <a:rPr lang="zh-CN" altLang="en-US" dirty="0" smtClean="0"/>
              <a:t>数据库</a:t>
            </a:r>
            <a:endParaRPr lang="en-US" altLang="zh-CN" dirty="0" smtClean="0"/>
          </a:p>
          <a:p>
            <a:pPr marL="285750" indent="-285750">
              <a:spcBef>
                <a:spcPts val="400"/>
              </a:spcBef>
              <a:spcAft>
                <a:spcPts val="400"/>
              </a:spcAft>
              <a:buFont typeface="Wingdings" panose="05000000000000000000" pitchFamily="2" charset="2"/>
              <a:buChar char="Ø"/>
            </a:pPr>
            <a:r>
              <a:rPr lang="zh-CN" altLang="en-US" dirty="0" smtClean="0"/>
              <a:t>完善</a:t>
            </a:r>
            <a:r>
              <a:rPr lang="zh-CN" altLang="en-US" dirty="0"/>
              <a:t>细化紧急事故</a:t>
            </a:r>
            <a:r>
              <a:rPr lang="en-US" altLang="zh-CN" dirty="0"/>
              <a:t>/</a:t>
            </a:r>
            <a:r>
              <a:rPr lang="zh-CN" altLang="en-US" dirty="0"/>
              <a:t>意外工况下系统应急预案与处理</a:t>
            </a:r>
            <a:r>
              <a:rPr lang="zh-CN" altLang="en-US" dirty="0" smtClean="0"/>
              <a:t>措施</a:t>
            </a:r>
            <a:endParaRPr lang="en-US" altLang="zh-CN" dirty="0" smtClean="0"/>
          </a:p>
          <a:p>
            <a:pPr marL="342900" indent="-342900">
              <a:spcBef>
                <a:spcPts val="400"/>
              </a:spcBef>
              <a:spcAft>
                <a:spcPts val="400"/>
              </a:spcAft>
              <a:buFont typeface="Arial" panose="020B0604020202020204" pitchFamily="34" charset="0"/>
              <a:buChar char="•"/>
            </a:pPr>
            <a:r>
              <a:rPr lang="zh-CN" altLang="en-US" sz="2000" b="1" dirty="0"/>
              <a:t>长期工作计划</a:t>
            </a:r>
            <a:r>
              <a:rPr lang="zh-CN" altLang="en-US" sz="2000" b="1" dirty="0" smtClean="0"/>
              <a:t>集中运维保障、活化部件维护及系统</a:t>
            </a:r>
            <a:r>
              <a:rPr lang="zh-CN" altLang="en-US" sz="2000" b="1" dirty="0"/>
              <a:t>“主动”维护方面</a:t>
            </a:r>
            <a:r>
              <a:rPr lang="zh-CN" altLang="en-US" sz="2000" b="1" dirty="0" smtClean="0"/>
              <a:t>研究：</a:t>
            </a:r>
            <a:endParaRPr lang="en-US" altLang="zh-CN" sz="2000" b="1" dirty="0" smtClean="0"/>
          </a:p>
          <a:p>
            <a:pPr marL="342900" indent="-342900">
              <a:spcBef>
                <a:spcPts val="400"/>
              </a:spcBef>
              <a:spcAft>
                <a:spcPts val="400"/>
              </a:spcAft>
              <a:buFont typeface="Wingdings" panose="05000000000000000000" pitchFamily="2" charset="2"/>
              <a:buChar char="Ø"/>
            </a:pPr>
            <a:r>
              <a:rPr lang="zh-CN" altLang="en-US" dirty="0" smtClean="0"/>
              <a:t>系统运行维护保障、检修；闸门设备装拆、活化部件更换以及系统恢复等</a:t>
            </a:r>
            <a:endParaRPr lang="en-US" altLang="zh-CN" dirty="0" smtClean="0"/>
          </a:p>
          <a:p>
            <a:pPr marL="342900" indent="-342900">
              <a:spcBef>
                <a:spcPts val="400"/>
              </a:spcBef>
              <a:spcAft>
                <a:spcPts val="400"/>
              </a:spcAft>
              <a:buFont typeface="Wingdings" panose="05000000000000000000" pitchFamily="2" charset="2"/>
              <a:buChar char="Ø"/>
            </a:pPr>
            <a:r>
              <a:rPr lang="zh-CN" altLang="en-US" dirty="0" smtClean="0"/>
              <a:t>恢复</a:t>
            </a:r>
            <a:r>
              <a:rPr lang="en-US" altLang="zh-CN" dirty="0" smtClean="0"/>
              <a:t>shutter</a:t>
            </a:r>
            <a:r>
              <a:rPr lang="zh-CN" altLang="en-US" dirty="0" smtClean="0"/>
              <a:t>系统</a:t>
            </a:r>
            <a:r>
              <a:rPr lang="zh-CN" altLang="en-US" dirty="0"/>
              <a:t>样机做关键元件</a:t>
            </a:r>
            <a:r>
              <a:rPr lang="zh-CN" altLang="en-US" dirty="0" smtClean="0"/>
              <a:t>可靠性、</a:t>
            </a:r>
            <a:r>
              <a:rPr lang="zh-CN" altLang="en-US" dirty="0"/>
              <a:t>寿命研究，结合实际工程应用如继续做水压缸、阀及密封件等关键水压元件寿命以及重要零部件等与提升性能相关方面研究，助力国产化</a:t>
            </a:r>
            <a:r>
              <a:rPr lang="zh-CN" altLang="en-US" dirty="0" smtClean="0"/>
              <a:t>研制</a:t>
            </a:r>
            <a:endParaRPr lang="en-US" altLang="zh-CN" dirty="0"/>
          </a:p>
          <a:p>
            <a:pPr marL="342900" indent="-342900">
              <a:spcBef>
                <a:spcPts val="400"/>
              </a:spcBef>
              <a:spcAft>
                <a:spcPts val="400"/>
              </a:spcAft>
              <a:buFont typeface="Wingdings" panose="05000000000000000000" pitchFamily="2" charset="2"/>
              <a:buChar char="Ø"/>
            </a:pPr>
            <a:r>
              <a:rPr lang="zh-CN" altLang="en-US" dirty="0" smtClean="0"/>
              <a:t>水压</a:t>
            </a:r>
            <a:r>
              <a:rPr lang="zh-CN" altLang="en-US" dirty="0"/>
              <a:t>系统</a:t>
            </a:r>
            <a:r>
              <a:rPr lang="en-US" altLang="zh-CN" dirty="0"/>
              <a:t>/</a:t>
            </a:r>
            <a:r>
              <a:rPr lang="zh-CN" altLang="en-US" dirty="0"/>
              <a:t>真空系统泵组基于人工智能算法</a:t>
            </a:r>
            <a:r>
              <a:rPr lang="en-US" altLang="zh-CN" dirty="0"/>
              <a:t>+</a:t>
            </a:r>
            <a:r>
              <a:rPr lang="zh-CN" altLang="en-US" dirty="0"/>
              <a:t>快速故障检测及报警系统课题开发，提升系统主动维护方面工程应用</a:t>
            </a:r>
            <a:r>
              <a:rPr lang="zh-CN" altLang="en-US" dirty="0" smtClean="0"/>
              <a:t>研究</a:t>
            </a:r>
            <a:endParaRPr lang="zh-CN" altLang="en-US" dirty="0"/>
          </a:p>
        </p:txBody>
      </p:sp>
      <p:sp>
        <p:nvSpPr>
          <p:cNvPr id="4" name="矩形 3"/>
          <p:cNvSpPr/>
          <p:nvPr/>
        </p:nvSpPr>
        <p:spPr>
          <a:xfrm>
            <a:off x="161950" y="206102"/>
            <a:ext cx="7188876" cy="523220"/>
          </a:xfrm>
          <a:prstGeom prst="rect">
            <a:avLst/>
          </a:prstGeom>
        </p:spPr>
        <p:txBody>
          <a:bodyPr wrap="square">
            <a:spAutoFit/>
          </a:bodyPr>
          <a:lstStyle/>
          <a:p>
            <a:r>
              <a:rPr lang="zh-CN" altLang="en-US" sz="2800" b="1" dirty="0">
                <a:solidFill>
                  <a:srgbClr val="C00000"/>
                </a:solidFill>
                <a:latin typeface="+mn-ea"/>
              </a:rPr>
              <a:t>运</a:t>
            </a:r>
            <a:r>
              <a:rPr lang="zh-CN" altLang="en-US" sz="2800" b="1" dirty="0" smtClean="0">
                <a:solidFill>
                  <a:srgbClr val="C00000"/>
                </a:solidFill>
                <a:latin typeface="+mn-ea"/>
              </a:rPr>
              <a:t>维研究及工作计划</a:t>
            </a:r>
            <a:endParaRPr lang="en-US" altLang="zh-CN" sz="2800" b="1" dirty="0" smtClean="0">
              <a:solidFill>
                <a:srgbClr val="C00000"/>
              </a:solidFill>
              <a:latin typeface="+mn-ea"/>
            </a:endParaRPr>
          </a:p>
        </p:txBody>
      </p:sp>
    </p:spTree>
    <p:extLst>
      <p:ext uri="{BB962C8B-B14F-4D97-AF65-F5344CB8AC3E}">
        <p14:creationId xmlns:p14="http://schemas.microsoft.com/office/powerpoint/2010/main" val="26792958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Shielding\Desktop\摄影比赛2018\IMG_136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663" y="1021238"/>
            <a:ext cx="5007633" cy="4158763"/>
          </a:xfrm>
          <a:prstGeom prst="rect">
            <a:avLst/>
          </a:prstGeom>
          <a:noFill/>
          <a:ln>
            <a:noFill/>
          </a:ln>
        </p:spPr>
      </p:pic>
      <p:pic>
        <p:nvPicPr>
          <p:cNvPr id="3" name="图片 2" descr="C:\Users\Shielding\Desktop\摄影比赛2018\IMG_136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2872" y="1006490"/>
            <a:ext cx="3195639" cy="4158763"/>
          </a:xfrm>
          <a:prstGeom prst="rect">
            <a:avLst/>
          </a:prstGeom>
          <a:noFill/>
          <a:ln>
            <a:noFill/>
          </a:ln>
        </p:spPr>
      </p:pic>
      <p:pic>
        <p:nvPicPr>
          <p:cNvPr id="4" name="图片 3" descr="C:\Users\Shielding\Desktop\摄影比赛2018\IMG_136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6241" y="997495"/>
            <a:ext cx="3109939" cy="4176550"/>
          </a:xfrm>
          <a:prstGeom prst="rect">
            <a:avLst/>
          </a:prstGeom>
          <a:noFill/>
          <a:ln>
            <a:noFill/>
          </a:ln>
        </p:spPr>
      </p:pic>
      <p:sp>
        <p:nvSpPr>
          <p:cNvPr id="5" name="矩形 4"/>
          <p:cNvSpPr/>
          <p:nvPr/>
        </p:nvSpPr>
        <p:spPr>
          <a:xfrm>
            <a:off x="2880193" y="5291519"/>
            <a:ext cx="6417141" cy="369332"/>
          </a:xfrm>
          <a:prstGeom prst="rect">
            <a:avLst/>
          </a:prstGeom>
        </p:spPr>
        <p:txBody>
          <a:bodyPr wrap="none">
            <a:spAutoFit/>
          </a:bodyPr>
          <a:lstStyle/>
          <a:p>
            <a:r>
              <a:rPr lang="zh-CN" altLang="en-US" dirty="0" smtClean="0"/>
              <a:t>拍于</a:t>
            </a:r>
            <a:r>
              <a:rPr lang="en-US" altLang="zh-CN" dirty="0" smtClean="0"/>
              <a:t>2017</a:t>
            </a:r>
            <a:r>
              <a:rPr lang="zh-CN" altLang="zh-CN" dirty="0"/>
              <a:t>年</a:t>
            </a:r>
            <a:r>
              <a:rPr lang="en-US" altLang="zh-CN" dirty="0"/>
              <a:t>10</a:t>
            </a:r>
            <a:r>
              <a:rPr lang="zh-CN" altLang="zh-CN" dirty="0"/>
              <a:t>月</a:t>
            </a:r>
            <a:r>
              <a:rPr lang="en-US" altLang="zh-CN" dirty="0"/>
              <a:t>26</a:t>
            </a:r>
            <a:r>
              <a:rPr lang="zh-CN" altLang="zh-CN" dirty="0"/>
              <a:t>日</a:t>
            </a:r>
            <a:r>
              <a:rPr lang="zh-CN" altLang="zh-CN" dirty="0" smtClean="0"/>
              <a:t>（</a:t>
            </a:r>
            <a:r>
              <a:rPr lang="zh-CN" altLang="en-US" dirty="0" smtClean="0"/>
              <a:t>屏蔽体系统完工后，</a:t>
            </a:r>
            <a:r>
              <a:rPr lang="zh-CN" altLang="zh-CN" dirty="0" smtClean="0"/>
              <a:t>靶</a:t>
            </a:r>
            <a:r>
              <a:rPr lang="zh-CN" altLang="zh-CN" dirty="0"/>
              <a:t>站天花板盖前）</a:t>
            </a:r>
          </a:p>
        </p:txBody>
      </p:sp>
      <p:sp>
        <p:nvSpPr>
          <p:cNvPr id="6" name="矩形 5"/>
          <p:cNvSpPr/>
          <p:nvPr/>
        </p:nvSpPr>
        <p:spPr>
          <a:xfrm>
            <a:off x="1350446" y="5757704"/>
            <a:ext cx="9242866" cy="954107"/>
          </a:xfrm>
          <a:prstGeom prst="rect">
            <a:avLst/>
          </a:prstGeom>
        </p:spPr>
        <p:txBody>
          <a:bodyPr wrap="square">
            <a:spAutoFit/>
          </a:bodyPr>
          <a:lstStyle/>
          <a:p>
            <a:r>
              <a:rPr lang="zh-CN" altLang="zh-CN" sz="2000" b="1" dirty="0">
                <a:solidFill>
                  <a:srgbClr val="FF0000"/>
                </a:solidFill>
              </a:rPr>
              <a:t>源</a:t>
            </a:r>
            <a:r>
              <a:rPr lang="zh-CN" altLang="zh-CN" sz="2000" b="1" dirty="0"/>
              <a:t>在</a:t>
            </a:r>
            <a:r>
              <a:rPr lang="zh-CN" altLang="zh-CN" sz="2000" b="1" dirty="0">
                <a:solidFill>
                  <a:srgbClr val="FF0000"/>
                </a:solidFill>
              </a:rPr>
              <a:t>“心”</a:t>
            </a:r>
            <a:r>
              <a:rPr lang="zh-CN" altLang="zh-CN" sz="2000" b="1" dirty="0" smtClean="0"/>
              <a:t>中</a:t>
            </a:r>
            <a:r>
              <a:rPr lang="en-US" altLang="zh-CN" sz="2000" b="1" dirty="0" smtClean="0"/>
              <a:t>—</a:t>
            </a:r>
            <a:r>
              <a:rPr lang="zh-CN" altLang="zh-CN" sz="2000" b="1" dirty="0" smtClean="0"/>
              <a:t>凝固</a:t>
            </a:r>
            <a:r>
              <a:rPr lang="en-US" altLang="zh-CN" sz="2000" b="1" dirty="0"/>
              <a:t>CSNS</a:t>
            </a:r>
            <a:r>
              <a:rPr lang="zh-CN" altLang="zh-CN" sz="2000" b="1" dirty="0"/>
              <a:t>第一次联调试</a:t>
            </a:r>
            <a:r>
              <a:rPr lang="zh-CN" altLang="zh-CN" sz="2000" b="1" dirty="0" smtClean="0"/>
              <a:t>运行</a:t>
            </a:r>
            <a:r>
              <a:rPr lang="zh-CN" altLang="en-US" sz="2000" b="1" dirty="0" smtClean="0"/>
              <a:t>打靶出束</a:t>
            </a:r>
            <a:r>
              <a:rPr lang="zh-CN" altLang="zh-CN" sz="2000" b="1" dirty="0" smtClean="0"/>
              <a:t>前</a:t>
            </a:r>
            <a:r>
              <a:rPr lang="zh-CN" altLang="zh-CN" sz="2000" b="1" dirty="0"/>
              <a:t>靶</a:t>
            </a:r>
            <a:r>
              <a:rPr lang="zh-CN" altLang="zh-CN" sz="2000" b="1" dirty="0" smtClean="0"/>
              <a:t>站</a:t>
            </a:r>
            <a:r>
              <a:rPr lang="zh-CN" altLang="en-US" sz="2000" b="1" dirty="0" smtClean="0"/>
              <a:t>屏蔽体系统</a:t>
            </a:r>
            <a:r>
              <a:rPr lang="zh-CN" altLang="zh-CN" sz="2000" b="1" dirty="0" smtClean="0"/>
              <a:t>容貌</a:t>
            </a:r>
            <a:endParaRPr lang="en-US" altLang="zh-CN" sz="2000" b="1" dirty="0" smtClean="0"/>
          </a:p>
          <a:p>
            <a:pPr algn="r"/>
            <a:r>
              <a:rPr lang="zh-CN" altLang="zh-CN" sz="1600" dirty="0" smtClean="0"/>
              <a:t>—</a:t>
            </a:r>
            <a:r>
              <a:rPr lang="zh-CN" altLang="en-US" sz="1600" dirty="0" smtClean="0"/>
              <a:t>致谢</a:t>
            </a:r>
            <a:r>
              <a:rPr lang="en-US" altLang="zh-CN" sz="1600" dirty="0" smtClean="0"/>
              <a:t>shutter</a:t>
            </a:r>
            <a:r>
              <a:rPr lang="zh-CN" altLang="en-US" sz="1600" dirty="0" smtClean="0"/>
              <a:t>系统联调试运行期间各单位、部门及系统配合支持</a:t>
            </a:r>
            <a:endParaRPr lang="zh-CN" altLang="zh-CN" sz="1600" dirty="0" smtClean="0"/>
          </a:p>
          <a:p>
            <a:endParaRPr lang="zh-CN" altLang="zh-CN" sz="2000" dirty="0" smtClean="0"/>
          </a:p>
        </p:txBody>
      </p:sp>
      <p:sp>
        <p:nvSpPr>
          <p:cNvPr id="7" name="矩形 6"/>
          <p:cNvSpPr/>
          <p:nvPr/>
        </p:nvSpPr>
        <p:spPr>
          <a:xfrm>
            <a:off x="161952" y="223686"/>
            <a:ext cx="5676140" cy="461665"/>
          </a:xfrm>
          <a:prstGeom prst="rect">
            <a:avLst/>
          </a:prstGeom>
        </p:spPr>
        <p:txBody>
          <a:bodyPr wrap="square">
            <a:spAutoFit/>
          </a:bodyPr>
          <a:lstStyle/>
          <a:p>
            <a:r>
              <a:rPr lang="en-US" altLang="zh-CN" sz="2400" b="1" dirty="0" smtClean="0">
                <a:latin typeface="+mn-ea"/>
              </a:rPr>
              <a:t>CSNS shutter</a:t>
            </a:r>
            <a:r>
              <a:rPr lang="zh-CN" altLang="en-US" sz="2400" b="1" dirty="0" smtClean="0">
                <a:latin typeface="+mn-ea"/>
              </a:rPr>
              <a:t>系统</a:t>
            </a:r>
            <a:r>
              <a:rPr lang="zh-CN" altLang="en-US" sz="2400" b="1" dirty="0" smtClean="0">
                <a:latin typeface="+mn-ea"/>
              </a:rPr>
              <a:t>竣工后状态</a:t>
            </a:r>
            <a:endParaRPr lang="en-US" altLang="zh-CN" sz="2400" b="1" dirty="0">
              <a:latin typeface="+mn-ea"/>
            </a:endParaRPr>
          </a:p>
        </p:txBody>
      </p:sp>
      <p:sp>
        <p:nvSpPr>
          <p:cNvPr id="8" name="文本框 2">
            <a:extLst>
              <a:ext uri="{FF2B5EF4-FFF2-40B4-BE49-F238E27FC236}">
                <a16:creationId xmlns:a16="http://schemas.microsoft.com/office/drawing/2014/main" xmlns="" id="{5CD93CC3-D6BF-462B-9DBB-537D12CC8076}"/>
              </a:ext>
            </a:extLst>
          </p:cNvPr>
          <p:cNvSpPr txBox="1"/>
          <p:nvPr/>
        </p:nvSpPr>
        <p:spPr>
          <a:xfrm>
            <a:off x="3055481" y="3370006"/>
            <a:ext cx="4750904" cy="1107996"/>
          </a:xfrm>
          <a:prstGeom prst="rect">
            <a:avLst/>
          </a:prstGeom>
          <a:noFill/>
        </p:spPr>
        <p:txBody>
          <a:bodyPr wrap="square" rtlCol="0">
            <a:spAutoFit/>
          </a:bodyPr>
          <a:lstStyle/>
          <a:p>
            <a:pPr algn="ctr"/>
            <a:endParaRPr lang="zh-CN" altLang="en-US" sz="6600" dirty="0">
              <a:solidFill>
                <a:srgbClr val="FF0000"/>
              </a:solidFill>
            </a:endParaRPr>
          </a:p>
        </p:txBody>
      </p:sp>
    </p:spTree>
    <p:extLst>
      <p:ext uri="{BB962C8B-B14F-4D97-AF65-F5344CB8AC3E}">
        <p14:creationId xmlns:p14="http://schemas.microsoft.com/office/powerpoint/2010/main" val="2901146373"/>
      </p:ext>
    </p:extLst>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61952" y="223686"/>
            <a:ext cx="2809848" cy="584775"/>
          </a:xfrm>
          <a:prstGeom prst="rect">
            <a:avLst/>
          </a:prstGeom>
        </p:spPr>
        <p:txBody>
          <a:bodyPr wrap="square">
            <a:spAutoFit/>
          </a:bodyPr>
          <a:lstStyle/>
          <a:p>
            <a:r>
              <a:rPr lang="zh-CN" altLang="en-US" sz="3200" dirty="0"/>
              <a:t>报告内容</a:t>
            </a:r>
          </a:p>
        </p:txBody>
      </p:sp>
      <p:sp>
        <p:nvSpPr>
          <p:cNvPr id="14" name="矩形 3">
            <a:extLst>
              <a:ext uri="{FF2B5EF4-FFF2-40B4-BE49-F238E27FC236}">
                <a16:creationId xmlns="" xmlns:a16="http://schemas.microsoft.com/office/drawing/2014/main" id="{6338F9C8-0F4B-4C13-A1E1-EF35AD7792CB}"/>
              </a:ext>
            </a:extLst>
          </p:cNvPr>
          <p:cNvSpPr>
            <a:spLocks noChangeArrowheads="1"/>
          </p:cNvSpPr>
          <p:nvPr/>
        </p:nvSpPr>
        <p:spPr bwMode="auto">
          <a:xfrm>
            <a:off x="545271" y="993568"/>
            <a:ext cx="10874789"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400">
                <a:solidFill>
                  <a:schemeClr val="tx1"/>
                </a:solidFill>
                <a:latin typeface="Arial" panose="020B0604020202020204" pitchFamily="34" charset="0"/>
                <a:ea typeface="宋体" panose="02010600030101010101" pitchFamily="2" charset="-122"/>
              </a:defRPr>
            </a:lvl9pPr>
          </a:lstStyle>
          <a:p>
            <a:pPr eaLnBrk="1" hangingPunct="1">
              <a:lnSpc>
                <a:spcPct val="200000"/>
              </a:lnSpc>
              <a:buFont typeface="Wingdings" panose="05000000000000000000" pitchFamily="2" charset="2"/>
              <a:buChar char="Ø"/>
            </a:pPr>
            <a:r>
              <a:rPr lang="zh-CN" altLang="en-US" sz="2800" b="1" dirty="0" smtClean="0">
                <a:latin typeface="+mn-ea"/>
                <a:ea typeface="+mn-ea"/>
              </a:rPr>
              <a:t>系统概述</a:t>
            </a:r>
            <a:endParaRPr lang="en-US" altLang="zh-CN" sz="2800" b="1" dirty="0">
              <a:latin typeface="+mn-ea"/>
              <a:ea typeface="+mn-ea"/>
            </a:endParaRPr>
          </a:p>
          <a:p>
            <a:pPr eaLnBrk="1" hangingPunct="1">
              <a:lnSpc>
                <a:spcPct val="200000"/>
              </a:lnSpc>
              <a:buFont typeface="Wingdings" panose="05000000000000000000" pitchFamily="2" charset="2"/>
              <a:buChar char="Ø"/>
            </a:pPr>
            <a:r>
              <a:rPr lang="zh-CN" altLang="en-US" sz="2800" b="1" dirty="0" smtClean="0">
                <a:latin typeface="+mn-ea"/>
                <a:ea typeface="+mn-ea"/>
              </a:rPr>
              <a:t>联调试运行情况</a:t>
            </a:r>
            <a:endParaRPr lang="en-US" altLang="zh-CN" sz="2800" b="1" dirty="0">
              <a:latin typeface="+mn-ea"/>
              <a:ea typeface="+mn-ea"/>
            </a:endParaRPr>
          </a:p>
          <a:p>
            <a:pPr eaLnBrk="1" hangingPunct="1">
              <a:lnSpc>
                <a:spcPct val="200000"/>
              </a:lnSpc>
              <a:buFont typeface="Wingdings" panose="05000000000000000000" pitchFamily="2" charset="2"/>
              <a:buChar char="Ø"/>
            </a:pPr>
            <a:r>
              <a:rPr lang="zh-CN" altLang="en-US" sz="2800" b="1" dirty="0" smtClean="0">
                <a:latin typeface="+mn-ea"/>
                <a:ea typeface="+mn-ea"/>
              </a:rPr>
              <a:t>系统维护及检修</a:t>
            </a:r>
            <a:endParaRPr lang="en-US" altLang="zh-CN" sz="2800" b="1" dirty="0">
              <a:latin typeface="+mn-ea"/>
              <a:ea typeface="+mn-ea"/>
            </a:endParaRPr>
          </a:p>
          <a:p>
            <a:pPr eaLnBrk="1" hangingPunct="1">
              <a:lnSpc>
                <a:spcPct val="200000"/>
              </a:lnSpc>
              <a:buFont typeface="Wingdings" panose="05000000000000000000" pitchFamily="2" charset="2"/>
              <a:buChar char="Ø"/>
            </a:pPr>
            <a:r>
              <a:rPr lang="zh-CN" altLang="en-US" sz="2800" b="1" dirty="0" smtClean="0">
                <a:latin typeface="+mn-ea"/>
                <a:ea typeface="+mn-ea"/>
              </a:rPr>
              <a:t>经验教训总结</a:t>
            </a:r>
            <a:endParaRPr lang="en-US" altLang="zh-CN" sz="2800" b="1" dirty="0" smtClean="0">
              <a:latin typeface="+mn-ea"/>
              <a:ea typeface="+mn-ea"/>
            </a:endParaRPr>
          </a:p>
          <a:p>
            <a:pPr eaLnBrk="1" hangingPunct="1">
              <a:lnSpc>
                <a:spcPct val="200000"/>
              </a:lnSpc>
              <a:buFont typeface="Wingdings" panose="05000000000000000000" pitchFamily="2" charset="2"/>
              <a:buChar char="Ø"/>
            </a:pPr>
            <a:r>
              <a:rPr lang="zh-CN" altLang="en-US" sz="2800" b="1" dirty="0">
                <a:latin typeface="+mn-ea"/>
                <a:ea typeface="+mn-ea"/>
              </a:rPr>
              <a:t>运</a:t>
            </a:r>
            <a:r>
              <a:rPr lang="zh-CN" altLang="en-US" sz="2800" b="1" dirty="0" smtClean="0">
                <a:latin typeface="+mn-ea"/>
                <a:ea typeface="+mn-ea"/>
              </a:rPr>
              <a:t>维研究及工作计划</a:t>
            </a:r>
            <a:endParaRPr lang="en-US" altLang="zh-CN" sz="2800" b="1" dirty="0">
              <a:latin typeface="+mn-ea"/>
              <a:ea typeface="+mn-ea"/>
            </a:endParaRPr>
          </a:p>
          <a:p>
            <a:pPr marL="0" indent="0" eaLnBrk="1" hangingPunct="1">
              <a:lnSpc>
                <a:spcPct val="150000"/>
              </a:lnSpc>
            </a:pPr>
            <a:endParaRPr lang="en-US" altLang="zh-CN" sz="1600" b="1" dirty="0">
              <a:latin typeface="宋体" panose="02010600030101010101" pitchFamily="2" charset="-122"/>
            </a:endParaRPr>
          </a:p>
          <a:p>
            <a:pPr marL="0" indent="0" eaLnBrk="1" hangingPunct="1">
              <a:lnSpc>
                <a:spcPct val="150000"/>
              </a:lnSpc>
            </a:pPr>
            <a:endParaRPr lang="en-US" altLang="zh-CN" dirty="0">
              <a:latin typeface="宋体" panose="02010600030101010101" pitchFamily="2" charset="-122"/>
            </a:endParaRPr>
          </a:p>
          <a:p>
            <a:pPr lvl="1" eaLnBrk="1" hangingPunct="1"/>
            <a:endParaRPr lang="en-US" altLang="zh-CN" sz="1800" dirty="0">
              <a:latin typeface="Arial Narrow" panose="020B0606020202030204" pitchFamily="34" charset="0"/>
            </a:endParaRPr>
          </a:p>
        </p:txBody>
      </p:sp>
    </p:spTree>
    <p:extLst>
      <p:ext uri="{BB962C8B-B14F-4D97-AF65-F5344CB8AC3E}">
        <p14:creationId xmlns:p14="http://schemas.microsoft.com/office/powerpoint/2010/main" val="1341740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60" y="3894992"/>
            <a:ext cx="3263425" cy="280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61952" y="267646"/>
            <a:ext cx="7100494" cy="523220"/>
          </a:xfrm>
          <a:prstGeom prst="rect">
            <a:avLst/>
          </a:prstGeom>
        </p:spPr>
        <p:txBody>
          <a:bodyPr wrap="square">
            <a:spAutoFit/>
          </a:bodyPr>
          <a:lstStyle/>
          <a:p>
            <a:r>
              <a:rPr lang="zh-CN" altLang="en-US" sz="2800" b="1" dirty="0" smtClean="0">
                <a:solidFill>
                  <a:srgbClr val="C00000"/>
                </a:solidFill>
              </a:rPr>
              <a:t>中子束</a:t>
            </a:r>
            <a:r>
              <a:rPr lang="zh-CN" altLang="en-US" sz="2800" b="1" dirty="0">
                <a:solidFill>
                  <a:srgbClr val="C00000"/>
                </a:solidFill>
              </a:rPr>
              <a:t>线</a:t>
            </a:r>
            <a:r>
              <a:rPr lang="zh-CN" altLang="en-US" sz="2800" b="1" dirty="0" smtClean="0">
                <a:solidFill>
                  <a:srgbClr val="C00000"/>
                </a:solidFill>
              </a:rPr>
              <a:t>开关系统概述</a:t>
            </a:r>
            <a:endParaRPr lang="zh-CN" altLang="en-US" sz="2800" b="1" dirty="0">
              <a:solidFill>
                <a:srgbClr val="C00000"/>
              </a:solidFill>
            </a:endParaRPr>
          </a:p>
        </p:txBody>
      </p:sp>
      <p:sp>
        <p:nvSpPr>
          <p:cNvPr id="3" name="内容占位符 2"/>
          <p:cNvSpPr txBox="1">
            <a:spLocks/>
          </p:cNvSpPr>
          <p:nvPr/>
        </p:nvSpPr>
        <p:spPr>
          <a:xfrm>
            <a:off x="304800" y="738071"/>
            <a:ext cx="11687908" cy="21370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ts val="300"/>
              </a:spcBef>
              <a:spcAft>
                <a:spcPts val="300"/>
              </a:spcAft>
            </a:pPr>
            <a:r>
              <a:rPr lang="en-US" altLang="zh-CN" sz="2000" dirty="0" smtClean="0"/>
              <a:t>shutter</a:t>
            </a:r>
            <a:r>
              <a:rPr lang="zh-CN" altLang="en-US" sz="2000" dirty="0" smtClean="0"/>
              <a:t>系统</a:t>
            </a:r>
            <a:r>
              <a:rPr lang="zh-CN" altLang="en-US" sz="2000" dirty="0"/>
              <a:t>总成为屏蔽系统重要组成部分，是保障靶站、谱仪建成后能够正常运行的关键系统之一，其直接关系到靶站、谱仪辐照安全、中子束的有效利用率及中子散射人员的实验效率，因此，系统总成的稳定、可靠运行和安全性极为</a:t>
            </a:r>
            <a:r>
              <a:rPr lang="zh-CN" altLang="en-US" sz="2000" dirty="0" smtClean="0"/>
              <a:t>重要，对装置</a:t>
            </a:r>
            <a:r>
              <a:rPr lang="zh-CN" altLang="en-US" sz="2000" dirty="0"/>
              <a:t>长期稳定、高效开放运行具有重要意义</a:t>
            </a:r>
            <a:r>
              <a:rPr lang="zh-CN" altLang="en-US" sz="2000" dirty="0" smtClean="0"/>
              <a:t>。</a:t>
            </a:r>
            <a:endParaRPr lang="zh-CN" altLang="en-US" sz="1800" dirty="0" smtClean="0"/>
          </a:p>
        </p:txBody>
      </p:sp>
      <p:pic>
        <p:nvPicPr>
          <p:cNvPr id="64514" name="图片 54"/>
          <p:cNvPicPr>
            <a:picLocks noChangeAspect="1" noChangeArrowheads="1"/>
          </p:cNvPicPr>
          <p:nvPr/>
        </p:nvPicPr>
        <p:blipFill rotWithShape="1">
          <a:blip r:embed="rId4">
            <a:extLst>
              <a:ext uri="{28A0092B-C50C-407E-A947-70E740481C1C}">
                <a14:useLocalDpi xmlns:a14="http://schemas.microsoft.com/office/drawing/2010/main" val="0"/>
              </a:ext>
            </a:extLst>
          </a:blip>
          <a:srcRect r="63109" b="51992"/>
          <a:stretch/>
        </p:blipFill>
        <p:spPr bwMode="auto">
          <a:xfrm>
            <a:off x="10112341" y="5063520"/>
            <a:ext cx="2062075" cy="165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图片 7"/>
          <p:cNvPicPr>
            <a:picLocks noChangeAspect="1" noChangeArrowheads="1"/>
          </p:cNvPicPr>
          <p:nvPr/>
        </p:nvPicPr>
        <p:blipFill>
          <a:blip r:embed="rId5" cstate="print">
            <a:extLst>
              <a:ext uri="{28A0092B-C50C-407E-A947-70E740481C1C}">
                <a14:useLocalDpi xmlns:a14="http://schemas.microsoft.com/office/drawing/2010/main" val="0"/>
              </a:ext>
            </a:extLst>
          </a:blip>
          <a:srcRect t="9476" r="1852" b="1703"/>
          <a:stretch>
            <a:fillRect/>
          </a:stretch>
        </p:blipFill>
        <p:spPr bwMode="auto">
          <a:xfrm>
            <a:off x="3320193" y="3171844"/>
            <a:ext cx="4636845" cy="369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3613" y="2381899"/>
            <a:ext cx="3828223" cy="234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图片 54"/>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r="63109"/>
          <a:stretch/>
        </p:blipFill>
        <p:spPr bwMode="auto">
          <a:xfrm>
            <a:off x="8044814" y="5054728"/>
            <a:ext cx="2062075" cy="180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内容占位符 2"/>
          <p:cNvSpPr txBox="1">
            <a:spLocks/>
          </p:cNvSpPr>
          <p:nvPr/>
        </p:nvSpPr>
        <p:spPr>
          <a:xfrm>
            <a:off x="331176" y="1849725"/>
            <a:ext cx="7655984" cy="20012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100"/>
              </a:spcBef>
              <a:spcAft>
                <a:spcPts val="100"/>
              </a:spcAft>
              <a:buFont typeface="Wingdings" panose="05000000000000000000" pitchFamily="2" charset="2"/>
              <a:buChar char="ü"/>
            </a:pPr>
            <a:r>
              <a:rPr lang="zh-CN" altLang="en-US" sz="1400" b="1" dirty="0" smtClean="0"/>
              <a:t>中子束线开关系统核心设计参数要求：</a:t>
            </a:r>
            <a:endParaRPr lang="en-US" altLang="zh-CN" sz="1400" b="1" dirty="0" smtClean="0">
              <a:solidFill>
                <a:srgbClr val="C00000"/>
              </a:solidFill>
            </a:endParaRPr>
          </a:p>
          <a:p>
            <a:pPr lvl="1">
              <a:lnSpc>
                <a:spcPct val="100000"/>
              </a:lnSpc>
              <a:spcBef>
                <a:spcPts val="100"/>
              </a:spcBef>
              <a:spcAft>
                <a:spcPts val="100"/>
              </a:spcAft>
              <a:buFont typeface="宋体" pitchFamily="2" charset="-122"/>
              <a:buAutoNum type="circleNumDbPlain"/>
            </a:pPr>
            <a:r>
              <a:rPr lang="zh-CN" altLang="en-US" sz="1200" dirty="0" smtClean="0"/>
              <a:t>共</a:t>
            </a:r>
            <a:r>
              <a:rPr lang="en-US" altLang="zh-CN" sz="1200" dirty="0" smtClean="0"/>
              <a:t>20</a:t>
            </a:r>
            <a:r>
              <a:rPr lang="zh-CN" altLang="en-US" sz="1200" dirty="0" smtClean="0"/>
              <a:t>套</a:t>
            </a:r>
            <a:r>
              <a:rPr lang="en-US" altLang="zh-CN" sz="1200" dirty="0" smtClean="0"/>
              <a:t>shutter</a:t>
            </a:r>
            <a:r>
              <a:rPr lang="zh-CN" altLang="en-US" sz="1200" dirty="0" smtClean="0"/>
              <a:t>设备，对应束线角度</a:t>
            </a:r>
            <a:r>
              <a:rPr lang="en-US" altLang="zh-CN" sz="1200" dirty="0" smtClean="0"/>
              <a:t>12</a:t>
            </a:r>
            <a:r>
              <a:rPr lang="en-US" altLang="zh-CN" sz="1200" baseline="40000" dirty="0" smtClean="0"/>
              <a:t>o</a:t>
            </a:r>
            <a:r>
              <a:rPr lang="en-US" altLang="zh-CN" sz="1200" dirty="0" smtClean="0"/>
              <a:t>/10</a:t>
            </a:r>
            <a:r>
              <a:rPr lang="en-US" altLang="zh-CN" sz="1200" baseline="40000" dirty="0" smtClean="0"/>
              <a:t>o</a:t>
            </a:r>
            <a:r>
              <a:rPr lang="en-US" altLang="zh-CN" sz="1200" dirty="0" smtClean="0"/>
              <a:t>/8</a:t>
            </a:r>
            <a:r>
              <a:rPr lang="en-US" altLang="zh-CN" sz="1200" baseline="40000" dirty="0" smtClean="0"/>
              <a:t>o</a:t>
            </a:r>
            <a:r>
              <a:rPr lang="zh-CN" altLang="en-US" sz="1200" dirty="0" smtClean="0"/>
              <a:t>，互相独立、随机运行</a:t>
            </a:r>
            <a:endParaRPr lang="en-US" altLang="zh-CN" sz="1200" dirty="0" smtClean="0"/>
          </a:p>
          <a:p>
            <a:pPr lvl="1">
              <a:lnSpc>
                <a:spcPct val="100000"/>
              </a:lnSpc>
              <a:spcBef>
                <a:spcPts val="100"/>
              </a:spcBef>
              <a:spcAft>
                <a:spcPts val="100"/>
              </a:spcAft>
              <a:buFont typeface="宋体" pitchFamily="2" charset="-122"/>
              <a:buAutoNum type="circleNumDbPlain"/>
            </a:pPr>
            <a:r>
              <a:rPr lang="zh-CN" altLang="en-US" sz="1200" dirty="0"/>
              <a:t>工作模式：系统连续</a:t>
            </a:r>
            <a:r>
              <a:rPr lang="en-US" altLang="zh-CN" sz="1200" dirty="0"/>
              <a:t>24h</a:t>
            </a:r>
            <a:r>
              <a:rPr lang="zh-CN" altLang="en-US" sz="1200" dirty="0"/>
              <a:t>运行，可同时供</a:t>
            </a:r>
            <a:r>
              <a:rPr lang="en-US" altLang="zh-CN" sz="1200" dirty="0"/>
              <a:t>5</a:t>
            </a:r>
            <a:r>
              <a:rPr lang="zh-CN" altLang="en-US" sz="1200" dirty="0"/>
              <a:t>台谱仪用户同时操控</a:t>
            </a:r>
            <a:r>
              <a:rPr lang="en-US" altLang="zh-CN" sz="1200" dirty="0"/>
              <a:t>shutter</a:t>
            </a:r>
          </a:p>
          <a:p>
            <a:pPr lvl="1">
              <a:lnSpc>
                <a:spcPct val="100000"/>
              </a:lnSpc>
              <a:spcBef>
                <a:spcPts val="100"/>
              </a:spcBef>
              <a:spcAft>
                <a:spcPts val="100"/>
              </a:spcAft>
              <a:buFont typeface="宋体" pitchFamily="2" charset="-122"/>
              <a:buAutoNum type="circleNumDbPlain"/>
            </a:pPr>
            <a:r>
              <a:rPr lang="zh-CN" altLang="en-US" sz="1200" dirty="0" smtClean="0"/>
              <a:t>上工位</a:t>
            </a:r>
            <a:r>
              <a:rPr lang="en-US" altLang="zh-CN" sz="1200" dirty="0" smtClean="0"/>
              <a:t>: </a:t>
            </a:r>
            <a:r>
              <a:rPr lang="zh-CN" altLang="en-US" sz="1200" dirty="0" smtClean="0"/>
              <a:t>关状态</a:t>
            </a:r>
            <a:r>
              <a:rPr lang="en-US" altLang="zh-CN" sz="1200" dirty="0" smtClean="0"/>
              <a:t>(</a:t>
            </a:r>
            <a:r>
              <a:rPr lang="zh-CN" altLang="en-US" sz="1200" dirty="0" smtClean="0"/>
              <a:t>中子束截断</a:t>
            </a:r>
            <a:r>
              <a:rPr lang="en-US" altLang="zh-CN" sz="1200" dirty="0" smtClean="0"/>
              <a:t>),</a:t>
            </a:r>
            <a:r>
              <a:rPr lang="zh-CN" altLang="en-US" sz="1200" dirty="0" smtClean="0"/>
              <a:t>下工位</a:t>
            </a:r>
            <a:r>
              <a:rPr lang="en-US" altLang="zh-CN" sz="1200" dirty="0" smtClean="0"/>
              <a:t>: </a:t>
            </a:r>
            <a:r>
              <a:rPr lang="zh-CN" altLang="en-US" sz="1200" dirty="0" smtClean="0"/>
              <a:t>开状态</a:t>
            </a:r>
            <a:r>
              <a:rPr lang="en-US" altLang="zh-CN" sz="1200" dirty="0" smtClean="0"/>
              <a:t>(</a:t>
            </a:r>
            <a:r>
              <a:rPr lang="zh-CN" altLang="en-US" sz="1200" dirty="0" smtClean="0"/>
              <a:t>中子束导通</a:t>
            </a:r>
            <a:r>
              <a:rPr lang="en-US" altLang="zh-CN" sz="1200" dirty="0" smtClean="0"/>
              <a:t>)</a:t>
            </a:r>
          </a:p>
          <a:p>
            <a:pPr lvl="1">
              <a:lnSpc>
                <a:spcPct val="100000"/>
              </a:lnSpc>
              <a:spcBef>
                <a:spcPts val="100"/>
              </a:spcBef>
              <a:spcAft>
                <a:spcPts val="100"/>
              </a:spcAft>
              <a:buFont typeface="宋体" pitchFamily="2" charset="-122"/>
              <a:buAutoNum type="circleNumDbPlain"/>
            </a:pPr>
            <a:r>
              <a:rPr lang="zh-CN" altLang="en-US" sz="1200" dirty="0" smtClean="0"/>
              <a:t>传动方式</a:t>
            </a:r>
            <a:r>
              <a:rPr lang="zh-CN" altLang="en-US" sz="1200" i="1" dirty="0" smtClean="0"/>
              <a:t>：</a:t>
            </a:r>
            <a:r>
              <a:rPr lang="zh-CN" altLang="en-US" sz="1200" dirty="0" smtClean="0"/>
              <a:t>纯水压驱动</a:t>
            </a:r>
            <a:r>
              <a:rPr lang="en-US" altLang="zh-CN" sz="1200" dirty="0" smtClean="0"/>
              <a:t>+</a:t>
            </a:r>
            <a:r>
              <a:rPr lang="zh-CN" altLang="en-US" sz="1200" dirty="0" smtClean="0"/>
              <a:t>机械旋转支撑</a:t>
            </a:r>
            <a:endParaRPr lang="en-US" altLang="zh-CN" sz="1200" dirty="0" smtClean="0"/>
          </a:p>
          <a:p>
            <a:pPr lvl="1">
              <a:lnSpc>
                <a:spcPct val="100000"/>
              </a:lnSpc>
              <a:spcBef>
                <a:spcPts val="100"/>
              </a:spcBef>
              <a:spcAft>
                <a:spcPts val="100"/>
              </a:spcAft>
              <a:buFont typeface="宋体" pitchFamily="2" charset="-122"/>
              <a:buAutoNum type="circleNumDbPlain"/>
            </a:pPr>
            <a:r>
              <a:rPr lang="zh-CN" altLang="en-US" sz="1200" dirty="0" smtClean="0"/>
              <a:t>插件自定位精度要求</a:t>
            </a:r>
            <a:r>
              <a:rPr lang="en-US" altLang="zh-CN" sz="1200" dirty="0" smtClean="0"/>
              <a:t>: ±1mm (&lt;±0.5mm@</a:t>
            </a:r>
            <a:r>
              <a:rPr lang="zh-CN" altLang="en-US" sz="1200" dirty="0" smtClean="0"/>
              <a:t>中子透过率好于</a:t>
            </a:r>
            <a:r>
              <a:rPr lang="en-US" altLang="zh-CN" sz="1200" dirty="0" smtClean="0"/>
              <a:t>97%)</a:t>
            </a:r>
          </a:p>
          <a:p>
            <a:pPr lvl="1">
              <a:lnSpc>
                <a:spcPct val="100000"/>
              </a:lnSpc>
              <a:spcBef>
                <a:spcPts val="100"/>
              </a:spcBef>
              <a:spcAft>
                <a:spcPts val="100"/>
              </a:spcAft>
              <a:buFont typeface="宋体" pitchFamily="2" charset="-122"/>
              <a:buAutoNum type="circleNumDbPlain"/>
            </a:pPr>
            <a:r>
              <a:rPr lang="zh-CN" altLang="en-US" sz="1200" dirty="0" smtClean="0"/>
              <a:t>工作行程：</a:t>
            </a:r>
            <a:r>
              <a:rPr lang="en-US" altLang="zh-CN" sz="1200" dirty="0" smtClean="0"/>
              <a:t>330mm</a:t>
            </a:r>
          </a:p>
          <a:p>
            <a:pPr lvl="1">
              <a:lnSpc>
                <a:spcPct val="100000"/>
              </a:lnSpc>
              <a:spcBef>
                <a:spcPts val="100"/>
              </a:spcBef>
              <a:spcAft>
                <a:spcPts val="100"/>
              </a:spcAft>
              <a:buFont typeface="宋体" pitchFamily="2" charset="-122"/>
              <a:buAutoNum type="circleNumDbPlain"/>
            </a:pPr>
            <a:r>
              <a:rPr lang="zh-CN" altLang="en-US" sz="1200" dirty="0" smtClean="0"/>
              <a:t>开启</a:t>
            </a:r>
            <a:r>
              <a:rPr lang="en-US" altLang="zh-CN" sz="1200" dirty="0" smtClean="0"/>
              <a:t>/</a:t>
            </a:r>
            <a:r>
              <a:rPr lang="zh-CN" altLang="en-US" sz="1200" dirty="0" smtClean="0"/>
              <a:t>关闭用时</a:t>
            </a:r>
            <a:r>
              <a:rPr lang="en-US" altLang="zh-CN" sz="1200" dirty="0" smtClean="0"/>
              <a:t>: </a:t>
            </a:r>
            <a:r>
              <a:rPr lang="zh-CN" altLang="en-US" sz="1200" dirty="0" smtClean="0"/>
              <a:t>＜</a:t>
            </a:r>
            <a:r>
              <a:rPr lang="en-US" altLang="zh-CN" sz="1200" dirty="0" smtClean="0"/>
              <a:t>1 min</a:t>
            </a:r>
          </a:p>
          <a:p>
            <a:pPr lvl="1">
              <a:lnSpc>
                <a:spcPct val="100000"/>
              </a:lnSpc>
              <a:spcBef>
                <a:spcPts val="100"/>
              </a:spcBef>
              <a:spcAft>
                <a:spcPts val="100"/>
              </a:spcAft>
              <a:buFont typeface="宋体" pitchFamily="2" charset="-122"/>
              <a:buAutoNum type="circleNumDbPlain"/>
            </a:pPr>
            <a:r>
              <a:rPr lang="zh-CN" altLang="en-US" sz="1200" dirty="0" smtClean="0"/>
              <a:t>插件动态真空</a:t>
            </a:r>
            <a:r>
              <a:rPr lang="en-US" altLang="zh-CN" sz="1200" dirty="0" smtClean="0"/>
              <a:t>: </a:t>
            </a:r>
            <a:r>
              <a:rPr lang="zh-CN" altLang="en-US" sz="1200" dirty="0" smtClean="0"/>
              <a:t>≤</a:t>
            </a:r>
            <a:r>
              <a:rPr lang="en-US" altLang="zh-CN" sz="1200" dirty="0" smtClean="0"/>
              <a:t>100Pa</a:t>
            </a:r>
          </a:p>
          <a:p>
            <a:pPr lvl="1">
              <a:lnSpc>
                <a:spcPct val="100000"/>
              </a:lnSpc>
              <a:spcBef>
                <a:spcPct val="0"/>
              </a:spcBef>
              <a:spcAft>
                <a:spcPct val="0"/>
              </a:spcAft>
              <a:buFont typeface="Wingdings" pitchFamily="2" charset="2"/>
              <a:buChar char="Ø"/>
            </a:pPr>
            <a:endParaRPr lang="zh-CN" altLang="en-US" sz="1200" dirty="0" smtClean="0">
              <a:latin typeface="微软雅黑" pitchFamily="34" charset="-122"/>
              <a:ea typeface="微软雅黑" pitchFamily="34" charset="-122"/>
            </a:endParaRPr>
          </a:p>
        </p:txBody>
      </p:sp>
    </p:spTree>
    <p:extLst>
      <p:ext uri="{BB962C8B-B14F-4D97-AF65-F5344CB8AC3E}">
        <p14:creationId xmlns:p14="http://schemas.microsoft.com/office/powerpoint/2010/main" val="2153535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1952" y="267646"/>
            <a:ext cx="7100494" cy="523220"/>
          </a:xfrm>
          <a:prstGeom prst="rect">
            <a:avLst/>
          </a:prstGeom>
        </p:spPr>
        <p:txBody>
          <a:bodyPr wrap="square">
            <a:spAutoFit/>
          </a:bodyPr>
          <a:lstStyle/>
          <a:p>
            <a:r>
              <a:rPr lang="zh-CN" altLang="en-US" sz="2800" b="1" dirty="0" smtClean="0">
                <a:solidFill>
                  <a:srgbClr val="C00000"/>
                </a:solidFill>
              </a:rPr>
              <a:t>中子束</a:t>
            </a:r>
            <a:r>
              <a:rPr lang="zh-CN" altLang="en-US" sz="2800" b="1" dirty="0">
                <a:solidFill>
                  <a:srgbClr val="C00000"/>
                </a:solidFill>
              </a:rPr>
              <a:t>线</a:t>
            </a:r>
            <a:r>
              <a:rPr lang="zh-CN" altLang="en-US" sz="2800" b="1" dirty="0" smtClean="0">
                <a:solidFill>
                  <a:srgbClr val="C00000"/>
                </a:solidFill>
              </a:rPr>
              <a:t>开关系统概述</a:t>
            </a:r>
            <a:endParaRPr lang="zh-CN" altLang="en-US" sz="2800" b="1" dirty="0">
              <a:solidFill>
                <a:srgbClr val="C00000"/>
              </a:solidFill>
            </a:endParaRPr>
          </a:p>
        </p:txBody>
      </p:sp>
      <p:sp>
        <p:nvSpPr>
          <p:cNvPr id="3" name="内容占位符 2"/>
          <p:cNvSpPr txBox="1">
            <a:spLocks/>
          </p:cNvSpPr>
          <p:nvPr/>
        </p:nvSpPr>
        <p:spPr>
          <a:xfrm>
            <a:off x="304800" y="746863"/>
            <a:ext cx="11687908" cy="23480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ts val="300"/>
              </a:spcBef>
              <a:spcAft>
                <a:spcPts val="300"/>
              </a:spcAft>
            </a:pPr>
            <a:r>
              <a:rPr lang="en-US" altLang="zh-CN" sz="2000" dirty="0" smtClean="0"/>
              <a:t>shutter</a:t>
            </a:r>
            <a:r>
              <a:rPr lang="zh-CN" altLang="en-US" sz="2000" dirty="0" smtClean="0"/>
              <a:t>系统</a:t>
            </a:r>
            <a:r>
              <a:rPr lang="zh-CN" altLang="en-US" sz="2000" dirty="0"/>
              <a:t>是由机械、液压、电控及真空系统集成的大型设备总成，根据主要实现专业功能可划分</a:t>
            </a:r>
            <a:r>
              <a:rPr lang="en-US" altLang="zh-CN" sz="2000" dirty="0"/>
              <a:t>1</a:t>
            </a:r>
            <a:r>
              <a:rPr lang="zh-CN" altLang="en-US" sz="2000" dirty="0"/>
              <a:t>整套机械系统、</a:t>
            </a:r>
            <a:r>
              <a:rPr lang="en-US" altLang="zh-CN" sz="2000" dirty="0"/>
              <a:t>1</a:t>
            </a:r>
            <a:r>
              <a:rPr lang="zh-CN" altLang="en-US" sz="2000" dirty="0"/>
              <a:t>整套液压及电控系统、</a:t>
            </a:r>
            <a:r>
              <a:rPr lang="en-US" altLang="zh-CN" sz="2000" dirty="0"/>
              <a:t>1</a:t>
            </a:r>
            <a:r>
              <a:rPr lang="zh-CN" altLang="en-US" sz="2000" dirty="0"/>
              <a:t>整套真空系统以及基于上述系统对应配置并可扩展的维护</a:t>
            </a:r>
            <a:r>
              <a:rPr lang="zh-CN" altLang="en-US" sz="2000" dirty="0" smtClean="0"/>
              <a:t>系统</a:t>
            </a:r>
            <a:endParaRPr lang="en-US" altLang="zh-CN" sz="2000" dirty="0" smtClean="0"/>
          </a:p>
          <a:p>
            <a:pPr>
              <a:lnSpc>
                <a:spcPct val="125000"/>
              </a:lnSpc>
              <a:spcBef>
                <a:spcPts val="300"/>
              </a:spcBef>
              <a:spcAft>
                <a:spcPts val="300"/>
              </a:spcAft>
            </a:pPr>
            <a:r>
              <a:rPr lang="zh-CN" altLang="en-US" sz="2000" dirty="0"/>
              <a:t>中子束线开关总成从首次打靶成功后，</a:t>
            </a:r>
            <a:r>
              <a:rPr lang="zh-CN" altLang="en-US" sz="2000" dirty="0" smtClean="0"/>
              <a:t>经过较长时间</a:t>
            </a:r>
            <a:r>
              <a:rPr lang="zh-CN" altLang="en-US" sz="2000" dirty="0"/>
              <a:t>的试运行考核验证，其总体性能达到或优于设计指标并满足使用要求，系统运行安全、可靠并趋于稳定常态，系统获得成功研制，并分别于</a:t>
            </a:r>
            <a:r>
              <a:rPr lang="en-US" altLang="zh-CN" sz="2000" dirty="0"/>
              <a:t>2017</a:t>
            </a:r>
            <a:r>
              <a:rPr lang="zh-CN" altLang="en-US" sz="2000" dirty="0"/>
              <a:t>年</a:t>
            </a:r>
            <a:r>
              <a:rPr lang="en-US" altLang="zh-CN" sz="2000" dirty="0"/>
              <a:t>12</a:t>
            </a:r>
            <a:r>
              <a:rPr lang="zh-CN" altLang="en-US" sz="2000" dirty="0"/>
              <a:t>月和</a:t>
            </a:r>
            <a:r>
              <a:rPr lang="en-US" altLang="zh-CN" sz="2000" dirty="0"/>
              <a:t>2018</a:t>
            </a:r>
            <a:r>
              <a:rPr lang="zh-CN" altLang="en-US" sz="2000" dirty="0"/>
              <a:t>年</a:t>
            </a:r>
            <a:r>
              <a:rPr lang="en-US" altLang="zh-CN" sz="2000" dirty="0"/>
              <a:t>5</a:t>
            </a:r>
            <a:r>
              <a:rPr lang="zh-CN" altLang="en-US" sz="2000" dirty="0"/>
              <a:t>月通过中国散裂中子源工程经理部对中子束线开关总成暨安装和屏蔽体系统的最终验收，具备进入后续</a:t>
            </a:r>
            <a:r>
              <a:rPr lang="en-US" altLang="zh-CN" sz="2000" dirty="0"/>
              <a:t>CSNS</a:t>
            </a:r>
            <a:r>
              <a:rPr lang="zh-CN" altLang="en-US" sz="2000" dirty="0"/>
              <a:t>装置</a:t>
            </a:r>
            <a:r>
              <a:rPr lang="zh-CN" altLang="en-US" sz="2000" dirty="0" smtClean="0"/>
              <a:t>正式开放运行条件</a:t>
            </a:r>
            <a:endParaRPr lang="en-US" altLang="zh-CN" sz="2000" dirty="0" smtClean="0"/>
          </a:p>
          <a:p>
            <a:pPr>
              <a:lnSpc>
                <a:spcPct val="125000"/>
              </a:lnSpc>
              <a:spcBef>
                <a:spcPts val="300"/>
              </a:spcBef>
              <a:spcAft>
                <a:spcPts val="300"/>
              </a:spcAft>
            </a:pPr>
            <a:endParaRPr lang="zh-CN" altLang="en-US" sz="1800" dirty="0" smtClean="0"/>
          </a:p>
        </p:txBody>
      </p:sp>
      <p:pic>
        <p:nvPicPr>
          <p:cNvPr id="65538" name="图片 1"/>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580659" y="3314698"/>
            <a:ext cx="3829576" cy="348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4385" y="3402612"/>
            <a:ext cx="3285880" cy="309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9244623" y="6541457"/>
            <a:ext cx="2303583" cy="2989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chemeClr val="tx1"/>
                </a:solidFill>
              </a:rPr>
              <a:t>中子束线开关维护系统</a:t>
            </a:r>
            <a:endParaRPr lang="zh-CN" altLang="en-US" sz="1600" b="1" dirty="0">
              <a:solidFill>
                <a:schemeClr val="tx1"/>
              </a:solidFill>
            </a:endParaRPr>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1206" y="3402612"/>
            <a:ext cx="4216600" cy="32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6398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61952" y="267646"/>
            <a:ext cx="7100494" cy="523220"/>
          </a:xfrm>
          <a:prstGeom prst="rect">
            <a:avLst/>
          </a:prstGeom>
        </p:spPr>
        <p:txBody>
          <a:bodyPr wrap="square">
            <a:spAutoFit/>
          </a:bodyPr>
          <a:lstStyle/>
          <a:p>
            <a:r>
              <a:rPr lang="zh-CN" altLang="en-US" sz="2800" b="1" dirty="0">
                <a:solidFill>
                  <a:srgbClr val="C00000"/>
                </a:solidFill>
              </a:rPr>
              <a:t>联调试运行</a:t>
            </a:r>
            <a:r>
              <a:rPr lang="zh-CN" altLang="en-US" sz="2800" b="1" dirty="0" smtClean="0">
                <a:solidFill>
                  <a:srgbClr val="C00000"/>
                </a:solidFill>
              </a:rPr>
              <a:t>情况</a:t>
            </a:r>
            <a:r>
              <a:rPr lang="en-US" altLang="zh-CN" sz="2800" b="1" dirty="0" smtClean="0">
                <a:solidFill>
                  <a:srgbClr val="C00000"/>
                </a:solidFill>
              </a:rPr>
              <a:t>-</a:t>
            </a:r>
            <a:r>
              <a:rPr lang="zh-CN" altLang="en-US" sz="2800" b="1" dirty="0">
                <a:solidFill>
                  <a:srgbClr val="C00000"/>
                </a:solidFill>
              </a:rPr>
              <a:t>工作内容及流程</a:t>
            </a:r>
          </a:p>
        </p:txBody>
      </p:sp>
      <p:sp>
        <p:nvSpPr>
          <p:cNvPr id="5" name="矩形 4"/>
          <p:cNvSpPr/>
          <p:nvPr/>
        </p:nvSpPr>
        <p:spPr>
          <a:xfrm>
            <a:off x="440560" y="790866"/>
            <a:ext cx="10963063" cy="3139321"/>
          </a:xfrm>
          <a:prstGeom prst="rect">
            <a:avLst/>
          </a:prstGeom>
        </p:spPr>
        <p:txBody>
          <a:bodyPr wrap="square">
            <a:spAutoFit/>
          </a:bodyPr>
          <a:lstStyle/>
          <a:p>
            <a:pPr marL="285750" indent="-285750">
              <a:spcBef>
                <a:spcPts val="400"/>
              </a:spcBef>
              <a:spcAft>
                <a:spcPts val="400"/>
              </a:spcAft>
              <a:buFont typeface="Arial" panose="020B0604020202020204" pitchFamily="34" charset="0"/>
              <a:buChar char="•"/>
            </a:pPr>
            <a:r>
              <a:rPr lang="zh-CN" altLang="en-US" sz="2000" dirty="0"/>
              <a:t>中子束线开关总成在完成前期全部设备安装、调试及集成测试基础上，进行联调试运行</a:t>
            </a:r>
            <a:r>
              <a:rPr lang="zh-CN" altLang="en-US" sz="2000" dirty="0" smtClean="0"/>
              <a:t>，主要</a:t>
            </a:r>
            <a:r>
              <a:rPr lang="zh-CN" altLang="en-US" sz="2000" dirty="0"/>
              <a:t>工作内容与目标</a:t>
            </a:r>
            <a:r>
              <a:rPr lang="zh-CN" altLang="en-US" sz="2000" dirty="0" smtClean="0"/>
              <a:t>：</a:t>
            </a:r>
            <a:endParaRPr lang="en-US" altLang="zh-CN" sz="2000" dirty="0" smtClean="0"/>
          </a:p>
          <a:p>
            <a:pPr marL="285750" indent="-285750">
              <a:spcBef>
                <a:spcPts val="400"/>
              </a:spcBef>
              <a:spcAft>
                <a:spcPts val="400"/>
              </a:spcAft>
              <a:buFont typeface="Arial" panose="020B0604020202020204" pitchFamily="34" charset="0"/>
              <a:buChar char="•"/>
            </a:pPr>
            <a:r>
              <a:rPr lang="zh-CN" altLang="en-US" dirty="0" smtClean="0"/>
              <a:t>与</a:t>
            </a:r>
            <a:r>
              <a:rPr lang="en-US" altLang="zh-CN" dirty="0" smtClean="0"/>
              <a:t>PPS</a:t>
            </a:r>
            <a:r>
              <a:rPr lang="zh-CN" altLang="en-US" dirty="0" smtClean="0"/>
              <a:t>、</a:t>
            </a:r>
            <a:r>
              <a:rPr lang="en-US" altLang="zh-CN" dirty="0"/>
              <a:t>1#/2#/18#</a:t>
            </a:r>
            <a:r>
              <a:rPr lang="zh-CN" altLang="en-US" dirty="0"/>
              <a:t>谱仪及</a:t>
            </a:r>
            <a:r>
              <a:rPr lang="en-US" altLang="zh-CN" dirty="0"/>
              <a:t>6#/9#/20#</a:t>
            </a:r>
            <a:r>
              <a:rPr lang="zh-CN" altLang="en-US" dirty="0"/>
              <a:t>束线测量室、实验控制等系统接口之间综合联</a:t>
            </a:r>
            <a:r>
              <a:rPr lang="zh-CN" altLang="en-US" dirty="0" smtClean="0"/>
              <a:t>调</a:t>
            </a:r>
            <a:endParaRPr lang="en-US" altLang="zh-CN" dirty="0" smtClean="0"/>
          </a:p>
          <a:p>
            <a:pPr marL="285750" indent="-285750">
              <a:spcBef>
                <a:spcPts val="400"/>
              </a:spcBef>
              <a:spcAft>
                <a:spcPts val="400"/>
              </a:spcAft>
              <a:buFont typeface="Arial" panose="020B0604020202020204" pitchFamily="34" charset="0"/>
              <a:buChar char="•"/>
            </a:pPr>
            <a:r>
              <a:rPr lang="zh-CN" altLang="en-US" dirty="0" smtClean="0"/>
              <a:t>长期</a:t>
            </a:r>
            <a:r>
              <a:rPr lang="zh-CN" altLang="en-US" dirty="0"/>
              <a:t>试运行测试考核总成综合性能和安全、可靠、稳定的运行</a:t>
            </a:r>
            <a:r>
              <a:rPr lang="zh-CN" altLang="en-US" dirty="0" smtClean="0"/>
              <a:t>指标</a:t>
            </a:r>
            <a:endParaRPr lang="en-US" altLang="zh-CN" dirty="0" smtClean="0"/>
          </a:p>
          <a:p>
            <a:pPr marL="285750" indent="-285750">
              <a:spcBef>
                <a:spcPts val="400"/>
              </a:spcBef>
              <a:spcAft>
                <a:spcPts val="400"/>
              </a:spcAft>
              <a:buFont typeface="Arial" panose="020B0604020202020204" pitchFamily="34" charset="0"/>
              <a:buChar char="•"/>
            </a:pPr>
            <a:r>
              <a:rPr lang="en-US" altLang="zh-CN" dirty="0" smtClean="0"/>
              <a:t>EPICS</a:t>
            </a:r>
            <a:r>
              <a:rPr lang="zh-CN" altLang="en-US" dirty="0"/>
              <a:t>系统各运行界面功能测试均正常工作，在靶站谱仪中控室可对总成本地及远程运行状态、故障报警等信息进行显示监视、存储与</a:t>
            </a:r>
            <a:r>
              <a:rPr lang="zh-CN" altLang="en-US" dirty="0" smtClean="0"/>
              <a:t>查看</a:t>
            </a:r>
            <a:endParaRPr lang="en-US" altLang="zh-CN" dirty="0" smtClean="0"/>
          </a:p>
          <a:p>
            <a:pPr marL="285750" indent="-285750">
              <a:spcBef>
                <a:spcPts val="400"/>
              </a:spcBef>
              <a:spcAft>
                <a:spcPts val="400"/>
              </a:spcAft>
              <a:buFont typeface="Arial" panose="020B0604020202020204" pitchFamily="34" charset="0"/>
              <a:buChar char="•"/>
            </a:pPr>
            <a:r>
              <a:rPr lang="zh-CN" altLang="en-US" dirty="0"/>
              <a:t>对运行中出现的故障问题进行及时有效的处理，以最大化保障实验人员对中子束流的有效利用率与实验工作效率</a:t>
            </a:r>
            <a:endParaRPr lang="en-US" altLang="zh-CN" dirty="0"/>
          </a:p>
          <a:p>
            <a:pPr marL="285750" indent="-285750">
              <a:buFont typeface="Arial" panose="020B0604020202020204" pitchFamily="34" charset="0"/>
              <a:buChar char="•"/>
            </a:pPr>
            <a:endParaRPr lang="zh-CN" altLang="en-US" sz="2000" dirty="0"/>
          </a:p>
        </p:txBody>
      </p:sp>
      <p:pic>
        <p:nvPicPr>
          <p:cNvPr id="6656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60" t="3822" r="10012"/>
          <a:stretch/>
        </p:blipFill>
        <p:spPr bwMode="auto">
          <a:xfrm>
            <a:off x="417161" y="3745523"/>
            <a:ext cx="5863325" cy="29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3" t="981" r="10537" b="-981"/>
          <a:stretch/>
        </p:blipFill>
        <p:spPr bwMode="auto">
          <a:xfrm>
            <a:off x="6093070" y="3648783"/>
            <a:ext cx="5709406" cy="320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481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a:spLocks/>
          </p:cNvSpPr>
          <p:nvPr/>
        </p:nvSpPr>
        <p:spPr>
          <a:xfrm>
            <a:off x="123087" y="283770"/>
            <a:ext cx="11277601"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zh-CN" altLang="en-US" sz="2800" dirty="0">
                <a:solidFill>
                  <a:srgbClr val="C00000"/>
                </a:solidFill>
              </a:rPr>
              <a:t>联调试运行情况</a:t>
            </a:r>
            <a:r>
              <a:rPr lang="en-US" altLang="zh-CN" sz="2800" dirty="0" smtClean="0">
                <a:solidFill>
                  <a:srgbClr val="C00000"/>
                </a:solidFill>
              </a:rPr>
              <a:t>-</a:t>
            </a:r>
            <a:r>
              <a:rPr lang="zh-CN" altLang="en-US" sz="2800" dirty="0">
                <a:solidFill>
                  <a:srgbClr val="C00000"/>
                </a:solidFill>
              </a:rPr>
              <a:t>运行与维护</a:t>
            </a:r>
            <a:r>
              <a:rPr lang="zh-CN" altLang="en-US" sz="2800" dirty="0" smtClean="0">
                <a:solidFill>
                  <a:srgbClr val="C00000"/>
                </a:solidFill>
              </a:rPr>
              <a:t>保障</a:t>
            </a:r>
            <a:endParaRPr lang="zh-CN" altLang="en-US" sz="2800" dirty="0">
              <a:solidFill>
                <a:srgbClr val="C00000"/>
              </a:solidFill>
            </a:endParaRPr>
          </a:p>
        </p:txBody>
      </p:sp>
      <p:sp>
        <p:nvSpPr>
          <p:cNvPr id="3" name="矩形 2"/>
          <p:cNvSpPr/>
          <p:nvPr/>
        </p:nvSpPr>
        <p:spPr>
          <a:xfrm>
            <a:off x="445475" y="817465"/>
            <a:ext cx="10870224" cy="1015663"/>
          </a:xfrm>
          <a:prstGeom prst="rect">
            <a:avLst/>
          </a:prstGeom>
        </p:spPr>
        <p:txBody>
          <a:bodyPr wrap="square">
            <a:spAutoFit/>
          </a:bodyPr>
          <a:lstStyle/>
          <a:p>
            <a:pPr marL="285750" indent="-285750">
              <a:buFont typeface="Arial" panose="020B0604020202020204" pitchFamily="34" charset="0"/>
              <a:buChar char="•"/>
            </a:pPr>
            <a:r>
              <a:rPr lang="zh-CN" altLang="zh-CN" sz="2000" dirty="0"/>
              <a:t>从</a:t>
            </a:r>
            <a:r>
              <a:rPr lang="en-US" altLang="zh-CN" sz="2000" dirty="0"/>
              <a:t>2017</a:t>
            </a:r>
            <a:r>
              <a:rPr lang="zh-CN" altLang="zh-CN" sz="2000" dirty="0"/>
              <a:t>年</a:t>
            </a:r>
            <a:r>
              <a:rPr lang="en-US" altLang="zh-CN" sz="2000" dirty="0"/>
              <a:t>8</a:t>
            </a:r>
            <a:r>
              <a:rPr lang="zh-CN" altLang="zh-CN" sz="2000" dirty="0"/>
              <a:t>月首次打靶成功至</a:t>
            </a:r>
            <a:r>
              <a:rPr lang="en-US" altLang="zh-CN" sz="2000" dirty="0"/>
              <a:t>2018</a:t>
            </a:r>
            <a:r>
              <a:rPr lang="zh-CN" altLang="zh-CN" sz="2000" dirty="0"/>
              <a:t>年</a:t>
            </a:r>
            <a:r>
              <a:rPr lang="en-US" altLang="zh-CN" sz="2000" dirty="0"/>
              <a:t>7</a:t>
            </a:r>
            <a:r>
              <a:rPr lang="zh-CN" altLang="zh-CN" sz="2000" dirty="0"/>
              <a:t>月装置运行周期结束，根据各阶段试运行情况及出现故障问题进行总结，着重对运行中出现的故障问题，进行快速响应、故障诊断分析排查，及时采用有效措施处理，保障稳定运行</a:t>
            </a:r>
            <a:r>
              <a:rPr lang="zh-CN" altLang="zh-CN" sz="2000" dirty="0" smtClean="0"/>
              <a:t>效率。</a:t>
            </a:r>
            <a:endParaRPr lang="zh-CN" altLang="zh-CN" sz="2000" dirty="0"/>
          </a:p>
        </p:txBody>
      </p:sp>
      <p:pic>
        <p:nvPicPr>
          <p:cNvPr id="63560" name="Picture 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75" y="2215662"/>
            <a:ext cx="5381984" cy="374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675" r="2931"/>
          <a:stretch/>
        </p:blipFill>
        <p:spPr bwMode="auto">
          <a:xfrm>
            <a:off x="5942133" y="2549769"/>
            <a:ext cx="6063767" cy="246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074131"/>
      </p:ext>
    </p:extLst>
  </p:cSld>
  <p:clrMapOvr>
    <a:masterClrMapping/>
  </p:clrMapOvr>
  <mc:AlternateContent xmlns:mc="http://schemas.openxmlformats.org/markup-compatibility/2006" xmlns:p14="http://schemas.microsoft.com/office/powerpoint/2010/main">
    <mc:Choice Requires="p14">
      <p:transition spd="slow" p14:dur="2000" advTm="67365"/>
    </mc:Choice>
    <mc:Fallback xmlns="">
      <p:transition spd="slow" advTm="6736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charset="0"/>
                <a:ea typeface="宋体"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charset="0"/>
                <a:ea typeface="宋体" charset="-122"/>
              </a:defRPr>
            </a:lvl2pPr>
            <a:lvl3pPr marL="1143000" indent="-228600">
              <a:spcBef>
                <a:spcPct val="20000"/>
              </a:spcBef>
              <a:buClr>
                <a:schemeClr val="tx1"/>
              </a:buClr>
              <a:buFont typeface="Wingdings" pitchFamily="2" charset="2"/>
              <a:buChar char="§"/>
              <a:defRPr b="1">
                <a:solidFill>
                  <a:srgbClr val="4D5E68"/>
                </a:solidFill>
                <a:latin typeface="Arial" charset="0"/>
                <a:ea typeface="宋体" charset="-122"/>
              </a:defRPr>
            </a:lvl3pPr>
            <a:lvl4pPr marL="1600200" indent="-228600">
              <a:spcBef>
                <a:spcPct val="20000"/>
              </a:spcBef>
              <a:buChar char="–"/>
              <a:defRPr b="1">
                <a:solidFill>
                  <a:srgbClr val="4D5E68"/>
                </a:solidFill>
                <a:latin typeface="Arial" charset="0"/>
                <a:ea typeface="宋体" charset="-122"/>
              </a:defRPr>
            </a:lvl4pPr>
            <a:lvl5pPr marL="2057400" indent="-228600">
              <a:spcBef>
                <a:spcPct val="20000"/>
              </a:spcBef>
              <a:buChar char="»"/>
              <a:defRPr b="1">
                <a:solidFill>
                  <a:srgbClr val="4D5E68"/>
                </a:solidFill>
                <a:latin typeface="Arial" charset="0"/>
                <a:ea typeface="宋体" charset="-122"/>
              </a:defRPr>
            </a:lvl5pPr>
            <a:lvl6pPr marL="2514600" indent="-228600" eaLnBrk="0" fontAlgn="base" hangingPunct="0">
              <a:spcBef>
                <a:spcPct val="20000"/>
              </a:spcBef>
              <a:spcAft>
                <a:spcPct val="0"/>
              </a:spcAft>
              <a:buChar char="»"/>
              <a:defRPr b="1">
                <a:solidFill>
                  <a:srgbClr val="4D5E68"/>
                </a:solidFill>
                <a:latin typeface="Arial" charset="0"/>
                <a:ea typeface="宋体" charset="-122"/>
              </a:defRPr>
            </a:lvl6pPr>
            <a:lvl7pPr marL="2971800" indent="-228600" eaLnBrk="0" fontAlgn="base" hangingPunct="0">
              <a:spcBef>
                <a:spcPct val="20000"/>
              </a:spcBef>
              <a:spcAft>
                <a:spcPct val="0"/>
              </a:spcAft>
              <a:buChar char="»"/>
              <a:defRPr b="1">
                <a:solidFill>
                  <a:srgbClr val="4D5E68"/>
                </a:solidFill>
                <a:latin typeface="Arial" charset="0"/>
                <a:ea typeface="宋体" charset="-122"/>
              </a:defRPr>
            </a:lvl7pPr>
            <a:lvl8pPr marL="3429000" indent="-228600" eaLnBrk="0" fontAlgn="base" hangingPunct="0">
              <a:spcBef>
                <a:spcPct val="20000"/>
              </a:spcBef>
              <a:spcAft>
                <a:spcPct val="0"/>
              </a:spcAft>
              <a:buChar char="»"/>
              <a:defRPr b="1">
                <a:solidFill>
                  <a:srgbClr val="4D5E68"/>
                </a:solidFill>
                <a:latin typeface="Arial" charset="0"/>
                <a:ea typeface="宋体" charset="-122"/>
              </a:defRPr>
            </a:lvl8pPr>
            <a:lvl9pPr marL="3886200" indent="-228600" eaLnBrk="0" fontAlgn="base" hangingPunct="0">
              <a:spcBef>
                <a:spcPct val="20000"/>
              </a:spcBef>
              <a:spcAft>
                <a:spcPct val="0"/>
              </a:spcAft>
              <a:buChar char="»"/>
              <a:defRPr b="1">
                <a:solidFill>
                  <a:srgbClr val="4D5E68"/>
                </a:solidFill>
                <a:latin typeface="Arial" charset="0"/>
                <a:ea typeface="宋体" charset="-122"/>
              </a:defRPr>
            </a:lvl9pPr>
          </a:lstStyle>
          <a:p>
            <a:pPr>
              <a:lnSpc>
                <a:spcPct val="100000"/>
              </a:lnSpc>
              <a:spcBef>
                <a:spcPct val="0"/>
              </a:spcBef>
              <a:spcAft>
                <a:spcPct val="0"/>
              </a:spcAft>
              <a:buClrTx/>
              <a:buFontTx/>
              <a:buNone/>
            </a:pPr>
            <a:fld id="{34C95875-9BF2-4435-8DE7-EBA63380040D}" type="slidenum">
              <a:rPr lang="en-US" altLang="zh-CN" sz="900" b="0" smtClean="0">
                <a:solidFill>
                  <a:srgbClr val="4D5E68"/>
                </a:solidFill>
                <a:latin typeface="Impact" pitchFamily="34" charset="0"/>
              </a:rPr>
              <a:pPr>
                <a:lnSpc>
                  <a:spcPct val="100000"/>
                </a:lnSpc>
                <a:spcBef>
                  <a:spcPct val="0"/>
                </a:spcBef>
                <a:spcAft>
                  <a:spcPct val="0"/>
                </a:spcAft>
                <a:buClrTx/>
                <a:buFontTx/>
                <a:buNone/>
              </a:pPr>
              <a:t>7</a:t>
            </a:fld>
            <a:endParaRPr lang="en-US" altLang="zh-CN" sz="900" b="0" smtClean="0">
              <a:solidFill>
                <a:srgbClr val="4D5E68"/>
              </a:solidFill>
              <a:latin typeface="Impact" pitchFamily="34" charset="0"/>
            </a:endParaRPr>
          </a:p>
        </p:txBody>
      </p:sp>
      <p:sp>
        <p:nvSpPr>
          <p:cNvPr id="8196" name="内容占位符 4"/>
          <p:cNvSpPr>
            <a:spLocks noGrp="1"/>
          </p:cNvSpPr>
          <p:nvPr>
            <p:ph idx="1"/>
          </p:nvPr>
        </p:nvSpPr>
        <p:spPr>
          <a:xfrm>
            <a:off x="123087" y="885825"/>
            <a:ext cx="8757138" cy="4490460"/>
          </a:xfrm>
        </p:spPr>
        <p:txBody>
          <a:bodyPr wrap="square">
            <a:spAutoFit/>
          </a:bodyPr>
          <a:lstStyle/>
          <a:p>
            <a:pPr eaLnBrk="1" hangingPunct="1">
              <a:spcBef>
                <a:spcPts val="600"/>
              </a:spcBef>
              <a:spcAft>
                <a:spcPts val="600"/>
              </a:spcAft>
            </a:pPr>
            <a:r>
              <a:rPr lang="en-US" altLang="zh-CN" sz="2400" b="0" dirty="0" smtClean="0">
                <a:solidFill>
                  <a:schemeClr val="tx1"/>
                </a:solidFill>
                <a:latin typeface="Arial Narrow" pitchFamily="34" charset="0"/>
              </a:rPr>
              <a:t>2017</a:t>
            </a:r>
            <a:r>
              <a:rPr lang="zh-CN" altLang="en-US" sz="2400" b="0" dirty="0" smtClean="0">
                <a:solidFill>
                  <a:schemeClr val="tx1"/>
                </a:solidFill>
                <a:latin typeface="Arial Narrow" pitchFamily="34" charset="0"/>
              </a:rPr>
              <a:t>年</a:t>
            </a:r>
            <a:r>
              <a:rPr lang="en-US" altLang="zh-CN" sz="2400" b="0" dirty="0" smtClean="0">
                <a:solidFill>
                  <a:schemeClr val="tx1"/>
                </a:solidFill>
                <a:latin typeface="Arial Narrow" pitchFamily="34" charset="0"/>
              </a:rPr>
              <a:t>8</a:t>
            </a:r>
            <a:r>
              <a:rPr lang="zh-CN" altLang="en-US" sz="2400" b="0" dirty="0" smtClean="0">
                <a:solidFill>
                  <a:schemeClr val="tx1"/>
                </a:solidFill>
                <a:latin typeface="Arial Narrow" pitchFamily="34" charset="0"/>
              </a:rPr>
              <a:t>月</a:t>
            </a:r>
            <a:r>
              <a:rPr lang="en-US" altLang="zh-CN" sz="2400" b="0" dirty="0" smtClean="0">
                <a:solidFill>
                  <a:schemeClr val="tx1"/>
                </a:solidFill>
                <a:latin typeface="Arial Narrow" pitchFamily="34" charset="0"/>
              </a:rPr>
              <a:t>28</a:t>
            </a:r>
            <a:r>
              <a:rPr lang="zh-CN" altLang="en-US" sz="2400" b="0" dirty="0" smtClean="0">
                <a:solidFill>
                  <a:schemeClr val="tx1"/>
                </a:solidFill>
                <a:latin typeface="Arial Narrow" pitchFamily="34" charset="0"/>
              </a:rPr>
              <a:t>日，</a:t>
            </a:r>
            <a:r>
              <a:rPr lang="en-US" altLang="zh-CN" sz="2400" b="0" dirty="0" smtClean="0">
                <a:solidFill>
                  <a:schemeClr val="tx1"/>
                </a:solidFill>
                <a:latin typeface="Arial Narrow" pitchFamily="34" charset="0"/>
              </a:rPr>
              <a:t>CSNS</a:t>
            </a:r>
            <a:r>
              <a:rPr lang="zh-CN" altLang="en-US" sz="2400" b="0" dirty="0" smtClean="0">
                <a:solidFill>
                  <a:schemeClr val="tx1"/>
                </a:solidFill>
                <a:latin typeface="Arial Narrow" pitchFamily="34" charset="0"/>
              </a:rPr>
              <a:t>首次单发束流打靶成功，首次打靶期间，共启用了</a:t>
            </a:r>
            <a:r>
              <a:rPr lang="en-US" altLang="zh-CN" sz="2400" b="0" dirty="0" smtClean="0">
                <a:solidFill>
                  <a:srgbClr val="C00000"/>
                </a:solidFill>
                <a:latin typeface="Arial Narrow" pitchFamily="34" charset="0"/>
              </a:rPr>
              <a:t>6#</a:t>
            </a:r>
            <a:r>
              <a:rPr lang="zh-CN" altLang="en-US" sz="2400" b="0" dirty="0" smtClean="0">
                <a:solidFill>
                  <a:schemeClr val="tx1"/>
                </a:solidFill>
                <a:latin typeface="Arial Narrow" pitchFamily="34" charset="0"/>
              </a:rPr>
              <a:t>、</a:t>
            </a:r>
            <a:r>
              <a:rPr lang="en-US" altLang="zh-CN" sz="2400" b="0" dirty="0" smtClean="0">
                <a:solidFill>
                  <a:schemeClr val="tx1"/>
                </a:solidFill>
                <a:latin typeface="Arial Narrow" pitchFamily="34" charset="0"/>
              </a:rPr>
              <a:t>9#</a:t>
            </a:r>
            <a:r>
              <a:rPr lang="zh-CN" altLang="en-US" sz="2400" b="0" dirty="0" smtClean="0">
                <a:solidFill>
                  <a:schemeClr val="tx1"/>
                </a:solidFill>
                <a:latin typeface="Arial Narrow" pitchFamily="34" charset="0"/>
              </a:rPr>
              <a:t>和</a:t>
            </a:r>
            <a:r>
              <a:rPr lang="en-US" altLang="zh-CN" sz="2400" b="0" dirty="0" smtClean="0">
                <a:solidFill>
                  <a:srgbClr val="C00000"/>
                </a:solidFill>
                <a:latin typeface="Arial Narrow" pitchFamily="34" charset="0"/>
              </a:rPr>
              <a:t>20#</a:t>
            </a:r>
            <a:r>
              <a:rPr lang="zh-CN" altLang="en-US" sz="2400" b="0" dirty="0" smtClean="0">
                <a:solidFill>
                  <a:schemeClr val="tx1"/>
                </a:solidFill>
                <a:latin typeface="Arial Narrow" pitchFamily="34" charset="0"/>
              </a:rPr>
              <a:t>中子束线开关设备，</a:t>
            </a:r>
            <a:r>
              <a:rPr lang="zh-CN" altLang="en-US" sz="2400" b="0" dirty="0" smtClean="0">
                <a:solidFill>
                  <a:srgbClr val="C00000"/>
                </a:solidFill>
                <a:latin typeface="Arial Narrow" pitchFamily="34" charset="0"/>
              </a:rPr>
              <a:t>保障了测量室在首次打靶成功出中子束流期间的正常使用</a:t>
            </a:r>
            <a:endParaRPr lang="en-US" altLang="zh-CN" sz="2400" b="0" dirty="0" smtClean="0">
              <a:solidFill>
                <a:srgbClr val="C00000"/>
              </a:solidFill>
              <a:latin typeface="Arial Narrow" pitchFamily="34" charset="0"/>
            </a:endParaRPr>
          </a:p>
          <a:p>
            <a:pPr lvl="1" eaLnBrk="1" hangingPunct="1">
              <a:spcBef>
                <a:spcPts val="600"/>
              </a:spcBef>
              <a:spcAft>
                <a:spcPts val="600"/>
              </a:spcAft>
              <a:buFont typeface="Wingdings" pitchFamily="2" charset="2"/>
              <a:buChar char="Ø"/>
            </a:pPr>
            <a:r>
              <a:rPr lang="zh-CN" altLang="en-US" sz="2000" b="0" dirty="0" smtClean="0">
                <a:solidFill>
                  <a:schemeClr val="tx1"/>
                </a:solidFill>
                <a:latin typeface="Arial Narrow" pitchFamily="34" charset="0"/>
              </a:rPr>
              <a:t>打靶前，完成与</a:t>
            </a:r>
            <a:r>
              <a:rPr lang="en-US" altLang="zh-CN" sz="2000" b="0" dirty="0" smtClean="0">
                <a:solidFill>
                  <a:schemeClr val="tx1"/>
                </a:solidFill>
                <a:latin typeface="Arial Narrow" pitchFamily="34" charset="0"/>
              </a:rPr>
              <a:t>PPS</a:t>
            </a:r>
            <a:r>
              <a:rPr lang="zh-CN" altLang="en-US" sz="2000" b="0" dirty="0" smtClean="0">
                <a:solidFill>
                  <a:schemeClr val="tx1"/>
                </a:solidFill>
                <a:latin typeface="Arial Narrow" pitchFamily="34" charset="0"/>
              </a:rPr>
              <a:t>、三条测量室、实验控制联调（接线、联合调试及远程操作测试等）</a:t>
            </a:r>
            <a:endParaRPr lang="en-US" altLang="zh-CN" sz="2000" b="0" dirty="0" smtClean="0">
              <a:solidFill>
                <a:schemeClr val="tx1"/>
              </a:solidFill>
              <a:latin typeface="Arial Narrow" pitchFamily="34" charset="0"/>
            </a:endParaRPr>
          </a:p>
          <a:p>
            <a:pPr lvl="1" eaLnBrk="1" hangingPunct="1">
              <a:spcBef>
                <a:spcPts val="600"/>
              </a:spcBef>
              <a:spcAft>
                <a:spcPts val="600"/>
              </a:spcAft>
              <a:buFont typeface="Wingdings" pitchFamily="2" charset="2"/>
              <a:buChar char="Ø"/>
            </a:pPr>
            <a:r>
              <a:rPr lang="en-US" altLang="zh-CN" sz="2000" b="0" dirty="0" smtClean="0">
                <a:solidFill>
                  <a:schemeClr val="tx1"/>
                </a:solidFill>
                <a:latin typeface="Arial Narrow" pitchFamily="34" charset="0"/>
              </a:rPr>
              <a:t>2017</a:t>
            </a:r>
            <a:r>
              <a:rPr lang="zh-CN" altLang="en-US" sz="2000" b="0" dirty="0" smtClean="0">
                <a:solidFill>
                  <a:schemeClr val="tx1"/>
                </a:solidFill>
                <a:latin typeface="Arial Narrow" pitchFamily="34" charset="0"/>
              </a:rPr>
              <a:t>年</a:t>
            </a:r>
            <a:r>
              <a:rPr lang="en-US" altLang="zh-CN" sz="2000" b="0" dirty="0" smtClean="0">
                <a:solidFill>
                  <a:schemeClr val="tx1"/>
                </a:solidFill>
                <a:latin typeface="Arial Narrow" pitchFamily="34" charset="0"/>
              </a:rPr>
              <a:t>8</a:t>
            </a:r>
            <a:r>
              <a:rPr lang="zh-CN" altLang="en-US" sz="2000" b="0" dirty="0" smtClean="0">
                <a:solidFill>
                  <a:schemeClr val="tx1"/>
                </a:solidFill>
                <a:latin typeface="Arial Narrow" pitchFamily="34" charset="0"/>
              </a:rPr>
              <a:t>月</a:t>
            </a:r>
            <a:r>
              <a:rPr lang="en-US" altLang="zh-CN" sz="2000" b="0" dirty="0" smtClean="0">
                <a:solidFill>
                  <a:schemeClr val="tx1"/>
                </a:solidFill>
                <a:latin typeface="Arial Narrow" pitchFamily="34" charset="0"/>
              </a:rPr>
              <a:t>23</a:t>
            </a:r>
            <a:r>
              <a:rPr lang="zh-CN" altLang="en-US" sz="2000" b="0" dirty="0" smtClean="0">
                <a:solidFill>
                  <a:schemeClr val="tx1"/>
                </a:solidFill>
                <a:latin typeface="Arial Narrow" pitchFamily="34" charset="0"/>
              </a:rPr>
              <a:t>日，中子束线开关系统开机并保持试运行状态</a:t>
            </a:r>
            <a:endParaRPr lang="en-US" altLang="zh-CN" sz="2000" b="0" dirty="0" smtClean="0">
              <a:solidFill>
                <a:schemeClr val="tx1"/>
              </a:solidFill>
              <a:latin typeface="Arial Narrow" pitchFamily="34" charset="0"/>
            </a:endParaRPr>
          </a:p>
          <a:p>
            <a:pPr lvl="1" eaLnBrk="1" hangingPunct="1">
              <a:spcBef>
                <a:spcPts val="600"/>
              </a:spcBef>
              <a:spcAft>
                <a:spcPts val="600"/>
              </a:spcAft>
              <a:buFont typeface="Wingdings" pitchFamily="2" charset="2"/>
              <a:buChar char="Ø"/>
            </a:pPr>
            <a:r>
              <a:rPr lang="zh-CN" altLang="en-US" sz="2000" b="0" dirty="0" smtClean="0">
                <a:solidFill>
                  <a:schemeClr val="tx1"/>
                </a:solidFill>
                <a:latin typeface="Arial Narrow" pitchFamily="34" charset="0"/>
              </a:rPr>
              <a:t>打靶后，中子束线开关系统转入试运行至</a:t>
            </a:r>
            <a:r>
              <a:rPr lang="en-US" altLang="zh-CN" sz="2000" b="0" dirty="0" smtClean="0">
                <a:solidFill>
                  <a:schemeClr val="tx1"/>
                </a:solidFill>
                <a:latin typeface="Arial Narrow" pitchFamily="34" charset="0"/>
              </a:rPr>
              <a:t>2017</a:t>
            </a:r>
            <a:r>
              <a:rPr lang="zh-CN" altLang="en-US" sz="2000" b="0" dirty="0" smtClean="0">
                <a:solidFill>
                  <a:schemeClr val="tx1"/>
                </a:solidFill>
                <a:latin typeface="Arial Narrow" pitchFamily="34" charset="0"/>
              </a:rPr>
              <a:t>年</a:t>
            </a:r>
            <a:r>
              <a:rPr lang="en-US" altLang="zh-CN" sz="2000" b="0" dirty="0" smtClean="0">
                <a:solidFill>
                  <a:schemeClr val="tx1"/>
                </a:solidFill>
                <a:latin typeface="Arial Narrow" pitchFamily="34" charset="0"/>
              </a:rPr>
              <a:t>10</a:t>
            </a:r>
            <a:r>
              <a:rPr lang="zh-CN" altLang="en-US" sz="2000" b="0" dirty="0" smtClean="0">
                <a:solidFill>
                  <a:schemeClr val="tx1"/>
                </a:solidFill>
                <a:latin typeface="Arial Narrow" pitchFamily="34" charset="0"/>
              </a:rPr>
              <a:t>月</a:t>
            </a:r>
            <a:r>
              <a:rPr lang="en-US" altLang="zh-CN" sz="2000" b="0" dirty="0" smtClean="0">
                <a:solidFill>
                  <a:schemeClr val="tx1"/>
                </a:solidFill>
                <a:latin typeface="Arial Narrow" pitchFamily="34" charset="0"/>
              </a:rPr>
              <a:t>16</a:t>
            </a:r>
            <a:r>
              <a:rPr lang="zh-CN" altLang="en-US" sz="2000" b="0" dirty="0" smtClean="0">
                <a:solidFill>
                  <a:schemeClr val="tx1"/>
                </a:solidFill>
                <a:latin typeface="Arial Narrow" pitchFamily="34" charset="0"/>
              </a:rPr>
              <a:t>日停机，</a:t>
            </a:r>
            <a:r>
              <a:rPr lang="zh-CN" altLang="en-US" sz="2000" b="0" dirty="0" smtClean="0">
                <a:solidFill>
                  <a:srgbClr val="C00000"/>
                </a:solidFill>
                <a:latin typeface="Arial Narrow" pitchFamily="34" charset="0"/>
              </a:rPr>
              <a:t>连续</a:t>
            </a:r>
            <a:r>
              <a:rPr lang="en-US" altLang="zh-CN" sz="2000" b="0" dirty="0" smtClean="0">
                <a:solidFill>
                  <a:srgbClr val="C00000"/>
                </a:solidFill>
                <a:latin typeface="Arial Narrow" pitchFamily="34" charset="0"/>
              </a:rPr>
              <a:t>24h</a:t>
            </a:r>
            <a:r>
              <a:rPr lang="zh-CN" altLang="en-US" sz="2000" b="0" dirty="0" smtClean="0">
                <a:solidFill>
                  <a:srgbClr val="C00000"/>
                </a:solidFill>
                <a:latin typeface="Arial Narrow" pitchFamily="34" charset="0"/>
              </a:rPr>
              <a:t>试运行</a:t>
            </a:r>
            <a:r>
              <a:rPr lang="en-US" altLang="zh-CN" sz="2000" b="0" dirty="0" smtClean="0">
                <a:solidFill>
                  <a:srgbClr val="C00000"/>
                </a:solidFill>
                <a:latin typeface="Arial Narrow" pitchFamily="34" charset="0"/>
              </a:rPr>
              <a:t>55</a:t>
            </a:r>
            <a:r>
              <a:rPr lang="zh-CN" altLang="en-US" sz="2000" b="0" dirty="0" smtClean="0">
                <a:solidFill>
                  <a:srgbClr val="C00000"/>
                </a:solidFill>
                <a:latin typeface="Arial Narrow" pitchFamily="34" charset="0"/>
              </a:rPr>
              <a:t>天，无故障，各子系统运行均正常</a:t>
            </a:r>
            <a:endParaRPr lang="en-US" altLang="zh-CN" sz="1400" b="0" dirty="0" smtClean="0">
              <a:solidFill>
                <a:schemeClr val="tx1"/>
              </a:solidFill>
              <a:latin typeface="Arial Narrow" pitchFamily="34" charset="0"/>
              <a:ea typeface="华文中宋" pitchFamily="2" charset="-122"/>
            </a:endParaRPr>
          </a:p>
          <a:p>
            <a:pPr lvl="1" eaLnBrk="1" hangingPunct="1">
              <a:buFont typeface="Wingdings" pitchFamily="2" charset="2"/>
              <a:buChar char="Ø"/>
            </a:pPr>
            <a:endParaRPr lang="en-US" altLang="zh-CN" sz="1200" b="0" dirty="0" smtClean="0">
              <a:solidFill>
                <a:schemeClr val="tx1"/>
              </a:solidFill>
              <a:latin typeface="Arial Narrow" pitchFamily="34" charset="0"/>
              <a:ea typeface="华文中宋" pitchFamily="2" charset="-122"/>
            </a:endParaRPr>
          </a:p>
          <a:p>
            <a:pPr eaLnBrk="1" hangingPunct="1"/>
            <a:endParaRPr lang="en-US" altLang="zh-CN" sz="1100" b="0" dirty="0" smtClean="0">
              <a:solidFill>
                <a:schemeClr val="tx1"/>
              </a:solidFill>
              <a:latin typeface="Arial Narrow" pitchFamily="34" charset="0"/>
              <a:ea typeface="华文中宋" pitchFamily="2" charset="-122"/>
            </a:endParaRPr>
          </a:p>
          <a:p>
            <a:pPr eaLnBrk="1" hangingPunct="1"/>
            <a:endParaRPr lang="en-US" altLang="zh-CN" sz="1400" b="0" dirty="0" smtClean="0">
              <a:solidFill>
                <a:schemeClr val="tx1"/>
              </a:solidFill>
              <a:latin typeface="Arial Narrow" pitchFamily="34" charset="0"/>
              <a:ea typeface="华文中宋" pitchFamily="2" charset="-122"/>
            </a:endParaRPr>
          </a:p>
          <a:p>
            <a:pPr eaLnBrk="1" hangingPunct="1"/>
            <a:endParaRPr lang="en-US" altLang="zh-CN" sz="1400" b="0" dirty="0" smtClean="0">
              <a:solidFill>
                <a:schemeClr val="tx1"/>
              </a:solidFill>
              <a:latin typeface="Arial Narrow" pitchFamily="34" charset="0"/>
              <a:ea typeface="华文中宋" pitchFamily="2" charset="-122"/>
            </a:endParaRPr>
          </a:p>
          <a:p>
            <a:pPr eaLnBrk="1" hangingPunct="1"/>
            <a:endParaRPr lang="en-US" altLang="zh-CN" sz="1400" b="0" dirty="0" smtClean="0">
              <a:solidFill>
                <a:schemeClr val="tx1"/>
              </a:solidFill>
              <a:latin typeface="Arial Narrow" pitchFamily="34" charset="0"/>
              <a:ea typeface="华文中宋" pitchFamily="2" charset="-122"/>
            </a:endParaRPr>
          </a:p>
        </p:txBody>
      </p:sp>
      <p:pic>
        <p:nvPicPr>
          <p:cNvPr id="81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489" y="3567113"/>
            <a:ext cx="2650067"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2208" y="763901"/>
            <a:ext cx="2186516" cy="1030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2208" y="1938338"/>
            <a:ext cx="2234631" cy="1547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00" name="TextBox 1"/>
          <p:cNvSpPr txBox="1">
            <a:spLocks noChangeArrowheads="1"/>
          </p:cNvSpPr>
          <p:nvPr/>
        </p:nvSpPr>
        <p:spPr bwMode="auto">
          <a:xfrm>
            <a:off x="2802630" y="6580187"/>
            <a:ext cx="42248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charset="0"/>
                <a:ea typeface="宋体"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charset="0"/>
                <a:ea typeface="宋体" charset="-122"/>
              </a:defRPr>
            </a:lvl2pPr>
            <a:lvl3pPr marL="1143000" indent="-228600">
              <a:spcBef>
                <a:spcPct val="20000"/>
              </a:spcBef>
              <a:buClr>
                <a:schemeClr val="tx1"/>
              </a:buClr>
              <a:buFont typeface="Wingdings" pitchFamily="2" charset="2"/>
              <a:buChar char="§"/>
              <a:defRPr b="1">
                <a:solidFill>
                  <a:srgbClr val="4D5E68"/>
                </a:solidFill>
                <a:latin typeface="Arial" charset="0"/>
                <a:ea typeface="宋体" charset="-122"/>
              </a:defRPr>
            </a:lvl3pPr>
            <a:lvl4pPr marL="1600200" indent="-228600">
              <a:spcBef>
                <a:spcPct val="20000"/>
              </a:spcBef>
              <a:buChar char="–"/>
              <a:defRPr b="1">
                <a:solidFill>
                  <a:srgbClr val="4D5E68"/>
                </a:solidFill>
                <a:latin typeface="Arial" charset="0"/>
                <a:ea typeface="宋体" charset="-122"/>
              </a:defRPr>
            </a:lvl4pPr>
            <a:lvl5pPr marL="2057400" indent="-228600">
              <a:spcBef>
                <a:spcPct val="20000"/>
              </a:spcBef>
              <a:buChar char="»"/>
              <a:defRPr b="1">
                <a:solidFill>
                  <a:srgbClr val="4D5E68"/>
                </a:solidFill>
                <a:latin typeface="Arial" charset="0"/>
                <a:ea typeface="宋体" charset="-122"/>
              </a:defRPr>
            </a:lvl5pPr>
            <a:lvl6pPr marL="2514600" indent="-228600" eaLnBrk="0" fontAlgn="base" hangingPunct="0">
              <a:spcBef>
                <a:spcPct val="20000"/>
              </a:spcBef>
              <a:spcAft>
                <a:spcPct val="0"/>
              </a:spcAft>
              <a:buChar char="»"/>
              <a:defRPr b="1">
                <a:solidFill>
                  <a:srgbClr val="4D5E68"/>
                </a:solidFill>
                <a:latin typeface="Arial" charset="0"/>
                <a:ea typeface="宋体" charset="-122"/>
              </a:defRPr>
            </a:lvl6pPr>
            <a:lvl7pPr marL="2971800" indent="-228600" eaLnBrk="0" fontAlgn="base" hangingPunct="0">
              <a:spcBef>
                <a:spcPct val="20000"/>
              </a:spcBef>
              <a:spcAft>
                <a:spcPct val="0"/>
              </a:spcAft>
              <a:buChar char="»"/>
              <a:defRPr b="1">
                <a:solidFill>
                  <a:srgbClr val="4D5E68"/>
                </a:solidFill>
                <a:latin typeface="Arial" charset="0"/>
                <a:ea typeface="宋体" charset="-122"/>
              </a:defRPr>
            </a:lvl7pPr>
            <a:lvl8pPr marL="3429000" indent="-228600" eaLnBrk="0" fontAlgn="base" hangingPunct="0">
              <a:spcBef>
                <a:spcPct val="20000"/>
              </a:spcBef>
              <a:spcAft>
                <a:spcPct val="0"/>
              </a:spcAft>
              <a:buChar char="»"/>
              <a:defRPr b="1">
                <a:solidFill>
                  <a:srgbClr val="4D5E68"/>
                </a:solidFill>
                <a:latin typeface="Arial" charset="0"/>
                <a:ea typeface="宋体" charset="-122"/>
              </a:defRPr>
            </a:lvl8pPr>
            <a:lvl9pPr marL="3886200" indent="-228600" eaLnBrk="0" fontAlgn="base" hangingPunct="0">
              <a:spcBef>
                <a:spcPct val="20000"/>
              </a:spcBef>
              <a:spcAft>
                <a:spcPct val="0"/>
              </a:spcAft>
              <a:buChar char="»"/>
              <a:defRPr b="1">
                <a:solidFill>
                  <a:srgbClr val="4D5E68"/>
                </a:solidFill>
                <a:latin typeface="Arial" charset="0"/>
                <a:ea typeface="宋体" charset="-122"/>
              </a:defRPr>
            </a:lvl9pPr>
          </a:lstStyle>
          <a:p>
            <a:pPr eaLnBrk="1" hangingPunct="1">
              <a:lnSpc>
                <a:spcPct val="100000"/>
              </a:lnSpc>
              <a:spcBef>
                <a:spcPct val="0"/>
              </a:spcBef>
              <a:spcAft>
                <a:spcPct val="0"/>
              </a:spcAft>
              <a:buClrTx/>
              <a:buFontTx/>
              <a:buNone/>
            </a:pPr>
            <a:r>
              <a:rPr lang="zh-CN" altLang="en-US" sz="1400" b="0" dirty="0">
                <a:solidFill>
                  <a:schemeClr val="tx1"/>
                </a:solidFill>
                <a:latin typeface="微软雅黑" pitchFamily="34" charset="-122"/>
                <a:ea typeface="微软雅黑" pitchFamily="34" charset="-122"/>
              </a:rPr>
              <a:t>靶站谱仪中控室总成本地与远程状态显示</a:t>
            </a:r>
          </a:p>
        </p:txBody>
      </p:sp>
      <p:pic>
        <p:nvPicPr>
          <p:cNvPr id="8201"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41" y="4229100"/>
            <a:ext cx="4004901" cy="219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2"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5649" y="4229100"/>
            <a:ext cx="3781714" cy="219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3" name="Picture 17"/>
          <p:cNvPicPr>
            <a:picLocks noChangeAspect="1" noChangeArrowheads="1"/>
          </p:cNvPicPr>
          <p:nvPr/>
        </p:nvPicPr>
        <p:blipFill>
          <a:blip r:embed="rId8">
            <a:extLst>
              <a:ext uri="{28A0092B-C50C-407E-A947-70E740481C1C}">
                <a14:useLocalDpi xmlns:a14="http://schemas.microsoft.com/office/drawing/2010/main" val="0"/>
              </a:ext>
            </a:extLst>
          </a:blip>
          <a:srcRect l="15437"/>
          <a:stretch>
            <a:fillRect/>
          </a:stretch>
        </p:blipFill>
        <p:spPr bwMode="auto">
          <a:xfrm>
            <a:off x="8242301" y="4460874"/>
            <a:ext cx="3723217" cy="2304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标题 1"/>
          <p:cNvSpPr txBox="1">
            <a:spLocks/>
          </p:cNvSpPr>
          <p:nvPr/>
        </p:nvSpPr>
        <p:spPr>
          <a:xfrm>
            <a:off x="123087" y="283770"/>
            <a:ext cx="11277601"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zh-CN" altLang="en-US" sz="2800" dirty="0" smtClean="0">
                <a:solidFill>
                  <a:srgbClr val="C00000"/>
                </a:solidFill>
              </a:rPr>
              <a:t>运行</a:t>
            </a:r>
            <a:r>
              <a:rPr lang="zh-CN" altLang="en-US" sz="2800" dirty="0">
                <a:solidFill>
                  <a:srgbClr val="C00000"/>
                </a:solidFill>
              </a:rPr>
              <a:t>与维护</a:t>
            </a:r>
            <a:r>
              <a:rPr lang="zh-CN" altLang="en-US" sz="2800" dirty="0" smtClean="0">
                <a:solidFill>
                  <a:srgbClr val="C00000"/>
                </a:solidFill>
              </a:rPr>
              <a:t>保障：首次打靶联调试运行小结</a:t>
            </a:r>
            <a:endParaRPr lang="zh-CN" altLang="en-US" sz="2800" dirty="0">
              <a:solidFill>
                <a:srgbClr val="C00000"/>
              </a:solidFill>
            </a:endParaRPr>
          </a:p>
        </p:txBody>
      </p:sp>
    </p:spTree>
    <p:extLst>
      <p:ext uri="{BB962C8B-B14F-4D97-AF65-F5344CB8AC3E}">
        <p14:creationId xmlns:p14="http://schemas.microsoft.com/office/powerpoint/2010/main" val="3349459293"/>
      </p:ext>
    </p:extLst>
  </p:cSld>
  <p:clrMapOvr>
    <a:masterClrMapping/>
  </p:clrMapOvr>
  <p:transition spd="slow" advTm="29312"/>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charset="0"/>
                <a:ea typeface="宋体"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charset="0"/>
                <a:ea typeface="宋体" charset="-122"/>
              </a:defRPr>
            </a:lvl2pPr>
            <a:lvl3pPr marL="1143000" indent="-228600">
              <a:spcBef>
                <a:spcPct val="20000"/>
              </a:spcBef>
              <a:buClr>
                <a:schemeClr val="tx1"/>
              </a:buClr>
              <a:buFont typeface="Wingdings" pitchFamily="2" charset="2"/>
              <a:buChar char="§"/>
              <a:defRPr b="1">
                <a:solidFill>
                  <a:srgbClr val="4D5E68"/>
                </a:solidFill>
                <a:latin typeface="Arial" charset="0"/>
                <a:ea typeface="宋体" charset="-122"/>
              </a:defRPr>
            </a:lvl3pPr>
            <a:lvl4pPr marL="1600200" indent="-228600">
              <a:spcBef>
                <a:spcPct val="20000"/>
              </a:spcBef>
              <a:buChar char="–"/>
              <a:defRPr b="1">
                <a:solidFill>
                  <a:srgbClr val="4D5E68"/>
                </a:solidFill>
                <a:latin typeface="Arial" charset="0"/>
                <a:ea typeface="宋体" charset="-122"/>
              </a:defRPr>
            </a:lvl4pPr>
            <a:lvl5pPr marL="2057400" indent="-228600">
              <a:spcBef>
                <a:spcPct val="20000"/>
              </a:spcBef>
              <a:buChar char="»"/>
              <a:defRPr b="1">
                <a:solidFill>
                  <a:srgbClr val="4D5E68"/>
                </a:solidFill>
                <a:latin typeface="Arial" charset="0"/>
                <a:ea typeface="宋体" charset="-122"/>
              </a:defRPr>
            </a:lvl5pPr>
            <a:lvl6pPr marL="2514600" indent="-228600" eaLnBrk="0" fontAlgn="base" hangingPunct="0">
              <a:spcBef>
                <a:spcPct val="20000"/>
              </a:spcBef>
              <a:spcAft>
                <a:spcPct val="0"/>
              </a:spcAft>
              <a:buChar char="»"/>
              <a:defRPr b="1">
                <a:solidFill>
                  <a:srgbClr val="4D5E68"/>
                </a:solidFill>
                <a:latin typeface="Arial" charset="0"/>
                <a:ea typeface="宋体" charset="-122"/>
              </a:defRPr>
            </a:lvl6pPr>
            <a:lvl7pPr marL="2971800" indent="-228600" eaLnBrk="0" fontAlgn="base" hangingPunct="0">
              <a:spcBef>
                <a:spcPct val="20000"/>
              </a:spcBef>
              <a:spcAft>
                <a:spcPct val="0"/>
              </a:spcAft>
              <a:buChar char="»"/>
              <a:defRPr b="1">
                <a:solidFill>
                  <a:srgbClr val="4D5E68"/>
                </a:solidFill>
                <a:latin typeface="Arial" charset="0"/>
                <a:ea typeface="宋体" charset="-122"/>
              </a:defRPr>
            </a:lvl7pPr>
            <a:lvl8pPr marL="3429000" indent="-228600" eaLnBrk="0" fontAlgn="base" hangingPunct="0">
              <a:spcBef>
                <a:spcPct val="20000"/>
              </a:spcBef>
              <a:spcAft>
                <a:spcPct val="0"/>
              </a:spcAft>
              <a:buChar char="»"/>
              <a:defRPr b="1">
                <a:solidFill>
                  <a:srgbClr val="4D5E68"/>
                </a:solidFill>
                <a:latin typeface="Arial" charset="0"/>
                <a:ea typeface="宋体" charset="-122"/>
              </a:defRPr>
            </a:lvl8pPr>
            <a:lvl9pPr marL="3886200" indent="-228600" eaLnBrk="0" fontAlgn="base" hangingPunct="0">
              <a:spcBef>
                <a:spcPct val="20000"/>
              </a:spcBef>
              <a:spcAft>
                <a:spcPct val="0"/>
              </a:spcAft>
              <a:buChar char="»"/>
              <a:defRPr b="1">
                <a:solidFill>
                  <a:srgbClr val="4D5E68"/>
                </a:solidFill>
                <a:latin typeface="Arial" charset="0"/>
                <a:ea typeface="宋体" charset="-122"/>
              </a:defRPr>
            </a:lvl9pPr>
          </a:lstStyle>
          <a:p>
            <a:pPr>
              <a:lnSpc>
                <a:spcPct val="100000"/>
              </a:lnSpc>
              <a:spcBef>
                <a:spcPct val="0"/>
              </a:spcBef>
              <a:spcAft>
                <a:spcPct val="0"/>
              </a:spcAft>
              <a:buClrTx/>
              <a:buFontTx/>
              <a:buNone/>
            </a:pPr>
            <a:fld id="{95B513EB-1607-4F68-A5A9-F81F28926A7C}" type="slidenum">
              <a:rPr lang="en-US" altLang="zh-CN" sz="900" b="0" smtClean="0">
                <a:solidFill>
                  <a:srgbClr val="4D5E68"/>
                </a:solidFill>
                <a:latin typeface="Impact" pitchFamily="34" charset="0"/>
              </a:rPr>
              <a:pPr>
                <a:lnSpc>
                  <a:spcPct val="100000"/>
                </a:lnSpc>
                <a:spcBef>
                  <a:spcPct val="0"/>
                </a:spcBef>
                <a:spcAft>
                  <a:spcPct val="0"/>
                </a:spcAft>
                <a:buClrTx/>
                <a:buFontTx/>
                <a:buNone/>
              </a:pPr>
              <a:t>8</a:t>
            </a:fld>
            <a:endParaRPr lang="en-US" altLang="zh-CN" sz="900" b="0" smtClean="0">
              <a:solidFill>
                <a:srgbClr val="4D5E68"/>
              </a:solidFill>
              <a:latin typeface="Impact" pitchFamily="34" charset="0"/>
            </a:endParaRPr>
          </a:p>
        </p:txBody>
      </p:sp>
      <p:sp>
        <p:nvSpPr>
          <p:cNvPr id="9219" name="内容占位符 4"/>
          <p:cNvSpPr>
            <a:spLocks noGrp="1"/>
          </p:cNvSpPr>
          <p:nvPr>
            <p:ph idx="1"/>
          </p:nvPr>
        </p:nvSpPr>
        <p:spPr>
          <a:xfrm>
            <a:off x="300567" y="816653"/>
            <a:ext cx="9247880" cy="4172937"/>
          </a:xfrm>
        </p:spPr>
        <p:txBody>
          <a:bodyPr wrap="square">
            <a:spAutoFit/>
          </a:bodyPr>
          <a:lstStyle/>
          <a:p>
            <a:pPr eaLnBrk="1" hangingPunct="1">
              <a:spcBef>
                <a:spcPts val="100"/>
              </a:spcBef>
              <a:spcAft>
                <a:spcPts val="100"/>
              </a:spcAft>
            </a:pPr>
            <a:r>
              <a:rPr lang="en-US" altLang="zh-CN" sz="2000" b="0" dirty="0" smtClean="0">
                <a:solidFill>
                  <a:schemeClr val="tx1"/>
                </a:solidFill>
                <a:latin typeface="Arial Narrow" pitchFamily="34" charset="0"/>
              </a:rPr>
              <a:t>2017</a:t>
            </a:r>
            <a:r>
              <a:rPr lang="zh-CN" altLang="en-US" sz="2000" b="0" dirty="0" smtClean="0">
                <a:solidFill>
                  <a:schemeClr val="tx1"/>
                </a:solidFill>
                <a:latin typeface="Arial Narrow" pitchFamily="34" charset="0"/>
              </a:rPr>
              <a:t>年</a:t>
            </a:r>
            <a:r>
              <a:rPr lang="en-US" altLang="zh-CN" sz="2000" b="0" dirty="0" smtClean="0">
                <a:solidFill>
                  <a:schemeClr val="tx1"/>
                </a:solidFill>
                <a:latin typeface="Arial Narrow" pitchFamily="34" charset="0"/>
              </a:rPr>
              <a:t>11</a:t>
            </a:r>
            <a:r>
              <a:rPr lang="zh-CN" altLang="en-US" sz="2000" b="0" dirty="0" smtClean="0">
                <a:solidFill>
                  <a:schemeClr val="tx1"/>
                </a:solidFill>
                <a:latin typeface="Arial Narrow" pitchFamily="34" charset="0"/>
              </a:rPr>
              <a:t>月</a:t>
            </a:r>
            <a:r>
              <a:rPr lang="en-US" altLang="zh-CN" sz="2000" b="0" dirty="0" smtClean="0">
                <a:solidFill>
                  <a:schemeClr val="tx1"/>
                </a:solidFill>
                <a:latin typeface="Arial Narrow" pitchFamily="34" charset="0"/>
              </a:rPr>
              <a:t>1</a:t>
            </a:r>
            <a:r>
              <a:rPr lang="zh-CN" altLang="en-US" sz="2000" b="0" dirty="0" smtClean="0">
                <a:solidFill>
                  <a:schemeClr val="tx1"/>
                </a:solidFill>
                <a:latin typeface="Arial Narrow" pitchFamily="34" charset="0"/>
              </a:rPr>
              <a:t>日</a:t>
            </a:r>
            <a:r>
              <a:rPr lang="en-US" altLang="zh-CN" sz="2000" b="0" dirty="0" smtClean="0">
                <a:solidFill>
                  <a:schemeClr val="tx1"/>
                </a:solidFill>
                <a:latin typeface="Arial Narrow" pitchFamily="34" charset="0"/>
              </a:rPr>
              <a:t>-10</a:t>
            </a:r>
            <a:r>
              <a:rPr lang="zh-CN" altLang="en-US" sz="2000" b="0" dirty="0" smtClean="0">
                <a:solidFill>
                  <a:schemeClr val="tx1"/>
                </a:solidFill>
                <a:latin typeface="Arial Narrow" pitchFamily="34" charset="0"/>
              </a:rPr>
              <a:t>日，加速器、靶</a:t>
            </a:r>
            <a:r>
              <a:rPr lang="zh-CN" altLang="en-US" sz="2000" b="0" dirty="0" smtClean="0">
                <a:solidFill>
                  <a:schemeClr val="tx1"/>
                </a:solidFill>
                <a:latin typeface="Arial Narrow" pitchFamily="34" charset="0"/>
              </a:rPr>
              <a:t>站谱仪</a:t>
            </a:r>
            <a:r>
              <a:rPr lang="zh-CN" altLang="en-US" sz="2000" b="0" dirty="0" smtClean="0">
                <a:solidFill>
                  <a:schemeClr val="tx1"/>
                </a:solidFill>
                <a:latin typeface="Arial Narrow" pitchFamily="34" charset="0"/>
              </a:rPr>
              <a:t>首次联合调试，成功完成了</a:t>
            </a:r>
            <a:r>
              <a:rPr lang="en-US" altLang="zh-CN" sz="2000" b="0" dirty="0" smtClean="0">
                <a:solidFill>
                  <a:schemeClr val="tx1"/>
                </a:solidFill>
                <a:latin typeface="Arial Narrow" pitchFamily="34" charset="0"/>
              </a:rPr>
              <a:t>25Hz</a:t>
            </a:r>
            <a:r>
              <a:rPr lang="zh-CN" altLang="en-US" sz="2000" b="0" dirty="0" smtClean="0">
                <a:solidFill>
                  <a:schemeClr val="tx1"/>
                </a:solidFill>
                <a:latin typeface="Arial Narrow" pitchFamily="34" charset="0"/>
              </a:rPr>
              <a:t>、</a:t>
            </a:r>
            <a:r>
              <a:rPr lang="en-US" altLang="zh-CN" sz="2000" b="0" dirty="0" smtClean="0">
                <a:solidFill>
                  <a:schemeClr val="tx1"/>
                </a:solidFill>
                <a:latin typeface="Arial Narrow" pitchFamily="34" charset="0"/>
              </a:rPr>
              <a:t>10kW</a:t>
            </a:r>
            <a:r>
              <a:rPr lang="zh-CN" altLang="en-US" sz="2000" b="0" dirty="0" smtClean="0">
                <a:solidFill>
                  <a:schemeClr val="tx1"/>
                </a:solidFill>
                <a:latin typeface="Arial Narrow" pitchFamily="34" charset="0"/>
              </a:rPr>
              <a:t>束流的调试。联调期间，共启用了</a:t>
            </a:r>
            <a:r>
              <a:rPr lang="en-US" altLang="zh-CN" sz="2000" b="0" dirty="0" smtClean="0">
                <a:solidFill>
                  <a:srgbClr val="C00000"/>
                </a:solidFill>
                <a:latin typeface="Arial Narrow" pitchFamily="34" charset="0"/>
              </a:rPr>
              <a:t>1#-2#-6#-9#-18#-20#</a:t>
            </a:r>
            <a:r>
              <a:rPr lang="zh-CN" altLang="en-US" sz="2000" b="0" dirty="0" smtClean="0">
                <a:solidFill>
                  <a:schemeClr val="tx1"/>
                </a:solidFill>
                <a:latin typeface="Arial Narrow" pitchFamily="34" charset="0"/>
              </a:rPr>
              <a:t>谱仪和测量室的</a:t>
            </a:r>
            <a:r>
              <a:rPr lang="en-US" altLang="zh-CN" sz="2000" b="0" dirty="0" smtClean="0">
                <a:solidFill>
                  <a:schemeClr val="tx1"/>
                </a:solidFill>
                <a:latin typeface="Arial Narrow" pitchFamily="34" charset="0"/>
              </a:rPr>
              <a:t>shutter</a:t>
            </a:r>
          </a:p>
          <a:p>
            <a:pPr lvl="1" eaLnBrk="1" hangingPunct="1">
              <a:spcBef>
                <a:spcPts val="100"/>
              </a:spcBef>
              <a:spcAft>
                <a:spcPts val="100"/>
              </a:spcAft>
              <a:buFont typeface="Wingdings" pitchFamily="2" charset="2"/>
              <a:buChar char="Ø"/>
            </a:pPr>
            <a:r>
              <a:rPr lang="zh-CN" altLang="en-US" sz="1800" b="0" dirty="0" smtClean="0">
                <a:solidFill>
                  <a:schemeClr val="tx1"/>
                </a:solidFill>
                <a:latin typeface="Arial Narrow" pitchFamily="34" charset="0"/>
              </a:rPr>
              <a:t>完成与</a:t>
            </a:r>
            <a:r>
              <a:rPr lang="en-US" altLang="zh-CN" sz="1800" b="0" dirty="0" smtClean="0">
                <a:solidFill>
                  <a:schemeClr val="tx1"/>
                </a:solidFill>
                <a:latin typeface="Arial Narrow" pitchFamily="34" charset="0"/>
              </a:rPr>
              <a:t>PPS</a:t>
            </a:r>
            <a:r>
              <a:rPr lang="zh-CN" altLang="en-US" sz="1800" b="0" dirty="0" smtClean="0">
                <a:solidFill>
                  <a:schemeClr val="tx1"/>
                </a:solidFill>
                <a:latin typeface="Arial Narrow" pitchFamily="34" charset="0"/>
              </a:rPr>
              <a:t>、三台谱仪与测量室、实验控制联调</a:t>
            </a:r>
            <a:endParaRPr lang="en-US" altLang="zh-CN" sz="1800" b="0" dirty="0" smtClean="0">
              <a:solidFill>
                <a:schemeClr val="tx1"/>
              </a:solidFill>
              <a:latin typeface="Arial Narrow" pitchFamily="34" charset="0"/>
            </a:endParaRPr>
          </a:p>
          <a:p>
            <a:pPr lvl="1" eaLnBrk="1" hangingPunct="1">
              <a:spcBef>
                <a:spcPts val="100"/>
              </a:spcBef>
              <a:spcAft>
                <a:spcPts val="100"/>
              </a:spcAft>
              <a:buFont typeface="Wingdings" pitchFamily="2" charset="2"/>
              <a:buChar char="Ø"/>
            </a:pPr>
            <a:r>
              <a:rPr lang="zh-CN" altLang="en-US" sz="1800" b="0" dirty="0" smtClean="0">
                <a:solidFill>
                  <a:schemeClr val="tx1"/>
                </a:solidFill>
                <a:latin typeface="Arial Narrow" pitchFamily="34" charset="0"/>
              </a:rPr>
              <a:t>联调初期出现</a:t>
            </a:r>
            <a:r>
              <a:rPr lang="en-US" altLang="zh-CN" sz="1800" b="0" dirty="0" smtClean="0">
                <a:solidFill>
                  <a:schemeClr val="tx1"/>
                </a:solidFill>
                <a:latin typeface="Arial Narrow" pitchFamily="34" charset="0"/>
              </a:rPr>
              <a:t>6#shutter</a:t>
            </a:r>
            <a:r>
              <a:rPr lang="zh-CN" altLang="en-US" sz="1800" b="0" dirty="0" smtClean="0">
                <a:solidFill>
                  <a:schemeClr val="tx1"/>
                </a:solidFill>
                <a:latin typeface="Arial Narrow" pitchFamily="34" charset="0"/>
              </a:rPr>
              <a:t>故障，经排查检修后恢复正常，</a:t>
            </a:r>
            <a:r>
              <a:rPr lang="en-US" altLang="zh-CN" sz="1800" b="0" dirty="0" smtClean="0">
                <a:solidFill>
                  <a:schemeClr val="tx1"/>
                </a:solidFill>
                <a:latin typeface="Arial Narrow" pitchFamily="34" charset="0"/>
              </a:rPr>
              <a:t>shutter</a:t>
            </a:r>
            <a:r>
              <a:rPr lang="zh-CN" altLang="en-US" sz="1800" b="0" dirty="0" smtClean="0">
                <a:solidFill>
                  <a:schemeClr val="tx1"/>
                </a:solidFill>
                <a:latin typeface="Arial Narrow" pitchFamily="34" charset="0"/>
              </a:rPr>
              <a:t>系统转入试运行，</a:t>
            </a:r>
            <a:r>
              <a:rPr lang="zh-CN" altLang="en-US" sz="1800" b="0" dirty="0" smtClean="0">
                <a:solidFill>
                  <a:srgbClr val="C00000"/>
                </a:solidFill>
                <a:latin typeface="Arial Narrow" pitchFamily="34" charset="0"/>
              </a:rPr>
              <a:t>连续</a:t>
            </a:r>
            <a:r>
              <a:rPr lang="en-US" altLang="zh-CN" sz="1800" b="0" dirty="0" smtClean="0">
                <a:solidFill>
                  <a:srgbClr val="C00000"/>
                </a:solidFill>
                <a:latin typeface="Arial Narrow" pitchFamily="34" charset="0"/>
              </a:rPr>
              <a:t>24h</a:t>
            </a:r>
            <a:r>
              <a:rPr lang="zh-CN" altLang="en-US" sz="1800" b="0" dirty="0" smtClean="0">
                <a:solidFill>
                  <a:srgbClr val="C00000"/>
                </a:solidFill>
                <a:latin typeface="Arial Narrow" pitchFamily="34" charset="0"/>
              </a:rPr>
              <a:t>运行</a:t>
            </a:r>
            <a:r>
              <a:rPr lang="en-US" altLang="zh-CN" sz="1800" b="0" dirty="0" smtClean="0">
                <a:solidFill>
                  <a:srgbClr val="C00000"/>
                </a:solidFill>
                <a:latin typeface="Arial Narrow" pitchFamily="34" charset="0"/>
              </a:rPr>
              <a:t>12</a:t>
            </a:r>
            <a:r>
              <a:rPr lang="zh-CN" altLang="en-US" sz="1800" b="0" dirty="0" smtClean="0">
                <a:solidFill>
                  <a:srgbClr val="C00000"/>
                </a:solidFill>
                <a:latin typeface="Arial Narrow" pitchFamily="34" charset="0"/>
              </a:rPr>
              <a:t>天无故障</a:t>
            </a:r>
            <a:endParaRPr lang="en-US" altLang="zh-CN" sz="1800" b="0" dirty="0" smtClean="0">
              <a:solidFill>
                <a:srgbClr val="C00000"/>
              </a:solidFill>
              <a:latin typeface="Arial Narrow" pitchFamily="34" charset="0"/>
            </a:endParaRPr>
          </a:p>
          <a:p>
            <a:pPr lvl="1" eaLnBrk="1" hangingPunct="1">
              <a:spcBef>
                <a:spcPts val="100"/>
              </a:spcBef>
              <a:spcAft>
                <a:spcPts val="100"/>
              </a:spcAft>
              <a:buFont typeface="Wingdings" pitchFamily="2" charset="2"/>
              <a:buChar char="Ø"/>
            </a:pPr>
            <a:r>
              <a:rPr lang="en-US" altLang="zh-CN" sz="1800" b="0" dirty="0" smtClean="0">
                <a:solidFill>
                  <a:schemeClr val="tx1"/>
                </a:solidFill>
                <a:latin typeface="Arial Narrow" pitchFamily="34" charset="0"/>
              </a:rPr>
              <a:t>shutter</a:t>
            </a:r>
            <a:r>
              <a:rPr lang="zh-CN" altLang="en-US" sz="1800" b="0" dirty="0" smtClean="0">
                <a:solidFill>
                  <a:schemeClr val="tx1"/>
                </a:solidFill>
                <a:latin typeface="Arial Narrow" pitchFamily="34" charset="0"/>
              </a:rPr>
              <a:t>插件真空系统进行</a:t>
            </a:r>
            <a:r>
              <a:rPr lang="zh-CN" altLang="en-US" sz="1800" b="0" dirty="0" smtClean="0">
                <a:solidFill>
                  <a:srgbClr val="C00000"/>
                </a:solidFill>
                <a:latin typeface="Arial Narrow" pitchFamily="34" charset="0"/>
              </a:rPr>
              <a:t>连续</a:t>
            </a:r>
            <a:r>
              <a:rPr lang="en-US" altLang="zh-CN" sz="1800" b="0" dirty="0" smtClean="0">
                <a:solidFill>
                  <a:srgbClr val="C00000"/>
                </a:solidFill>
                <a:latin typeface="Arial Narrow" pitchFamily="34" charset="0"/>
              </a:rPr>
              <a:t>24h</a:t>
            </a:r>
            <a:r>
              <a:rPr lang="zh-CN" altLang="en-US" sz="1800" b="0" dirty="0" smtClean="0">
                <a:solidFill>
                  <a:srgbClr val="C00000"/>
                </a:solidFill>
                <a:latin typeface="Arial Narrow" pitchFamily="34" charset="0"/>
              </a:rPr>
              <a:t>试运行</a:t>
            </a:r>
            <a:r>
              <a:rPr lang="en-US" altLang="zh-CN" sz="1800" b="0" dirty="0" smtClean="0">
                <a:solidFill>
                  <a:srgbClr val="C00000"/>
                </a:solidFill>
                <a:latin typeface="Arial Narrow" pitchFamily="34" charset="0"/>
              </a:rPr>
              <a:t>15</a:t>
            </a:r>
            <a:r>
              <a:rPr lang="zh-CN" altLang="en-US" sz="1800" b="0" dirty="0" smtClean="0">
                <a:solidFill>
                  <a:srgbClr val="C00000"/>
                </a:solidFill>
                <a:latin typeface="Arial Narrow" pitchFamily="34" charset="0"/>
              </a:rPr>
              <a:t>天无故障</a:t>
            </a:r>
            <a:endParaRPr lang="en-US" altLang="zh-CN" sz="1800" b="0" dirty="0" smtClean="0">
              <a:solidFill>
                <a:srgbClr val="C00000"/>
              </a:solidFill>
              <a:latin typeface="Arial Narrow" pitchFamily="34" charset="0"/>
            </a:endParaRPr>
          </a:p>
          <a:p>
            <a:pPr lvl="1" eaLnBrk="1" hangingPunct="1">
              <a:spcBef>
                <a:spcPts val="100"/>
              </a:spcBef>
              <a:spcAft>
                <a:spcPts val="100"/>
              </a:spcAft>
              <a:buFont typeface="Wingdings" pitchFamily="2" charset="2"/>
              <a:buChar char="Ø"/>
            </a:pPr>
            <a:endParaRPr lang="en-US" altLang="zh-CN" sz="1600" b="0" dirty="0" smtClean="0">
              <a:solidFill>
                <a:schemeClr val="tx1"/>
              </a:solidFill>
              <a:latin typeface="Arial Narrow" pitchFamily="34" charset="0"/>
              <a:ea typeface="华文中宋" pitchFamily="2" charset="-122"/>
            </a:endParaRPr>
          </a:p>
          <a:p>
            <a:pPr lvl="1" eaLnBrk="1" hangingPunct="1">
              <a:buFont typeface="Wingdings" pitchFamily="2" charset="2"/>
              <a:buChar char="Ø"/>
            </a:pPr>
            <a:endParaRPr lang="en-US" altLang="zh-CN" sz="1800" b="0" dirty="0" smtClean="0">
              <a:solidFill>
                <a:schemeClr val="tx1"/>
              </a:solidFill>
              <a:latin typeface="Arial Narrow" pitchFamily="34" charset="0"/>
              <a:ea typeface="华文中宋" pitchFamily="2" charset="-122"/>
            </a:endParaRPr>
          </a:p>
          <a:p>
            <a:pPr lvl="1" eaLnBrk="1" hangingPunct="1">
              <a:buFont typeface="Wingdings" pitchFamily="2" charset="2"/>
              <a:buChar char="Ø"/>
            </a:pPr>
            <a:endParaRPr lang="en-US" altLang="zh-CN" sz="1800" b="0" dirty="0" smtClean="0">
              <a:solidFill>
                <a:schemeClr val="tx1"/>
              </a:solidFill>
              <a:latin typeface="Arial Narrow" pitchFamily="34" charset="0"/>
              <a:ea typeface="华文中宋" pitchFamily="2" charset="-122"/>
            </a:endParaRPr>
          </a:p>
          <a:p>
            <a:pPr eaLnBrk="1" hangingPunct="1"/>
            <a:endParaRPr lang="en-US" altLang="zh-CN" sz="1600" b="0" dirty="0" smtClean="0">
              <a:solidFill>
                <a:schemeClr val="tx1"/>
              </a:solidFill>
              <a:latin typeface="Arial Narrow" pitchFamily="34" charset="0"/>
              <a:ea typeface="华文中宋" pitchFamily="2" charset="-122"/>
            </a:endParaRPr>
          </a:p>
          <a:p>
            <a:pPr eaLnBrk="1" hangingPunct="1"/>
            <a:endParaRPr lang="en-US" altLang="zh-CN" sz="2000" b="0" dirty="0" smtClean="0">
              <a:solidFill>
                <a:schemeClr val="tx1"/>
              </a:solidFill>
              <a:latin typeface="Arial Narrow" pitchFamily="34" charset="0"/>
              <a:ea typeface="华文中宋" pitchFamily="2" charset="-122"/>
            </a:endParaRPr>
          </a:p>
          <a:p>
            <a:pPr eaLnBrk="1" hangingPunct="1"/>
            <a:endParaRPr lang="en-US" altLang="zh-CN" sz="2000" b="0" dirty="0" smtClean="0">
              <a:solidFill>
                <a:schemeClr val="tx1"/>
              </a:solidFill>
              <a:latin typeface="Arial Narrow" pitchFamily="34" charset="0"/>
              <a:ea typeface="华文中宋" pitchFamily="2" charset="-122"/>
            </a:endParaRPr>
          </a:p>
          <a:p>
            <a:pPr eaLnBrk="1" hangingPunct="1"/>
            <a:endParaRPr lang="en-US" altLang="zh-CN" sz="2000" b="0" dirty="0" smtClean="0">
              <a:solidFill>
                <a:schemeClr val="tx1"/>
              </a:solidFill>
              <a:latin typeface="Arial Narrow" pitchFamily="34" charset="0"/>
              <a:ea typeface="华文中宋" pitchFamily="2" charset="-122"/>
            </a:endParaRPr>
          </a:p>
        </p:txBody>
      </p:sp>
      <p:sp>
        <p:nvSpPr>
          <p:cNvPr id="10" name="标题 1"/>
          <p:cNvSpPr txBox="1">
            <a:spLocks/>
          </p:cNvSpPr>
          <p:nvPr/>
        </p:nvSpPr>
        <p:spPr>
          <a:xfrm>
            <a:off x="123087" y="283770"/>
            <a:ext cx="11277601"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zh-CN" altLang="en-US" sz="2800" dirty="0" smtClean="0">
                <a:solidFill>
                  <a:srgbClr val="C00000"/>
                </a:solidFill>
              </a:rPr>
              <a:t>运行</a:t>
            </a:r>
            <a:r>
              <a:rPr lang="zh-CN" altLang="en-US" sz="2800" dirty="0">
                <a:solidFill>
                  <a:srgbClr val="C00000"/>
                </a:solidFill>
              </a:rPr>
              <a:t>与维护</a:t>
            </a:r>
            <a:r>
              <a:rPr lang="zh-CN" altLang="en-US" sz="2800" dirty="0" smtClean="0">
                <a:solidFill>
                  <a:srgbClr val="C00000"/>
                </a:solidFill>
              </a:rPr>
              <a:t>保障：第</a:t>
            </a:r>
            <a:r>
              <a:rPr lang="en-US" altLang="zh-CN" sz="2800" dirty="0" smtClean="0">
                <a:solidFill>
                  <a:srgbClr val="C00000"/>
                </a:solidFill>
              </a:rPr>
              <a:t>2</a:t>
            </a:r>
            <a:r>
              <a:rPr lang="zh-CN" altLang="en-US" sz="2800" dirty="0" smtClean="0">
                <a:solidFill>
                  <a:srgbClr val="C00000"/>
                </a:solidFill>
              </a:rPr>
              <a:t>轮打靶联调试运行小结</a:t>
            </a:r>
            <a:endParaRPr lang="zh-CN" altLang="en-US" sz="2800" dirty="0">
              <a:solidFill>
                <a:srgbClr val="C00000"/>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1667" y="4941492"/>
            <a:ext cx="3090333"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0281" y="3102493"/>
            <a:ext cx="2330121" cy="148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4"/>
          <p:cNvSpPr txBox="1">
            <a:spLocks noChangeArrowheads="1"/>
          </p:cNvSpPr>
          <p:nvPr/>
        </p:nvSpPr>
        <p:spPr bwMode="auto">
          <a:xfrm>
            <a:off x="9987723" y="4590836"/>
            <a:ext cx="2101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charset="0"/>
                <a:ea typeface="宋体"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charset="0"/>
                <a:ea typeface="宋体" charset="-122"/>
              </a:defRPr>
            </a:lvl2pPr>
            <a:lvl3pPr marL="1143000" indent="-228600">
              <a:spcBef>
                <a:spcPct val="20000"/>
              </a:spcBef>
              <a:buClr>
                <a:schemeClr val="tx1"/>
              </a:buClr>
              <a:buFont typeface="Wingdings" pitchFamily="2" charset="2"/>
              <a:buChar char="§"/>
              <a:defRPr b="1">
                <a:solidFill>
                  <a:srgbClr val="4D5E68"/>
                </a:solidFill>
                <a:latin typeface="Arial" charset="0"/>
                <a:ea typeface="宋体" charset="-122"/>
              </a:defRPr>
            </a:lvl3pPr>
            <a:lvl4pPr marL="1600200" indent="-228600">
              <a:spcBef>
                <a:spcPct val="20000"/>
              </a:spcBef>
              <a:buChar char="–"/>
              <a:defRPr b="1">
                <a:solidFill>
                  <a:srgbClr val="4D5E68"/>
                </a:solidFill>
                <a:latin typeface="Arial" charset="0"/>
                <a:ea typeface="宋体" charset="-122"/>
              </a:defRPr>
            </a:lvl4pPr>
            <a:lvl5pPr marL="2057400" indent="-228600">
              <a:spcBef>
                <a:spcPct val="20000"/>
              </a:spcBef>
              <a:buChar char="»"/>
              <a:defRPr b="1">
                <a:solidFill>
                  <a:srgbClr val="4D5E68"/>
                </a:solidFill>
                <a:latin typeface="Arial" charset="0"/>
                <a:ea typeface="宋体" charset="-122"/>
              </a:defRPr>
            </a:lvl5pPr>
            <a:lvl6pPr marL="2514600" indent="-228600" eaLnBrk="0" fontAlgn="base" hangingPunct="0">
              <a:spcBef>
                <a:spcPct val="20000"/>
              </a:spcBef>
              <a:spcAft>
                <a:spcPct val="0"/>
              </a:spcAft>
              <a:buChar char="»"/>
              <a:defRPr b="1">
                <a:solidFill>
                  <a:srgbClr val="4D5E68"/>
                </a:solidFill>
                <a:latin typeface="Arial" charset="0"/>
                <a:ea typeface="宋体" charset="-122"/>
              </a:defRPr>
            </a:lvl6pPr>
            <a:lvl7pPr marL="2971800" indent="-228600" eaLnBrk="0" fontAlgn="base" hangingPunct="0">
              <a:spcBef>
                <a:spcPct val="20000"/>
              </a:spcBef>
              <a:spcAft>
                <a:spcPct val="0"/>
              </a:spcAft>
              <a:buChar char="»"/>
              <a:defRPr b="1">
                <a:solidFill>
                  <a:srgbClr val="4D5E68"/>
                </a:solidFill>
                <a:latin typeface="Arial" charset="0"/>
                <a:ea typeface="宋体" charset="-122"/>
              </a:defRPr>
            </a:lvl7pPr>
            <a:lvl8pPr marL="3429000" indent="-228600" eaLnBrk="0" fontAlgn="base" hangingPunct="0">
              <a:spcBef>
                <a:spcPct val="20000"/>
              </a:spcBef>
              <a:spcAft>
                <a:spcPct val="0"/>
              </a:spcAft>
              <a:buChar char="»"/>
              <a:defRPr b="1">
                <a:solidFill>
                  <a:srgbClr val="4D5E68"/>
                </a:solidFill>
                <a:latin typeface="Arial" charset="0"/>
                <a:ea typeface="宋体" charset="-122"/>
              </a:defRPr>
            </a:lvl8pPr>
            <a:lvl9pPr marL="3886200" indent="-228600" eaLnBrk="0" fontAlgn="base" hangingPunct="0">
              <a:spcBef>
                <a:spcPct val="20000"/>
              </a:spcBef>
              <a:spcAft>
                <a:spcPct val="0"/>
              </a:spcAft>
              <a:buChar char="»"/>
              <a:defRPr b="1">
                <a:solidFill>
                  <a:srgbClr val="4D5E68"/>
                </a:solidFill>
                <a:latin typeface="Arial" charset="0"/>
                <a:ea typeface="宋体" charset="-122"/>
              </a:defRPr>
            </a:lvl9pPr>
          </a:lstStyle>
          <a:p>
            <a:pPr eaLnBrk="1" hangingPunct="1">
              <a:lnSpc>
                <a:spcPct val="100000"/>
              </a:lnSpc>
              <a:spcBef>
                <a:spcPct val="0"/>
              </a:spcBef>
              <a:spcAft>
                <a:spcPct val="0"/>
              </a:spcAft>
              <a:buClrTx/>
              <a:buFontTx/>
              <a:buNone/>
            </a:pPr>
            <a:r>
              <a:rPr lang="en-US" altLang="zh-CN" sz="1200" b="0" i="1" dirty="0">
                <a:solidFill>
                  <a:srgbClr val="C00000"/>
                </a:solidFill>
                <a:latin typeface="微软雅黑" pitchFamily="34" charset="-122"/>
                <a:ea typeface="微软雅黑" pitchFamily="34" charset="-122"/>
              </a:rPr>
              <a:t>2#</a:t>
            </a:r>
            <a:r>
              <a:rPr lang="zh-CN" altLang="en-US" sz="1200" b="0" i="1" dirty="0">
                <a:solidFill>
                  <a:srgbClr val="C00000"/>
                </a:solidFill>
                <a:latin typeface="微软雅黑" pitchFamily="34" charset="-122"/>
                <a:ea typeface="微软雅黑" pitchFamily="34" charset="-122"/>
              </a:rPr>
              <a:t>控制柜</a:t>
            </a:r>
            <a:r>
              <a:rPr lang="en-US" altLang="zh-CN" sz="1200" b="0" i="1" dirty="0">
                <a:solidFill>
                  <a:srgbClr val="C00000"/>
                </a:solidFill>
                <a:latin typeface="微软雅黑" pitchFamily="34" charset="-122"/>
                <a:ea typeface="微软雅黑" pitchFamily="34" charset="-122"/>
              </a:rPr>
              <a:t>24V</a:t>
            </a:r>
            <a:r>
              <a:rPr lang="zh-CN" altLang="en-US" sz="1200" b="0" i="1" dirty="0">
                <a:solidFill>
                  <a:srgbClr val="C00000"/>
                </a:solidFill>
                <a:latin typeface="微软雅黑" pitchFamily="34" charset="-122"/>
                <a:ea typeface="微软雅黑" pitchFamily="34" charset="-122"/>
              </a:rPr>
              <a:t>电源故障</a:t>
            </a:r>
          </a:p>
        </p:txBody>
      </p:sp>
      <p:sp>
        <p:nvSpPr>
          <p:cNvPr id="14" name="TextBox 8"/>
          <p:cNvSpPr txBox="1">
            <a:spLocks noChangeArrowheads="1"/>
          </p:cNvSpPr>
          <p:nvPr/>
        </p:nvSpPr>
        <p:spPr bwMode="auto">
          <a:xfrm>
            <a:off x="10224391" y="6485275"/>
            <a:ext cx="169333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charset="0"/>
                <a:ea typeface="宋体"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charset="0"/>
                <a:ea typeface="宋体" charset="-122"/>
              </a:defRPr>
            </a:lvl2pPr>
            <a:lvl3pPr marL="1143000" indent="-228600">
              <a:spcBef>
                <a:spcPct val="20000"/>
              </a:spcBef>
              <a:buClr>
                <a:schemeClr val="tx1"/>
              </a:buClr>
              <a:buFont typeface="Wingdings" pitchFamily="2" charset="2"/>
              <a:buChar char="§"/>
              <a:defRPr b="1">
                <a:solidFill>
                  <a:srgbClr val="4D5E68"/>
                </a:solidFill>
                <a:latin typeface="Arial" charset="0"/>
                <a:ea typeface="宋体" charset="-122"/>
              </a:defRPr>
            </a:lvl3pPr>
            <a:lvl4pPr marL="1600200" indent="-228600">
              <a:spcBef>
                <a:spcPct val="20000"/>
              </a:spcBef>
              <a:buChar char="–"/>
              <a:defRPr b="1">
                <a:solidFill>
                  <a:srgbClr val="4D5E68"/>
                </a:solidFill>
                <a:latin typeface="Arial" charset="0"/>
                <a:ea typeface="宋体" charset="-122"/>
              </a:defRPr>
            </a:lvl4pPr>
            <a:lvl5pPr marL="2057400" indent="-228600">
              <a:spcBef>
                <a:spcPct val="20000"/>
              </a:spcBef>
              <a:buChar char="»"/>
              <a:defRPr b="1">
                <a:solidFill>
                  <a:srgbClr val="4D5E68"/>
                </a:solidFill>
                <a:latin typeface="Arial" charset="0"/>
                <a:ea typeface="宋体" charset="-122"/>
              </a:defRPr>
            </a:lvl5pPr>
            <a:lvl6pPr marL="2514600" indent="-228600" eaLnBrk="0" fontAlgn="base" hangingPunct="0">
              <a:spcBef>
                <a:spcPct val="20000"/>
              </a:spcBef>
              <a:spcAft>
                <a:spcPct val="0"/>
              </a:spcAft>
              <a:buChar char="»"/>
              <a:defRPr b="1">
                <a:solidFill>
                  <a:srgbClr val="4D5E68"/>
                </a:solidFill>
                <a:latin typeface="Arial" charset="0"/>
                <a:ea typeface="宋体" charset="-122"/>
              </a:defRPr>
            </a:lvl6pPr>
            <a:lvl7pPr marL="2971800" indent="-228600" eaLnBrk="0" fontAlgn="base" hangingPunct="0">
              <a:spcBef>
                <a:spcPct val="20000"/>
              </a:spcBef>
              <a:spcAft>
                <a:spcPct val="0"/>
              </a:spcAft>
              <a:buChar char="»"/>
              <a:defRPr b="1">
                <a:solidFill>
                  <a:srgbClr val="4D5E68"/>
                </a:solidFill>
                <a:latin typeface="Arial" charset="0"/>
                <a:ea typeface="宋体" charset="-122"/>
              </a:defRPr>
            </a:lvl7pPr>
            <a:lvl8pPr marL="3429000" indent="-228600" eaLnBrk="0" fontAlgn="base" hangingPunct="0">
              <a:spcBef>
                <a:spcPct val="20000"/>
              </a:spcBef>
              <a:spcAft>
                <a:spcPct val="0"/>
              </a:spcAft>
              <a:buChar char="»"/>
              <a:defRPr b="1">
                <a:solidFill>
                  <a:srgbClr val="4D5E68"/>
                </a:solidFill>
                <a:latin typeface="Arial" charset="0"/>
                <a:ea typeface="宋体" charset="-122"/>
              </a:defRPr>
            </a:lvl8pPr>
            <a:lvl9pPr marL="3886200" indent="-228600" eaLnBrk="0" fontAlgn="base" hangingPunct="0">
              <a:spcBef>
                <a:spcPct val="20000"/>
              </a:spcBef>
              <a:spcAft>
                <a:spcPct val="0"/>
              </a:spcAft>
              <a:buChar char="»"/>
              <a:defRPr b="1">
                <a:solidFill>
                  <a:srgbClr val="4D5E68"/>
                </a:solidFill>
                <a:latin typeface="Arial" charset="0"/>
                <a:ea typeface="宋体" charset="-122"/>
              </a:defRPr>
            </a:lvl9pPr>
          </a:lstStyle>
          <a:p>
            <a:pPr eaLnBrk="1" hangingPunct="1">
              <a:lnSpc>
                <a:spcPct val="100000"/>
              </a:lnSpc>
              <a:spcBef>
                <a:spcPct val="0"/>
              </a:spcBef>
              <a:spcAft>
                <a:spcPct val="0"/>
              </a:spcAft>
              <a:buClrTx/>
              <a:buFontTx/>
              <a:buNone/>
            </a:pPr>
            <a:r>
              <a:rPr lang="en-US" altLang="zh-CN" sz="1200" b="0" i="1" dirty="0">
                <a:solidFill>
                  <a:srgbClr val="C00000"/>
                </a:solidFill>
                <a:latin typeface="微软雅黑" pitchFamily="34" charset="-122"/>
                <a:ea typeface="微软雅黑" pitchFamily="34" charset="-122"/>
              </a:rPr>
              <a:t>5#</a:t>
            </a:r>
            <a:r>
              <a:rPr lang="zh-CN" altLang="en-US" sz="1200" b="0" i="1" dirty="0">
                <a:solidFill>
                  <a:srgbClr val="C00000"/>
                </a:solidFill>
                <a:latin typeface="微软雅黑" pitchFamily="34" charset="-122"/>
                <a:ea typeface="微软雅黑" pitchFamily="34" charset="-122"/>
              </a:rPr>
              <a:t>真空计故障</a:t>
            </a:r>
          </a:p>
        </p:txBody>
      </p:sp>
      <p:pic>
        <p:nvPicPr>
          <p:cNvPr id="15" name="Picture 13"/>
          <p:cNvPicPr>
            <a:picLocks noChangeAspect="1" noChangeArrowheads="1"/>
          </p:cNvPicPr>
          <p:nvPr/>
        </p:nvPicPr>
        <p:blipFill>
          <a:blip r:embed="rId5">
            <a:extLst>
              <a:ext uri="{28A0092B-C50C-407E-A947-70E740481C1C}">
                <a14:useLocalDpi xmlns:a14="http://schemas.microsoft.com/office/drawing/2010/main" val="0"/>
              </a:ext>
            </a:extLst>
          </a:blip>
          <a:srcRect l="25015"/>
          <a:stretch>
            <a:fillRect/>
          </a:stretch>
        </p:blipFill>
        <p:spPr bwMode="auto">
          <a:xfrm>
            <a:off x="9717618" y="816653"/>
            <a:ext cx="2372784" cy="218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51370" y="2587871"/>
            <a:ext cx="9059333" cy="3223959"/>
          </a:xfrm>
          <a:prstGeom prst="rect">
            <a:avLst/>
          </a:prstGeom>
          <a:noFill/>
        </p:spPr>
        <p:txBody>
          <a:bodyPr>
            <a:spAutoFit/>
          </a:bodyPr>
          <a:lstStyle/>
          <a:p>
            <a:pPr marL="285750" indent="-285750">
              <a:spcBef>
                <a:spcPts val="300"/>
              </a:spcBef>
              <a:spcAft>
                <a:spcPts val="300"/>
              </a:spcAft>
              <a:buFont typeface="Wingdings" panose="05000000000000000000" pitchFamily="2" charset="2"/>
              <a:buChar char="ü"/>
              <a:defRPr/>
            </a:pPr>
            <a:r>
              <a:rPr lang="zh-CN" altLang="en-US" sz="1800" b="1" dirty="0" smtClean="0">
                <a:latin typeface="Arial Narrow" panose="020B0606020202030204" pitchFamily="34" charset="0"/>
              </a:rPr>
              <a:t>针对运行中</a:t>
            </a:r>
            <a:r>
              <a:rPr lang="en-US" altLang="zh-CN" sz="1800" b="1" dirty="0" smtClean="0">
                <a:latin typeface="Arial Narrow" panose="020B0606020202030204" pitchFamily="34" charset="0"/>
              </a:rPr>
              <a:t>6</a:t>
            </a:r>
            <a:r>
              <a:rPr lang="en-US" altLang="zh-CN" sz="1800" b="1" dirty="0">
                <a:latin typeface="Arial Narrow" panose="020B0606020202030204" pitchFamily="34" charset="0"/>
              </a:rPr>
              <a:t># shutter</a:t>
            </a:r>
            <a:r>
              <a:rPr lang="zh-CN" altLang="en-US" sz="1800" b="1" dirty="0" smtClean="0">
                <a:latin typeface="Arial Narrow" panose="020B0606020202030204" pitchFamily="34" charset="0"/>
              </a:rPr>
              <a:t>故障问题分析</a:t>
            </a:r>
            <a:r>
              <a:rPr lang="zh-CN" altLang="en-US" sz="1800" b="1" dirty="0">
                <a:latin typeface="Arial Narrow" panose="020B0606020202030204" pitchFamily="34" charset="0"/>
              </a:rPr>
              <a:t>与解决方案</a:t>
            </a:r>
            <a:endParaRPr lang="en-US" altLang="zh-CN" sz="1800" b="1" dirty="0">
              <a:latin typeface="Arial Narrow" panose="020B0606020202030204" pitchFamily="34" charset="0"/>
            </a:endParaRPr>
          </a:p>
          <a:p>
            <a:pPr>
              <a:spcBef>
                <a:spcPts val="300"/>
              </a:spcBef>
              <a:spcAft>
                <a:spcPts val="300"/>
              </a:spcAft>
              <a:defRPr/>
            </a:pPr>
            <a:r>
              <a:rPr lang="zh-CN" altLang="en-US" sz="1600" b="1" dirty="0">
                <a:solidFill>
                  <a:srgbClr val="C00000"/>
                </a:solidFill>
                <a:latin typeface="Arial Narrow" panose="020B0606020202030204" pitchFamily="34" charset="0"/>
              </a:rPr>
              <a:t>      </a:t>
            </a:r>
            <a:r>
              <a:rPr lang="en-US" altLang="zh-CN" sz="1600" b="1" dirty="0">
                <a:solidFill>
                  <a:srgbClr val="C00000"/>
                </a:solidFill>
                <a:latin typeface="Arial Narrow" panose="020B0606020202030204" pitchFamily="34" charset="0"/>
              </a:rPr>
              <a:t>1</a:t>
            </a:r>
            <a:r>
              <a:rPr lang="zh-CN" altLang="en-US" sz="1600" b="1" dirty="0">
                <a:solidFill>
                  <a:srgbClr val="C00000"/>
                </a:solidFill>
                <a:latin typeface="Arial Narrow" panose="020B0606020202030204" pitchFamily="34" charset="0"/>
              </a:rPr>
              <a:t>）故障现象：</a:t>
            </a:r>
            <a:r>
              <a:rPr lang="zh-CN" altLang="en-US" sz="1600" dirty="0">
                <a:latin typeface="Arial Narrow" panose="020B0606020202030204" pitchFamily="34" charset="0"/>
              </a:rPr>
              <a:t>联调初期</a:t>
            </a:r>
            <a:r>
              <a:rPr lang="en-US" altLang="zh-CN" sz="1600" dirty="0">
                <a:latin typeface="Arial Narrow" panose="020B0606020202030204" pitchFamily="34" charset="0"/>
              </a:rPr>
              <a:t>6#shutter</a:t>
            </a:r>
            <a:r>
              <a:rPr lang="zh-CN" altLang="en-US" sz="1600" dirty="0">
                <a:latin typeface="Arial Narrow" panose="020B0606020202030204" pitchFamily="34" charset="0"/>
              </a:rPr>
              <a:t>出现数次故障，闸门自动执行开启</a:t>
            </a:r>
            <a:r>
              <a:rPr lang="en-US" altLang="zh-CN" sz="1600" dirty="0">
                <a:latin typeface="Arial Narrow" panose="020B0606020202030204" pitchFamily="34" charset="0"/>
              </a:rPr>
              <a:t>/</a:t>
            </a:r>
            <a:r>
              <a:rPr lang="zh-CN" altLang="en-US" sz="1600" dirty="0" smtClean="0">
                <a:latin typeface="Arial Narrow" panose="020B0606020202030204" pitchFamily="34" charset="0"/>
              </a:rPr>
              <a:t>关闭</a:t>
            </a:r>
            <a:r>
              <a:rPr lang="en-US" altLang="zh-CN" sz="1600" dirty="0" smtClean="0">
                <a:latin typeface="Arial Narrow" panose="020B0606020202030204" pitchFamily="34" charset="0"/>
              </a:rPr>
              <a:t> </a:t>
            </a:r>
            <a:r>
              <a:rPr lang="zh-CN" altLang="en-US" sz="1600" dirty="0">
                <a:latin typeface="Arial Narrow" panose="020B0606020202030204" pitchFamily="34" charset="0"/>
              </a:rPr>
              <a:t>动作，最终停在中</a:t>
            </a:r>
            <a:r>
              <a:rPr lang="zh-CN" altLang="en-US" sz="1600" dirty="0" smtClean="0">
                <a:latin typeface="Arial Narrow" panose="020B0606020202030204" pitchFamily="34" charset="0"/>
              </a:rPr>
              <a:t>间位</a:t>
            </a:r>
            <a:endParaRPr lang="en-US" altLang="zh-CN" sz="1600" dirty="0" smtClean="0">
              <a:latin typeface="Arial Narrow" panose="020B0606020202030204" pitchFamily="34" charset="0"/>
            </a:endParaRPr>
          </a:p>
          <a:p>
            <a:pPr>
              <a:spcBef>
                <a:spcPts val="300"/>
              </a:spcBef>
              <a:spcAft>
                <a:spcPts val="300"/>
              </a:spcAft>
              <a:defRPr/>
            </a:pPr>
            <a:r>
              <a:rPr lang="en-US" altLang="zh-CN" sz="1600" dirty="0">
                <a:latin typeface="Arial Narrow" panose="020B0606020202030204" pitchFamily="34" charset="0"/>
              </a:rPr>
              <a:t> </a:t>
            </a:r>
            <a:r>
              <a:rPr lang="en-US" altLang="zh-CN" sz="1600" dirty="0" smtClean="0">
                <a:latin typeface="Arial Narrow" panose="020B0606020202030204" pitchFamily="34" charset="0"/>
              </a:rPr>
              <a:t>            </a:t>
            </a:r>
            <a:r>
              <a:rPr lang="zh-CN" altLang="en-US" sz="1600" dirty="0" smtClean="0">
                <a:latin typeface="Arial Narrow" panose="020B0606020202030204" pitchFamily="34" charset="0"/>
              </a:rPr>
              <a:t>置</a:t>
            </a:r>
            <a:r>
              <a:rPr lang="zh-CN" altLang="en-US" sz="1600" dirty="0">
                <a:latin typeface="Arial Narrow" panose="020B0606020202030204" pitchFamily="34" charset="0"/>
              </a:rPr>
              <a:t>故障报警</a:t>
            </a:r>
            <a:endParaRPr lang="en-US" altLang="zh-CN" sz="1600" dirty="0">
              <a:latin typeface="Arial Narrow" panose="020B0606020202030204" pitchFamily="34" charset="0"/>
            </a:endParaRPr>
          </a:p>
          <a:p>
            <a:pPr>
              <a:spcBef>
                <a:spcPts val="300"/>
              </a:spcBef>
              <a:spcAft>
                <a:spcPts val="300"/>
              </a:spcAft>
              <a:defRPr/>
            </a:pPr>
            <a:r>
              <a:rPr lang="en-US" altLang="zh-CN" sz="1600" b="1" dirty="0">
                <a:solidFill>
                  <a:srgbClr val="C00000"/>
                </a:solidFill>
                <a:latin typeface="Arial Narrow" panose="020B0606020202030204" pitchFamily="34" charset="0"/>
              </a:rPr>
              <a:t>       2</a:t>
            </a:r>
            <a:r>
              <a:rPr lang="zh-CN" altLang="en-US" sz="1600" b="1" dirty="0">
                <a:solidFill>
                  <a:srgbClr val="C00000"/>
                </a:solidFill>
                <a:latin typeface="Arial Narrow" panose="020B0606020202030204" pitchFamily="34" charset="0"/>
              </a:rPr>
              <a:t>）故障分析与处理：</a:t>
            </a:r>
            <a:r>
              <a:rPr lang="zh-CN" altLang="en-US" sz="1600" dirty="0">
                <a:latin typeface="Arial Narrow" panose="020B0606020202030204" pitchFamily="34" charset="0"/>
              </a:rPr>
              <a:t>经详细排查是由</a:t>
            </a:r>
            <a:r>
              <a:rPr lang="en-US" altLang="zh-CN" sz="1600" dirty="0">
                <a:latin typeface="Arial Narrow" panose="020B0606020202030204" pitchFamily="34" charset="0"/>
              </a:rPr>
              <a:t>2#</a:t>
            </a:r>
            <a:r>
              <a:rPr lang="zh-CN" altLang="en-US" sz="1600" dirty="0">
                <a:latin typeface="Arial Narrow" panose="020B0606020202030204" pitchFamily="34" charset="0"/>
              </a:rPr>
              <a:t>控制柜内控制电源故障（为</a:t>
            </a:r>
            <a:r>
              <a:rPr lang="zh-CN" altLang="en-US" sz="1600" dirty="0" smtClean="0">
                <a:latin typeface="Arial Narrow" panose="020B0606020202030204" pitchFamily="34" charset="0"/>
              </a:rPr>
              <a:t>电</a:t>
            </a:r>
            <a:r>
              <a:rPr lang="en-US" altLang="zh-CN" sz="1600" dirty="0" smtClean="0">
                <a:latin typeface="Arial Narrow" panose="020B0606020202030204" pitchFamily="34" charset="0"/>
              </a:rPr>
              <a:t> </a:t>
            </a:r>
            <a:r>
              <a:rPr lang="zh-CN" altLang="en-US" sz="1600" dirty="0">
                <a:latin typeface="Arial Narrow" panose="020B0606020202030204" pitchFamily="34" charset="0"/>
              </a:rPr>
              <a:t>磁阀和</a:t>
            </a:r>
            <a:r>
              <a:rPr lang="en-US" altLang="zh-CN" sz="1600" dirty="0">
                <a:latin typeface="Arial Narrow" panose="020B0606020202030204" pitchFamily="34" charset="0"/>
              </a:rPr>
              <a:t>PLC</a:t>
            </a:r>
            <a:r>
              <a:rPr lang="zh-CN" altLang="en-US" sz="1600" dirty="0">
                <a:latin typeface="Arial Narrow" panose="020B0606020202030204" pitchFamily="34" charset="0"/>
              </a:rPr>
              <a:t>供电，前期</a:t>
            </a:r>
            <a:r>
              <a:rPr lang="zh-CN" altLang="en-US" sz="1600" dirty="0" smtClean="0">
                <a:latin typeface="Arial Narrow" panose="020B0606020202030204" pitchFamily="34" charset="0"/>
              </a:rPr>
              <a:t>调</a:t>
            </a:r>
            <a:endParaRPr lang="en-US" altLang="zh-CN" sz="1600" dirty="0" smtClean="0">
              <a:latin typeface="Arial Narrow" panose="020B0606020202030204" pitchFamily="34" charset="0"/>
            </a:endParaRPr>
          </a:p>
          <a:p>
            <a:pPr>
              <a:spcBef>
                <a:spcPts val="300"/>
              </a:spcBef>
              <a:spcAft>
                <a:spcPts val="300"/>
              </a:spcAft>
              <a:defRPr/>
            </a:pPr>
            <a:r>
              <a:rPr lang="en-US" altLang="zh-CN" sz="1600" dirty="0">
                <a:latin typeface="Arial Narrow" panose="020B0606020202030204" pitchFamily="34" charset="0"/>
              </a:rPr>
              <a:t> </a:t>
            </a:r>
            <a:r>
              <a:rPr lang="en-US" altLang="zh-CN" sz="1600" dirty="0" smtClean="0">
                <a:latin typeface="Arial Narrow" panose="020B0606020202030204" pitchFamily="34" charset="0"/>
              </a:rPr>
              <a:t>             </a:t>
            </a:r>
            <a:r>
              <a:rPr lang="zh-CN" altLang="en-US" sz="1600" dirty="0" smtClean="0">
                <a:latin typeface="Arial Narrow" panose="020B0606020202030204" pitchFamily="34" charset="0"/>
              </a:rPr>
              <a:t>试</a:t>
            </a:r>
            <a:r>
              <a:rPr lang="zh-CN" altLang="en-US" sz="1600" dirty="0">
                <a:latin typeface="Arial Narrow" panose="020B0606020202030204" pitchFamily="34" charset="0"/>
              </a:rPr>
              <a:t>时由于误接线致故障返厂返修</a:t>
            </a:r>
            <a:r>
              <a:rPr lang="zh-CN" altLang="en-US" sz="1600" dirty="0" smtClean="0">
                <a:latin typeface="Arial Narrow" panose="020B0606020202030204" pitchFamily="34" charset="0"/>
              </a:rPr>
              <a:t>后重用再次故障）导致</a:t>
            </a:r>
            <a:r>
              <a:rPr lang="zh-CN" altLang="en-US" sz="1600" dirty="0">
                <a:latin typeface="Arial Narrow" panose="020B0606020202030204" pitchFamily="34" charset="0"/>
              </a:rPr>
              <a:t>，紧急更换维修后，并经多次测试</a:t>
            </a:r>
            <a:r>
              <a:rPr lang="zh-CN" altLang="en-US" sz="1600" dirty="0" smtClean="0">
                <a:latin typeface="Arial Narrow" panose="020B0606020202030204" pitchFamily="34" charset="0"/>
              </a:rPr>
              <a:t>确</a:t>
            </a:r>
            <a:endParaRPr lang="en-US" altLang="zh-CN" sz="1600" dirty="0" smtClean="0">
              <a:latin typeface="Arial Narrow" panose="020B0606020202030204" pitchFamily="34" charset="0"/>
            </a:endParaRPr>
          </a:p>
          <a:p>
            <a:pPr>
              <a:spcBef>
                <a:spcPts val="300"/>
              </a:spcBef>
              <a:spcAft>
                <a:spcPts val="300"/>
              </a:spcAft>
              <a:defRPr/>
            </a:pPr>
            <a:r>
              <a:rPr lang="en-US" altLang="zh-CN" sz="1600" dirty="0">
                <a:latin typeface="Arial Narrow" panose="020B0606020202030204" pitchFamily="34" charset="0"/>
              </a:rPr>
              <a:t> </a:t>
            </a:r>
            <a:r>
              <a:rPr lang="en-US" altLang="zh-CN" sz="1600" dirty="0" smtClean="0">
                <a:latin typeface="Arial Narrow" panose="020B0606020202030204" pitchFamily="34" charset="0"/>
              </a:rPr>
              <a:t>             </a:t>
            </a:r>
            <a:r>
              <a:rPr lang="zh-CN" altLang="en-US" sz="1600" dirty="0" smtClean="0">
                <a:latin typeface="Arial Narrow" panose="020B0606020202030204" pitchFamily="34" charset="0"/>
              </a:rPr>
              <a:t>认</a:t>
            </a:r>
            <a:r>
              <a:rPr lang="zh-CN" altLang="en-US" sz="1600" dirty="0">
                <a:latin typeface="Arial Narrow" panose="020B0606020202030204" pitchFamily="34" charset="0"/>
              </a:rPr>
              <a:t>，</a:t>
            </a:r>
            <a:r>
              <a:rPr lang="zh-CN" altLang="en-US" sz="1600" dirty="0" smtClean="0">
                <a:latin typeface="Arial Narrow" panose="020B0606020202030204" pitchFamily="34" charset="0"/>
              </a:rPr>
              <a:t>设备</a:t>
            </a:r>
            <a:r>
              <a:rPr lang="en-US" altLang="zh-CN" sz="1600" dirty="0" smtClean="0">
                <a:latin typeface="Arial Narrow" panose="020B0606020202030204" pitchFamily="34" charset="0"/>
              </a:rPr>
              <a:t> </a:t>
            </a:r>
            <a:r>
              <a:rPr lang="zh-CN" altLang="en-US" sz="1600" dirty="0" smtClean="0">
                <a:latin typeface="Arial Narrow" panose="020B0606020202030204" pitchFamily="34" charset="0"/>
              </a:rPr>
              <a:t>恢复</a:t>
            </a:r>
            <a:r>
              <a:rPr lang="zh-CN" altLang="en-US" sz="1600" dirty="0">
                <a:latin typeface="Arial Narrow" panose="020B0606020202030204" pitchFamily="34" charset="0"/>
              </a:rPr>
              <a:t>正常</a:t>
            </a:r>
            <a:r>
              <a:rPr lang="zh-CN" altLang="en-US" sz="1600" dirty="0" smtClean="0">
                <a:latin typeface="Arial Narrow" panose="020B0606020202030204" pitchFamily="34" charset="0"/>
              </a:rPr>
              <a:t>运行</a:t>
            </a:r>
            <a:endParaRPr lang="en-US" altLang="zh-CN" sz="1600" dirty="0" smtClean="0">
              <a:latin typeface="Arial Narrow" panose="020B0606020202030204" pitchFamily="34" charset="0"/>
            </a:endParaRPr>
          </a:p>
          <a:p>
            <a:pPr marL="0" lvl="1">
              <a:spcBef>
                <a:spcPts val="300"/>
              </a:spcBef>
              <a:spcAft>
                <a:spcPts val="300"/>
              </a:spcAft>
              <a:defRPr/>
            </a:pPr>
            <a:r>
              <a:rPr lang="zh-CN" altLang="en-US" sz="1600" b="1" dirty="0" smtClean="0">
                <a:solidFill>
                  <a:srgbClr val="C00000"/>
                </a:solidFill>
                <a:latin typeface="Arial Narrow" panose="020B0606020202030204" pitchFamily="34" charset="0"/>
              </a:rPr>
              <a:t>         </a:t>
            </a:r>
            <a:r>
              <a:rPr lang="en-US" altLang="zh-CN" sz="1600" b="1" dirty="0" smtClean="0">
                <a:solidFill>
                  <a:srgbClr val="C00000"/>
                </a:solidFill>
                <a:latin typeface="Arial Narrow" panose="020B0606020202030204" pitchFamily="34" charset="0"/>
              </a:rPr>
              <a:t>3</a:t>
            </a:r>
            <a:r>
              <a:rPr lang="zh-CN" altLang="en-US" sz="1600" b="1" dirty="0" smtClean="0">
                <a:solidFill>
                  <a:srgbClr val="C00000"/>
                </a:solidFill>
                <a:latin typeface="Arial Narrow" panose="020B0606020202030204" pitchFamily="34" charset="0"/>
              </a:rPr>
              <a:t>）优化</a:t>
            </a:r>
            <a:r>
              <a:rPr lang="zh-CN" altLang="en-US" sz="1600" b="1" dirty="0">
                <a:solidFill>
                  <a:srgbClr val="C00000"/>
                </a:solidFill>
                <a:latin typeface="Arial Narrow" panose="020B0606020202030204" pitchFamily="34" charset="0"/>
              </a:rPr>
              <a:t>方案：完成紧急采购电源（</a:t>
            </a:r>
            <a:r>
              <a:rPr lang="en-US" altLang="zh-CN" sz="1600" b="1" dirty="0">
                <a:solidFill>
                  <a:srgbClr val="C00000"/>
                </a:solidFill>
                <a:latin typeface="Arial Narrow" panose="020B0606020202030204" pitchFamily="34" charset="0"/>
              </a:rPr>
              <a:t>3</a:t>
            </a:r>
            <a:r>
              <a:rPr lang="zh-CN" altLang="en-US" sz="1600" b="1" dirty="0">
                <a:solidFill>
                  <a:srgbClr val="C00000"/>
                </a:solidFill>
                <a:latin typeface="Arial Narrow" panose="020B0606020202030204" pitchFamily="34" charset="0"/>
              </a:rPr>
              <a:t>天内到货）及相关关键零部件备品备件</a:t>
            </a:r>
            <a:r>
              <a:rPr lang="en-US" altLang="zh-CN" sz="1600" b="1" dirty="0">
                <a:solidFill>
                  <a:srgbClr val="C00000"/>
                </a:solidFill>
                <a:latin typeface="Arial Narrow" panose="020B0606020202030204" pitchFamily="34" charset="0"/>
              </a:rPr>
              <a:t>-</a:t>
            </a:r>
            <a:r>
              <a:rPr lang="zh-CN" altLang="en-US" sz="1600" b="1" dirty="0">
                <a:solidFill>
                  <a:srgbClr val="C00000"/>
                </a:solidFill>
                <a:latin typeface="Arial Narrow" panose="020B0606020202030204" pitchFamily="34" charset="0"/>
              </a:rPr>
              <a:t>已全部到货</a:t>
            </a:r>
            <a:endParaRPr lang="en-US" altLang="zh-CN" sz="1600" b="1" dirty="0">
              <a:solidFill>
                <a:srgbClr val="C00000"/>
              </a:solidFill>
              <a:latin typeface="Arial Narrow" panose="020B0606020202030204" pitchFamily="34" charset="0"/>
            </a:endParaRPr>
          </a:p>
          <a:p>
            <a:pPr>
              <a:spcBef>
                <a:spcPts val="300"/>
              </a:spcBef>
              <a:spcAft>
                <a:spcPts val="300"/>
              </a:spcAft>
              <a:defRPr/>
            </a:pPr>
            <a:endParaRPr lang="zh-CN" altLang="en-US" sz="1600" dirty="0">
              <a:latin typeface="Arial Narrow" panose="020B0606020202030204" pitchFamily="34" charset="0"/>
            </a:endParaRPr>
          </a:p>
          <a:p>
            <a:pPr>
              <a:defRPr/>
            </a:pPr>
            <a:endParaRPr lang="zh-CN" altLang="en-US" sz="1800" dirty="0">
              <a:latin typeface="Arial Narrow" panose="020B0606020202030204" pitchFamily="34" charset="0"/>
            </a:endParaRPr>
          </a:p>
          <a:p>
            <a:pPr marL="285750" indent="-285750">
              <a:buFont typeface="Arial" panose="020B0604020202020204" pitchFamily="34" charset="0"/>
              <a:buChar char="•"/>
              <a:defRPr/>
            </a:pPr>
            <a:endParaRPr lang="zh-CN" altLang="en-US" sz="1800" dirty="0">
              <a:latin typeface="Arial Narrow" panose="020B0606020202030204" pitchFamily="34" charset="0"/>
            </a:endParaRPr>
          </a:p>
        </p:txBody>
      </p:sp>
      <p:sp>
        <p:nvSpPr>
          <p:cNvPr id="17" name="圆角矩形 10"/>
          <p:cNvSpPr>
            <a:spLocks noChangeArrowheads="1"/>
          </p:cNvSpPr>
          <p:nvPr/>
        </p:nvSpPr>
        <p:spPr bwMode="auto">
          <a:xfrm>
            <a:off x="606345" y="5097920"/>
            <a:ext cx="7948569" cy="1239715"/>
          </a:xfrm>
          <a:prstGeom prst="roundRect">
            <a:avLst>
              <a:gd name="adj" fmla="val 16667"/>
            </a:avLst>
          </a:prstGeom>
          <a:solidFill>
            <a:schemeClr val="bg1">
              <a:alpha val="41960"/>
            </a:schemeClr>
          </a:solidFill>
          <a:ln w="9525" algn="ctr">
            <a:solidFill>
              <a:schemeClr val="tx1">
                <a:lumMod val="50000"/>
                <a:lumOff val="50000"/>
              </a:schemeClr>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charset="0"/>
                <a:ea typeface="宋体"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charset="0"/>
                <a:ea typeface="宋体" charset="-122"/>
              </a:defRPr>
            </a:lvl2pPr>
            <a:lvl3pPr marL="1143000" indent="-228600">
              <a:spcBef>
                <a:spcPct val="20000"/>
              </a:spcBef>
              <a:buClr>
                <a:schemeClr val="tx1"/>
              </a:buClr>
              <a:buFont typeface="Wingdings" pitchFamily="2" charset="2"/>
              <a:buChar char="§"/>
              <a:defRPr b="1">
                <a:solidFill>
                  <a:srgbClr val="4D5E68"/>
                </a:solidFill>
                <a:latin typeface="Arial" charset="0"/>
                <a:ea typeface="宋体" charset="-122"/>
              </a:defRPr>
            </a:lvl3pPr>
            <a:lvl4pPr marL="1600200" indent="-228600">
              <a:spcBef>
                <a:spcPct val="20000"/>
              </a:spcBef>
              <a:buChar char="–"/>
              <a:defRPr b="1">
                <a:solidFill>
                  <a:srgbClr val="4D5E68"/>
                </a:solidFill>
                <a:latin typeface="Arial" charset="0"/>
                <a:ea typeface="宋体" charset="-122"/>
              </a:defRPr>
            </a:lvl4pPr>
            <a:lvl5pPr marL="2057400" indent="-228600">
              <a:spcBef>
                <a:spcPct val="20000"/>
              </a:spcBef>
              <a:buChar char="»"/>
              <a:defRPr b="1">
                <a:solidFill>
                  <a:srgbClr val="4D5E68"/>
                </a:solidFill>
                <a:latin typeface="Arial" charset="0"/>
                <a:ea typeface="宋体" charset="-122"/>
              </a:defRPr>
            </a:lvl5pPr>
            <a:lvl6pPr marL="2514600" indent="-228600" eaLnBrk="0" fontAlgn="base" hangingPunct="0">
              <a:spcBef>
                <a:spcPct val="20000"/>
              </a:spcBef>
              <a:spcAft>
                <a:spcPct val="0"/>
              </a:spcAft>
              <a:buChar char="»"/>
              <a:defRPr b="1">
                <a:solidFill>
                  <a:srgbClr val="4D5E68"/>
                </a:solidFill>
                <a:latin typeface="Arial" charset="0"/>
                <a:ea typeface="宋体" charset="-122"/>
              </a:defRPr>
            </a:lvl6pPr>
            <a:lvl7pPr marL="2971800" indent="-228600" eaLnBrk="0" fontAlgn="base" hangingPunct="0">
              <a:spcBef>
                <a:spcPct val="20000"/>
              </a:spcBef>
              <a:spcAft>
                <a:spcPct val="0"/>
              </a:spcAft>
              <a:buChar char="»"/>
              <a:defRPr b="1">
                <a:solidFill>
                  <a:srgbClr val="4D5E68"/>
                </a:solidFill>
                <a:latin typeface="Arial" charset="0"/>
                <a:ea typeface="宋体" charset="-122"/>
              </a:defRPr>
            </a:lvl7pPr>
            <a:lvl8pPr marL="3429000" indent="-228600" eaLnBrk="0" fontAlgn="base" hangingPunct="0">
              <a:spcBef>
                <a:spcPct val="20000"/>
              </a:spcBef>
              <a:spcAft>
                <a:spcPct val="0"/>
              </a:spcAft>
              <a:buChar char="»"/>
              <a:defRPr b="1">
                <a:solidFill>
                  <a:srgbClr val="4D5E68"/>
                </a:solidFill>
                <a:latin typeface="Arial" charset="0"/>
                <a:ea typeface="宋体" charset="-122"/>
              </a:defRPr>
            </a:lvl8pPr>
            <a:lvl9pPr marL="3886200" indent="-228600" eaLnBrk="0" fontAlgn="base" hangingPunct="0">
              <a:spcBef>
                <a:spcPct val="20000"/>
              </a:spcBef>
              <a:spcAft>
                <a:spcPct val="0"/>
              </a:spcAft>
              <a:buChar char="»"/>
              <a:defRPr b="1">
                <a:solidFill>
                  <a:srgbClr val="4D5E68"/>
                </a:solidFill>
                <a:latin typeface="Arial" charset="0"/>
                <a:ea typeface="宋体" charset="-122"/>
              </a:defRPr>
            </a:lvl9pPr>
          </a:lstStyle>
          <a:p>
            <a:pPr marL="285750" indent="-285750" eaLnBrk="1" hangingPunct="1">
              <a:lnSpc>
                <a:spcPct val="100000"/>
              </a:lnSpc>
              <a:spcBef>
                <a:spcPts val="300"/>
              </a:spcBef>
              <a:spcAft>
                <a:spcPts val="300"/>
              </a:spcAft>
              <a:buClrTx/>
              <a:buFont typeface="Wingdings" panose="05000000000000000000" pitchFamily="2" charset="2"/>
              <a:buChar char="ü"/>
              <a:defRPr/>
            </a:pPr>
            <a:r>
              <a:rPr lang="en-US" altLang="zh-CN" sz="1300" dirty="0" smtClean="0">
                <a:solidFill>
                  <a:srgbClr val="C00000"/>
                </a:solidFill>
                <a:latin typeface="微软雅黑" pitchFamily="34" charset="-122"/>
                <a:ea typeface="微软雅黑" pitchFamily="34" charset="-122"/>
              </a:rPr>
              <a:t>5#</a:t>
            </a:r>
            <a:r>
              <a:rPr lang="zh-CN" altLang="en-US" sz="1300" dirty="0" smtClean="0">
                <a:solidFill>
                  <a:srgbClr val="C00000"/>
                </a:solidFill>
                <a:latin typeface="微软雅黑" pitchFamily="34" charset="-122"/>
                <a:ea typeface="微软雅黑" pitchFamily="34" charset="-122"/>
              </a:rPr>
              <a:t>真空故障：</a:t>
            </a:r>
            <a:endParaRPr lang="en-US" altLang="zh-CN" sz="1300" dirty="0" smtClean="0">
              <a:solidFill>
                <a:srgbClr val="C00000"/>
              </a:solidFill>
              <a:latin typeface="微软雅黑" pitchFamily="34" charset="-122"/>
              <a:ea typeface="微软雅黑" pitchFamily="34" charset="-122"/>
            </a:endParaRPr>
          </a:p>
          <a:p>
            <a:pPr marL="285750" indent="-285750" eaLnBrk="1" hangingPunct="1">
              <a:lnSpc>
                <a:spcPct val="100000"/>
              </a:lnSpc>
              <a:spcBef>
                <a:spcPts val="300"/>
              </a:spcBef>
              <a:spcAft>
                <a:spcPts val="300"/>
              </a:spcAft>
              <a:buClrTx/>
              <a:buFont typeface="Wingdings" panose="05000000000000000000" pitchFamily="2" charset="2"/>
              <a:buChar char="Ø"/>
              <a:defRPr/>
            </a:pPr>
            <a:r>
              <a:rPr lang="zh-CN" altLang="en-US" sz="1300" dirty="0" smtClean="0">
                <a:solidFill>
                  <a:srgbClr val="C00000"/>
                </a:solidFill>
                <a:latin typeface="微软雅黑" pitchFamily="34" charset="-122"/>
                <a:ea typeface="微软雅黑" pitchFamily="34" charset="-122"/>
              </a:rPr>
              <a:t>真空</a:t>
            </a:r>
            <a:r>
              <a:rPr lang="zh-CN" altLang="en-US" sz="1300" dirty="0" smtClean="0">
                <a:solidFill>
                  <a:srgbClr val="C00000"/>
                </a:solidFill>
                <a:latin typeface="微软雅黑" pitchFamily="34" charset="-122"/>
                <a:ea typeface="微软雅黑" pitchFamily="34" charset="-122"/>
              </a:rPr>
              <a:t>设备故障处理：</a:t>
            </a:r>
            <a:r>
              <a:rPr lang="zh-CN" altLang="en-US" sz="1300" b="0" dirty="0" smtClean="0">
                <a:solidFill>
                  <a:schemeClr val="tx1"/>
                </a:solidFill>
                <a:latin typeface="微软雅黑" pitchFamily="34" charset="-122"/>
                <a:ea typeface="微软雅黑" pitchFamily="34" charset="-122"/>
              </a:rPr>
              <a:t>联调初期，真空系统真空柜中</a:t>
            </a:r>
            <a:r>
              <a:rPr lang="en-US" altLang="zh-CN" sz="1300" b="0" dirty="0" smtClean="0">
                <a:solidFill>
                  <a:schemeClr val="tx1"/>
                </a:solidFill>
                <a:latin typeface="微软雅黑" pitchFamily="34" charset="-122"/>
                <a:ea typeface="微软雅黑" pitchFamily="34" charset="-122"/>
              </a:rPr>
              <a:t>5#</a:t>
            </a:r>
            <a:r>
              <a:rPr lang="zh-CN" altLang="en-US" sz="1300" b="0" dirty="0" smtClean="0">
                <a:solidFill>
                  <a:schemeClr val="tx1"/>
                </a:solidFill>
                <a:latin typeface="微软雅黑" pitchFamily="34" charset="-122"/>
                <a:ea typeface="微软雅黑" pitchFamily="34" charset="-122"/>
              </a:rPr>
              <a:t>真空计出现故障（</a:t>
            </a:r>
            <a:r>
              <a:rPr lang="en-US" altLang="zh-CN" sz="1300" b="0" dirty="0" smtClean="0">
                <a:solidFill>
                  <a:schemeClr val="tx1"/>
                </a:solidFill>
                <a:latin typeface="微软雅黑" pitchFamily="34" charset="-122"/>
                <a:ea typeface="微软雅黑" pitchFamily="34" charset="-122"/>
              </a:rPr>
              <a:t>”</a:t>
            </a:r>
            <a:r>
              <a:rPr lang="zh-CN" altLang="en-US" sz="1300" b="0" dirty="0" smtClean="0">
                <a:solidFill>
                  <a:schemeClr val="tx1"/>
                </a:solidFill>
                <a:latin typeface="微软雅黑" pitchFamily="34" charset="-122"/>
                <a:ea typeface="微软雅黑" pitchFamily="34" charset="-122"/>
              </a:rPr>
              <a:t>花屏</a:t>
            </a:r>
            <a:r>
              <a:rPr lang="zh-CN" altLang="en-US" sz="1300" b="0" dirty="0" smtClean="0">
                <a:solidFill>
                  <a:schemeClr val="tx1"/>
                </a:solidFill>
                <a:latin typeface="微软雅黑" pitchFamily="34" charset="-122"/>
                <a:ea typeface="微软雅黑" pitchFamily="34" charset="-122"/>
              </a:rPr>
              <a:t>”屏幕</a:t>
            </a:r>
            <a:r>
              <a:rPr lang="zh-CN" altLang="en-US" sz="1300" b="0" dirty="0" smtClean="0">
                <a:solidFill>
                  <a:schemeClr val="tx1"/>
                </a:solidFill>
                <a:latin typeface="微软雅黑" pitchFamily="34" charset="-122"/>
                <a:ea typeface="微软雅黑" pitchFamily="34" charset="-122"/>
              </a:rPr>
              <a:t>不显示问题</a:t>
            </a:r>
            <a:r>
              <a:rPr lang="en-US" altLang="zh-CN" sz="1300" b="0" dirty="0" smtClean="0">
                <a:solidFill>
                  <a:schemeClr val="tx1"/>
                </a:solidFill>
                <a:latin typeface="微软雅黑" pitchFamily="34" charset="-122"/>
                <a:ea typeface="微软雅黑" pitchFamily="34" charset="-122"/>
              </a:rPr>
              <a:t>)</a:t>
            </a:r>
            <a:r>
              <a:rPr lang="zh-CN" altLang="en-US" sz="1300" b="0" dirty="0" smtClean="0">
                <a:solidFill>
                  <a:schemeClr val="tx1"/>
                </a:solidFill>
                <a:latin typeface="微软雅黑" pitchFamily="34" charset="-122"/>
                <a:ea typeface="微软雅黑" pitchFamily="34" charset="-122"/>
              </a:rPr>
              <a:t>，</a:t>
            </a:r>
            <a:endParaRPr lang="en-US" altLang="zh-CN" sz="1300" b="0" dirty="0" smtClean="0">
              <a:solidFill>
                <a:schemeClr val="tx1"/>
              </a:solidFill>
              <a:latin typeface="微软雅黑" pitchFamily="34" charset="-122"/>
              <a:ea typeface="微软雅黑" pitchFamily="34" charset="-122"/>
            </a:endParaRPr>
          </a:p>
          <a:p>
            <a:pPr eaLnBrk="1" hangingPunct="1">
              <a:lnSpc>
                <a:spcPct val="100000"/>
              </a:lnSpc>
              <a:spcBef>
                <a:spcPts val="300"/>
              </a:spcBef>
              <a:spcAft>
                <a:spcPts val="300"/>
              </a:spcAft>
              <a:buClrTx/>
              <a:buNone/>
              <a:defRPr/>
            </a:pPr>
            <a:r>
              <a:rPr lang="zh-CN" altLang="en-US" sz="1300" b="0" dirty="0" smtClean="0">
                <a:solidFill>
                  <a:schemeClr val="tx1"/>
                </a:solidFill>
                <a:latin typeface="微软雅黑" pitchFamily="34" charset="-122"/>
                <a:ea typeface="微软雅黑" pitchFamily="34" charset="-122"/>
              </a:rPr>
              <a:t>      并</a:t>
            </a:r>
            <a:r>
              <a:rPr lang="zh-CN" altLang="en-US" sz="1300" b="0" dirty="0" smtClean="0">
                <a:solidFill>
                  <a:schemeClr val="tx1"/>
                </a:solidFill>
                <a:latin typeface="微软雅黑" pitchFamily="34" charset="-122"/>
                <a:ea typeface="微软雅黑" pitchFamily="34" charset="-122"/>
              </a:rPr>
              <a:t>将</a:t>
            </a:r>
            <a:r>
              <a:rPr lang="en-US" altLang="zh-CN" sz="1300" b="0" dirty="0" smtClean="0">
                <a:solidFill>
                  <a:schemeClr val="tx1"/>
                </a:solidFill>
                <a:latin typeface="微软雅黑" pitchFamily="34" charset="-122"/>
                <a:ea typeface="微软雅黑" pitchFamily="34" charset="-122"/>
              </a:rPr>
              <a:t>18#shutter</a:t>
            </a:r>
            <a:r>
              <a:rPr lang="zh-CN" altLang="en-US" sz="1300" b="0" dirty="0" smtClean="0">
                <a:solidFill>
                  <a:schemeClr val="tx1"/>
                </a:solidFill>
                <a:latin typeface="微软雅黑" pitchFamily="34" charset="-122"/>
                <a:ea typeface="微软雅黑" pitchFamily="34" charset="-122"/>
              </a:rPr>
              <a:t>真空规临时接到备用真空计上解决</a:t>
            </a:r>
            <a:r>
              <a:rPr lang="zh-CN" altLang="en-US" sz="1300" b="0" dirty="0" smtClean="0">
                <a:solidFill>
                  <a:schemeClr val="tx1"/>
                </a:solidFill>
                <a:latin typeface="微软雅黑" pitchFamily="34" charset="-122"/>
                <a:ea typeface="微软雅黑" pitchFamily="34" charset="-122"/>
              </a:rPr>
              <a:t>。</a:t>
            </a:r>
            <a:endParaRPr lang="en-US" altLang="zh-CN" sz="1300" b="0" dirty="0" smtClean="0">
              <a:solidFill>
                <a:schemeClr val="tx1"/>
              </a:solidFill>
              <a:latin typeface="微软雅黑" pitchFamily="34" charset="-122"/>
              <a:ea typeface="微软雅黑" pitchFamily="34" charset="-122"/>
            </a:endParaRPr>
          </a:p>
          <a:p>
            <a:pPr marL="285750" indent="-285750">
              <a:lnSpc>
                <a:spcPct val="100000"/>
              </a:lnSpc>
              <a:spcBef>
                <a:spcPts val="300"/>
              </a:spcBef>
              <a:spcAft>
                <a:spcPts val="300"/>
              </a:spcAft>
              <a:buClrTx/>
              <a:buFont typeface="Wingdings" panose="05000000000000000000" pitchFamily="2" charset="2"/>
              <a:buChar char="Ø"/>
              <a:defRPr/>
            </a:pPr>
            <a:r>
              <a:rPr lang="zh-CN" altLang="en-US" sz="1300" dirty="0" smtClean="0">
                <a:solidFill>
                  <a:srgbClr val="C00000"/>
                </a:solidFill>
                <a:latin typeface="微软雅黑" pitchFamily="34" charset="-122"/>
                <a:ea typeface="微软雅黑" pitchFamily="34" charset="-122"/>
              </a:rPr>
              <a:t>故障原因</a:t>
            </a:r>
            <a:r>
              <a:rPr lang="zh-CN" altLang="en-US" sz="1300" dirty="0" smtClean="0">
                <a:solidFill>
                  <a:srgbClr val="C00000"/>
                </a:solidFill>
                <a:latin typeface="微软雅黑" pitchFamily="34" charset="-122"/>
                <a:ea typeface="微软雅黑" pitchFamily="34" charset="-122"/>
              </a:rPr>
              <a:t>：</a:t>
            </a:r>
            <a:r>
              <a:rPr lang="zh-CN" altLang="en-US" sz="1300" b="0" dirty="0">
                <a:solidFill>
                  <a:schemeClr val="tx1"/>
                </a:solidFill>
                <a:latin typeface="微软雅黑" pitchFamily="34" charset="-122"/>
                <a:ea typeface="微软雅黑" pitchFamily="34" charset="-122"/>
              </a:rPr>
              <a:t>返厂</a:t>
            </a:r>
            <a:r>
              <a:rPr lang="zh-CN" altLang="en-US" sz="1300" b="0" dirty="0" smtClean="0">
                <a:solidFill>
                  <a:schemeClr val="tx1"/>
                </a:solidFill>
                <a:latin typeface="微软雅黑" pitchFamily="34" charset="-122"/>
                <a:ea typeface="微软雅黑" pitchFamily="34" charset="-122"/>
              </a:rPr>
              <a:t>检修，厂家</a:t>
            </a:r>
            <a:r>
              <a:rPr lang="zh-CN" altLang="en-US" sz="1300" b="0" dirty="0" smtClean="0">
                <a:solidFill>
                  <a:schemeClr val="tx1"/>
                </a:solidFill>
                <a:latin typeface="微软雅黑" pitchFamily="34" charset="-122"/>
                <a:ea typeface="微软雅黑" pitchFamily="34" charset="-122"/>
              </a:rPr>
              <a:t>解释为设备受潮影响</a:t>
            </a:r>
          </a:p>
        </p:txBody>
      </p:sp>
    </p:spTree>
    <p:extLst>
      <p:ext uri="{BB962C8B-B14F-4D97-AF65-F5344CB8AC3E}">
        <p14:creationId xmlns:p14="http://schemas.microsoft.com/office/powerpoint/2010/main" val="1167145572"/>
      </p:ext>
    </p:extLst>
  </p:cSld>
  <p:clrMapOvr>
    <a:masterClrMapping/>
  </p:clrMapOvr>
  <p:transition spd="slow" advTm="35794"/>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内容占位符 2"/>
          <p:cNvSpPr>
            <a:spLocks noGrp="1"/>
          </p:cNvSpPr>
          <p:nvPr>
            <p:ph idx="1"/>
          </p:nvPr>
        </p:nvSpPr>
        <p:spPr>
          <a:xfrm>
            <a:off x="307039" y="844583"/>
            <a:ext cx="11408449" cy="1914525"/>
          </a:xfrm>
        </p:spPr>
        <p:txBody>
          <a:bodyPr/>
          <a:lstStyle/>
          <a:p>
            <a:pPr>
              <a:lnSpc>
                <a:spcPct val="100000"/>
              </a:lnSpc>
              <a:spcBef>
                <a:spcPts val="300"/>
              </a:spcBef>
              <a:spcAft>
                <a:spcPts val="300"/>
              </a:spcAft>
              <a:defRPr/>
            </a:pPr>
            <a:r>
              <a:rPr lang="en-US" altLang="zh-CN" sz="2000" b="1" dirty="0" smtClean="0">
                <a:solidFill>
                  <a:schemeClr val="tx1"/>
                </a:solidFill>
                <a:latin typeface="Arial Narrow" panose="020B0606020202030204" pitchFamily="34" charset="0"/>
              </a:rPr>
              <a:t>2018/1/22-4/9 </a:t>
            </a:r>
            <a:r>
              <a:rPr lang="zh-CN" altLang="en-US" sz="2000" b="1" dirty="0" smtClean="0">
                <a:solidFill>
                  <a:schemeClr val="tx1"/>
                </a:solidFill>
                <a:latin typeface="Arial Narrow" panose="020B0606020202030204" pitchFamily="34" charset="0"/>
              </a:rPr>
              <a:t>第</a:t>
            </a:r>
            <a:r>
              <a:rPr lang="en-US" altLang="zh-CN" sz="2000" b="1" dirty="0" smtClean="0">
                <a:solidFill>
                  <a:schemeClr val="tx1"/>
                </a:solidFill>
                <a:latin typeface="Arial Narrow" panose="020B0606020202030204" pitchFamily="34" charset="0"/>
              </a:rPr>
              <a:t>3</a:t>
            </a:r>
            <a:r>
              <a:rPr lang="zh-CN" altLang="en-US" sz="2000" b="1" dirty="0" smtClean="0">
                <a:solidFill>
                  <a:schemeClr val="tx1"/>
                </a:solidFill>
                <a:latin typeface="Arial Narrow" panose="020B0606020202030204" pitchFamily="34" charset="0"/>
              </a:rPr>
              <a:t>轮</a:t>
            </a:r>
            <a:r>
              <a:rPr lang="zh-CN" altLang="en-US" sz="2000" b="1" dirty="0" smtClean="0">
                <a:solidFill>
                  <a:schemeClr val="tx1"/>
                </a:solidFill>
                <a:latin typeface="Arial Narrow" panose="020B0606020202030204" pitchFamily="34" charset="0"/>
              </a:rPr>
              <a:t>联调试运行期间</a:t>
            </a:r>
            <a:r>
              <a:rPr lang="en-US" altLang="zh-CN" sz="2000" b="1" dirty="0" smtClean="0">
                <a:solidFill>
                  <a:schemeClr val="tx1"/>
                </a:solidFill>
                <a:latin typeface="Arial Narrow" panose="020B0606020202030204" pitchFamily="34" charset="0"/>
              </a:rPr>
              <a:t>shutter</a:t>
            </a:r>
            <a:r>
              <a:rPr lang="zh-CN" altLang="en-US" sz="2000" b="1" dirty="0" smtClean="0">
                <a:solidFill>
                  <a:schemeClr val="tx1"/>
                </a:solidFill>
                <a:latin typeface="Arial Narrow" panose="020B0606020202030204" pitchFamily="34" charset="0"/>
              </a:rPr>
              <a:t>运行操作共计</a:t>
            </a:r>
            <a:r>
              <a:rPr lang="en-US" altLang="zh-CN" sz="2000" b="1" dirty="0" smtClean="0">
                <a:solidFill>
                  <a:schemeClr val="tx1"/>
                </a:solidFill>
                <a:latin typeface="Arial Narrow" panose="020B0606020202030204" pitchFamily="34" charset="0"/>
              </a:rPr>
              <a:t>64</a:t>
            </a:r>
            <a:r>
              <a:rPr lang="zh-CN" altLang="en-US" sz="2000" b="1" dirty="0" smtClean="0">
                <a:solidFill>
                  <a:schemeClr val="tx1"/>
                </a:solidFill>
                <a:latin typeface="Arial Narrow" panose="020B0606020202030204" pitchFamily="34" charset="0"/>
              </a:rPr>
              <a:t>天</a:t>
            </a:r>
            <a:endParaRPr lang="en-US" altLang="zh-CN" sz="2000" b="1" dirty="0" smtClean="0">
              <a:solidFill>
                <a:schemeClr val="tx1"/>
              </a:solidFill>
              <a:latin typeface="Arial Narrow" panose="020B0606020202030204" pitchFamily="34" charset="0"/>
            </a:endParaRPr>
          </a:p>
          <a:p>
            <a:pPr>
              <a:lnSpc>
                <a:spcPct val="100000"/>
              </a:lnSpc>
              <a:spcBef>
                <a:spcPts val="300"/>
              </a:spcBef>
              <a:spcAft>
                <a:spcPts val="300"/>
              </a:spcAft>
              <a:buFont typeface="Wingdings" panose="05000000000000000000" pitchFamily="2" charset="2"/>
              <a:buChar char="Ø"/>
              <a:defRPr/>
            </a:pPr>
            <a:r>
              <a:rPr lang="en-US" altLang="zh-CN" sz="1800" b="0" dirty="0" smtClean="0">
                <a:solidFill>
                  <a:schemeClr val="tx1"/>
                </a:solidFill>
                <a:latin typeface="Arial Narrow" panose="020B0606020202030204" pitchFamily="34" charset="0"/>
              </a:rPr>
              <a:t>2#</a:t>
            </a:r>
            <a:r>
              <a:rPr lang="zh-CN" altLang="en-US" sz="1800" b="0" dirty="0" smtClean="0">
                <a:solidFill>
                  <a:schemeClr val="tx1"/>
                </a:solidFill>
                <a:latin typeface="Arial Narrow" panose="020B0606020202030204" pitchFamily="34" charset="0"/>
              </a:rPr>
              <a:t>（</a:t>
            </a:r>
            <a:r>
              <a:rPr lang="en-US" altLang="zh-CN" sz="1800" b="0" dirty="0" smtClean="0">
                <a:solidFill>
                  <a:schemeClr val="tx1"/>
                </a:solidFill>
                <a:latin typeface="Arial Narrow" panose="020B0606020202030204" pitchFamily="34" charset="0"/>
              </a:rPr>
              <a:t>MR</a:t>
            </a:r>
            <a:r>
              <a:rPr lang="zh-CN" altLang="en-US" sz="1800" b="0" dirty="0" smtClean="0">
                <a:solidFill>
                  <a:schemeClr val="tx1"/>
                </a:solidFill>
                <a:latin typeface="Arial Narrow" panose="020B0606020202030204" pitchFamily="34" charset="0"/>
              </a:rPr>
              <a:t>）、</a:t>
            </a:r>
            <a:r>
              <a:rPr lang="en-US" altLang="zh-CN" sz="1800" b="0" dirty="0" smtClean="0">
                <a:solidFill>
                  <a:schemeClr val="tx1"/>
                </a:solidFill>
                <a:latin typeface="Arial Narrow" panose="020B0606020202030204" pitchFamily="34" charset="0"/>
              </a:rPr>
              <a:t>6#</a:t>
            </a:r>
            <a:r>
              <a:rPr lang="zh-CN" altLang="en-US" sz="1800" b="0" dirty="0" smtClean="0">
                <a:solidFill>
                  <a:schemeClr val="tx1"/>
                </a:solidFill>
                <a:latin typeface="Arial Narrow" panose="020B0606020202030204" pitchFamily="34" charset="0"/>
              </a:rPr>
              <a:t>、</a:t>
            </a:r>
            <a:r>
              <a:rPr lang="en-US" altLang="zh-CN" sz="1800" b="0" dirty="0" smtClean="0">
                <a:solidFill>
                  <a:schemeClr val="tx1"/>
                </a:solidFill>
                <a:latin typeface="Arial Narrow" panose="020B0606020202030204" pitchFamily="34" charset="0"/>
              </a:rPr>
              <a:t>9#</a:t>
            </a:r>
            <a:r>
              <a:rPr lang="zh-CN" altLang="en-US" sz="1800" b="0" dirty="0" smtClean="0">
                <a:solidFill>
                  <a:schemeClr val="tx1"/>
                </a:solidFill>
                <a:latin typeface="Arial Narrow" panose="020B0606020202030204" pitchFamily="34" charset="0"/>
              </a:rPr>
              <a:t>、</a:t>
            </a:r>
            <a:r>
              <a:rPr lang="en-US" altLang="zh-CN" sz="1800" b="0" dirty="0" smtClean="0">
                <a:solidFill>
                  <a:schemeClr val="tx1"/>
                </a:solidFill>
                <a:latin typeface="Arial Narrow" panose="020B0606020202030204" pitchFamily="34" charset="0"/>
              </a:rPr>
              <a:t>18#</a:t>
            </a:r>
            <a:r>
              <a:rPr lang="zh-CN" altLang="en-US" sz="1800" b="0" dirty="0" smtClean="0">
                <a:solidFill>
                  <a:schemeClr val="tx1"/>
                </a:solidFill>
                <a:latin typeface="Arial Narrow" panose="020B0606020202030204" pitchFamily="34" charset="0"/>
              </a:rPr>
              <a:t>（</a:t>
            </a:r>
            <a:r>
              <a:rPr lang="en-US" altLang="zh-CN" sz="1800" b="0" dirty="0" smtClean="0">
                <a:solidFill>
                  <a:schemeClr val="tx1"/>
                </a:solidFill>
                <a:latin typeface="Arial Narrow" panose="020B0606020202030204" pitchFamily="34" charset="0"/>
              </a:rPr>
              <a:t>GPPD</a:t>
            </a:r>
            <a:r>
              <a:rPr lang="zh-CN" altLang="en-US" sz="1800" b="0" dirty="0" smtClean="0">
                <a:solidFill>
                  <a:schemeClr val="tx1"/>
                </a:solidFill>
                <a:latin typeface="Arial Narrow" panose="020B0606020202030204" pitchFamily="34" charset="0"/>
              </a:rPr>
              <a:t>）</a:t>
            </a:r>
            <a:r>
              <a:rPr lang="en-US" altLang="zh-CN" sz="1800" b="0" dirty="0" smtClean="0">
                <a:solidFill>
                  <a:srgbClr val="C00000"/>
                </a:solidFill>
                <a:latin typeface="Arial Narrow" panose="020B0606020202030204" pitchFamily="34" charset="0"/>
              </a:rPr>
              <a:t>shutter</a:t>
            </a:r>
            <a:r>
              <a:rPr lang="zh-CN" altLang="en-US" sz="1800" b="0" dirty="0" smtClean="0">
                <a:solidFill>
                  <a:srgbClr val="C00000"/>
                </a:solidFill>
                <a:latin typeface="Arial Narrow" panose="020B0606020202030204" pitchFamily="34" charset="0"/>
              </a:rPr>
              <a:t>连续</a:t>
            </a:r>
            <a:r>
              <a:rPr lang="en-US" altLang="zh-CN" sz="1800" b="0" dirty="0" smtClean="0">
                <a:solidFill>
                  <a:srgbClr val="C00000"/>
                </a:solidFill>
                <a:latin typeface="Arial Narrow" panose="020B0606020202030204" pitchFamily="34" charset="0"/>
              </a:rPr>
              <a:t>24h</a:t>
            </a:r>
            <a:r>
              <a:rPr lang="zh-CN" altLang="en-US" sz="1800" b="0" dirty="0" smtClean="0">
                <a:solidFill>
                  <a:srgbClr val="C00000"/>
                </a:solidFill>
                <a:latin typeface="Arial Narrow" panose="020B0606020202030204" pitchFamily="34" charset="0"/>
              </a:rPr>
              <a:t>无故障稳定运行</a:t>
            </a:r>
            <a:r>
              <a:rPr lang="en-US" altLang="zh-CN" sz="1800" b="0" dirty="0" smtClean="0">
                <a:solidFill>
                  <a:srgbClr val="C00000"/>
                </a:solidFill>
                <a:latin typeface="Arial Narrow" panose="020B0606020202030204" pitchFamily="34" charset="0"/>
              </a:rPr>
              <a:t>64</a:t>
            </a:r>
            <a:r>
              <a:rPr lang="zh-CN" altLang="en-US" sz="1800" b="0" dirty="0" smtClean="0">
                <a:solidFill>
                  <a:srgbClr val="C00000"/>
                </a:solidFill>
                <a:latin typeface="Arial Narrow" panose="020B0606020202030204" pitchFamily="34" charset="0"/>
              </a:rPr>
              <a:t>天</a:t>
            </a:r>
            <a:endParaRPr lang="en-US" altLang="zh-CN" sz="1800" b="0" dirty="0" smtClean="0">
              <a:solidFill>
                <a:srgbClr val="C00000"/>
              </a:solidFill>
              <a:latin typeface="Arial Narrow" panose="020B0606020202030204" pitchFamily="34" charset="0"/>
            </a:endParaRPr>
          </a:p>
          <a:p>
            <a:pPr>
              <a:lnSpc>
                <a:spcPct val="100000"/>
              </a:lnSpc>
              <a:spcBef>
                <a:spcPts val="300"/>
              </a:spcBef>
              <a:spcAft>
                <a:spcPts val="300"/>
              </a:spcAft>
              <a:buFont typeface="Wingdings" panose="05000000000000000000" pitchFamily="2" charset="2"/>
              <a:buChar char="Ø"/>
              <a:defRPr/>
            </a:pPr>
            <a:r>
              <a:rPr lang="zh-CN" altLang="en-US" sz="1800" b="0" dirty="0" smtClean="0">
                <a:solidFill>
                  <a:schemeClr val="tx1"/>
                </a:solidFill>
                <a:latin typeface="Arial Narrow" panose="020B0606020202030204" pitchFamily="34" charset="0"/>
              </a:rPr>
              <a:t>试运行初期</a:t>
            </a:r>
            <a:r>
              <a:rPr lang="en-US" altLang="zh-CN" sz="1800" b="0" dirty="0" smtClean="0">
                <a:solidFill>
                  <a:schemeClr val="tx1"/>
                </a:solidFill>
                <a:latin typeface="Arial Narrow" panose="020B0606020202030204" pitchFamily="34" charset="0"/>
              </a:rPr>
              <a:t>2018/1/22-28</a:t>
            </a:r>
            <a:r>
              <a:rPr lang="zh-CN" altLang="en-US" sz="1800" b="0" dirty="0" smtClean="0">
                <a:solidFill>
                  <a:schemeClr val="tx1"/>
                </a:solidFill>
                <a:latin typeface="Arial Narrow" panose="020B0606020202030204" pitchFamily="34" charset="0"/>
              </a:rPr>
              <a:t>出现</a:t>
            </a:r>
            <a:r>
              <a:rPr lang="en-US" altLang="zh-CN" sz="1800" b="0" dirty="0" smtClean="0">
                <a:solidFill>
                  <a:schemeClr val="tx1"/>
                </a:solidFill>
                <a:latin typeface="Arial Narrow" panose="020B0606020202030204" pitchFamily="34" charset="0"/>
              </a:rPr>
              <a:t>1#</a:t>
            </a:r>
            <a:r>
              <a:rPr lang="zh-CN" altLang="en-US" sz="1800" b="0" dirty="0" smtClean="0">
                <a:solidFill>
                  <a:schemeClr val="tx1"/>
                </a:solidFill>
                <a:latin typeface="Arial Narrow" panose="020B0606020202030204" pitchFamily="34" charset="0"/>
              </a:rPr>
              <a:t>（</a:t>
            </a:r>
            <a:r>
              <a:rPr lang="en-US" altLang="zh-CN" sz="1800" b="0" dirty="0" smtClean="0">
                <a:solidFill>
                  <a:schemeClr val="tx1"/>
                </a:solidFill>
                <a:latin typeface="Arial Narrow" panose="020B0606020202030204" pitchFamily="34" charset="0"/>
              </a:rPr>
              <a:t>SANS</a:t>
            </a:r>
            <a:r>
              <a:rPr lang="zh-CN" altLang="en-US" sz="1800" b="0" dirty="0" smtClean="0">
                <a:solidFill>
                  <a:schemeClr val="tx1"/>
                </a:solidFill>
                <a:latin typeface="Arial Narrow" panose="020B0606020202030204" pitchFamily="34" charset="0"/>
              </a:rPr>
              <a:t>）和</a:t>
            </a:r>
            <a:r>
              <a:rPr lang="en-US" altLang="zh-CN" sz="1800" b="0" dirty="0" smtClean="0">
                <a:solidFill>
                  <a:schemeClr val="tx1"/>
                </a:solidFill>
                <a:latin typeface="Arial Narrow" panose="020B0606020202030204" pitchFamily="34" charset="0"/>
              </a:rPr>
              <a:t>20#shutter </a:t>
            </a:r>
            <a:r>
              <a:rPr lang="zh-CN" altLang="en-US" sz="1800" b="0" dirty="0" smtClean="0">
                <a:solidFill>
                  <a:schemeClr val="tx1"/>
                </a:solidFill>
                <a:latin typeface="Arial Narrow" panose="020B0606020202030204" pitchFamily="34" charset="0"/>
              </a:rPr>
              <a:t>故障，经多次排</a:t>
            </a:r>
            <a:r>
              <a:rPr lang="zh-CN" altLang="en-US" sz="1800" b="0" dirty="0" smtClean="0">
                <a:solidFill>
                  <a:schemeClr val="tx1"/>
                </a:solidFill>
                <a:latin typeface="Arial Narrow" panose="020B0606020202030204" pitchFamily="34" charset="0"/>
              </a:rPr>
              <a:t>查</a:t>
            </a:r>
            <a:endParaRPr lang="en-US" altLang="zh-CN" sz="1800" b="0" dirty="0" smtClean="0">
              <a:solidFill>
                <a:schemeClr val="tx1"/>
              </a:solidFill>
              <a:latin typeface="Arial Narrow" panose="020B0606020202030204" pitchFamily="34" charset="0"/>
            </a:endParaRPr>
          </a:p>
          <a:p>
            <a:pPr marL="0" indent="0">
              <a:lnSpc>
                <a:spcPct val="100000"/>
              </a:lnSpc>
              <a:spcBef>
                <a:spcPts val="300"/>
              </a:spcBef>
              <a:spcAft>
                <a:spcPts val="300"/>
              </a:spcAft>
              <a:buNone/>
              <a:defRPr/>
            </a:pPr>
            <a:r>
              <a:rPr lang="en-US" altLang="zh-CN" sz="1800" dirty="0">
                <a:latin typeface="Arial Narrow" panose="020B0606020202030204" pitchFamily="34" charset="0"/>
              </a:rPr>
              <a:t> </a:t>
            </a:r>
            <a:r>
              <a:rPr lang="en-US" altLang="zh-CN" sz="1800" dirty="0" smtClean="0">
                <a:latin typeface="Arial Narrow" panose="020B0606020202030204" pitchFamily="34" charset="0"/>
              </a:rPr>
              <a:t>    </a:t>
            </a:r>
            <a:r>
              <a:rPr lang="zh-CN" altLang="en-US" sz="1800" b="0" dirty="0" smtClean="0">
                <a:solidFill>
                  <a:schemeClr val="tx1"/>
                </a:solidFill>
                <a:latin typeface="Arial Narrow" panose="020B0606020202030204" pitchFamily="34" charset="0"/>
              </a:rPr>
              <a:t>故障处理</a:t>
            </a:r>
            <a:r>
              <a:rPr lang="zh-CN" altLang="en-US" sz="1800" b="0" dirty="0" smtClean="0">
                <a:solidFill>
                  <a:schemeClr val="tx1"/>
                </a:solidFill>
                <a:latin typeface="Arial Narrow" panose="020B0606020202030204" pitchFamily="34" charset="0"/>
              </a:rPr>
              <a:t>后恢复正常运行，后</a:t>
            </a:r>
            <a:r>
              <a:rPr lang="zh-CN" altLang="en-US" sz="1800" b="0" dirty="0" smtClean="0">
                <a:solidFill>
                  <a:srgbClr val="C00000"/>
                </a:solidFill>
                <a:latin typeface="Arial Narrow" panose="020B0606020202030204" pitchFamily="34" charset="0"/>
              </a:rPr>
              <a:t>连续</a:t>
            </a:r>
            <a:r>
              <a:rPr lang="en-US" altLang="zh-CN" sz="1800" b="0" dirty="0" smtClean="0">
                <a:solidFill>
                  <a:srgbClr val="C00000"/>
                </a:solidFill>
                <a:latin typeface="Arial Narrow" panose="020B0606020202030204" pitchFamily="34" charset="0"/>
              </a:rPr>
              <a:t>24h</a:t>
            </a:r>
            <a:r>
              <a:rPr lang="zh-CN" altLang="en-US" sz="1800" b="0" dirty="0" smtClean="0">
                <a:solidFill>
                  <a:srgbClr val="C00000"/>
                </a:solidFill>
                <a:latin typeface="Arial Narrow" panose="020B0606020202030204" pitchFamily="34" charset="0"/>
              </a:rPr>
              <a:t>无故障稳定运行</a:t>
            </a:r>
            <a:r>
              <a:rPr lang="en-US" altLang="zh-CN" sz="1800" b="0" dirty="0" smtClean="0">
                <a:solidFill>
                  <a:srgbClr val="C00000"/>
                </a:solidFill>
                <a:latin typeface="Arial Narrow" panose="020B0606020202030204" pitchFamily="34" charset="0"/>
              </a:rPr>
              <a:t>57</a:t>
            </a:r>
            <a:r>
              <a:rPr lang="zh-CN" altLang="en-US" sz="1800" b="0" dirty="0" smtClean="0">
                <a:solidFill>
                  <a:srgbClr val="C00000"/>
                </a:solidFill>
                <a:latin typeface="Arial Narrow" panose="020B0606020202030204" pitchFamily="34" charset="0"/>
              </a:rPr>
              <a:t>天</a:t>
            </a:r>
            <a:endParaRPr lang="en-US" altLang="zh-CN" sz="1800" b="0" dirty="0" smtClean="0">
              <a:solidFill>
                <a:srgbClr val="C00000"/>
              </a:solidFill>
              <a:latin typeface="Arial Narrow" panose="020B0606020202030204" pitchFamily="34" charset="0"/>
            </a:endParaRPr>
          </a:p>
          <a:p>
            <a:pPr marL="0" indent="0">
              <a:buFontTx/>
              <a:buNone/>
              <a:defRPr/>
            </a:pPr>
            <a:endParaRPr lang="en-US" altLang="zh-CN" sz="2000" b="0" dirty="0" smtClean="0">
              <a:solidFill>
                <a:schemeClr val="tx1"/>
              </a:solidFill>
              <a:latin typeface="Arial Narrow" panose="020B0606020202030204" pitchFamily="34" charset="0"/>
            </a:endParaRPr>
          </a:p>
          <a:p>
            <a:pPr>
              <a:buFont typeface="Wingdings" panose="05000000000000000000" pitchFamily="2" charset="2"/>
              <a:buChar char="ü"/>
              <a:defRPr/>
            </a:pPr>
            <a:endParaRPr lang="zh-CN" altLang="en-US" sz="2400" b="0" dirty="0" smtClean="0">
              <a:solidFill>
                <a:schemeClr val="tx1"/>
              </a:solidFill>
              <a:latin typeface="Arial Narrow" panose="020B0606020202030204" pitchFamily="34" charset="0"/>
            </a:endParaRPr>
          </a:p>
        </p:txBody>
      </p:sp>
      <p:sp>
        <p:nvSpPr>
          <p:cNvPr id="11268"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30000"/>
              </a:spcBef>
              <a:spcAft>
                <a:spcPct val="20000"/>
              </a:spcAft>
              <a:buClr>
                <a:schemeClr val="tx1"/>
              </a:buClr>
              <a:buChar char="•"/>
              <a:defRPr sz="2100" b="1">
                <a:solidFill>
                  <a:srgbClr val="1679BA"/>
                </a:solidFill>
                <a:latin typeface="Arial" charset="0"/>
                <a:ea typeface="宋体"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charset="0"/>
                <a:ea typeface="宋体" charset="-122"/>
              </a:defRPr>
            </a:lvl2pPr>
            <a:lvl3pPr marL="1143000" indent="-228600">
              <a:spcBef>
                <a:spcPct val="20000"/>
              </a:spcBef>
              <a:buClr>
                <a:schemeClr val="tx1"/>
              </a:buClr>
              <a:buFont typeface="Wingdings" pitchFamily="2" charset="2"/>
              <a:buChar char="§"/>
              <a:defRPr b="1">
                <a:solidFill>
                  <a:srgbClr val="4D5E68"/>
                </a:solidFill>
                <a:latin typeface="Arial" charset="0"/>
                <a:ea typeface="宋体" charset="-122"/>
              </a:defRPr>
            </a:lvl3pPr>
            <a:lvl4pPr marL="1600200" indent="-228600">
              <a:spcBef>
                <a:spcPct val="20000"/>
              </a:spcBef>
              <a:buChar char="–"/>
              <a:defRPr b="1">
                <a:solidFill>
                  <a:srgbClr val="4D5E68"/>
                </a:solidFill>
                <a:latin typeface="Arial" charset="0"/>
                <a:ea typeface="宋体" charset="-122"/>
              </a:defRPr>
            </a:lvl4pPr>
            <a:lvl5pPr marL="2057400" indent="-228600">
              <a:spcBef>
                <a:spcPct val="20000"/>
              </a:spcBef>
              <a:buChar char="»"/>
              <a:defRPr b="1">
                <a:solidFill>
                  <a:srgbClr val="4D5E68"/>
                </a:solidFill>
                <a:latin typeface="Arial" charset="0"/>
                <a:ea typeface="宋体" charset="-122"/>
              </a:defRPr>
            </a:lvl5pPr>
            <a:lvl6pPr marL="2514600" indent="-228600" eaLnBrk="0" fontAlgn="base" hangingPunct="0">
              <a:spcBef>
                <a:spcPct val="20000"/>
              </a:spcBef>
              <a:spcAft>
                <a:spcPct val="0"/>
              </a:spcAft>
              <a:buChar char="»"/>
              <a:defRPr b="1">
                <a:solidFill>
                  <a:srgbClr val="4D5E68"/>
                </a:solidFill>
                <a:latin typeface="Arial" charset="0"/>
                <a:ea typeface="宋体" charset="-122"/>
              </a:defRPr>
            </a:lvl6pPr>
            <a:lvl7pPr marL="2971800" indent="-228600" eaLnBrk="0" fontAlgn="base" hangingPunct="0">
              <a:spcBef>
                <a:spcPct val="20000"/>
              </a:spcBef>
              <a:spcAft>
                <a:spcPct val="0"/>
              </a:spcAft>
              <a:buChar char="»"/>
              <a:defRPr b="1">
                <a:solidFill>
                  <a:srgbClr val="4D5E68"/>
                </a:solidFill>
                <a:latin typeface="Arial" charset="0"/>
                <a:ea typeface="宋体" charset="-122"/>
              </a:defRPr>
            </a:lvl7pPr>
            <a:lvl8pPr marL="3429000" indent="-228600" eaLnBrk="0" fontAlgn="base" hangingPunct="0">
              <a:spcBef>
                <a:spcPct val="20000"/>
              </a:spcBef>
              <a:spcAft>
                <a:spcPct val="0"/>
              </a:spcAft>
              <a:buChar char="»"/>
              <a:defRPr b="1">
                <a:solidFill>
                  <a:srgbClr val="4D5E68"/>
                </a:solidFill>
                <a:latin typeface="Arial" charset="0"/>
                <a:ea typeface="宋体" charset="-122"/>
              </a:defRPr>
            </a:lvl8pPr>
            <a:lvl9pPr marL="3886200" indent="-228600" eaLnBrk="0" fontAlgn="base" hangingPunct="0">
              <a:spcBef>
                <a:spcPct val="20000"/>
              </a:spcBef>
              <a:spcAft>
                <a:spcPct val="0"/>
              </a:spcAft>
              <a:buChar char="»"/>
              <a:defRPr b="1">
                <a:solidFill>
                  <a:srgbClr val="4D5E68"/>
                </a:solidFill>
                <a:latin typeface="Arial" charset="0"/>
                <a:ea typeface="宋体" charset="-122"/>
              </a:defRPr>
            </a:lvl9pPr>
          </a:lstStyle>
          <a:p>
            <a:pPr>
              <a:lnSpc>
                <a:spcPct val="100000"/>
              </a:lnSpc>
              <a:spcBef>
                <a:spcPct val="0"/>
              </a:spcBef>
              <a:spcAft>
                <a:spcPct val="0"/>
              </a:spcAft>
              <a:buClrTx/>
              <a:buFontTx/>
              <a:buNone/>
            </a:pPr>
            <a:fld id="{47A95406-6503-473D-A1C5-B4309921911A}" type="slidenum">
              <a:rPr lang="en-US" altLang="zh-CN" sz="900" b="0" smtClean="0">
                <a:solidFill>
                  <a:srgbClr val="4D5E68"/>
                </a:solidFill>
                <a:latin typeface="Impact" pitchFamily="34" charset="0"/>
              </a:rPr>
              <a:pPr>
                <a:lnSpc>
                  <a:spcPct val="100000"/>
                </a:lnSpc>
                <a:spcBef>
                  <a:spcPct val="0"/>
                </a:spcBef>
                <a:spcAft>
                  <a:spcPct val="0"/>
                </a:spcAft>
                <a:buClrTx/>
                <a:buFontTx/>
                <a:buNone/>
              </a:pPr>
              <a:t>9</a:t>
            </a:fld>
            <a:endParaRPr lang="en-US" altLang="zh-CN" sz="900" b="0" smtClean="0">
              <a:solidFill>
                <a:srgbClr val="4D5E68"/>
              </a:solidFill>
              <a:latin typeface="Impact" pitchFamily="34" charset="0"/>
            </a:endParaRPr>
          </a:p>
        </p:txBody>
      </p:sp>
      <p:sp>
        <p:nvSpPr>
          <p:cNvPr id="11275" name="矩形 10"/>
          <p:cNvSpPr>
            <a:spLocks noChangeArrowheads="1"/>
          </p:cNvSpPr>
          <p:nvPr/>
        </p:nvSpPr>
        <p:spPr bwMode="auto">
          <a:xfrm>
            <a:off x="264910" y="2292102"/>
            <a:ext cx="5995213" cy="171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ct val="30000"/>
              </a:spcBef>
              <a:spcAft>
                <a:spcPct val="20000"/>
              </a:spcAft>
              <a:buClr>
                <a:schemeClr val="tx1"/>
              </a:buClr>
              <a:buChar char="•"/>
              <a:defRPr sz="2100" b="1">
                <a:solidFill>
                  <a:srgbClr val="1679BA"/>
                </a:solidFill>
                <a:latin typeface="Arial" charset="0"/>
                <a:ea typeface="宋体"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charset="0"/>
                <a:ea typeface="宋体" charset="-122"/>
              </a:defRPr>
            </a:lvl2pPr>
            <a:lvl3pPr marL="1143000" indent="-228600">
              <a:spcBef>
                <a:spcPct val="20000"/>
              </a:spcBef>
              <a:buClr>
                <a:schemeClr val="tx1"/>
              </a:buClr>
              <a:buFont typeface="Wingdings" pitchFamily="2" charset="2"/>
              <a:buChar char="§"/>
              <a:defRPr b="1">
                <a:solidFill>
                  <a:srgbClr val="4D5E68"/>
                </a:solidFill>
                <a:latin typeface="Arial" charset="0"/>
                <a:ea typeface="宋体" charset="-122"/>
              </a:defRPr>
            </a:lvl3pPr>
            <a:lvl4pPr marL="1600200" indent="-228600">
              <a:spcBef>
                <a:spcPct val="20000"/>
              </a:spcBef>
              <a:buChar char="–"/>
              <a:defRPr b="1">
                <a:solidFill>
                  <a:srgbClr val="4D5E68"/>
                </a:solidFill>
                <a:latin typeface="Arial" charset="0"/>
                <a:ea typeface="宋体" charset="-122"/>
              </a:defRPr>
            </a:lvl4pPr>
            <a:lvl5pPr marL="2057400" indent="-228600">
              <a:spcBef>
                <a:spcPct val="20000"/>
              </a:spcBef>
              <a:buChar char="»"/>
              <a:defRPr b="1">
                <a:solidFill>
                  <a:srgbClr val="4D5E68"/>
                </a:solidFill>
                <a:latin typeface="Arial" charset="0"/>
                <a:ea typeface="宋体" charset="-122"/>
              </a:defRPr>
            </a:lvl5pPr>
            <a:lvl6pPr marL="2514600" indent="-228600" eaLnBrk="0" fontAlgn="base" hangingPunct="0">
              <a:spcBef>
                <a:spcPct val="20000"/>
              </a:spcBef>
              <a:spcAft>
                <a:spcPct val="0"/>
              </a:spcAft>
              <a:buChar char="»"/>
              <a:defRPr b="1">
                <a:solidFill>
                  <a:srgbClr val="4D5E68"/>
                </a:solidFill>
                <a:latin typeface="Arial" charset="0"/>
                <a:ea typeface="宋体" charset="-122"/>
              </a:defRPr>
            </a:lvl6pPr>
            <a:lvl7pPr marL="2971800" indent="-228600" eaLnBrk="0" fontAlgn="base" hangingPunct="0">
              <a:spcBef>
                <a:spcPct val="20000"/>
              </a:spcBef>
              <a:spcAft>
                <a:spcPct val="0"/>
              </a:spcAft>
              <a:buChar char="»"/>
              <a:defRPr b="1">
                <a:solidFill>
                  <a:srgbClr val="4D5E68"/>
                </a:solidFill>
                <a:latin typeface="Arial" charset="0"/>
                <a:ea typeface="宋体" charset="-122"/>
              </a:defRPr>
            </a:lvl7pPr>
            <a:lvl8pPr marL="3429000" indent="-228600" eaLnBrk="0" fontAlgn="base" hangingPunct="0">
              <a:spcBef>
                <a:spcPct val="20000"/>
              </a:spcBef>
              <a:spcAft>
                <a:spcPct val="0"/>
              </a:spcAft>
              <a:buChar char="»"/>
              <a:defRPr b="1">
                <a:solidFill>
                  <a:srgbClr val="4D5E68"/>
                </a:solidFill>
                <a:latin typeface="Arial" charset="0"/>
                <a:ea typeface="宋体" charset="-122"/>
              </a:defRPr>
            </a:lvl8pPr>
            <a:lvl9pPr marL="3886200" indent="-228600" eaLnBrk="0" fontAlgn="base" hangingPunct="0">
              <a:spcBef>
                <a:spcPct val="20000"/>
              </a:spcBef>
              <a:spcAft>
                <a:spcPct val="0"/>
              </a:spcAft>
              <a:buChar char="»"/>
              <a:defRPr b="1">
                <a:solidFill>
                  <a:srgbClr val="4D5E68"/>
                </a:solidFill>
                <a:latin typeface="Arial" charset="0"/>
                <a:ea typeface="宋体" charset="-122"/>
              </a:defRPr>
            </a:lvl9pPr>
          </a:lstStyle>
          <a:p>
            <a:pPr marL="342900" indent="-342900">
              <a:lnSpc>
                <a:spcPct val="100000"/>
              </a:lnSpc>
              <a:spcBef>
                <a:spcPts val="400"/>
              </a:spcBef>
              <a:spcAft>
                <a:spcPts val="400"/>
              </a:spcAft>
              <a:buClrTx/>
              <a:buFont typeface="Wingdings" panose="05000000000000000000" pitchFamily="2" charset="2"/>
              <a:buChar char="ü"/>
              <a:defRPr/>
            </a:pPr>
            <a:r>
              <a:rPr lang="zh-CN" altLang="en-US" sz="2000" dirty="0" smtClean="0">
                <a:solidFill>
                  <a:schemeClr val="tx1"/>
                </a:solidFill>
                <a:latin typeface="+mn-lt"/>
                <a:ea typeface="+mn-ea"/>
              </a:rPr>
              <a:t>运行中</a:t>
            </a:r>
            <a:r>
              <a:rPr lang="en-US" altLang="zh-CN" sz="2000" dirty="0" smtClean="0">
                <a:solidFill>
                  <a:schemeClr val="tx1"/>
                </a:solidFill>
                <a:latin typeface="+mn-lt"/>
                <a:ea typeface="+mn-ea"/>
              </a:rPr>
              <a:t>1</a:t>
            </a:r>
            <a:r>
              <a:rPr lang="en-US" altLang="zh-CN" sz="2000" dirty="0" smtClean="0">
                <a:solidFill>
                  <a:schemeClr val="tx1"/>
                </a:solidFill>
                <a:latin typeface="+mn-lt"/>
                <a:ea typeface="+mn-ea"/>
              </a:rPr>
              <a:t>#&amp;20# shutter</a:t>
            </a:r>
            <a:r>
              <a:rPr lang="zh-CN" altLang="en-US" sz="2000" dirty="0" smtClean="0">
                <a:solidFill>
                  <a:schemeClr val="tx1"/>
                </a:solidFill>
                <a:latin typeface="+mn-lt"/>
                <a:ea typeface="+mn-ea"/>
              </a:rPr>
              <a:t>故障解决方案</a:t>
            </a:r>
            <a:endParaRPr lang="en-US" altLang="zh-CN" sz="2000" dirty="0" smtClean="0">
              <a:solidFill>
                <a:schemeClr val="tx1"/>
              </a:solidFill>
              <a:latin typeface="+mn-lt"/>
              <a:ea typeface="+mn-ea"/>
            </a:endParaRPr>
          </a:p>
          <a:p>
            <a:pPr marL="342900" indent="-342900">
              <a:lnSpc>
                <a:spcPct val="100000"/>
              </a:lnSpc>
              <a:spcBef>
                <a:spcPts val="400"/>
              </a:spcBef>
              <a:spcAft>
                <a:spcPts val="400"/>
              </a:spcAft>
              <a:buClrTx/>
              <a:buFont typeface="+mj-ea"/>
              <a:buAutoNum type="circleNumDbPlain"/>
              <a:defRPr/>
            </a:pPr>
            <a:r>
              <a:rPr lang="en-US" altLang="zh-CN" sz="1800" b="0" dirty="0" smtClean="0">
                <a:solidFill>
                  <a:srgbClr val="C00000"/>
                </a:solidFill>
                <a:latin typeface="+mn-lt"/>
                <a:ea typeface="+mn-ea"/>
              </a:rPr>
              <a:t>2018/1/22-28 </a:t>
            </a:r>
            <a:r>
              <a:rPr lang="zh-CN" altLang="en-US" sz="1800" b="0" dirty="0" smtClean="0">
                <a:solidFill>
                  <a:srgbClr val="C00000"/>
                </a:solidFill>
                <a:latin typeface="+mn-lt"/>
                <a:ea typeface="+mn-ea"/>
              </a:rPr>
              <a:t>期间，</a:t>
            </a:r>
            <a:r>
              <a:rPr lang="en-US" altLang="zh-CN" sz="1800" b="0" dirty="0" smtClean="0">
                <a:solidFill>
                  <a:srgbClr val="C00000"/>
                </a:solidFill>
                <a:latin typeface="+mn-lt"/>
                <a:ea typeface="+mn-ea"/>
              </a:rPr>
              <a:t>1#</a:t>
            </a:r>
            <a:r>
              <a:rPr lang="zh-CN" altLang="en-US" sz="1800" b="0" dirty="0" smtClean="0">
                <a:solidFill>
                  <a:srgbClr val="C00000"/>
                </a:solidFill>
                <a:latin typeface="+mn-lt"/>
                <a:ea typeface="+mn-ea"/>
              </a:rPr>
              <a:t>和</a:t>
            </a:r>
            <a:r>
              <a:rPr lang="en-US" altLang="zh-CN" sz="1800" b="0" dirty="0" smtClean="0">
                <a:solidFill>
                  <a:srgbClr val="C00000"/>
                </a:solidFill>
                <a:latin typeface="+mn-lt"/>
                <a:ea typeface="+mn-ea"/>
              </a:rPr>
              <a:t>20# shutter</a:t>
            </a:r>
            <a:r>
              <a:rPr lang="zh-CN" altLang="en-US" sz="1800" b="0" dirty="0" smtClean="0">
                <a:solidFill>
                  <a:srgbClr val="C00000"/>
                </a:solidFill>
                <a:latin typeface="+mn-lt"/>
                <a:ea typeface="+mn-ea"/>
              </a:rPr>
              <a:t>共出现</a:t>
            </a:r>
            <a:r>
              <a:rPr lang="en-US" altLang="zh-CN" sz="1800" b="0" dirty="0" smtClean="0">
                <a:solidFill>
                  <a:srgbClr val="C00000"/>
                </a:solidFill>
                <a:latin typeface="+mn-lt"/>
                <a:ea typeface="+mn-ea"/>
              </a:rPr>
              <a:t>10</a:t>
            </a:r>
            <a:r>
              <a:rPr lang="zh-CN" altLang="en-US" sz="1800" b="0" dirty="0" smtClean="0">
                <a:solidFill>
                  <a:srgbClr val="C00000"/>
                </a:solidFill>
                <a:latin typeface="+mn-lt"/>
                <a:ea typeface="+mn-ea"/>
              </a:rPr>
              <a:t>次故障</a:t>
            </a:r>
            <a:endParaRPr lang="en-US" altLang="zh-CN" sz="1800" b="0" dirty="0" smtClean="0">
              <a:solidFill>
                <a:srgbClr val="C00000"/>
              </a:solidFill>
              <a:latin typeface="+mn-lt"/>
              <a:ea typeface="+mn-ea"/>
            </a:endParaRPr>
          </a:p>
          <a:p>
            <a:pPr marL="342900" indent="-342900">
              <a:lnSpc>
                <a:spcPct val="100000"/>
              </a:lnSpc>
              <a:spcBef>
                <a:spcPts val="400"/>
              </a:spcBef>
              <a:spcAft>
                <a:spcPts val="400"/>
              </a:spcAft>
              <a:buClrTx/>
              <a:buFont typeface="+mj-ea"/>
              <a:buAutoNum type="circleNumDbPlain"/>
              <a:defRPr/>
            </a:pPr>
            <a:r>
              <a:rPr lang="zh-CN" altLang="en-US" sz="1800" b="0" dirty="0" smtClean="0">
                <a:solidFill>
                  <a:schemeClr val="tx1"/>
                </a:solidFill>
                <a:latin typeface="+mn-lt"/>
                <a:ea typeface="+mn-ea"/>
              </a:rPr>
              <a:t>故障现象</a:t>
            </a:r>
            <a:r>
              <a:rPr lang="zh-CN" altLang="en-US" sz="1800" b="0" dirty="0" smtClean="0">
                <a:solidFill>
                  <a:schemeClr val="tx1"/>
                </a:solidFill>
                <a:latin typeface="+mn-lt"/>
                <a:ea typeface="+mn-ea"/>
              </a:rPr>
              <a:t>：故障现象均为</a:t>
            </a:r>
            <a:r>
              <a:rPr lang="en-US" altLang="zh-CN" sz="1800" b="0" dirty="0" smtClean="0">
                <a:solidFill>
                  <a:schemeClr val="tx1"/>
                </a:solidFill>
                <a:latin typeface="+mn-lt"/>
                <a:ea typeface="+mn-ea"/>
              </a:rPr>
              <a:t>shutter</a:t>
            </a:r>
            <a:r>
              <a:rPr lang="zh-CN" altLang="en-US" sz="1800" b="0" dirty="0" smtClean="0">
                <a:solidFill>
                  <a:schemeClr val="tx1"/>
                </a:solidFill>
                <a:latin typeface="+mn-lt"/>
                <a:ea typeface="+mn-ea"/>
              </a:rPr>
              <a:t>在开启或关闭操作时上升过程中停在最高点</a:t>
            </a:r>
            <a:r>
              <a:rPr lang="en-US" altLang="zh-CN" sz="1800" b="0" dirty="0" smtClean="0">
                <a:solidFill>
                  <a:schemeClr val="tx1"/>
                </a:solidFill>
                <a:latin typeface="+mn-lt"/>
                <a:ea typeface="+mn-ea"/>
              </a:rPr>
              <a:t>330mm</a:t>
            </a:r>
            <a:r>
              <a:rPr lang="zh-CN" altLang="en-US" sz="1800" b="0" dirty="0" smtClean="0">
                <a:solidFill>
                  <a:schemeClr val="tx1"/>
                </a:solidFill>
                <a:latin typeface="+mn-lt"/>
                <a:ea typeface="+mn-ea"/>
              </a:rPr>
              <a:t>行程位置时触发报警故障</a:t>
            </a:r>
            <a:br>
              <a:rPr lang="zh-CN" altLang="en-US" sz="1800" b="0" dirty="0" smtClean="0">
                <a:solidFill>
                  <a:schemeClr val="tx1"/>
                </a:solidFill>
                <a:latin typeface="+mn-lt"/>
                <a:ea typeface="+mn-ea"/>
              </a:rPr>
            </a:br>
            <a:endParaRPr lang="zh-CN" altLang="en-US" sz="1800" b="0" dirty="0" smtClean="0">
              <a:solidFill>
                <a:schemeClr val="tx1"/>
              </a:solidFill>
              <a:latin typeface="+mn-lt"/>
              <a:ea typeface="+mn-ea"/>
            </a:endParaRPr>
          </a:p>
        </p:txBody>
      </p:sp>
      <p:sp>
        <p:nvSpPr>
          <p:cNvPr id="13" name="标题 1"/>
          <p:cNvSpPr txBox="1">
            <a:spLocks/>
          </p:cNvSpPr>
          <p:nvPr/>
        </p:nvSpPr>
        <p:spPr>
          <a:xfrm>
            <a:off x="123087" y="283770"/>
            <a:ext cx="11277601"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zh-CN" altLang="en-US" sz="2800" dirty="0" smtClean="0">
                <a:solidFill>
                  <a:srgbClr val="C00000"/>
                </a:solidFill>
              </a:rPr>
              <a:t>运行</a:t>
            </a:r>
            <a:r>
              <a:rPr lang="zh-CN" altLang="en-US" sz="2800" dirty="0">
                <a:solidFill>
                  <a:srgbClr val="C00000"/>
                </a:solidFill>
              </a:rPr>
              <a:t>与维护</a:t>
            </a:r>
            <a:r>
              <a:rPr lang="zh-CN" altLang="en-US" sz="2800" dirty="0" smtClean="0">
                <a:solidFill>
                  <a:srgbClr val="C00000"/>
                </a:solidFill>
              </a:rPr>
              <a:t>保障：第</a:t>
            </a:r>
            <a:r>
              <a:rPr lang="en-US" altLang="zh-CN" sz="2800" dirty="0" smtClean="0">
                <a:solidFill>
                  <a:srgbClr val="C00000"/>
                </a:solidFill>
              </a:rPr>
              <a:t>3</a:t>
            </a:r>
            <a:r>
              <a:rPr lang="zh-CN" altLang="en-US" sz="2800" dirty="0" smtClean="0">
                <a:solidFill>
                  <a:srgbClr val="C00000"/>
                </a:solidFill>
              </a:rPr>
              <a:t>轮打靶联调试运行小结</a:t>
            </a:r>
            <a:endParaRPr lang="zh-CN" altLang="en-US" sz="2800" dirty="0">
              <a:solidFill>
                <a:srgbClr val="C00000"/>
              </a:solidFill>
            </a:endParaRPr>
          </a:p>
        </p:txBody>
      </p:sp>
      <p:pic>
        <p:nvPicPr>
          <p:cNvPr id="675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96" r="20029" b="3633"/>
          <a:stretch/>
        </p:blipFill>
        <p:spPr bwMode="auto">
          <a:xfrm>
            <a:off x="7983416" y="817372"/>
            <a:ext cx="4026876" cy="24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572" y="3776651"/>
            <a:ext cx="5388544" cy="2831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0122" y="3695144"/>
            <a:ext cx="5840647" cy="299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7220279"/>
      </p:ext>
    </p:extLst>
  </p:cSld>
  <p:clrMapOvr>
    <a:masterClrMapping/>
  </p:clrMapOvr>
  <mc:AlternateContent xmlns:mc="http://schemas.openxmlformats.org/markup-compatibility/2006">
    <mc:Choice xmlns:p14="http://schemas.microsoft.com/office/powerpoint/2010/main" Requires="p14">
      <p:transition spd="slow" p14:dur="2000" advTm="54533"/>
    </mc:Choice>
    <mc:Fallback>
      <p:transition spd="slow" advTm="54533"/>
    </mc:Fallback>
  </mc:AlternateContent>
  <p:timing>
    <p:tnLst>
      <p:par>
        <p:cTn id="1" dur="indefinite" restart="never" nodeType="tmRoot"/>
      </p:par>
    </p:tnLst>
  </p:timing>
</p:sld>
</file>

<file path=ppt/theme/theme1.xml><?xml version="1.0" encoding="utf-8"?>
<a:theme xmlns:a="http://schemas.openxmlformats.org/drawingml/2006/main" name="主题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Times New Roman"/>
        <a:ea typeface="楷体"/>
        <a:cs typeface=""/>
      </a:majorFont>
      <a:minorFont>
        <a:latin typeface="Times New Roman"/>
        <a:ea typeface="楷体"/>
        <a:cs typeface=""/>
      </a:minorFont>
    </a:fontScheme>
    <a:fmtScheme name="发光边缘">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主题1" id="{767C05A6-F291-4BD5-8322-018BB536AB76}" vid="{E9C5050C-E859-4BDD-9896-904E88ABDB8C}"/>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584</TotalTime>
  <Words>3013</Words>
  <Application>Microsoft Office PowerPoint</Application>
  <PresentationFormat>自定义</PresentationFormat>
  <Paragraphs>138</Paragraphs>
  <Slides>18</Slides>
  <Notes>11</Notes>
  <HiddenSlides>0</HiddenSlides>
  <MMClips>0</MMClips>
  <ScaleCrop>false</ScaleCrop>
  <HeadingPairs>
    <vt:vector size="4" baseType="variant">
      <vt:variant>
        <vt:lpstr>主题</vt:lpstr>
      </vt:variant>
      <vt:variant>
        <vt:i4>1</vt:i4>
      </vt:variant>
      <vt:variant>
        <vt:lpstr>幻灯片标题</vt:lpstr>
      </vt:variant>
      <vt:variant>
        <vt:i4>18</vt:i4>
      </vt:variant>
    </vt:vector>
  </HeadingPairs>
  <TitlesOfParts>
    <vt:vector size="19" baseType="lpstr">
      <vt:lpstr>主题1</vt:lpstr>
      <vt:lpstr>中子束线开关系统年度运行总结报告</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系统维护及检修</vt:lpstr>
      <vt:lpstr>设备维护工作</vt:lpstr>
      <vt:lpstr>设备维护工作</vt:lpstr>
      <vt:lpstr> 经验教训总结</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 keV He to Ni-W-Ni-W</dc:title>
  <dc:creator>Can Chen</dc:creator>
  <cp:lastModifiedBy>unknown</cp:lastModifiedBy>
  <cp:revision>164</cp:revision>
  <dcterms:created xsi:type="dcterms:W3CDTF">2018-03-16T02:05:39Z</dcterms:created>
  <dcterms:modified xsi:type="dcterms:W3CDTF">2018-09-10T07:38:05Z</dcterms:modified>
</cp:coreProperties>
</file>