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421" r:id="rId2"/>
    <p:sldId id="423" r:id="rId3"/>
    <p:sldId id="429" r:id="rId4"/>
    <p:sldId id="444" r:id="rId5"/>
    <p:sldId id="405" r:id="rId6"/>
    <p:sldId id="415" r:id="rId7"/>
    <p:sldId id="412" r:id="rId8"/>
    <p:sldId id="422" r:id="rId9"/>
    <p:sldId id="424" r:id="rId10"/>
    <p:sldId id="425" r:id="rId11"/>
    <p:sldId id="430" r:id="rId12"/>
    <p:sldId id="443" r:id="rId13"/>
    <p:sldId id="431" r:id="rId14"/>
    <p:sldId id="442" r:id="rId15"/>
    <p:sldId id="428" r:id="rId16"/>
  </p:sldIdLst>
  <p:sldSz cx="9144000" cy="6858000" type="screen4x3"/>
  <p:notesSz cx="7099300" cy="10234613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ECA"/>
    <a:srgbClr val="005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9" autoAdjust="0"/>
    <p:restoredTop sz="94660"/>
  </p:normalViewPr>
  <p:slideViewPr>
    <p:cSldViewPr>
      <p:cViewPr varScale="1">
        <p:scale>
          <a:sx n="84" d="100"/>
          <a:sy n="84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4A4E0CE-838B-4ACE-B73E-437A15AB08EE}" type="datetime2">
              <a:rPr lang="zh-CN" altLang="en-US"/>
              <a:pPr>
                <a:defRPr/>
              </a:pPr>
              <a:t>2018年9月10日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BA43C004-18C3-4CB9-9802-1B4E925654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80855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CFB4DED8-E4C4-4A69-931C-E476BA3B6E91}" type="datetime2">
              <a:rPr lang="zh-CN" altLang="en-US"/>
              <a:pPr>
                <a:defRPr/>
              </a:pPr>
              <a:t>2018年9月10日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1345994-3D15-4ED4-A5A7-D10B0DFC03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5403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FB4DED8-E4C4-4A69-931C-E476BA3B6E91}" type="datetime2">
              <a:rPr lang="zh-CN" altLang="en-US" smtClean="0"/>
              <a:pPr>
                <a:defRPr/>
              </a:pPr>
              <a:t>2018年9月10日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345994-3D15-4ED4-A5A7-D10B0DFC03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71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8000"/>
              </a:lnSpc>
              <a:defRPr/>
            </a:pPr>
            <a:endParaRPr lang="zh-CN" altLang="zh-CN" sz="1000" b="0">
              <a:solidFill>
                <a:schemeClr val="bg2"/>
              </a:solidFill>
              <a:latin typeface="Impact" pitchFamily="34" charset="0"/>
              <a:ea typeface="宋体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3EB8B-8EA5-44D0-9FE8-8F6DF34377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C32B7-DC2B-4343-AE3E-92BF4D3538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19764-9FA5-4FD4-920A-42F6BCFF3B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838200"/>
            <a:ext cx="8139113" cy="556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73174-31CD-478B-B8C2-48C4B1A627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84271-5B3F-410D-8188-9C7A43AA84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3AEB-3325-4522-BE35-AF987E5F8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56B3-AEE3-4D5A-8229-6FD4B08777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A48C-E109-4695-94A9-5454DB171D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68B37-32E9-4CDC-B702-F5ED105A8C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2837-03DF-41E6-8A87-514BED57DA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DC72-47ED-4B8F-800D-3439D557D2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B6F7-E555-4148-BD52-061C615ED5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未标题-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4D5E68"/>
                </a:solidFill>
                <a:latin typeface="Impact" pitchFamily="34" charset="0"/>
                <a:ea typeface="宋体" charset="-122"/>
              </a:defRPr>
            </a:lvl1pPr>
          </a:lstStyle>
          <a:p>
            <a:pPr>
              <a:defRPr/>
            </a:pPr>
            <a:fld id="{1DA2FE44-151C-4173-BBE1-971298921A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872413" y="6513513"/>
            <a:ext cx="5095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 b="0">
                <a:solidFill>
                  <a:srgbClr val="4D5E68"/>
                </a:solidFill>
                <a:latin typeface="Impact" pitchFamily="34" charset="0"/>
                <a:ea typeface="宋体" charset="-122"/>
              </a:rPr>
              <a:t>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dirty="0" smtClean="0"/>
              <a:t>靶</a:t>
            </a:r>
            <a:r>
              <a:rPr lang="zh-CN" altLang="zh-CN" dirty="0"/>
              <a:t>站</a:t>
            </a:r>
            <a:r>
              <a:rPr lang="zh-CN" altLang="zh-CN" dirty="0" smtClean="0"/>
              <a:t>机械</a:t>
            </a:r>
            <a:r>
              <a:rPr lang="en-US" altLang="zh-CN" dirty="0" smtClean="0"/>
              <a:t>(</a:t>
            </a:r>
            <a:r>
              <a:rPr lang="zh-CN" altLang="en-US" dirty="0"/>
              <a:t>氦容器系统</a:t>
            </a:r>
            <a:r>
              <a:rPr lang="en-US" altLang="zh-CN" dirty="0" smtClean="0"/>
              <a:t>)</a:t>
            </a:r>
            <a:br>
              <a:rPr lang="en-US" altLang="zh-CN" dirty="0" smtClean="0"/>
            </a:br>
            <a:r>
              <a:rPr lang="en-US" altLang="zh-CN" dirty="0" smtClean="0"/>
              <a:t>2017~2018</a:t>
            </a:r>
            <a:r>
              <a:rPr lang="zh-CN" altLang="zh-CN" dirty="0"/>
              <a:t>年调试</a:t>
            </a:r>
            <a:r>
              <a:rPr lang="zh-CN" altLang="zh-CN" dirty="0" smtClean="0"/>
              <a:t>运行</a:t>
            </a:r>
            <a:r>
              <a:rPr lang="zh-CN" altLang="en-US" dirty="0" smtClean="0"/>
              <a:t>报告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000" dirty="0" smtClean="0"/>
              <a:t>2017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11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日</a:t>
            </a:r>
            <a:r>
              <a:rPr lang="en-US" altLang="zh-CN" sz="2000" dirty="0" smtClean="0"/>
              <a:t>-2018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7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19</a:t>
            </a:r>
            <a:r>
              <a:rPr lang="zh-CN" altLang="en-US" sz="2000" dirty="0" smtClean="0"/>
              <a:t>日</a:t>
            </a:r>
            <a:endParaRPr lang="zh-CN" altLang="en-US" sz="2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334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何伟、林力、郑海彪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日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27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17" y="838200"/>
            <a:ext cx="6248400" cy="457200"/>
          </a:xfrm>
        </p:spPr>
        <p:txBody>
          <a:bodyPr/>
          <a:lstStyle/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氦容器冷却水回路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1828800" y="6470202"/>
            <a:ext cx="5570756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氦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容器下部外反射体插件热电偶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温度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曲线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2018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4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4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-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7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日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57199" y="1295399"/>
            <a:ext cx="8075614" cy="80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    氦容器束道水冷部冷却水回路和下部外反射体插件冷却水回路，运行稳定。</a:t>
            </a:r>
            <a:r>
              <a:rPr lang="en-US" altLang="zh-CN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2018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年</a:t>
            </a:r>
            <a:r>
              <a:rPr lang="en-US" altLang="zh-CN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4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月</a:t>
            </a:r>
            <a:r>
              <a:rPr lang="en-US" altLang="zh-CN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5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日下部外反射体插件温度升高</a:t>
            </a:r>
            <a:r>
              <a:rPr lang="en-US" altLang="zh-CN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1.5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度（</a:t>
            </a:r>
            <a:r>
              <a:rPr lang="en-US" altLang="zh-CN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7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号热电偶测点温度从</a:t>
            </a:r>
            <a:r>
              <a:rPr lang="en-US" altLang="zh-CN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20.8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度升高到</a:t>
            </a:r>
            <a:r>
              <a:rPr lang="en-US" altLang="zh-CN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22.3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度），冷却水加热了</a:t>
            </a:r>
            <a:r>
              <a:rPr lang="zh-CN" altLang="en-US" sz="1600" kern="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下部外反射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体插件。</a:t>
            </a:r>
            <a:endParaRPr lang="en-US" altLang="zh-CN" sz="1600" kern="0" dirty="0" smtClean="0">
              <a:solidFill>
                <a:schemeClr val="bg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5" y="2104704"/>
            <a:ext cx="7857066" cy="4419600"/>
          </a:xfrm>
        </p:spPr>
      </p:pic>
    </p:spTree>
    <p:extLst>
      <p:ext uri="{BB962C8B-B14F-4D97-AF65-F5344CB8AC3E}">
        <p14:creationId xmlns:p14="http://schemas.microsoft.com/office/powerpoint/2010/main" val="917526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914400"/>
            <a:ext cx="8610600" cy="51054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</a:rPr>
              <a:t>运行期间出现的问题</a:t>
            </a:r>
            <a:endParaRPr lang="en-US" altLang="zh-CN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</a:rPr>
              <a:t>问题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</a:rPr>
              <a:t>：</a:t>
            </a:r>
            <a:r>
              <a:rPr lang="en-US" altLang="zh-CN" sz="1800" dirty="0" smtClean="0"/>
              <a:t>2018</a:t>
            </a:r>
            <a:r>
              <a:rPr lang="zh-CN" altLang="en-US" sz="1800" dirty="0"/>
              <a:t>年</a:t>
            </a:r>
            <a:r>
              <a:rPr lang="en-US" altLang="zh-CN" sz="1800" dirty="0"/>
              <a:t>2</a:t>
            </a:r>
            <a:r>
              <a:rPr lang="zh-CN" altLang="en-US" sz="1800" dirty="0"/>
              <a:t>月</a:t>
            </a:r>
            <a:r>
              <a:rPr lang="en-US" altLang="zh-CN" sz="1800" dirty="0"/>
              <a:t>14</a:t>
            </a:r>
            <a:r>
              <a:rPr lang="zh-CN" altLang="en-US" sz="1800" dirty="0"/>
              <a:t>日</a:t>
            </a:r>
            <a:r>
              <a:rPr lang="zh-CN" altLang="en-US" sz="1800" dirty="0" smtClean="0"/>
              <a:t>：氦容器</a:t>
            </a:r>
            <a:r>
              <a:rPr lang="zh-CN" altLang="zh-CN" sz="1800" dirty="0" smtClean="0"/>
              <a:t>机柜</a:t>
            </a:r>
            <a:r>
              <a:rPr lang="zh-CN" altLang="en-US" sz="1800" dirty="0" smtClean="0"/>
              <a:t>一</a:t>
            </a:r>
            <a:r>
              <a:rPr lang="en-US" altLang="zh-CN" sz="1800" dirty="0" smtClean="0"/>
              <a:t>PLC</a:t>
            </a:r>
            <a:r>
              <a:rPr lang="zh-CN" altLang="en-US" sz="1800" dirty="0"/>
              <a:t>网络模块数据丢</a:t>
            </a:r>
            <a:r>
              <a:rPr lang="zh-CN" altLang="en-US" sz="1800" dirty="0" smtClean="0"/>
              <a:t>包，导致</a:t>
            </a:r>
            <a:r>
              <a:rPr lang="en-US" altLang="zh-CN" sz="1800" dirty="0" smtClean="0"/>
              <a:t>TPS</a:t>
            </a:r>
            <a:r>
              <a:rPr lang="zh-CN" altLang="en-US" sz="1800" dirty="0"/>
              <a:t>切束流</a:t>
            </a:r>
            <a:r>
              <a:rPr lang="zh-CN" altLang="en-US" sz="1800" dirty="0" smtClean="0"/>
              <a:t>，到</a:t>
            </a:r>
            <a:r>
              <a:rPr lang="zh-CN" altLang="en-US" sz="1800" dirty="0"/>
              <a:t>现场排</a:t>
            </a:r>
            <a:r>
              <a:rPr lang="zh-CN" altLang="en-US" sz="1800" dirty="0" smtClean="0"/>
              <a:t>查确认原因，停机间隙修改了控制程序。</a:t>
            </a:r>
            <a:endParaRPr lang="en-US" altLang="zh-CN" sz="1800" dirty="0" smtClean="0"/>
          </a:p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CN" sz="1800" dirty="0" smtClean="0"/>
          </a:p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</a:rPr>
              <a:t>解决方案：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</a:rPr>
              <a:t>2018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</a:rPr>
              <a:t>年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</a:rPr>
              <a:t>月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</a:rPr>
              <a:t>日了更换网络模块后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</a:rPr>
              <a:t>未再出现数据丢包，未发生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</a:rPr>
              <a:t>TPS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</a:rPr>
              <a:t>切束流。</a:t>
            </a:r>
            <a:endParaRPr lang="en-US" altLang="zh-CN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CN" sz="1800" dirty="0"/>
          </a:p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</a:rPr>
              <a:t>问题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r>
              <a:rPr lang="en-US" altLang="zh-CN" sz="1800" dirty="0" smtClean="0"/>
              <a:t>2018</a:t>
            </a:r>
            <a:r>
              <a:rPr lang="zh-CN" altLang="en-US" sz="1800" dirty="0"/>
              <a:t>年</a:t>
            </a:r>
            <a:r>
              <a:rPr lang="en-US" altLang="zh-CN" sz="1800" dirty="0"/>
              <a:t>4</a:t>
            </a:r>
            <a:r>
              <a:rPr lang="zh-CN" altLang="en-US" sz="1800" dirty="0"/>
              <a:t>月</a:t>
            </a:r>
            <a:r>
              <a:rPr lang="en-US" altLang="zh-CN" sz="1800" dirty="0"/>
              <a:t>5</a:t>
            </a:r>
            <a:r>
              <a:rPr lang="zh-CN" altLang="en-US" sz="1800" dirty="0"/>
              <a:t>日：</a:t>
            </a:r>
            <a:r>
              <a:rPr lang="zh-CN" altLang="zh-CN" sz="1800" dirty="0"/>
              <a:t>南</a:t>
            </a:r>
            <a:r>
              <a:rPr lang="zh-CN" altLang="en-US" sz="1800" dirty="0"/>
              <a:t>方电</a:t>
            </a:r>
            <a:r>
              <a:rPr lang="zh-CN" altLang="zh-CN" sz="1800" dirty="0"/>
              <a:t>网发生了电压暂降，持续时间</a:t>
            </a:r>
            <a:r>
              <a:rPr lang="en-US" altLang="zh-CN" sz="1800" dirty="0"/>
              <a:t>210ms</a:t>
            </a:r>
            <a:r>
              <a:rPr lang="zh-CN" altLang="en-US" sz="1800" dirty="0" smtClean="0"/>
              <a:t>。</a:t>
            </a:r>
            <a:r>
              <a:rPr lang="zh-CN" altLang="zh-CN" sz="1800" dirty="0"/>
              <a:t>现场查看氦气系统</a:t>
            </a:r>
            <a:r>
              <a:rPr lang="zh-CN" altLang="en-US" sz="1800" dirty="0"/>
              <a:t>运行状态</a:t>
            </a:r>
            <a:r>
              <a:rPr lang="zh-CN" altLang="zh-CN" sz="1800" dirty="0"/>
              <a:t>，</a:t>
            </a:r>
            <a:r>
              <a:rPr lang="zh-CN" altLang="en-US" sz="1800" dirty="0"/>
              <a:t>确认</a:t>
            </a:r>
            <a:r>
              <a:rPr lang="zh-CN" altLang="zh-CN" sz="1800" dirty="0"/>
              <a:t>阀门状态</a:t>
            </a:r>
            <a:r>
              <a:rPr lang="zh-CN" altLang="zh-CN" sz="1800" dirty="0" smtClean="0"/>
              <a:t>正常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CN" sz="1800" dirty="0" smtClean="0"/>
              <a:t>2018</a:t>
            </a:r>
            <a:r>
              <a:rPr lang="zh-CN" altLang="en-US" sz="1800" dirty="0"/>
              <a:t>年</a:t>
            </a:r>
            <a:r>
              <a:rPr lang="en-US" altLang="zh-CN" sz="1800" dirty="0"/>
              <a:t>4</a:t>
            </a:r>
            <a:r>
              <a:rPr lang="zh-CN" altLang="en-US" sz="1800" dirty="0"/>
              <a:t>月</a:t>
            </a:r>
            <a:r>
              <a:rPr lang="en-US" altLang="zh-CN" sz="1800" dirty="0"/>
              <a:t>10</a:t>
            </a:r>
            <a:r>
              <a:rPr lang="zh-CN" altLang="en-US" sz="1800" dirty="0" smtClean="0"/>
              <a:t>日</a:t>
            </a:r>
            <a:r>
              <a:rPr lang="zh-CN" altLang="zh-CN" sz="1800" dirty="0"/>
              <a:t>更</a:t>
            </a:r>
            <a:r>
              <a:rPr lang="zh-CN" altLang="zh-CN" sz="1800" dirty="0" smtClean="0"/>
              <a:t>换</a:t>
            </a:r>
            <a:r>
              <a:rPr lang="en-US" altLang="zh-CN" sz="1800" dirty="0" smtClean="0"/>
              <a:t>PLC</a:t>
            </a:r>
            <a:r>
              <a:rPr lang="zh-CN" altLang="en-US" sz="1800" dirty="0"/>
              <a:t>网络模</a:t>
            </a:r>
            <a:r>
              <a:rPr lang="zh-CN" altLang="en-US" sz="1800" dirty="0" smtClean="0"/>
              <a:t>块时，气体间氦容器机柜二断电后</a:t>
            </a:r>
            <a:r>
              <a:rPr lang="zh-CN" altLang="en-US" sz="1800" dirty="0"/>
              <a:t>恢复供电，给氦气系统输出</a:t>
            </a:r>
            <a:r>
              <a:rPr lang="en-US" altLang="zh-CN" sz="1800" dirty="0" smtClean="0"/>
              <a:t>PT13</a:t>
            </a:r>
            <a:r>
              <a:rPr lang="zh-CN" altLang="en-US" sz="1800" dirty="0" smtClean="0"/>
              <a:t>初始压力</a:t>
            </a:r>
            <a:r>
              <a:rPr lang="zh-CN" altLang="en-US" sz="1800" dirty="0"/>
              <a:t>值</a:t>
            </a:r>
            <a:r>
              <a:rPr lang="en-US" altLang="zh-CN" sz="1800" dirty="0" smtClean="0"/>
              <a:t>105kPa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PLC</a:t>
            </a:r>
            <a:r>
              <a:rPr lang="zh-CN" altLang="en-US" sz="1800" dirty="0" smtClean="0"/>
              <a:t>掉电恢复后模拟量线性化设置恢复出厂值），造成氦</a:t>
            </a:r>
            <a:r>
              <a:rPr lang="zh-CN" altLang="en-US" sz="1800" dirty="0"/>
              <a:t>气系统按设定程序关闭阀门，切断氦容器进气</a:t>
            </a:r>
            <a:r>
              <a:rPr lang="zh-CN" altLang="en-US" sz="1800" dirty="0" smtClean="0"/>
              <a:t>管； 与徐俊现场排查并恢复正常（</a:t>
            </a:r>
            <a:r>
              <a:rPr lang="en-US" altLang="zh-CN" sz="1800" dirty="0" smtClean="0"/>
              <a:t>PLC</a:t>
            </a:r>
            <a:r>
              <a:rPr lang="zh-CN" altLang="en-US" sz="1800" dirty="0" smtClean="0"/>
              <a:t>重新初始化）。</a:t>
            </a:r>
            <a:endParaRPr lang="en-US" altLang="zh-CN" sz="18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CN" sz="18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</a:rPr>
              <a:t>解决方案：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</a:rPr>
              <a:t>在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</a:rPr>
              <a:t>氦气设备间增加了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</a:rPr>
              <a:t>UPS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</a:rPr>
              <a:t>，避免突然断电等影响氦气系统正常运行。</a:t>
            </a:r>
            <a:endParaRPr lang="en-US" altLang="zh-CN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6873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873202"/>
            <a:ext cx="6248400" cy="457200"/>
          </a:xfrm>
        </p:spPr>
        <p:txBody>
          <a:bodyPr/>
          <a:lstStyle/>
          <a:p>
            <a:r>
              <a:rPr lang="zh-CN" altLang="en-US" dirty="0"/>
              <a:t>四、</a:t>
            </a:r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zh-CN" altLang="en-US" dirty="0" smtClean="0"/>
              <a:t>暑期检修和维护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487" y="1371600"/>
            <a:ext cx="8139113" cy="2209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dirty="0" smtClean="0"/>
              <a:t>1</a:t>
            </a:r>
            <a:r>
              <a:rPr lang="zh-CN" altLang="en-US" sz="1800" dirty="0" smtClean="0"/>
              <a:t>、罗茨泵组轴封更换，连续运行</a:t>
            </a:r>
            <a:r>
              <a:rPr lang="en-US" altLang="zh-CN" sz="1800" dirty="0" smtClean="0"/>
              <a:t>24</a:t>
            </a:r>
            <a:r>
              <a:rPr lang="zh-CN" altLang="en-US" sz="1800" dirty="0" smtClean="0"/>
              <a:t>小时，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sz="1800" dirty="0" smtClean="0"/>
              <a:t>泵组极限真空</a:t>
            </a:r>
            <a:r>
              <a:rPr lang="en-US" altLang="zh-CN" sz="1800" dirty="0" smtClean="0"/>
              <a:t>0.5Pa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2</a:t>
            </a:r>
            <a:r>
              <a:rPr lang="zh-CN" altLang="en-US" sz="1800" dirty="0" smtClean="0"/>
              <a:t>、氦容器抽真空到</a:t>
            </a:r>
            <a:r>
              <a:rPr lang="en-US" altLang="zh-CN" sz="1800" dirty="0" smtClean="0"/>
              <a:t>11.2Pa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3</a:t>
            </a:r>
            <a:r>
              <a:rPr lang="zh-CN" altLang="en-US" sz="1800" dirty="0" smtClean="0"/>
              <a:t>、配合靶体退出氦容器。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4</a:t>
            </a:r>
            <a:r>
              <a:rPr lang="zh-CN" altLang="en-US" sz="1800" dirty="0" smtClean="0"/>
              <a:t>、氦容器重新抽真空，随后充入氦气到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sz="1800" dirty="0" smtClean="0"/>
              <a:t>大气压，便于水系统运行。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5</a:t>
            </a:r>
            <a:r>
              <a:rPr lang="zh-CN" altLang="en-US" sz="1800" dirty="0" smtClean="0"/>
              <a:t>、罗茨泵组更换抽气口和排气口的金属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sz="1800" dirty="0" smtClean="0"/>
              <a:t>密封圈。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6</a:t>
            </a:r>
            <a:r>
              <a:rPr lang="zh-CN" altLang="en-US" sz="1800" dirty="0" smtClean="0"/>
              <a:t>、氦气系统安装</a:t>
            </a:r>
            <a:r>
              <a:rPr lang="en-US" altLang="zh-CN" sz="1800" dirty="0" smtClean="0"/>
              <a:t>UPS</a:t>
            </a:r>
            <a:r>
              <a:rPr lang="zh-CN" altLang="en-US" sz="1800" dirty="0" smtClean="0"/>
              <a:t>电源。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3363" y="1545634"/>
            <a:ext cx="5659470" cy="42446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638800" y="6497671"/>
            <a:ext cx="23743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</a:rPr>
              <a:t>罗茨泵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</a:rPr>
              <a:t>组极限真空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</a:rPr>
              <a:t>0.5Pa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03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80" y="762918"/>
            <a:ext cx="6248400" cy="457200"/>
          </a:xfrm>
        </p:spPr>
        <p:txBody>
          <a:bodyPr/>
          <a:lstStyle/>
          <a:p>
            <a:r>
              <a:rPr lang="zh-CN" altLang="en-US" dirty="0" smtClean="0"/>
              <a:t>五、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年度工作计划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3948" y="1286933"/>
            <a:ext cx="3886201" cy="130386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dirty="0" smtClean="0"/>
              <a:t>1</a:t>
            </a:r>
            <a:r>
              <a:rPr lang="zh-CN" altLang="en-US" sz="1800" dirty="0" smtClean="0"/>
              <a:t>、氦容器抽真空管区域改造：参考</a:t>
            </a:r>
            <a:r>
              <a:rPr lang="en-US" altLang="zh-CN" sz="1800" dirty="0" smtClean="0"/>
              <a:t>ISIS</a:t>
            </a:r>
            <a:r>
              <a:rPr lang="zh-CN" altLang="en-US" sz="1800" dirty="0" smtClean="0"/>
              <a:t>搭建气体防护柜，抽真空管内加入氦气回气管。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719" y="1295400"/>
            <a:ext cx="3617913" cy="482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9" y="2887478"/>
            <a:ext cx="2111770" cy="37542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04" y="2904153"/>
            <a:ext cx="2102391" cy="37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30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1120" y="952500"/>
            <a:ext cx="4648762" cy="4572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、气体系统</a:t>
            </a:r>
            <a:r>
              <a:rPr lang="zh-CN" altLang="en-US" dirty="0"/>
              <a:t>场地</a:t>
            </a:r>
            <a:r>
              <a:rPr lang="zh-CN" altLang="en-US" dirty="0" smtClean="0"/>
              <a:t>改造</a:t>
            </a:r>
            <a:endParaRPr lang="en-US" altLang="zh-CN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为便于氦气系统操作和维护，为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号谱仪在氦气设备间的屏蔽体施工做好准备。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80" y="3025967"/>
            <a:ext cx="2785202" cy="37136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5"/>
          <a:stretch/>
        </p:blipFill>
        <p:spPr>
          <a:xfrm rot="5400000">
            <a:off x="-997596" y="3374358"/>
            <a:ext cx="4063999" cy="2018840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5496459" y="6337454"/>
            <a:ext cx="1590140" cy="49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ts val="1800"/>
              </a:lnSpc>
            </a:pPr>
            <a:r>
              <a:rPr lang="zh-CN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靶站</a:t>
            </a:r>
            <a:r>
              <a:rPr lang="zh-CN" alt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大厅一</a:t>
            </a:r>
            <a:r>
              <a:rPr lang="zh-CN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层</a:t>
            </a:r>
            <a:r>
              <a:rPr lang="en-US" altLang="zh-CN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CN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zh-CN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CN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汇流排和气瓶</a:t>
            </a:r>
            <a:r>
              <a:rPr lang="en-US" altLang="zh-CN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zh-CN" altLang="en-US" sz="16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内容占位符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47190" y="790176"/>
            <a:ext cx="2239409" cy="54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455" y="791887"/>
            <a:ext cx="2056545" cy="5453877"/>
          </a:xfrm>
          <a:prstGeom prst="rect">
            <a:avLst/>
          </a:prstGeom>
        </p:spPr>
      </p:pic>
      <p:sp>
        <p:nvSpPr>
          <p:cNvPr id="11" name="标题 1"/>
          <p:cNvSpPr txBox="1">
            <a:spLocks/>
          </p:cNvSpPr>
          <p:nvPr/>
        </p:nvSpPr>
        <p:spPr bwMode="auto">
          <a:xfrm>
            <a:off x="7356464" y="6215877"/>
            <a:ext cx="19275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ts val="1800"/>
              </a:lnSpc>
            </a:pPr>
            <a:r>
              <a:rPr lang="zh-CN" alt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靶站大厅二层</a:t>
            </a:r>
            <a:endParaRPr lang="en-US" altLang="zh-CN" sz="1600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800"/>
              </a:lnSpc>
            </a:pPr>
            <a:r>
              <a:rPr lang="en-US" altLang="zh-CN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CN" alt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缓冲罐</a:t>
            </a:r>
            <a:r>
              <a:rPr lang="en-US" altLang="zh-CN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\</a:t>
            </a:r>
            <a:r>
              <a:rPr lang="zh-CN" alt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仪表阀门传感器和控制柜</a:t>
            </a:r>
            <a:r>
              <a:rPr lang="en-US" altLang="zh-CN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zh-CN" altLang="en-US" sz="16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894013" y="4891484"/>
            <a:ext cx="533400" cy="133643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543800" y="2757884"/>
            <a:ext cx="381000" cy="2133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cxnSp>
        <p:nvCxnSpPr>
          <p:cNvPr id="18" name="直接箭头连接符 17"/>
          <p:cNvCxnSpPr>
            <a:stCxn id="8" idx="1"/>
          </p:cNvCxnSpPr>
          <p:nvPr/>
        </p:nvCxnSpPr>
        <p:spPr bwMode="auto">
          <a:xfrm flipH="1" flipV="1">
            <a:off x="5160713" y="6245764"/>
            <a:ext cx="335746" cy="340028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直接箭头连接符 22"/>
          <p:cNvCxnSpPr/>
          <p:nvPr/>
        </p:nvCxnSpPr>
        <p:spPr bwMode="auto">
          <a:xfrm flipV="1">
            <a:off x="7451722" y="4891484"/>
            <a:ext cx="262074" cy="1694308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任意多边形 4"/>
          <p:cNvSpPr/>
          <p:nvPr/>
        </p:nvSpPr>
        <p:spPr bwMode="auto">
          <a:xfrm>
            <a:off x="4945616" y="1181100"/>
            <a:ext cx="550843" cy="1333041"/>
          </a:xfrm>
          <a:custGeom>
            <a:avLst/>
            <a:gdLst>
              <a:gd name="connsiteX0" fmla="*/ 0 w 627962"/>
              <a:gd name="connsiteY0" fmla="*/ 66101 h 1366091"/>
              <a:gd name="connsiteX1" fmla="*/ 451692 w 627962"/>
              <a:gd name="connsiteY1" fmla="*/ 683045 h 1366091"/>
              <a:gd name="connsiteX2" fmla="*/ 462709 w 627962"/>
              <a:gd name="connsiteY2" fmla="*/ 1366091 h 1366091"/>
              <a:gd name="connsiteX3" fmla="*/ 594911 w 627962"/>
              <a:gd name="connsiteY3" fmla="*/ 1333041 h 1366091"/>
              <a:gd name="connsiteX4" fmla="*/ 627962 w 627962"/>
              <a:gd name="connsiteY4" fmla="*/ 605927 h 1366091"/>
              <a:gd name="connsiteX5" fmla="*/ 187287 w 627962"/>
              <a:gd name="connsiteY5" fmla="*/ 0 h 1366091"/>
              <a:gd name="connsiteX6" fmla="*/ 77119 w 627962"/>
              <a:gd name="connsiteY6" fmla="*/ 55084 h 1366091"/>
              <a:gd name="connsiteX0" fmla="*/ 11016 w 550843"/>
              <a:gd name="connsiteY0" fmla="*/ 44067 h 1366091"/>
              <a:gd name="connsiteX1" fmla="*/ 374573 w 550843"/>
              <a:gd name="connsiteY1" fmla="*/ 683045 h 1366091"/>
              <a:gd name="connsiteX2" fmla="*/ 385590 w 550843"/>
              <a:gd name="connsiteY2" fmla="*/ 1366091 h 1366091"/>
              <a:gd name="connsiteX3" fmla="*/ 517792 w 550843"/>
              <a:gd name="connsiteY3" fmla="*/ 1333041 h 1366091"/>
              <a:gd name="connsiteX4" fmla="*/ 550843 w 550843"/>
              <a:gd name="connsiteY4" fmla="*/ 605927 h 1366091"/>
              <a:gd name="connsiteX5" fmla="*/ 110168 w 550843"/>
              <a:gd name="connsiteY5" fmla="*/ 0 h 1366091"/>
              <a:gd name="connsiteX6" fmla="*/ 0 w 550843"/>
              <a:gd name="connsiteY6" fmla="*/ 55084 h 1366091"/>
              <a:gd name="connsiteX0" fmla="*/ 11016 w 550843"/>
              <a:gd name="connsiteY0" fmla="*/ 44067 h 1333041"/>
              <a:gd name="connsiteX1" fmla="*/ 374573 w 550843"/>
              <a:gd name="connsiteY1" fmla="*/ 683045 h 1333041"/>
              <a:gd name="connsiteX2" fmla="*/ 374574 w 550843"/>
              <a:gd name="connsiteY2" fmla="*/ 1277956 h 1333041"/>
              <a:gd name="connsiteX3" fmla="*/ 517792 w 550843"/>
              <a:gd name="connsiteY3" fmla="*/ 1333041 h 1333041"/>
              <a:gd name="connsiteX4" fmla="*/ 550843 w 550843"/>
              <a:gd name="connsiteY4" fmla="*/ 605927 h 1333041"/>
              <a:gd name="connsiteX5" fmla="*/ 110168 w 550843"/>
              <a:gd name="connsiteY5" fmla="*/ 0 h 1333041"/>
              <a:gd name="connsiteX6" fmla="*/ 0 w 550843"/>
              <a:gd name="connsiteY6" fmla="*/ 55084 h 1333041"/>
              <a:gd name="connsiteX0" fmla="*/ 11016 w 550843"/>
              <a:gd name="connsiteY0" fmla="*/ 44067 h 1333041"/>
              <a:gd name="connsiteX1" fmla="*/ 374573 w 550843"/>
              <a:gd name="connsiteY1" fmla="*/ 683045 h 1333041"/>
              <a:gd name="connsiteX2" fmla="*/ 363557 w 550843"/>
              <a:gd name="connsiteY2" fmla="*/ 1333041 h 1333041"/>
              <a:gd name="connsiteX3" fmla="*/ 517792 w 550843"/>
              <a:gd name="connsiteY3" fmla="*/ 1333041 h 1333041"/>
              <a:gd name="connsiteX4" fmla="*/ 550843 w 550843"/>
              <a:gd name="connsiteY4" fmla="*/ 605927 h 1333041"/>
              <a:gd name="connsiteX5" fmla="*/ 110168 w 550843"/>
              <a:gd name="connsiteY5" fmla="*/ 0 h 1333041"/>
              <a:gd name="connsiteX6" fmla="*/ 0 w 550843"/>
              <a:gd name="connsiteY6" fmla="*/ 55084 h 133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843" h="1333041">
                <a:moveTo>
                  <a:pt x="11016" y="44067"/>
                </a:moveTo>
                <a:lnTo>
                  <a:pt x="374573" y="683045"/>
                </a:lnTo>
                <a:cubicBezTo>
                  <a:pt x="374573" y="881349"/>
                  <a:pt x="363557" y="1134737"/>
                  <a:pt x="363557" y="1333041"/>
                </a:cubicBezTo>
                <a:lnTo>
                  <a:pt x="517792" y="1333041"/>
                </a:lnTo>
                <a:lnTo>
                  <a:pt x="550843" y="605927"/>
                </a:lnTo>
                <a:lnTo>
                  <a:pt x="110168" y="0"/>
                </a:lnTo>
                <a:lnTo>
                  <a:pt x="0" y="55084"/>
                </a:ln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8152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1524000" y="2438400"/>
            <a:ext cx="624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4000">
                <a:solidFill>
                  <a:schemeClr val="tx1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感谢各位同事！</a:t>
            </a:r>
            <a:endParaRPr lang="en-US" altLang="zh-CN" sz="4000">
              <a:solidFill>
                <a:schemeClr val="tx1"/>
              </a:solidFill>
              <a:latin typeface="宋体" panose="02010600030101010101" pitchFamily="2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5304624"/>
      </p:ext>
    </p:extLst>
  </p:cSld>
  <p:clrMapOvr>
    <a:masterClrMapping/>
  </p:clrMapOvr>
  <p:transition advTm="4906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6248400" cy="457200"/>
          </a:xfrm>
        </p:spPr>
        <p:txBody>
          <a:bodyPr/>
          <a:lstStyle/>
          <a:p>
            <a:r>
              <a:rPr lang="zh-CN" altLang="en-US" dirty="0" smtClean="0"/>
              <a:t>    </a:t>
            </a:r>
            <a:r>
              <a:rPr lang="zh-CN" altLang="en-US" sz="2400" dirty="0" smtClean="0"/>
              <a:t>报告内容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47800"/>
            <a:ext cx="8139113" cy="43434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一、氦容器系统简介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二</a:t>
            </a:r>
            <a:r>
              <a:rPr lang="zh-CN" altLang="en-US" dirty="0" smtClean="0"/>
              <a:t>、氦气系统调试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三</a:t>
            </a:r>
            <a:r>
              <a:rPr lang="zh-CN" altLang="en-US" dirty="0" smtClean="0"/>
              <a:t>、氦容器系统运行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工艺测试、氦容器温度监测、冷却水回路、问题及解决。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dirty="0"/>
              <a:t>四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年暑期检修和维护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五、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年度工作计划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8814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0" y="361949"/>
            <a:ext cx="6248400" cy="457200"/>
          </a:xfrm>
        </p:spPr>
        <p:txBody>
          <a:bodyPr/>
          <a:lstStyle/>
          <a:p>
            <a:r>
              <a:rPr lang="zh-CN" altLang="en-US" dirty="0" smtClean="0"/>
              <a:t>一、氦容器系统简介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632" y="958750"/>
            <a:ext cx="7700820" cy="180080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600" dirty="0" smtClean="0"/>
              <a:t>      </a:t>
            </a:r>
            <a:r>
              <a:rPr lang="zh-CN" altLang="zh-CN" sz="1800" dirty="0" smtClean="0"/>
              <a:t>氦容器</a:t>
            </a:r>
            <a:r>
              <a:rPr lang="zh-CN" altLang="en-US" sz="1800" dirty="0" smtClean="0"/>
              <a:t>系统</a:t>
            </a:r>
            <a:r>
              <a:rPr lang="zh-CN" altLang="zh-CN" sz="1800" dirty="0" smtClean="0"/>
              <a:t>主要</a:t>
            </a:r>
            <a:r>
              <a:rPr lang="zh-CN" altLang="zh-CN" sz="1800" dirty="0"/>
              <a:t>组成部件有：</a:t>
            </a:r>
            <a:r>
              <a:rPr lang="en-US" altLang="zh-CN" sz="1800" dirty="0"/>
              <a:t>(1) </a:t>
            </a:r>
            <a:r>
              <a:rPr lang="zh-CN" altLang="zh-CN" sz="1800" dirty="0"/>
              <a:t>氦容器本体</a:t>
            </a:r>
            <a:r>
              <a:rPr lang="en-US" altLang="zh-CN" sz="1800" dirty="0"/>
              <a:t> (2) </a:t>
            </a:r>
            <a:r>
              <a:rPr lang="zh-CN" altLang="zh-CN" sz="1800" dirty="0"/>
              <a:t>上部外反射体插件</a:t>
            </a:r>
            <a:r>
              <a:rPr lang="en-US" altLang="zh-CN" sz="1800" dirty="0"/>
              <a:t> (3) </a:t>
            </a:r>
            <a:r>
              <a:rPr lang="zh-CN" altLang="zh-CN" sz="1800" dirty="0"/>
              <a:t>中部外反射体插件</a:t>
            </a:r>
            <a:r>
              <a:rPr lang="en-US" altLang="zh-CN" sz="1800" dirty="0"/>
              <a:t> (4) </a:t>
            </a:r>
            <a:r>
              <a:rPr lang="zh-CN" altLang="zh-CN" sz="1800" dirty="0"/>
              <a:t>下部外反射体插件</a:t>
            </a:r>
            <a:r>
              <a:rPr lang="en-US" altLang="zh-CN" sz="1800" dirty="0"/>
              <a:t> (5) </a:t>
            </a:r>
            <a:r>
              <a:rPr lang="zh-CN" altLang="zh-CN" sz="1800" dirty="0"/>
              <a:t>顶部屏蔽体</a:t>
            </a:r>
            <a:r>
              <a:rPr lang="en-US" altLang="zh-CN" sz="1800" dirty="0"/>
              <a:t> (6) </a:t>
            </a:r>
            <a:r>
              <a:rPr lang="zh-CN" altLang="zh-CN" sz="1800" dirty="0"/>
              <a:t>裙座</a:t>
            </a:r>
            <a:r>
              <a:rPr lang="en-US" altLang="zh-CN" sz="1800" dirty="0"/>
              <a:t> (7) </a:t>
            </a:r>
            <a:r>
              <a:rPr lang="zh-CN" altLang="zh-CN" sz="1800" dirty="0"/>
              <a:t>裙座屏蔽体。氦容器本体是一立式圆筒形密封容器，它包括上部容器、束道水冷部、质子束接管、靶体接管、中子束接管、排污管和上盖板共七大</a:t>
            </a:r>
            <a:r>
              <a:rPr lang="zh-CN" altLang="zh-CN" sz="1800" dirty="0" smtClean="0"/>
              <a:t>部件。</a:t>
            </a:r>
            <a:endParaRPr lang="zh-CN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64269"/>
            <a:ext cx="5738319" cy="439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89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2093" y="789542"/>
            <a:ext cx="8520907" cy="218225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600" dirty="0"/>
              <a:t> </a:t>
            </a:r>
            <a:r>
              <a:rPr lang="zh-CN" altLang="en-US" sz="1600" dirty="0" smtClean="0"/>
              <a:t>     </a:t>
            </a:r>
            <a:r>
              <a:rPr lang="zh-CN" altLang="zh-CN" sz="1600" dirty="0" smtClean="0"/>
              <a:t>氦</a:t>
            </a:r>
            <a:r>
              <a:rPr lang="zh-CN" altLang="zh-CN" sz="1600" dirty="0"/>
              <a:t>容器抽空后充入高纯度氦气（</a:t>
            </a:r>
            <a:r>
              <a:rPr lang="en-US" altLang="zh-CN" sz="1600" dirty="0"/>
              <a:t>99.99%</a:t>
            </a:r>
            <a:r>
              <a:rPr lang="zh-CN" altLang="zh-CN" sz="1600" dirty="0"/>
              <a:t>），以防止腐蚀性的氮化物的形成，减少易挥发的放射性物质的产生，使腐蚀和放射性物质降低到尽可能低的范围。氦容器内的气氛环境除了满足以上运行的需要，它同时还对慢化器液氢的泄漏提供了额外的保护。设备在运行过程中为微正压（</a:t>
            </a:r>
            <a:r>
              <a:rPr lang="en-US" altLang="zh-CN" sz="1600" dirty="0"/>
              <a:t>+2.5kPa~+10kPa</a:t>
            </a:r>
            <a:r>
              <a:rPr lang="zh-CN" altLang="zh-CN" sz="1600" dirty="0"/>
              <a:t>）。内部压力略高于外界大气压，避免外部空气漏进氦容器内，破坏内部的惰性保护气体氛围。</a:t>
            </a:r>
            <a:endParaRPr lang="en-US" altLang="zh-CN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600" dirty="0"/>
              <a:t>        </a:t>
            </a:r>
            <a:r>
              <a:rPr lang="zh-CN" altLang="en-US" sz="1600" dirty="0"/>
              <a:t>氦气系统给靶体和质子束窗的金属膨胀密封法兰充</a:t>
            </a:r>
            <a:r>
              <a:rPr lang="zh-CN" altLang="en-US" sz="1600" dirty="0" smtClean="0"/>
              <a:t>氦气，设置了独立的控制回路，</a:t>
            </a:r>
            <a:r>
              <a:rPr lang="zh-CN" altLang="en-US" sz="1600" dirty="0"/>
              <a:t>保证氦容器有效</a:t>
            </a:r>
            <a:r>
              <a:rPr lang="zh-CN" altLang="en-US" sz="1600" dirty="0" smtClean="0"/>
              <a:t>密封</a:t>
            </a:r>
            <a:r>
              <a:rPr lang="zh-CN" altLang="en-US" sz="1600" dirty="0"/>
              <a:t>，</a:t>
            </a:r>
            <a:r>
              <a:rPr lang="zh-CN" altLang="en-US" sz="1600" dirty="0" smtClean="0"/>
              <a:t>确保在自动供气系统发生故障，两道</a:t>
            </a:r>
            <a:r>
              <a:rPr lang="zh-CN" altLang="en-US" sz="1600" dirty="0"/>
              <a:t>金属膨胀密封法兰</a:t>
            </a:r>
            <a:r>
              <a:rPr lang="zh-CN" altLang="en-US" sz="1600" dirty="0" smtClean="0"/>
              <a:t>仍然能保持氦容器内部氦气气氛。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95" y="2971800"/>
            <a:ext cx="4951945" cy="3858658"/>
          </a:xfrm>
          <a:prstGeom prst="rect">
            <a:avLst/>
          </a:prstGeom>
        </p:spPr>
      </p:pic>
      <p:pic>
        <p:nvPicPr>
          <p:cNvPr id="6" name="内容占位符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/>
          <a:stretch/>
        </p:blipFill>
        <p:spPr bwMode="auto">
          <a:xfrm>
            <a:off x="5334000" y="2971800"/>
            <a:ext cx="3351213" cy="38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5740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64333" y="1066800"/>
            <a:ext cx="4390447" cy="3124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1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、</a:t>
            </a:r>
            <a:r>
              <a:rPr lang="zh-CN" altLang="en-US" sz="13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氦气缓冲罐压力试验，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压力值</a:t>
            </a: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0.78MPa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。</a:t>
            </a:r>
            <a:endParaRPr lang="en-US" altLang="zh-CN" sz="13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2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、</a:t>
            </a:r>
            <a:r>
              <a:rPr lang="zh-CN" altLang="en-US" sz="13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氦气缓冲罐保压试验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，压力值</a:t>
            </a: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0.6MPa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，保压</a:t>
            </a: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24h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，压力值不变。</a:t>
            </a:r>
            <a:endParaRPr lang="en-US" altLang="zh-CN" sz="13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3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、</a:t>
            </a:r>
            <a:r>
              <a:rPr lang="zh-CN" altLang="zh-CN" sz="13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汇流排给氦气缓冲罐实时补气</a:t>
            </a:r>
            <a:r>
              <a:rPr lang="zh-CN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，氦气缓冲罐压力稳定在</a:t>
            </a: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0.4-0.6MPa</a:t>
            </a:r>
            <a:r>
              <a:rPr lang="zh-CN" altLang="zh-CN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。手</a:t>
            </a:r>
            <a:r>
              <a:rPr lang="zh-CN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动拆除仪表阀，通过仪表阀口排出气体，使氦气缓冲罐的压力降低到</a:t>
            </a: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0.35MPa</a:t>
            </a:r>
            <a:r>
              <a:rPr lang="zh-CN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（通过压力传感器读取氦气缓冲罐压力值），氦气供气阀门自动打开，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汇流排</a:t>
            </a:r>
            <a:r>
              <a:rPr lang="zh-CN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给氦气缓冲罐补气，待氦气缓冲罐压力达到</a:t>
            </a: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0.6MPa</a:t>
            </a:r>
            <a:r>
              <a:rPr lang="zh-CN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后，氦气供气阀门自动关闭，使氦气缓冲罐压力稳定在</a:t>
            </a:r>
            <a:r>
              <a:rPr lang="en-US" altLang="zh-CN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0.6MPa</a:t>
            </a:r>
            <a:endParaRPr lang="en-US" altLang="zh-CN" sz="13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4</a:t>
            </a:r>
            <a:r>
              <a:rPr lang="zh-CN" altLang="en-US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、</a:t>
            </a:r>
            <a:r>
              <a:rPr lang="zh-CN" altLang="en-US" sz="13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气瓶低压黄灯提示更换新气瓶。</a:t>
            </a:r>
            <a:r>
              <a:rPr lang="zh-CN" altLang="en-US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汇流排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一侧氦气瓶组压力低于</a:t>
            </a: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2MPa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，汇流排低压报警，现场报警灯亮（已关闭声音），控制系统报警灯</a:t>
            </a:r>
            <a:r>
              <a:rPr lang="zh-CN" altLang="en-US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亮，</a:t>
            </a:r>
            <a:r>
              <a:rPr lang="zh-CN" altLang="zh-CN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中</a:t>
            </a:r>
            <a:r>
              <a:rPr lang="zh-CN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控室远程控制系统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界面报警灯亮</a:t>
            </a: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,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 低压报警，提醒工作人员更换该侧气瓶。</a:t>
            </a:r>
            <a:endParaRPr lang="en-US" altLang="zh-CN" sz="1300" dirty="0" smtClean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5</a:t>
            </a:r>
            <a:r>
              <a:rPr lang="zh-CN" altLang="en-US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、</a:t>
            </a:r>
            <a:r>
              <a:rPr lang="zh-CN" altLang="en-US" sz="13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氦容器内部压力突然升高，导致</a:t>
            </a:r>
            <a:r>
              <a:rPr lang="en-US" altLang="zh-CN" sz="13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TPS</a:t>
            </a:r>
            <a:r>
              <a:rPr lang="zh-CN" altLang="en-US" sz="13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切束测试。</a:t>
            </a:r>
            <a:r>
              <a:rPr lang="zh-CN" altLang="en-US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氦气</a:t>
            </a:r>
            <a:r>
              <a:rPr lang="zh-CN" altLang="zh-CN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系</a:t>
            </a:r>
            <a:r>
              <a:rPr lang="zh-CN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统与氦容器使用手动阀门断开，</a:t>
            </a:r>
            <a:r>
              <a:rPr lang="zh-CN" altLang="zh-CN" sz="13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修改</a:t>
            </a:r>
            <a:r>
              <a:rPr lang="en-US" altLang="zh-CN" sz="13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PLC</a:t>
            </a:r>
            <a:r>
              <a:rPr lang="zh-CN" altLang="en-US" sz="13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输出数据</a:t>
            </a:r>
            <a:r>
              <a:rPr lang="zh-CN" altLang="zh-CN" sz="13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给</a:t>
            </a:r>
            <a:r>
              <a:rPr lang="zh-CN" altLang="en-US" sz="13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氦</a:t>
            </a:r>
            <a:r>
              <a:rPr lang="zh-CN" altLang="zh-CN" sz="13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气系</a:t>
            </a:r>
            <a:r>
              <a:rPr lang="zh-CN" altLang="zh-CN" sz="13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统输入氦容器内压值</a:t>
            </a:r>
            <a:r>
              <a:rPr lang="zh-CN" altLang="zh-CN" sz="13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力</a:t>
            </a:r>
            <a:r>
              <a:rPr lang="en-US" altLang="zh-CN" sz="13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30kPa</a:t>
            </a:r>
            <a:r>
              <a:rPr lang="zh-CN" altLang="zh-CN" sz="13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，</a:t>
            </a:r>
            <a:r>
              <a:rPr lang="zh-CN" altLang="en-US" sz="13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氦</a:t>
            </a:r>
            <a:r>
              <a:rPr lang="zh-CN" altLang="zh-CN" sz="13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气系</a:t>
            </a:r>
            <a:r>
              <a:rPr lang="zh-CN" altLang="zh-CN" sz="13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统及远程控制系统立刻给出高压报警，并且切断氦容器进气管电磁阀。</a:t>
            </a:r>
            <a:r>
              <a:rPr lang="zh-CN" altLang="zh-CN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修改</a:t>
            </a: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PLC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输出数据</a:t>
            </a:r>
            <a:r>
              <a:rPr lang="zh-CN" altLang="zh-CN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给</a:t>
            </a:r>
            <a:r>
              <a:rPr lang="zh-CN" altLang="en-US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氦</a:t>
            </a:r>
            <a:r>
              <a:rPr lang="zh-CN" altLang="zh-CN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气系</a:t>
            </a:r>
            <a:r>
              <a:rPr lang="zh-CN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统输入氦容器内压值力</a:t>
            </a:r>
            <a:r>
              <a:rPr lang="en-US" altLang="zh-CN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2.0kPa</a:t>
            </a:r>
            <a:r>
              <a:rPr lang="zh-CN" altLang="zh-CN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，</a:t>
            </a:r>
            <a:r>
              <a:rPr lang="zh-CN" altLang="en-US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氦</a:t>
            </a:r>
            <a:r>
              <a:rPr lang="zh-CN" altLang="zh-CN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气系</a:t>
            </a:r>
            <a:r>
              <a:rPr lang="zh-CN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统及远程控制系统立刻给出低压报警</a:t>
            </a:r>
            <a:r>
              <a:rPr lang="zh-CN" altLang="zh-CN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。</a:t>
            </a:r>
            <a:endParaRPr lang="en-US" altLang="zh-CN" sz="1300" dirty="0" smtClean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6</a:t>
            </a:r>
            <a:r>
              <a:rPr lang="zh-CN" altLang="en-US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、</a:t>
            </a:r>
            <a:r>
              <a:rPr lang="zh-CN" altLang="en-US" sz="13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停止按钮</a:t>
            </a:r>
            <a:r>
              <a:rPr lang="zh-CN" altLang="en-US" sz="13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测试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。</a:t>
            </a:r>
            <a:r>
              <a:rPr lang="zh-CN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中控室远程控制系统</a:t>
            </a:r>
            <a:r>
              <a:rPr lang="zh-CN" altLang="en-US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操作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停止</a:t>
            </a:r>
            <a:r>
              <a:rPr lang="zh-CN" altLang="en-US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按钮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停</a:t>
            </a:r>
            <a:r>
              <a:rPr lang="zh-CN" altLang="en-US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止氦气系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统</a:t>
            </a:r>
            <a:r>
              <a:rPr lang="zh-CN" altLang="en-US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供气，氦</a:t>
            </a:r>
            <a:r>
              <a:rPr lang="zh-CN" altLang="zh-CN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气系</a:t>
            </a:r>
            <a:r>
              <a:rPr lang="zh-CN" altLang="zh-CN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统</a:t>
            </a:r>
            <a:r>
              <a:rPr lang="zh-CN" altLang="en-US" sz="13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本地</a:t>
            </a:r>
            <a:r>
              <a:rPr lang="zh-CN" altLang="zh-CN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控制柜</a:t>
            </a:r>
            <a:r>
              <a:rPr lang="zh-CN" altLang="en-US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立即启动停止按钮</a:t>
            </a:r>
            <a:endParaRPr lang="en-US" altLang="zh-CN" sz="1300" dirty="0" smtClean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7</a:t>
            </a:r>
            <a:r>
              <a:rPr lang="zh-CN" altLang="en-US" sz="13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、</a:t>
            </a:r>
            <a:r>
              <a:rPr lang="zh-CN" altLang="zh-CN" sz="13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对氦容器进行气体置换，先将氦容器抽真空到真空度</a:t>
            </a:r>
            <a:r>
              <a:rPr lang="en-US" altLang="zh-CN" sz="13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15Pa</a:t>
            </a:r>
            <a:r>
              <a:rPr lang="zh-CN" altLang="zh-CN" sz="13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，然后使用气体系统的氮气汇流排冲入氮气到一个大气压，再升高到</a:t>
            </a:r>
            <a:r>
              <a:rPr lang="en-US" altLang="zh-CN" sz="13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+1kPa</a:t>
            </a:r>
            <a:r>
              <a:rPr lang="zh-CN" altLang="en-US" sz="13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。</a:t>
            </a:r>
            <a:endParaRPr lang="en-US" altLang="zh-CN" sz="1300" u="sng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755210"/>
            <a:ext cx="2381250" cy="3175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14" y="743179"/>
            <a:ext cx="2375813" cy="31677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38" y="3946430"/>
            <a:ext cx="4908578" cy="2770187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6158" y="725736"/>
            <a:ext cx="4459642" cy="457200"/>
          </a:xfrm>
        </p:spPr>
        <p:txBody>
          <a:bodyPr/>
          <a:lstStyle/>
          <a:p>
            <a:pPr lvl="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、氦气系统调试（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-2017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月）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23599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879743"/>
            <a:ext cx="2645884" cy="457200"/>
          </a:xfrm>
        </p:spPr>
        <p:txBody>
          <a:bodyPr/>
          <a:lstStyle/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工艺测试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23975"/>
            <a:ext cx="7620000" cy="4953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    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氦</a:t>
            </a: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容器在靶站运行过程中提供一个保护气体环境的同时，尽量避免外部空气进入氦容器，造成气体的活化。因此氦容器内部采用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He</a:t>
            </a: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气氛，并要求保持微正压，压力范围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在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+2.5kPa</a:t>
            </a:r>
            <a:r>
              <a:rPr lang="en-US" altLang="zh-CN" sz="16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~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+10kPa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长期</a:t>
            </a: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运行。测试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设备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下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表：</a:t>
            </a:r>
            <a:endParaRPr lang="en-US" altLang="zh-CN" sz="1600" dirty="0" smtClean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</a:pPr>
            <a:endParaRPr lang="zh-CN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</a:pPr>
            <a:endParaRPr lang="zh-CN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</a:pPr>
            <a:endParaRPr lang="en-US" altLang="zh-CN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59364"/>
              </p:ext>
            </p:extLst>
          </p:nvPr>
        </p:nvGraphicFramePr>
        <p:xfrm>
          <a:off x="1447800" y="2209800"/>
          <a:ext cx="5791200" cy="868680"/>
        </p:xfrm>
        <a:graphic>
          <a:graphicData uri="http://schemas.openxmlformats.org/drawingml/2006/table">
            <a:tbl>
              <a:tblPr firstRow="1" firstCol="1" bandRow="1"/>
              <a:tblGrid>
                <a:gridCol w="546650"/>
                <a:gridCol w="1161117"/>
                <a:gridCol w="2722974"/>
                <a:gridCol w="1360459"/>
              </a:tblGrid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设备名称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设备型号和主要参数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用途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压力变送器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SENSEPA  HP420-020MG-N-3-H-2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测量压力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977696" y="6499732"/>
            <a:ext cx="742863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2018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14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日进行工艺测试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，根据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个月的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监测数据，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氦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容器内氦气压力稳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定。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6667" r="14445" b="46667"/>
          <a:stretch/>
        </p:blipFill>
        <p:spPr>
          <a:xfrm>
            <a:off x="5049912" y="3191884"/>
            <a:ext cx="4094088" cy="3244372"/>
          </a:xfrm>
          <a:prstGeom prst="rect">
            <a:avLst/>
          </a:prstGeom>
        </p:spPr>
      </p:pic>
      <p:pic>
        <p:nvPicPr>
          <p:cNvPr id="1026" name="Picture 2" descr="C:\Users\weish\Desktop\微信截图_201809050939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1884"/>
            <a:ext cx="4526390" cy="336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274163" y="3705578"/>
            <a:ext cx="279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CN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日</a:t>
            </a:r>
            <a:endParaRPr lang="en-US" altLang="zh-CN" sz="12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手动</a:t>
            </a:r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供气系统充气到</a:t>
            </a:r>
            <a:r>
              <a:rPr lang="en-US" altLang="zh-CN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7.8</a:t>
            </a:r>
            <a:r>
              <a:rPr lang="en-US" altLang="zh-CN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endParaRPr lang="en-US" altLang="zh-CN" sz="12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 flipH="1" flipV="1">
            <a:off x="718185" y="3733800"/>
            <a:ext cx="533400" cy="15240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7" name="矩形 16"/>
          <p:cNvSpPr/>
          <p:nvPr/>
        </p:nvSpPr>
        <p:spPr>
          <a:xfrm>
            <a:off x="2470785" y="54864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CN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日</a:t>
            </a:r>
            <a:endParaRPr lang="en-US" altLang="zh-CN" sz="1200" dirty="0" smtClean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自动供气系统</a:t>
            </a:r>
            <a:endParaRPr lang="en-US" altLang="zh-CN" sz="12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正式</a:t>
            </a:r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上线</a:t>
            </a:r>
            <a:endParaRPr lang="zh-CN" altLang="en-US" sz="12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 flipV="1">
            <a:off x="2204085" y="5334000"/>
            <a:ext cx="342900" cy="22860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0" name="矩形 19"/>
          <p:cNvSpPr/>
          <p:nvPr/>
        </p:nvSpPr>
        <p:spPr>
          <a:xfrm>
            <a:off x="3771900" y="368885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CN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日</a:t>
            </a:r>
            <a:endParaRPr lang="en-US" altLang="zh-CN" sz="1200" dirty="0" smtClean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工艺测试日</a:t>
            </a:r>
            <a:endParaRPr lang="zh-CN" altLang="en-US" sz="12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 bwMode="auto">
          <a:xfrm>
            <a:off x="4451985" y="4150520"/>
            <a:ext cx="255482" cy="420839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8067" y="4278299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5.6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kpa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" y="4848279"/>
            <a:ext cx="790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3.7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kpa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852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ish\Desktop\微信截图_201809050946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0632"/>
            <a:ext cx="7543800" cy="38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17" y="762000"/>
            <a:ext cx="6248400" cy="457200"/>
          </a:xfrm>
        </p:spPr>
        <p:txBody>
          <a:bodyPr/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三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、氦容器系统运行</a:t>
            </a:r>
            <a:endParaRPr lang="zh-CN" altLang="en-US" sz="1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2769824"/>
          </a:xfrm>
        </p:spPr>
        <p:txBody>
          <a:bodyPr/>
          <a:lstStyle/>
          <a:p>
            <a: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1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、</a:t>
            </a: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靶体系统金属膨胀密封法兰充氦气到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0.16MPa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。</a:t>
            </a:r>
            <a:r>
              <a:rPr lang="en-US" altLang="zh-CN" sz="16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2017</a:t>
            </a:r>
            <a:r>
              <a:rPr lang="zh-CN" altLang="en-US" sz="16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年</a:t>
            </a:r>
            <a:r>
              <a:rPr lang="en-US" altLang="zh-CN" sz="16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6</a:t>
            </a:r>
            <a:r>
              <a:rPr lang="zh-CN" altLang="en-US" sz="16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月</a:t>
            </a:r>
            <a:r>
              <a:rPr lang="en-US" altLang="zh-CN" sz="16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12</a:t>
            </a:r>
            <a:r>
              <a:rPr lang="zh-CN" altLang="en-US" sz="16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日开始供气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。</a:t>
            </a: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2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、</a:t>
            </a: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质子束窗金属膨胀密封法兰充氦气到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0.28MPa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。</a:t>
            </a:r>
            <a:r>
              <a:rPr lang="en-US" altLang="zh-CN" sz="16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2017</a:t>
            </a:r>
            <a:r>
              <a:rPr lang="zh-CN" altLang="en-US" sz="16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年</a:t>
            </a:r>
            <a:r>
              <a:rPr lang="en-US" altLang="zh-CN" sz="1600" u="sng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6</a:t>
            </a:r>
            <a:r>
              <a:rPr lang="zh-CN" altLang="en-US" sz="16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月</a:t>
            </a:r>
            <a:r>
              <a:rPr lang="en-US" altLang="zh-CN" sz="16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12</a:t>
            </a:r>
            <a:r>
              <a:rPr lang="zh-CN" altLang="en-US" sz="1600" u="sng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日开始供气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。</a:t>
            </a: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3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、氦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气系</a:t>
            </a: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统给氦容器充氦气到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+7.8kPa</a:t>
            </a: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，随后稳定运行一个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月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（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2017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年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11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月）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，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氦气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压力高</a:t>
            </a: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于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+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2.5kPa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。</a:t>
            </a:r>
            <a:endParaRPr lang="en-US" altLang="zh-CN" sz="1600" dirty="0" smtClean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4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、氦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气系</a:t>
            </a: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统持续补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气，</a:t>
            </a: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气压稳定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在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+4kPa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左右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。</a:t>
            </a: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自动供气系统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日正式上线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运行，至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</a:rPr>
              <a:t>日停束，氦容器压力保持稳定</a:t>
            </a:r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533400" y="4495800"/>
            <a:ext cx="7543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 bwMode="auto">
          <a:xfrm>
            <a:off x="533400" y="5181600"/>
            <a:ext cx="7543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56356" y="3816643"/>
            <a:ext cx="2291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CN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日</a:t>
            </a:r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自动供气系统正式</a:t>
            </a:r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上线</a:t>
            </a:r>
            <a:endParaRPr lang="zh-CN" altLang="en-US" sz="12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 flipH="1">
            <a:off x="533400" y="4191000"/>
            <a:ext cx="228600" cy="543949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6629400" y="3724309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CN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zh-CN" alt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日</a:t>
            </a:r>
            <a:endParaRPr lang="en-US" altLang="zh-CN" sz="12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运行结束</a:t>
            </a:r>
            <a:endParaRPr lang="en-US" altLang="zh-CN" sz="12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>
            <a:off x="7467600" y="4191000"/>
            <a:ext cx="609600" cy="772549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1" name="矩形 20"/>
          <p:cNvSpPr/>
          <p:nvPr/>
        </p:nvSpPr>
        <p:spPr>
          <a:xfrm>
            <a:off x="5105400" y="6019800"/>
            <a:ext cx="167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月机柜维护</a:t>
            </a:r>
            <a:endParaRPr lang="zh-CN" altLang="en-US" sz="12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 flipH="1" flipV="1">
            <a:off x="4724400" y="5725550"/>
            <a:ext cx="381000" cy="29425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8067" y="4380043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5.6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kpa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" y="4950023"/>
            <a:ext cx="790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3.7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kpa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2837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6228" y="769345"/>
            <a:ext cx="5011843" cy="457200"/>
          </a:xfrm>
        </p:spPr>
        <p:txBody>
          <a:bodyPr/>
          <a:lstStyle/>
          <a:p>
            <a:r>
              <a:rPr lang="zh-CN" altLang="en-US" sz="1800" dirty="0" smtClean="0"/>
              <a:t>氦气系统在调试运行期间稳定运行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053283"/>
            <a:ext cx="8610600" cy="137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latinLnBrk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氦容器内部氦气压力：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+3.7~+5.6kPa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1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靶</a:t>
            </a: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体系统金属膨胀密封法兰充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氦气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0.15-0.17MPa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1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质子束窗金属膨胀密封法兰充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氦气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0.27-0.28MPa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zh-CN" sz="1600" dirty="0" smtClean="0"/>
              <a:t>氦</a:t>
            </a:r>
            <a:r>
              <a:rPr lang="zh-CN" altLang="zh-CN" sz="1600" dirty="0"/>
              <a:t>容器系统</a:t>
            </a:r>
            <a:r>
              <a:rPr lang="zh-CN" altLang="zh-CN" sz="1600" dirty="0" smtClean="0"/>
              <a:t>截至</a:t>
            </a:r>
            <a:r>
              <a:rPr lang="en-US" altLang="zh-CN" sz="1600" dirty="0" smtClean="0"/>
              <a:t>2018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7</a:t>
            </a:r>
            <a:r>
              <a:rPr lang="zh-CN" altLang="zh-CN" sz="1600" dirty="0"/>
              <a:t>月</a:t>
            </a:r>
            <a:r>
              <a:rPr lang="en-US" altLang="zh-CN" sz="1600" dirty="0"/>
              <a:t>19</a:t>
            </a:r>
            <a:r>
              <a:rPr lang="zh-CN" altLang="zh-CN" sz="1600" dirty="0"/>
              <a:t>日已经运行约</a:t>
            </a:r>
            <a:r>
              <a:rPr lang="en-US" altLang="zh-CN" sz="1600" dirty="0"/>
              <a:t>5500</a:t>
            </a:r>
            <a:r>
              <a:rPr lang="zh-CN" altLang="zh-CN" sz="1600" dirty="0" smtClean="0"/>
              <a:t>小时</a:t>
            </a:r>
            <a:r>
              <a:rPr lang="zh-CN" altLang="en-US" sz="1600" dirty="0" smtClean="0"/>
              <a:t>，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氦气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系统日均氦气用气量为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13-15L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4764" y="6519117"/>
            <a:ext cx="621067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氦气缓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冲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罐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压</a:t>
            </a: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力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曲线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2017</a:t>
            </a: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年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11</a:t>
            </a:r>
            <a:r>
              <a:rPr lang="zh-CN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月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1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日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-2018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年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7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月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19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日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(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自动补气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)</a:t>
            </a: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8" name="内容占位符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44" y="2471761"/>
            <a:ext cx="7386810" cy="40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048000" y="54102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endParaRPr lang="en-US" altLang="zh-CN" sz="1200" dirty="0" smtClean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机柜维护</a:t>
            </a:r>
            <a:endParaRPr lang="zh-CN" altLang="en-US" sz="12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23964" y="4276545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endParaRPr lang="en-US" altLang="zh-CN" sz="12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第二次补气</a:t>
            </a:r>
            <a:endParaRPr lang="en-US" altLang="zh-CN" sz="1200" dirty="0" smtClean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6379" y="381488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endParaRPr lang="en-US" altLang="zh-CN" sz="12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zh-CN" altLang="en-US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第一次补气</a:t>
            </a:r>
            <a:endParaRPr lang="en-US" altLang="zh-CN" sz="1200" dirty="0" smtClean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70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49" y="2216730"/>
            <a:ext cx="8290892" cy="4250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17" y="838200"/>
            <a:ext cx="6248400" cy="457200"/>
          </a:xfrm>
        </p:spPr>
        <p:txBody>
          <a:bodyPr/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氦容器温度监测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热电偶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" y="2216730"/>
            <a:ext cx="8522544" cy="4518723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2286000" y="6470202"/>
            <a:ext cx="505619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氦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容器热电偶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温度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曲线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2018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13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日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-2018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28</a:t>
            </a:r>
            <a:r>
              <a:rPr lang="zh-CN" altLang="zh-CN" sz="1600" dirty="0" smtClean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日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762000" y="3191756"/>
            <a:ext cx="914400" cy="97755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56405" y="1240977"/>
            <a:ext cx="8230395" cy="61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    氦容器束道水冷部（</a:t>
            </a:r>
            <a:r>
              <a:rPr lang="en-US" altLang="zh-CN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7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枚热电偶）和下部外反射体插件</a:t>
            </a:r>
            <a:r>
              <a:rPr lang="zh-CN" altLang="en-US" sz="1600" kern="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（</a:t>
            </a:r>
            <a:r>
              <a:rPr lang="en-US" altLang="zh-CN" sz="1600" kern="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7</a:t>
            </a:r>
            <a:r>
              <a:rPr lang="zh-CN" altLang="en-US" sz="1600" kern="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枚热电偶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）分别监测靶体孔道、质子束孔道和</a:t>
            </a:r>
            <a:r>
              <a:rPr lang="en-US" altLang="zh-CN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11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号中子</a:t>
            </a:r>
            <a:r>
              <a:rPr lang="zh-CN" altLang="en-US" sz="1600" kern="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孔道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等部位的温度，运行</a:t>
            </a:r>
            <a:r>
              <a:rPr lang="zh-CN" altLang="en-US" sz="1600" kern="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稳定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。慢化器</a:t>
            </a:r>
            <a:r>
              <a:rPr lang="en-US" altLang="zh-CN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&amp;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反射体插件（铝容器）安装的</a:t>
            </a:r>
            <a:r>
              <a:rPr lang="en-US" altLang="zh-CN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6</a:t>
            </a:r>
            <a:r>
              <a:rPr lang="zh-CN" altLang="en-US" sz="1600" kern="0" dirty="0" smtClean="0">
                <a:solidFill>
                  <a:schemeClr val="bg2">
                    <a:lumMod val="75000"/>
                  </a:schemeClr>
                </a:solidFill>
                <a:latin typeface="+mn-ea"/>
              </a:rPr>
              <a:t>枚热电偶也稳定运行。</a:t>
            </a:r>
            <a:endParaRPr lang="en-US" altLang="zh-CN" sz="1600" kern="0" dirty="0" smtClean="0">
              <a:solidFill>
                <a:schemeClr val="bg2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5875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20789</TotalTime>
  <Words>1609</Words>
  <Application>Microsoft Office PowerPoint</Application>
  <PresentationFormat>全屏显示(4:3)</PresentationFormat>
  <Paragraphs>125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1_CSNS讲演稿母板</vt:lpstr>
      <vt:lpstr>靶站机械(氦容器系统) 2017~2018年调试运行报告 2017年11月1日-2018年7月19日</vt:lpstr>
      <vt:lpstr>    报告内容</vt:lpstr>
      <vt:lpstr>一、氦容器系统简介</vt:lpstr>
      <vt:lpstr>PowerPoint 演示文稿</vt:lpstr>
      <vt:lpstr>二、氦气系统调试（2017年6月-2017年12月）</vt:lpstr>
      <vt:lpstr>工艺测试</vt:lpstr>
      <vt:lpstr>三、氦容器系统运行</vt:lpstr>
      <vt:lpstr>氦气系统在调试运行期间稳定运行</vt:lpstr>
      <vt:lpstr> 氦容器温度监测-热电偶</vt:lpstr>
      <vt:lpstr>氦容器冷却水回路</vt:lpstr>
      <vt:lpstr>PowerPoint 演示文稿</vt:lpstr>
      <vt:lpstr>四、2018年暑期检修和维护</vt:lpstr>
      <vt:lpstr>五、2019年度工作计划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linli2012</dc:creator>
  <cp:lastModifiedBy>weish</cp:lastModifiedBy>
  <cp:revision>697</cp:revision>
  <cp:lastPrinted>1601-01-01T00:00:00Z</cp:lastPrinted>
  <dcterms:created xsi:type="dcterms:W3CDTF">1601-01-01T00:00:00Z</dcterms:created>
  <dcterms:modified xsi:type="dcterms:W3CDTF">2018-09-10T01:08:33Z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