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1018" r:id="rId3"/>
    <p:sldId id="1019" r:id="rId4"/>
    <p:sldId id="1020" r:id="rId5"/>
    <p:sldId id="1010" r:id="rId6"/>
    <p:sldId id="1023" r:id="rId7"/>
    <p:sldId id="1024" r:id="rId8"/>
    <p:sldId id="1025" r:id="rId9"/>
    <p:sldId id="1036" r:id="rId10"/>
    <p:sldId id="1035" r:id="rId11"/>
    <p:sldId id="1037" r:id="rId12"/>
    <p:sldId id="1038" r:id="rId13"/>
    <p:sldId id="1039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3F8"/>
    <a:srgbClr val="FB15D5"/>
    <a:srgbClr val="0000FF"/>
    <a:srgbClr val="E927DB"/>
    <a:srgbClr val="FFFF00"/>
    <a:srgbClr val="FFFF99"/>
    <a:srgbClr val="F57E1B"/>
    <a:srgbClr val="FFFFFF"/>
    <a:srgbClr val="66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080" autoAdjust="0"/>
  </p:normalViewPr>
  <p:slideViewPr>
    <p:cSldViewPr>
      <p:cViewPr>
        <p:scale>
          <a:sx n="116" d="100"/>
          <a:sy n="116" d="100"/>
        </p:scale>
        <p:origin x="-29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34D4-6826-4280-8DB9-19D143CADB2E}" type="datetimeFigureOut">
              <a:rPr lang="zh-CN" altLang="en-US" smtClean="0"/>
              <a:pPr/>
              <a:t>18/9/13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C9F4-D0A3-417B-B817-AAD999A50B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81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D2B385D-30C0-42A3-A406-FDA826925B69}" type="datetimeFigureOut">
              <a:rPr lang="zh-CN" altLang="en-US"/>
              <a:pPr>
                <a:defRPr/>
              </a:pPr>
              <a:t>18/9/13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994A22-7990-4147-B722-23103CA33D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02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903DF-7627-4477-BEC9-58DD6FA03911}" type="slidenum">
              <a:rPr lang="zh-CN" altLang="en-US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0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2018</a:t>
            </a:r>
            <a:r>
              <a:rPr lang="en-US" altLang="en-US" dirty="0" smtClean="0"/>
              <a:t>/7/22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945-95FD-4340-AC95-868156AD12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598D-9B25-41F2-B008-9EA8DB91FF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E28F-C52D-4A97-95D4-C0569AAA1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5DDF-294A-47C7-9938-98EB7AF5D8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CFD9-E225-4027-8A39-47BB1E8B30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E55-4005-43B9-AF5B-63A4A6F5E9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7009-F018-417B-A00B-621B4BA5E7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42EE-A927-47F0-8C6F-13CEA9EFBA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89ED-2AB0-4A45-9A5F-8F7C8E8494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F39D-253D-47DE-8C96-79F70A04D7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 smtClean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0104-07A5-48B5-BEDE-05F658D4D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 smtClean="0"/>
              <a:t>2018</a:t>
            </a:r>
            <a:r>
              <a:rPr lang="en-US" altLang="en-US" dirty="0" smtClean="0"/>
              <a:t>/7/22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 smtClean="0"/>
              <a:t>CSNS</a:t>
            </a:r>
            <a:r>
              <a:rPr lang="zh-CN" altLang="en-US" dirty="0" smtClean="0"/>
              <a:t>反角白光中子实验装置用户会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C4A90C-E326-4071-A758-2EBBA93615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7886650" cy="14700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00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/>
            </a:r>
            <a:b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CSNS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靶站谱仪第三组讨论小结</a:t>
            </a:r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/>
            </a:r>
            <a:b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2800" dirty="0" smtClean="0"/>
              <a:t>靶体、慢化器</a:t>
            </a:r>
            <a:r>
              <a:rPr lang="zh-CN" altLang="en-US" sz="2800" dirty="0"/>
              <a:t>反射体、机械、屏蔽、遥控维护、工艺、低温、</a:t>
            </a:r>
            <a:r>
              <a:rPr lang="zh-CN" altLang="en-US" sz="2800" dirty="0" smtClean="0"/>
              <a:t>实验公用、中子物理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 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6" name="矩形 1"/>
          <p:cNvSpPr>
            <a:spLocks noChangeArrowheads="1"/>
          </p:cNvSpPr>
          <p:nvPr/>
        </p:nvSpPr>
        <p:spPr bwMode="auto">
          <a:xfrm>
            <a:off x="1187624" y="4844204"/>
            <a:ext cx="7128792" cy="19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3280"/>
              </a:lnSpc>
              <a:spcBef>
                <a:spcPts val="600"/>
              </a:spcBef>
            </a:pPr>
            <a:r>
              <a:rPr lang="zh-CN" altLang="en-US" sz="2400" dirty="0" smtClean="0">
                <a:ea typeface="微软雅黑" pitchFamily="34" charset="-122"/>
                <a:cs typeface="Arial" pitchFamily="34" charset="0"/>
              </a:rPr>
              <a:t>梁天骄</a:t>
            </a:r>
            <a:r>
              <a:rPr lang="zh-CN" altLang="zh-CN" sz="2400" dirty="0"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2400" dirty="0" smtClean="0">
                <a:ea typeface="微软雅黑" pitchFamily="34" charset="-122"/>
                <a:cs typeface="Arial" pitchFamily="34" charset="0"/>
              </a:rPr>
              <a:t>实验分总体</a:t>
            </a:r>
            <a:r>
              <a:rPr lang="en-US" altLang="zh-CN" sz="2400" dirty="0" smtClean="0"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2400" dirty="0" smtClean="0">
                <a:ea typeface="微软雅黑" pitchFamily="34" charset="-122"/>
                <a:cs typeface="Arial" pitchFamily="34" charset="0"/>
              </a:rPr>
              <a:t>中子科学部</a:t>
            </a:r>
            <a:endParaRPr lang="en-US" altLang="zh-CN" sz="2400" dirty="0" smtClean="0">
              <a:ea typeface="微软雅黑" pitchFamily="34" charset="-122"/>
              <a:cs typeface="Arial" pitchFamily="34" charset="0"/>
            </a:endParaRPr>
          </a:p>
          <a:p>
            <a:pPr algn="ctr" eaLnBrk="1" hangingPunct="1">
              <a:lnSpc>
                <a:spcPts val="3280"/>
              </a:lnSpc>
              <a:spcBef>
                <a:spcPts val="600"/>
              </a:spcBef>
            </a:pPr>
            <a:endParaRPr lang="en-US" altLang="zh-CN" sz="2400" dirty="0" smtClean="0">
              <a:ea typeface="微软雅黑" pitchFamily="34" charset="-122"/>
              <a:cs typeface="Arial" pitchFamily="34" charset="0"/>
            </a:endParaRPr>
          </a:p>
          <a:p>
            <a:pPr algn="ctr" eaLnBrk="1" hangingPunct="1">
              <a:lnSpc>
                <a:spcPts val="3280"/>
              </a:lnSpc>
              <a:spcBef>
                <a:spcPts val="600"/>
              </a:spcBef>
            </a:pPr>
            <a:r>
              <a:rPr lang="en-US" altLang="zh-CN" sz="2400" dirty="0" smtClean="0">
                <a:ea typeface="微软雅黑" pitchFamily="34" charset="-122"/>
                <a:cs typeface="Arial" pitchFamily="34" charset="0"/>
              </a:rPr>
              <a:t>2018</a:t>
            </a:r>
            <a:r>
              <a:rPr lang="zh-CN" altLang="en-US" sz="2400" dirty="0" smtClean="0">
                <a:ea typeface="微软雅黑" pitchFamily="34" charset="-122"/>
                <a:cs typeface="Arial" pitchFamily="34" charset="0"/>
              </a:rPr>
              <a:t>年</a:t>
            </a:r>
            <a:r>
              <a:rPr lang="en-US" altLang="zh-CN" sz="2400" dirty="0" smtClean="0">
                <a:ea typeface="微软雅黑" pitchFamily="34" charset="-122"/>
                <a:cs typeface="Arial" pitchFamily="34" charset="0"/>
              </a:rPr>
              <a:t>9</a:t>
            </a:r>
            <a:r>
              <a:rPr lang="zh-CN" altLang="en-US" sz="2400" dirty="0" smtClean="0">
                <a:ea typeface="微软雅黑" pitchFamily="34" charset="-122"/>
                <a:cs typeface="Arial" pitchFamily="34" charset="0"/>
              </a:rPr>
              <a:t>月</a:t>
            </a:r>
            <a:r>
              <a:rPr lang="zh-CN" altLang="zh-CN" sz="2400" dirty="0" smtClean="0">
                <a:ea typeface="微软雅黑" pitchFamily="34" charset="-122"/>
                <a:cs typeface="Arial" pitchFamily="34" charset="0"/>
              </a:rPr>
              <a:t>1</a:t>
            </a:r>
            <a:r>
              <a:rPr lang="en-US" altLang="zh-CN" sz="2400" dirty="0"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2400" dirty="0" smtClean="0">
                <a:ea typeface="微软雅黑" pitchFamily="34" charset="-122"/>
                <a:cs typeface="Arial" pitchFamily="34" charset="0"/>
              </a:rPr>
              <a:t>日</a:t>
            </a:r>
            <a:r>
              <a:rPr lang="en-US" altLang="zh-CN" sz="2400" dirty="0" smtClean="0"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2400" dirty="0" smtClean="0">
                <a:ea typeface="微软雅黑" pitchFamily="34" charset="-122"/>
                <a:cs typeface="Arial" pitchFamily="34" charset="0"/>
              </a:rPr>
              <a:t>惠州</a:t>
            </a:r>
          </a:p>
          <a:p>
            <a:pPr algn="ctr" eaLnBrk="1" hangingPunct="1">
              <a:lnSpc>
                <a:spcPts val="3280"/>
              </a:lnSpc>
              <a:spcBef>
                <a:spcPts val="600"/>
              </a:spcBef>
            </a:pPr>
            <a:r>
              <a:rPr lang="zh-CN" altLang="en-US" sz="2400" b="1" dirty="0" smtClean="0">
                <a:ea typeface="微软雅黑" pitchFamily="34" charset="-122"/>
                <a:cs typeface="Arial" pitchFamily="34" charset="0"/>
              </a:rPr>
              <a:t>中国散裂中子源首届年会</a:t>
            </a:r>
            <a:endParaRPr lang="en-US" altLang="zh-CN" sz="2400" b="1" dirty="0"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7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09060" cy="571504"/>
          </a:xfrm>
          <a:prstGeom prst="rect">
            <a:avLst/>
          </a:prstGeom>
          <a:noFill/>
        </p:spPr>
      </p:pic>
      <p:pic>
        <p:nvPicPr>
          <p:cNvPr id="9" name="Picture 1" descr="E:\photo\2：20170215-20171230\张玮\201708精选\航拍-201708.jpg"/>
          <p:cNvPicPr>
            <a:picLocks noChangeAspect="1" noChangeArrowheads="1"/>
          </p:cNvPicPr>
          <p:nvPr/>
        </p:nvPicPr>
        <p:blipFill>
          <a:blip r:embed="rId4" cstate="screen"/>
          <a:srcRect t="29793" b="3563"/>
          <a:stretch>
            <a:fillRect/>
          </a:stretch>
        </p:blipFill>
        <p:spPr bwMode="auto">
          <a:xfrm>
            <a:off x="0" y="-24"/>
            <a:ext cx="9144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I:\工作\照片\效果图 logo等\CSNSlog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71414"/>
            <a:ext cx="1009060" cy="57150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468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低温</a:t>
            </a: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系统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179512" y="1124744"/>
            <a:ext cx="8350160" cy="5099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系统运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四轮运行总计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258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6200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小时，运行过程中无任何运行故障，运行平稳，各项参数在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合理的波动范围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系统维护操作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常规维护：制冷机维护、液氢泵的动态检测和振动测试维护、真空设备维护、电气设备维护、低温系统检漏、单通道低温管线抽真空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氦制冷机控制程序升级，实现降温速度的可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控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降温速度控制参数摸索，氢流量。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关键备品备件：液氢泵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1600" b="1" dirty="0" smtClean="0">
              <a:solidFill>
                <a:srgbClr val="3333FF"/>
              </a:solidFill>
              <a:latin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5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实验控制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107504" y="980728"/>
            <a:ext cx="8350160" cy="715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控制系统运行与调试正常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20#shutter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维护时控制室状态不本地不一致（更换网线水晶头解决）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氦容器的横河顺控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PLC EPICS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网络数据丢数，造成联锁阈值变动（修改程序和更换网络模块解决）质子束窗数据传输不稳定（电缆原因，目前加入延时报警，后续更换电缆）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下一步工作：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靶站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控制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完善靶站控制网络的管理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子控制系统软件升级（控制逻辑增加与修改、控制界面），硬件改造（新增传感器、新设备）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加强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TPS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联锁、冗余机制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谱仪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控制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进一步完善谱仪实验软件，增加报警服务功能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不断完成样品环境控制的接入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参与谱仪本地设备的控制设计及调试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完善质子流强信息的发布；增加历史信息查询功能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25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中子物理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0" y="3861048"/>
            <a:ext cx="8350160" cy="11951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1#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工艺自测试与工艺测试差异原因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空气散射    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TIS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数据处理与标定   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1600" b="1" dirty="0" smtClean="0">
              <a:solidFill>
                <a:srgbClr val="3333FF"/>
              </a:solidFill>
              <a:latin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" name="图片 4" descr="屏幕快照 2018-09-12 上午11.05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6" y="980728"/>
            <a:ext cx="3443845" cy="27371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4850" r="2750" b="53150"/>
          <a:stretch/>
        </p:blipFill>
        <p:spPr>
          <a:xfrm>
            <a:off x="3426721" y="980728"/>
            <a:ext cx="5717279" cy="2788917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251520" y="4653136"/>
            <a:ext cx="8350160" cy="2010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功率提升的物理、热工支持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靶站参数对中子学性能影响研究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瞬发辐射与感生放射性监测与分析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1600" b="1" dirty="0" smtClean="0">
              <a:solidFill>
                <a:srgbClr val="3333FF"/>
              </a:solidFill>
              <a:latin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7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 descr="18745759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4365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F8DEF9C-81B9-4E43-A79C-566417246CA5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 eaLnBrk="1" hangingPunct="1"/>
              <a:t>13</a:t>
            </a:fld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174823" y="908720"/>
            <a:ext cx="8429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8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谢   谢！</a:t>
            </a:r>
            <a:endParaRPr lang="en-US" altLang="zh-CN" sz="5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245540"/>
      </p:ext>
    </p:extLst>
  </p:cSld>
  <p:clrMapOvr>
    <a:masterClrMapping/>
  </p:clrMapOvr>
  <p:transition xmlns:p14="http://schemas.microsoft.com/office/powerpoint/2010/main" advTm="5281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靶体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96" y="3933056"/>
            <a:ext cx="4196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加强遥控维护操作间管理，避免非专业人士操作机械手。</a:t>
            </a:r>
          </a:p>
        </p:txBody>
      </p:sp>
      <p:pic>
        <p:nvPicPr>
          <p:cNvPr id="7" name="图片 6" descr="C:\Users\richo\AppData\Local\Temp\WeChat Files\193403279951488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83" y="3968407"/>
            <a:ext cx="2158492" cy="287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richo\AppData\Local\Temp\WeChat Files\45378824766806911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20369" r="33452" b="43757"/>
          <a:stretch/>
        </p:blipFill>
        <p:spPr bwMode="auto">
          <a:xfrm>
            <a:off x="6609651" y="3968407"/>
            <a:ext cx="2534349" cy="2877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868144" y="35637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电缆插头拨杆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733" y="5192613"/>
            <a:ext cx="4339650" cy="16927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日，拖车变频器持续报警，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拖车电机无法启动。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经多方面排查，发现电机电缆插头松动，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其拨杆被人为拨动至脱离位置！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（发生在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—8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日间）</a:t>
            </a:r>
          </a:p>
        </p:txBody>
      </p:sp>
      <p:sp>
        <p:nvSpPr>
          <p:cNvPr id="4" name="矩形 3"/>
          <p:cNvSpPr/>
          <p:nvPr/>
        </p:nvSpPr>
        <p:spPr>
          <a:xfrm>
            <a:off x="22922" y="980728"/>
            <a:ext cx="91210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运行期间，靶体系统运作正常。</a:t>
            </a: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维护期间检验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表明，传动和锁紧、控制、膨胀法兰密封等各项功能正常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重点关注束流功率提升时系统运行状况。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展高功率靶体工艺、结构等研究。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669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慢化器反射</a:t>
            </a: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体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908720"/>
            <a:ext cx="8941566" cy="436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慢化器反射体系统各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系统设备表现出较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高的稳定性，各项指标基本满足设计及运行要求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CHM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与低温系统连接后，其冷态真空度未达到预计值，具体原因不明，但对设备整体漏热的影响可忽略，满足使用要求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随着打靶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功率的上升，系统内各设备的热负荷逐渐增加，对设备耐受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性的考验增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加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，进一步观察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547828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267"/>
          <p:cNvSpPr txBox="1">
            <a:spLocks noChangeArrowheads="1"/>
          </p:cNvSpPr>
          <p:nvPr/>
        </p:nvSpPr>
        <p:spPr bwMode="auto">
          <a:xfrm>
            <a:off x="1259632" y="6304002"/>
            <a:ext cx="60021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8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反射体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TC02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温度曲线（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2017.07.19~2018.07.20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8745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氦容器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908720"/>
            <a:ext cx="8941566" cy="415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自动供气系统运行期间氦容器压力保持稳定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氦气系统日均氦气用气量为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13-15L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热电偶温度监测正常运行，监测冷却水回路正常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工作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完善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冷却剂泄露监测手段和方法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氦气设备间现场改造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中子束窗更换遥控维护工具与流程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5399" y="4149080"/>
            <a:ext cx="8820472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问题：氦容器</a:t>
            </a:r>
            <a:r>
              <a:rPr lang="zh-CN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机柜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PLC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网络模块数据丢包，导致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TPS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切束流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解决方案：更换网络模块后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未再出现数据丢包，未发生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TPS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切束流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问题：</a:t>
            </a:r>
            <a:r>
              <a:rPr lang="zh-CN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南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方电</a:t>
            </a:r>
            <a:r>
              <a:rPr lang="zh-CN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网电压暂降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后恢复供电，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PLC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掉电恢复后模拟量线性化设置恢复出厂值，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造成氦气系统按设定程序切断氦容器进气管。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解决方案：在氦气设备间增加了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UPS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77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中子束线开关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0958" y="908720"/>
            <a:ext cx="9015538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shutter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系统从首轮打靶试运行至装置停机检修，经过长时间运行考核验证，表明系统运行安全、可靠并进入稳定常态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故障与排除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6#shutter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出现数次故障，闸门自动执行开启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关闭动作，最终停在中间位。排查原因为控制电源故障导致，紧急更换维修后，设备恢复正常运行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1#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9#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20# shutter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出现上升最高点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330mm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行程位置时报警。上升节流阀速度调小，调整压力阈值。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4#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控制内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PLC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模块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IOC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通讯网线接头松动造成中控室界面显示状态错误，已统一将各控制柜内网线接头重新制作。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停束期间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日，地下室主泵出现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次自动关闭情况，尚未查明具体原因，重新启动主泵后运行正常，后续完善报警配置后运行观察。</a:t>
            </a:r>
          </a:p>
          <a:p>
            <a:pPr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2000" dirty="0" smtClean="0"/>
          </a:p>
          <a:p>
            <a:pPr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2000" dirty="0" smtClean="0"/>
          </a:p>
          <a:p>
            <a:pPr marL="0" indent="0"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zh-CN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7208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中子束开关系统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0958" y="908720"/>
            <a:ext cx="9015538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电控系统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的设计应尽可能的面向后期工程的维护；</a:t>
            </a: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重要系统可靠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性设计，关键元件冗余设计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配置；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提前配置好关键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重要零部件备品备件；</a:t>
            </a: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建立完备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的远程监测及报警系统，研究实现快速故障诊断与维护处理措施，综合提升运行维护效率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charset="2"/>
              <a:buChar char="l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新谱仪中子开关插件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更换维护操作准备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charset="2"/>
              <a:buChar char="l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泵房噪声、温度等问题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2000" dirty="0" smtClean="0"/>
          </a:p>
          <a:p>
            <a:pPr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2000" dirty="0" smtClean="0"/>
          </a:p>
          <a:p>
            <a:pPr marL="0" indent="0"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zh-CN" altLang="en-US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6865879" cy="36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92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遥控维护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0958" y="908720"/>
            <a:ext cx="901553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40"/>
              </a:lnSpc>
              <a:buNone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系统各设备运行稳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定，功能符合设计预期；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640"/>
              </a:lnSpc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成功实施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靶体装拆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、膨胀密封圈装拆和靶车电机装拆的遥控维护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操作；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640"/>
              </a:lnSpc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设备操作能力需进一步熟练和提高，特别是主动手、动力手和吊车三者配合操作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2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E95D5676-276F-40DD-92B2-C91664B7AAEF}"/>
              </a:ext>
            </a:extLst>
          </p:cNvPr>
          <p:cNvGrpSpPr/>
          <p:nvPr/>
        </p:nvGrpSpPr>
        <p:grpSpPr>
          <a:xfrm>
            <a:off x="395536" y="3212976"/>
            <a:ext cx="5328592" cy="1296144"/>
            <a:chOff x="310591" y="4745018"/>
            <a:chExt cx="10384009" cy="1979800"/>
          </a:xfrm>
        </p:grpSpPr>
        <p:grpSp>
          <p:nvGrpSpPr>
            <p:cNvPr id="6" name="组合 6">
              <a:extLst>
                <a:ext uri="{FF2B5EF4-FFF2-40B4-BE49-F238E27FC236}">
                  <a16:creationId xmlns="" xmlns:a16="http://schemas.microsoft.com/office/drawing/2014/main" id="{6FAEF0F8-6CA1-4A7E-AA23-4CA4BD88364C}"/>
                </a:ext>
              </a:extLst>
            </p:cNvPr>
            <p:cNvGrpSpPr/>
            <p:nvPr/>
          </p:nvGrpSpPr>
          <p:grpSpPr>
            <a:xfrm>
              <a:off x="326673" y="4745018"/>
              <a:ext cx="10170048" cy="1817413"/>
              <a:chOff x="248017" y="4745018"/>
              <a:chExt cx="10170048" cy="181741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EEB77D95-1602-49B9-9A7A-16690792B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044" b="30200"/>
              <a:stretch/>
            </p:blipFill>
            <p:spPr>
              <a:xfrm>
                <a:off x="2006198" y="4745018"/>
                <a:ext cx="2127766" cy="180000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25110F79-36E7-4F39-A2A8-DD0B8F8F9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25" r="18557"/>
              <a:stretch/>
            </p:blipFill>
            <p:spPr>
              <a:xfrm>
                <a:off x="6230486" y="4762429"/>
                <a:ext cx="1937896" cy="1800000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0F85D0A0-35D9-4D3D-B114-D2FE673C81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5497" r="24444"/>
              <a:stretch/>
            </p:blipFill>
            <p:spPr>
              <a:xfrm>
                <a:off x="4181554" y="4762431"/>
                <a:ext cx="2012058" cy="1800000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3EEC14C-91C0-4216-A17C-3533C5B355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825"/>
              <a:stretch/>
            </p:blipFill>
            <p:spPr>
              <a:xfrm>
                <a:off x="248017" y="4745018"/>
                <a:ext cx="1772235" cy="180000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6D00CBDA-F993-4C64-BDAA-0EC9F3B78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197919" y="4762429"/>
                <a:ext cx="2220146" cy="1800000"/>
              </a:xfrm>
              <a:prstGeom prst="rect">
                <a:avLst/>
              </a:prstGeom>
            </p:spPr>
          </p:pic>
        </p:grp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91FC3DA8-AD8F-4981-A38E-4BF849354F19}"/>
                </a:ext>
              </a:extLst>
            </p:cNvPr>
            <p:cNvSpPr/>
            <p:nvPr/>
          </p:nvSpPr>
          <p:spPr bwMode="auto">
            <a:xfrm>
              <a:off x="310591" y="6051494"/>
              <a:ext cx="1878676" cy="6655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zh-CN" altLang="en-US" sz="1400" b="1" dirty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靶体翻转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E7D942AA-558E-4516-ABD0-AFE43DC821C5}"/>
                </a:ext>
              </a:extLst>
            </p:cNvPr>
            <p:cNvSpPr/>
            <p:nvPr/>
          </p:nvSpPr>
          <p:spPr bwMode="auto">
            <a:xfrm>
              <a:off x="2177890" y="6054918"/>
              <a:ext cx="2170653" cy="6655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zh-CN" altLang="en-US" sz="1400" b="1" dirty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靶体平放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E7EA44C7-E66D-4FBD-BE5E-F422BC217BD0}"/>
                </a:ext>
              </a:extLst>
            </p:cNvPr>
            <p:cNvSpPr/>
            <p:nvPr/>
          </p:nvSpPr>
          <p:spPr bwMode="auto">
            <a:xfrm>
              <a:off x="4056565" y="6059290"/>
              <a:ext cx="2272658" cy="6655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zh-CN" altLang="en-US" sz="1400" b="1" dirty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电快速接头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ECCAD991-8A72-408C-82A6-277608058C56}"/>
                </a:ext>
              </a:extLst>
            </p:cNvPr>
            <p:cNvSpPr/>
            <p:nvPr/>
          </p:nvSpPr>
          <p:spPr bwMode="auto">
            <a:xfrm>
              <a:off x="6215841" y="6049571"/>
              <a:ext cx="2226917" cy="6655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zh-CN" altLang="en-US" sz="1400" b="1" dirty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电动扳手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54BEC90E-6C59-4270-8519-4730DE6F3866}"/>
                </a:ext>
              </a:extLst>
            </p:cNvPr>
            <p:cNvSpPr/>
            <p:nvPr/>
          </p:nvSpPr>
          <p:spPr bwMode="auto">
            <a:xfrm>
              <a:off x="8196522" y="6049571"/>
              <a:ext cx="2498078" cy="6655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zh-CN" altLang="en-US" sz="1400" b="1" dirty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紧靶体螺栓</a:t>
              </a:r>
            </a:p>
          </p:txBody>
        </p:sp>
      </p:grpSp>
      <p:grpSp>
        <p:nvGrpSpPr>
          <p:cNvPr id="18" name="组合 20">
            <a:extLst>
              <a:ext uri="{FF2B5EF4-FFF2-40B4-BE49-F238E27FC236}">
                <a16:creationId xmlns="" xmlns:a16="http://schemas.microsoft.com/office/drawing/2014/main" id="{D4A0B7B8-2811-43AD-9D1C-5ACE6E556F49}"/>
              </a:ext>
            </a:extLst>
          </p:cNvPr>
          <p:cNvGrpSpPr/>
          <p:nvPr/>
        </p:nvGrpSpPr>
        <p:grpSpPr>
          <a:xfrm>
            <a:off x="5220072" y="3212976"/>
            <a:ext cx="3384376" cy="1296144"/>
            <a:chOff x="-95124" y="2675508"/>
            <a:chExt cx="4769042" cy="3365442"/>
          </a:xfrm>
        </p:grpSpPr>
        <p:grpSp>
          <p:nvGrpSpPr>
            <p:cNvPr id="19" name="组合 21">
              <a:extLst>
                <a:ext uri="{FF2B5EF4-FFF2-40B4-BE49-F238E27FC236}">
                  <a16:creationId xmlns="" xmlns:a16="http://schemas.microsoft.com/office/drawing/2014/main" id="{8F44DF93-BE0A-4575-9CC9-20059DDE49A7}"/>
                </a:ext>
              </a:extLst>
            </p:cNvPr>
            <p:cNvGrpSpPr/>
            <p:nvPr/>
          </p:nvGrpSpPr>
          <p:grpSpPr>
            <a:xfrm>
              <a:off x="464687" y="2675508"/>
              <a:ext cx="4209231" cy="3178977"/>
              <a:chOff x="464687" y="2675508"/>
              <a:chExt cx="4209231" cy="3178977"/>
            </a:xfrm>
          </p:grpSpPr>
          <p:pic>
            <p:nvPicPr>
              <p:cNvPr id="21" name="图片 20">
                <a:extLst>
                  <a:ext uri="{FF2B5EF4-FFF2-40B4-BE49-F238E27FC236}">
                    <a16:creationId xmlns="" xmlns:a16="http://schemas.microsoft.com/office/drawing/2014/main" id="{123C9DC9-8E4E-41EE-ACAB-CC6B709DC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8921" y="2710450"/>
                <a:ext cx="1824997" cy="3144035"/>
              </a:xfrm>
              <a:prstGeom prst="rect">
                <a:avLst/>
              </a:prstGeom>
            </p:spPr>
          </p:pic>
          <p:pic>
            <p:nvPicPr>
              <p:cNvPr id="22" name="内容占位符 8">
                <a:extLst>
                  <a:ext uri="{FF2B5EF4-FFF2-40B4-BE49-F238E27FC236}">
                    <a16:creationId xmlns="" xmlns:a16="http://schemas.microsoft.com/office/drawing/2014/main" id="{5B2CC89F-CD12-4343-877A-4DBB663E7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4687" y="2675508"/>
                <a:ext cx="2384233" cy="3178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FF0CE663-CB7E-42BB-B943-51E2560F076B}"/>
                </a:ext>
              </a:extLst>
            </p:cNvPr>
            <p:cNvSpPr/>
            <p:nvPr/>
          </p:nvSpPr>
          <p:spPr bwMode="auto">
            <a:xfrm>
              <a:off x="-95124" y="4885434"/>
              <a:ext cx="4585521" cy="11555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zh-CN" altLang="en-US" sz="1400" b="1" dirty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膨胀</a:t>
              </a:r>
              <a:r>
                <a:rPr lang="zh-CN" altLang="en-US" sz="1400" b="1" dirty="0" smtClean="0">
                  <a:solidFill>
                    <a:srgbClr val="FFFF00"/>
                  </a:solidFill>
                  <a:latin typeface="Arial" charset="0"/>
                  <a:ea typeface="楷体_GB2312" pitchFamily="49" charset="-122"/>
                </a:rPr>
                <a:t>法兰转运、暂存</a:t>
              </a:r>
              <a:endParaRPr lang="zh-CN" altLang="en-US" sz="1400" b="1" dirty="0">
                <a:solidFill>
                  <a:srgbClr val="FFFF00"/>
                </a:solidFill>
                <a:latin typeface="Arial" charset="0"/>
                <a:ea typeface="楷体_GB2312" pitchFamily="49" charset="-122"/>
              </a:endParaRPr>
            </a:p>
          </p:txBody>
        </p:sp>
      </p:grpSp>
      <p:sp>
        <p:nvSpPr>
          <p:cNvPr id="23" name="内容占位符 2"/>
          <p:cNvSpPr txBox="1">
            <a:spLocks/>
          </p:cNvSpPr>
          <p:nvPr/>
        </p:nvSpPr>
        <p:spPr>
          <a:xfrm>
            <a:off x="128462" y="4985792"/>
            <a:ext cx="901553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40"/>
              </a:lnSpc>
              <a:buNone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靶体维护方案细化与完善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640"/>
              </a:lnSpc>
              <a:buNone/>
            </a:pP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MR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遥控维护平台搭建，细化真实工况下维护操作流程；维护操作演练。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1" indent="0">
              <a:lnSpc>
                <a:spcPts val="2640"/>
              </a:lnSpc>
              <a:spcBef>
                <a:spcPts val="1000"/>
              </a:spcBef>
              <a:buNone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中子束窗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更换遥控维护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工具与流程</a:t>
            </a:r>
          </a:p>
          <a:p>
            <a:pPr marL="0" indent="0">
              <a:lnSpc>
                <a:spcPts val="2640"/>
              </a:lnSpc>
              <a:buNone/>
            </a:pP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640"/>
              </a:lnSpc>
              <a:buNone/>
            </a:pP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846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实验公用系统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398304" y="908720"/>
            <a:ext cx="8350160" cy="49039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水冷系统运行与调试 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总运行时间为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3895.2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小时；联调期间运行约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3064.2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小时；</a:t>
            </a: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无发生因为系统故障而停束；</a:t>
            </a: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系统指标稳定合理</a:t>
            </a:r>
          </a:p>
          <a:p>
            <a:pPr marL="1257300" lvl="2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冷却、慢化、气水分离功能持续稳定，热工参数合理；</a:t>
            </a:r>
          </a:p>
          <a:p>
            <a:pPr marL="1257300" lvl="2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压力边界完整，无发生泄漏；</a:t>
            </a:r>
          </a:p>
          <a:p>
            <a:pPr marL="1257300" lvl="2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水质稳定，电导率低于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2μs/cm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，停机期间最高达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1.3μs/cm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维护与检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修：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运行期间共完成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项设备维护：更换氮气瓶，维持供给等</a:t>
            </a: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暑期检修期间，进行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大项设备更换与维护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1600" b="1" dirty="0" smtClean="0">
              <a:solidFill>
                <a:srgbClr val="3333FF"/>
              </a:solidFill>
              <a:latin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6" y="728662"/>
            <a:ext cx="9147175" cy="128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71438" y="142875"/>
            <a:ext cx="4643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实验公用系统</a:t>
            </a:r>
            <a:endParaRPr kumimoji="1"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395536" y="1268760"/>
            <a:ext cx="8350160" cy="4496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故障与解决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水系统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故障：轻水压缩机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气阀堵塞；屏蔽泵启动异常；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阀门、仪表、控制模块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PR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温度模块等故障；时间戳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不一致，数据记录缺失；二次水故障；取样箱负压失效。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上述故障均已解决。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靶站谱仪大厅雨天漏水问题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改进计划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对靶体冷却回水进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gamma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能谱监测和分析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管道整体振动较低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，局部振动严重；存在阀门密封与检验等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潜在问题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1600" b="1" dirty="0" smtClean="0">
              <a:solidFill>
                <a:srgbClr val="3333FF"/>
              </a:solidFill>
              <a:latin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2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  <a:prstDash val="dash"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tx2">
            <a:lumMod val="60000"/>
            <a:lumOff val="40000"/>
          </a:schemeClr>
        </a:solidFill>
      </a:spPr>
      <a:bodyPr wrap="square">
        <a:noAutofit/>
      </a:bodyPr>
      <a:lstStyle>
        <a:defPPr algn="just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1"/>
          </a:buClr>
          <a:defRPr sz="2000" b="1" dirty="0">
            <a:solidFill>
              <a:schemeClr val="bg1"/>
            </a:solidFill>
            <a:latin typeface="Times New Roman" pitchFamily="18" charset="0"/>
            <a:ea typeface="微软雅黑" panose="020B0503020204020204" pitchFamily="34" charset="-122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50910</TotalTime>
  <Words>694</Words>
  <Application>Microsoft Macintosh PowerPoint</Application>
  <PresentationFormat>全屏显示(4:3)</PresentationFormat>
  <Paragraphs>133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 CSNS靶站谱仪第三组讨论小结 靶体、慢化器反射体、机械、屏蔽、遥控维护、工艺、低温、实验公用、中子物理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Tianjiao Liang</cp:lastModifiedBy>
  <cp:revision>2502</cp:revision>
  <dcterms:created xsi:type="dcterms:W3CDTF">2011-02-21T08:42:51Z</dcterms:created>
  <dcterms:modified xsi:type="dcterms:W3CDTF">2018-09-13T00:47:25Z</dcterms:modified>
</cp:coreProperties>
</file>