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4"/>
  </p:notesMasterIdLst>
  <p:handoutMasterIdLst>
    <p:handoutMasterId r:id="rId21"/>
  </p:handoutMasterIdLst>
  <p:sldIdLst>
    <p:sldId id="427" r:id="rId3"/>
    <p:sldId id="391" r:id="rId5"/>
    <p:sldId id="476" r:id="rId6"/>
    <p:sldId id="489" r:id="rId7"/>
    <p:sldId id="322" r:id="rId8"/>
    <p:sldId id="456" r:id="rId9"/>
    <p:sldId id="400" r:id="rId10"/>
    <p:sldId id="490" r:id="rId11"/>
    <p:sldId id="405" r:id="rId12"/>
    <p:sldId id="491" r:id="rId13"/>
    <p:sldId id="469" r:id="rId14"/>
    <p:sldId id="420" r:id="rId15"/>
    <p:sldId id="443" r:id="rId16"/>
    <p:sldId id="416" r:id="rId17"/>
    <p:sldId id="457" r:id="rId18"/>
    <p:sldId id="459" r:id="rId19"/>
    <p:sldId id="426" r:id="rId20"/>
  </p:sldIdLst>
  <p:sldSz cx="9144000" cy="6858000" type="screen4x3"/>
  <p:notesSz cx="6797675" cy="98742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827"/>
    <a:srgbClr val="3313F9"/>
    <a:srgbClr val="4F81BD"/>
    <a:srgbClr val="3366FF"/>
    <a:srgbClr val="E9EDF4"/>
    <a:srgbClr val="E9E7F7"/>
    <a:srgbClr val="D0D8E8"/>
    <a:srgbClr val="F0F0F0"/>
    <a:srgbClr val="6699FF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02" autoAdjust="0"/>
    <p:restoredTop sz="93730" autoAdjust="0"/>
  </p:normalViewPr>
  <p:slideViewPr>
    <p:cSldViewPr snapToGrid="0" snapToObjects="1">
      <p:cViewPr>
        <p:scale>
          <a:sx n="100" d="100"/>
          <a:sy n="100" d="100"/>
        </p:scale>
        <p:origin x="1664" y="232"/>
      </p:cViewPr>
      <p:guideLst>
        <p:guide orient="horz" pos="2055"/>
        <p:guide pos="308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7" d="100"/>
          <a:sy n="67" d="100"/>
        </p:scale>
        <p:origin x="3696" y="200"/>
      </p:cViewPr>
      <p:guideLst>
        <p:guide orient="horz" pos="2958"/>
        <p:guide pos="229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C04340-A823-F847-9A64-5CE827D27A95}" type="datetime1">
              <a:rPr lang="fr-CH" smtClean="0"/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88BA4-820C-1F41-B1C6-33FCFCE27015}" type="slidenum">
              <a:rPr lang="fr-FR" smtClean="0"/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0894D-6BA4-834C-9315-28D496F075A1}" type="datetime1">
              <a:rPr lang="fr-CH" smtClean="0"/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 smtClean="0"/>
              <a:t>Cliquez pour modifier les styles du texte du masque</a:t>
            </a:r>
            <a:endParaRPr lang="fr-CH" smtClean="0"/>
          </a:p>
          <a:p>
            <a:pPr lvl="1"/>
            <a:r>
              <a:rPr lang="fr-CH" smtClean="0"/>
              <a:t>Deuxième niveau</a:t>
            </a:r>
            <a:endParaRPr lang="fr-CH" smtClean="0"/>
          </a:p>
          <a:p>
            <a:pPr lvl="2"/>
            <a:r>
              <a:rPr lang="fr-CH" smtClean="0"/>
              <a:t>Troisième niveau</a:t>
            </a:r>
            <a:endParaRPr lang="fr-CH" smtClean="0"/>
          </a:p>
          <a:p>
            <a:pPr lvl="3"/>
            <a:r>
              <a:rPr lang="fr-CH" smtClean="0"/>
              <a:t>Quatrième niveau</a:t>
            </a:r>
            <a:endParaRPr lang="fr-CH" smtClean="0"/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B179DC-8756-8245-8B47-59551A7A4C7E}" type="slidenum">
              <a:rPr lang="fr-FR" smtClean="0"/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79DC-8756-8245-8B47-59551A7A4C7E}" type="slidenum">
              <a:rPr lang="fr-FR" smtClean="0"/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79DC-8756-8245-8B47-59551A7A4C7E}" type="slidenum">
              <a:rPr lang="fr-FR" smtClean="0"/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79DC-8756-8245-8B47-59551A7A4C7E}" type="slidenum">
              <a:rPr lang="fr-FR" smtClean="0"/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79DC-8756-8245-8B47-59551A7A4C7E}" type="slidenum">
              <a:rPr lang="fr-FR" smtClean="0"/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1BB179DC-8756-8245-8B47-59551A7A4C7E}" type="slidenum">
              <a:rPr lang="fr-FR" smtClean="0"/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79DC-8756-8245-8B47-59551A7A4C7E}" type="slidenum">
              <a:rPr lang="fr-FR" smtClean="0"/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>
          <a:xfrm>
            <a:off x="596368" y="3188772"/>
            <a:ext cx="8229600" cy="1143000"/>
          </a:xfrm>
        </p:spPr>
        <p:txBody>
          <a:bodyPr>
            <a:normAutofit/>
          </a:bodyPr>
          <a:lstStyle>
            <a:lvl1pPr algn="l">
              <a:defRPr sz="3500" b="1"/>
            </a:lvl1pPr>
          </a:lstStyle>
          <a:p>
            <a:r>
              <a:rPr lang="fr-CH" dirty="0" smtClean="0"/>
              <a:t>YOUR TITLE</a:t>
            </a:r>
            <a:br>
              <a:rPr lang="fr-CH" dirty="0" smtClean="0"/>
            </a:br>
            <a:r>
              <a:rPr lang="fr-CH" dirty="0" smtClean="0"/>
              <a:t>HERE</a:t>
            </a:r>
            <a:endParaRPr lang="fr-FR" dirty="0"/>
          </a:p>
        </p:txBody>
      </p:sp>
      <p:sp>
        <p:nvSpPr>
          <p:cNvPr id="4" name="Espace réservé du pied de page 2"/>
          <p:cNvSpPr>
            <a:spLocks noGrp="1"/>
          </p:cNvSpPr>
          <p:nvPr>
            <p:ph type="ftr" sz="quarter" idx="12"/>
          </p:nvPr>
        </p:nvSpPr>
        <p:spPr>
          <a:xfrm>
            <a:off x="268111" y="6348589"/>
            <a:ext cx="4873924" cy="365125"/>
          </a:xfrm>
        </p:spPr>
        <p:txBody>
          <a:bodyPr/>
          <a:lstStyle/>
          <a:p>
            <a:r>
              <a:rPr lang="en-GB" smtClean="0"/>
              <a:t>MFT – Cone/Barrel EDR – 20 June 2017</a:t>
            </a:r>
            <a:endParaRPr lang="en-GB" dirty="0"/>
          </a:p>
        </p:txBody>
      </p:sp>
      <p:sp>
        <p:nvSpPr>
          <p:cNvPr id="5" name="Espace réservé du numéro de diapositive 7"/>
          <p:cNvSpPr>
            <a:spLocks noGrp="1"/>
          </p:cNvSpPr>
          <p:nvPr>
            <p:ph type="sldNum" sz="quarter" idx="4"/>
          </p:nvPr>
        </p:nvSpPr>
        <p:spPr>
          <a:xfrm>
            <a:off x="7969516" y="6356350"/>
            <a:ext cx="484382" cy="365125"/>
          </a:xfrm>
        </p:spPr>
        <p:txBody>
          <a:bodyPr/>
          <a:lstStyle/>
          <a:p>
            <a:fld id="{2066355A-084C-D24E-9AD2-7E4FC41EA62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634257" y="850258"/>
            <a:ext cx="7211567" cy="433854"/>
          </a:xfrm>
          <a:prstGeom prst="rect">
            <a:avLst/>
          </a:prstGeom>
        </p:spPr>
        <p:txBody>
          <a:bodyPr vert="horz" lIns="91440" tIns="0" rIns="91440" bIns="0" rtlCol="0" anchor="t" anchorCtr="0">
            <a:normAutofit/>
          </a:bodyPr>
          <a:lstStyle>
            <a:lvl1pPr algn="l">
              <a:defRPr sz="2300" b="1" baseline="0"/>
            </a:lvl1pPr>
          </a:lstStyle>
          <a:p>
            <a:r>
              <a:rPr lang="fr-CH" dirty="0" smtClean="0"/>
              <a:t>YOUR TITLE HERE</a:t>
            </a:r>
            <a:endParaRPr lang="fr-FR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10" hasCustomPrompt="1"/>
          </p:nvPr>
        </p:nvSpPr>
        <p:spPr>
          <a:xfrm>
            <a:off x="634258" y="1374564"/>
            <a:ext cx="7211534" cy="399656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fr-CH" dirty="0" smtClean="0"/>
              <a:t>YOUR SUBTITLE HERE IF NEEDED</a:t>
            </a:r>
            <a:endParaRPr lang="fr-FR" dirty="0"/>
          </a:p>
        </p:txBody>
      </p:sp>
      <p:sp>
        <p:nvSpPr>
          <p:cNvPr id="26" name="Espace réservé du contenu 25"/>
          <p:cNvSpPr>
            <a:spLocks noGrp="1"/>
          </p:cNvSpPr>
          <p:nvPr>
            <p:ph sz="quarter" idx="11" hasCustomPrompt="1"/>
          </p:nvPr>
        </p:nvSpPr>
        <p:spPr>
          <a:xfrm>
            <a:off x="268111" y="2027238"/>
            <a:ext cx="8607778" cy="4000500"/>
          </a:xfrm>
        </p:spPr>
        <p:txBody>
          <a:bodyPr lIns="108000" tIns="0" rIns="108000" bIns="0">
            <a:noAutofit/>
          </a:bodyPr>
          <a:lstStyle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3200" baseline="0"/>
            </a:lvl1pPr>
          </a:lstStyle>
          <a:p>
            <a:pPr lvl="0"/>
            <a:r>
              <a:rPr lang="fr-CH" dirty="0" smtClean="0"/>
              <a:t>Cliquez pour modifier les styles du texte du masque</a:t>
            </a:r>
            <a:endParaRPr lang="fr-CH" dirty="0" smtClean="0"/>
          </a:p>
          <a:p>
            <a:pPr lvl="1"/>
            <a:r>
              <a:rPr lang="fr-CH" dirty="0" smtClean="0"/>
              <a:t>Deuxième niveau</a:t>
            </a:r>
            <a:endParaRPr lang="fr-CH" dirty="0" smtClean="0"/>
          </a:p>
          <a:p>
            <a:pPr lvl="2"/>
            <a:r>
              <a:rPr lang="fr-CH" dirty="0" smtClean="0"/>
              <a:t>Troisième niveau</a:t>
            </a:r>
            <a:endParaRPr lang="fr-CH" dirty="0" smtClean="0"/>
          </a:p>
          <a:p>
            <a:pPr lvl="3"/>
            <a:r>
              <a:rPr lang="fr-CH" dirty="0" smtClean="0"/>
              <a:t>Quatrième niveau</a:t>
            </a:r>
            <a:endParaRPr lang="fr-CH" dirty="0" smtClean="0"/>
          </a:p>
          <a:p>
            <a:pPr lvl="4"/>
            <a:r>
              <a:rPr lang="fr-CH" dirty="0" smtClean="0"/>
              <a:t>Cinquième niveau</a:t>
            </a:r>
            <a:endParaRPr lang="fr-FR" dirty="0" smtClean="0"/>
          </a:p>
          <a:p>
            <a:pPr lvl="1"/>
            <a:endParaRPr lang="fr-FR" dirty="0"/>
          </a:p>
        </p:txBody>
      </p:sp>
      <p:sp>
        <p:nvSpPr>
          <p:cNvPr id="2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69516" y="6356350"/>
            <a:ext cx="4843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268111" y="6348589"/>
            <a:ext cx="4873924" cy="365125"/>
          </a:xfrm>
        </p:spPr>
        <p:txBody>
          <a:bodyPr/>
          <a:lstStyle/>
          <a:p>
            <a:r>
              <a:rPr lang="en-GB" smtClean="0"/>
              <a:t>MFT – Cone/Barrel EDR – 20 June 2017</a:t>
            </a:r>
            <a:endParaRPr lang="en-GB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MFT – Cone/Barrel EDR – 20 June 2017</a:t>
            </a:r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dirty="0" smtClean="0"/>
              <a:t>Cliquez pour modifier les styles du texte du masque</a:t>
            </a:r>
            <a:endParaRPr lang="fr-CH" dirty="0" smtClean="0"/>
          </a:p>
          <a:p>
            <a:pPr lvl="1"/>
            <a:r>
              <a:rPr lang="fr-CH" dirty="0" smtClean="0"/>
              <a:t>Deuxième niveau</a:t>
            </a:r>
            <a:endParaRPr lang="fr-CH" dirty="0" smtClean="0"/>
          </a:p>
          <a:p>
            <a:pPr lvl="2"/>
            <a:r>
              <a:rPr lang="fr-CH" dirty="0" smtClean="0"/>
              <a:t>Troisième niveau</a:t>
            </a:r>
            <a:endParaRPr lang="fr-CH" dirty="0" smtClean="0"/>
          </a:p>
          <a:p>
            <a:pPr lvl="3"/>
            <a:r>
              <a:rPr lang="fr-CH" dirty="0" smtClean="0"/>
              <a:t>Quatrième niveau</a:t>
            </a:r>
            <a:endParaRPr lang="fr-CH" dirty="0" smtClean="0"/>
          </a:p>
          <a:p>
            <a:pPr lvl="4"/>
            <a:r>
              <a:rPr lang="fr-CH" dirty="0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017981" y="56390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MFT – Cone/Barrel EDR – 20 June 2017</a:t>
            </a:r>
            <a:endParaRPr lang="en-GB" dirty="0"/>
          </a:p>
        </p:txBody>
      </p:sp>
      <p:pic>
        <p:nvPicPr>
          <p:cNvPr id="4" name="Image 3" descr="Logo_MFT_small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870" y="401954"/>
            <a:ext cx="571330" cy="7109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slow">
    <p:randomBar dir="vert"/>
  </p:transition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00009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rgbClr val="0000FF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rgbClr val="0000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5.xml"/><Relationship Id="rId6" Type="http://schemas.openxmlformats.org/officeDocument/2006/relationships/image" Target="../media/image28.jpeg"/><Relationship Id="rId5" Type="http://schemas.openxmlformats.org/officeDocument/2006/relationships/tags" Target="../tags/tag4.xml"/><Relationship Id="rId4" Type="http://schemas.openxmlformats.org/officeDocument/2006/relationships/image" Target="../media/image4.png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image" Target="../media/image29.png"/><Relationship Id="rId2" Type="http://schemas.openxmlformats.org/officeDocument/2006/relationships/tags" Target="../tags/tag7.xml"/><Relationship Id="rId1" Type="http://schemas.openxmlformats.org/officeDocument/2006/relationships/tags" Target="../tags/tag6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5.xml"/><Relationship Id="rId8" Type="http://schemas.openxmlformats.org/officeDocument/2006/relationships/image" Target="../media/image33.png"/><Relationship Id="rId7" Type="http://schemas.openxmlformats.org/officeDocument/2006/relationships/tags" Target="../tags/tag14.xml"/><Relationship Id="rId6" Type="http://schemas.openxmlformats.org/officeDocument/2006/relationships/image" Target="../media/image32.png"/><Relationship Id="rId5" Type="http://schemas.openxmlformats.org/officeDocument/2006/relationships/tags" Target="../tags/tag13.xml"/><Relationship Id="rId4" Type="http://schemas.openxmlformats.org/officeDocument/2006/relationships/image" Target="../media/image4.png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8" Type="http://schemas.openxmlformats.org/officeDocument/2006/relationships/slideLayout" Target="../slideLayouts/slideLayout3.xml"/><Relationship Id="rId17" Type="http://schemas.openxmlformats.org/officeDocument/2006/relationships/tags" Target="../tags/tag20.xml"/><Relationship Id="rId16" Type="http://schemas.openxmlformats.org/officeDocument/2006/relationships/image" Target="../media/image36.png"/><Relationship Id="rId15" Type="http://schemas.openxmlformats.org/officeDocument/2006/relationships/tags" Target="../tags/tag19.xml"/><Relationship Id="rId14" Type="http://schemas.openxmlformats.org/officeDocument/2006/relationships/tags" Target="../tags/tag18.xml"/><Relationship Id="rId13" Type="http://schemas.openxmlformats.org/officeDocument/2006/relationships/image" Target="../media/image35.png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image" Target="../media/image34.png"/><Relationship Id="rId1" Type="http://schemas.openxmlformats.org/officeDocument/2006/relationships/tags" Target="../tags/tag10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tags" Target="../tags/tag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Logo_MFT.png"/>
          <p:cNvPicPr>
            <a:picLocks noChangeAspect="1"/>
          </p:cNvPicPr>
          <p:nvPr/>
        </p:nvPicPr>
        <p:blipFill>
          <a:blip r:embed="rId1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947" y="83588"/>
            <a:ext cx="5539511" cy="6647412"/>
          </a:xfrm>
          <a:prstGeom prst="rect">
            <a:avLst/>
          </a:prstGeom>
        </p:spPr>
      </p:pic>
      <p:sp>
        <p:nvSpPr>
          <p:cNvPr id="5" name="Titre 1"/>
          <p:cNvSpPr txBox="1"/>
          <p:nvPr/>
        </p:nvSpPr>
        <p:spPr>
          <a:xfrm>
            <a:off x="1991360" y="2333625"/>
            <a:ext cx="6932930" cy="4315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500" b="1" kern="1200">
                <a:solidFill>
                  <a:srgbClr val="00009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altLang="zh-CN" sz="3200" dirty="0" smtClean="0">
                <a:cs typeface="Times New Roman" panose="02020603050405020304" pitchFamily="18" charset="0"/>
                <a:sym typeface="+mn-ea"/>
              </a:rPr>
              <a:t>   </a:t>
            </a:r>
            <a:r>
              <a:rPr lang="en-US" altLang="zh-CN" sz="3600" dirty="0" smtClean="0">
                <a:cs typeface="Times New Roman" panose="02020603050405020304" pitchFamily="18" charset="0"/>
                <a:sym typeface="+mn-ea"/>
              </a:rPr>
              <a:t>Status</a:t>
            </a:r>
            <a:r>
              <a:rPr lang="zh-CN" altLang="en-US" sz="3600" dirty="0" smtClean="0"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dirty="0" smtClean="0">
                <a:cs typeface="Times New Roman" panose="02020603050405020304" pitchFamily="18" charset="0"/>
                <a:sym typeface="+mn-ea"/>
              </a:rPr>
              <a:t>of</a:t>
            </a:r>
            <a:r>
              <a:rPr lang="zh-CN" altLang="en-US" sz="3600" dirty="0" smtClean="0"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dirty="0" smtClean="0">
                <a:cs typeface="Times New Roman" panose="02020603050405020304" pitchFamily="18" charset="0"/>
                <a:sym typeface="+mn-ea"/>
              </a:rPr>
              <a:t>MFT</a:t>
            </a:r>
            <a:r>
              <a:rPr lang="zh-CN" altLang="en-US" sz="3600" dirty="0" smtClean="0"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dirty="0" smtClean="0">
                <a:cs typeface="Times New Roman" panose="02020603050405020304" pitchFamily="18" charset="0"/>
                <a:sym typeface="+mn-ea"/>
              </a:rPr>
              <a:t>Disks</a:t>
            </a:r>
            <a:endParaRPr lang="en-US" altLang="zh-CN" sz="3600" dirty="0" smtClean="0">
              <a:cs typeface="Times New Roman" panose="02020603050405020304" pitchFamily="18" charset="0"/>
              <a:sym typeface="+mn-ea"/>
            </a:endParaRPr>
          </a:p>
          <a:p>
            <a:pPr algn="r">
              <a:lnSpc>
                <a:spcPct val="90000"/>
              </a:lnSpc>
            </a:pPr>
            <a:endParaRPr lang="en-US" altLang="zh-CN" sz="3200" dirty="0" smtClean="0">
              <a:cs typeface="Times New Roman" panose="02020603050405020304" pitchFamily="18" charset="0"/>
              <a:sym typeface="+mn-ea"/>
            </a:endParaRPr>
          </a:p>
          <a:p>
            <a:pPr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GB" sz="1800" b="0" dirty="0" err="1" smtClean="0">
                <a:cs typeface="Times New Roman" panose="02020603050405020304" pitchFamily="18" charset="0"/>
                <a:sym typeface="+mn-ea"/>
              </a:rPr>
              <a:t>Ni Fang</a:t>
            </a:r>
            <a:r>
              <a:rPr lang="en-US" altLang="en-GB" sz="1800" b="0" dirty="0" smtClean="0">
                <a:cs typeface="Times New Roman" panose="02020603050405020304" pitchFamily="18" charset="0"/>
                <a:sym typeface="+mn-ea"/>
              </a:rPr>
              <a:t>, Dong Wang, Jun Liu </a:t>
            </a:r>
            <a:r>
              <a:rPr lang="en-GB" sz="1800" b="0" dirty="0" smtClean="0"/>
              <a:t> – </a:t>
            </a:r>
            <a:r>
              <a:rPr lang="en-US" altLang="en-GB" sz="1800" b="0" dirty="0" smtClean="0"/>
              <a:t>CCNU</a:t>
            </a:r>
            <a:endParaRPr lang="en-US" altLang="en-GB" sz="1800" b="0" dirty="0" smtClean="0"/>
          </a:p>
          <a:p>
            <a:pPr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GB" sz="2800" dirty="0" smtClean="0"/>
              <a:t>The 5th China LHC Physics Workshop</a:t>
            </a:r>
            <a:endParaRPr lang="en-GB" sz="2400" b="0" dirty="0" smtClean="0"/>
          </a:p>
          <a:p>
            <a:pPr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400" b="0" dirty="0" smtClean="0"/>
              <a:t>– 201</a:t>
            </a:r>
            <a:r>
              <a:rPr lang="en-US" altLang="en-GB" sz="2400" b="0" dirty="0" smtClean="0"/>
              <a:t>9</a:t>
            </a:r>
            <a:r>
              <a:rPr lang="en-GB" sz="2400" b="0" dirty="0" smtClean="0"/>
              <a:t>, </a:t>
            </a:r>
            <a:r>
              <a:rPr lang="en-US" altLang="en-GB" sz="2400" b="0" dirty="0" smtClean="0"/>
              <a:t>October</a:t>
            </a:r>
            <a:r>
              <a:rPr lang="en-US" altLang="en-GB" sz="2400" b="0" dirty="0" smtClean="0"/>
              <a:t> </a:t>
            </a:r>
            <a:r>
              <a:rPr lang="en-US" sz="2400" b="0" dirty="0" smtClean="0"/>
              <a:t>26</a:t>
            </a:r>
            <a:r>
              <a:rPr lang="en-GB" sz="2400" b="0" baseline="30000" dirty="0" smtClean="0"/>
              <a:t>th</a:t>
            </a:r>
            <a:r>
              <a:rPr lang="en-GB" sz="2400" b="0" dirty="0" smtClean="0"/>
              <a:t> </a:t>
            </a:r>
            <a:br>
              <a:rPr lang="en-GB" sz="2800" b="0" dirty="0" smtClean="0"/>
            </a:br>
            <a:endParaRPr lang="en-GB" sz="2800" b="0" dirty="0" smtClean="0"/>
          </a:p>
        </p:txBody>
      </p:sp>
      <p:pic>
        <p:nvPicPr>
          <p:cNvPr id="4" name="图片 3" descr="QQ图片201712181550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" y="83820"/>
            <a:ext cx="587375" cy="600075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4"/>
          </p:nvPr>
        </p:nvSpPr>
        <p:spPr/>
        <p:txBody>
          <a:bodyPr/>
          <a:p>
            <a:fld id="{2066355A-084C-D24E-9AD2-7E4FC41EA62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p>
            <a:fld id="{2066355A-084C-D24E-9AD2-7E4FC41EA627}" type="slidenum">
              <a:rPr lang="en-US" smtClean="0"/>
            </a:fld>
            <a:endParaRPr lang="en-US" dirty="0"/>
          </a:p>
        </p:txBody>
      </p:sp>
      <p:sp>
        <p:nvSpPr>
          <p:cNvPr id="11" name="Titre 1"/>
          <p:cNvSpPr>
            <a:spLocks noGrp="1"/>
          </p:cNvSpPr>
          <p:nvPr/>
        </p:nvSpPr>
        <p:spPr>
          <a:xfrm>
            <a:off x="585470" y="1167130"/>
            <a:ext cx="1183640" cy="433705"/>
          </a:xfrm>
          <a:prstGeom prst="rect">
            <a:avLst/>
          </a:prstGeom>
        </p:spPr>
        <p:txBody>
          <a:bodyPr vert="horz" lIns="91440" tIns="0" rIns="9144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300" b="1" kern="1200" baseline="0">
                <a:solidFill>
                  <a:srgbClr val="00009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GB" dirty="0" smtClean="0">
                <a:sym typeface="+mn-ea"/>
              </a:rPr>
              <a:t>D</a:t>
            </a:r>
            <a:r>
              <a:rPr lang="en-GB" dirty="0" smtClean="0">
                <a:sym typeface="+mn-ea"/>
              </a:rPr>
              <a:t>isk4</a:t>
            </a:r>
            <a:endParaRPr lang="en-GB" dirty="0" smtClean="0"/>
          </a:p>
        </p:txBody>
      </p:sp>
      <p:pic>
        <p:nvPicPr>
          <p:cNvPr id="12" name="图片 11" descr="IMG20190125094106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5470" y="3994785"/>
            <a:ext cx="5042535" cy="2049145"/>
          </a:xfrm>
          <a:prstGeom prst="rect">
            <a:avLst/>
          </a:prstGeom>
        </p:spPr>
      </p:pic>
      <p:pic>
        <p:nvPicPr>
          <p:cNvPr id="5" name="图片 4" descr="QQ图片201712181550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" y="83820"/>
            <a:ext cx="530225" cy="541020"/>
          </a:xfrm>
          <a:prstGeom prst="rect">
            <a:avLst/>
          </a:prstGeom>
        </p:spPr>
      </p:pic>
      <p:pic>
        <p:nvPicPr>
          <p:cNvPr id="6" name="图片 5" descr="DISK4layou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70" y="1600835"/>
            <a:ext cx="5500370" cy="22606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256665" y="6112510"/>
            <a:ext cx="405574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0070C0"/>
                </a:solidFill>
              </a:rPr>
              <a:t>support high-speed signals of 1.6Gb</a:t>
            </a:r>
            <a:r>
              <a:rPr lang="en-US" altLang="zh-CN">
                <a:solidFill>
                  <a:srgbClr val="0070C0"/>
                </a:solidFill>
              </a:rPr>
              <a:t>/</a:t>
            </a:r>
            <a:r>
              <a:rPr lang="zh-CN" altLang="en-US">
                <a:solidFill>
                  <a:srgbClr val="0070C0"/>
                </a:solidFill>
              </a:rPr>
              <a:t>s</a:t>
            </a:r>
            <a:endParaRPr lang="zh-CN" altLang="en-US">
              <a:solidFill>
                <a:srgbClr val="0070C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275070" y="1782445"/>
            <a:ext cx="272224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Four-layer board design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55930" y="721995"/>
            <a:ext cx="6495415" cy="445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GB" sz="2300" b="1" dirty="0" smtClean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Electronic board physical map </a:t>
            </a:r>
            <a:r>
              <a:rPr lang="en-US" altLang="en-GB" sz="2300" b="1" dirty="0" smtClean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and layout</a:t>
            </a:r>
            <a:endParaRPr lang="en-US" altLang="en-GB" sz="2300" b="1" dirty="0" smtClean="0">
              <a:solidFill>
                <a:srgbClr val="00009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797175" y="1655445"/>
            <a:ext cx="9753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0070C0"/>
                </a:solidFill>
              </a:rPr>
              <a:t>Layout</a:t>
            </a:r>
            <a:endParaRPr lang="en-US" altLang="zh-CN">
              <a:solidFill>
                <a:srgbClr val="0070C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207895" y="4072890"/>
            <a:ext cx="1797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0070C0"/>
                </a:solidFill>
                <a:sym typeface="+mn-ea"/>
              </a:rPr>
              <a:t>Physical</a:t>
            </a:r>
            <a:r>
              <a:rPr lang="en-GB" b="1" dirty="0" smtClean="0">
                <a:solidFill>
                  <a:srgbClr val="000090"/>
                </a:solidFill>
                <a:latin typeface="+mj-lt"/>
                <a:ea typeface="+mj-ea"/>
                <a:cs typeface="+mj-cs"/>
                <a:sym typeface="+mn-ea"/>
              </a:rPr>
              <a:t> </a:t>
            </a:r>
            <a:r>
              <a:rPr lang="en-US" altLang="zh-CN">
                <a:solidFill>
                  <a:srgbClr val="0070C0"/>
                </a:solidFill>
                <a:sym typeface="+mn-ea"/>
              </a:rPr>
              <a:t>map</a:t>
            </a:r>
            <a:endParaRPr lang="en-US" altLang="zh-CN">
              <a:solidFill>
                <a:srgbClr val="0070C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870575" y="4072890"/>
            <a:ext cx="312674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algn="l">
              <a:buFont typeface="Wingdings" panose="05000000000000000000" charset="0"/>
              <a:buChar char="ü"/>
            </a:pPr>
            <a:r>
              <a:rPr lang="en-US" altLang="zh-CN" dirty="0" smtClean="0">
                <a:sym typeface="+mn-ea"/>
              </a:rPr>
              <a:t>This prototype has been </a:t>
            </a:r>
            <a:endParaRPr lang="en-US" altLang="zh-CN" dirty="0" smtClean="0">
              <a:sym typeface="+mn-ea"/>
            </a:endParaRPr>
          </a:p>
          <a:p>
            <a:pPr indent="0" algn="l">
              <a:buFont typeface="Wingdings" panose="05000000000000000000" charset="0"/>
              <a:buNone/>
            </a:pPr>
            <a:r>
              <a:rPr lang="en-US" altLang="zh-CN" dirty="0" smtClean="0">
                <a:sym typeface="+mn-ea"/>
              </a:rPr>
              <a:t>produced in July,2019 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870575" y="4786630"/>
            <a:ext cx="27851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ü"/>
            </a:pPr>
            <a:r>
              <a:rPr lang="en-US" altLang="zh-CN" dirty="0" smtClean="0">
                <a:sym typeface="+mn-ea"/>
              </a:rPr>
              <a:t>We have sent 8 pieces </a:t>
            </a:r>
            <a:endParaRPr lang="en-US" altLang="zh-CN" dirty="0" smtClean="0"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dirty="0" smtClean="0">
                <a:sym typeface="+mn-ea"/>
              </a:rPr>
              <a:t>of PCB to France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394450" y="2386965"/>
            <a:ext cx="23361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Length :  44.0cm</a:t>
            </a:r>
            <a:endParaRPr lang="en-US" altLang="zh-CN"/>
          </a:p>
          <a:p>
            <a:r>
              <a:rPr lang="en-US" altLang="zh-CN"/>
              <a:t>Width   :  17.5cm</a:t>
            </a:r>
            <a:endParaRPr lang="en-US" altLang="zh-CN"/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2066355A-084C-D24E-9AD2-7E4FC41EA627}" type="slidenum">
              <a:rPr lang="en-US" smtClean="0"/>
            </a:fld>
            <a:endParaRPr lang="en-US" dirty="0"/>
          </a:p>
        </p:txBody>
      </p:sp>
      <p:pic>
        <p:nvPicPr>
          <p:cNvPr id="4" name="图片 3" descr="QQ图片201712181550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245" y="83820"/>
            <a:ext cx="530225" cy="5410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5699" t="10348" r="6920"/>
          <a:stretch>
            <a:fillRect/>
          </a:stretch>
        </p:blipFill>
        <p:spPr>
          <a:xfrm>
            <a:off x="1019810" y="1178560"/>
            <a:ext cx="1779905" cy="20834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595" y="1165225"/>
            <a:ext cx="1613535" cy="20586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l="12112" b="12363"/>
          <a:stretch>
            <a:fillRect/>
          </a:stretch>
        </p:blipFill>
        <p:spPr>
          <a:xfrm>
            <a:off x="5500370" y="1311910"/>
            <a:ext cx="2737485" cy="176466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85470" y="681990"/>
            <a:ext cx="6957695" cy="445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en-GB" sz="2300" b="1" dirty="0" smtClean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Physical map of other brackets and heat sinks</a:t>
            </a:r>
            <a:endParaRPr lang="en-US" altLang="en-GB" sz="2300" b="1" dirty="0" smtClean="0">
              <a:solidFill>
                <a:srgbClr val="000090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5143500" y="3576320"/>
            <a:ext cx="3413760" cy="2456815"/>
            <a:chOff x="7812" y="5632"/>
            <a:chExt cx="5376" cy="386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/>
            <a:srcRect l="3239" t="2598" b="4871"/>
            <a:stretch>
              <a:fillRect/>
            </a:stretch>
          </p:blipFill>
          <p:spPr>
            <a:xfrm>
              <a:off x="7812" y="5632"/>
              <a:ext cx="5377" cy="3419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7983" y="8971"/>
              <a:ext cx="4990" cy="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1600"/>
                <a:t>Thermal performance results</a:t>
              </a:r>
              <a:endParaRPr lang="zh-CN" altLang="en-US" sz="1600"/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047490" y="1931035"/>
            <a:ext cx="2001520" cy="52705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739005" y="1193800"/>
            <a:ext cx="71564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olidFill>
                  <a:schemeClr val="bg1"/>
                </a:solidFill>
              </a:rPr>
              <a:t>Ladder</a:t>
            </a:r>
            <a:endParaRPr lang="en-US" altLang="zh-CN" sz="1200">
              <a:solidFill>
                <a:schemeClr val="bg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778635" y="2950210"/>
            <a:ext cx="120396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000">
                <a:solidFill>
                  <a:schemeClr val="bg1"/>
                </a:solidFill>
              </a:rPr>
              <a:t>Disk support</a:t>
            </a:r>
            <a:endParaRPr lang="en-US" altLang="zh-CN" sz="1000">
              <a:solidFill>
                <a:schemeClr val="bg1"/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189865" y="3615690"/>
            <a:ext cx="4953000" cy="2816225"/>
            <a:chOff x="299" y="5694"/>
            <a:chExt cx="7800" cy="443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0" y="5694"/>
              <a:ext cx="6232" cy="3295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1606" y="8971"/>
              <a:ext cx="5173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600"/>
                <a:t>Assembled</a:t>
              </a:r>
              <a:endParaRPr lang="zh-CN" altLang="en-US" sz="1600"/>
            </a:p>
          </p:txBody>
        </p:sp>
        <p:cxnSp>
          <p:nvCxnSpPr>
            <p:cNvPr id="17" name="直接箭头连接符 16"/>
            <p:cNvCxnSpPr>
              <a:endCxn id="22" idx="0"/>
            </p:cNvCxnSpPr>
            <p:nvPr/>
          </p:nvCxnSpPr>
          <p:spPr>
            <a:xfrm flipH="1">
              <a:off x="2630" y="7845"/>
              <a:ext cx="970" cy="1779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箭头连接符 17"/>
            <p:cNvCxnSpPr/>
            <p:nvPr/>
          </p:nvCxnSpPr>
          <p:spPr>
            <a:xfrm flipH="1">
              <a:off x="1215" y="8115"/>
              <a:ext cx="1335" cy="1387"/>
            </a:xfrm>
            <a:prstGeom prst="straightConnector1">
              <a:avLst/>
            </a:prstGeom>
            <a:ln>
              <a:solidFill>
                <a:srgbClr val="005827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8"/>
            <p:cNvCxnSpPr/>
            <p:nvPr/>
          </p:nvCxnSpPr>
          <p:spPr>
            <a:xfrm>
              <a:off x="6240" y="6600"/>
              <a:ext cx="105" cy="3022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19"/>
            <p:cNvCxnSpPr>
              <a:endCxn id="25" idx="0"/>
            </p:cNvCxnSpPr>
            <p:nvPr/>
          </p:nvCxnSpPr>
          <p:spPr>
            <a:xfrm>
              <a:off x="7035" y="6990"/>
              <a:ext cx="533" cy="2634"/>
            </a:xfrm>
            <a:prstGeom prst="straightConnector1">
              <a:avLst/>
            </a:prstGeom>
            <a:ln>
              <a:solidFill>
                <a:schemeClr val="accent6">
                  <a:lumMod val="20000"/>
                  <a:lumOff val="8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/>
          </p:nvSpPr>
          <p:spPr>
            <a:xfrm>
              <a:off x="5220" y="9622"/>
              <a:ext cx="2145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000"/>
                <a:t>Heat exchangers</a:t>
              </a:r>
              <a:endParaRPr lang="en-US" altLang="zh-CN" sz="1000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2130" y="9624"/>
              <a:ext cx="1000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000"/>
                <a:t>Ladder</a:t>
              </a:r>
              <a:endParaRPr lang="en-US" altLang="zh-CN" sz="1000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299" y="9501"/>
              <a:ext cx="1831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000"/>
                <a:t>PCB</a:t>
              </a:r>
              <a:endParaRPr lang="en-US" altLang="zh-CN" sz="1000"/>
            </a:p>
            <a:p>
              <a:pPr algn="ctr"/>
              <a:r>
                <a:rPr lang="en-US" altLang="zh-CN" sz="1000"/>
                <a:t>(DISK0-DISK4)</a:t>
              </a:r>
              <a:endParaRPr lang="en-US" altLang="zh-CN" sz="1000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7035" y="9624"/>
              <a:ext cx="1065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000"/>
                <a:t>Support</a:t>
              </a:r>
              <a:endParaRPr lang="en-US" altLang="zh-CN" sz="1000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灯片编号占位符 3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274316" y="6381115"/>
            <a:ext cx="484382" cy="365125"/>
          </a:xfrm>
        </p:spPr>
        <p:txBody>
          <a:bodyPr/>
          <a:p>
            <a:r>
              <a:rPr lang="en-US" dirty="0"/>
              <a:t>12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34257" y="850258"/>
            <a:ext cx="7211567" cy="433854"/>
          </a:xfrm>
          <a:prstGeom prst="rect">
            <a:avLst/>
          </a:prstGeom>
        </p:spPr>
        <p:txBody>
          <a:bodyPr vert="horz" lIns="91440" tIns="0" rIns="9144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300" b="1" kern="1200" baseline="0">
                <a:solidFill>
                  <a:srgbClr val="00009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Disk</a:t>
            </a:r>
            <a:r>
              <a:rPr lang="zh-CN" altLang="en-US" dirty="0" smtClean="0"/>
              <a:t> </a:t>
            </a:r>
            <a:r>
              <a:rPr lang="en-US" altLang="zh-CN" dirty="0" smtClean="0"/>
              <a:t>Power</a:t>
            </a:r>
            <a:r>
              <a:rPr lang="zh-CN" altLang="en-US" dirty="0" smtClean="0"/>
              <a:t> </a:t>
            </a:r>
            <a:r>
              <a:rPr lang="en-US" altLang="zh-CN" dirty="0" smtClean="0"/>
              <a:t>dropout</a:t>
            </a:r>
            <a:r>
              <a:rPr lang="zh-CN" altLang="en-US" dirty="0" smtClean="0"/>
              <a:t> </a:t>
            </a:r>
            <a:r>
              <a:rPr lang="en-US" altLang="zh-CN" dirty="0" smtClean="0"/>
              <a:t>testing</a:t>
            </a:r>
            <a:r>
              <a:rPr lang="zh-CN" altLang="en-US" dirty="0" smtClean="0"/>
              <a:t> </a:t>
            </a:r>
            <a:endParaRPr lang="en-US" dirty="0"/>
          </a:p>
        </p:txBody>
      </p:sp>
      <p:pic>
        <p:nvPicPr>
          <p:cNvPr id="3" name="图片 2" descr="QQ图片2017121815503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5245" y="83820"/>
            <a:ext cx="530225" cy="541020"/>
          </a:xfrm>
          <a:prstGeom prst="rect">
            <a:avLst/>
          </a:prstGeom>
        </p:spPr>
      </p:pic>
      <p:pic>
        <p:nvPicPr>
          <p:cNvPr id="2" name="图片 1" descr="IMG_20180109_1719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40690" y="1560830"/>
            <a:ext cx="4980305" cy="373570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5420995" y="1626235"/>
            <a:ext cx="334708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This shows a test for the second vision of disk0/1.</a:t>
            </a:r>
            <a:endParaRPr lang="zh-CN" alt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We use this power to provide power, and a Sliding resistance as load. </a:t>
            </a:r>
            <a:endParaRPr lang="zh-CN" alt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The difference between Actual input and Actual output should be smaller than 5 percent of Actual input.</a:t>
            </a:r>
            <a:endParaRPr lang="zh-CN" altLang="en-US"/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灯片编号占位符 2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/>
        <p:txBody>
          <a:bodyPr/>
          <a:p>
            <a:fld id="{2066355A-084C-D24E-9AD2-7E4FC41EA627}" type="slidenum">
              <a:rPr lang="en-US" smtClean="0"/>
            </a:fld>
            <a:endParaRPr lang="en-US" dirty="0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41705" y="1348740"/>
            <a:ext cx="6828155" cy="449199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558057" y="748658"/>
            <a:ext cx="7211567" cy="433854"/>
          </a:xfrm>
          <a:prstGeom prst="rect">
            <a:avLst/>
          </a:prstGeom>
        </p:spPr>
        <p:txBody>
          <a:bodyPr vert="horz" lIns="91440" tIns="0" rIns="9144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300" b="1" kern="1200" baseline="0">
                <a:solidFill>
                  <a:srgbClr val="00009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Disk</a:t>
            </a:r>
            <a:r>
              <a:rPr lang="zh-CN" altLang="en-US" dirty="0" smtClean="0"/>
              <a:t> </a:t>
            </a:r>
            <a:r>
              <a:rPr lang="en-US" altLang="zh-CN" dirty="0" smtClean="0"/>
              <a:t>Power</a:t>
            </a:r>
            <a:r>
              <a:rPr lang="zh-CN" altLang="en-US" dirty="0" smtClean="0"/>
              <a:t> </a:t>
            </a:r>
            <a:r>
              <a:rPr lang="en-US" altLang="zh-CN" dirty="0" smtClean="0"/>
              <a:t>dropout</a:t>
            </a:r>
            <a:r>
              <a:rPr lang="zh-CN" altLang="en-US" dirty="0" smtClean="0"/>
              <a:t> </a:t>
            </a:r>
            <a:r>
              <a:rPr lang="en-US" altLang="zh-CN" dirty="0" smtClean="0"/>
              <a:t>testing</a:t>
            </a:r>
            <a:r>
              <a:rPr lang="zh-CN" altLang="en-US" dirty="0" smtClean="0"/>
              <a:t> </a:t>
            </a:r>
            <a:endParaRPr lang="en-US" dirty="0"/>
          </a:p>
        </p:txBody>
      </p:sp>
      <p:pic>
        <p:nvPicPr>
          <p:cNvPr id="5" name="图片 4" descr="QQ图片2017121815503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5245" y="83820"/>
            <a:ext cx="530225" cy="54102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" name="TextBox 23"/>
          <p:cNvSpPr txBox="1"/>
          <p:nvPr/>
        </p:nvSpPr>
        <p:spPr>
          <a:xfrm>
            <a:off x="902335" y="4231640"/>
            <a:ext cx="711263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ym typeface="+mn-ea"/>
              </a:rPr>
              <a:t>This is the Power dropout reasult for disk01.</a:t>
            </a:r>
            <a:endParaRPr lang="en-US" altLang="zh-CN" sz="2000" dirty="0" smtClean="0">
              <a:sym typeface="+mn-ea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ym typeface="+mn-ea"/>
              </a:rPr>
              <a:t>The power for every zone is different and they have different shape copper on the layers, which reasults the Irregularity between zones. </a:t>
            </a:r>
            <a:endParaRPr lang="en-US" altLang="zh-CN" sz="2000" dirty="0" smtClean="0">
              <a:sym typeface="+mn-ea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In fact, </a:t>
            </a:r>
            <a:r>
              <a:rPr lang="en-US" altLang="zh-CN" sz="2000" dirty="0" smtClean="0">
                <a:sym typeface="+mn-ea"/>
              </a:rPr>
              <a:t>Power</a:t>
            </a:r>
            <a:r>
              <a:rPr lang="zh-CN" altLang="en-US" sz="2000" dirty="0" smtClean="0">
                <a:sym typeface="+mn-ea"/>
              </a:rPr>
              <a:t> </a:t>
            </a:r>
            <a:r>
              <a:rPr lang="en-US" altLang="zh-CN" sz="2000" dirty="0" smtClean="0">
                <a:sym typeface="+mn-ea"/>
              </a:rPr>
              <a:t>dropout</a:t>
            </a:r>
            <a:r>
              <a:rPr lang="en-US" altLang="zh-CN" sz="2000" dirty="0" smtClean="0"/>
              <a:t> is required to be below 5%.</a:t>
            </a:r>
            <a:endParaRPr lang="en-US" altLang="zh-CN" sz="200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164461" y="6330950"/>
            <a:ext cx="484382" cy="365125"/>
          </a:xfrm>
        </p:spPr>
        <p:txBody>
          <a:bodyPr/>
          <a:p>
            <a:r>
              <a:rPr lang="en-US" dirty="0"/>
              <a:t>14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634257" y="850258"/>
            <a:ext cx="7211567" cy="433854"/>
          </a:xfrm>
          <a:prstGeom prst="rect">
            <a:avLst/>
          </a:prstGeom>
        </p:spPr>
        <p:txBody>
          <a:bodyPr vert="horz" lIns="91440" tIns="0" rIns="9144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300" b="1" kern="1200" baseline="0">
                <a:solidFill>
                  <a:srgbClr val="00009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Disk</a:t>
            </a:r>
            <a:r>
              <a:rPr lang="zh-CN" altLang="en-US" dirty="0" smtClean="0"/>
              <a:t> </a:t>
            </a:r>
            <a:r>
              <a:rPr lang="en-US" altLang="zh-CN" dirty="0" smtClean="0"/>
              <a:t>Power</a:t>
            </a:r>
            <a:r>
              <a:rPr lang="zh-CN" altLang="en-US" dirty="0" smtClean="0"/>
              <a:t> </a:t>
            </a:r>
            <a:r>
              <a:rPr lang="en-US" altLang="zh-CN" dirty="0" smtClean="0"/>
              <a:t>dropout</a:t>
            </a:r>
            <a:r>
              <a:rPr lang="zh-CN" altLang="en-US" dirty="0" smtClean="0"/>
              <a:t> </a:t>
            </a:r>
            <a:r>
              <a:rPr lang="en-US" altLang="zh-CN" dirty="0" smtClean="0"/>
              <a:t>testing</a:t>
            </a:r>
            <a:r>
              <a:rPr lang="zh-CN" altLang="en-US" dirty="0" smtClean="0"/>
              <a:t> </a:t>
            </a:r>
            <a:endParaRPr lang="en-US" dirty="0"/>
          </a:p>
        </p:txBody>
      </p:sp>
      <p:pic>
        <p:nvPicPr>
          <p:cNvPr id="3" name="图片 2" descr="QQ图片201712181550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245" y="83820"/>
            <a:ext cx="530225" cy="541020"/>
          </a:xfrm>
          <a:prstGeom prst="rect">
            <a:avLst/>
          </a:prstGeom>
        </p:spPr>
      </p:pic>
      <p:pic>
        <p:nvPicPr>
          <p:cNvPr id="13" name="图片 12" descr="QQ图片201806081518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995" y="1549400"/>
            <a:ext cx="3468370" cy="2354580"/>
          </a:xfrm>
          <a:prstGeom prst="rect">
            <a:avLst/>
          </a:prstGeom>
        </p:spPr>
      </p:pic>
      <p:pic>
        <p:nvPicPr>
          <p:cNvPr id="14" name="图片 13" descr="QQ图片201806081518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545" y="1611630"/>
            <a:ext cx="3273425" cy="223012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灯片编号占位符 2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p>
            <a:fld id="{2066355A-084C-D24E-9AD2-7E4FC41EA627}" type="slidenum">
              <a:rPr lang="en-US" smtClean="0"/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558057" y="748658"/>
            <a:ext cx="7211567" cy="433854"/>
          </a:xfrm>
          <a:prstGeom prst="rect">
            <a:avLst/>
          </a:prstGeom>
        </p:spPr>
        <p:txBody>
          <a:bodyPr vert="horz" lIns="91440" tIns="0" rIns="9144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300" b="1" kern="1200" baseline="0">
                <a:solidFill>
                  <a:srgbClr val="00009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Disk </a:t>
            </a:r>
            <a:r>
              <a:rPr dirty="0" smtClean="0"/>
              <a:t>High speed signal test</a:t>
            </a:r>
            <a:endParaRPr dirty="0" smtClean="0"/>
          </a:p>
        </p:txBody>
      </p:sp>
      <p:pic>
        <p:nvPicPr>
          <p:cNvPr id="7" name="图片 6" descr="QQ图片2017121815503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5245" y="83820"/>
            <a:ext cx="530225" cy="5410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753995" y="1537335"/>
            <a:ext cx="2820670" cy="21062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553200" y="1395730"/>
            <a:ext cx="2287905" cy="28200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702300" y="2204720"/>
            <a:ext cx="657860" cy="445770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11"/>
            </p:custDataLst>
          </p:nvPr>
        </p:nvSpPr>
        <p:spPr>
          <a:xfrm>
            <a:off x="763270" y="5091430"/>
            <a:ext cx="57899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Full scale setup</a:t>
            </a:r>
            <a:endParaRPr lang="en-US" altLang="zh-CN"/>
          </a:p>
          <a:p>
            <a:r>
              <a:rPr lang="en-US" altLang="zh-CN" b="1">
                <a:solidFill>
                  <a:srgbClr val="4F81BD"/>
                </a:solidFill>
              </a:rPr>
              <a:t>  </a:t>
            </a:r>
            <a:r>
              <a:rPr lang="en-US" altLang="zh-CN" b="1">
                <a:solidFill>
                  <a:srgbClr val="3313F9"/>
                </a:solidFill>
              </a:rPr>
              <a:t>  -- Using most of pre-prod elements</a:t>
            </a:r>
            <a:endParaRPr lang="en-US" altLang="zh-CN" b="1">
              <a:solidFill>
                <a:srgbClr val="3313F9"/>
              </a:solidFill>
            </a:endParaRPr>
          </a:p>
          <a:p>
            <a:r>
              <a:rPr lang="en-US" altLang="zh-CN" b="1">
                <a:solidFill>
                  <a:srgbClr val="3313F9"/>
                </a:solidFill>
              </a:rPr>
              <a:t>    -- BER measurements in PRBS mode at 1.2Gb/s</a:t>
            </a:r>
            <a:endParaRPr lang="en-US" altLang="zh-CN" b="1">
              <a:solidFill>
                <a:srgbClr val="3313F9"/>
              </a:solidFill>
            </a:endParaRPr>
          </a:p>
          <a:p>
            <a:r>
              <a:rPr lang="en-US" altLang="zh-CN" b="1">
                <a:solidFill>
                  <a:srgbClr val="3313F9"/>
                </a:solidFill>
              </a:rPr>
              <a:t>    -- 68 hours without errors ;  BER = 1.5 10</a:t>
            </a:r>
            <a:r>
              <a:rPr lang="en-US" altLang="zh-CN" sz="2000" b="1" baseline="30000">
                <a:solidFill>
                  <a:srgbClr val="3313F9"/>
                </a:solidFill>
              </a:rPr>
              <a:t>-14 </a:t>
            </a:r>
            <a:endParaRPr lang="en-US" altLang="zh-CN" sz="2000" b="1" baseline="30000">
              <a:solidFill>
                <a:srgbClr val="3313F9"/>
              </a:solidFill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3098165" y="3131185"/>
            <a:ext cx="2014220" cy="2143760"/>
            <a:chOff x="4879" y="4931"/>
            <a:chExt cx="3172" cy="3376"/>
          </a:xfrm>
        </p:grpSpPr>
        <p:grpSp>
          <p:nvGrpSpPr>
            <p:cNvPr id="4" name="组合 3"/>
            <p:cNvGrpSpPr/>
            <p:nvPr/>
          </p:nvGrpSpPr>
          <p:grpSpPr>
            <a:xfrm>
              <a:off x="4879" y="4931"/>
              <a:ext cx="3172" cy="3377"/>
              <a:chOff x="4879" y="4931"/>
              <a:chExt cx="3172" cy="3377"/>
            </a:xfrm>
          </p:grpSpPr>
          <p:pic>
            <p:nvPicPr>
              <p:cNvPr id="16" name="图片 15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13"/>
              <a:stretch>
                <a:fillRect/>
              </a:stretch>
            </p:blipFill>
            <p:spPr>
              <a:xfrm>
                <a:off x="4879" y="5980"/>
                <a:ext cx="3172" cy="2328"/>
              </a:xfrm>
              <a:prstGeom prst="rect">
                <a:avLst/>
              </a:prstGeom>
            </p:spPr>
          </p:pic>
          <p:cxnSp>
            <p:nvCxnSpPr>
              <p:cNvPr id="18" name="直接箭头连接符 17"/>
              <p:cNvCxnSpPr/>
              <p:nvPr>
                <p:custDataLst>
                  <p:tags r:id="rId14"/>
                </p:custDataLst>
              </p:nvPr>
            </p:nvCxnSpPr>
            <p:spPr>
              <a:xfrm flipH="1">
                <a:off x="5520" y="4931"/>
                <a:ext cx="620" cy="121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文本框 9"/>
            <p:cNvSpPr txBox="1"/>
            <p:nvPr/>
          </p:nvSpPr>
          <p:spPr>
            <a:xfrm>
              <a:off x="5762" y="5402"/>
              <a:ext cx="1592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400">
                  <a:solidFill>
                    <a:srgbClr val="FF0000"/>
                  </a:solidFill>
                </a:rPr>
                <a:t>Zoom out</a:t>
              </a:r>
              <a:endParaRPr lang="en-US" altLang="zh-CN" sz="140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276225" y="1779905"/>
            <a:ext cx="3358515" cy="1294130"/>
            <a:chOff x="231" y="2892"/>
            <a:chExt cx="5289" cy="2038"/>
          </a:xfrm>
        </p:grpSpPr>
        <p:sp>
          <p:nvSpPr>
            <p:cNvPr id="5" name="文本框 4"/>
            <p:cNvSpPr txBox="1"/>
            <p:nvPr/>
          </p:nvSpPr>
          <p:spPr>
            <a:xfrm>
              <a:off x="3928" y="4174"/>
              <a:ext cx="1592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400">
                  <a:solidFill>
                    <a:srgbClr val="FF0000"/>
                  </a:solidFill>
                </a:rPr>
                <a:t>Zoom out</a:t>
              </a:r>
              <a:endParaRPr lang="en-US" altLang="zh-CN" sz="1400">
                <a:solidFill>
                  <a:srgbClr val="FF0000"/>
                </a:solidFill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231" y="2892"/>
              <a:ext cx="5289" cy="2038"/>
              <a:chOff x="231" y="2892"/>
              <a:chExt cx="5289" cy="2038"/>
            </a:xfrm>
          </p:grpSpPr>
          <p:pic>
            <p:nvPicPr>
              <p:cNvPr id="14" name="图片 13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16"/>
              <a:stretch>
                <a:fillRect/>
              </a:stretch>
            </p:blipFill>
            <p:spPr>
              <a:xfrm>
                <a:off x="231" y="2892"/>
                <a:ext cx="3759" cy="2039"/>
              </a:xfrm>
              <a:prstGeom prst="rect">
                <a:avLst/>
              </a:prstGeom>
            </p:spPr>
          </p:pic>
          <p:cxnSp>
            <p:nvCxnSpPr>
              <p:cNvPr id="19" name="直接箭头连接符 18"/>
              <p:cNvCxnSpPr/>
              <p:nvPr>
                <p:custDataLst>
                  <p:tags r:id="rId17"/>
                </p:custDataLst>
              </p:nvPr>
            </p:nvCxnSpPr>
            <p:spPr>
              <a:xfrm flipH="1" flipV="1">
                <a:off x="3530" y="4579"/>
                <a:ext cx="1990" cy="15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ym typeface="+mn-ea"/>
              </a:rPr>
              <a:t>Status</a:t>
            </a:r>
            <a:endParaRPr lang="en-GB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>
          <a:xfrm>
            <a:off x="7961261" y="6365240"/>
            <a:ext cx="484382" cy="365125"/>
          </a:xfrm>
        </p:spPr>
        <p:txBody>
          <a:bodyPr/>
          <a:lstStyle/>
          <a:p>
            <a:r>
              <a:rPr lang="en-US" dirty="0"/>
              <a:t>16</a:t>
            </a:r>
            <a:endParaRPr lang="en-US" dirty="0"/>
          </a:p>
        </p:txBody>
      </p:sp>
      <p:graphicFrame>
        <p:nvGraphicFramePr>
          <p:cNvPr id="14" name="内容占位符 13"/>
          <p:cNvGraphicFramePr>
            <a:graphicFrameLocks noGrp="1"/>
          </p:cNvGraphicFramePr>
          <p:nvPr>
            <p:ph sz="quarter" idx="11"/>
            <p:custDataLst>
              <p:tags r:id="rId1"/>
            </p:custDataLst>
          </p:nvPr>
        </p:nvGraphicFramePr>
        <p:xfrm>
          <a:off x="628015" y="1250950"/>
          <a:ext cx="8079105" cy="43395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90800"/>
                <a:gridCol w="910590"/>
                <a:gridCol w="1372235"/>
                <a:gridCol w="1598930"/>
                <a:gridCol w="1606550"/>
              </a:tblGrid>
              <a:tr h="49911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Electronic Boards</a:t>
                      </a:r>
                      <a:endParaRPr lang="en-US" altLang="zh-CN" sz="1200" dirty="0" smtClean="0"/>
                    </a:p>
                  </a:txBody>
                  <a:tcPr anchor="ctr" anchorCt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Waiting</a:t>
                      </a:r>
                      <a:endParaRPr lang="en-US" altLang="zh-CN" sz="1200" dirty="0" smtClean="0"/>
                    </a:p>
                  </a:txBody>
                  <a:tcPr anchor="ctr" anchorCt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Schematic</a:t>
                      </a:r>
                      <a:r>
                        <a:rPr lang="en-US" altLang="zh-CN" sz="1200" baseline="0" dirty="0" smtClean="0"/>
                        <a:t> Under design</a:t>
                      </a:r>
                      <a:endParaRPr lang="en-US" altLang="zh-CN" sz="1200" dirty="0" smtClean="0"/>
                    </a:p>
                  </a:txBody>
                  <a:tcPr anchor="ctr" anchorCt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PCB layout Under design</a:t>
                      </a:r>
                      <a:endParaRPr lang="en-US" altLang="zh-CN" sz="1200" dirty="0" smtClean="0"/>
                    </a:p>
                  </a:txBody>
                  <a:tcPr anchor="ctr" anchorCt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Prototype</a:t>
                      </a:r>
                      <a:endParaRPr lang="en-US" altLang="zh-CN" sz="1200" dirty="0" smtClean="0"/>
                    </a:p>
                    <a:p>
                      <a:pPr algn="ctr"/>
                      <a:r>
                        <a:rPr lang="en-US" altLang="zh-CN" sz="1200" dirty="0" smtClean="0"/>
                        <a:t>Produced</a:t>
                      </a:r>
                      <a:endParaRPr lang="en-US" altLang="zh-CN" sz="1200" dirty="0" smtClean="0"/>
                    </a:p>
                  </a:txBody>
                  <a:tcPr anchor="ctr" anchorCtr="0"/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disk0/1</a:t>
                      </a:r>
                      <a:r>
                        <a:rPr lang="en-US" altLang="zh-CN" sz="1200" baseline="0" dirty="0" smtClean="0"/>
                        <a:t> PCB--version 1</a:t>
                      </a:r>
                      <a:endParaRPr lang="en-US" altLang="zh-CN" sz="1200" dirty="0" smtClean="0"/>
                    </a:p>
                  </a:txBody>
                  <a:tcPr anchor="ctr" anchorCtr="0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 dirty="0"/>
                    </a:p>
                  </a:txBody>
                  <a:tcPr anchor="ctr" anchorCtr="0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 dirty="0"/>
                    </a:p>
                  </a:txBody>
                  <a:tcPr anchor="ctr" anchorCtr="0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/>
                    </a:p>
                  </a:txBody>
                  <a:tcPr anchor="ctr" anchorCtr="0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 dirty="0"/>
                    </a:p>
                  </a:txBody>
                  <a:tcPr anchor="ctr" anchorCtr="0"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scaled="0"/>
                    </a:gra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  <a:endParaRPr lang="en-US" sz="1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 dirty="0"/>
                    </a:p>
                  </a:txBody>
                  <a:tcPr anchor="ctr" anchorCtr="0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 dirty="0"/>
                    </a:p>
                  </a:txBody>
                  <a:tcPr anchor="ctr" anchorCtr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/>
                    </a:p>
                  </a:txBody>
                  <a:tcPr anchor="ctr" anchorCtr="0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 dirty="0"/>
                    </a:p>
                  </a:txBody>
                  <a:tcPr anchor="ctr" anchorCtr="0"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scaled="0"/>
                    </a:gradFill>
                  </a:tcPr>
                </a:tc>
              </a:tr>
              <a:tr h="274320">
                <a:tc>
                  <a:txBody>
                    <a:bodyPr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1200" dirty="0" smtClean="0">
                          <a:sym typeface="+mn-ea"/>
                        </a:rPr>
                        <a:t>disk0/1PCB--Final version</a:t>
                      </a:r>
                      <a:endParaRPr lang="en-US" altLang="en-US" sz="1200" dirty="0" smtClean="0"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 dirty="0"/>
                    </a:p>
                  </a:txBody>
                  <a:tcPr anchor="ctr" anchorCtr="0"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/>
                    </a:p>
                  </a:txBody>
                  <a:tcPr anchor="ctr" anchorCtr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200" dirty="0">
                          <a:solidFill>
                            <a:srgbClr val="FF0000"/>
                          </a:solidFill>
                        </a:rPr>
                        <a:t>P</a:t>
                      </a:r>
                      <a:r>
                        <a:rPr lang="zh-CN" altLang="en-US" sz="1200" dirty="0">
                          <a:solidFill>
                            <a:srgbClr val="FF0000"/>
                          </a:solidFill>
                        </a:rPr>
                        <a:t>roduced 16 blocks</a:t>
                      </a:r>
                      <a:endParaRPr lang="zh-CN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0"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scaled="0"/>
                    </a:gradFill>
                  </a:tcPr>
                </a:tc>
              </a:tr>
              <a:tr h="25717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200" dirty="0" smtClean="0">
                          <a:sym typeface="+mn-ea"/>
                        </a:rPr>
                        <a:t>disk2 PCB</a:t>
                      </a:r>
                      <a:r>
                        <a:rPr lang="en-US" altLang="zh-CN" sz="1200" dirty="0" smtClean="0">
                          <a:sym typeface="+mn-ea"/>
                        </a:rPr>
                        <a:t>--version 1</a:t>
                      </a:r>
                      <a:endParaRPr lang="en-US" altLang="zh-CN" sz="1200" dirty="0" smtClean="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 dirty="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 dirty="0"/>
                    </a:p>
                  </a:txBody>
                  <a:tcPr anchor="ctr" anchorCtr="0"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 dirty="0"/>
                    </a:p>
                  </a:txBody>
                  <a:tcPr anchor="ctr" anchorCtr="0"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 dirty="0"/>
                    </a:p>
                  </a:txBody>
                  <a:tcPr anchor="ctr" anchorCtr="0"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scaled="0"/>
                    </a:gra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…</a:t>
                      </a:r>
                      <a:endParaRPr lang="en-US" altLang="zh-CN" sz="1200" dirty="0" smtClean="0"/>
                    </a:p>
                  </a:txBody>
                  <a:tcPr anchor="ctr" anchorCtr="0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 dirty="0"/>
                    </a:p>
                  </a:txBody>
                  <a:tcPr anchor="ctr" anchorCtr="0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 dirty="0"/>
                    </a:p>
                  </a:txBody>
                  <a:tcPr anchor="ctr" anchorCtr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 dirty="0"/>
                    </a:p>
                  </a:txBody>
                  <a:tcPr anchor="ctr" anchorCtr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 dirty="0"/>
                    </a:p>
                  </a:txBody>
                  <a:tcPr anchor="ctr" anchorCtr="0"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scaled="0"/>
                    </a:gra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dirty="0" smtClean="0">
                          <a:sym typeface="+mn-ea"/>
                        </a:rPr>
                        <a:t>disk2 PCB--</a:t>
                      </a:r>
                      <a:r>
                        <a:rPr lang="en-US" altLang="en-US" sz="1200" dirty="0" smtClean="0">
                          <a:sym typeface="+mn-ea"/>
                        </a:rPr>
                        <a:t>Final version</a:t>
                      </a:r>
                      <a:endParaRPr lang="en-US" altLang="zh-CN" sz="1200" dirty="0" smtClean="0"/>
                    </a:p>
                  </a:txBody>
                  <a:tcPr anchor="ctr" anchorCtr="0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 dirty="0"/>
                    </a:p>
                  </a:txBody>
                  <a:tcPr anchor="ctr" anchorCtr="0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 dirty="0"/>
                    </a:p>
                  </a:txBody>
                  <a:tcPr anchor="ctr" anchorCtr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 dirty="0"/>
                    </a:p>
                  </a:txBody>
                  <a:tcPr anchor="ctr" anchorCtr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rgbClr val="FF0000"/>
                          </a:solidFill>
                          <a:sym typeface="+mn-ea"/>
                        </a:rPr>
                        <a:t>P</a:t>
                      </a:r>
                      <a:r>
                        <a:rPr lang="zh-CN" altLang="en-US" sz="1200" dirty="0">
                          <a:solidFill>
                            <a:srgbClr val="FF0000"/>
                          </a:solidFill>
                          <a:sym typeface="+mn-ea"/>
                        </a:rPr>
                        <a:t>roduced </a:t>
                      </a:r>
                      <a:r>
                        <a:rPr lang="en-US" altLang="zh-CN" sz="1200" dirty="0">
                          <a:solidFill>
                            <a:srgbClr val="FF0000"/>
                          </a:solidFill>
                          <a:sym typeface="+mn-ea"/>
                        </a:rPr>
                        <a:t>8</a:t>
                      </a:r>
                      <a:r>
                        <a:rPr lang="zh-CN" altLang="en-US" sz="1200" dirty="0">
                          <a:solidFill>
                            <a:srgbClr val="FF0000"/>
                          </a:solidFill>
                          <a:sym typeface="+mn-ea"/>
                        </a:rPr>
                        <a:t> blocks</a:t>
                      </a:r>
                      <a:endParaRPr lang="zh-CN" altLang="en-US" sz="1200" dirty="0"/>
                    </a:p>
                  </a:txBody>
                  <a:tcPr anchor="ctr" anchorCtr="0"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scaled="0"/>
                    </a:gradFill>
                  </a:tcPr>
                </a:tc>
              </a:tr>
              <a:tr h="257175">
                <a:tc>
                  <a:txBody>
                    <a:bodyPr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dirty="0" smtClean="0">
                          <a:sym typeface="+mn-ea"/>
                        </a:rPr>
                        <a:t>disk3 PCB--version 1</a:t>
                      </a:r>
                      <a:endParaRPr lang="en-US" altLang="zh-CN" sz="1200" dirty="0" smtClean="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 dirty="0"/>
                    </a:p>
                  </a:txBody>
                  <a:tcPr anchor="ctr" anchorCtr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 dirty="0"/>
                    </a:p>
                  </a:txBody>
                  <a:tcPr anchor="ctr" anchorCtr="0"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 dirty="0"/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 dirty="0"/>
                    </a:p>
                  </a:txBody>
                  <a:tcPr anchor="ctr" anchorCtr="0"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scaled="0"/>
                    </a:gradFill>
                  </a:tcPr>
                </a:tc>
              </a:tr>
              <a:tr h="2743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…</a:t>
                      </a:r>
                      <a:endParaRPr lang="en-US" altLang="zh-CN" sz="1200" dirty="0" smtClean="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0"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 dirty="0">
                        <a:noFill/>
                      </a:endParaRPr>
                    </a:p>
                  </a:txBody>
                  <a:tcPr anchor="ctr" anchorCtr="0"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>
                        <a:noFill/>
                      </a:endParaRPr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/>
                    </a:p>
                  </a:txBody>
                  <a:tcPr anchor="ctr" anchorCtr="0"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scaled="0"/>
                    </a:gradFill>
                  </a:tcPr>
                </a:tc>
              </a:tr>
              <a:tr h="2743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200" dirty="0" smtClean="0">
                          <a:sym typeface="+mn-ea"/>
                        </a:rPr>
                        <a:t>disk3 PCB--</a:t>
                      </a:r>
                      <a:r>
                        <a:rPr lang="en-US" altLang="en-US" sz="1200" dirty="0" smtClean="0">
                          <a:sym typeface="+mn-ea"/>
                        </a:rPr>
                        <a:t>Final version</a:t>
                      </a:r>
                      <a:endParaRPr lang="en-US" altLang="zh-CN" sz="1200" dirty="0" smtClean="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0"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 dirty="0"/>
                    </a:p>
                  </a:txBody>
                  <a:tcPr anchor="ctr" anchorCtr="0"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/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200" dirty="0">
                          <a:solidFill>
                            <a:srgbClr val="FF0000"/>
                          </a:solidFill>
                          <a:sym typeface="+mn-ea"/>
                        </a:rPr>
                        <a:t>P</a:t>
                      </a:r>
                      <a:r>
                        <a:rPr lang="zh-CN" altLang="en-US" sz="1200" dirty="0">
                          <a:solidFill>
                            <a:srgbClr val="FF0000"/>
                          </a:solidFill>
                          <a:sym typeface="+mn-ea"/>
                        </a:rPr>
                        <a:t>roduced </a:t>
                      </a:r>
                      <a:r>
                        <a:rPr lang="en-US" altLang="zh-CN" sz="1200" dirty="0">
                          <a:solidFill>
                            <a:srgbClr val="FF0000"/>
                          </a:solidFill>
                          <a:sym typeface="+mn-ea"/>
                        </a:rPr>
                        <a:t>8</a:t>
                      </a:r>
                      <a:r>
                        <a:rPr lang="zh-CN" altLang="en-US" sz="1200" dirty="0">
                          <a:solidFill>
                            <a:srgbClr val="FF0000"/>
                          </a:solidFill>
                          <a:sym typeface="+mn-ea"/>
                        </a:rPr>
                        <a:t> blocks</a:t>
                      </a:r>
                      <a:endParaRPr lang="zh-CN" altLang="en-US" sz="1200"/>
                    </a:p>
                  </a:txBody>
                  <a:tcPr anchor="ctr" anchorCtr="0"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scaled="0"/>
                    </a:gradFill>
                  </a:tcPr>
                </a:tc>
              </a:tr>
              <a:tr h="2743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200" dirty="0" smtClean="0">
                          <a:sym typeface="+mn-ea"/>
                        </a:rPr>
                        <a:t>disk4 PCB--version 1</a:t>
                      </a:r>
                      <a:endParaRPr lang="en-US" altLang="zh-CN" sz="1200" dirty="0" smtClean="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0"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 dirty="0"/>
                    </a:p>
                  </a:txBody>
                  <a:tcPr anchor="ctr" anchorCtr="0"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/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/>
                    </a:p>
                  </a:txBody>
                  <a:tcPr anchor="ctr" anchorCtr="0"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scaled="0"/>
                    </a:gradFill>
                  </a:tcPr>
                </a:tc>
              </a:tr>
              <a:tr h="2743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…</a:t>
                      </a:r>
                      <a:endParaRPr lang="en-US" altLang="zh-CN" sz="1200" dirty="0" smtClean="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0"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 dirty="0"/>
                    </a:p>
                  </a:txBody>
                  <a:tcPr anchor="ctr" anchorCtr="0"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/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/>
                    </a:p>
                  </a:txBody>
                  <a:tcPr anchor="ctr" anchorCtr="0"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scaled="0"/>
                    </a:gra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 smtClean="0">
                          <a:sym typeface="+mn-ea"/>
                        </a:rPr>
                        <a:t>disk4 PCB--</a:t>
                      </a:r>
                      <a:r>
                        <a:rPr lang="en-US" altLang="en-US" sz="1200" dirty="0" smtClean="0">
                          <a:sym typeface="+mn-ea"/>
                        </a:rPr>
                        <a:t>Final version</a:t>
                      </a:r>
                      <a:endParaRPr lang="en-US" altLang="zh-CN" sz="1200" dirty="0" smtClean="0"/>
                    </a:p>
                  </a:txBody>
                  <a:tcPr anchor="ctr" anchorCtr="0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 dirty="0"/>
                    </a:p>
                  </a:txBody>
                  <a:tcPr anchor="ctr" anchorCtr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/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rgbClr val="FF0000"/>
                          </a:solidFill>
                          <a:sym typeface="+mn-ea"/>
                        </a:rPr>
                        <a:t>P</a:t>
                      </a:r>
                      <a:r>
                        <a:rPr lang="zh-CN" altLang="en-US" sz="1200" dirty="0">
                          <a:solidFill>
                            <a:srgbClr val="FF0000"/>
                          </a:solidFill>
                          <a:sym typeface="+mn-ea"/>
                        </a:rPr>
                        <a:t>roduced </a:t>
                      </a:r>
                      <a:r>
                        <a:rPr lang="en-US" altLang="zh-CN" sz="1200" dirty="0">
                          <a:solidFill>
                            <a:srgbClr val="FF0000"/>
                          </a:solidFill>
                          <a:sym typeface="+mn-ea"/>
                        </a:rPr>
                        <a:t>8</a:t>
                      </a:r>
                      <a:r>
                        <a:rPr lang="zh-CN" altLang="en-US" sz="1200" dirty="0">
                          <a:solidFill>
                            <a:srgbClr val="FF0000"/>
                          </a:solidFill>
                          <a:sym typeface="+mn-ea"/>
                        </a:rPr>
                        <a:t> blocks</a:t>
                      </a:r>
                      <a:endParaRPr lang="zh-CN" altLang="en-US" sz="1200"/>
                    </a:p>
                  </a:txBody>
                  <a:tcPr anchor="ctr" anchorCtr="0"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scaled="0"/>
                    </a:gradFill>
                  </a:tcPr>
                </a:tc>
              </a:tr>
            </a:tbl>
          </a:graphicData>
        </a:graphic>
      </p:graphicFrame>
      <p:pic>
        <p:nvPicPr>
          <p:cNvPr id="4" name="图片 3" descr="QQ图片201712181550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" y="83820"/>
            <a:ext cx="530225" cy="54102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59460" y="5351780"/>
            <a:ext cx="781685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The electronic interconnect board has been fully produced and tested well.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p>
            <a:r>
              <a:rPr lang="en-US" smtClean="0"/>
              <a:t>17</a:t>
            </a:r>
            <a:endParaRPr lang="en-US" dirty="0"/>
          </a:p>
        </p:txBody>
      </p:sp>
      <p:pic>
        <p:nvPicPr>
          <p:cNvPr id="5" name="图片 4" descr="QQ图片201712181550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245" y="83820"/>
            <a:ext cx="530225" cy="541020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303" y="761802"/>
            <a:ext cx="8229600" cy="1143000"/>
          </a:xfrm>
        </p:spPr>
        <p:txBody>
          <a:bodyPr>
            <a:normAutofit/>
          </a:bodyPr>
          <a:p>
            <a:r>
              <a:rPr lang="en-US" altLang="zh-CN" dirty="0" smtClean="0">
                <a:sym typeface="+mn-ea"/>
              </a:rPr>
              <a:t>Summary</a:t>
            </a:r>
            <a:endParaRPr lang="en-GB" dirty="0" smtClean="0"/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1403985" y="4393565"/>
            <a:ext cx="57245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500" b="1" kern="1200">
                <a:solidFill>
                  <a:srgbClr val="00009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/>
              <a:t>Thanks for your attention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1040765" y="1828165"/>
            <a:ext cx="608774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All current electronic board designs are completed including spare boards</a:t>
            </a:r>
            <a:endParaRPr lang="zh-CN" alt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Cooperate with partners for assembly and testing</a:t>
            </a:r>
            <a:endParaRPr lang="zh-CN" altLang="en-US"/>
          </a:p>
          <a:p>
            <a:pPr indent="0">
              <a:buFont typeface="Arial" panose="020B0604020202020204" pitchFamily="34" charset="0"/>
              <a:buNone/>
            </a:pPr>
            <a:endParaRPr lang="zh-CN" altLang="en-US"/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2800" dirty="0" smtClean="0"/>
              <a:t>Outline</a:t>
            </a:r>
            <a:endParaRPr lang="en-GB" sz="2800" dirty="0" smtClean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1"/>
          </p:nvPr>
        </p:nvSpPr>
        <p:spPr>
          <a:xfrm>
            <a:off x="585470" y="1672590"/>
            <a:ext cx="8006080" cy="384302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  <a:buFont typeface="Wingdings" panose="05000000000000000000" charset="0"/>
              <a:buChar char="Ø"/>
            </a:pPr>
            <a:r>
              <a:rPr lang="en-US" altLang="zh-CN" sz="1800" dirty="0" smtClean="0">
                <a:cs typeface="Times New Roman" panose="02020603050405020304" pitchFamily="18" charset="0"/>
                <a:sym typeface="+mn-ea"/>
              </a:rPr>
              <a:t>Motivation</a:t>
            </a:r>
            <a:endParaRPr lang="en-US" altLang="zh-CN" sz="1800" dirty="0" smtClean="0"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Font typeface="Wingdings" panose="05000000000000000000" charset="0"/>
              <a:buChar char="Ø"/>
            </a:pPr>
            <a:r>
              <a:rPr lang="en-US" altLang="zh-CN" sz="1800" dirty="0" smtClean="0">
                <a:cs typeface="Times New Roman" panose="02020603050405020304" pitchFamily="18" charset="0"/>
                <a:sym typeface="+mn-ea"/>
              </a:rPr>
              <a:t>ALICE MFT upgrade</a:t>
            </a:r>
            <a:endParaRPr lang="en-US" altLang="zh-CN" sz="1800" dirty="0" smtClean="0">
              <a:cs typeface="Times New Roman" panose="02020603050405020304" pitchFamily="18" charset="0"/>
              <a:sym typeface="+mn-ea"/>
            </a:endParaRPr>
          </a:p>
          <a:p>
            <a:pPr marL="0" indent="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kumimoji="1" lang="en-US" altLang="zh-CN" sz="1800" dirty="0" smtClean="0">
                <a:cs typeface="Times New Roman" panose="02020603050405020304" pitchFamily="18" charset="0"/>
                <a:sym typeface="+mn-ea"/>
              </a:rPr>
              <a:t>     --</a:t>
            </a:r>
            <a:r>
              <a:rPr lang="en-US" sz="1575" dirty="0" smtClean="0">
                <a:sym typeface="+mn-ea"/>
              </a:rPr>
              <a:t> Electronic readout board(</a:t>
            </a:r>
            <a:r>
              <a:rPr lang="en-US" sz="1575" dirty="0" smtClean="0">
                <a:solidFill>
                  <a:schemeClr val="tx1"/>
                </a:solidFill>
                <a:sym typeface="+mn-ea"/>
              </a:rPr>
              <a:t>disk0~disk4) </a:t>
            </a:r>
            <a:endParaRPr lang="en-US" sz="1575" dirty="0" smtClean="0">
              <a:solidFill>
                <a:schemeClr val="tx1"/>
              </a:solidFill>
              <a:sym typeface="+mn-ea"/>
            </a:endParaRPr>
          </a:p>
          <a:p>
            <a:pPr marL="0" indent="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575" dirty="0" smtClean="0">
                <a:solidFill>
                  <a:schemeClr val="tx1"/>
                </a:solidFill>
                <a:sym typeface="+mn-ea"/>
              </a:rPr>
              <a:t>      -- Other components(Support  &amp; Heat Exchangers  &amp;  Ladders)</a:t>
            </a:r>
            <a:endParaRPr lang="en-US" sz="1575" dirty="0" smtClean="0">
              <a:solidFill>
                <a:schemeClr val="tx1"/>
              </a:solidFill>
              <a:sym typeface="+mn-ea"/>
            </a:endParaRPr>
          </a:p>
          <a:p>
            <a:pPr marL="0" indent="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575" dirty="0" smtClean="0">
                <a:solidFill>
                  <a:schemeClr val="tx1"/>
                </a:solidFill>
                <a:sym typeface="+mn-ea"/>
              </a:rPr>
              <a:t>      -- DISKs Performance test (</a:t>
            </a:r>
            <a:r>
              <a:rPr lang="en-US" altLang="zh-CN" sz="1575" dirty="0" smtClean="0">
                <a:sym typeface="+mn-ea"/>
              </a:rPr>
              <a:t>Power</a:t>
            </a:r>
            <a:r>
              <a:rPr lang="zh-CN" altLang="en-US" sz="1575" dirty="0" smtClean="0">
                <a:sym typeface="+mn-ea"/>
              </a:rPr>
              <a:t> </a:t>
            </a:r>
            <a:r>
              <a:rPr lang="en-US" altLang="zh-CN" sz="1575" dirty="0" smtClean="0">
                <a:sym typeface="+mn-ea"/>
              </a:rPr>
              <a:t>dropout &amp; </a:t>
            </a:r>
            <a:r>
              <a:rPr sz="1575" dirty="0" smtClean="0">
                <a:sym typeface="+mn-ea"/>
              </a:rPr>
              <a:t>High speed signal</a:t>
            </a:r>
            <a:r>
              <a:rPr lang="en-US" sz="1575" dirty="0" smtClean="0">
                <a:solidFill>
                  <a:schemeClr val="tx1"/>
                </a:solidFill>
                <a:sym typeface="+mn-ea"/>
              </a:rPr>
              <a:t>)</a:t>
            </a:r>
            <a:endParaRPr lang="en-US" altLang="zh-CN" sz="1575" dirty="0" smtClean="0">
              <a:solidFill>
                <a:schemeClr val="tx1"/>
              </a:solidFill>
              <a:sym typeface="+mn-ea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Font typeface="Wingdings" panose="05000000000000000000" charset="0"/>
              <a:buChar char="Ø"/>
            </a:pPr>
            <a:r>
              <a:rPr lang="en-US" altLang="zh-CN" sz="1800" dirty="0" smtClean="0">
                <a:sym typeface="+mn-ea"/>
              </a:rPr>
              <a:t>Summary </a:t>
            </a:r>
            <a:endParaRPr lang="en-US" altLang="zh-CN" sz="1800" dirty="0" smtClean="0">
              <a:sym typeface="+mn-ea"/>
            </a:endParaRPr>
          </a:p>
          <a:p>
            <a:pPr marL="0" indent="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endParaRPr kumimoji="1" lang="en-US" altLang="zh-CN" sz="1800" dirty="0" smtClean="0"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</a:fld>
            <a:endParaRPr lang="en-US" dirty="0"/>
          </a:p>
        </p:txBody>
      </p:sp>
      <p:pic>
        <p:nvPicPr>
          <p:cNvPr id="5" name="图片 4" descr="QQ图片201712181550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245" y="83820"/>
            <a:ext cx="530225" cy="54102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2066355A-084C-D24E-9AD2-7E4FC41EA627}" type="slidenum">
              <a:rPr lang="en-US" smtClean="0"/>
            </a:fld>
            <a:endParaRPr lang="en-US" dirty="0"/>
          </a:p>
        </p:txBody>
      </p:sp>
      <p:pic>
        <p:nvPicPr>
          <p:cNvPr id="5" name="图片 4" descr="QQ图片201712181550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245" y="83820"/>
            <a:ext cx="530225" cy="5410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85470" y="746760"/>
            <a:ext cx="5029200" cy="445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en-GB" sz="2300" b="1" dirty="0" smtClean="0">
                <a:solidFill>
                  <a:srgbClr val="000090"/>
                </a:solidFill>
                <a:latin typeface="+mj-lt"/>
                <a:ea typeface="+mj-ea"/>
                <a:cs typeface="+mj-cs"/>
                <a:sym typeface="+mn-ea"/>
              </a:rPr>
              <a:t>Briefly introduce ALI</a:t>
            </a:r>
            <a:r>
              <a:rPr lang="en-US" altLang="en-GB" sz="2300" b="1" dirty="0" smtClean="0">
                <a:solidFill>
                  <a:srgbClr val="000090"/>
                </a:solidFill>
                <a:latin typeface="+mj-lt"/>
                <a:ea typeface="+mj-ea"/>
                <a:cs typeface="+mj-cs"/>
                <a:sym typeface="+mn-ea"/>
              </a:rPr>
              <a:t>CE</a:t>
            </a:r>
            <a:endParaRPr lang="en-US" altLang="en-GB" sz="2300" b="1" dirty="0" smtClean="0">
              <a:solidFill>
                <a:srgbClr val="000090"/>
              </a:solidFill>
              <a:latin typeface="+mj-lt"/>
              <a:ea typeface="+mj-ea"/>
              <a:cs typeface="+mj-cs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88035" y="1395730"/>
            <a:ext cx="736536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ALICE </a:t>
            </a:r>
            <a:r>
              <a:rPr lang="en-US" altLang="zh-CN"/>
              <a:t>(A Large Ion Collider Experiment)</a:t>
            </a:r>
            <a:r>
              <a:rPr lang="zh-CN" altLang="en-US"/>
              <a:t> detects quark-gluon plasma, a state of matter thought to have formed just after the big bang</a:t>
            </a:r>
            <a:endParaRPr lang="zh-CN" alt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/>
              <a:t>stuides properties of strongly interacting matter (quark-gluon plasma)</a:t>
            </a:r>
            <a:endParaRPr lang="en-US" altLang="zh-CN"/>
          </a:p>
        </p:txBody>
      </p:sp>
      <p:pic>
        <p:nvPicPr>
          <p:cNvPr id="9" name="图片 8" descr="ALICE_副本"/>
          <p:cNvPicPr>
            <a:picLocks noChangeAspect="1"/>
          </p:cNvPicPr>
          <p:nvPr/>
        </p:nvPicPr>
        <p:blipFill>
          <a:blip r:embed="rId2"/>
          <a:srcRect r="7458"/>
          <a:stretch>
            <a:fillRect/>
          </a:stretch>
        </p:blipFill>
        <p:spPr>
          <a:xfrm>
            <a:off x="4053205" y="2743835"/>
            <a:ext cx="4883785" cy="28536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2015" y="3442335"/>
            <a:ext cx="2291080" cy="256667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60045" y="2668905"/>
            <a:ext cx="33343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 b="1">
                <a:solidFill>
                  <a:srgbClr val="FF0000"/>
                </a:solidFill>
              </a:rPr>
              <a:t>MFT</a:t>
            </a:r>
            <a:endParaRPr lang="en-US" altLang="zh-CN" sz="2000" b="1">
              <a:solidFill>
                <a:srgbClr val="FF0000"/>
              </a:solidFill>
            </a:endParaRPr>
          </a:p>
          <a:p>
            <a:r>
              <a:rPr lang="zh-CN" altLang="en-US" sz="2000" b="1">
                <a:solidFill>
                  <a:srgbClr val="FF0000"/>
                </a:solidFill>
              </a:rPr>
              <a:t>（</a:t>
            </a:r>
            <a:r>
              <a:rPr lang="en-US" altLang="zh-CN" sz="2000" b="1">
                <a:solidFill>
                  <a:srgbClr val="FF0000"/>
                </a:solidFill>
              </a:rPr>
              <a:t>Muon Forward Tracker</a:t>
            </a:r>
            <a:r>
              <a:rPr lang="zh-CN" altLang="en-US" sz="2000" b="1">
                <a:solidFill>
                  <a:srgbClr val="FF0000"/>
                </a:solidFill>
              </a:rPr>
              <a:t>）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 flipH="1">
            <a:off x="3307715" y="4071620"/>
            <a:ext cx="2159000" cy="7505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2066355A-084C-D24E-9AD2-7E4FC41EA627}" type="slidenum">
              <a:rPr lang="en-US" smtClean="0"/>
            </a:fld>
            <a:endParaRPr lang="en-US" dirty="0"/>
          </a:p>
        </p:txBody>
      </p:sp>
      <p:pic>
        <p:nvPicPr>
          <p:cNvPr id="5" name="图片 4" descr="QQ图片201712181550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245" y="83820"/>
            <a:ext cx="530225" cy="5410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75005" y="789305"/>
            <a:ext cx="1224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en-GB" sz="2300" b="1" dirty="0" smtClean="0">
                <a:solidFill>
                  <a:srgbClr val="000090"/>
                </a:solidFill>
                <a:latin typeface="+mj-lt"/>
                <a:ea typeface="+mj-ea"/>
                <a:cs typeface="+mj-cs"/>
                <a:sym typeface="+mn-ea"/>
              </a:rPr>
              <a:t>Motivation</a:t>
            </a:r>
            <a:endParaRPr lang="en-US" altLang="en-GB" sz="2300" b="1" dirty="0" smtClean="0">
              <a:solidFill>
                <a:srgbClr val="00009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005" y="1157605"/>
            <a:ext cx="7928610" cy="5104765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GB" dirty="0" smtClean="0"/>
              <a:t>The MFT Detector</a:t>
            </a:r>
            <a:endParaRPr lang="en-US" altLang="en-GB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</a:fld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" y="1485900"/>
            <a:ext cx="333946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64075" y="1485900"/>
            <a:ext cx="3789680" cy="23526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979545" y="2223135"/>
            <a:ext cx="80454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00" dirty="0" smtClean="0"/>
              <a:t>Zoom out</a:t>
            </a:r>
            <a:endParaRPr kumimoji="1" lang="zh-CN" altLang="en-US" sz="1000" dirty="0"/>
          </a:p>
        </p:txBody>
      </p:sp>
      <p:cxnSp>
        <p:nvCxnSpPr>
          <p:cNvPr id="13" name="直接箭头连接符 12"/>
          <p:cNvCxnSpPr/>
          <p:nvPr/>
        </p:nvCxnSpPr>
        <p:spPr>
          <a:xfrm>
            <a:off x="2881715" y="2468136"/>
            <a:ext cx="2999764" cy="72008"/>
          </a:xfrm>
          <a:prstGeom prst="straightConnector1">
            <a:avLst/>
          </a:prstGeom>
          <a:ln>
            <a:solidFill>
              <a:srgbClr val="FFC000"/>
            </a:solidFill>
            <a:tailEnd type="arrow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604520" y="3838575"/>
            <a:ext cx="4179570" cy="275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/>
              <a:t>General layout of the MFT half-barrel and its environment </a:t>
            </a:r>
            <a:endParaRPr lang="zh-CN" altLang="en-US" sz="1200" dirty="0"/>
          </a:p>
        </p:txBody>
      </p:sp>
      <p:sp>
        <p:nvSpPr>
          <p:cNvPr id="26" name="矩形 25"/>
          <p:cNvSpPr/>
          <p:nvPr/>
        </p:nvSpPr>
        <p:spPr>
          <a:xfrm>
            <a:off x="5181600" y="3838575"/>
            <a:ext cx="2787650" cy="275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 smtClean="0"/>
              <a:t>Zoom out of </a:t>
            </a:r>
            <a:r>
              <a:rPr lang="en-US" altLang="zh-CN" sz="1200" dirty="0"/>
              <a:t>the MFT </a:t>
            </a:r>
            <a:r>
              <a:rPr lang="en-US" altLang="zh-CN" sz="1200" dirty="0" smtClean="0"/>
              <a:t>half-barrel</a:t>
            </a:r>
            <a:endParaRPr lang="zh-CN" altLang="en-US" sz="1200" dirty="0"/>
          </a:p>
        </p:txBody>
      </p:sp>
      <p:sp>
        <p:nvSpPr>
          <p:cNvPr id="8" name="TextBox 10"/>
          <p:cNvSpPr txBox="1"/>
          <p:nvPr/>
        </p:nvSpPr>
        <p:spPr>
          <a:xfrm>
            <a:off x="535305" y="4114165"/>
            <a:ext cx="8073390" cy="2028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/>
              <a:buNone/>
            </a:pPr>
            <a:endParaRPr kumimoji="1" lang="en-US" altLang="zh-CN" dirty="0" smtClean="0"/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</a:pPr>
            <a:r>
              <a:rPr kumimoji="1" lang="en-US" altLang="zh-CN" dirty="0" smtClean="0">
                <a:sym typeface="+mn-ea"/>
              </a:rPr>
              <a:t>MFT is a sub detector of ALICE in front of the FIT and absorber</a:t>
            </a:r>
            <a:endParaRPr kumimoji="1" lang="en-US" altLang="zh-CN" dirty="0" smtClean="0"/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</a:pPr>
            <a:r>
              <a:rPr kumimoji="1" lang="en-US" altLang="zh-CN" dirty="0" smtClean="0">
                <a:sym typeface="+mn-ea"/>
              </a:rPr>
              <a:t>MFT is composed </a:t>
            </a:r>
            <a:r>
              <a:rPr kumimoji="1" lang="en-US" altLang="zh-CN" dirty="0">
                <a:sym typeface="+mn-ea"/>
              </a:rPr>
              <a:t>by 5 </a:t>
            </a:r>
            <a:r>
              <a:rPr kumimoji="1" lang="en-US" altLang="zh-CN" dirty="0" smtClean="0">
                <a:sym typeface="+mn-ea"/>
              </a:rPr>
              <a:t>disks</a:t>
            </a:r>
            <a:endParaRPr kumimoji="1" lang="en-US" altLang="zh-CN" dirty="0" smtClean="0"/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</a:pPr>
            <a:r>
              <a:rPr kumimoji="1" lang="en-US" altLang="zh-CN" dirty="0" smtClean="0">
                <a:sym typeface="+mn-ea"/>
              </a:rPr>
              <a:t>Each </a:t>
            </a:r>
            <a:r>
              <a:rPr kumimoji="1" lang="en-US" altLang="zh-CN" dirty="0">
                <a:sym typeface="+mn-ea"/>
              </a:rPr>
              <a:t>disk </a:t>
            </a:r>
            <a:r>
              <a:rPr kumimoji="1" lang="en-US" altLang="zh-CN" dirty="0" smtClean="0">
                <a:sym typeface="+mn-ea"/>
              </a:rPr>
              <a:t>is a couple of front and back PCB fixed on a mechanical support</a:t>
            </a:r>
            <a:endParaRPr kumimoji="1" lang="en-US" altLang="zh-CN" dirty="0" smtClean="0"/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</a:pPr>
            <a:r>
              <a:rPr kumimoji="1" lang="en-US" altLang="zh-CN" dirty="0" smtClean="0">
                <a:sym typeface="+mn-ea"/>
              </a:rPr>
              <a:t>Several FPC with detection sensors are connected on each PCB(front &amp; back)</a:t>
            </a:r>
            <a:endParaRPr kumimoji="1" lang="en-US" altLang="zh-CN" dirty="0" smtClean="0"/>
          </a:p>
        </p:txBody>
      </p:sp>
      <p:pic>
        <p:nvPicPr>
          <p:cNvPr id="4" name="图片 3" descr="QQ图片201712181550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" y="83820"/>
            <a:ext cx="530225" cy="54102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2066355A-084C-D24E-9AD2-7E4FC41EA627}" type="slidenum">
              <a:rPr lang="en-US" smtClean="0"/>
            </a:fld>
            <a:endParaRPr lang="en-US" dirty="0"/>
          </a:p>
        </p:txBody>
      </p:sp>
      <p:sp>
        <p:nvSpPr>
          <p:cNvPr id="5" name="Titre 1"/>
          <p:cNvSpPr>
            <a:spLocks noGrp="1"/>
          </p:cNvSpPr>
          <p:nvPr/>
        </p:nvSpPr>
        <p:spPr>
          <a:xfrm>
            <a:off x="626002" y="731513"/>
            <a:ext cx="7211567" cy="433854"/>
          </a:xfrm>
          <a:prstGeom prst="rect">
            <a:avLst/>
          </a:prstGeom>
        </p:spPr>
        <p:txBody>
          <a:bodyPr vert="horz" lIns="91440" tIns="0" rIns="9144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300" b="1" kern="1200" baseline="0">
                <a:solidFill>
                  <a:srgbClr val="00009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GB" dirty="0" smtClean="0"/>
              <a:t>MFT Mechanical Structure Breakdown</a:t>
            </a:r>
            <a:endParaRPr lang="en-US" altLang="en-GB" dirty="0" smtClean="0"/>
          </a:p>
        </p:txBody>
      </p:sp>
      <p:sp>
        <p:nvSpPr>
          <p:cNvPr id="6" name="文本框 5"/>
          <p:cNvSpPr txBox="1"/>
          <p:nvPr/>
        </p:nvSpPr>
        <p:spPr>
          <a:xfrm>
            <a:off x="560705" y="1165225"/>
            <a:ext cx="784987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/>
              <a:t>920 silicon pixel sensors (0.4 m</a:t>
            </a:r>
            <a:r>
              <a:rPr lang="en-US" altLang="zh-CN" b="1" baseline="30000"/>
              <a:t>2</a:t>
            </a:r>
            <a:r>
              <a:rPr lang="zh-CN" altLang="en-US" b="1"/>
              <a:t>) in 280 ladders of 2 to 5 sensors each.</a:t>
            </a:r>
            <a:endParaRPr lang="zh-CN" altLang="en-US" b="1"/>
          </a:p>
        </p:txBody>
      </p:sp>
      <p:pic>
        <p:nvPicPr>
          <p:cNvPr id="7" name="图片 6" descr="QQ图片201712181550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245" y="83820"/>
            <a:ext cx="530225" cy="541020"/>
          </a:xfrm>
          <a:prstGeom prst="rect">
            <a:avLst/>
          </a:prstGeom>
        </p:spPr>
      </p:pic>
      <p:pic>
        <p:nvPicPr>
          <p:cNvPr id="2" name="图片 1" descr="整体结构"/>
          <p:cNvPicPr>
            <a:picLocks noChangeAspect="1"/>
          </p:cNvPicPr>
          <p:nvPr/>
        </p:nvPicPr>
        <p:blipFill>
          <a:blip r:embed="rId2"/>
          <a:srcRect l="5693" b="8923"/>
          <a:stretch>
            <a:fillRect/>
          </a:stretch>
        </p:blipFill>
        <p:spPr>
          <a:xfrm>
            <a:off x="560705" y="1617345"/>
            <a:ext cx="4039235" cy="194437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4690745" y="1617345"/>
            <a:ext cx="3834130" cy="4405630"/>
            <a:chOff x="7387" y="2547"/>
            <a:chExt cx="6038" cy="6938"/>
          </a:xfrm>
        </p:grpSpPr>
        <p:pic>
          <p:nvPicPr>
            <p:cNvPr id="9" name="图片 8" descr="breakdown_副本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61" y="2547"/>
              <a:ext cx="4864" cy="6938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87" y="3707"/>
              <a:ext cx="1032" cy="911"/>
            </a:xfrm>
            <a:prstGeom prst="rect">
              <a:avLst/>
            </a:prstGeom>
          </p:spPr>
        </p:pic>
      </p:grpSp>
      <p:grpSp>
        <p:nvGrpSpPr>
          <p:cNvPr id="30" name="组合 29"/>
          <p:cNvGrpSpPr/>
          <p:nvPr/>
        </p:nvGrpSpPr>
        <p:grpSpPr>
          <a:xfrm>
            <a:off x="468630" y="3787140"/>
            <a:ext cx="4966970" cy="3064510"/>
            <a:chOff x="738" y="5964"/>
            <a:chExt cx="7822" cy="4826"/>
          </a:xfrm>
        </p:grpSpPr>
        <p:grpSp>
          <p:nvGrpSpPr>
            <p:cNvPr id="28" name="组合 27"/>
            <p:cNvGrpSpPr/>
            <p:nvPr/>
          </p:nvGrpSpPr>
          <p:grpSpPr>
            <a:xfrm>
              <a:off x="738" y="5964"/>
              <a:ext cx="7823" cy="4826"/>
              <a:chOff x="738" y="5964"/>
              <a:chExt cx="7823" cy="4826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0800000">
                <a:off x="7529" y="7207"/>
                <a:ext cx="1032" cy="911"/>
              </a:xfrm>
              <a:prstGeom prst="rect">
                <a:avLst/>
              </a:prstGeom>
            </p:spPr>
          </p:pic>
          <p:grpSp>
            <p:nvGrpSpPr>
              <p:cNvPr id="26" name="组合 25"/>
              <p:cNvGrpSpPr/>
              <p:nvPr/>
            </p:nvGrpSpPr>
            <p:grpSpPr>
              <a:xfrm>
                <a:off x="738" y="5964"/>
                <a:ext cx="6791" cy="4826"/>
                <a:chOff x="836" y="5764"/>
                <a:chExt cx="6791" cy="4826"/>
              </a:xfrm>
            </p:grpSpPr>
            <p:sp>
              <p:nvSpPr>
                <p:cNvPr id="15" name="文本框 14"/>
                <p:cNvSpPr txBox="1"/>
                <p:nvPr/>
              </p:nvSpPr>
              <p:spPr>
                <a:xfrm>
                  <a:off x="2527" y="10010"/>
                  <a:ext cx="3408" cy="5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>
                      <a:solidFill>
                        <a:schemeClr val="accent1"/>
                      </a:solidFill>
                    </a:rPr>
                    <a:t>DISK0~DISK4</a:t>
                  </a:r>
                  <a:endParaRPr lang="en-US" altLang="zh-CN">
                    <a:solidFill>
                      <a:schemeClr val="accent1"/>
                    </a:solidFill>
                  </a:endParaRPr>
                </a:p>
              </p:txBody>
            </p:sp>
            <p:cxnSp>
              <p:nvCxnSpPr>
                <p:cNvPr id="16" name="直接箭头连接符 15"/>
                <p:cNvCxnSpPr/>
                <p:nvPr/>
              </p:nvCxnSpPr>
              <p:spPr>
                <a:xfrm>
                  <a:off x="3204" y="9588"/>
                  <a:ext cx="192" cy="422"/>
                </a:xfrm>
                <a:prstGeom prst="straightConnector1">
                  <a:avLst/>
                </a:prstGeom>
                <a:ln>
                  <a:solidFill>
                    <a:srgbClr val="00B05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0" name="组合 19"/>
                <p:cNvGrpSpPr/>
                <p:nvPr/>
              </p:nvGrpSpPr>
              <p:grpSpPr>
                <a:xfrm>
                  <a:off x="836" y="5764"/>
                  <a:ext cx="6791" cy="3824"/>
                  <a:chOff x="836" y="5764"/>
                  <a:chExt cx="6791" cy="3824"/>
                </a:xfrm>
              </p:grpSpPr>
              <p:pic>
                <p:nvPicPr>
                  <p:cNvPr id="17" name="图片 16" descr="图片1_副本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836" y="5764"/>
                    <a:ext cx="6791" cy="3824"/>
                  </a:xfrm>
                  <a:prstGeom prst="rect">
                    <a:avLst/>
                  </a:prstGeom>
                </p:spPr>
              </p:pic>
              <p:sp>
                <p:nvSpPr>
                  <p:cNvPr id="19" name="文本框 18"/>
                  <p:cNvSpPr txBox="1"/>
                  <p:nvPr/>
                </p:nvSpPr>
                <p:spPr>
                  <a:xfrm>
                    <a:off x="922" y="6779"/>
                    <a:ext cx="1160" cy="6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pPr algn="ctr"/>
                    <a:r>
                      <a:rPr lang="en-US" altLang="zh-CN" sz="1000" b="1"/>
                      <a:t>Sensor</a:t>
                    </a:r>
                    <a:endParaRPr lang="en-US" altLang="zh-CN" sz="1000" b="1"/>
                  </a:p>
                  <a:p>
                    <a:pPr algn="ctr"/>
                    <a:r>
                      <a:rPr lang="en-US" altLang="zh-CN" sz="1000" b="1"/>
                      <a:t>(2 to 5)</a:t>
                    </a:r>
                    <a:endParaRPr lang="en-US" altLang="zh-CN" sz="1000" b="1"/>
                  </a:p>
                </p:txBody>
              </p:sp>
            </p:grpSp>
          </p:grpSp>
        </p:grpSp>
        <p:cxnSp>
          <p:nvCxnSpPr>
            <p:cNvPr id="29" name="直接箭头连接符 28"/>
            <p:cNvCxnSpPr>
              <a:endCxn id="19" idx="2"/>
            </p:cNvCxnSpPr>
            <p:nvPr/>
          </p:nvCxnSpPr>
          <p:spPr>
            <a:xfrm flipH="1" flipV="1">
              <a:off x="1404" y="7607"/>
              <a:ext cx="115" cy="512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8035" y="1181735"/>
            <a:ext cx="1389380" cy="433705"/>
          </a:xfrm>
        </p:spPr>
        <p:txBody>
          <a:bodyPr>
            <a:normAutofit/>
          </a:bodyPr>
          <a:lstStyle/>
          <a:p>
            <a:r>
              <a:rPr lang="en-US" altLang="en-GB" dirty="0" smtClean="0">
                <a:sym typeface="+mn-ea"/>
              </a:rPr>
              <a:t>D</a:t>
            </a:r>
            <a:r>
              <a:rPr lang="en-GB" dirty="0" smtClean="0">
                <a:sym typeface="+mn-ea"/>
              </a:rPr>
              <a:t>isk0/1</a:t>
            </a:r>
            <a:endParaRPr lang="en-GB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</a:fld>
            <a:endParaRPr lang="en-US" dirty="0"/>
          </a:p>
        </p:txBody>
      </p:sp>
      <p:pic>
        <p:nvPicPr>
          <p:cNvPr id="4" name="图片 3" descr="QQ图片201712181550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245" y="83820"/>
            <a:ext cx="530225" cy="541020"/>
          </a:xfrm>
          <a:prstGeom prst="rect">
            <a:avLst/>
          </a:prstGeom>
        </p:spPr>
      </p:pic>
      <p:pic>
        <p:nvPicPr>
          <p:cNvPr id="6" name="图片 5" descr="IMG20181106085709"/>
          <p:cNvPicPr>
            <a:picLocks noChangeAspect="1"/>
          </p:cNvPicPr>
          <p:nvPr/>
        </p:nvPicPr>
        <p:blipFill>
          <a:blip r:embed="rId2"/>
          <a:srcRect t="34530" r="370" b="8776"/>
          <a:stretch>
            <a:fillRect/>
          </a:stretch>
        </p:blipFill>
        <p:spPr>
          <a:xfrm>
            <a:off x="267335" y="3971290"/>
            <a:ext cx="5389245" cy="153416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85470" y="736600"/>
            <a:ext cx="6495415" cy="445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GB" sz="2300" b="1" dirty="0" smtClean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Electronic board </a:t>
            </a:r>
            <a:r>
              <a:rPr lang="en-US" altLang="en-GB" sz="2300" b="1" dirty="0" smtClean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 layout and </a:t>
            </a:r>
            <a:r>
              <a:rPr lang="en-GB" sz="2300" b="1" dirty="0" smtClean="0">
                <a:solidFill>
                  <a:srgbClr val="000090"/>
                </a:solidFill>
                <a:latin typeface="+mj-lt"/>
                <a:ea typeface="+mj-ea"/>
                <a:cs typeface="+mj-cs"/>
                <a:sym typeface="+mn-ea"/>
              </a:rPr>
              <a:t>physical map</a:t>
            </a:r>
            <a:endParaRPr lang="en-US" altLang="en-GB" sz="2300" b="1" dirty="0" smtClean="0">
              <a:solidFill>
                <a:srgbClr val="00009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图片 10" descr="DISK1layou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35" y="1679575"/>
            <a:ext cx="5830570" cy="198056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045200" y="1971040"/>
            <a:ext cx="30099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ü"/>
            </a:pPr>
            <a:r>
              <a:rPr lang="zh-CN" altLang="en-US"/>
              <a:t>Four-layer board design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934085" y="5677535"/>
            <a:ext cx="405574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0070C0"/>
                </a:solidFill>
              </a:rPr>
              <a:t>support high-speed signals of 1.6Gb</a:t>
            </a:r>
            <a:r>
              <a:rPr lang="en-US" altLang="zh-CN">
                <a:solidFill>
                  <a:srgbClr val="0070C0"/>
                </a:solidFill>
              </a:rPr>
              <a:t>/</a:t>
            </a:r>
            <a:r>
              <a:rPr lang="zh-CN" altLang="en-US">
                <a:solidFill>
                  <a:srgbClr val="0070C0"/>
                </a:solidFill>
              </a:rPr>
              <a:t>s</a:t>
            </a:r>
            <a:endParaRPr lang="zh-CN" altLang="en-US">
              <a:solidFill>
                <a:srgbClr val="0070C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628900" y="1781175"/>
            <a:ext cx="13258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0070C0"/>
                </a:solidFill>
              </a:rPr>
              <a:t>Layout</a:t>
            </a:r>
            <a:endParaRPr lang="en-US" altLang="zh-CN">
              <a:solidFill>
                <a:srgbClr val="0070C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298700" y="4071620"/>
            <a:ext cx="1767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0070C0"/>
                </a:solidFill>
              </a:rPr>
              <a:t>Physical map</a:t>
            </a:r>
            <a:endParaRPr lang="en-US" altLang="zh-CN">
              <a:solidFill>
                <a:srgbClr val="0070C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656580" y="4071620"/>
            <a:ext cx="3110230" cy="1476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285750" indent="-285750" algn="l">
              <a:buFont typeface="Wingdings" panose="05000000000000000000" charset="0"/>
              <a:buChar char="ü"/>
            </a:pPr>
            <a:r>
              <a:rPr lang="en-US" altLang="zh-CN" dirty="0" smtClean="0">
                <a:sym typeface="+mn-ea"/>
              </a:rPr>
              <a:t>This is the fourth</a:t>
            </a:r>
            <a:r>
              <a:rPr lang="zh-CN" altLang="en-US" dirty="0" smtClean="0">
                <a:sym typeface="+mn-ea"/>
              </a:rPr>
              <a:t>（</a:t>
            </a:r>
            <a:r>
              <a:rPr lang="en-US" altLang="zh-CN" dirty="0" smtClean="0">
                <a:sym typeface="+mn-ea"/>
              </a:rPr>
              <a:t>Final</a:t>
            </a:r>
            <a:r>
              <a:rPr lang="zh-CN" altLang="en-US" dirty="0" smtClean="0">
                <a:sym typeface="+mn-ea"/>
              </a:rPr>
              <a:t>）</a:t>
            </a:r>
            <a:r>
              <a:rPr lang="en-US" altLang="zh-CN" dirty="0" smtClean="0">
                <a:sym typeface="+mn-ea"/>
              </a:rPr>
              <a:t> </a:t>
            </a:r>
            <a:endParaRPr lang="en-US" altLang="zh-CN" dirty="0" smtClean="0">
              <a:sym typeface="+mn-ea"/>
            </a:endParaRPr>
          </a:p>
          <a:p>
            <a:pPr indent="0" algn="l">
              <a:buFont typeface="Wingdings" panose="05000000000000000000" charset="0"/>
              <a:buNone/>
            </a:pPr>
            <a:r>
              <a:rPr lang="en-US" altLang="zh-CN" dirty="0" smtClean="0">
                <a:sym typeface="+mn-ea"/>
              </a:rPr>
              <a:t>     vision of disk0/1</a:t>
            </a:r>
            <a:endParaRPr lang="en-US" altLang="zh-CN" dirty="0" smtClean="0">
              <a:sym typeface="+mn-ea"/>
            </a:endParaRPr>
          </a:p>
          <a:p>
            <a:pPr marL="285750" indent="-285750" algn="l">
              <a:buFont typeface="Wingdings" panose="05000000000000000000" charset="0"/>
              <a:buChar char="ü"/>
            </a:pPr>
            <a:r>
              <a:rPr lang="en-US" altLang="zh-CN" dirty="0" smtClean="0">
                <a:sym typeface="+mn-ea"/>
              </a:rPr>
              <a:t>This prototype has been </a:t>
            </a:r>
            <a:endParaRPr lang="en-US" altLang="zh-CN" dirty="0" smtClean="0">
              <a:sym typeface="+mn-ea"/>
            </a:endParaRPr>
          </a:p>
          <a:p>
            <a:pPr indent="0" algn="l">
              <a:buFont typeface="Wingdings" panose="05000000000000000000" charset="0"/>
              <a:buNone/>
            </a:pPr>
            <a:r>
              <a:rPr lang="en-US" altLang="zh-CN" dirty="0" smtClean="0">
                <a:sym typeface="+mn-ea"/>
              </a:rPr>
              <a:t>produced in May,2019 </a:t>
            </a:r>
            <a:endParaRPr lang="zh-CN" altLang="en-US"/>
          </a:p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656580" y="5276850"/>
            <a:ext cx="328549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ü"/>
            </a:pPr>
            <a:r>
              <a:rPr lang="en-US" altLang="zh-CN" dirty="0" smtClean="0">
                <a:sym typeface="+mn-ea"/>
              </a:rPr>
              <a:t>We have sent 16 pieces </a:t>
            </a:r>
            <a:endParaRPr lang="en-US" altLang="zh-CN" dirty="0" smtClean="0"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altLang="zh-CN" dirty="0" smtClean="0">
                <a:sym typeface="+mn-ea"/>
              </a:rPr>
              <a:t>to France for test.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384290" y="2386965"/>
            <a:ext cx="23361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Length :  29.4cm</a:t>
            </a:r>
            <a:endParaRPr lang="en-US" altLang="zh-CN"/>
          </a:p>
          <a:p>
            <a:r>
              <a:rPr lang="en-US" altLang="zh-CN"/>
              <a:t>Width   :  7.2cm</a:t>
            </a:r>
            <a:endParaRPr lang="en-US" altLang="zh-CN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p>
            <a:fld id="{2066355A-084C-D24E-9AD2-7E4FC41EA627}" type="slidenum">
              <a:rPr lang="en-US" smtClean="0"/>
            </a:fld>
            <a:endParaRPr lang="en-US" dirty="0"/>
          </a:p>
        </p:txBody>
      </p:sp>
      <p:sp>
        <p:nvSpPr>
          <p:cNvPr id="5" name="Titre 1"/>
          <p:cNvSpPr>
            <a:spLocks noGrp="1"/>
          </p:cNvSpPr>
          <p:nvPr/>
        </p:nvSpPr>
        <p:spPr>
          <a:xfrm>
            <a:off x="596900" y="1138555"/>
            <a:ext cx="1040130" cy="433705"/>
          </a:xfrm>
          <a:prstGeom prst="rect">
            <a:avLst/>
          </a:prstGeom>
        </p:spPr>
        <p:txBody>
          <a:bodyPr vert="horz" lIns="91440" tIns="0" rIns="9144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300" b="1" kern="1200" baseline="0">
                <a:solidFill>
                  <a:srgbClr val="00009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GB" dirty="0" smtClean="0">
                <a:sym typeface="+mn-ea"/>
              </a:rPr>
              <a:t>D</a:t>
            </a:r>
            <a:r>
              <a:rPr lang="en-GB" dirty="0" smtClean="0">
                <a:sym typeface="+mn-ea"/>
              </a:rPr>
              <a:t>isk2 </a:t>
            </a:r>
            <a:endParaRPr lang="en-GB" dirty="0" smtClean="0">
              <a:sym typeface="+mn-ea"/>
            </a:endParaRPr>
          </a:p>
        </p:txBody>
      </p:sp>
      <p:pic>
        <p:nvPicPr>
          <p:cNvPr id="7" name="图片 6" descr="DISK2生产实物图_副本"/>
          <p:cNvPicPr>
            <a:picLocks noChangeAspect="1"/>
          </p:cNvPicPr>
          <p:nvPr/>
        </p:nvPicPr>
        <p:blipFill>
          <a:blip r:embed="rId1"/>
          <a:srcRect l="461"/>
          <a:stretch>
            <a:fillRect/>
          </a:stretch>
        </p:blipFill>
        <p:spPr>
          <a:xfrm>
            <a:off x="393065" y="3975100"/>
            <a:ext cx="5264785" cy="1742440"/>
          </a:xfrm>
          <a:prstGeom prst="rect">
            <a:avLst/>
          </a:prstGeom>
        </p:spPr>
      </p:pic>
      <p:pic>
        <p:nvPicPr>
          <p:cNvPr id="6" name="图片 5" descr="DISK2layou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15" y="1506220"/>
            <a:ext cx="5679440" cy="225298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129655" y="1675765"/>
            <a:ext cx="27686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ü"/>
            </a:pPr>
            <a:r>
              <a:rPr lang="zh-CN" altLang="en-US"/>
              <a:t>Six-layer board design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89280" y="702945"/>
            <a:ext cx="4704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GB" b="1" dirty="0" smtClean="0">
                <a:solidFill>
                  <a:srgbClr val="000090"/>
                </a:solidFill>
                <a:latin typeface="+mj-lt"/>
                <a:ea typeface="+mj-ea"/>
                <a:cs typeface="+mj-cs"/>
                <a:sym typeface="+mn-ea"/>
              </a:rPr>
              <a:t>Electronic board physical map </a:t>
            </a:r>
            <a:r>
              <a:rPr lang="en-US" altLang="en-GB" b="1" dirty="0" smtClean="0">
                <a:solidFill>
                  <a:srgbClr val="000090"/>
                </a:solidFill>
                <a:latin typeface="+mj-lt"/>
                <a:ea typeface="+mj-ea"/>
                <a:cs typeface="+mj-cs"/>
                <a:sym typeface="+mn-ea"/>
              </a:rPr>
              <a:t>and layout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186815" y="5804535"/>
            <a:ext cx="405574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0070C0"/>
                </a:solidFill>
              </a:rPr>
              <a:t>support high-speed signals of 1.6Gb</a:t>
            </a:r>
            <a:r>
              <a:rPr lang="en-US" altLang="zh-CN">
                <a:solidFill>
                  <a:srgbClr val="0070C0"/>
                </a:solidFill>
              </a:rPr>
              <a:t>/</a:t>
            </a:r>
            <a:r>
              <a:rPr lang="zh-CN" altLang="en-US">
                <a:solidFill>
                  <a:srgbClr val="0070C0"/>
                </a:solidFill>
              </a:rPr>
              <a:t>s</a:t>
            </a:r>
            <a:endParaRPr lang="zh-CN" altLang="en-US">
              <a:solidFill>
                <a:srgbClr val="0070C0"/>
              </a:solidFill>
            </a:endParaRPr>
          </a:p>
        </p:txBody>
      </p:sp>
      <p:pic>
        <p:nvPicPr>
          <p:cNvPr id="10" name="图片 9" descr="QQ图片201712181550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" y="83820"/>
            <a:ext cx="530225" cy="54102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54025" y="1572260"/>
            <a:ext cx="13258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0070C0"/>
                </a:solidFill>
              </a:rPr>
              <a:t>Layout</a:t>
            </a:r>
            <a:endParaRPr lang="en-US" altLang="zh-CN">
              <a:solidFill>
                <a:srgbClr val="0070C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303780" y="4034155"/>
            <a:ext cx="18211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0070C0"/>
                </a:solidFill>
                <a:sym typeface="+mn-ea"/>
              </a:rPr>
              <a:t>Physical map</a:t>
            </a:r>
            <a:endParaRPr lang="en-US" altLang="zh-CN">
              <a:solidFill>
                <a:srgbClr val="0070C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800725" y="4034155"/>
            <a:ext cx="291973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algn="l">
              <a:buFont typeface="Wingdings" panose="05000000000000000000" charset="0"/>
              <a:buChar char="ü"/>
            </a:pPr>
            <a:r>
              <a:rPr lang="en-US" altLang="zh-CN" dirty="0" smtClean="0">
                <a:sym typeface="+mn-ea"/>
              </a:rPr>
              <a:t>This prototype has been </a:t>
            </a:r>
            <a:endParaRPr lang="en-US" altLang="zh-CN" dirty="0" smtClean="0">
              <a:sym typeface="+mn-ea"/>
            </a:endParaRPr>
          </a:p>
          <a:p>
            <a:pPr indent="0" algn="l">
              <a:buFont typeface="Wingdings" panose="05000000000000000000" charset="0"/>
              <a:buNone/>
            </a:pPr>
            <a:r>
              <a:rPr lang="en-US" altLang="zh-CN" dirty="0" smtClean="0">
                <a:sym typeface="+mn-ea"/>
              </a:rPr>
              <a:t>produced in June,2019 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800725" y="4827905"/>
            <a:ext cx="271843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285750" indent="-285750">
              <a:buFont typeface="Wingdings" panose="05000000000000000000" charset="0"/>
              <a:buChar char="ü"/>
            </a:pPr>
            <a:r>
              <a:rPr lang="en-US" altLang="zh-CN" dirty="0" smtClean="0">
                <a:sym typeface="+mn-ea"/>
              </a:rPr>
              <a:t>We have sent 8 pieces </a:t>
            </a:r>
            <a:endParaRPr lang="en-US" altLang="zh-CN" dirty="0" smtClean="0"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dirty="0" smtClean="0">
                <a:sym typeface="+mn-ea"/>
              </a:rPr>
              <a:t>of PCB to France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6384290" y="2386965"/>
            <a:ext cx="23361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Length :  29.4cm</a:t>
            </a:r>
            <a:endParaRPr lang="en-US" altLang="zh-CN"/>
          </a:p>
          <a:p>
            <a:r>
              <a:rPr lang="en-US" altLang="zh-CN"/>
              <a:t>Width   :  8.5cm</a:t>
            </a:r>
            <a:endParaRPr lang="en-US" altLang="zh-CN"/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1840" y="1181735"/>
            <a:ext cx="1082040" cy="433705"/>
          </a:xfrm>
        </p:spPr>
        <p:txBody>
          <a:bodyPr>
            <a:normAutofit/>
          </a:bodyPr>
          <a:lstStyle/>
          <a:p>
            <a:r>
              <a:rPr lang="en-US" altLang="en-GB" dirty="0" smtClean="0">
                <a:sym typeface="+mn-ea"/>
              </a:rPr>
              <a:t>D</a:t>
            </a:r>
            <a:r>
              <a:rPr lang="en-GB" dirty="0" smtClean="0">
                <a:sym typeface="+mn-ea"/>
              </a:rPr>
              <a:t>isk3</a:t>
            </a:r>
            <a:endParaRPr lang="en-GB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</a:fld>
            <a:endParaRPr lang="en-US" dirty="0"/>
          </a:p>
        </p:txBody>
      </p:sp>
      <p:pic>
        <p:nvPicPr>
          <p:cNvPr id="4" name="图片 3" descr="QQ图片201712181550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245" y="83820"/>
            <a:ext cx="530225" cy="541020"/>
          </a:xfrm>
          <a:prstGeom prst="rect">
            <a:avLst/>
          </a:prstGeom>
        </p:spPr>
      </p:pic>
      <p:pic>
        <p:nvPicPr>
          <p:cNvPr id="7" name="图片 6" descr="IMG20190929144525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840" y="3873500"/>
            <a:ext cx="4907280" cy="1842135"/>
          </a:xfrm>
          <a:prstGeom prst="rect">
            <a:avLst/>
          </a:prstGeom>
        </p:spPr>
      </p:pic>
      <p:pic>
        <p:nvPicPr>
          <p:cNvPr id="3" name="图片 2" descr="DISK3layou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840" y="1615440"/>
            <a:ext cx="5495290" cy="20808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289040" y="1919605"/>
            <a:ext cx="272224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Four-layer board design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177925" y="5934075"/>
            <a:ext cx="405574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0070C0"/>
                </a:solidFill>
              </a:rPr>
              <a:t>support high-speed signals of 1.6Gb</a:t>
            </a:r>
            <a:r>
              <a:rPr lang="en-US" altLang="zh-CN">
                <a:solidFill>
                  <a:srgbClr val="0070C0"/>
                </a:solidFill>
              </a:rPr>
              <a:t>/</a:t>
            </a:r>
            <a:r>
              <a:rPr lang="zh-CN" altLang="en-US">
                <a:solidFill>
                  <a:srgbClr val="0070C0"/>
                </a:solidFill>
              </a:rPr>
              <a:t>s</a:t>
            </a:r>
            <a:endParaRPr lang="zh-CN" altLang="en-US">
              <a:solidFill>
                <a:srgbClr val="0070C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85470" y="736600"/>
            <a:ext cx="6495415" cy="445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GB" sz="2300" b="1" dirty="0" smtClean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Electronic board physical map </a:t>
            </a:r>
            <a:r>
              <a:rPr lang="en-US" altLang="en-GB" sz="2300" b="1" dirty="0" smtClean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and layout</a:t>
            </a:r>
            <a:endParaRPr lang="en-US" altLang="en-GB" sz="2300" b="1" dirty="0" smtClean="0">
              <a:solidFill>
                <a:srgbClr val="00009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011805" y="1804670"/>
            <a:ext cx="9753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0070C0"/>
                </a:solidFill>
              </a:rPr>
              <a:t>Layout</a:t>
            </a:r>
            <a:endParaRPr lang="en-US" altLang="zh-CN">
              <a:solidFill>
                <a:srgbClr val="0070C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306955" y="3873500"/>
            <a:ext cx="1797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0070C0"/>
                </a:solidFill>
                <a:sym typeface="+mn-ea"/>
              </a:rPr>
              <a:t>Physical</a:t>
            </a:r>
            <a:r>
              <a:rPr lang="en-GB" b="1" dirty="0" smtClean="0">
                <a:solidFill>
                  <a:srgbClr val="000090"/>
                </a:solidFill>
                <a:latin typeface="+mj-lt"/>
                <a:ea typeface="+mj-ea"/>
                <a:cs typeface="+mj-cs"/>
                <a:sym typeface="+mn-ea"/>
              </a:rPr>
              <a:t> </a:t>
            </a:r>
            <a:r>
              <a:rPr lang="en-US" altLang="zh-CN">
                <a:solidFill>
                  <a:srgbClr val="0070C0"/>
                </a:solidFill>
                <a:sym typeface="+mn-ea"/>
              </a:rPr>
              <a:t>map</a:t>
            </a:r>
            <a:endParaRPr lang="en-US" altLang="zh-CN">
              <a:solidFill>
                <a:srgbClr val="0070C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884545" y="3933825"/>
            <a:ext cx="312674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algn="l">
              <a:buFont typeface="Wingdings" panose="05000000000000000000" charset="0"/>
              <a:buChar char="ü"/>
            </a:pPr>
            <a:r>
              <a:rPr lang="en-US" altLang="zh-CN" dirty="0" smtClean="0">
                <a:sym typeface="+mn-ea"/>
              </a:rPr>
              <a:t>This prototype has been </a:t>
            </a:r>
            <a:endParaRPr lang="en-US" altLang="zh-CN" dirty="0" smtClean="0">
              <a:sym typeface="+mn-ea"/>
            </a:endParaRPr>
          </a:p>
          <a:p>
            <a:pPr indent="0" algn="l">
              <a:buFont typeface="Wingdings" panose="05000000000000000000" charset="0"/>
              <a:buNone/>
            </a:pPr>
            <a:r>
              <a:rPr lang="en-US" altLang="zh-CN" dirty="0" smtClean="0">
                <a:sym typeface="+mn-ea"/>
              </a:rPr>
              <a:t>produced in September,2019 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5884545" y="4669790"/>
            <a:ext cx="27851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ü"/>
            </a:pPr>
            <a:r>
              <a:rPr lang="en-US" altLang="zh-CN" dirty="0" smtClean="0">
                <a:sym typeface="+mn-ea"/>
              </a:rPr>
              <a:t>We have sent 8 pieces </a:t>
            </a:r>
            <a:endParaRPr lang="en-US" altLang="zh-CN" dirty="0" smtClean="0"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dirty="0" smtClean="0">
                <a:sym typeface="+mn-ea"/>
              </a:rPr>
              <a:t>of PCB to France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6394450" y="2386965"/>
            <a:ext cx="23361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Length :  44.0cm</a:t>
            </a:r>
            <a:endParaRPr lang="en-US" altLang="zh-CN"/>
          </a:p>
          <a:p>
            <a:r>
              <a:rPr lang="en-US" altLang="zh-CN"/>
              <a:t>Width   :  16.1cm</a:t>
            </a:r>
            <a:endParaRPr lang="en-US" altLang="zh-CN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REFSHAPE" val="192001956"/>
</p:tagLst>
</file>

<file path=ppt/tags/tag10.xml><?xml version="1.0" encoding="utf-8"?>
<p:tagLst xmlns:p="http://schemas.openxmlformats.org/presentationml/2006/main">
  <p:tag name="REFSHAPE" val="192000324"/>
</p:tagLst>
</file>

<file path=ppt/tags/tag11.xml><?xml version="1.0" encoding="utf-8"?>
<p:tagLst xmlns:p="http://schemas.openxmlformats.org/presentationml/2006/main">
  <p:tag name="REFSHAPE" val="192002500"/>
</p:tagLst>
</file>

<file path=ppt/tags/tag12.xml><?xml version="1.0" encoding="utf-8"?>
<p:tagLst xmlns:p="http://schemas.openxmlformats.org/presentationml/2006/main">
  <p:tag name="REFSHAPE" val="191999100"/>
</p:tagLst>
</file>

<file path=ppt/tags/tag13.xml><?xml version="1.0" encoding="utf-8"?>
<p:tagLst xmlns:p="http://schemas.openxmlformats.org/presentationml/2006/main">
  <p:tag name="KSO_WM_UNIT_PLACING_PICTURE_USER_VIEWPORT" val="{&quot;height&quot;:3317,&quot;width&quot;:4442}"/>
  <p:tag name="REFSHAPE" val="191999508"/>
</p:tagLst>
</file>

<file path=ppt/tags/tag14.xml><?xml version="1.0" encoding="utf-8"?>
<p:tagLst xmlns:p="http://schemas.openxmlformats.org/presentationml/2006/main">
  <p:tag name="KSO_WM_UNIT_PLACING_PICTURE_USER_VIEWPORT" val="{&quot;height&quot;:4441,&quot;width&quot;:3603}"/>
  <p:tag name="REFSHAPE" val="192003724"/>
</p:tagLst>
</file>

<file path=ppt/tags/tag15.xml><?xml version="1.0" encoding="utf-8"?>
<p:tagLst xmlns:p="http://schemas.openxmlformats.org/presentationml/2006/main">
  <p:tag name="REFSHAPE" val="192003044"/>
</p:tagLst>
</file>

<file path=ppt/tags/tag16.xml><?xml version="1.0" encoding="utf-8"?>
<p:tagLst xmlns:p="http://schemas.openxmlformats.org/presentationml/2006/main">
  <p:tag name="REFSHAPE" val="192003996"/>
</p:tagLst>
</file>

<file path=ppt/tags/tag17.xml><?xml version="1.0" encoding="utf-8"?>
<p:tagLst xmlns:p="http://schemas.openxmlformats.org/presentationml/2006/main">
  <p:tag name="KSO_WM_UNIT_PLACING_PICTURE_USER_VIEWPORT" val="{&quot;height&quot;:2328,&quot;width&quot;:3172}"/>
  <p:tag name="REFSHAPE" val="192003316"/>
</p:tagLst>
</file>

<file path=ppt/tags/tag18.xml><?xml version="1.0" encoding="utf-8"?>
<p:tagLst xmlns:p="http://schemas.openxmlformats.org/presentationml/2006/main">
  <p:tag name="REFSHAPE" val="192004540"/>
</p:tagLst>
</file>

<file path=ppt/tags/tag19.xml><?xml version="1.0" encoding="utf-8"?>
<p:tagLst xmlns:p="http://schemas.openxmlformats.org/presentationml/2006/main">
  <p:tag name="KSO_WM_UNIT_PLACING_PICTURE_USER_VIEWPORT" val="{&quot;height&quot;:2039,&quot;width&quot;:3759}"/>
  <p:tag name="REFSHAPE" val="192003452"/>
</p:tagLst>
</file>

<file path=ppt/tags/tag2.xml><?xml version="1.0" encoding="utf-8"?>
<p:tagLst xmlns:p="http://schemas.openxmlformats.org/presentationml/2006/main">
  <p:tag name="REFSHAPE" val="192001412"/>
</p:tagLst>
</file>

<file path=ppt/tags/tag20.xml><?xml version="1.0" encoding="utf-8"?>
<p:tagLst xmlns:p="http://schemas.openxmlformats.org/presentationml/2006/main">
  <p:tag name="REFSHAPE" val="192004676"/>
</p:tagLst>
</file>

<file path=ppt/tags/tag21.xml><?xml version="1.0" encoding="utf-8"?>
<p:tagLst xmlns:p="http://schemas.openxmlformats.org/presentationml/2006/main">
  <p:tag name="KSO_WM_UNIT_TABLE_BEAUTIFY" val="smartTable{1ecc9380-8f62-46e4-a5aa-dca9c2f4064e}"/>
</p:tagLst>
</file>

<file path=ppt/tags/tag3.xml><?xml version="1.0" encoding="utf-8"?>
<p:tagLst xmlns:p="http://schemas.openxmlformats.org/presentationml/2006/main">
  <p:tag name="REFSHAPE" val="192000460"/>
</p:tagLst>
</file>

<file path=ppt/tags/tag4.xml><?xml version="1.0" encoding="utf-8"?>
<p:tagLst xmlns:p="http://schemas.openxmlformats.org/presentationml/2006/main">
  <p:tag name="KSO_WM_UNIT_PLACING_PICTURE_USER_VIEWPORT" val="{&quot;height&quot;:5883,&quot;width&quot;:7843}"/>
  <p:tag name="REFSHAPE" val="192002772"/>
</p:tagLst>
</file>

<file path=ppt/tags/tag5.xml><?xml version="1.0" encoding="utf-8"?>
<p:tagLst xmlns:p="http://schemas.openxmlformats.org/presentationml/2006/main">
  <p:tag name="REFSHAPE" val="191999644"/>
</p:tagLst>
</file>

<file path=ppt/tags/tag6.xml><?xml version="1.0" encoding="utf-8"?>
<p:tagLst xmlns:p="http://schemas.openxmlformats.org/presentationml/2006/main">
  <p:tag name="REFSHAPE" val="191999780"/>
</p:tagLst>
</file>

<file path=ppt/tags/tag7.xml><?xml version="1.0" encoding="utf-8"?>
<p:tagLst xmlns:p="http://schemas.openxmlformats.org/presentationml/2006/main">
  <p:tag name="KSO_WM_UNIT_PLACING_PICTURE_USER_VIEWPORT" val="{&quot;height&quot;:7074,&quot;width&quot;:10753}"/>
  <p:tag name="REFSHAPE" val="192001820"/>
</p:tagLst>
</file>

<file path=ppt/tags/tag8.xml><?xml version="1.0" encoding="utf-8"?>
<p:tagLst xmlns:p="http://schemas.openxmlformats.org/presentationml/2006/main">
  <p:tag name="REFSHAPE" val="192001004"/>
</p:tagLst>
</file>

<file path=ppt/tags/tag9.xml><?xml version="1.0" encoding="utf-8"?>
<p:tagLst xmlns:p="http://schemas.openxmlformats.org/presentationml/2006/main">
  <p:tag name="REFSHAPE" val="191998964"/>
</p:tagLst>
</file>

<file path=ppt/theme/theme1.xml><?xml version="1.0" encoding="utf-8"?>
<a:theme xmlns:a="http://schemas.openxmlformats.org/drawingml/2006/main" name="Thème Office">
  <a:themeElements>
    <a:clrScheme name="Personnalisée 1">
      <a:dk1>
        <a:srgbClr val="141313"/>
      </a:dk1>
      <a:lt1>
        <a:srgbClr val="FFFFFE"/>
      </a:lt1>
      <a:dk2>
        <a:srgbClr val="141313"/>
      </a:dk2>
      <a:lt2>
        <a:srgbClr val="FFFFFE"/>
      </a:lt2>
      <a:accent1>
        <a:srgbClr val="CD0920"/>
      </a:accent1>
      <a:accent2>
        <a:srgbClr val="DE6224"/>
      </a:accent2>
      <a:accent3>
        <a:srgbClr val="AA3639"/>
      </a:accent3>
      <a:accent4>
        <a:srgbClr val="1D262B"/>
      </a:accent4>
      <a:accent5>
        <a:srgbClr val="777877"/>
      </a:accent5>
      <a:accent6>
        <a:srgbClr val="777877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3558</Words>
  <Application>WPS 演示</Application>
  <PresentationFormat>On-screen Show (4:3)</PresentationFormat>
  <Paragraphs>269</Paragraphs>
  <Slides>17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8" baseType="lpstr">
      <vt:lpstr>Arial</vt:lpstr>
      <vt:lpstr>宋体</vt:lpstr>
      <vt:lpstr>Wingdings</vt:lpstr>
      <vt:lpstr>Arial</vt:lpstr>
      <vt:lpstr>Times New Roman</vt:lpstr>
      <vt:lpstr>Wingdings</vt:lpstr>
      <vt:lpstr>微软雅黑</vt:lpstr>
      <vt:lpstr>Arial Unicode MS</vt:lpstr>
      <vt:lpstr>Calibri</vt:lpstr>
      <vt:lpstr>华文新魏</vt:lpstr>
      <vt:lpstr>Thème Office</vt:lpstr>
      <vt:lpstr>PowerPoint 演示文稿</vt:lpstr>
      <vt:lpstr>Outline</vt:lpstr>
      <vt:lpstr>PowerPoint 演示文稿</vt:lpstr>
      <vt:lpstr>PowerPoint 演示文稿</vt:lpstr>
      <vt:lpstr>The MFT Detector</vt:lpstr>
      <vt:lpstr>PowerPoint 演示文稿</vt:lpstr>
      <vt:lpstr>Disk0/1</vt:lpstr>
      <vt:lpstr>PowerPoint 演示文稿</vt:lpstr>
      <vt:lpstr>Disk3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Status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P. Vande Vyvre</dc:creator>
  <cp:lastModifiedBy>sunflower</cp:lastModifiedBy>
  <cp:revision>1392</cp:revision>
  <cp:lastPrinted>2016-08-01T22:16:00Z</cp:lastPrinted>
  <dcterms:created xsi:type="dcterms:W3CDTF">2010-04-12T23:12:00Z</dcterms:created>
  <dcterms:modified xsi:type="dcterms:W3CDTF">2019-10-26T04:11:41Z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  <property fmtid="{D5CDD505-2E9C-101B-9397-08002B2CF9AE}" pid="3" name="KSOProductBuildVer">
    <vt:lpwstr>2052-11.1.0.9175</vt:lpwstr>
  </property>
</Properties>
</file>