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86" r:id="rId4"/>
    <p:sldId id="279" r:id="rId5"/>
    <p:sldId id="328" r:id="rId6"/>
    <p:sldId id="278" r:id="rId7"/>
    <p:sldId id="325" r:id="rId8"/>
    <p:sldId id="326" r:id="rId9"/>
    <p:sldId id="329" r:id="rId10"/>
    <p:sldId id="335" r:id="rId11"/>
    <p:sldId id="268" r:id="rId12"/>
    <p:sldId id="267" r:id="rId13"/>
    <p:sldId id="330" r:id="rId14"/>
    <p:sldId id="282" r:id="rId15"/>
    <p:sldId id="265" r:id="rId16"/>
    <p:sldId id="280" r:id="rId17"/>
    <p:sldId id="281" r:id="rId18"/>
    <p:sldId id="276" r:id="rId19"/>
    <p:sldId id="324" r:id="rId20"/>
    <p:sldId id="284" r:id="rId21"/>
    <p:sldId id="270" r:id="rId22"/>
    <p:sldId id="332" r:id="rId23"/>
    <p:sldId id="331" r:id="rId24"/>
    <p:sldId id="320" r:id="rId25"/>
    <p:sldId id="297" r:id="rId26"/>
    <p:sldId id="322" r:id="rId27"/>
    <p:sldId id="258" r:id="rId28"/>
    <p:sldId id="333" r:id="rId29"/>
    <p:sldId id="264" r:id="rId30"/>
    <p:sldId id="260" r:id="rId31"/>
    <p:sldId id="287" r:id="rId32"/>
    <p:sldId id="334" r:id="rId33"/>
    <p:sldId id="275" r:id="rId34"/>
    <p:sldId id="316" r:id="rId35"/>
    <p:sldId id="319" r:id="rId36"/>
    <p:sldId id="321" r:id="rId37"/>
    <p:sldId id="291" r:id="rId38"/>
    <p:sldId id="33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60" d="100"/>
          <a:sy n="60" d="100"/>
        </p:scale>
        <p:origin x="924" y="6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\Lab\slides\HGTD\HGTD_sensor_meeting\HGTD_sensor_meeting_19.9.30\f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%20rings%20layout%20trial%20sept%20rad%20calcu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</a:t>
            </a:r>
            <a:r>
              <a:rPr lang="en-GB" altLang="zh-CN"/>
              <a:t>x2</a:t>
            </a:r>
            <a:r>
              <a:rPr lang="en-GB" altLang="zh-CN" baseline="0"/>
              <a:t> PreAmplifier Board Charge Calibration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8.2541338582677162E-2"/>
                  <c:y val="7.604986876640420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Sheet1!$A$1:$A$6</c:f>
              <c:numCache>
                <c:formatCode>General</c:formatCode>
                <c:ptCount val="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175.68</c:v>
                </c:pt>
                <c:pt idx="1">
                  <c:v>212.67</c:v>
                </c:pt>
                <c:pt idx="2">
                  <c:v>249.67</c:v>
                </c:pt>
                <c:pt idx="3">
                  <c:v>313.68</c:v>
                </c:pt>
                <c:pt idx="4">
                  <c:v>329.55</c:v>
                </c:pt>
                <c:pt idx="5">
                  <c:v>371.04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8F-4434-829D-B686034B4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502432"/>
        <c:axId val="524502760"/>
      </c:scatterChart>
      <c:valAx>
        <c:axId val="524502432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Injected Charge (fC)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02760"/>
        <c:crosses val="autoZero"/>
        <c:crossBetween val="midCat"/>
      </c:valAx>
      <c:valAx>
        <c:axId val="52450276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Voltage Integral (mV*ns)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02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HGTD Rad levels (Sept 2019)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>
                <a:solidFill>
                  <a:srgbClr val="002060"/>
                </a:solidFill>
              </a:rPr>
              <a:t>MAX =2.5x10^15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 err="1">
                <a:solidFill>
                  <a:srgbClr val="002060"/>
                </a:solidFill>
              </a:rPr>
              <a:t>neq</a:t>
            </a:r>
            <a:r>
              <a:rPr lang="en-US" baseline="0" dirty="0">
                <a:solidFill>
                  <a:srgbClr val="002060"/>
                </a:solidFill>
              </a:rPr>
              <a:t>/cm2</a:t>
            </a:r>
            <a:endParaRPr lang="en-US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9919567205978115"/>
          <c:y val="3.1494919876979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'neq cm2'!#REF!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'neq cm2'!$J$3:$J$54</c:f>
              <c:numCache>
                <c:formatCode>General</c:formatCode>
                <c:ptCount val="5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54</c:v>
                </c:pt>
                <c:pt idx="43">
                  <c:v>55</c:v>
                </c:pt>
                <c:pt idx="44">
                  <c:v>56</c:v>
                </c:pt>
                <c:pt idx="45">
                  <c:v>57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62</c:v>
                </c:pt>
                <c:pt idx="51">
                  <c:v>63</c:v>
                </c:pt>
              </c:numCache>
            </c:numRef>
          </c:xVal>
          <c:yVal>
            <c:numRef>
              <c:f>'neq cm2'!#REF!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1-4802-8B93-91CAC99A78FD}"/>
            </c:ext>
          </c:extLst>
        </c:ser>
        <c:ser>
          <c:idx val="1"/>
          <c:order val="1"/>
          <c:tx>
            <c:strRef>
              <c:f>'neq cm2'!$K$1</c:f>
              <c:strCache>
                <c:ptCount val="1"/>
                <c:pt idx="0">
                  <c:v>3 rings Layout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rgbClr val="FF0000">
                    <a:alpha val="97000"/>
                  </a:srgbClr>
                </a:solidFill>
                <a:bevel/>
              </a:ln>
              <a:effectLst/>
            </c:spPr>
          </c:marker>
          <c:xVal>
            <c:numRef>
              <c:f>'neq cm2'!$J$3:$J$60</c:f>
              <c:numCache>
                <c:formatCode>General</c:formatCode>
                <c:ptCount val="5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54</c:v>
                </c:pt>
                <c:pt idx="43">
                  <c:v>55</c:v>
                </c:pt>
                <c:pt idx="44">
                  <c:v>56</c:v>
                </c:pt>
                <c:pt idx="45">
                  <c:v>57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62</c:v>
                </c:pt>
                <c:pt idx="51">
                  <c:v>63</c:v>
                </c:pt>
                <c:pt idx="52">
                  <c:v>64</c:v>
                </c:pt>
                <c:pt idx="53">
                  <c:v>65</c:v>
                </c:pt>
                <c:pt idx="54">
                  <c:v>66</c:v>
                </c:pt>
                <c:pt idx="55">
                  <c:v>67</c:v>
                </c:pt>
                <c:pt idx="56">
                  <c:v>68</c:v>
                </c:pt>
                <c:pt idx="57">
                  <c:v>69</c:v>
                </c:pt>
              </c:numCache>
            </c:numRef>
          </c:xVal>
          <c:yVal>
            <c:numRef>
              <c:f>'neq cm2'!$K$3:$K$60</c:f>
              <c:numCache>
                <c:formatCode>0.00E+00</c:formatCode>
                <c:ptCount val="58"/>
                <c:pt idx="0">
                  <c:v>1994634480000000</c:v>
                </c:pt>
                <c:pt idx="1">
                  <c:v>1952767680000000</c:v>
                </c:pt>
                <c:pt idx="2">
                  <c:v>1786637640000000</c:v>
                </c:pt>
                <c:pt idx="3">
                  <c:v>1687462920000000</c:v>
                </c:pt>
                <c:pt idx="4">
                  <c:v>1607950560000000</c:v>
                </c:pt>
                <c:pt idx="5">
                  <c:v>1518349920000000</c:v>
                </c:pt>
                <c:pt idx="6">
                  <c:v>1448015280000000</c:v>
                </c:pt>
                <c:pt idx="7">
                  <c:v>1425154920000000</c:v>
                </c:pt>
                <c:pt idx="8">
                  <c:v>1354138320000000</c:v>
                </c:pt>
                <c:pt idx="9">
                  <c:v>1327607280000000</c:v>
                </c:pt>
                <c:pt idx="10">
                  <c:v>1275394800000000</c:v>
                </c:pt>
                <c:pt idx="11">
                  <c:v>2440376160000000</c:v>
                </c:pt>
                <c:pt idx="12">
                  <c:v>2354715840000000</c:v>
                </c:pt>
                <c:pt idx="13">
                  <c:v>2259788160000000</c:v>
                </c:pt>
                <c:pt idx="14">
                  <c:v>2203585440000000</c:v>
                </c:pt>
                <c:pt idx="15">
                  <c:v>2137156800000000</c:v>
                </c:pt>
                <c:pt idx="16">
                  <c:v>2081487360000000</c:v>
                </c:pt>
                <c:pt idx="17">
                  <c:v>2014616160000000</c:v>
                </c:pt>
                <c:pt idx="18">
                  <c:v>1960440720000000</c:v>
                </c:pt>
                <c:pt idx="19">
                  <c:v>1877628240000000</c:v>
                </c:pt>
                <c:pt idx="20">
                  <c:v>1869913200000000</c:v>
                </c:pt>
                <c:pt idx="21">
                  <c:v>1808705040000000</c:v>
                </c:pt>
                <c:pt idx="22">
                  <c:v>1731693120000000</c:v>
                </c:pt>
                <c:pt idx="23">
                  <c:v>1722184560000000</c:v>
                </c:pt>
                <c:pt idx="24">
                  <c:v>1629838800000000</c:v>
                </c:pt>
                <c:pt idx="25">
                  <c:v>1588159680000000</c:v>
                </c:pt>
                <c:pt idx="26">
                  <c:v>1569855840000000</c:v>
                </c:pt>
                <c:pt idx="27">
                  <c:v>1508734320000000</c:v>
                </c:pt>
                <c:pt idx="28">
                  <c:v>1463627760000000</c:v>
                </c:pt>
                <c:pt idx="29">
                  <c:v>1440048000000000</c:v>
                </c:pt>
                <c:pt idx="30">
                  <c:v>1379992800000000</c:v>
                </c:pt>
                <c:pt idx="31">
                  <c:v>1332650640000000</c:v>
                </c:pt>
                <c:pt idx="32">
                  <c:v>1320688320000000</c:v>
                </c:pt>
                <c:pt idx="33">
                  <c:v>1283994480000000</c:v>
                </c:pt>
                <c:pt idx="34">
                  <c:v>1271491200000000</c:v>
                </c:pt>
                <c:pt idx="35">
                  <c:v>2458477920000000</c:v>
                </c:pt>
                <c:pt idx="36">
                  <c:v>2399987520000000</c:v>
                </c:pt>
                <c:pt idx="37">
                  <c:v>2381999040000000</c:v>
                </c:pt>
                <c:pt idx="38">
                  <c:v>2361772320000000</c:v>
                </c:pt>
                <c:pt idx="39">
                  <c:v>2265557760000000</c:v>
                </c:pt>
                <c:pt idx="40">
                  <c:v>2207177280000000</c:v>
                </c:pt>
                <c:pt idx="41">
                  <c:v>2122037760000000</c:v>
                </c:pt>
                <c:pt idx="42">
                  <c:v>2067464160000000</c:v>
                </c:pt>
                <c:pt idx="43">
                  <c:v>2046441120000000</c:v>
                </c:pt>
                <c:pt idx="44">
                  <c:v>1973040480000000</c:v>
                </c:pt>
                <c:pt idx="45">
                  <c:v>1940446080000000</c:v>
                </c:pt>
                <c:pt idx="46">
                  <c:v>1899534240000000</c:v>
                </c:pt>
                <c:pt idx="47">
                  <c:v>1868841600000000</c:v>
                </c:pt>
                <c:pt idx="48">
                  <c:v>1829957760000000</c:v>
                </c:pt>
                <c:pt idx="49">
                  <c:v>1711272000000000</c:v>
                </c:pt>
                <c:pt idx="50">
                  <c:v>1701301920000000</c:v>
                </c:pt>
                <c:pt idx="51">
                  <c:v>1685257440000000</c:v>
                </c:pt>
                <c:pt idx="52">
                  <c:v>1615420800000000</c:v>
                </c:pt>
                <c:pt idx="53">
                  <c:v>1626362880000000</c:v>
                </c:pt>
                <c:pt idx="54">
                  <c:v>1564903680000000</c:v>
                </c:pt>
                <c:pt idx="55">
                  <c:v>1530367200000000</c:v>
                </c:pt>
                <c:pt idx="56">
                  <c:v>1498635840000000</c:v>
                </c:pt>
                <c:pt idx="57">
                  <c:v>1428806400000000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1-4802-8B93-91CAC99A7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364448"/>
        <c:axId val="1647145632"/>
      </c:scatterChart>
      <c:valAx>
        <c:axId val="1530364448"/>
        <c:scaling>
          <c:orientation val="minMax"/>
          <c:max val="70"/>
          <c:min val="1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cross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145632"/>
        <c:crosses val="max"/>
        <c:crossBetween val="midCat"/>
      </c:valAx>
      <c:valAx>
        <c:axId val="1647145632"/>
        <c:scaling>
          <c:orientation val="minMax"/>
          <c:max val="3000000000000000"/>
          <c:min val="10000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36444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FCC5-D028-44FB-BA21-D5BCDB837458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690A-A03A-4DDD-8736-899A07F9C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1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9D1F-C6E6-40E1-8564-D28B28A9133B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EAE2-B6B5-41B1-A94D-193198E49D23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6E0E-C5E3-4C25-9EC8-CB71E65ED63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A9A3-800A-4E32-9F7C-0F84350537B0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D659-35C3-4C18-BEC1-880D26E45BE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ADCA-8FFD-49C3-941C-07417239E2F6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30EB-3DDB-43A1-85BB-36500F0318BD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EE64-276D-4FD3-99FE-650AF6DB015E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5DC4-0B07-4F00-91AB-2E728C472FFD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9495-8D16-4319-81B8-8B71928C0341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1FC-FBD1-4391-8863-01E789FE53D2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54EA-90C8-4642-AB5C-9A23FC2EE769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B5B5-965E-4809-A386-74966241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HGTD activities at USTC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Chihao</a:t>
            </a:r>
            <a:r>
              <a:rPr lang="en-US" dirty="0"/>
              <a:t> Li</a:t>
            </a:r>
          </a:p>
          <a:p>
            <a:r>
              <a:rPr lang="en-US" dirty="0"/>
              <a:t>on behalf of USTC HGTD Group</a:t>
            </a:r>
          </a:p>
          <a:p>
            <a:r>
              <a:rPr lang="en-US" dirty="0"/>
              <a:t>Oct 26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4D04-CCCB-45BA-AD55-1E85467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978684" cy="12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47723" y="540000"/>
            <a:ext cx="47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5A0F26-CEFE-42C3-82D2-07D4CDAC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DFB65E-0611-4261-8209-FDD71091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64AA62F-37AC-41D0-B12B-FBE2B0C45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91A602-CE0D-4B25-9581-DA9E8F579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EFDFB2-5A3B-40FF-9878-02E3ADDC2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6A9B621-6B08-4A46-88F7-F5B5E2C9C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1F6CCC-D918-43CE-89BC-F36CD51EE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CCB57C-A9BF-426D-9F97-FC9AFCAA0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5" name="Picture 2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7CC709-D01D-4EAA-8287-D370D71365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5E3EA92-34D6-47C0-86FA-17D6EAEAA9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9" name="Picture 28" descr="A screenshot of text&#10;&#10;Description automatically generated">
            <a:extLst>
              <a:ext uri="{FF2B5EF4-FFF2-40B4-BE49-F238E27FC236}">
                <a16:creationId xmlns:a16="http://schemas.microsoft.com/office/drawing/2014/main" id="{532E76E9-03BB-4B15-8116-2A8C7C2264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D45157-091C-4D50-9E8E-740694F356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16" y="0"/>
            <a:ext cx="9141768" cy="685799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5D5C787-33E9-4F73-BE12-AB67875CE4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337AC9-59D9-415A-9914-EF8845919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6C65774-8E82-46A9-BC2D-A1C1E1EC4E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DC5B7F-B18A-4B2C-A84F-4C39ED282C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92D032D-E606-4DC0-BBF0-5CB753D09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80C6EE-C71B-4613-A2FD-EA8A95EBD3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5BB7F9-8CFA-405A-9BF9-39A93FFBA1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26" name="Picture 2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FE3652F-EC50-4B5B-B3E5-D050F039F3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F6B42A-0073-475C-9875-F677DE8D5B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6231" y="180000"/>
            <a:ext cx="647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3D model of USTC sensor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E9AC1-48BF-4030-B12C-E5935D30A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5758205" cy="4320000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7384C15-C7DB-46C5-BBB1-C1AEC21F3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5231740" cy="25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A27CA4-C2C7-413C-BF23-3F1245097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440000"/>
            <a:ext cx="5311385" cy="2520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049D2E-15A4-4566-A28C-7C7FDEB9B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694118" cy="1440000"/>
          </a:xfrm>
          <a:prstGeom prst="rect">
            <a:avLst/>
          </a:prstGeom>
        </p:spPr>
      </p:pic>
      <p:sp>
        <p:nvSpPr>
          <p:cNvPr id="12" name="文本框 1">
            <a:extLst>
              <a:ext uri="{FF2B5EF4-FFF2-40B4-BE49-F238E27FC236}">
                <a16:creationId xmlns:a16="http://schemas.microsoft.com/office/drawing/2014/main" id="{D27688B8-7988-45DC-84C7-2EFFCF0FE372}"/>
              </a:ext>
            </a:extLst>
          </p:cNvPr>
          <p:cNvSpPr txBox="1"/>
          <p:nvPr/>
        </p:nvSpPr>
        <p:spPr>
          <a:xfrm>
            <a:off x="6968225" y="3561369"/>
            <a:ext cx="1554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Cross section</a:t>
            </a: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3D70DBCF-49D6-4C81-8C18-7358159CB0D8}"/>
              </a:ext>
            </a:extLst>
          </p:cNvPr>
          <p:cNvSpPr txBox="1"/>
          <p:nvPr/>
        </p:nvSpPr>
        <p:spPr>
          <a:xfrm>
            <a:off x="4178544" y="5703374"/>
            <a:ext cx="19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(Oxide removed)</a:t>
            </a:r>
          </a:p>
        </p:txBody>
      </p:sp>
    </p:spTree>
    <p:extLst>
      <p:ext uri="{BB962C8B-B14F-4D97-AF65-F5344CB8AC3E}">
        <p14:creationId xmlns:p14="http://schemas.microsoft.com/office/powerpoint/2010/main" val="360597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53393" y="180000"/>
            <a:ext cx="4699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USTC batch layout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12</a:t>
            </a:fld>
            <a:endParaRPr lang="en-US"/>
          </a:p>
        </p:txBody>
      </p:sp>
      <p:pic>
        <p:nvPicPr>
          <p:cNvPr id="7" name="图像" descr="图像">
            <a:extLst>
              <a:ext uri="{FF2B5EF4-FFF2-40B4-BE49-F238E27FC236}">
                <a16:creationId xmlns:a16="http://schemas.microsoft.com/office/drawing/2014/main" id="{64AC4A33-C3B5-4568-AA86-36D6A5FB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080000"/>
            <a:ext cx="4794285" cy="43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像" descr="图像">
            <a:extLst>
              <a:ext uri="{FF2B5EF4-FFF2-40B4-BE49-F238E27FC236}">
                <a16:creationId xmlns:a16="http://schemas.microsoft.com/office/drawing/2014/main" id="{65178F78-BB20-4E19-8081-FEA6E40F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1080000"/>
            <a:ext cx="4545240" cy="4320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F3E8874-8D5D-448C-B5A5-89112E35D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22829"/>
              </p:ext>
            </p:extLst>
          </p:nvPr>
        </p:nvGraphicFramePr>
        <p:xfrm>
          <a:off x="3060000" y="5580000"/>
          <a:ext cx="63391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809">
                  <a:extLst>
                    <a:ext uri="{9D8B030D-6E8A-4147-A177-3AD203B41FA5}">
                      <a16:colId xmlns:a16="http://schemas.microsoft.com/office/drawing/2014/main" val="1455192103"/>
                    </a:ext>
                  </a:extLst>
                </a:gridCol>
                <a:gridCol w="1175077">
                  <a:extLst>
                    <a:ext uri="{9D8B030D-6E8A-4147-A177-3AD203B41FA5}">
                      <a16:colId xmlns:a16="http://schemas.microsoft.com/office/drawing/2014/main" val="3192120763"/>
                    </a:ext>
                  </a:extLst>
                </a:gridCol>
                <a:gridCol w="1147353">
                  <a:extLst>
                    <a:ext uri="{9D8B030D-6E8A-4147-A177-3AD203B41FA5}">
                      <a16:colId xmlns:a16="http://schemas.microsoft.com/office/drawing/2014/main" val="86448635"/>
                    </a:ext>
                  </a:extLst>
                </a:gridCol>
                <a:gridCol w="1151710">
                  <a:extLst>
                    <a:ext uri="{9D8B030D-6E8A-4147-A177-3AD203B41FA5}">
                      <a16:colId xmlns:a16="http://schemas.microsoft.com/office/drawing/2014/main" val="3081317657"/>
                    </a:ext>
                  </a:extLst>
                </a:gridCol>
                <a:gridCol w="1108165">
                  <a:extLst>
                    <a:ext uri="{9D8B030D-6E8A-4147-A177-3AD203B41FA5}">
                      <a16:colId xmlns:a16="http://schemas.microsoft.com/office/drawing/2014/main" val="11871219"/>
                    </a:ext>
                  </a:extLst>
                </a:gridCol>
              </a:tblGrid>
              <a:tr h="35615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Sensor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1×1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2×2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r>
                        <a:rPr lang="en-US" altLang="zh-CN" sz="1800" dirty="0"/>
                        <a:t>×</a:t>
                      </a:r>
                      <a:r>
                        <a:rPr lang="en-US" sz="1800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r>
                        <a:rPr lang="en-US" altLang="zh-CN" sz="1800" dirty="0"/>
                        <a:t>×1</a:t>
                      </a:r>
                      <a:r>
                        <a:rPr lang="en-US" sz="1800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53492"/>
                  </a:ext>
                </a:extLst>
              </a:tr>
              <a:tr h="31784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Num. in each stepper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27174"/>
                  </a:ext>
                </a:extLst>
              </a:tr>
              <a:tr h="35615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128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004575-85C0-45A0-88AC-19631D9112FF}"/>
              </a:ext>
            </a:extLst>
          </p:cNvPr>
          <p:cNvSpPr txBox="1"/>
          <p:nvPr/>
        </p:nvSpPr>
        <p:spPr>
          <a:xfrm>
            <a:off x="1027611" y="5111932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20000um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96118-B0DB-4F9F-A294-B089B9B5B7F3}"/>
              </a:ext>
            </a:extLst>
          </p:cNvPr>
          <p:cNvSpPr txBox="1"/>
          <p:nvPr/>
        </p:nvSpPr>
        <p:spPr>
          <a:xfrm>
            <a:off x="6405170" y="511628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4000um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347B4-BA07-4DF1-92EC-2D750473FE51}"/>
              </a:ext>
            </a:extLst>
          </p:cNvPr>
          <p:cNvSpPr txBox="1"/>
          <p:nvPr/>
        </p:nvSpPr>
        <p:spPr>
          <a:xfrm>
            <a:off x="9338910" y="5878272"/>
            <a:ext cx="285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Ready for fabrication</a:t>
            </a:r>
          </a:p>
        </p:txBody>
      </p:sp>
    </p:spTree>
    <p:extLst>
      <p:ext uri="{BB962C8B-B14F-4D97-AF65-F5344CB8AC3E}">
        <p14:creationId xmlns:p14="http://schemas.microsoft.com/office/powerpoint/2010/main" val="123222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21452" y="180000"/>
            <a:ext cx="2963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Sensor test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0000" y="1080000"/>
            <a:ext cx="10898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Study the LGAD performance before and after irradiation at laboratory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Electrical measurements at probe station and the measurements of the dynamic properties of </a:t>
            </a:r>
            <a:r>
              <a:rPr lang="en-US" altLang="zh-CN" sz="2800" dirty="0"/>
              <a:t>LGAD </a:t>
            </a:r>
            <a:r>
              <a:rPr lang="en-US" sz="2800" dirty="0"/>
              <a:t>with beta scope or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USTC is one of the test sites of LGADs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picture containing indoor, white, shelf, sitting&#10;&#10;Description automatically generated">
            <a:extLst>
              <a:ext uri="{FF2B5EF4-FFF2-40B4-BE49-F238E27FC236}">
                <a16:creationId xmlns:a16="http://schemas.microsoft.com/office/drawing/2014/main" id="{438E0778-F622-4BEA-A8FD-591CF826B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235"/>
            <a:ext cx="2853090" cy="2880000"/>
          </a:xfrm>
          <a:prstGeom prst="rect">
            <a:avLst/>
          </a:prstGeom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354EE48-42E4-482D-B5F6-56347174A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0"/>
            <a:ext cx="3835248" cy="28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92F0D-90FE-4ADE-8328-09B1C4CEE33C}"/>
              </a:ext>
            </a:extLst>
          </p:cNvPr>
          <p:cNvSpPr txBox="1"/>
          <p:nvPr/>
        </p:nvSpPr>
        <p:spPr>
          <a:xfrm>
            <a:off x="8820000" y="4855334"/>
            <a:ext cx="285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Received from UCSC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5B646271-D937-4399-9F53-671A0226C84D}"/>
              </a:ext>
            </a:extLst>
          </p:cNvPr>
          <p:cNvSpPr txBox="1"/>
          <p:nvPr/>
        </p:nvSpPr>
        <p:spPr>
          <a:xfrm>
            <a:off x="8465751" y="0"/>
            <a:ext cx="371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dirty="0"/>
              <a:t>hcl2014@mail.ustc.edu.cn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2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4296" y="180000"/>
            <a:ext cx="6077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I-V &amp; C-V measurement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9999" y="5040000"/>
            <a:ext cx="11270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Electrical measurements including current-voltage (I-V) and capacitance-voltage (C-V) characteristics performed at </a:t>
            </a:r>
            <a:r>
              <a:rPr lang="en-US" altLang="zh-CN" sz="2800" dirty="0"/>
              <a:t>room temperature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Probe card with switch board used in 5</a:t>
            </a:r>
            <a:r>
              <a:rPr lang="en-US" altLang="zh-CN" sz="2800" dirty="0"/>
              <a:t>×</a:t>
            </a:r>
            <a:r>
              <a:rPr lang="en-US" sz="2800" dirty="0"/>
              <a:t>5 measurements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05C43-44F5-4E42-9A1D-B12BBBCF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1260000"/>
            <a:ext cx="4800000" cy="3600000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CFCD66D3-DB2A-4CF6-AD2D-2DE1B2882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26000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1424" y="180000"/>
            <a:ext cx="2683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I-V results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15</a:t>
            </a:fld>
            <a:endParaRPr lang="en-US"/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D61C0586-7C77-4F73-9CE0-553FF2CA6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40000"/>
            <a:ext cx="4280360" cy="288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5A8D49-9AA0-4815-B7AD-C9A96535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0" y="1440000"/>
            <a:ext cx="3452054" cy="2880000"/>
          </a:xfrm>
          <a:prstGeom prst="rect">
            <a:avLst/>
          </a:prstGeom>
        </p:spPr>
      </p:pic>
      <p:graphicFrame>
        <p:nvGraphicFramePr>
          <p:cNvPr id="7" name="表格 31">
            <a:extLst>
              <a:ext uri="{FF2B5EF4-FFF2-40B4-BE49-F238E27FC236}">
                <a16:creationId xmlns:a16="http://schemas.microsoft.com/office/drawing/2014/main" id="{849B05DE-841A-422C-B593-3056E4257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31631"/>
              </p:ext>
            </p:extLst>
          </p:nvPr>
        </p:nvGraphicFramePr>
        <p:xfrm>
          <a:off x="900000" y="4680000"/>
          <a:ext cx="1072594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759">
                  <a:extLst>
                    <a:ext uri="{9D8B030D-6E8A-4147-A177-3AD203B41FA5}">
                      <a16:colId xmlns:a16="http://schemas.microsoft.com/office/drawing/2014/main" val="885985614"/>
                    </a:ext>
                  </a:extLst>
                </a:gridCol>
                <a:gridCol w="664590">
                  <a:extLst>
                    <a:ext uri="{9D8B030D-6E8A-4147-A177-3AD203B41FA5}">
                      <a16:colId xmlns:a16="http://schemas.microsoft.com/office/drawing/2014/main" val="2128394993"/>
                    </a:ext>
                  </a:extLst>
                </a:gridCol>
                <a:gridCol w="590528">
                  <a:extLst>
                    <a:ext uri="{9D8B030D-6E8A-4147-A177-3AD203B41FA5}">
                      <a16:colId xmlns:a16="http://schemas.microsoft.com/office/drawing/2014/main" val="4007052905"/>
                    </a:ext>
                  </a:extLst>
                </a:gridCol>
                <a:gridCol w="650443">
                  <a:extLst>
                    <a:ext uri="{9D8B030D-6E8A-4147-A177-3AD203B41FA5}">
                      <a16:colId xmlns:a16="http://schemas.microsoft.com/office/drawing/2014/main" val="1646572235"/>
                    </a:ext>
                  </a:extLst>
                </a:gridCol>
                <a:gridCol w="706774">
                  <a:extLst>
                    <a:ext uri="{9D8B030D-6E8A-4147-A177-3AD203B41FA5}">
                      <a16:colId xmlns:a16="http://schemas.microsoft.com/office/drawing/2014/main" val="216276384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087226524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373031587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2914214622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927728371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1722077388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92719477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14809088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2302509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183007769"/>
                    </a:ext>
                  </a:extLst>
                </a:gridCol>
                <a:gridCol w="662923">
                  <a:extLst>
                    <a:ext uri="{9D8B030D-6E8A-4147-A177-3AD203B41FA5}">
                      <a16:colId xmlns:a16="http://schemas.microsoft.com/office/drawing/2014/main" val="644345958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3864353021"/>
                    </a:ext>
                  </a:extLst>
                </a:gridCol>
              </a:tblGrid>
              <a:tr h="27811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Sensor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1-1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1-2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3-2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3-1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22007"/>
                  </a:ext>
                </a:extLst>
              </a:tr>
              <a:tr h="2781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altLang="zh-CN" sz="1400" dirty="0"/>
                        <a:t>×2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5×5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altLang="zh-CN" sz="1400" dirty="0"/>
                        <a:t>×2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5×5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altLang="zh-CN" sz="1400" dirty="0"/>
                        <a:t>×2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5×5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altLang="zh-CN" sz="1400" dirty="0"/>
                        <a:t>×2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5×5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r>
                        <a:rPr lang="en-US" altLang="zh-CN" sz="1400" dirty="0"/>
                        <a:t>×2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5×5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73526"/>
                  </a:ext>
                </a:extLst>
              </a:tr>
              <a:tr h="2803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VBD/V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83900"/>
                  </a:ext>
                </a:extLst>
              </a:tr>
              <a:tr h="2781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Leakage/</a:t>
                      </a:r>
                      <a:r>
                        <a:rPr lang="en-US" sz="1200" dirty="0" err="1"/>
                        <a:t>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29337"/>
                  </a:ext>
                </a:extLst>
              </a:tr>
            </a:tbl>
          </a:graphicData>
        </a:graphic>
      </p:graphicFrame>
      <p:cxnSp>
        <p:nvCxnSpPr>
          <p:cNvPr id="8" name="直接连接符 8">
            <a:extLst>
              <a:ext uri="{FF2B5EF4-FFF2-40B4-BE49-F238E27FC236}">
                <a16:creationId xmlns:a16="http://schemas.microsoft.com/office/drawing/2014/main" id="{0E71F8F3-9079-47B4-B055-2685573E12A0}"/>
              </a:ext>
            </a:extLst>
          </p:cNvPr>
          <p:cNvCxnSpPr>
            <a:cxnSpLocks/>
          </p:cNvCxnSpPr>
          <p:nvPr/>
        </p:nvCxnSpPr>
        <p:spPr>
          <a:xfrm flipV="1">
            <a:off x="3196965" y="1527626"/>
            <a:ext cx="0" cy="248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9D3160E7-631E-485F-883E-A69DE1AAB089}"/>
              </a:ext>
            </a:extLst>
          </p:cNvPr>
          <p:cNvSpPr txBox="1"/>
          <p:nvPr/>
        </p:nvSpPr>
        <p:spPr>
          <a:xfrm>
            <a:off x="2776400" y="3890341"/>
            <a:ext cx="58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VBD</a:t>
            </a:r>
          </a:p>
        </p:txBody>
      </p:sp>
      <p:cxnSp>
        <p:nvCxnSpPr>
          <p:cNvPr id="10" name="直接连接符 8">
            <a:extLst>
              <a:ext uri="{FF2B5EF4-FFF2-40B4-BE49-F238E27FC236}">
                <a16:creationId xmlns:a16="http://schemas.microsoft.com/office/drawing/2014/main" id="{BC63B051-3C11-4878-9946-07340EAFDE02}"/>
              </a:ext>
            </a:extLst>
          </p:cNvPr>
          <p:cNvCxnSpPr>
            <a:cxnSpLocks/>
          </p:cNvCxnSpPr>
          <p:nvPr/>
        </p:nvCxnSpPr>
        <p:spPr>
          <a:xfrm rot="5400000" flipV="1">
            <a:off x="2509127" y="1593437"/>
            <a:ext cx="0" cy="3543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7">
            <a:extLst>
              <a:ext uri="{FF2B5EF4-FFF2-40B4-BE49-F238E27FC236}">
                <a16:creationId xmlns:a16="http://schemas.microsoft.com/office/drawing/2014/main" id="{C5F6A5F5-3925-4735-B44D-1A5A07206423}"/>
              </a:ext>
            </a:extLst>
          </p:cNvPr>
          <p:cNvSpPr txBox="1"/>
          <p:nvPr/>
        </p:nvSpPr>
        <p:spPr>
          <a:xfrm>
            <a:off x="570105" y="3287204"/>
            <a:ext cx="89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Leakage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370695-F349-4513-B14B-10B39870C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440000"/>
            <a:ext cx="3452055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C63BA-FDE7-4D21-BB2F-C8C7D16D45E2}"/>
              </a:ext>
            </a:extLst>
          </p:cNvPr>
          <p:cNvSpPr txBox="1"/>
          <p:nvPr/>
        </p:nvSpPr>
        <p:spPr>
          <a:xfrm>
            <a:off x="4680000" y="6120000"/>
            <a:ext cx="301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Type3.1 sensors perform well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BE0AC-660E-4271-B3D8-AB9464BB84B3}"/>
              </a:ext>
            </a:extLst>
          </p:cNvPr>
          <p:cNvSpPr txBox="1"/>
          <p:nvPr/>
        </p:nvSpPr>
        <p:spPr>
          <a:xfrm>
            <a:off x="4680000" y="1080000"/>
            <a:ext cx="285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Breakdown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5573F-F096-4209-ACA4-D061E76ED6BA}"/>
              </a:ext>
            </a:extLst>
          </p:cNvPr>
          <p:cNvSpPr txBox="1"/>
          <p:nvPr/>
        </p:nvSpPr>
        <p:spPr>
          <a:xfrm>
            <a:off x="8100000" y="1080000"/>
            <a:ext cx="319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Average leakage current</a:t>
            </a:r>
          </a:p>
        </p:txBody>
      </p:sp>
    </p:spTree>
    <p:extLst>
      <p:ext uri="{BB962C8B-B14F-4D97-AF65-F5344CB8AC3E}">
        <p14:creationId xmlns:p14="http://schemas.microsoft.com/office/powerpoint/2010/main" val="408664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9445" y="180000"/>
            <a:ext cx="710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C-V results &amp; Doping profile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16</a:t>
            </a:fld>
            <a:endParaRPr 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4F1C608-B54E-4D9C-97A2-E7C0A12E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0477" y="1440000"/>
            <a:ext cx="5329503" cy="36000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0BC6FFF1-79B8-4D46-9C41-9DE1D2171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01148" y="1440000"/>
            <a:ext cx="5343455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02368F68-655C-45C2-87D4-8503F04D8EA7}"/>
                  </a:ext>
                </a:extLst>
              </p:cNvPr>
              <p:cNvSpPr txBox="1"/>
              <p:nvPr/>
            </p:nvSpPr>
            <p:spPr>
              <a:xfrm>
                <a:off x="4860000" y="5220000"/>
                <a:ext cx="2354234" cy="129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02368F68-655C-45C2-87D4-8503F04D8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5220000"/>
                <a:ext cx="2354234" cy="129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11">
            <a:extLst>
              <a:ext uri="{FF2B5EF4-FFF2-40B4-BE49-F238E27FC236}">
                <a16:creationId xmlns:a16="http://schemas.microsoft.com/office/drawing/2014/main" id="{81DC47B2-7E34-44F9-93EA-CB9DCFD5BC8B}"/>
              </a:ext>
            </a:extLst>
          </p:cNvPr>
          <p:cNvSpPr txBox="1"/>
          <p:nvPr/>
        </p:nvSpPr>
        <p:spPr>
          <a:xfrm>
            <a:off x="7560000" y="5400000"/>
            <a:ext cx="2493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N: Doping density</a:t>
            </a:r>
          </a:p>
          <a:p>
            <a:r>
              <a:rPr lang="en-GB" dirty="0"/>
              <a:t>w: Depletion zone depth</a:t>
            </a:r>
          </a:p>
          <a:p>
            <a:r>
              <a:rPr lang="en-GB" dirty="0"/>
              <a:t>A: Active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32E879-22D1-4BD7-B9F6-9E0CE73FCFB2}"/>
                  </a:ext>
                </a:extLst>
              </p:cNvPr>
              <p:cNvSpPr/>
              <p:nvPr/>
            </p:nvSpPr>
            <p:spPr>
              <a:xfrm>
                <a:off x="2520000" y="5040000"/>
                <a:ext cx="127932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32E879-22D1-4BD7-B9F6-9E0CE73FC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1279325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9ACACC-8F5C-46A6-8D11-644CB6A9A735}"/>
                  </a:ext>
                </a:extLst>
              </p:cNvPr>
              <p:cNvSpPr/>
              <p:nvPr/>
            </p:nvSpPr>
            <p:spPr>
              <a:xfrm>
                <a:off x="2520000" y="5940000"/>
                <a:ext cx="100944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𝐴𝑤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9ACACC-8F5C-46A6-8D11-644CB6A9A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940000"/>
                <a:ext cx="1009443" cy="566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CB3BF1-65E0-4916-B113-0DEB9699E48C}"/>
              </a:ext>
            </a:extLst>
          </p:cNvPr>
          <p:cNvCxnSpPr>
            <a:cxnSpLocks/>
          </p:cNvCxnSpPr>
          <p:nvPr/>
        </p:nvCxnSpPr>
        <p:spPr>
          <a:xfrm>
            <a:off x="4140000" y="5760000"/>
            <a:ext cx="646039" cy="10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8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A138CC-F349-45DA-88E9-B05ADBD9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0000" y="720000"/>
            <a:ext cx="7680001" cy="43200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737CC9E-B979-444A-B780-EE02F7AFD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720000" y="720000"/>
            <a:ext cx="7680002" cy="4320000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37DC1C14-F0CA-4955-A845-D119C86B6099}"/>
              </a:ext>
            </a:extLst>
          </p:cNvPr>
          <p:cNvSpPr txBox="1"/>
          <p:nvPr/>
        </p:nvSpPr>
        <p:spPr>
          <a:xfrm>
            <a:off x="720000" y="4680000"/>
            <a:ext cx="10768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study the dynamic properties of LGADs, such as charge collection, gain, gain uniformity, and time resolution, Sr90 beta </a:t>
            </a:r>
            <a:r>
              <a:rPr lang="en-US" altLang="zh-CN" sz="2800" dirty="0"/>
              <a:t>source</a:t>
            </a:r>
            <a:r>
              <a:rPr lang="en-US" sz="2800" dirty="0"/>
              <a:t> is used for test now and infrared laser is coming into use in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Two orthogonal guide rails are used to scan </a:t>
            </a:r>
            <a:r>
              <a:rPr lang="en-US" altLang="zh-CN" sz="2800" dirty="0"/>
              <a:t>on </a:t>
            </a:r>
            <a:r>
              <a:rPr lang="en-US" sz="2800" dirty="0"/>
              <a:t>the surface of sensor, and splits are used for collimation.</a:t>
            </a: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D9F11801-D86B-45F3-937C-574BD3754D48}"/>
              </a:ext>
            </a:extLst>
          </p:cNvPr>
          <p:cNvSpPr txBox="1"/>
          <p:nvPr/>
        </p:nvSpPr>
        <p:spPr>
          <a:xfrm>
            <a:off x="3881345" y="180000"/>
            <a:ext cx="444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Beta scope setup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4D4C4D-94B9-4A16-868B-7ACE14EDAA8E}"/>
              </a:ext>
            </a:extLst>
          </p:cNvPr>
          <p:cNvSpPr/>
          <p:nvPr/>
        </p:nvSpPr>
        <p:spPr>
          <a:xfrm>
            <a:off x="2338251" y="2481942"/>
            <a:ext cx="718458" cy="55517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5438D-1DF9-4B66-91AA-80E9680BDED4}"/>
              </a:ext>
            </a:extLst>
          </p:cNvPr>
          <p:cNvCxnSpPr>
            <a:cxnSpLocks/>
          </p:cNvCxnSpPr>
          <p:nvPr/>
        </p:nvCxnSpPr>
        <p:spPr>
          <a:xfrm>
            <a:off x="3056709" y="2801982"/>
            <a:ext cx="3903293" cy="555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9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8962" y="180000"/>
            <a:ext cx="5468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USTC amplifier board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ECB905FB-C839-45E9-99E0-A8B844C9D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21538" cy="3600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594E00-884B-4B21-A809-05D3FF28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860000"/>
            <a:ext cx="8898955" cy="1980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8B6276-065E-4435-A7AE-0B1C32E52E6F}"/>
              </a:ext>
            </a:extLst>
          </p:cNvPr>
          <p:cNvSpPr/>
          <p:nvPr/>
        </p:nvSpPr>
        <p:spPr>
          <a:xfrm>
            <a:off x="2827037" y="5103665"/>
            <a:ext cx="6010474" cy="92766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E05F989E-3167-4643-ADD5-E10FA824136C}"/>
              </a:ext>
            </a:extLst>
          </p:cNvPr>
          <p:cNvSpPr txBox="1"/>
          <p:nvPr/>
        </p:nvSpPr>
        <p:spPr>
          <a:xfrm>
            <a:off x="5760000" y="1800000"/>
            <a:ext cx="5226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 channels for 2</a:t>
            </a:r>
            <a:r>
              <a:rPr lang="en-US" altLang="zh-CN" sz="2800" dirty="0"/>
              <a:t>×2 sensor test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Voltage gain: 240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Bandwidth: 1.1 GHz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Output dynamic range: -1.3 V ~ +1.3 V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12EB7A72-2EE0-4C16-926A-C0A77EE4878E}"/>
              </a:ext>
            </a:extLst>
          </p:cNvPr>
          <p:cNvSpPr txBox="1"/>
          <p:nvPr/>
        </p:nvSpPr>
        <p:spPr>
          <a:xfrm>
            <a:off x="8460000" y="0"/>
            <a:ext cx="36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Jiajin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 </a:t>
            </a:r>
            <a:r>
              <a:rPr lang="en-US" altLang="zh-CN" dirty="0" err="1"/>
              <a:t>gejiajin</a:t>
            </a:r>
            <a:r>
              <a:rPr lang="en-GB" dirty="0"/>
              <a:t>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5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60534" y="180000"/>
            <a:ext cx="6885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Amplifier board calibration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5DDE9BD-1502-44CB-9F65-442A96A6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4812695" cy="43200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C36905-644E-428E-AC9F-6FCB387D7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81535"/>
              </p:ext>
            </p:extLst>
          </p:nvPr>
        </p:nvGraphicFramePr>
        <p:xfrm>
          <a:off x="6480000" y="414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">
            <a:extLst>
              <a:ext uri="{FF2B5EF4-FFF2-40B4-BE49-F238E27FC236}">
                <a16:creationId xmlns:a16="http://schemas.microsoft.com/office/drawing/2014/main" id="{87C00EF1-70C4-488A-A187-91FE2E27B689}"/>
              </a:ext>
            </a:extLst>
          </p:cNvPr>
          <p:cNvSpPr txBox="1"/>
          <p:nvPr/>
        </p:nvSpPr>
        <p:spPr>
          <a:xfrm>
            <a:off x="1980000" y="5580000"/>
            <a:ext cx="297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with the injected voltage signal</a:t>
            </a: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0853FC7-8E54-4EBA-AE95-E4DB2FAB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94461"/>
              </p:ext>
            </p:extLst>
          </p:nvPr>
        </p:nvGraphicFramePr>
        <p:xfrm>
          <a:off x="7200000" y="1080000"/>
          <a:ext cx="357706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21">
                  <a:extLst>
                    <a:ext uri="{9D8B030D-6E8A-4147-A177-3AD203B41FA5}">
                      <a16:colId xmlns:a16="http://schemas.microsoft.com/office/drawing/2014/main" val="977760822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99670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Q_inj</a:t>
                      </a:r>
                      <a:r>
                        <a:rPr lang="en-GB" dirty="0"/>
                        <a:t>[</a:t>
                      </a:r>
                      <a:r>
                        <a:rPr lang="en-GB" dirty="0" err="1"/>
                        <a:t>fC</a:t>
                      </a:r>
                      <a:r>
                        <a:rPr lang="en-GB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V_integral</a:t>
                      </a:r>
                      <a:r>
                        <a:rPr lang="en-GB" dirty="0"/>
                        <a:t>[mV*ns]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175.68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3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212.67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0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249.67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2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313.68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8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329.55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6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371.04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15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3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7149" y="180000"/>
            <a:ext cx="2552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Overview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000" y="1080000"/>
            <a:ext cx="49053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Introduction to HGTD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Sensor simulation and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TCAD simulation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Sensor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Sensor 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I-V &amp; C-V measurement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Beta scope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HGTD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work on HGTD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D778BC-FF88-4062-ADCA-2C439D93A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3715647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9A3734-9FB3-4B1F-AD5B-663667DBA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000" y="1080000"/>
            <a:ext cx="3715647" cy="2880000"/>
          </a:xfrm>
          <a:prstGeom prst="rect">
            <a:avLst/>
          </a:prstGeom>
        </p:spPr>
      </p:pic>
      <p:sp>
        <p:nvSpPr>
          <p:cNvPr id="21" name="文本框 1">
            <a:extLst>
              <a:ext uri="{FF2B5EF4-FFF2-40B4-BE49-F238E27FC236}">
                <a16:creationId xmlns:a16="http://schemas.microsoft.com/office/drawing/2014/main" id="{B20D3AC4-478E-4145-B30B-8F9D41A76E0C}"/>
              </a:ext>
            </a:extLst>
          </p:cNvPr>
          <p:cNvSpPr txBox="1"/>
          <p:nvPr/>
        </p:nvSpPr>
        <p:spPr>
          <a:xfrm>
            <a:off x="6480000" y="772252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8BCF29-B2A8-4A5E-B51A-4010E809C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0" y="3960000"/>
            <a:ext cx="4232084" cy="2879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4A0191-8889-459A-8007-D33A2531F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000" y="3960000"/>
            <a:ext cx="4232084" cy="2879999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1D42E9FE-0C3C-4297-BF56-B7FE68305F14}"/>
              </a:ext>
            </a:extLst>
          </p:cNvPr>
          <p:cNvSpPr txBox="1"/>
          <p:nvPr/>
        </p:nvSpPr>
        <p:spPr>
          <a:xfrm>
            <a:off x="2962927" y="180000"/>
            <a:ext cx="6280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Results with beta source</a:t>
            </a:r>
          </a:p>
        </p:txBody>
      </p:sp>
      <p:cxnSp>
        <p:nvCxnSpPr>
          <p:cNvPr id="10" name="直接连接符 8">
            <a:extLst>
              <a:ext uri="{FF2B5EF4-FFF2-40B4-BE49-F238E27FC236}">
                <a16:creationId xmlns:a16="http://schemas.microsoft.com/office/drawing/2014/main" id="{2532C7F1-253A-4855-9F46-D61C2E9FE543}"/>
              </a:ext>
            </a:extLst>
          </p:cNvPr>
          <p:cNvCxnSpPr>
            <a:cxnSpLocks/>
          </p:cNvCxnSpPr>
          <p:nvPr/>
        </p:nvCxnSpPr>
        <p:spPr>
          <a:xfrm flipV="1">
            <a:off x="3283768" y="920205"/>
            <a:ext cx="0" cy="252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053D9EB6-3A7A-4BD4-B233-ECEDDDB52A94}"/>
              </a:ext>
            </a:extLst>
          </p:cNvPr>
          <p:cNvCxnSpPr>
            <a:cxnSpLocks/>
          </p:cNvCxnSpPr>
          <p:nvPr/>
        </p:nvCxnSpPr>
        <p:spPr>
          <a:xfrm flipV="1">
            <a:off x="2992029" y="928912"/>
            <a:ext cx="0" cy="252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00DE2DD3-079E-4196-8C6B-19B55C95EF40}"/>
              </a:ext>
            </a:extLst>
          </p:cNvPr>
          <p:cNvCxnSpPr>
            <a:cxnSpLocks/>
          </p:cNvCxnSpPr>
          <p:nvPr/>
        </p:nvCxnSpPr>
        <p:spPr>
          <a:xfrm flipV="1">
            <a:off x="7255405" y="1137920"/>
            <a:ext cx="0" cy="252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7">
            <a:extLst>
              <a:ext uri="{FF2B5EF4-FFF2-40B4-BE49-F238E27FC236}">
                <a16:creationId xmlns:a16="http://schemas.microsoft.com/office/drawing/2014/main" id="{EDF4D502-B78F-4DC3-AACA-C12EB766527F}"/>
              </a:ext>
            </a:extLst>
          </p:cNvPr>
          <p:cNvSpPr txBox="1"/>
          <p:nvPr/>
        </p:nvSpPr>
        <p:spPr>
          <a:xfrm>
            <a:off x="6608064" y="3602746"/>
            <a:ext cx="128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</a:rPr>
              <a:t>MPV of  Landau fitting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C22418-F6E2-478C-B902-538F1EEBFC14}"/>
              </a:ext>
            </a:extLst>
          </p:cNvPr>
          <p:cNvCxnSpPr>
            <a:cxnSpLocks/>
          </p:cNvCxnSpPr>
          <p:nvPr/>
        </p:nvCxnSpPr>
        <p:spPr>
          <a:xfrm>
            <a:off x="4728214" y="2324462"/>
            <a:ext cx="1080000" cy="10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">
            <a:extLst>
              <a:ext uri="{FF2B5EF4-FFF2-40B4-BE49-F238E27FC236}">
                <a16:creationId xmlns:a16="http://schemas.microsoft.com/office/drawing/2014/main" id="{A4855CDE-6F6A-404F-BB96-BC8EBADF2D09}"/>
              </a:ext>
            </a:extLst>
          </p:cNvPr>
          <p:cNvSpPr txBox="1"/>
          <p:nvPr/>
        </p:nvSpPr>
        <p:spPr>
          <a:xfrm>
            <a:off x="4619495" y="1980000"/>
            <a:ext cx="172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Peak integral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8AAE9-916E-42F9-B1BB-4E1EC56F3D71}"/>
              </a:ext>
            </a:extLst>
          </p:cNvPr>
          <p:cNvSpPr txBox="1"/>
          <p:nvPr/>
        </p:nvSpPr>
        <p:spPr>
          <a:xfrm>
            <a:off x="9720000" y="1800000"/>
            <a:ext cx="226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Need to compare with the results of no-gain sensors to obtain the absolute value of the gain</a:t>
            </a:r>
          </a:p>
        </p:txBody>
      </p:sp>
    </p:spTree>
    <p:extLst>
      <p:ext uri="{BB962C8B-B14F-4D97-AF65-F5344CB8AC3E}">
        <p14:creationId xmlns:p14="http://schemas.microsoft.com/office/powerpoint/2010/main" val="29795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60541" y="180000"/>
            <a:ext cx="4485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HGTD electronics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000" y="1080000"/>
            <a:ext cx="10215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Study on the prototype of the ASIC chip, </a:t>
            </a:r>
            <a:r>
              <a:rPr lang="en-US" sz="2800" dirty="0" err="1"/>
              <a:t>Altiroc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Pixel ASIC used in HGTD, consists of pre-amplifier, discriminator, TDC and digital 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Version ALTIROC1 used for test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21</a:t>
            </a:fld>
            <a:endParaRPr lang="en-US"/>
          </a:p>
        </p:txBody>
      </p:sp>
      <p:pic>
        <p:nvPicPr>
          <p:cNvPr id="5" name="图片 4" descr="屏幕剪辑">
            <a:extLst>
              <a:ext uri="{FF2B5EF4-FFF2-40B4-BE49-F238E27FC236}">
                <a16:creationId xmlns:a16="http://schemas.microsoft.com/office/drawing/2014/main" id="{CE1F8AC5-8877-4566-BF05-CACE1321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603335"/>
            <a:ext cx="9280796" cy="288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7AC458-3A15-4695-BB00-948A2DC4B5BA}"/>
              </a:ext>
            </a:extLst>
          </p:cNvPr>
          <p:cNvSpPr txBox="1"/>
          <p:nvPr/>
        </p:nvSpPr>
        <p:spPr>
          <a:xfrm>
            <a:off x="2714343" y="4275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AMP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D0BD0B-C21F-4999-9223-4D27200835B9}"/>
              </a:ext>
            </a:extLst>
          </p:cNvPr>
          <p:cNvSpPr txBox="1"/>
          <p:nvPr/>
        </p:nvSpPr>
        <p:spPr>
          <a:xfrm>
            <a:off x="3972848" y="427543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DISC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49EA31-099D-4CDC-B79E-1302B6763F11}"/>
              </a:ext>
            </a:extLst>
          </p:cNvPr>
          <p:cNvSpPr txBox="1"/>
          <p:nvPr/>
        </p:nvSpPr>
        <p:spPr>
          <a:xfrm>
            <a:off x="4998976" y="39061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TDC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B365099D-95FE-49D5-8C28-A1168937705B}"/>
              </a:ext>
            </a:extLst>
          </p:cNvPr>
          <p:cNvSpPr txBox="1"/>
          <p:nvPr/>
        </p:nvSpPr>
        <p:spPr>
          <a:xfrm>
            <a:off x="8460000" y="0"/>
            <a:ext cx="381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Chen </a:t>
            </a:r>
            <a:r>
              <a:rPr lang="en-GB" dirty="0"/>
              <a:t>han2013@mail.ustc.edu.cn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0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50466" y="180000"/>
            <a:ext cx="2905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14FA1"/>
                </a:solidFill>
              </a:rPr>
              <a:t>Altiroc</a:t>
            </a:r>
            <a:r>
              <a:rPr lang="en-US" altLang="zh-CN" sz="4800" dirty="0">
                <a:solidFill>
                  <a:srgbClr val="014FA1"/>
                </a:solidFill>
              </a:rPr>
              <a:t> test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22</a:t>
            </a:fld>
            <a:endParaRPr lang="en-US"/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42547CEE-7530-4398-A684-B55EB5DB1879}"/>
              </a:ext>
            </a:extLst>
          </p:cNvPr>
          <p:cNvSpPr txBox="1"/>
          <p:nvPr/>
        </p:nvSpPr>
        <p:spPr>
          <a:xfrm>
            <a:off x="720000" y="900000"/>
            <a:ext cx="10945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Scan test on d</a:t>
            </a:r>
            <a:r>
              <a:rPr lang="en-US" altLang="zh-CN" sz="2800" dirty="0"/>
              <a:t>i</a:t>
            </a:r>
            <a:r>
              <a:rPr lang="en-US" sz="2800" dirty="0"/>
              <a:t>scriminator threshold, injected charge and input signal delay, to get the performance and its mismatch among channels and chips. Also, the data will be a reference for the next version ASIC.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issues are exposed during the test: such as cross talk form digital controller to analog input, oscillation in analog front-end in some of channels, inconsistency among ASICs.</a:t>
            </a:r>
            <a:endParaRPr lang="en-GB" sz="2800" dirty="0"/>
          </a:p>
        </p:txBody>
      </p:sp>
      <p:pic>
        <p:nvPicPr>
          <p:cNvPr id="6" name="图片 22">
            <a:extLst>
              <a:ext uri="{FF2B5EF4-FFF2-40B4-BE49-F238E27FC236}">
                <a16:creationId xmlns:a16="http://schemas.microsoft.com/office/drawing/2014/main" id="{2E4B6B6D-EA35-422F-840D-CEBEFF041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0000"/>
            <a:ext cx="4371263" cy="251459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62A0BF1E-F786-48FE-BE7A-447955CCF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0000" y="3780000"/>
            <a:ext cx="3978520" cy="2444814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8E2C1087-C5CB-4253-A5D0-4ACBC05BE5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0000" y="3780000"/>
            <a:ext cx="418143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900000"/>
            <a:ext cx="69330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HGTD digitization software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Implement a more realistic digitization of HGTD hits in “</a:t>
            </a:r>
            <a:r>
              <a:rPr lang="en-US" sz="2800" dirty="0" err="1"/>
              <a:t>PixelDigitizationTool</a:t>
            </a:r>
            <a:r>
              <a:rPr lang="en-US" sz="2800" dirty="0"/>
              <a:t>” with release 20.20.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new method will be used to update the TDR samples for later performance and physics studies.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HGTD beam 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Participated in the beam test at DESY in March 2019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 work with the test beam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23</a:t>
            </a:fld>
            <a:endParaRPr lang="en-US"/>
          </a:p>
        </p:txBody>
      </p:sp>
      <p:pic>
        <p:nvPicPr>
          <p:cNvPr id="5" name="图片 6" descr="屏幕剪辑">
            <a:extLst>
              <a:ext uri="{FF2B5EF4-FFF2-40B4-BE49-F238E27FC236}">
                <a16:creationId xmlns:a16="http://schemas.microsoft.com/office/drawing/2014/main" id="{3032A1D2-D9B4-48D5-9E94-A817EE412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4140000"/>
            <a:ext cx="3442500" cy="27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E299BDB-4C09-409F-98CA-0B578DA6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0000" y="1260000"/>
            <a:ext cx="3596096" cy="2700000"/>
          </a:xfrm>
          <a:prstGeom prst="rect">
            <a:avLst/>
          </a:prstGeom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5AAF6B39-FF0B-4400-956A-D6D9A74D8158}"/>
              </a:ext>
            </a:extLst>
          </p:cNvPr>
          <p:cNvSpPr txBox="1"/>
          <p:nvPr/>
        </p:nvSpPr>
        <p:spPr>
          <a:xfrm>
            <a:off x="4583877" y="180000"/>
            <a:ext cx="303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Other work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ECB3A670-DCD0-4C55-98AE-BA895ACA392F}"/>
              </a:ext>
            </a:extLst>
          </p:cNvPr>
          <p:cNvSpPr txBox="1"/>
          <p:nvPr/>
        </p:nvSpPr>
        <p:spPr>
          <a:xfrm>
            <a:off x="8460000" y="900000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 Wang </a:t>
            </a:r>
            <a:r>
              <a:rPr lang="en-GB" dirty="0"/>
              <a:t>wt1949@mail.ustc.edu.cn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1B88FDFD-C233-410F-AA24-7E6EA3D2C551}"/>
              </a:ext>
            </a:extLst>
          </p:cNvPr>
          <p:cNvSpPr txBox="1"/>
          <p:nvPr/>
        </p:nvSpPr>
        <p:spPr>
          <a:xfrm>
            <a:off x="8507896" y="3847857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 Yang </a:t>
            </a:r>
            <a:r>
              <a:rPr lang="en-GB" dirty="0"/>
              <a:t>yxflight@mail.ustc.edu.cn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19968" y="180000"/>
            <a:ext cx="2566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Summary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24</a:t>
            </a:fld>
            <a:endParaRPr lang="en-US"/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2F59C316-77F9-4EA3-A52D-927C5204C67B}"/>
              </a:ext>
            </a:extLst>
          </p:cNvPr>
          <p:cNvSpPr txBox="1"/>
          <p:nvPr/>
        </p:nvSpPr>
        <p:spPr>
          <a:xfrm>
            <a:off x="720000" y="1080000"/>
            <a:ext cx="106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LGAD sensor simulation and design are in progress. The USTC batch layout is ready for the sensor fabrication.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Sensors received from other institutes are under test. Effective electrical measurements system has been set up at USTC. To study the dynamic properties of LGADs, a beta scope is under construction.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threshold, charge and delay scan have been taken on the </a:t>
            </a:r>
            <a:r>
              <a:rPr lang="en-US" sz="2800" dirty="0" err="1"/>
              <a:t>Altiroc</a:t>
            </a:r>
            <a:r>
              <a:rPr lang="en-US" sz="2800" dirty="0"/>
              <a:t>. More tests on the ASIC are ongoing.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 on the digitization software goes well. Some results are produced to compare with the results in TDR.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Participated in the beam test at DESY and did some analysis with the test beam data. </a:t>
            </a:r>
          </a:p>
        </p:txBody>
      </p:sp>
    </p:spTree>
    <p:extLst>
      <p:ext uri="{BB962C8B-B14F-4D97-AF65-F5344CB8AC3E}">
        <p14:creationId xmlns:p14="http://schemas.microsoft.com/office/powerpoint/2010/main" val="305523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6947" y="180000"/>
            <a:ext cx="663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Plan of USTC HGTD Group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25</a:t>
            </a:fld>
            <a:endParaRPr 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8685228-87C3-411B-BC2C-DD72985465F8}"/>
              </a:ext>
            </a:extLst>
          </p:cNvPr>
          <p:cNvSpPr txBox="1">
            <a:spLocks/>
          </p:cNvSpPr>
          <p:nvPr/>
        </p:nvSpPr>
        <p:spPr>
          <a:xfrm>
            <a:off x="720000" y="108000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B9020AF7-1738-47DF-9E2F-0969006944F7}"/>
              </a:ext>
            </a:extLst>
          </p:cNvPr>
          <p:cNvSpPr txBox="1"/>
          <p:nvPr/>
        </p:nvSpPr>
        <p:spPr>
          <a:xfrm>
            <a:off x="720000" y="1080000"/>
            <a:ext cx="1075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Measure C-V, I-V, charge collection, timing resolution, efficiencies and uniformities of sensors from different vendors (HPK,CNM, FBK, NDL - both irradiated and un-irradiated)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Intensive study on sensor design: study both structure and fabrication process, target replacement of inner ring(s) of HGTD, focusing on improvement of radiation tolerance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Study module assembly and integration techniques to prepare for the construction of HGTD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Contribute to HGTD simulation and reconstruction software and expected performance studies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Long-term project : RD on ASIC (amplifier + discriminator + TDC)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216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21607" y="3023229"/>
            <a:ext cx="296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Thank you!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34763" y="3023229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Back up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4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34755" y="180000"/>
            <a:ext cx="5536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3 rings radiation level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86DBCE-DE22-2D45-AB60-4EA3E1158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74216"/>
              </p:ext>
            </p:extLst>
          </p:nvPr>
        </p:nvGraphicFramePr>
        <p:xfrm>
          <a:off x="2472535" y="1291933"/>
          <a:ext cx="7177918" cy="488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26572B-375A-4C40-9590-F058D45F3F2E}"/>
              </a:ext>
            </a:extLst>
          </p:cNvPr>
          <p:cNvSpPr txBox="1"/>
          <p:nvPr/>
        </p:nvSpPr>
        <p:spPr>
          <a:xfrm>
            <a:off x="2782953" y="2498697"/>
            <a:ext cx="15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Inner 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3C7CC-F121-4E75-A60C-38B94265DA01}"/>
              </a:ext>
            </a:extLst>
          </p:cNvPr>
          <p:cNvSpPr txBox="1"/>
          <p:nvPr/>
        </p:nvSpPr>
        <p:spPr>
          <a:xfrm>
            <a:off x="4374538" y="2507973"/>
            <a:ext cx="15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Middle 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84FB1-7CB3-4EA5-93CA-D3A1C9184630}"/>
              </a:ext>
            </a:extLst>
          </p:cNvPr>
          <p:cNvSpPr txBox="1"/>
          <p:nvPr/>
        </p:nvSpPr>
        <p:spPr>
          <a:xfrm>
            <a:off x="6640660" y="2507975"/>
            <a:ext cx="15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Outer ring</a:t>
            </a:r>
          </a:p>
        </p:txBody>
      </p:sp>
    </p:spTree>
    <p:extLst>
      <p:ext uri="{BB962C8B-B14F-4D97-AF65-F5344CB8AC3E}">
        <p14:creationId xmlns:p14="http://schemas.microsoft.com/office/powerpoint/2010/main" val="40136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92489" y="180000"/>
            <a:ext cx="6421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LGAD fabrication process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LGAD Fab. Process">
                <a:extLst>
                  <a:ext uri="{FF2B5EF4-FFF2-40B4-BE49-F238E27FC236}">
                    <a16:creationId xmlns:a16="http://schemas.microsoft.com/office/drawing/2014/main" id="{311CFB0E-01F3-4C52-A796-B735384754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99306611"/>
                  </p:ext>
                </p:extLst>
              </p:nvPr>
            </p:nvGraphicFramePr>
            <p:xfrm>
              <a:off x="1800000" y="1440000"/>
              <a:ext cx="8438604" cy="485615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tblPr>
                  <a:tblGrid>
                    <a:gridCol w="7518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4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58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24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19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19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Process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Mask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Ion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Energy (keV)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Dose(cm^-2)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1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 Implant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JTE,Guard Ring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Phosphorus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55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sz="1300" dirty="0">
                              <a:sym typeface="Helvetica Neue"/>
                            </a:rPr>
                            <a:t>4.5E+1</a:t>
                          </a:r>
                          <a:r>
                            <a:rPr lang="en-US" sz="1300" dirty="0">
                              <a:sym typeface="Helvetica Neue"/>
                            </a:rPr>
                            <a:t>4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2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C-stop,
P-stop/P-spray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Boron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GB" sz="1300" b="1" dirty="0">
                              <a:latin typeface="+mj-lt"/>
                              <a:ea typeface="FZYouSongS 505L" charset="-122"/>
                              <a:cs typeface="FZYouSongS 505L" charset="-122"/>
                              <a:sym typeface="Helvetica Neue"/>
                            </a:rPr>
                            <a:t>55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~4</a:t>
                          </a:r>
                          <a:r>
                            <a:rPr sz="1300" dirty="0">
                              <a:sym typeface="Helvetica Neue"/>
                            </a:rPr>
                            <a:t>.</a:t>
                          </a:r>
                          <a:r>
                            <a:rPr lang="en-US" sz="1300" dirty="0">
                              <a:sym typeface="Helvetica Neue"/>
                            </a:rPr>
                            <a:t>0</a:t>
                          </a:r>
                          <a:r>
                            <a:rPr sz="1300" dirty="0">
                              <a:sym typeface="Helvetica Neue"/>
                            </a:rPr>
                            <a:t>E+1</a:t>
                          </a:r>
                          <a:r>
                            <a:rPr lang="en-US" sz="1300" dirty="0">
                              <a:sym typeface="Helvetica Neue"/>
                            </a:rPr>
                            <a:t>4</a:t>
                          </a:r>
                          <a:endParaRPr sz="1300" b="1" i="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Diffusion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dirty="0"/>
                            <a:t>1050</a:t>
                          </a:r>
                          <a:r>
                            <a:rPr lang="en-US" altLang="zh-CN" sz="1300" baseline="0" dirty="0"/>
                            <a:t> </a:t>
                          </a:r>
                          <a:r>
                            <a:rPr lang="zh-CN" altLang="en-US" sz="1300" baseline="0" dirty="0"/>
                            <a:t>℃</a:t>
                          </a:r>
                          <a:r>
                            <a:rPr lang="en-US" altLang="zh-CN" sz="1300" baseline="0" dirty="0"/>
                            <a:t>, 900 min</a:t>
                          </a:r>
                        </a:p>
                        <a:p>
                          <a:pPr algn="ctr"/>
                          <a:r>
                            <a:rPr lang="en-US" altLang="zh-CN" sz="1300" baseline="0" dirty="0"/>
                            <a:t>(or </a:t>
                          </a:r>
                          <a:r>
                            <a:rPr lang="en-US" altLang="zh-CN" sz="1300" dirty="0"/>
                            <a:t>1200</a:t>
                          </a:r>
                          <a:r>
                            <a:rPr lang="en-US" altLang="zh-CN" sz="1300" baseline="0" dirty="0"/>
                            <a:t> </a:t>
                          </a:r>
                          <a:r>
                            <a:rPr lang="zh-CN" altLang="en-US" sz="1300" baseline="0" dirty="0"/>
                            <a:t>℃</a:t>
                          </a:r>
                          <a:r>
                            <a:rPr lang="en-US" altLang="zh-CN" sz="1300" baseline="0" dirty="0"/>
                            <a:t>, 60 min)</a:t>
                          </a:r>
                          <a:endParaRPr lang="en-US" altLang="zh-CN" sz="1300" baseline="0" dirty="0">
                            <a:latin typeface="+mj-lt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741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b="0" dirty="0">
                              <a:latin typeface="+mn-lt"/>
                              <a:ea typeface="+mn-ea"/>
                              <a:cs typeface="+mn-cs"/>
                              <a:sym typeface="Helvetica Neue"/>
                            </a:rPr>
                            <a:t>3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P-well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Boron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&gt;</a:t>
                          </a:r>
                          <a:r>
                            <a:rPr sz="1300" dirty="0">
                              <a:sym typeface="Helvetica Neue"/>
                            </a:rPr>
                            <a:t>1000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zh-CN" altLang="en-US" sz="1300" dirty="0">
                              <a:sym typeface="Helvetica Neue"/>
                            </a:rPr>
                            <a:t>*</a:t>
                          </a:r>
                          <a:r>
                            <a:rPr lang="en-US" altLang="zh-CN" sz="1300" dirty="0">
                              <a:sym typeface="Helvetica Neue"/>
                            </a:rPr>
                            <a:t>1.8-2.2</a:t>
                          </a:r>
                          <a:r>
                            <a:rPr lang="zh-CN" altLang="en-US" sz="1300" baseline="0" dirty="0">
                              <a:sym typeface="Helvetica Neue"/>
                            </a:rPr>
                            <a:t> </a:t>
                          </a:r>
                          <a:r>
                            <a:rPr sz="1300" dirty="0">
                              <a:sym typeface="Helvetica Neue"/>
                            </a:rPr>
                            <a:t>E+12</a:t>
                          </a:r>
                          <a:endParaRPr sz="1300" b="1" i="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latin typeface="+mn-lt"/>
                              <a:ea typeface="+mn-ea"/>
                              <a:cs typeface="+mn-cs"/>
                              <a:sym typeface="Helvetica Neue"/>
                            </a:rPr>
                            <a:t>4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N-electrode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Phosphorus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55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sz="1300" dirty="0">
                              <a:sym typeface="Helvetica Neue"/>
                            </a:rPr>
                            <a:t>4.5E+15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Anneal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lang="en-US" altLang="zh-CN" sz="1300" dirty="0"/>
                            <a:t>1050</a:t>
                          </a:r>
                          <a:r>
                            <a:rPr lang="zh-CN" altLang="en-US" sz="1300" dirty="0"/>
                            <a:t>℃</a:t>
                          </a:r>
                          <a:r>
                            <a:rPr lang="en-US" altLang="zh-CN" sz="1300" dirty="0"/>
                            <a:t>, 20s</a:t>
                          </a:r>
                          <a:endParaRPr lang="zh-CN" altLang="en-US" sz="1300" dirty="0">
                            <a:latin typeface="+mj-lt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Deposit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Surface Oxide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SiO2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4572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0.5 -</a:t>
                          </a:r>
                          <a:r>
                            <a:rPr lang="zh-CN" altLang="en-US" sz="1300" dirty="0">
                              <a:sym typeface="Helvetica Neue"/>
                            </a:rPr>
                            <a:t> </a:t>
                          </a:r>
                          <a:r>
                            <a:rPr lang="en-US" altLang="zh-CN" sz="1300" dirty="0">
                              <a:sym typeface="Helvetica Neue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300" dirty="0" smtClean="0">
                                  <a:latin typeface="Cambria Math" charset="0"/>
                                  <a:sym typeface="Helvetica Neue"/>
                                </a:rPr>
                                <m:t> </m:t>
                              </m:r>
                              <m:r>
                                <a:rPr lang="zh-CN" altLang="en-US" sz="1300" dirty="0" smtClean="0">
                                  <a:latin typeface="Cambria Math" charset="0"/>
                                  <a:sym typeface="Helvetica Neue"/>
                                </a:rPr>
                                <m:t>𝜇</m:t>
                              </m:r>
                              <m:r>
                                <a:rPr lang="zh-CN" altLang="en-US" sz="1300" dirty="0" smtClean="0">
                                  <a:latin typeface="Cambria Math" charset="0"/>
                                  <a:sym typeface="Helvetica Neue"/>
                                </a:rPr>
                                <m:t>𝑚</m:t>
                              </m:r>
                            </m:oMath>
                          </a14:m>
                          <a:endParaRPr lang="zh-CN" altLang="en-US"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Deposit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Ohm</a:t>
                          </a:r>
                          <a:r>
                            <a:rPr lang="zh-CN" altLang="en-US" sz="1300" dirty="0">
                              <a:sym typeface="Helvetica Neue"/>
                            </a:rPr>
                            <a:t> </a:t>
                          </a:r>
                          <a:r>
                            <a:rPr sz="1300" dirty="0">
                              <a:sym typeface="Helvetica Neue"/>
                            </a:rPr>
                            <a:t>Contact &amp; Field Plate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Aluminum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zh-CN" altLang="en-US" sz="1300" dirty="0">
                              <a:sym typeface="Helvetica Neue"/>
                            </a:rPr>
                            <a:t> </a:t>
                          </a:r>
                          <a:r>
                            <a:rPr lang="ru-RU" sz="1300" dirty="0">
                              <a:sym typeface="Helvetica Neue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ru-RU" altLang="zh-CN" sz="1300" dirty="0" smtClean="0">
                                  <a:latin typeface="Cambria Math" charset="0"/>
                                  <a:sym typeface="Helvetica Neue"/>
                                </a:rPr>
                                <m:t>𝜇</m:t>
                              </m:r>
                              <m:r>
                                <a:rPr lang="ru-RU" altLang="zh-CN" sz="1300" dirty="0" smtClean="0">
                                  <a:latin typeface="Cambria Math" charset="0"/>
                                  <a:sym typeface="Helvetica Neue"/>
                                </a:rPr>
                                <m:t>𝑚</m:t>
                              </m:r>
                            </m:oMath>
                          </a14:m>
                          <a:endParaRPr lang="zh-CN" altLang="en-US"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LGAD Fab. Process">
                <a:extLst>
                  <a:ext uri="{FF2B5EF4-FFF2-40B4-BE49-F238E27FC236}">
                    <a16:creationId xmlns:a16="http://schemas.microsoft.com/office/drawing/2014/main" id="{311CFB0E-01F3-4C52-A796-B735384754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99306611"/>
                  </p:ext>
                </p:extLst>
              </p:nvPr>
            </p:nvGraphicFramePr>
            <p:xfrm>
              <a:off x="1800000" y="1440000"/>
              <a:ext cx="8438604" cy="485615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tblPr>
                  <a:tblGrid>
                    <a:gridCol w="7518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4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58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24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19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19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Process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Mask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Ion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Energy (keV)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Dose(cm^-2)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1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 Implant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JTE,Guard Ring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Phosphorus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55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sz="1300" dirty="0">
                              <a:sym typeface="Helvetica Neue"/>
                            </a:rPr>
                            <a:t>4.5E+1</a:t>
                          </a:r>
                          <a:r>
                            <a:rPr lang="en-US" sz="1300" dirty="0">
                              <a:sym typeface="Helvetica Neue"/>
                            </a:rPr>
                            <a:t>4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2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C-stop,
P-stop/P-spray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Boron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GB" sz="1300" b="1" dirty="0">
                              <a:latin typeface="+mj-lt"/>
                              <a:ea typeface="FZYouSongS 505L" charset="-122"/>
                              <a:cs typeface="FZYouSongS 505L" charset="-122"/>
                              <a:sym typeface="Helvetica Neue"/>
                            </a:rPr>
                            <a:t>55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~4</a:t>
                          </a:r>
                          <a:r>
                            <a:rPr sz="1300" dirty="0">
                              <a:sym typeface="Helvetica Neue"/>
                            </a:rPr>
                            <a:t>.</a:t>
                          </a:r>
                          <a:r>
                            <a:rPr lang="en-US" sz="1300" dirty="0">
                              <a:sym typeface="Helvetica Neue"/>
                            </a:rPr>
                            <a:t>0</a:t>
                          </a:r>
                          <a:r>
                            <a:rPr sz="1300" dirty="0">
                              <a:sym typeface="Helvetica Neue"/>
                            </a:rPr>
                            <a:t>E+1</a:t>
                          </a:r>
                          <a:r>
                            <a:rPr lang="en-US" sz="1300" dirty="0">
                              <a:sym typeface="Helvetica Neue"/>
                            </a:rPr>
                            <a:t>4</a:t>
                          </a:r>
                          <a:endParaRPr sz="1300" b="1" i="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Diffusion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dirty="0"/>
                            <a:t>1050</a:t>
                          </a:r>
                          <a:r>
                            <a:rPr lang="en-US" altLang="zh-CN" sz="1300" baseline="0" dirty="0"/>
                            <a:t> </a:t>
                          </a:r>
                          <a:r>
                            <a:rPr lang="zh-CN" altLang="en-US" sz="1300" baseline="0" dirty="0"/>
                            <a:t>℃</a:t>
                          </a:r>
                          <a:r>
                            <a:rPr lang="en-US" altLang="zh-CN" sz="1300" baseline="0" dirty="0"/>
                            <a:t>, 900 min</a:t>
                          </a:r>
                        </a:p>
                        <a:p>
                          <a:pPr algn="ctr"/>
                          <a:r>
                            <a:rPr lang="en-US" altLang="zh-CN" sz="1300" baseline="0" dirty="0"/>
                            <a:t>(or </a:t>
                          </a:r>
                          <a:r>
                            <a:rPr lang="en-US" altLang="zh-CN" sz="1300" dirty="0"/>
                            <a:t>1200</a:t>
                          </a:r>
                          <a:r>
                            <a:rPr lang="en-US" altLang="zh-CN" sz="1300" baseline="0" dirty="0"/>
                            <a:t> </a:t>
                          </a:r>
                          <a:r>
                            <a:rPr lang="zh-CN" altLang="en-US" sz="1300" baseline="0" dirty="0"/>
                            <a:t>℃</a:t>
                          </a:r>
                          <a:r>
                            <a:rPr lang="en-US" altLang="zh-CN" sz="1300" baseline="0" dirty="0"/>
                            <a:t>, 60 min)</a:t>
                          </a:r>
                          <a:endParaRPr lang="en-US" altLang="zh-CN" sz="1300" baseline="0" dirty="0">
                            <a:latin typeface="+mj-lt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741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b="0" dirty="0">
                              <a:latin typeface="+mn-lt"/>
                              <a:ea typeface="+mn-ea"/>
                              <a:cs typeface="+mn-cs"/>
                              <a:sym typeface="Helvetica Neue"/>
                            </a:rPr>
                            <a:t>3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P-well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Boron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&gt;</a:t>
                          </a:r>
                          <a:r>
                            <a:rPr sz="1300" dirty="0">
                              <a:sym typeface="Helvetica Neue"/>
                            </a:rPr>
                            <a:t>1000</a:t>
                          </a:r>
                          <a:endParaRPr sz="1300" b="1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zh-CN" altLang="en-US" sz="1300" dirty="0">
                              <a:sym typeface="Helvetica Neue"/>
                            </a:rPr>
                            <a:t>*</a:t>
                          </a:r>
                          <a:r>
                            <a:rPr lang="en-US" altLang="zh-CN" sz="1300" dirty="0">
                              <a:sym typeface="Helvetica Neue"/>
                            </a:rPr>
                            <a:t>1.8-2.2</a:t>
                          </a:r>
                          <a:r>
                            <a:rPr lang="zh-CN" altLang="en-US" sz="1300" baseline="0" dirty="0">
                              <a:sym typeface="Helvetica Neue"/>
                            </a:rPr>
                            <a:t> </a:t>
                          </a:r>
                          <a:r>
                            <a:rPr sz="1300" dirty="0">
                              <a:sym typeface="Helvetica Neue"/>
                            </a:rPr>
                            <a:t>E+12</a:t>
                          </a:r>
                          <a:endParaRPr sz="1300" b="1" i="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latin typeface="+mn-lt"/>
                              <a:ea typeface="+mn-ea"/>
                              <a:cs typeface="+mn-cs"/>
                              <a:sym typeface="Helvetica Neue"/>
                            </a:rPr>
                            <a:t>4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Implant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N-electrode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Phosphorus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sz="1300" dirty="0">
                              <a:sym typeface="Helvetica Neue"/>
                            </a:rPr>
                            <a:t>55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sz="1300" dirty="0">
                              <a:sym typeface="Helvetica Neue"/>
                            </a:rPr>
                            <a:t>4.5E+15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Anneal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~</a:t>
                          </a:r>
                          <a:r>
                            <a:rPr lang="en-US" altLang="zh-CN" sz="1300" dirty="0"/>
                            <a:t>1050</a:t>
                          </a:r>
                          <a:r>
                            <a:rPr lang="zh-CN" altLang="en-US" sz="1300" dirty="0"/>
                            <a:t>℃</a:t>
                          </a:r>
                          <a:r>
                            <a:rPr lang="en-US" altLang="zh-CN" sz="1300" dirty="0"/>
                            <a:t>, 20s</a:t>
                          </a:r>
                          <a:endParaRPr lang="zh-CN" altLang="en-US" sz="1300" dirty="0">
                            <a:latin typeface="+mj-lt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1756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Deposit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Surface Oxide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SiO2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8007" t="-853425" r="-5498" b="-168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652928"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>
                              <a:sym typeface="Helvetica Neue"/>
                            </a:rPr>
                            <a:t>Deposit</a:t>
                          </a:r>
                          <a:endParaRPr sz="130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lang="en-US" altLang="zh-CN" sz="1300" dirty="0">
                              <a:sym typeface="Helvetica Neue"/>
                            </a:rPr>
                            <a:t>Ohm</a:t>
                          </a:r>
                          <a:r>
                            <a:rPr lang="zh-CN" altLang="en-US" sz="1300" dirty="0">
                              <a:sym typeface="Helvetica Neue"/>
                            </a:rPr>
                            <a:t> </a:t>
                          </a:r>
                          <a:r>
                            <a:rPr sz="1300" dirty="0">
                              <a:sym typeface="Helvetica Neue"/>
                            </a:rPr>
                            <a:t>Contact &amp; Field Plate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/>
                          </a:pPr>
                          <a:r>
                            <a:rPr sz="1300" dirty="0">
                              <a:sym typeface="Helvetica Neue"/>
                            </a:rPr>
                            <a:t>Aluminum</a:t>
                          </a:r>
                          <a:endParaRPr sz="1300" dirty="0">
                            <a:latin typeface="+mj-lt"/>
                            <a:ea typeface="FZYouSongS 505L" charset="-122"/>
                            <a:cs typeface="FZYouSongS 505L" charset="-122"/>
                            <a:sym typeface="Helvetica Neue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>
                              <a:sym typeface="Helvetica Neue"/>
                            </a:defRPr>
                          </a:pPr>
                          <a:endParaRPr sz="1400" dirty="0">
                            <a:latin typeface="+mj-lt"/>
                            <a:ea typeface="FZYouSongS 505L" charset="-122"/>
                            <a:cs typeface="FZYouSongS 505L" charset="-122"/>
                          </a:endParaRPr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249" marR="72249" marT="72249" marB="72249" anchor="ctr" horzOverflow="overflow">
                        <a:lnL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8007" t="-650467" r="-5498" b="-14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92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58142" y="180000"/>
            <a:ext cx="4490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HGTD motivation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000" y="900000"/>
            <a:ext cx="10683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high luminosity, pile up is one of the most difficult challenges.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Adding time information to trackers in forward regions to resolve pile up interactions.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High Granularity Timing Detector (HGTD) is proposed in the forward regions.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B2E6E-903D-4D0C-ACA8-0DD57B785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000" y="3240000"/>
            <a:ext cx="636318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96352" y="180000"/>
            <a:ext cx="8413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Un-irradiated sensor information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0000" y="1440000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HPK Type1.1, 1.2, 2, 3.1, 3.2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D8E891C4-0834-4CF1-A92B-7F93A35E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13480"/>
              </p:ext>
            </p:extLst>
          </p:nvPr>
        </p:nvGraphicFramePr>
        <p:xfrm>
          <a:off x="1440000" y="2520000"/>
          <a:ext cx="92547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79876321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val="1992268006"/>
                    </a:ext>
                  </a:extLst>
                </a:gridCol>
                <a:gridCol w="2120630">
                  <a:extLst>
                    <a:ext uri="{9D8B030D-6E8A-4147-A177-3AD203B41FA5}">
                      <a16:colId xmlns:a16="http://schemas.microsoft.com/office/drawing/2014/main" val="3086155845"/>
                    </a:ext>
                  </a:extLst>
                </a:gridCol>
                <a:gridCol w="2178995">
                  <a:extLst>
                    <a:ext uri="{9D8B030D-6E8A-4147-A177-3AD203B41FA5}">
                      <a16:colId xmlns:a16="http://schemas.microsoft.com/office/drawing/2014/main" val="150101597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182282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</a:t>
                      </a:r>
                      <a:r>
                        <a:rPr lang="en-US" baseline="0" dirty="0"/>
                        <a:t> Label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04828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LG1-SE3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LG1-SE5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</a:t>
                      </a:r>
                      <a:r>
                        <a:rPr lang="en-US" altLang="zh-CN" dirty="0"/>
                        <a:t>1-SE5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x4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8182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PIN1-SE5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PIN1-SE5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LG1-SE2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319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2x2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 2x2-SE3-IP9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 2x2-SE5-IP9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 </a:t>
                      </a:r>
                      <a:r>
                        <a:rPr lang="en-US" altLang="zh-CN" dirty="0"/>
                        <a:t>2x2-SE5-IP9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x4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57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PIN 2x2-SE5-IP9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2x2-SE2-IP9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2x2-SE5-IP7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995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2x2-SE5-IP5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2x2-SE5-IP3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2x2-SE3-IP7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621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 2x2-SE3-IP5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LG 2x2-SE5-IP5-IP9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UBM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14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5x5-SE5-IP9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 5x5-SE5-IP9 UBM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00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66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42789" y="180000"/>
            <a:ext cx="752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Irradiated sensor information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0000" y="10800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HPK Type1.2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6A0DD7-68CD-4B4C-8616-F29FAEFB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800000"/>
            <a:ext cx="54292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83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3432" y="180000"/>
            <a:ext cx="631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Electrical measurements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32</a:t>
            </a:fld>
            <a:endParaRPr lang="en-US"/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77359511-1B9F-4B33-B8A5-B446FC08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00000"/>
            <a:ext cx="5760000" cy="3240000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A17C3C-77DA-4D96-A8EB-CF39382E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080000"/>
            <a:ext cx="7680000" cy="432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4C070F-00F5-4898-8BE7-E976A1E9DBC6}"/>
              </a:ext>
            </a:extLst>
          </p:cNvPr>
          <p:cNvSpPr/>
          <p:nvPr/>
        </p:nvSpPr>
        <p:spPr>
          <a:xfrm>
            <a:off x="7654971" y="1269610"/>
            <a:ext cx="20900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3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8273" y="180000"/>
            <a:ext cx="748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Switch board for 5×5 sensors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60000" y="1440000"/>
            <a:ext cx="5072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Matched with HPK-5x5-GR-1.4 version probe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Need some developments for the digital board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14B5B5-965E-4809-A386-74966241E6E9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15EBB99C-3B48-4047-B725-7701F96A2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0"/>
            <a:ext cx="3840000" cy="2880000"/>
          </a:xfrm>
          <a:prstGeom prst="rect">
            <a:avLst/>
          </a:prstGeom>
        </p:spPr>
      </p:pic>
      <p:pic>
        <p:nvPicPr>
          <p:cNvPr id="8" name="Picture 7" descr="A close up of a machine&#10;&#10;Description automatically generated">
            <a:extLst>
              <a:ext uri="{FF2B5EF4-FFF2-40B4-BE49-F238E27FC236}">
                <a16:creationId xmlns:a16="http://schemas.microsoft.com/office/drawing/2014/main" id="{761E13FD-E532-4F90-8741-474E810E5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60000"/>
            <a:ext cx="3838821" cy="288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A64210-1F94-4E5D-B009-011EFEA76A92}"/>
              </a:ext>
            </a:extLst>
          </p:cNvPr>
          <p:cNvSpPr/>
          <p:nvPr/>
        </p:nvSpPr>
        <p:spPr>
          <a:xfrm>
            <a:off x="5616964" y="5178390"/>
            <a:ext cx="1136469" cy="49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B10F3-AAB9-4B79-AE52-DD2A6EE0693E}"/>
              </a:ext>
            </a:extLst>
          </p:cNvPr>
          <p:cNvSpPr/>
          <p:nvPr/>
        </p:nvSpPr>
        <p:spPr>
          <a:xfrm>
            <a:off x="7529393" y="4905855"/>
            <a:ext cx="180402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Analogue switch controlled by micro controller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794D-1C2C-4BA4-9C68-B04716F4F351}"/>
              </a:ext>
            </a:extLst>
          </p:cNvPr>
          <p:cNvSpPr/>
          <p:nvPr/>
        </p:nvSpPr>
        <p:spPr>
          <a:xfrm>
            <a:off x="7857313" y="4153471"/>
            <a:ext cx="1136469" cy="49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LGAD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7EC05-5539-4CB3-B029-47AC4009B156}"/>
              </a:ext>
            </a:extLst>
          </p:cNvPr>
          <p:cNvSpPr/>
          <p:nvPr/>
        </p:nvSpPr>
        <p:spPr>
          <a:xfrm>
            <a:off x="5617033" y="4153471"/>
            <a:ext cx="1136469" cy="49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6A3A0-8427-4A5C-99A5-A06879FE1D0E}"/>
              </a:ext>
            </a:extLst>
          </p:cNvPr>
          <p:cNvSpPr/>
          <p:nvPr/>
        </p:nvSpPr>
        <p:spPr>
          <a:xfrm>
            <a:off x="10324240" y="5183889"/>
            <a:ext cx="1136469" cy="49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Picoammeter</a:t>
            </a:r>
            <a:r>
              <a:rPr lang="en-GB" dirty="0"/>
              <a:t>/GND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D1BE9D-9119-4152-A325-AD6033D2DD71}"/>
              </a:ext>
            </a:extLst>
          </p:cNvPr>
          <p:cNvSpPr/>
          <p:nvPr/>
        </p:nvSpPr>
        <p:spPr>
          <a:xfrm>
            <a:off x="7857312" y="6135834"/>
            <a:ext cx="1136469" cy="49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LCD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50C756-5AE8-4852-8844-8A3D378409CA}"/>
              </a:ext>
            </a:extLst>
          </p:cNvPr>
          <p:cNvSpPr/>
          <p:nvPr/>
        </p:nvSpPr>
        <p:spPr>
          <a:xfrm>
            <a:off x="7262954" y="4741819"/>
            <a:ext cx="2429692" cy="130102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5A0CF-521D-4626-9139-EC6F064E389A}"/>
              </a:ext>
            </a:extLst>
          </p:cNvPr>
          <p:cNvSpPr/>
          <p:nvPr/>
        </p:nvSpPr>
        <p:spPr>
          <a:xfrm>
            <a:off x="91436" y="431073"/>
            <a:ext cx="1763485" cy="65314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Manual switch board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8A79B9-E334-4CC3-81EA-B9F32CAB927B}"/>
              </a:ext>
            </a:extLst>
          </p:cNvPr>
          <p:cNvSpPr/>
          <p:nvPr/>
        </p:nvSpPr>
        <p:spPr>
          <a:xfrm>
            <a:off x="47893" y="3783880"/>
            <a:ext cx="1763485" cy="65314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 switch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FE8603-3DB8-444A-AF50-09C17BD997BE}"/>
              </a:ext>
            </a:extLst>
          </p:cNvPr>
          <p:cNvCxnSpPr/>
          <p:nvPr/>
        </p:nvCxnSpPr>
        <p:spPr>
          <a:xfrm>
            <a:off x="6765369" y="4404140"/>
            <a:ext cx="10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5A773E-B22B-4008-A99A-F0FA1DBE3ABB}"/>
              </a:ext>
            </a:extLst>
          </p:cNvPr>
          <p:cNvCxnSpPr/>
          <p:nvPr/>
        </p:nvCxnSpPr>
        <p:spPr>
          <a:xfrm>
            <a:off x="6765369" y="5409034"/>
            <a:ext cx="75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C8C5D8-D524-4E0C-8888-BE11AE956A4A}"/>
              </a:ext>
            </a:extLst>
          </p:cNvPr>
          <p:cNvCxnSpPr/>
          <p:nvPr/>
        </p:nvCxnSpPr>
        <p:spPr>
          <a:xfrm>
            <a:off x="9334402" y="5405626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DF444A-8BD3-4357-8D08-8B27170EBE0C}"/>
              </a:ext>
            </a:extLst>
          </p:cNvPr>
          <p:cNvCxnSpPr>
            <a:cxnSpLocks/>
          </p:cNvCxnSpPr>
          <p:nvPr/>
        </p:nvCxnSpPr>
        <p:spPr>
          <a:xfrm rot="5400000">
            <a:off x="8305385" y="5999025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66A5D4-F8BF-46DE-9262-3F5F33E04A15}"/>
              </a:ext>
            </a:extLst>
          </p:cNvPr>
          <p:cNvCxnSpPr>
            <a:cxnSpLocks/>
          </p:cNvCxnSpPr>
          <p:nvPr/>
        </p:nvCxnSpPr>
        <p:spPr>
          <a:xfrm rot="5400000">
            <a:off x="8287966" y="4779827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607EB9-C75C-4CE2-9CB9-6AC59517B58F}"/>
              </a:ext>
            </a:extLst>
          </p:cNvPr>
          <p:cNvCxnSpPr>
            <a:cxnSpLocks/>
          </p:cNvCxnSpPr>
          <p:nvPr/>
        </p:nvCxnSpPr>
        <p:spPr>
          <a:xfrm flipV="1">
            <a:off x="3930556" y="5859962"/>
            <a:ext cx="3234519" cy="98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7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12190" y="360000"/>
            <a:ext cx="6782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VBD &amp; Leakage extraction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32147" y="2731065"/>
            <a:ext cx="4474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VBD: voltage where leakage current reaches 1 </a:t>
            </a:r>
            <a:r>
              <a:rPr lang="el-GR" sz="2800" dirty="0"/>
              <a:t>μ</a:t>
            </a:r>
            <a:r>
              <a:rPr lang="en-US" sz="2800" dirty="0"/>
              <a:t>A</a:t>
            </a:r>
          </a:p>
          <a:p>
            <a:endParaRPr lang="en-US" sz="2800" dirty="0"/>
          </a:p>
          <a:p>
            <a:r>
              <a:rPr lang="en-US" sz="2800" dirty="0"/>
              <a:t>Leakage: average current from 1/3 VBD to 2/3 VBD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B91B4-8F07-4415-8B5B-CD546A77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49DBC410-E57F-4B9E-AFCE-2DD336AF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1800000"/>
            <a:ext cx="6412147" cy="43200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93BD5A5-5F07-4C23-A53D-C537A305052C}"/>
              </a:ext>
            </a:extLst>
          </p:cNvPr>
          <p:cNvCxnSpPr>
            <a:cxnSpLocks/>
          </p:cNvCxnSpPr>
          <p:nvPr/>
        </p:nvCxnSpPr>
        <p:spPr>
          <a:xfrm flipV="1">
            <a:off x="4263485" y="2082800"/>
            <a:ext cx="0" cy="3543300"/>
          </a:xfrm>
          <a:prstGeom prst="line">
            <a:avLst/>
          </a:prstGeom>
          <a:ln>
            <a:solidFill>
              <a:srgbClr val="014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9364827-FCB2-4ECC-859B-905340BDA34B}"/>
              </a:ext>
            </a:extLst>
          </p:cNvPr>
          <p:cNvCxnSpPr>
            <a:cxnSpLocks/>
          </p:cNvCxnSpPr>
          <p:nvPr/>
        </p:nvCxnSpPr>
        <p:spPr>
          <a:xfrm flipV="1">
            <a:off x="3463385" y="2114550"/>
            <a:ext cx="0" cy="3543300"/>
          </a:xfrm>
          <a:prstGeom prst="line">
            <a:avLst/>
          </a:prstGeom>
          <a:ln>
            <a:solidFill>
              <a:srgbClr val="014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89B592F-F9D2-447E-9A91-934493ADBD3D}"/>
              </a:ext>
            </a:extLst>
          </p:cNvPr>
          <p:cNvCxnSpPr>
            <a:cxnSpLocks/>
          </p:cNvCxnSpPr>
          <p:nvPr/>
        </p:nvCxnSpPr>
        <p:spPr>
          <a:xfrm flipV="1">
            <a:off x="2580735" y="2120900"/>
            <a:ext cx="0" cy="3543300"/>
          </a:xfrm>
          <a:prstGeom prst="line">
            <a:avLst/>
          </a:prstGeom>
          <a:ln>
            <a:solidFill>
              <a:srgbClr val="014FA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49F86BA-8C29-4B12-AA03-9E65008A9AB2}"/>
              </a:ext>
            </a:extLst>
          </p:cNvPr>
          <p:cNvSpPr txBox="1"/>
          <p:nvPr/>
        </p:nvSpPr>
        <p:spPr>
          <a:xfrm>
            <a:off x="4212685" y="4817595"/>
            <a:ext cx="58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VBD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5F8B3B-248B-4437-A1A7-3D0CDE3F9DB9}"/>
              </a:ext>
            </a:extLst>
          </p:cNvPr>
          <p:cNvSpPr txBox="1"/>
          <p:nvPr/>
        </p:nvSpPr>
        <p:spPr>
          <a:xfrm>
            <a:off x="3360287" y="4716223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2/3 VBD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43C91E-AD2E-4782-9B27-7645782ED2A4}"/>
              </a:ext>
            </a:extLst>
          </p:cNvPr>
          <p:cNvSpPr txBox="1"/>
          <p:nvPr/>
        </p:nvSpPr>
        <p:spPr>
          <a:xfrm>
            <a:off x="2479522" y="4716223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1/3 VBD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29CDA62C-3270-42B7-96B2-F7D59CEDC556}"/>
              </a:ext>
            </a:extLst>
          </p:cNvPr>
          <p:cNvSpPr/>
          <p:nvPr/>
        </p:nvSpPr>
        <p:spPr>
          <a:xfrm rot="18647660">
            <a:off x="2192129" y="3747214"/>
            <a:ext cx="45719" cy="257606"/>
          </a:xfrm>
          <a:prstGeom prst="downArrow">
            <a:avLst>
              <a:gd name="adj1" fmla="val 31656"/>
              <a:gd name="adj2" fmla="val 5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313974-D5A7-460B-99B6-9E64023D7B15}"/>
              </a:ext>
            </a:extLst>
          </p:cNvPr>
          <p:cNvSpPr txBox="1"/>
          <p:nvPr/>
        </p:nvSpPr>
        <p:spPr>
          <a:xfrm>
            <a:off x="1783379" y="3588495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GR current</a:t>
            </a: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FE1412C2-BD33-4AC8-B078-67AC013C9FFC}"/>
              </a:ext>
            </a:extLst>
          </p:cNvPr>
          <p:cNvSpPr/>
          <p:nvPr/>
        </p:nvSpPr>
        <p:spPr>
          <a:xfrm rot="11740339">
            <a:off x="2418960" y="4814012"/>
            <a:ext cx="45719" cy="257606"/>
          </a:xfrm>
          <a:prstGeom prst="downArrow">
            <a:avLst>
              <a:gd name="adj1" fmla="val 31656"/>
              <a:gd name="adj2" fmla="val 5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9DA3CD6-E1C6-4EAB-B64C-99AD53F5DA52}"/>
              </a:ext>
            </a:extLst>
          </p:cNvPr>
          <p:cNvSpPr txBox="1"/>
          <p:nvPr/>
        </p:nvSpPr>
        <p:spPr>
          <a:xfrm>
            <a:off x="1968907" y="5048702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Pad current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6D0B658-2B48-4586-AC0C-9E9689893EED}"/>
              </a:ext>
            </a:extLst>
          </p:cNvPr>
          <p:cNvCxnSpPr>
            <a:cxnSpLocks/>
          </p:cNvCxnSpPr>
          <p:nvPr/>
        </p:nvCxnSpPr>
        <p:spPr>
          <a:xfrm>
            <a:off x="5149850" y="475615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9201E1B-3D1A-458D-AEC6-03DBE702715B}"/>
              </a:ext>
            </a:extLst>
          </p:cNvPr>
          <p:cNvCxnSpPr>
            <a:cxnSpLocks/>
          </p:cNvCxnSpPr>
          <p:nvPr/>
        </p:nvCxnSpPr>
        <p:spPr>
          <a:xfrm>
            <a:off x="5154931" y="4895850"/>
            <a:ext cx="2286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FC31C012-D467-4F21-A475-D5A5B52A5322}"/>
              </a:ext>
            </a:extLst>
          </p:cNvPr>
          <p:cNvSpPr/>
          <p:nvPr/>
        </p:nvSpPr>
        <p:spPr>
          <a:xfrm>
            <a:off x="5245100" y="4727156"/>
            <a:ext cx="45719" cy="607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466FAF0-D0BD-4160-85F0-BEECEC93C237}"/>
              </a:ext>
            </a:extLst>
          </p:cNvPr>
          <p:cNvSpPr/>
          <p:nvPr/>
        </p:nvSpPr>
        <p:spPr>
          <a:xfrm>
            <a:off x="5245100" y="4861496"/>
            <a:ext cx="45719" cy="54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53DE23-E337-4256-9A51-80B94A5FABEC}"/>
              </a:ext>
            </a:extLst>
          </p:cNvPr>
          <p:cNvSpPr txBox="1"/>
          <p:nvPr/>
        </p:nvSpPr>
        <p:spPr>
          <a:xfrm>
            <a:off x="5321300" y="46418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Pad current</a:t>
            </a:r>
          </a:p>
          <a:p>
            <a:r>
              <a:rPr lang="en-GB" sz="900" dirty="0"/>
              <a:t>GR current</a:t>
            </a:r>
          </a:p>
        </p:txBody>
      </p:sp>
    </p:spTree>
    <p:extLst>
      <p:ext uri="{BB962C8B-B14F-4D97-AF65-F5344CB8AC3E}">
        <p14:creationId xmlns:p14="http://schemas.microsoft.com/office/powerpoint/2010/main" val="113740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30083" y="360000"/>
            <a:ext cx="554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VGL &amp; VFD extraction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BE627-980D-4880-A44F-AA68506E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12671" y="1440000"/>
            <a:ext cx="5385753" cy="360000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3FE952B-9C2C-4363-9AF5-4AFB732EC739}"/>
              </a:ext>
            </a:extLst>
          </p:cNvPr>
          <p:cNvGraphicFramePr>
            <a:graphicFrameLocks noGrp="1"/>
          </p:cNvGraphicFramePr>
          <p:nvPr/>
        </p:nvGraphicFramePr>
        <p:xfrm>
          <a:off x="2184290" y="5043789"/>
          <a:ext cx="783790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05">
                  <a:extLst>
                    <a:ext uri="{9D8B030D-6E8A-4147-A177-3AD203B41FA5}">
                      <a16:colId xmlns:a16="http://schemas.microsoft.com/office/drawing/2014/main" val="37887506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70854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35436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1493655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00747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8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VGL/V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VFD/V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183.3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88253"/>
                  </a:ext>
                </a:extLst>
              </a:tr>
            </a:tbl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98E8611-C982-4406-BF61-32367F6F638D}"/>
              </a:ext>
            </a:extLst>
          </p:cNvPr>
          <p:cNvCxnSpPr>
            <a:cxnSpLocks/>
          </p:cNvCxnSpPr>
          <p:nvPr/>
        </p:nvCxnSpPr>
        <p:spPr>
          <a:xfrm flipH="1">
            <a:off x="4069014" y="2934269"/>
            <a:ext cx="233612" cy="200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40947E4-EC3B-4A9A-9F09-3E0AACFC5224}"/>
              </a:ext>
            </a:extLst>
          </p:cNvPr>
          <p:cNvCxnSpPr>
            <a:cxnSpLocks/>
          </p:cNvCxnSpPr>
          <p:nvPr/>
        </p:nvCxnSpPr>
        <p:spPr>
          <a:xfrm>
            <a:off x="2608704" y="4452281"/>
            <a:ext cx="28726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92ECEE4-3184-4DE6-9319-592120F04C2C}"/>
              </a:ext>
            </a:extLst>
          </p:cNvPr>
          <p:cNvCxnSpPr>
            <a:cxnSpLocks/>
          </p:cNvCxnSpPr>
          <p:nvPr/>
        </p:nvCxnSpPr>
        <p:spPr>
          <a:xfrm flipH="1">
            <a:off x="3529928" y="3576411"/>
            <a:ext cx="1369296" cy="88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3CE9442-67A7-4475-BD42-D8C849962CBC}"/>
              </a:ext>
            </a:extLst>
          </p:cNvPr>
          <p:cNvSpPr txBox="1"/>
          <p:nvPr/>
        </p:nvSpPr>
        <p:spPr>
          <a:xfrm>
            <a:off x="4171240" y="3343658"/>
            <a:ext cx="58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VFD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DD48AF-064E-48ED-8DAA-B69E5AC0BE9F}"/>
              </a:ext>
            </a:extLst>
          </p:cNvPr>
          <p:cNvSpPr txBox="1"/>
          <p:nvPr/>
        </p:nvSpPr>
        <p:spPr>
          <a:xfrm>
            <a:off x="3693568" y="4181525"/>
            <a:ext cx="58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VGL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3C0A9BA-6E14-4736-B59F-C69E9093C04F}"/>
              </a:ext>
            </a:extLst>
          </p:cNvPr>
          <p:cNvSpPr/>
          <p:nvPr/>
        </p:nvSpPr>
        <p:spPr>
          <a:xfrm>
            <a:off x="4178201" y="3575712"/>
            <a:ext cx="81887" cy="880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47FA593-C2CB-46CF-BE50-B05B6B129515}"/>
              </a:ext>
            </a:extLst>
          </p:cNvPr>
          <p:cNvSpPr/>
          <p:nvPr/>
        </p:nvSpPr>
        <p:spPr>
          <a:xfrm>
            <a:off x="4084940" y="4403675"/>
            <a:ext cx="81887" cy="8801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2C7306-7E76-481C-AF5D-5B456812653D}"/>
              </a:ext>
            </a:extLst>
          </p:cNvPr>
          <p:cNvSpPr txBox="1"/>
          <p:nvPr/>
        </p:nvSpPr>
        <p:spPr>
          <a:xfrm>
            <a:off x="6480000" y="2611103"/>
            <a:ext cx="365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VGL: Gain layer full depletion voltage</a:t>
            </a:r>
          </a:p>
          <a:p>
            <a:r>
              <a:rPr lang="en-GB" dirty="0"/>
              <a:t>VFD: Bulk full depletion voltage</a:t>
            </a:r>
          </a:p>
        </p:txBody>
      </p:sp>
    </p:spTree>
    <p:extLst>
      <p:ext uri="{BB962C8B-B14F-4D97-AF65-F5344CB8AC3E}">
        <p14:creationId xmlns:p14="http://schemas.microsoft.com/office/powerpoint/2010/main" val="2630996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1345" y="180000"/>
            <a:ext cx="444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Beta scope setup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A picture containing indoor, kitchen, computer, sitting&#10;&#10;Description automatically generated">
            <a:extLst>
              <a:ext uri="{FF2B5EF4-FFF2-40B4-BE49-F238E27FC236}">
                <a16:creationId xmlns:a16="http://schemas.microsoft.com/office/drawing/2014/main" id="{8E5C2A86-6889-453C-9FC2-B329202F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" y="1440000"/>
            <a:ext cx="4800000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54185-BCDC-4473-89C3-7BD09AC19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0979" r="6678" b="8278"/>
          <a:stretch/>
        </p:blipFill>
        <p:spPr>
          <a:xfrm>
            <a:off x="5400000" y="1440000"/>
            <a:ext cx="628796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2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59728" y="180000"/>
            <a:ext cx="6687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Some issues in </a:t>
            </a:r>
            <a:r>
              <a:rPr lang="en-US" altLang="zh-CN" sz="4800" dirty="0" err="1">
                <a:solidFill>
                  <a:srgbClr val="014FA1"/>
                </a:solidFill>
              </a:rPr>
              <a:t>Altiroc</a:t>
            </a:r>
            <a:r>
              <a:rPr lang="en-US" altLang="zh-CN" sz="4800" dirty="0">
                <a:solidFill>
                  <a:srgbClr val="014FA1"/>
                </a:solidFill>
              </a:rPr>
              <a:t> test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37</a:t>
            </a:fld>
            <a:endParaRPr lang="en-US"/>
          </a:p>
        </p:txBody>
      </p:sp>
      <p:pic>
        <p:nvPicPr>
          <p:cNvPr id="5" name="图片 21">
            <a:extLst>
              <a:ext uri="{FF2B5EF4-FFF2-40B4-BE49-F238E27FC236}">
                <a16:creationId xmlns:a16="http://schemas.microsoft.com/office/drawing/2014/main" id="{85C68A3D-C66F-4951-9B5C-1AA1FF9E2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000" y="1800000"/>
            <a:ext cx="4933925" cy="288000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CBD8CAF2-7F75-44C0-BE50-FF20ADFE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0000" y="1800000"/>
            <a:ext cx="4495834" cy="2880000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532E6ADB-1A42-4419-9857-118A95900E13}"/>
              </a:ext>
            </a:extLst>
          </p:cNvPr>
          <p:cNvSpPr txBox="1"/>
          <p:nvPr/>
        </p:nvSpPr>
        <p:spPr>
          <a:xfrm>
            <a:off x="3600000" y="5400000"/>
            <a:ext cx="4432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INL: Integral nonlinearity</a:t>
            </a:r>
          </a:p>
          <a:p>
            <a:pPr algn="ctr"/>
            <a:r>
              <a:rPr lang="en-US" sz="2800" dirty="0"/>
              <a:t>DNL: Differential nonlinearity</a:t>
            </a:r>
          </a:p>
        </p:txBody>
      </p:sp>
    </p:spTree>
    <p:extLst>
      <p:ext uri="{BB962C8B-B14F-4D97-AF65-F5344CB8AC3E}">
        <p14:creationId xmlns:p14="http://schemas.microsoft.com/office/powerpoint/2010/main" val="506907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96888" y="180000"/>
            <a:ext cx="8012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Timing performance simulation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0000" y="5400000"/>
            <a:ext cx="254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Result from TDR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A5C51-62DC-402A-9E71-2E1DB6B0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0"/>
            <a:ext cx="5129203" cy="3600000"/>
          </a:xfrm>
          <a:prstGeom prst="rect">
            <a:avLst/>
          </a:prstGeom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id="{5BB1D374-28A8-42BF-A14B-B9480C1F19D7}"/>
              </a:ext>
            </a:extLst>
          </p:cNvPr>
          <p:cNvSpPr txBox="1"/>
          <p:nvPr/>
        </p:nvSpPr>
        <p:spPr>
          <a:xfrm>
            <a:off x="6480000" y="5400000"/>
            <a:ext cx="528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Result generated by new software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916B1F-4A6E-4758-B1F0-21E82075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0000" y="1326935"/>
            <a:ext cx="479479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9490" y="180000"/>
            <a:ext cx="5187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ATLAS HGTD project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toy, computer, table, truck&#10;&#10;Description automatically generated">
            <a:extLst>
              <a:ext uri="{FF2B5EF4-FFF2-40B4-BE49-F238E27FC236}">
                <a16:creationId xmlns:a16="http://schemas.microsoft.com/office/drawing/2014/main" id="{97BC3B6E-7226-434D-811E-32C0D36D2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6717469" cy="360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848B6D-DEFD-43A5-80AF-9FD58151F2B5}"/>
              </a:ext>
            </a:extLst>
          </p:cNvPr>
          <p:cNvSpPr txBox="1"/>
          <p:nvPr/>
        </p:nvSpPr>
        <p:spPr>
          <a:xfrm>
            <a:off x="7644141" y="4500000"/>
            <a:ext cx="4023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double-sided disks at each endcap </a:t>
            </a:r>
          </a:p>
          <a:p>
            <a:r>
              <a:rPr lang="en-US" altLang="zh-CN" dirty="0"/>
              <a:t>At  3435 mm &lt; |z| &lt; 3485 mm</a:t>
            </a:r>
          </a:p>
          <a:p>
            <a:r>
              <a:rPr lang="en-US" altLang="zh-CN" dirty="0"/>
              <a:t>Coverage: 2.4  &lt; |</a:t>
            </a:r>
            <a:r>
              <a:rPr lang="en-US" altLang="zh-CN" dirty="0">
                <a:sym typeface="Symbol" panose="05050102010706020507" pitchFamily="18" charset="2"/>
              </a:rPr>
              <a:t></a:t>
            </a:r>
            <a:r>
              <a:rPr lang="en-US" altLang="zh-CN" dirty="0"/>
              <a:t>| &lt; 4.0 </a:t>
            </a:r>
          </a:p>
          <a:p>
            <a:r>
              <a:rPr lang="en-US" altLang="zh-CN" dirty="0"/>
              <a:t>                110 mm &lt; R &lt; 1000 mm</a:t>
            </a:r>
          </a:p>
          <a:p>
            <a:r>
              <a:rPr lang="en-US" altLang="zh-CN" dirty="0"/>
              <a:t>Pixel size: 1.3 x 1.3 mm</a:t>
            </a:r>
            <a:r>
              <a:rPr lang="en-US" altLang="zh-CN" baseline="30000" dirty="0"/>
              <a:t>2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Number of channels : 3.54 M </a:t>
            </a:r>
          </a:p>
          <a:p>
            <a:r>
              <a:rPr lang="en-US" altLang="zh-CN" dirty="0"/>
              <a:t>Active area: 6.3 m</a:t>
            </a:r>
            <a:r>
              <a:rPr lang="en-US" altLang="zh-CN" baseline="30000" dirty="0"/>
              <a:t>2</a:t>
            </a:r>
          </a:p>
          <a:p>
            <a:r>
              <a:rPr lang="en-US" altLang="zh-CN" dirty="0"/>
              <a:t>Time resolution  per track: 30 </a:t>
            </a:r>
            <a:r>
              <a:rPr lang="en-US" altLang="zh-CN" dirty="0" err="1"/>
              <a:t>ps</a:t>
            </a:r>
            <a:endParaRPr lang="en-US" altLang="zh-CN" dirty="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C54357B8-A4D0-439B-B1A7-8566DDC3A651}"/>
              </a:ext>
            </a:extLst>
          </p:cNvPr>
          <p:cNvSpPr txBox="1"/>
          <p:nvPr/>
        </p:nvSpPr>
        <p:spPr>
          <a:xfrm>
            <a:off x="6626028" y="1050750"/>
            <a:ext cx="548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Granularity Timing Detector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1BA92-88DA-4C58-A79F-5F9C03F86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620000"/>
            <a:ext cx="440289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7800" y="180000"/>
            <a:ext cx="933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Radiation tolerance (TDR draft 2019)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5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C0997B-219F-4BEB-B0C5-F4D890D2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578" y="1185209"/>
            <a:ext cx="7431773" cy="4469581"/>
          </a:xfrm>
          <a:prstGeom prst="rect">
            <a:avLst/>
          </a:prstGeom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id="{90419556-E970-47F3-B01E-65D1B862EE4B}"/>
              </a:ext>
            </a:extLst>
          </p:cNvPr>
          <p:cNvSpPr txBox="1"/>
          <p:nvPr/>
        </p:nvSpPr>
        <p:spPr>
          <a:xfrm>
            <a:off x="720000" y="5760000"/>
            <a:ext cx="1080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At the end of the HL-LHC (4000 fb</a:t>
            </a:r>
            <a:r>
              <a:rPr lang="en-GB" sz="2000" baseline="30000" dirty="0"/>
              <a:t>-1</a:t>
            </a:r>
            <a:r>
              <a:rPr lang="en-GB" sz="2000" dirty="0"/>
              <a:t>), the detector should withstand the </a:t>
            </a:r>
            <a:r>
              <a:rPr lang="en-GB" sz="2000"/>
              <a:t>maximum neutron-equivalent </a:t>
            </a:r>
            <a:r>
              <a:rPr lang="en-GB" sz="2000" dirty="0"/>
              <a:t>fluence of ~ </a:t>
            </a:r>
            <a:r>
              <a:rPr lang="en-GB" sz="2000"/>
              <a:t>6*10</a:t>
            </a:r>
            <a:r>
              <a:rPr lang="en-GB" sz="2000" baseline="30000"/>
              <a:t>15</a:t>
            </a:r>
            <a:r>
              <a:rPr lang="en-GB" sz="2000"/>
              <a:t> 1MeV n</a:t>
            </a:r>
            <a:r>
              <a:rPr lang="en-GB" sz="1400"/>
              <a:t>eq</a:t>
            </a:r>
            <a:r>
              <a:rPr lang="en-GB" sz="2000"/>
              <a:t>cm</a:t>
            </a:r>
            <a:r>
              <a:rPr lang="en-GB" sz="2000" baseline="30000"/>
              <a:t>-2</a:t>
            </a:r>
            <a:r>
              <a:rPr lang="en-GB" sz="2000"/>
              <a:t> </a:t>
            </a:r>
            <a:r>
              <a:rPr lang="en-GB" sz="2000" dirty="0"/>
              <a:t>and the total ionising dose (TID) of ~ 4.2MGy at a radius of 120 mm. </a:t>
            </a:r>
          </a:p>
        </p:txBody>
      </p:sp>
    </p:spTree>
    <p:extLst>
      <p:ext uri="{BB962C8B-B14F-4D97-AF65-F5344CB8AC3E}">
        <p14:creationId xmlns:p14="http://schemas.microsoft.com/office/powerpoint/2010/main" val="31788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7811" y="180000"/>
            <a:ext cx="547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Introduction to LGAD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000" y="1440000"/>
            <a:ext cx="58699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technology chosen for the HGTD sensors is Low Gain Avalanche Detector (LGAD).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LGADs are planar silicon detectors with internal gain depending on the doping profile of the multiplication layer.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the low-noise, low-power operation required in a tracking system, gain of ~20 would be an optimum choice for LGAD.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9AD1A-87E9-44C3-9017-227BCD1A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1080000"/>
            <a:ext cx="2851947" cy="2880000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F98424B-8A2D-4F02-AA5C-8E4297716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960000"/>
            <a:ext cx="4016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0386" y="180000"/>
            <a:ext cx="466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USTC HGTD group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000" y="1440000"/>
            <a:ext cx="9916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USTC joined the ATLAS HGTD project in January 2019.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Have a long-term involvement in the gaseous detectors field, now take HGTD a starting point to develop semiconductor detectors.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 interests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Sensor design and tests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ASIC RD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Digitization software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Test beam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8914" y="180000"/>
            <a:ext cx="7488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14FA1"/>
                </a:solidFill>
              </a:rPr>
              <a:t>Sensor simulation and design</a:t>
            </a:r>
            <a:endParaRPr lang="en-US" sz="4800" dirty="0">
              <a:solidFill>
                <a:srgbClr val="014FA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440000"/>
            <a:ext cx="52580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the simulation tools for semiconductors, such as WeightField2, TCAD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Study the leakage current, breakdown voltage and radiation hardness of LG</a:t>
            </a:r>
            <a:r>
              <a:rPr lang="en-US" altLang="zh-CN" sz="2800" dirty="0"/>
              <a:t>AD sensors.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Optimize the parameters of sensor with the simulation results.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B5-965E-4809-A386-74966241E6E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088B37-0EFC-46FE-9DF1-5B99AD65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800000"/>
            <a:ext cx="7114070" cy="3600000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411BD083-06D3-4483-8B01-A179D4323554}"/>
              </a:ext>
            </a:extLst>
          </p:cNvPr>
          <p:cNvSpPr txBox="1"/>
          <p:nvPr/>
        </p:nvSpPr>
        <p:spPr>
          <a:xfrm>
            <a:off x="6480000" y="5220000"/>
            <a:ext cx="44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simulation in TCAD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8C637328-FB03-4F72-8558-70456D64C6A1}"/>
              </a:ext>
            </a:extLst>
          </p:cNvPr>
          <p:cNvSpPr txBox="1"/>
          <p:nvPr/>
        </p:nvSpPr>
        <p:spPr>
          <a:xfrm>
            <a:off x="8460000" y="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 Yang </a:t>
            </a:r>
            <a:r>
              <a:rPr lang="en-GB" dirty="0"/>
              <a:t>yxflight@mail.ustc.edu.cn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6A04EA-F345-4E50-A21A-52B5CEBBFAAE}"/>
              </a:ext>
            </a:extLst>
          </p:cNvPr>
          <p:cNvCxnSpPr>
            <a:cxnSpLocks/>
          </p:cNvCxnSpPr>
          <p:nvPr/>
        </p:nvCxnSpPr>
        <p:spPr>
          <a:xfrm>
            <a:off x="10676138" y="1187669"/>
            <a:ext cx="0" cy="42123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7E563A-22F6-4F54-9969-D0F678511732}"/>
              </a:ext>
            </a:extLst>
          </p:cNvPr>
          <p:cNvSpPr txBox="1"/>
          <p:nvPr/>
        </p:nvSpPr>
        <p:spPr>
          <a:xfrm>
            <a:off x="10607041" y="2351292"/>
            <a:ext cx="15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Core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01C5B-3EBA-4C01-89B3-EA3BF01A0922}"/>
              </a:ext>
            </a:extLst>
          </p:cNvPr>
          <p:cNvSpPr txBox="1"/>
          <p:nvPr/>
        </p:nvSpPr>
        <p:spPr>
          <a:xfrm>
            <a:off x="8421181" y="2346937"/>
            <a:ext cx="15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Periphery</a:t>
            </a:r>
          </a:p>
        </p:txBody>
      </p:sp>
    </p:spTree>
    <p:extLst>
      <p:ext uri="{BB962C8B-B14F-4D97-AF65-F5344CB8AC3E}">
        <p14:creationId xmlns:p14="http://schemas.microsoft.com/office/powerpoint/2010/main" val="276423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14B5B5-965E-4809-A386-74966241E6E9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35FFB2-6F60-4E03-88B0-E8AA5D39AF78}"/>
              </a:ext>
            </a:extLst>
          </p:cNvPr>
          <p:cNvSpPr/>
          <p:nvPr/>
        </p:nvSpPr>
        <p:spPr>
          <a:xfrm>
            <a:off x="7981406" y="1010997"/>
            <a:ext cx="2940998" cy="33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F7D18-0C9E-4A8D-B99A-18F6B53DC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0"/>
            <a:ext cx="5234002" cy="3240000"/>
          </a:xfrm>
          <a:prstGeom prst="rect">
            <a:avLst/>
          </a:prstGeom>
        </p:spPr>
      </p:pic>
      <p:sp>
        <p:nvSpPr>
          <p:cNvPr id="12" name="文本框 1">
            <a:extLst>
              <a:ext uri="{FF2B5EF4-FFF2-40B4-BE49-F238E27FC236}">
                <a16:creationId xmlns:a16="http://schemas.microsoft.com/office/drawing/2014/main" id="{56613084-DD35-4DCF-9B3D-0469BB4212FA}"/>
              </a:ext>
            </a:extLst>
          </p:cNvPr>
          <p:cNvSpPr txBox="1"/>
          <p:nvPr/>
        </p:nvSpPr>
        <p:spPr>
          <a:xfrm>
            <a:off x="540000" y="4680000"/>
            <a:ext cx="240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distribution after break down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2802212-A8EA-461E-94DA-CB69C6ED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900000"/>
            <a:ext cx="5949070" cy="3240000"/>
          </a:xfrm>
          <a:prstGeom prst="rect">
            <a:avLst/>
          </a:prstGeom>
        </p:spPr>
      </p:pic>
      <p:pic>
        <p:nvPicPr>
          <p:cNvPr id="16" name="Picture 1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51D4C36-133C-4586-83CE-421AA98E3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6035650" cy="3600000"/>
          </a:xfrm>
          <a:prstGeom prst="rect">
            <a:avLst/>
          </a:prstGeom>
        </p:spPr>
      </p:pic>
      <p:sp>
        <p:nvSpPr>
          <p:cNvPr id="21" name="文本框 1">
            <a:extLst>
              <a:ext uri="{FF2B5EF4-FFF2-40B4-BE49-F238E27FC236}">
                <a16:creationId xmlns:a16="http://schemas.microsoft.com/office/drawing/2014/main" id="{DFD8766D-6075-4393-9913-FFC101717769}"/>
              </a:ext>
            </a:extLst>
          </p:cNvPr>
          <p:cNvSpPr txBox="1"/>
          <p:nvPr/>
        </p:nvSpPr>
        <p:spPr>
          <a:xfrm>
            <a:off x="720000" y="1800000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E-Field distribution</a:t>
            </a: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6318D394-0D2B-4EE9-9D44-1D21C487F44B}"/>
              </a:ext>
            </a:extLst>
          </p:cNvPr>
          <p:cNvSpPr txBox="1"/>
          <p:nvPr/>
        </p:nvSpPr>
        <p:spPr>
          <a:xfrm>
            <a:off x="2471095" y="180000"/>
            <a:ext cx="726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14FA1"/>
                </a:solidFill>
              </a:rPr>
              <a:t>Results with bias application</a:t>
            </a: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id="{ED2270D9-4526-472C-925D-8FCDD277CCF2}"/>
              </a:ext>
            </a:extLst>
          </p:cNvPr>
          <p:cNvSpPr txBox="1"/>
          <p:nvPr/>
        </p:nvSpPr>
        <p:spPr>
          <a:xfrm>
            <a:off x="6808609" y="4771121"/>
            <a:ext cx="484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Parameter optimization based on I-V, Gain-V performance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05FD6-2927-42E3-BF9E-BCCEB40771A8}"/>
              </a:ext>
            </a:extLst>
          </p:cNvPr>
          <p:cNvSpPr txBox="1"/>
          <p:nvPr/>
        </p:nvSpPr>
        <p:spPr>
          <a:xfrm>
            <a:off x="705368" y="1267075"/>
            <a:ext cx="19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Central electrode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A4569-7582-4508-ABB8-0EE88505C47D}"/>
              </a:ext>
            </a:extLst>
          </p:cNvPr>
          <p:cNvSpPr txBox="1"/>
          <p:nvPr/>
        </p:nvSpPr>
        <p:spPr>
          <a:xfrm>
            <a:off x="1785231" y="4175744"/>
            <a:ext cx="19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Central electrode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FF5772-882C-422B-93FA-E012D8A8649F}"/>
              </a:ext>
            </a:extLst>
          </p:cNvPr>
          <p:cNvSpPr txBox="1"/>
          <p:nvPr/>
        </p:nvSpPr>
        <p:spPr>
          <a:xfrm>
            <a:off x="3248274" y="1275783"/>
            <a:ext cx="19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Guard 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91B4B-74A0-4297-955A-C6D19CE8B63B}"/>
              </a:ext>
            </a:extLst>
          </p:cNvPr>
          <p:cNvSpPr txBox="1"/>
          <p:nvPr/>
        </p:nvSpPr>
        <p:spPr>
          <a:xfrm>
            <a:off x="3152477" y="4171387"/>
            <a:ext cx="19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Guard ring</a:t>
            </a:r>
          </a:p>
        </p:txBody>
      </p:sp>
    </p:spTree>
    <p:extLst>
      <p:ext uri="{BB962C8B-B14F-4D97-AF65-F5344CB8AC3E}">
        <p14:creationId xmlns:p14="http://schemas.microsoft.com/office/powerpoint/2010/main" val="209167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29304</TotalTime>
  <Words>1611</Words>
  <Application>Microsoft Office PowerPoint</Application>
  <PresentationFormat>Widescreen</PresentationFormat>
  <Paragraphs>391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Helvetica Neue</vt:lpstr>
      <vt:lpstr>Arial</vt:lpstr>
      <vt:lpstr>Calibri</vt:lpstr>
      <vt:lpstr>Calibri Light</vt:lpstr>
      <vt:lpstr>Cambria Math</vt:lpstr>
      <vt:lpstr>Times New Roman</vt:lpstr>
      <vt:lpstr>Office 主题​​</vt:lpstr>
      <vt:lpstr>HGTD activities at USTC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HGTD_activities_at_USTC</dc:title>
  <dc:creator>Windows 用户</dc:creator>
  <cp:lastModifiedBy>李 驰昊</cp:lastModifiedBy>
  <cp:revision>422</cp:revision>
  <dcterms:created xsi:type="dcterms:W3CDTF">2019-05-17T12:13:48Z</dcterms:created>
  <dcterms:modified xsi:type="dcterms:W3CDTF">2019-10-26T07:07:00Z</dcterms:modified>
</cp:coreProperties>
</file>