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1116" r:id="rId3"/>
    <p:sldId id="1090" r:id="rId4"/>
    <p:sldId id="1091" r:id="rId5"/>
    <p:sldId id="1113" r:id="rId6"/>
    <p:sldId id="1060" r:id="rId7"/>
    <p:sldId id="957" r:id="rId8"/>
    <p:sldId id="1072" r:id="rId9"/>
    <p:sldId id="1117" r:id="rId10"/>
    <p:sldId id="1030" r:id="rId11"/>
    <p:sldId id="1129" r:id="rId12"/>
    <p:sldId id="1130" r:id="rId13"/>
    <p:sldId id="1006" r:id="rId14"/>
    <p:sldId id="1136" r:id="rId15"/>
    <p:sldId id="1137" r:id="rId16"/>
    <p:sldId id="1138" r:id="rId17"/>
    <p:sldId id="1139" r:id="rId18"/>
    <p:sldId id="1140" r:id="rId19"/>
    <p:sldId id="1141" r:id="rId20"/>
    <p:sldId id="1119" r:id="rId21"/>
    <p:sldId id="978" r:id="rId22"/>
    <p:sldId id="1142" r:id="rId23"/>
    <p:sldId id="257" r:id="rId24"/>
    <p:sldId id="260" r:id="rId25"/>
    <p:sldId id="258" r:id="rId26"/>
    <p:sldId id="1093" r:id="rId27"/>
    <p:sldId id="969" r:id="rId28"/>
    <p:sldId id="925" r:id="rId29"/>
    <p:sldId id="1008" r:id="rId30"/>
    <p:sldId id="1115" r:id="rId31"/>
    <p:sldId id="1097" r:id="rId32"/>
    <p:sldId id="1114" r:id="rId33"/>
    <p:sldId id="1135" r:id="rId34"/>
    <p:sldId id="113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40"/>
  </p:normalViewPr>
  <p:slideViewPr>
    <p:cSldViewPr snapToGrid="0" snapToObjects="1">
      <p:cViewPr varScale="1">
        <p:scale>
          <a:sx n="118" d="100"/>
          <a:sy n="118" d="100"/>
        </p:scale>
        <p:origin x="1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5535B-B9D5-1D4D-8957-9BB0C18ED164}" type="datetimeFigureOut">
              <a:rPr lang="en-US" smtClean="0"/>
              <a:t>10/25/19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D2B0B-5CF3-E249-8959-6143682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9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674A2-F075-C441-86E2-8D9AE59D9E52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5825"/>
          </a:xfrm>
          <a:ln w="12700" cap="flat"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2066" tIns="46033" rIns="92066" bIns="46033"/>
          <a:lstStyle/>
          <a:p>
            <a:r>
              <a:rPr kumimoji="0" lang="en-US" altLang="zh-CN" dirty="0">
                <a:ea typeface="宋体" charset="-122"/>
                <a:cs typeface="宋体" charset="-122"/>
              </a:rPr>
              <a:t>1</a:t>
            </a:r>
            <a:r>
              <a:rPr kumimoji="0" lang="zh-CN" altLang="en-US" dirty="0">
                <a:ea typeface="宋体" charset="-122"/>
                <a:cs typeface="宋体" charset="-122"/>
              </a:rPr>
              <a:t>）这是目前世界上中高能核物理大装置的情况</a:t>
            </a:r>
            <a:r>
              <a:rPr kumimoji="0" lang="zh-CN" altLang="zh-CN" dirty="0">
                <a:ea typeface="宋体" charset="-122"/>
                <a:cs typeface="宋体" charset="-122"/>
                <a:sym typeface="Wingdings"/>
              </a:rPr>
              <a:t>：</a:t>
            </a:r>
            <a:r>
              <a:rPr kumimoji="0" lang="en-US" altLang="zh-CN" dirty="0">
                <a:ea typeface="宋体" charset="-122"/>
                <a:cs typeface="宋体" charset="-122"/>
                <a:sym typeface="Wingdings"/>
              </a:rPr>
              <a:t> </a:t>
            </a:r>
            <a:r>
              <a:rPr kumimoji="0" lang="zh-CN" altLang="en-US" dirty="0">
                <a:ea typeface="宋体" charset="-122"/>
                <a:cs typeface="宋体" charset="-122"/>
                <a:sym typeface="Wingdings"/>
              </a:rPr>
              <a:t>（</a:t>
            </a:r>
            <a:r>
              <a:rPr kumimoji="0" lang="en-US" altLang="zh-CN" dirty="0">
                <a:ea typeface="宋体" charset="-122"/>
                <a:cs typeface="宋体" charset="-122"/>
                <a:sym typeface="Wingdings"/>
              </a:rPr>
              <a:t>1</a:t>
            </a:r>
            <a:r>
              <a:rPr kumimoji="0" lang="zh-CN" altLang="en-US" dirty="0">
                <a:ea typeface="宋体" charset="-122"/>
                <a:cs typeface="宋体" charset="-122"/>
                <a:sym typeface="Wingdings"/>
              </a:rPr>
              <a:t>）</a:t>
            </a:r>
            <a:r>
              <a:rPr kumimoji="0" lang="zh-CN" altLang="en-US" dirty="0">
                <a:ea typeface="宋体" charset="-122"/>
                <a:cs typeface="宋体" charset="-122"/>
              </a:rPr>
              <a:t>在高能区，也是低重子密度区，夸克胶子－等离子体已被发现，</a:t>
            </a:r>
            <a:endParaRPr kumimoji="0" lang="en-US" altLang="zh-CN" dirty="0">
              <a:ea typeface="宋体" charset="-122"/>
              <a:cs typeface="宋体" charset="-122"/>
            </a:endParaRPr>
          </a:p>
          <a:p>
            <a:r>
              <a:rPr kumimoji="0" lang="zh-CN" altLang="en-US" dirty="0">
                <a:ea typeface="宋体" charset="-122"/>
                <a:cs typeface="宋体" charset="-122"/>
              </a:rPr>
              <a:t>很多科学家的兴趣已转向高重子密度区；（</a:t>
            </a:r>
            <a:r>
              <a:rPr kumimoji="0" lang="en-US" altLang="zh-CN" dirty="0">
                <a:ea typeface="宋体" charset="-122"/>
                <a:cs typeface="宋体" charset="-122"/>
              </a:rPr>
              <a:t>2</a:t>
            </a:r>
            <a:r>
              <a:rPr kumimoji="0" lang="zh-CN" altLang="en-US" dirty="0">
                <a:ea typeface="宋体" charset="-122"/>
                <a:cs typeface="宋体" charset="-122"/>
              </a:rPr>
              <a:t>）德国，俄国，包括日本</a:t>
            </a:r>
            <a:r>
              <a:rPr kumimoji="0" lang="en-US" altLang="zh-CN" dirty="0">
                <a:ea typeface="宋体" charset="-122"/>
                <a:cs typeface="宋体" charset="-122"/>
              </a:rPr>
              <a:t> </a:t>
            </a:r>
            <a:r>
              <a:rPr kumimoji="0" lang="zh-CN" altLang="en-US" dirty="0">
                <a:ea typeface="宋体" charset="-122"/>
                <a:cs typeface="宋体" charset="-122"/>
              </a:rPr>
              <a:t>正在建设新的加速器群，意在中等密度区。</a:t>
            </a:r>
            <a:endParaRPr kumimoji="0" lang="en-US" altLang="zh-CN" dirty="0">
              <a:ea typeface="宋体" charset="-122"/>
              <a:cs typeface="宋体" charset="-122"/>
            </a:endParaRPr>
          </a:p>
          <a:p>
            <a:endParaRPr kumimoji="0" lang="en-US" altLang="zh-CN" dirty="0">
              <a:ea typeface="宋体" charset="-122"/>
              <a:cs typeface="宋体" charset="-122"/>
            </a:endParaRPr>
          </a:p>
          <a:p>
            <a:endParaRPr kumimoji="0" lang="en-US" dirty="0">
              <a:ea typeface="宋体" charset="-122"/>
              <a:cs typeface="宋体" charset="-122"/>
            </a:endParaRPr>
          </a:p>
          <a:p>
            <a:r>
              <a:rPr kumimoji="0" lang="en-US" altLang="zh-CN" dirty="0">
                <a:ea typeface="宋体" charset="-122"/>
                <a:cs typeface="宋体" charset="-122"/>
              </a:rPr>
              <a:t>2</a:t>
            </a:r>
            <a:r>
              <a:rPr kumimoji="0" lang="zh-CN" altLang="en-US" dirty="0">
                <a:ea typeface="宋体" charset="-122"/>
                <a:cs typeface="宋体" charset="-122"/>
              </a:rPr>
              <a:t>）我们国内也有关于</a:t>
            </a:r>
            <a:r>
              <a:rPr kumimoji="0"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中高能核物理装置建设，</a:t>
            </a:r>
            <a:r>
              <a:rPr kumimoji="0" lang="en-US" altLang="zh-CN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HIRFL </a:t>
            </a:r>
            <a:r>
              <a:rPr kumimoji="0"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和</a:t>
            </a:r>
            <a:r>
              <a:rPr kumimoji="0" lang="en-US" altLang="zh-CN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12</a:t>
            </a:r>
            <a:r>
              <a:rPr kumimoji="0"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五的</a:t>
            </a:r>
            <a:r>
              <a:rPr kumimoji="0" lang="en-US" altLang="zh-CN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HIAF</a:t>
            </a:r>
            <a:r>
              <a:rPr kumimoji="0"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。这些装置可以让我们在高密度区做核物理实验。但是我们缺少一个</a:t>
            </a:r>
            <a:endParaRPr kumimoji="0" lang="en-US" altLang="zh-CN" sz="12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r>
              <a:rPr kumimoji="0"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先进的大型精密探测器装置，这是做现代高能核物理研究必须的。</a:t>
            </a:r>
            <a:endParaRPr kumimoji="0" lang="en-US" altLang="zh-CN" sz="12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endParaRPr kumimoji="0" lang="en-US" altLang="zh-CN" sz="12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r>
              <a:rPr kumimoji="0" lang="zh-CN" altLang="zh-CN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3</a:t>
            </a:r>
            <a:r>
              <a:rPr kumimoji="0"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）</a:t>
            </a:r>
            <a:r>
              <a:rPr lang="zh-CN" altLang="en-US" sz="1200" b="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低温高密核物质测量谱仪，也就是</a:t>
            </a:r>
            <a:r>
              <a:rPr lang="en-US" altLang="zh-CN" sz="1200" b="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CEE</a:t>
            </a:r>
            <a:r>
              <a:rPr lang="zh-CN" altLang="en-US" sz="1200" b="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，的建成是完全必要的。它使我们充分发挥中国</a:t>
            </a:r>
            <a:r>
              <a:rPr kumimoji="0"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中高能核物理装置的潜力，我们的研究团队将在这个领域</a:t>
            </a:r>
            <a:endParaRPr kumimoji="0" lang="en-US" altLang="zh-CN" sz="12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r>
              <a:rPr kumimoji="0" lang="zh-CN" altLang="en-US" sz="12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的最前沿，寻找</a:t>
            </a:r>
            <a:r>
              <a:rPr kumimoji="0" lang="en-US" altLang="zh-CN" sz="12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kumimoji="0" lang="zh-CN" altLang="en-US" sz="12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临界点、研究</a:t>
            </a:r>
            <a:r>
              <a:rPr kumimoji="0" lang="en-US" altLang="zh-CN" sz="12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kumimoji="0" lang="zh-CN" altLang="en-US" sz="12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在高密度区的行为。</a:t>
            </a:r>
            <a:r>
              <a:rPr kumimoji="0" lang="en-US" altLang="zh-CN" sz="12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kumimoji="0" lang="zh-CN" altLang="en-US" sz="12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临界点是该</a:t>
            </a:r>
            <a:r>
              <a:rPr kumimoji="0"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领域科学家三十几年来梦寐以求的！</a:t>
            </a:r>
            <a:endParaRPr kumimoji="0" lang="en-US" altLang="zh-CN" sz="1200" b="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endParaRPr kumimoji="0" lang="en-US" altLang="zh-CN" sz="12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endParaRPr kumimoji="0" lang="en-US" dirty="0"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4582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8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1) </a:t>
            </a:r>
            <a:r>
              <a:rPr lang="zh-CN" altLang="en-US" b="0" dirty="0">
                <a:solidFill>
                  <a:srgbClr val="FF0000"/>
                </a:solidFill>
              </a:rPr>
              <a:t>最后</a:t>
            </a:r>
            <a:r>
              <a:rPr lang="en-US" altLang="zh-CN" b="0" dirty="0">
                <a:solidFill>
                  <a:srgbClr val="FF0000"/>
                </a:solidFill>
              </a:rPr>
              <a:t> </a:t>
            </a:r>
            <a:r>
              <a:rPr lang="zh-CN" altLang="en-US" b="0" dirty="0">
                <a:solidFill>
                  <a:srgbClr val="FF0000"/>
                </a:solidFill>
              </a:rPr>
              <a:t>我们来作个小洁：建设一个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性能先进的多功能中高能核物理实验平台，充分发挥国家大型加速器装置的潜力！</a:t>
            </a:r>
            <a:endParaRPr lang="en-US" altLang="zh-CN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endParaRPr lang="en-US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2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）创新性和可行性来讲，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硅像素探测器</a:t>
            </a:r>
            <a:r>
              <a:rPr lang="en-US" altLang="zh-CN" sz="1200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和</a:t>
            </a:r>
            <a:r>
              <a:rPr lang="en-US" altLang="zh-CN" sz="1200" dirty="0">
                <a:latin typeface="华文细黑"/>
                <a:ea typeface="华文细黑"/>
                <a:cs typeface="华文细黑"/>
              </a:rPr>
              <a:t> MRPC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探测器</a:t>
            </a:r>
            <a:r>
              <a:rPr lang="en-US" altLang="zh-CN" sz="1200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在国际国内都领先的。</a:t>
            </a:r>
            <a:endParaRPr lang="en-US" altLang="zh-CN" sz="1200" dirty="0">
              <a:latin typeface="华文细黑"/>
              <a:ea typeface="华文细黑"/>
              <a:cs typeface="华文细黑"/>
            </a:endParaRPr>
          </a:p>
          <a:p>
            <a:endParaRPr lang="en-US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3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）这个实验平台</a:t>
            </a:r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是我们做</a:t>
            </a:r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高密度环境下的</a:t>
            </a:r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QCD 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相图的研究，寻找</a:t>
            </a:r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QCD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临界点和可能的新相结构。</a:t>
            </a:r>
            <a:endParaRPr lang="en-US" altLang="zh-CN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endParaRPr lang="en-US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62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48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solidFill>
                  <a:srgbClr val="FF0000"/>
                </a:solidFill>
              </a:rPr>
              <a:t>1) </a:t>
            </a:r>
            <a:r>
              <a:rPr lang="zh-CN" altLang="en-US" b="0" dirty="0">
                <a:solidFill>
                  <a:srgbClr val="FF0000"/>
                </a:solidFill>
              </a:rPr>
              <a:t>最后</a:t>
            </a:r>
            <a:r>
              <a:rPr lang="en-US" altLang="zh-CN" b="0" dirty="0">
                <a:solidFill>
                  <a:srgbClr val="FF0000"/>
                </a:solidFill>
              </a:rPr>
              <a:t> </a:t>
            </a:r>
            <a:r>
              <a:rPr lang="zh-CN" altLang="en-US" b="0" dirty="0">
                <a:solidFill>
                  <a:srgbClr val="FF0000"/>
                </a:solidFill>
              </a:rPr>
              <a:t>我们来作个小洁：建设一个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性能先进的多功能中高能核物理实验平台，充分发挥国家大型加速器装置的潜力！</a:t>
            </a:r>
            <a:endParaRPr lang="en-US" altLang="zh-CN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endParaRPr lang="en-US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2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）创新性和可行性来讲，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硅像素探测器</a:t>
            </a:r>
            <a:r>
              <a:rPr lang="en-US" altLang="zh-CN" sz="1200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和</a:t>
            </a:r>
            <a:r>
              <a:rPr lang="en-US" altLang="zh-CN" sz="1200" dirty="0">
                <a:latin typeface="华文细黑"/>
                <a:ea typeface="华文细黑"/>
                <a:cs typeface="华文细黑"/>
              </a:rPr>
              <a:t> MRPC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探测器</a:t>
            </a:r>
            <a:r>
              <a:rPr lang="en-US" altLang="zh-CN" sz="1200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在国际国内都领先的。</a:t>
            </a:r>
            <a:endParaRPr lang="en-US" altLang="zh-CN" sz="1200" dirty="0">
              <a:latin typeface="华文细黑"/>
              <a:ea typeface="华文细黑"/>
              <a:cs typeface="华文细黑"/>
            </a:endParaRPr>
          </a:p>
          <a:p>
            <a:endParaRPr lang="en-US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3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）这个实验平台</a:t>
            </a:r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是我们做</a:t>
            </a:r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高密度环境下的</a:t>
            </a:r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QCD 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相图的研究，寻找</a:t>
            </a:r>
            <a:r>
              <a:rPr lang="en-US" altLang="zh-CN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QCD</a:t>
            </a:r>
            <a:r>
              <a:rPr lang="zh-CN" altLang="en-US" sz="1200" b="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临界点和可能的新相结构。</a:t>
            </a:r>
            <a:endParaRPr lang="en-US" altLang="zh-CN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endParaRPr lang="en-US" sz="1200" b="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06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dirty="0">
                <a:latin typeface="Times New Roman" pitchFamily="31" charset="0"/>
                <a:cs typeface="Arial" pitchFamily="31" charset="0"/>
              </a:rPr>
              <a:t>1</a:t>
            </a:r>
            <a:r>
              <a:rPr lang="zh-CN" altLang="en-US" dirty="0">
                <a:latin typeface="Times New Roman" pitchFamily="31" charset="0"/>
                <a:cs typeface="Arial" pitchFamily="31" charset="0"/>
              </a:rPr>
              <a:t>）相图在物理研究中是十分重要的。</a:t>
            </a:r>
            <a:r>
              <a:rPr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显示对于确定自由度的系统，在给定的外部条件下、物质如何自组织的规律。</a:t>
            </a:r>
            <a:endParaRPr lang="en-US" altLang="zh-CN" sz="12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zh-CN" altLang="zh-CN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2</a:t>
            </a:r>
            <a:r>
              <a:rPr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）比如水，自由度是</a:t>
            </a: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</a:rPr>
              <a:t>电磁相互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作用，在不同的外部条件下，可以是：固态、或液态、或气态。也有临界点。。。</a:t>
            </a:r>
            <a:endParaRPr lang="en-US" altLang="zh-CN" sz="1200" dirty="0">
              <a:latin typeface="华文细黑"/>
              <a:ea typeface="华文细黑"/>
              <a:cs typeface="华文细黑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zh-CN" altLang="zh-CN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3</a:t>
            </a:r>
            <a:r>
              <a:rPr lang="zh-CN" alt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）我们这里的问题是：在夸克骄子自由度下、或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色自由度下，物质的结构是什么？</a:t>
            </a:r>
            <a:endParaRPr lang="en-US" altLang="zh-CN" sz="12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eaLnBrk="1" hangingPunct="1"/>
            <a:endParaRPr lang="en-US" dirty="0">
              <a:latin typeface="Times New Roman" pitchFamily="31" charset="0"/>
              <a:cs typeface="Arial" pitchFamily="3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02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r>
              <a:rPr lang="zh-CN" altLang="en-US" dirty="0"/>
              <a:t>现在我们首先讨论一下</a:t>
            </a:r>
            <a:r>
              <a:rPr lang="en-US" altLang="zh-CN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21</a:t>
            </a:r>
            <a:r>
              <a:rPr lang="zh-CN" altLang="en-US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世纪强相互作用</a:t>
            </a:r>
            <a:r>
              <a:rPr lang="en-US" altLang="zh-CN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(QCD)</a:t>
            </a:r>
            <a:r>
              <a:rPr lang="zh-CN" altLang="en-US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相结构的问题。我们都知道，自然界有四个基本相互作用：强相互作用，电磁相互作用，</a:t>
            </a:r>
            <a:endParaRPr lang="en-US" altLang="zh-CN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pPr marL="228600" indent="-228600">
              <a:buNone/>
            </a:pPr>
            <a:r>
              <a:rPr lang="zh-CN" altLang="en-US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弱相互作用</a:t>
            </a:r>
            <a:r>
              <a:rPr lang="en-US" altLang="zh-CN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和</a:t>
            </a:r>
            <a:r>
              <a:rPr lang="en-US" altLang="zh-CN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万有引力。量子色动力学，</a:t>
            </a:r>
            <a:r>
              <a:rPr lang="en-US" altLang="zh-CN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，是描述强相互作用的基本理论。</a:t>
            </a:r>
            <a:endParaRPr lang="en-US" altLang="zh-CN" dirty="0"/>
          </a:p>
          <a:p>
            <a:pPr marL="228600" indent="-228600">
              <a:buNone/>
            </a:pPr>
            <a:endParaRPr lang="en-US" altLang="zh-CN" dirty="0"/>
          </a:p>
          <a:p>
            <a:pPr marL="228600" indent="-228600">
              <a:buAutoNum type="arabicParenR"/>
            </a:pPr>
            <a:r>
              <a:rPr lang="en-US" altLang="zh-CN" dirty="0"/>
              <a:t>2013</a:t>
            </a:r>
            <a:r>
              <a:rPr lang="zh-CN" altLang="en-US" dirty="0"/>
              <a:t>年</a:t>
            </a:r>
            <a:r>
              <a:rPr lang="en-US" altLang="zh-CN" dirty="0"/>
              <a:t> </a:t>
            </a:r>
            <a:r>
              <a:rPr 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Higgs</a:t>
            </a:r>
            <a:r>
              <a:rPr lang="en-US" sz="12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12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粒子发现，粒子物理发展到一个展性的阶段。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质量起源不再是疑团，标准模型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成为标准理论！</a:t>
            </a:r>
            <a:endParaRPr lang="en-US" altLang="zh-CN" dirty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endParaRPr lang="en-US" altLang="zh-CN" dirty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r>
              <a:rPr lang="zh-CN" altLang="en-US" dirty="0">
                <a:latin typeface="华文细黑"/>
                <a:ea typeface="华文细黑"/>
                <a:cs typeface="华文细黑"/>
              </a:rPr>
              <a:t>这一巨大进展也确定了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所有的自由度。我们知道，一但自由度定好，下面的基本的物理问题就是：在给定自由度下，物质的结构是什么？它是如何随外部环境变化的？这些都是基本的物理问题，不同层次上新的规律、新的物质结构。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比如。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夸克禁闭、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临界点。</a:t>
            </a:r>
            <a:endParaRPr lang="en-US" altLang="zh-CN" dirty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r>
              <a:rPr lang="zh-CN" altLang="en-US" dirty="0">
                <a:latin typeface="华文细黑"/>
                <a:ea typeface="华文细黑"/>
                <a:cs typeface="华文细黑"/>
              </a:rPr>
              <a:t>除了自由度不同以外，这与凝聚态研究是相似的。是一种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的</a:t>
            </a:r>
            <a:r>
              <a:rPr lang="en-US" altLang="zh-CN" sz="1200" b="1" dirty="0">
                <a:solidFill>
                  <a:srgbClr val="800000"/>
                </a:solidFill>
                <a:ea typeface="华文细黑"/>
                <a:cs typeface="Arial"/>
              </a:rPr>
              <a:t>“</a:t>
            </a:r>
            <a:r>
              <a:rPr lang="zh-CN" alt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涌现</a:t>
            </a:r>
            <a:r>
              <a:rPr lang="en-US" altLang="zh-CN" sz="1200" b="1" dirty="0">
                <a:solidFill>
                  <a:srgbClr val="800000"/>
                </a:solidFill>
                <a:ea typeface="华文细黑"/>
                <a:cs typeface="Arial"/>
              </a:rPr>
              <a:t>”</a:t>
            </a:r>
            <a:r>
              <a:rPr lang="zh-CN" alt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特性。</a:t>
            </a:r>
            <a:endParaRPr lang="en-US" altLang="zh-CN" dirty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endParaRPr lang="en-US" altLang="zh-CN" dirty="0"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1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对中国科学的推动作用！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01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8F82E-324F-1B42-90DB-6A6F6008A9A9}" type="slidenum">
              <a:rPr lang="en-US"/>
              <a:pPr/>
              <a:t>32</a:t>
            </a:fld>
            <a:endParaRPr lang="en-US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1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09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0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5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）这是相图，温度</a:t>
            </a:r>
            <a:r>
              <a:rPr lang="en-US" altLang="zh-CN" dirty="0"/>
              <a:t> </a:t>
            </a:r>
            <a:r>
              <a:rPr lang="zh-CN" altLang="en-US" dirty="0"/>
              <a:t>和</a:t>
            </a:r>
            <a:r>
              <a:rPr lang="en-US" altLang="zh-CN" dirty="0"/>
              <a:t> </a:t>
            </a:r>
            <a:r>
              <a:rPr lang="zh-CN" altLang="en-US" dirty="0"/>
              <a:t>重子数密度</a:t>
            </a:r>
            <a:endParaRPr lang="en-US" altLang="zh-CN" dirty="0"/>
          </a:p>
          <a:p>
            <a:r>
              <a:rPr lang="zh-CN" altLang="zh-CN" dirty="0"/>
              <a:t>2</a:t>
            </a:r>
            <a:r>
              <a:rPr lang="zh-CN" altLang="en-US" dirty="0"/>
              <a:t>）本世纪初，大型对撞机投入使用，我们的研究集中在高能低密度区。这里从强子到</a:t>
            </a:r>
            <a:r>
              <a:rPr lang="en-US" altLang="zh-CN" dirty="0"/>
              <a:t>QGP</a:t>
            </a:r>
            <a:r>
              <a:rPr lang="zh-CN" altLang="en-US" dirty="0"/>
              <a:t>的转变是</a:t>
            </a:r>
            <a:r>
              <a:rPr lang="en-US" altLang="zh-CN" dirty="0"/>
              <a:t> </a:t>
            </a:r>
            <a:r>
              <a:rPr lang="zh-CN" altLang="en-US" dirty="0"/>
              <a:t>平滑过度。</a:t>
            </a:r>
            <a:endParaRPr lang="en-US" altLang="zh-CN" dirty="0"/>
          </a:p>
          <a:p>
            <a:r>
              <a:rPr lang="zh-CN" altLang="zh-CN" dirty="0"/>
              <a:t>3</a:t>
            </a:r>
            <a:r>
              <a:rPr lang="zh-CN" altLang="en-US" dirty="0"/>
              <a:t>）而在高密度区，相结构丰富，但是研究较少。理论模型预言是一级相变。如果这是正确的，根据热力学原理，必须有一个终子点，这就是</a:t>
            </a:r>
            <a:r>
              <a:rPr lang="en-US" altLang="zh-CN" dirty="0"/>
              <a:t>QCD</a:t>
            </a:r>
            <a:r>
              <a:rPr lang="zh-CN" altLang="en-US" dirty="0"/>
              <a:t>的</a:t>
            </a:r>
            <a:r>
              <a:rPr lang="en-US" altLang="zh-CN" dirty="0"/>
              <a:t> </a:t>
            </a:r>
            <a:r>
              <a:rPr lang="zh-CN" altLang="en-US" dirty="0"/>
              <a:t>凝价点。</a:t>
            </a:r>
            <a:endParaRPr lang="en-US" altLang="zh-CN" dirty="0"/>
          </a:p>
          <a:p>
            <a:r>
              <a:rPr lang="zh-CN" altLang="en-US" dirty="0"/>
              <a:t>这个发现标志着强相互作用的新的物质结构，他的重要性和</a:t>
            </a:r>
            <a:r>
              <a:rPr lang="en-US" altLang="zh-CN" dirty="0"/>
              <a:t>Higgs</a:t>
            </a:r>
            <a:r>
              <a:rPr lang="zh-CN" altLang="en-US" dirty="0"/>
              <a:t>的发现是一样的。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4</a:t>
            </a:r>
            <a:r>
              <a:rPr lang="zh-CN" altLang="en-US" dirty="0"/>
              <a:t>）</a:t>
            </a:r>
            <a:r>
              <a:rPr lang="en-US" altLang="zh-CN" dirty="0"/>
              <a:t> </a:t>
            </a:r>
            <a:r>
              <a:rPr lang="zh-CN" altLang="en-US" dirty="0"/>
              <a:t>研究这个相图，也能使我们更好的认识宇宙的演化：从早期</a:t>
            </a:r>
            <a:r>
              <a:rPr lang="en-US" altLang="zh-CN" dirty="0"/>
              <a:t> </a:t>
            </a:r>
            <a:r>
              <a:rPr lang="zh-CN" altLang="en-US" dirty="0"/>
              <a:t>到现在星体内部的结构。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我们这里</a:t>
            </a:r>
            <a:r>
              <a:rPr lang="en-US" altLang="zh-CN" dirty="0"/>
              <a:t>focus</a:t>
            </a:r>
            <a:r>
              <a:rPr lang="zh-CN" altLang="en-US" dirty="0"/>
              <a:t>在高密区。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98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30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A444-AC36-4229-B776-00C6BD518B19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85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65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A444-AC36-4229-B776-00C6BD518B19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zh-CN" altLang="en-US" dirty="0"/>
              <a:t>）新型电子计算机技术运用于数据获取系统。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947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19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为提高系统的集成度和灵活性，在此研究中将基于仪器总线（如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PXI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）系统实现数据读出与系统控制与集成。将工业界规范的智能总线系统引入到读出电子学中，将简化整个电子学系统的设计，而基于标准插件形式实现各个电子学模块的设计，保证了整个电子学良好的可扩展性。</a:t>
            </a: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CEE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DAQ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系统中将基于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无触发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的基本理念，将触发部分和数据获取系统融合在一起，提高整个系统触发判选的灵活性。同时，将采用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xTCA</a:t>
            </a:r>
            <a:r>
              <a:rPr lang="zh-CN" alt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架构作为数据采集系统中数据汇总和处理的核心平台，建构出规模简洁，功能强大，可扩充能力强的数据采集系统。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B99B7-93E1-9F47-AACA-0757A68DB5D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0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9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37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391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2518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1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63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80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2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4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9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56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2724" y="6495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10/25/19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7771" y="6486983"/>
            <a:ext cx="43869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5</a:t>
            </a:r>
            <a:r>
              <a:rPr lang="en-US" altLang="zh-CN" baseline="30000" dirty="0"/>
              <a:t>th</a:t>
            </a:r>
            <a:r>
              <a:rPr lang="zh-CN" altLang="en-US" dirty="0"/>
              <a:t> </a:t>
            </a:r>
            <a:r>
              <a:rPr lang="en-US" altLang="zh-CN" dirty="0"/>
              <a:t>CLHCP</a:t>
            </a:r>
            <a:r>
              <a:rPr lang="zh-CN" altLang="en-US" dirty="0"/>
              <a:t> </a:t>
            </a:r>
            <a:r>
              <a:rPr lang="en-US" altLang="zh-CN" dirty="0"/>
              <a:t>meeting,</a:t>
            </a:r>
            <a:r>
              <a:rPr lang="zh-CN" altLang="en-US" dirty="0"/>
              <a:t> </a:t>
            </a:r>
            <a:r>
              <a:rPr lang="en-US" altLang="zh-CN" dirty="0"/>
              <a:t>Oct</a:t>
            </a:r>
            <a:r>
              <a:rPr lang="zh-CN" altLang="en-US" dirty="0"/>
              <a:t> </a:t>
            </a:r>
            <a:r>
              <a:rPr lang="en-US" altLang="zh-CN" dirty="0"/>
              <a:t>23-27,</a:t>
            </a:r>
            <a:r>
              <a:rPr lang="zh-CN" altLang="en-US" dirty="0"/>
              <a:t> </a:t>
            </a:r>
            <a:r>
              <a:rPr lang="en-US" altLang="zh-CN" dirty="0"/>
              <a:t>2019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E3860-DA27-564B-858A-DF188CD4A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0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A4B85-CF14-6D49-856F-ADE2DDE09E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HIRFL/CSR</a:t>
            </a:r>
            <a:r>
              <a:rPr lang="zh-CN" altLang="en-US" dirty="0"/>
              <a:t>能区的外靶实验零度角量能器</a:t>
            </a:r>
            <a:br>
              <a:rPr lang="en-US" altLang="zh-CN" dirty="0"/>
            </a:br>
            <a:r>
              <a:rPr lang="zh-CN" altLang="en-US" dirty="0"/>
              <a:t>（</a:t>
            </a:r>
            <a:r>
              <a:rPr lang="en-US" altLang="zh-CN" dirty="0"/>
              <a:t>ZDC-Calorimeter</a:t>
            </a:r>
            <a:r>
              <a:rPr lang="zh-CN" altLang="en-US" dirty="0"/>
              <a:t>）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FB5ED-D4C3-374C-9AC6-BC0693AB2B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zh-CN" altLang="en-US" dirty="0"/>
              <a:t>裴  骅</a:t>
            </a:r>
            <a:endParaRPr lang="en-US" altLang="zh-CN" dirty="0"/>
          </a:p>
          <a:p>
            <a:r>
              <a:rPr lang="zh-CN" altLang="en-US" dirty="0"/>
              <a:t>华中师范大学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043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283420"/>
            <a:ext cx="7962900" cy="4889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Available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beams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at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CSR</a:t>
            </a:r>
            <a:endParaRPr lang="zh-CN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4283127"/>
              </p:ext>
            </p:extLst>
          </p:nvPr>
        </p:nvGraphicFramePr>
        <p:xfrm>
          <a:off x="336549" y="1277621"/>
          <a:ext cx="8553451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3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4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Physics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Required</a:t>
                      </a:r>
                      <a:r>
                        <a:rPr lang="zh-CN" alt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beams</a:t>
                      </a:r>
                      <a:r>
                        <a:rPr lang="zh-CN" alt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(</a:t>
                      </a:r>
                      <a:r>
                        <a:rPr 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MeV/u)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HIRFL-CSR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feasible</a:t>
                      </a:r>
                      <a:r>
                        <a:rPr lang="zh-CN" alt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beams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Typical</a:t>
                      </a:r>
                      <a:r>
                        <a:rPr lang="zh-CN" alt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channels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 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Availability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57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EOS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of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low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temp.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high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density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nuclear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matter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Quarkyonic</a:t>
                      </a:r>
                      <a:r>
                        <a:rPr lang="zh-CN" altLang="en-US" sz="1400" b="0" kern="10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b="0" kern="10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/</a:t>
                      </a:r>
                      <a:r>
                        <a:rPr lang="zh-CN" altLang="en-US" sz="1400" b="0" kern="10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b="0" kern="10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Asymmetry</a:t>
                      </a:r>
                      <a:endParaRPr lang="zh-CN" altLang="en-US" sz="1400" b="0" kern="100" dirty="0">
                        <a:solidFill>
                          <a:srgbClr val="FFFF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Xe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400 - 600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129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Xe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54+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5*10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6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</a:t>
                      </a:r>
                      <a:r>
                        <a:rPr lang="en-US" sz="1800" kern="0" baseline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= 780 MeV/u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Xe+CsI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 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400 - 600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6+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8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</a:t>
                      </a:r>
                      <a:r>
                        <a:rPr lang="en-US" sz="1800" kern="0" baseline="-25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= 1 GeV/</a:t>
                      </a: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C+C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Fluctuations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of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Baryon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Number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0" kern="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QCD</a:t>
                      </a:r>
                      <a:r>
                        <a:rPr lang="zh-CN" altLang="en-US" sz="1400" b="0" kern="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b="0" kern="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critical</a:t>
                      </a:r>
                      <a:r>
                        <a:rPr lang="zh-CN" altLang="en-US" sz="1400" b="0" kern="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b="0" kern="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point</a:t>
                      </a:r>
                      <a:endParaRPr lang="zh-CN" sz="1400" b="0" kern="100" dirty="0">
                        <a:solidFill>
                          <a:srgbClr val="FFFF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238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4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500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－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700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238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78+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6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</a:t>
                      </a:r>
                      <a:r>
                        <a:rPr lang="en-US" sz="1800" kern="0" baseline="-25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= 520 MeV/u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U+U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 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500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 </a:t>
                      </a:r>
                      <a:endParaRPr lang="en-US" altLang="zh-CN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</a:t>
                      </a:r>
                      <a:r>
                        <a:rPr lang="en-US" altLang="zh-CN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6+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10</a:t>
                      </a:r>
                      <a:r>
                        <a:rPr lang="en-US" altLang="zh-CN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8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alt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</a:t>
                      </a:r>
                      <a:r>
                        <a:rPr lang="en-US" altLang="zh-CN" sz="1800" kern="0" baseline="-25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= 1 GeV/u</a:t>
                      </a:r>
                      <a:endParaRPr lang="zh-CN" alt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C+Pb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Hyper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Nuclei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C:  5*10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1 GeV/</a:t>
                      </a: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65045" y="409059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4E28B1-85E3-1947-A3EA-EC1ACDEC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52F7C-9A6B-F54D-BAD7-989385EA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083CF-9B3F-384A-8C87-65000E22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84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99" y="63500"/>
            <a:ext cx="8119621" cy="927744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CEE:</a:t>
            </a:r>
            <a:r>
              <a:rPr lang="zh-CN" altLang="en-US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A</a:t>
            </a:r>
            <a:r>
              <a:rPr lang="zh-CN" altLang="en-US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spectrometer</a:t>
            </a:r>
            <a:r>
              <a:rPr lang="zh-CN" altLang="en-US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chemeClr val="accent1"/>
                </a:solidFill>
                <a:latin typeface="华文细黑"/>
                <a:ea typeface="华文细黑"/>
                <a:cs typeface="华文细黑"/>
              </a:rPr>
              <a:t>low</a:t>
            </a:r>
            <a:r>
              <a:rPr lang="zh-CN" altLang="en-US" sz="3200" b="1" dirty="0">
                <a:solidFill>
                  <a:schemeClr val="accent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chemeClr val="accent1"/>
                </a:solidFill>
                <a:latin typeface="华文细黑"/>
                <a:ea typeface="华文细黑"/>
                <a:cs typeface="华文细黑"/>
              </a:rPr>
              <a:t>temperature</a:t>
            </a:r>
            <a:r>
              <a:rPr lang="zh-CN" altLang="en-US" sz="3200" b="1" dirty="0">
                <a:solidFill>
                  <a:schemeClr val="accent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and</a:t>
            </a:r>
            <a:r>
              <a:rPr lang="zh-CN" altLang="en-US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3200" b="1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density</a:t>
            </a:r>
            <a:r>
              <a:rPr lang="zh-CN" altLang="en-US" sz="3200" b="1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nuclear</a:t>
            </a:r>
            <a:r>
              <a:rPr lang="zh-CN" altLang="en-US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matter</a:t>
            </a:r>
            <a:endParaRPr lang="en-US" sz="3200" dirty="0"/>
          </a:p>
        </p:txBody>
      </p:sp>
      <p:pic>
        <p:nvPicPr>
          <p:cNvPr id="7" name="Picture 6" descr="CEE-v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999" y="991244"/>
            <a:ext cx="8119621" cy="57912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1D954-B0A5-264C-8E52-FA9872CE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B2DF7-BD00-2542-B147-7FD40650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0AF37-228F-4442-BF46-B3BE543A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7C22B0-D08D-4F49-A2CC-97B82EC514F2}"/>
              </a:ext>
            </a:extLst>
          </p:cNvPr>
          <p:cNvSpPr txBox="1"/>
          <p:nvPr/>
        </p:nvSpPr>
        <p:spPr>
          <a:xfrm>
            <a:off x="625033" y="1077686"/>
            <a:ext cx="780133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rgbClr val="FF0000"/>
                </a:solidFill>
              </a:rPr>
              <a:t>Approved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by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NSFC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this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summer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for</a:t>
            </a:r>
            <a:r>
              <a:rPr lang="zh-CN" altLang="en-US" sz="2800" i="1" dirty="0">
                <a:solidFill>
                  <a:srgbClr val="FF0000"/>
                </a:solidFill>
              </a:rPr>
              <a:t> ￥</a:t>
            </a:r>
            <a:r>
              <a:rPr lang="en-US" altLang="zh-CN" sz="2800" i="1" dirty="0">
                <a:solidFill>
                  <a:srgbClr val="FF0000"/>
                </a:solidFill>
              </a:rPr>
              <a:t>74,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524,100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(7452.41</a:t>
            </a:r>
            <a:r>
              <a:rPr lang="zh-CN" altLang="en-US" sz="2800" i="1" dirty="0">
                <a:solidFill>
                  <a:srgbClr val="FF0000"/>
                </a:solidFill>
              </a:rPr>
              <a:t>万</a:t>
            </a:r>
            <a:r>
              <a:rPr lang="en-US" altLang="zh-CN" sz="2800" i="1" dirty="0">
                <a:solidFill>
                  <a:srgbClr val="FF0000"/>
                </a:solidFill>
              </a:rPr>
              <a:t>).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TDR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is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being</a:t>
            </a:r>
            <a:r>
              <a:rPr lang="zh-CN" altLang="en-US" sz="2800" i="1" dirty="0">
                <a:solidFill>
                  <a:srgbClr val="FF0000"/>
                </a:solidFill>
              </a:rPr>
              <a:t> </a:t>
            </a:r>
            <a:r>
              <a:rPr lang="en-US" altLang="zh-CN" sz="2800" i="1" dirty="0">
                <a:solidFill>
                  <a:srgbClr val="FF0000"/>
                </a:solidFill>
              </a:rPr>
              <a:t>formed.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86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16-Point Star 36"/>
          <p:cNvSpPr/>
          <p:nvPr/>
        </p:nvSpPr>
        <p:spPr>
          <a:xfrm>
            <a:off x="2806700" y="2870200"/>
            <a:ext cx="412232" cy="345847"/>
          </a:xfrm>
          <a:prstGeom prst="star16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  <a:gs pos="50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矩形 60"/>
          <p:cNvSpPr/>
          <p:nvPr/>
        </p:nvSpPr>
        <p:spPr>
          <a:xfrm>
            <a:off x="1676019" y="4"/>
            <a:ext cx="6553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CEE</a:t>
            </a:r>
            <a:r>
              <a:rPr lang="zh-CN" altLang="en-US" sz="3600" b="1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in</a:t>
            </a:r>
            <a:r>
              <a:rPr lang="zh-CN" altLang="en-US" sz="3600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CDR</a:t>
            </a:r>
            <a:r>
              <a:rPr lang="zh-CN" altLang="en-US" sz="3600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(approved</a:t>
            </a:r>
            <a:r>
              <a:rPr lang="zh-CN" altLang="en-US" sz="3600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July</a:t>
            </a:r>
            <a:r>
              <a:rPr lang="zh-CN" altLang="en-US" sz="3600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ea typeface="黑体" pitchFamily="2" charset="-122"/>
                <a:sym typeface="Webdings" pitchFamily="18" charset="2"/>
              </a:rPr>
              <a:t>2019)</a:t>
            </a:r>
            <a:endParaRPr lang="en-US" altLang="zh-CN" sz="36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54" name="Text Box 168"/>
          <p:cNvSpPr txBox="1">
            <a:spLocks noChangeArrowheads="1"/>
          </p:cNvSpPr>
          <p:nvPr/>
        </p:nvSpPr>
        <p:spPr bwMode="auto">
          <a:xfrm>
            <a:off x="1198212" y="2558133"/>
            <a:ext cx="919468" cy="49244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rPr>
              <a:t>Heavy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rPr>
              <a:t> 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rPr>
              <a:t>ion</a:t>
            </a: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rPr>
              <a:t> </a:t>
            </a:r>
            <a:r>
              <a:rPr kumimoji="0" lang="en-US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rPr>
              <a:t>beam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宋体" pitchFamily="2" charset="-122"/>
              <a:cs typeface="Arial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68" y="2933702"/>
            <a:ext cx="152400" cy="233429"/>
          </a:xfrm>
          <a:prstGeom prst="rect">
            <a:avLst/>
          </a:prstGeom>
        </p:spPr>
      </p:pic>
      <p:grpSp>
        <p:nvGrpSpPr>
          <p:cNvPr id="2" name="Group 35"/>
          <p:cNvGrpSpPr/>
          <p:nvPr/>
        </p:nvGrpSpPr>
        <p:grpSpPr>
          <a:xfrm>
            <a:off x="2938008" y="1371600"/>
            <a:ext cx="4605286" cy="3088919"/>
            <a:chOff x="2938006" y="1905000"/>
            <a:chExt cx="4605286" cy="3088919"/>
          </a:xfrm>
        </p:grpSpPr>
        <p:cxnSp>
          <p:nvCxnSpPr>
            <p:cNvPr id="195" name="AutoShape 170"/>
            <p:cNvCxnSpPr>
              <a:cxnSpLocks noChangeShapeType="1"/>
            </p:cNvCxnSpPr>
            <p:nvPr/>
          </p:nvCxnSpPr>
          <p:spPr bwMode="auto">
            <a:xfrm rot="16200000" flipH="1">
              <a:off x="2794631" y="3756520"/>
              <a:ext cx="731006" cy="41832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</p:spPr>
        </p:cxnSp>
        <p:cxnSp>
          <p:nvCxnSpPr>
            <p:cNvPr id="214" name="AutoShape 177"/>
            <p:cNvCxnSpPr>
              <a:cxnSpLocks noChangeShapeType="1"/>
            </p:cNvCxnSpPr>
            <p:nvPr/>
          </p:nvCxnSpPr>
          <p:spPr bwMode="auto">
            <a:xfrm rot="5400000" flipH="1" flipV="1">
              <a:off x="2747919" y="2978803"/>
              <a:ext cx="811878" cy="43087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</p:spPr>
        </p:cxnSp>
        <p:cxnSp>
          <p:nvCxnSpPr>
            <p:cNvPr id="55" name="AutoShape 176"/>
            <p:cNvCxnSpPr>
              <a:cxnSpLocks noChangeShapeType="1"/>
            </p:cNvCxnSpPr>
            <p:nvPr/>
          </p:nvCxnSpPr>
          <p:spPr bwMode="auto">
            <a:xfrm flipV="1">
              <a:off x="2938424" y="3600177"/>
              <a:ext cx="4452600" cy="945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65" name="AutoShape 176"/>
            <p:cNvCxnSpPr>
              <a:cxnSpLocks noChangeShapeType="1"/>
            </p:cNvCxnSpPr>
            <p:nvPr/>
          </p:nvCxnSpPr>
          <p:spPr bwMode="auto">
            <a:xfrm>
              <a:off x="2950973" y="3600177"/>
              <a:ext cx="4592319" cy="152293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67" name="AutoShape 176"/>
            <p:cNvCxnSpPr>
              <a:cxnSpLocks noChangeShapeType="1"/>
            </p:cNvCxnSpPr>
            <p:nvPr/>
          </p:nvCxnSpPr>
          <p:spPr bwMode="auto">
            <a:xfrm>
              <a:off x="2963523" y="3600177"/>
              <a:ext cx="3742292" cy="1393742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70" name="AutoShape 176"/>
            <p:cNvCxnSpPr>
              <a:cxnSpLocks noChangeShapeType="1"/>
            </p:cNvCxnSpPr>
            <p:nvPr/>
          </p:nvCxnSpPr>
          <p:spPr bwMode="auto">
            <a:xfrm flipV="1">
              <a:off x="2976072" y="3317647"/>
              <a:ext cx="4262682" cy="282529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72" name="AutoShape 176"/>
            <p:cNvCxnSpPr>
              <a:cxnSpLocks noChangeShapeType="1"/>
            </p:cNvCxnSpPr>
            <p:nvPr/>
          </p:nvCxnSpPr>
          <p:spPr bwMode="auto">
            <a:xfrm flipV="1">
              <a:off x="2950973" y="3035118"/>
              <a:ext cx="4300331" cy="565059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74" name="AutoShape 176"/>
            <p:cNvCxnSpPr>
              <a:cxnSpLocks noChangeShapeType="1"/>
            </p:cNvCxnSpPr>
            <p:nvPr/>
          </p:nvCxnSpPr>
          <p:spPr bwMode="auto">
            <a:xfrm flipV="1">
              <a:off x="2950973" y="2752588"/>
              <a:ext cx="4275232" cy="857041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78" name="AutoShape 176"/>
            <p:cNvCxnSpPr>
              <a:cxnSpLocks noChangeShapeType="1"/>
            </p:cNvCxnSpPr>
            <p:nvPr/>
          </p:nvCxnSpPr>
          <p:spPr bwMode="auto">
            <a:xfrm flipV="1">
              <a:off x="2950973" y="2470059"/>
              <a:ext cx="4275232" cy="1139571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81" name="AutoShape 176"/>
            <p:cNvCxnSpPr>
              <a:cxnSpLocks noChangeShapeType="1"/>
            </p:cNvCxnSpPr>
            <p:nvPr/>
          </p:nvCxnSpPr>
          <p:spPr bwMode="auto">
            <a:xfrm flipV="1">
              <a:off x="2950973" y="2187529"/>
              <a:ext cx="4275232" cy="1425251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86" name="AutoShape 176"/>
            <p:cNvCxnSpPr>
              <a:cxnSpLocks noChangeShapeType="1"/>
            </p:cNvCxnSpPr>
            <p:nvPr/>
          </p:nvCxnSpPr>
          <p:spPr bwMode="auto">
            <a:xfrm flipV="1">
              <a:off x="2950973" y="1905000"/>
              <a:ext cx="4275232" cy="170778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89" name="AutoShape 176"/>
            <p:cNvCxnSpPr>
              <a:cxnSpLocks noChangeShapeType="1"/>
            </p:cNvCxnSpPr>
            <p:nvPr/>
          </p:nvCxnSpPr>
          <p:spPr bwMode="auto">
            <a:xfrm flipV="1">
              <a:off x="2950973" y="2799852"/>
              <a:ext cx="1392170" cy="812929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93" name="AutoShape 176"/>
            <p:cNvCxnSpPr>
              <a:cxnSpLocks noChangeShapeType="1"/>
            </p:cNvCxnSpPr>
            <p:nvPr/>
          </p:nvCxnSpPr>
          <p:spPr bwMode="auto">
            <a:xfrm>
              <a:off x="2950973" y="3609630"/>
              <a:ext cx="4300331" cy="241568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95" name="AutoShape 176"/>
            <p:cNvCxnSpPr>
              <a:cxnSpLocks noChangeShapeType="1"/>
            </p:cNvCxnSpPr>
            <p:nvPr/>
          </p:nvCxnSpPr>
          <p:spPr bwMode="auto">
            <a:xfrm>
              <a:off x="2950973" y="3600177"/>
              <a:ext cx="1392170" cy="90430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97" name="AutoShape 176"/>
            <p:cNvCxnSpPr>
              <a:cxnSpLocks noChangeShapeType="1"/>
            </p:cNvCxnSpPr>
            <p:nvPr/>
          </p:nvCxnSpPr>
          <p:spPr bwMode="auto">
            <a:xfrm>
              <a:off x="2950973" y="3590724"/>
              <a:ext cx="4120454" cy="125090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99" name="AutoShape 176"/>
            <p:cNvCxnSpPr>
              <a:cxnSpLocks noChangeShapeType="1"/>
            </p:cNvCxnSpPr>
            <p:nvPr/>
          </p:nvCxnSpPr>
          <p:spPr bwMode="auto">
            <a:xfrm>
              <a:off x="2950973" y="3581272"/>
              <a:ext cx="4120454" cy="422219"/>
            </a:xfrm>
            <a:prstGeom prst="straightConnector1">
              <a:avLst/>
            </a:prstGeom>
            <a:noFill/>
            <a:ln w="9525">
              <a:solidFill>
                <a:srgbClr val="00009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101" name="AutoShape 176"/>
            <p:cNvCxnSpPr>
              <a:cxnSpLocks noChangeShapeType="1"/>
            </p:cNvCxnSpPr>
            <p:nvPr/>
          </p:nvCxnSpPr>
          <p:spPr bwMode="auto">
            <a:xfrm>
              <a:off x="2950973" y="3600177"/>
              <a:ext cx="1316035" cy="731006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104" name="AutoShape 176"/>
            <p:cNvCxnSpPr>
              <a:cxnSpLocks noChangeShapeType="1"/>
            </p:cNvCxnSpPr>
            <p:nvPr/>
          </p:nvCxnSpPr>
          <p:spPr bwMode="auto">
            <a:xfrm rot="16200000" flipH="1">
              <a:off x="2938533" y="3612724"/>
              <a:ext cx="731006" cy="706961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106" name="AutoShape 176"/>
            <p:cNvCxnSpPr>
              <a:cxnSpLocks noChangeShapeType="1"/>
            </p:cNvCxnSpPr>
            <p:nvPr/>
          </p:nvCxnSpPr>
          <p:spPr bwMode="auto">
            <a:xfrm rot="5400000" flipH="1" flipV="1">
              <a:off x="2864609" y="3109039"/>
              <a:ext cx="577663" cy="43087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108" name="AutoShape 176"/>
            <p:cNvCxnSpPr>
              <a:cxnSpLocks noChangeShapeType="1"/>
            </p:cNvCxnSpPr>
            <p:nvPr/>
          </p:nvCxnSpPr>
          <p:spPr bwMode="auto">
            <a:xfrm flipV="1">
              <a:off x="2950973" y="3035118"/>
              <a:ext cx="630827" cy="565059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111" name="AutoShape 176"/>
            <p:cNvCxnSpPr>
              <a:cxnSpLocks noChangeShapeType="1"/>
            </p:cNvCxnSpPr>
            <p:nvPr/>
          </p:nvCxnSpPr>
          <p:spPr bwMode="auto">
            <a:xfrm flipV="1">
              <a:off x="2950973" y="3035118"/>
              <a:ext cx="783095" cy="57451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117" name="AutoShape 176"/>
            <p:cNvCxnSpPr>
              <a:cxnSpLocks noChangeShapeType="1"/>
            </p:cNvCxnSpPr>
            <p:nvPr/>
          </p:nvCxnSpPr>
          <p:spPr bwMode="auto">
            <a:xfrm>
              <a:off x="2950137" y="3609630"/>
              <a:ext cx="4060216" cy="72260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120" name="AutoShape 176"/>
            <p:cNvCxnSpPr>
              <a:cxnSpLocks noChangeShapeType="1"/>
            </p:cNvCxnSpPr>
            <p:nvPr/>
          </p:nvCxnSpPr>
          <p:spPr bwMode="auto">
            <a:xfrm>
              <a:off x="2949300" y="3628535"/>
              <a:ext cx="4593992" cy="60287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prstDash val="dash"/>
              <a:round/>
              <a:headEnd/>
              <a:tailEnd type="arrow" w="sm" len="sm"/>
            </a:ln>
          </p:spPr>
        </p:cxnSp>
        <p:cxnSp>
          <p:nvCxnSpPr>
            <p:cNvPr id="122" name="AutoShape 176"/>
            <p:cNvCxnSpPr>
              <a:cxnSpLocks noChangeShapeType="1"/>
            </p:cNvCxnSpPr>
            <p:nvPr/>
          </p:nvCxnSpPr>
          <p:spPr bwMode="auto">
            <a:xfrm>
              <a:off x="2948463" y="3647440"/>
              <a:ext cx="4122964" cy="965222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 type="arrow" w="sm" len="sm"/>
            </a:ln>
          </p:spPr>
        </p:cxnSp>
        <p:sp>
          <p:nvSpPr>
            <p:cNvPr id="35" name="TextBox 34"/>
            <p:cNvSpPr txBox="1"/>
            <p:nvPr/>
          </p:nvSpPr>
          <p:spPr>
            <a:xfrm>
              <a:off x="3073400" y="42926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cxnSp>
        <p:nvCxnSpPr>
          <p:cNvPr id="204" name="AutoShape 173"/>
          <p:cNvCxnSpPr>
            <a:cxnSpLocks noChangeShapeType="1"/>
          </p:cNvCxnSpPr>
          <p:nvPr/>
        </p:nvCxnSpPr>
        <p:spPr bwMode="auto">
          <a:xfrm rot="16200000" flipH="1">
            <a:off x="2813918" y="3079380"/>
            <a:ext cx="226864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cxnSp>
      <p:sp>
        <p:nvSpPr>
          <p:cNvPr id="236" name="Text Box 148"/>
          <p:cNvSpPr txBox="1">
            <a:spLocks noChangeArrowheads="1"/>
          </p:cNvSpPr>
          <p:nvPr/>
        </p:nvSpPr>
        <p:spPr bwMode="auto">
          <a:xfrm>
            <a:off x="7278288" y="2398147"/>
            <a:ext cx="1290100" cy="49244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dirty="0">
                <a:latin typeface="Arial"/>
                <a:ea typeface="宋体" pitchFamily="2" charset="-122"/>
                <a:cs typeface="Arial"/>
              </a:rPr>
              <a:t>Zero</a:t>
            </a:r>
            <a:r>
              <a:rPr lang="zh-CN" altLang="en-US" sz="1600" dirty="0">
                <a:latin typeface="Arial"/>
                <a:ea typeface="宋体" pitchFamily="2" charset="-122"/>
                <a:cs typeface="Arial"/>
              </a:rPr>
              <a:t> </a:t>
            </a:r>
            <a:r>
              <a:rPr lang="en-US" altLang="zh-CN" sz="1600" dirty="0">
                <a:latin typeface="Arial"/>
                <a:ea typeface="宋体" pitchFamily="2" charset="-122"/>
                <a:cs typeface="Arial"/>
              </a:rPr>
              <a:t>degree</a:t>
            </a:r>
            <a:r>
              <a:rPr lang="zh-CN" altLang="en-US" sz="1600" dirty="0">
                <a:latin typeface="Arial"/>
                <a:ea typeface="宋体" pitchFamily="2" charset="-122"/>
                <a:cs typeface="Arial"/>
              </a:rPr>
              <a:t> </a:t>
            </a:r>
            <a:r>
              <a:rPr lang="en-US" altLang="zh-CN" sz="1600" dirty="0">
                <a:latin typeface="Arial"/>
                <a:ea typeface="宋体" pitchFamily="2" charset="-122"/>
                <a:cs typeface="Arial"/>
              </a:rPr>
              <a:t>calorimeter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宋体" pitchFamily="2" charset="-122"/>
              <a:cs typeface="Arial"/>
            </a:endParaRPr>
          </a:p>
        </p:txBody>
      </p:sp>
      <p:sp>
        <p:nvSpPr>
          <p:cNvPr id="237" name="Rectangle 160"/>
          <p:cNvSpPr>
            <a:spLocks noChangeArrowheads="1"/>
          </p:cNvSpPr>
          <p:nvPr/>
        </p:nvSpPr>
        <p:spPr bwMode="auto">
          <a:xfrm>
            <a:off x="7422742" y="2890007"/>
            <a:ext cx="489435" cy="34659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>
                <a:alpha val="47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grpSp>
        <p:nvGrpSpPr>
          <p:cNvPr id="238" name="Group 237"/>
          <p:cNvGrpSpPr/>
          <p:nvPr/>
        </p:nvGrpSpPr>
        <p:grpSpPr>
          <a:xfrm>
            <a:off x="2975996" y="857210"/>
            <a:ext cx="2001268" cy="3784684"/>
            <a:chOff x="2988696" y="1367036"/>
            <a:chExt cx="2001268" cy="3784684"/>
          </a:xfrm>
        </p:grpSpPr>
        <p:sp>
          <p:nvSpPr>
            <p:cNvPr id="239" name="Text Box 145"/>
            <p:cNvSpPr txBox="1">
              <a:spLocks noChangeArrowheads="1"/>
            </p:cNvSpPr>
            <p:nvPr/>
          </p:nvSpPr>
          <p:spPr bwMode="auto">
            <a:xfrm>
              <a:off x="3115682" y="1367036"/>
              <a:ext cx="1874282" cy="4924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Super-conductive</a:t>
              </a:r>
              <a:r>
                <a:rPr lang="zh-CN" altLang="en-US" sz="1600" dirty="0">
                  <a:latin typeface="Arial"/>
                  <a:ea typeface="宋体" pitchFamily="2" charset="-122"/>
                  <a:cs typeface="Arial"/>
                </a:rPr>
                <a:t>  </a:t>
              </a: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secondary</a:t>
              </a:r>
              <a:r>
                <a:rPr lang="zh-CN" altLang="en-US" sz="1600" dirty="0">
                  <a:latin typeface="Arial"/>
                  <a:ea typeface="宋体" pitchFamily="2" charset="-122"/>
                  <a:cs typeface="Arial"/>
                </a:rPr>
                <a:t> </a:t>
              </a: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magnet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endParaRPr>
            </a:p>
          </p:txBody>
        </p:sp>
        <p:sp>
          <p:nvSpPr>
            <p:cNvPr id="240" name="AutoShape 163"/>
            <p:cNvSpPr>
              <a:spLocks noChangeArrowheads="1"/>
            </p:cNvSpPr>
            <p:nvPr/>
          </p:nvSpPr>
          <p:spPr bwMode="auto">
            <a:xfrm>
              <a:off x="2988696" y="1890555"/>
              <a:ext cx="1869892" cy="803475"/>
            </a:xfrm>
            <a:prstGeom prst="flowChartAlternateProcess">
              <a:avLst/>
            </a:prstGeom>
            <a:gradFill rotWithShape="0">
              <a:gsLst>
                <a:gs pos="0">
                  <a:srgbClr val="31859C"/>
                </a:gs>
                <a:gs pos="100000">
                  <a:srgbClr val="D6E7EB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41" name="AutoShape 164"/>
            <p:cNvSpPr>
              <a:spLocks noChangeArrowheads="1"/>
            </p:cNvSpPr>
            <p:nvPr/>
          </p:nvSpPr>
          <p:spPr bwMode="auto">
            <a:xfrm>
              <a:off x="2988696" y="4348245"/>
              <a:ext cx="1869892" cy="803475"/>
            </a:xfrm>
            <a:prstGeom prst="flowChartAlternateProcess">
              <a:avLst/>
            </a:prstGeom>
            <a:gradFill rotWithShape="0">
              <a:gsLst>
                <a:gs pos="0">
                  <a:srgbClr val="31859C"/>
                </a:gs>
                <a:gs pos="100000">
                  <a:srgbClr val="D6E7EB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</p:grpSp>
      <p:cxnSp>
        <p:nvCxnSpPr>
          <p:cNvPr id="242" name="AutoShape 170"/>
          <p:cNvCxnSpPr>
            <a:cxnSpLocks noChangeShapeType="1"/>
          </p:cNvCxnSpPr>
          <p:nvPr/>
        </p:nvCxnSpPr>
        <p:spPr bwMode="auto">
          <a:xfrm rot="16200000" flipH="1">
            <a:off x="2802923" y="3205990"/>
            <a:ext cx="731005" cy="418320"/>
          </a:xfrm>
          <a:prstGeom prst="straightConnector1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</p:spPr>
      </p:cxnSp>
      <p:cxnSp>
        <p:nvCxnSpPr>
          <p:cNvPr id="243" name="AutoShape 172"/>
          <p:cNvCxnSpPr>
            <a:cxnSpLocks noChangeShapeType="1"/>
          </p:cNvCxnSpPr>
          <p:nvPr/>
        </p:nvCxnSpPr>
        <p:spPr bwMode="auto">
          <a:xfrm flipV="1">
            <a:off x="1206502" y="3049652"/>
            <a:ext cx="6726591" cy="9453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lgDashDot"/>
            <a:round/>
            <a:headEnd/>
            <a:tailEnd/>
          </a:ln>
        </p:spPr>
      </p:cxnSp>
      <p:sp>
        <p:nvSpPr>
          <p:cNvPr id="244" name="AutoShape 174"/>
          <p:cNvSpPr>
            <a:spLocks noChangeArrowheads="1"/>
          </p:cNvSpPr>
          <p:nvPr/>
        </p:nvSpPr>
        <p:spPr bwMode="auto">
          <a:xfrm>
            <a:off x="2273220" y="2985584"/>
            <a:ext cx="228403" cy="139689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  <a:alpha val="37000"/>
            </a:schemeClr>
          </a:solidFill>
          <a:ln w="38100" cap="flat" cmpd="dbl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/>
          </a:p>
        </p:txBody>
      </p:sp>
      <p:cxnSp>
        <p:nvCxnSpPr>
          <p:cNvPr id="245" name="AutoShape 175"/>
          <p:cNvCxnSpPr>
            <a:cxnSpLocks noChangeShapeType="1"/>
          </p:cNvCxnSpPr>
          <p:nvPr/>
        </p:nvCxnSpPr>
        <p:spPr bwMode="auto">
          <a:xfrm>
            <a:off x="2946716" y="3049651"/>
            <a:ext cx="4133005" cy="1698327"/>
          </a:xfrm>
          <a:prstGeom prst="straightConnector1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</p:spPr>
      </p:cxnSp>
      <p:cxnSp>
        <p:nvCxnSpPr>
          <p:cNvPr id="246" name="AutoShape 176"/>
          <p:cNvCxnSpPr>
            <a:cxnSpLocks noChangeShapeType="1"/>
          </p:cNvCxnSpPr>
          <p:nvPr/>
        </p:nvCxnSpPr>
        <p:spPr bwMode="auto">
          <a:xfrm flipV="1">
            <a:off x="2946716" y="1312464"/>
            <a:ext cx="4133005" cy="1737187"/>
          </a:xfrm>
          <a:prstGeom prst="straightConnector1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</p:spPr>
      </p:cxnSp>
      <p:cxnSp>
        <p:nvCxnSpPr>
          <p:cNvPr id="247" name="AutoShape 177"/>
          <p:cNvCxnSpPr>
            <a:cxnSpLocks noChangeShapeType="1"/>
          </p:cNvCxnSpPr>
          <p:nvPr/>
        </p:nvCxnSpPr>
        <p:spPr bwMode="auto">
          <a:xfrm rot="5400000" flipH="1" flipV="1">
            <a:off x="2756210" y="2428276"/>
            <a:ext cx="811878" cy="430870"/>
          </a:xfrm>
          <a:prstGeom prst="straightConnector1">
            <a:avLst/>
          </a:prstGeom>
          <a:noFill/>
          <a:ln w="9525">
            <a:solidFill>
              <a:srgbClr val="FFFF00"/>
            </a:solidFill>
            <a:prstDash val="dash"/>
            <a:round/>
            <a:headEnd/>
            <a:tailEnd/>
          </a:ln>
        </p:spPr>
      </p:cxnSp>
      <p:sp>
        <p:nvSpPr>
          <p:cNvPr id="248" name="Text Box 168"/>
          <p:cNvSpPr txBox="1">
            <a:spLocks noChangeArrowheads="1"/>
          </p:cNvSpPr>
          <p:nvPr/>
        </p:nvSpPr>
        <p:spPr bwMode="auto">
          <a:xfrm>
            <a:off x="1206503" y="1622297"/>
            <a:ext cx="1246592" cy="49244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/>
              <a:t>Micro</a:t>
            </a:r>
            <a:r>
              <a:rPr lang="zh-CN" altLang="en-US" sz="1600" dirty="0"/>
              <a:t> </a:t>
            </a:r>
            <a:r>
              <a:rPr lang="en-US" altLang="zh-CN" sz="1600" dirty="0"/>
              <a:t>pixel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 </a:t>
            </a:r>
            <a:r>
              <a:rPr lang="en-US" altLang="zh-CN" sz="1600" dirty="0"/>
              <a:t>monitor</a:t>
            </a:r>
            <a:endParaRPr kumimoji="0" lang="zh-CN" alt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宋体" pitchFamily="2" charset="-122"/>
              <a:cs typeface="Arial"/>
            </a:endParaRPr>
          </a:p>
        </p:txBody>
      </p:sp>
      <p:cxnSp>
        <p:nvCxnSpPr>
          <p:cNvPr id="249" name="Straight Connector 248"/>
          <p:cNvCxnSpPr/>
          <p:nvPr/>
        </p:nvCxnSpPr>
        <p:spPr>
          <a:xfrm rot="16200000" flipH="1">
            <a:off x="1629548" y="2227713"/>
            <a:ext cx="870695" cy="645050"/>
          </a:xfrm>
          <a:prstGeom prst="line">
            <a:avLst/>
          </a:prstGeom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250" name="Group 249"/>
          <p:cNvGrpSpPr/>
          <p:nvPr/>
        </p:nvGrpSpPr>
        <p:grpSpPr>
          <a:xfrm>
            <a:off x="1434905" y="1277626"/>
            <a:ext cx="4872843" cy="3369827"/>
            <a:chOff x="1447604" y="1787452"/>
            <a:chExt cx="4872843" cy="3369827"/>
          </a:xfrm>
        </p:grpSpPr>
        <p:sp>
          <p:nvSpPr>
            <p:cNvPr id="251" name="Text Box 146"/>
            <p:cNvSpPr txBox="1">
              <a:spLocks noChangeArrowheads="1"/>
            </p:cNvSpPr>
            <p:nvPr/>
          </p:nvSpPr>
          <p:spPr bwMode="auto">
            <a:xfrm>
              <a:off x="5032857" y="1787452"/>
              <a:ext cx="1287590" cy="4924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Multi-wire</a:t>
              </a: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 </a:t>
              </a: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drift</a:t>
              </a:r>
              <a:r>
                <a:rPr lang="zh-CN" altLang="en-US" sz="1600" dirty="0">
                  <a:latin typeface="Arial"/>
                  <a:ea typeface="宋体" pitchFamily="2" charset="-122"/>
                  <a:cs typeface="Arial"/>
                </a:rPr>
                <a:t> </a:t>
              </a: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chamber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宋体" pitchFamily="2" charset="-122"/>
                <a:cs typeface="Arial"/>
              </a:endParaRPr>
            </a:p>
          </p:txBody>
        </p:sp>
        <p:sp>
          <p:nvSpPr>
            <p:cNvPr id="252" name="Text Box 147"/>
            <p:cNvSpPr txBox="1">
              <a:spLocks noChangeArrowheads="1"/>
            </p:cNvSpPr>
            <p:nvPr/>
          </p:nvSpPr>
          <p:spPr bwMode="auto">
            <a:xfrm>
              <a:off x="1447604" y="4418615"/>
              <a:ext cx="1175480" cy="7386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Time</a:t>
              </a:r>
              <a:r>
                <a:rPr lang="zh-CN" altLang="en-US" sz="1600" dirty="0">
                  <a:latin typeface="Arial"/>
                  <a:ea typeface="宋体" pitchFamily="2" charset="-122"/>
                  <a:cs typeface="Arial"/>
                </a:rPr>
                <a:t> </a:t>
              </a: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projection</a:t>
              </a:r>
              <a:r>
                <a:rPr lang="zh-CN" altLang="en-US" sz="1600" dirty="0">
                  <a:latin typeface="Arial"/>
                  <a:ea typeface="宋体" pitchFamily="2" charset="-122"/>
                  <a:cs typeface="Arial"/>
                </a:rPr>
                <a:t> </a:t>
              </a: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chamber</a:t>
              </a:r>
              <a:endParaRPr lang="zh-CN" altLang="zh-CN" sz="1600" dirty="0">
                <a:latin typeface="Arial"/>
                <a:ea typeface="宋体" pitchFamily="2" charset="-122"/>
                <a:cs typeface="Arial"/>
              </a:endParaRPr>
            </a:p>
          </p:txBody>
        </p:sp>
        <p:grpSp>
          <p:nvGrpSpPr>
            <p:cNvPr id="253" name="Group 82"/>
            <p:cNvGrpSpPr/>
            <p:nvPr/>
          </p:nvGrpSpPr>
          <p:grpSpPr>
            <a:xfrm>
              <a:off x="3048003" y="2304843"/>
              <a:ext cx="2797821" cy="2496551"/>
              <a:chOff x="3048003" y="2304843"/>
              <a:chExt cx="2797821" cy="2496551"/>
            </a:xfrm>
          </p:grpSpPr>
          <p:sp>
            <p:nvSpPr>
              <p:cNvPr id="255" name="Rectangle 150"/>
              <p:cNvSpPr>
                <a:spLocks noChangeArrowheads="1"/>
              </p:cNvSpPr>
              <p:nvPr/>
            </p:nvSpPr>
            <p:spPr bwMode="auto">
              <a:xfrm>
                <a:off x="5381488" y="2562165"/>
                <a:ext cx="112947" cy="815029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56" name="Rectangle 151"/>
              <p:cNvSpPr>
                <a:spLocks noChangeArrowheads="1"/>
              </p:cNvSpPr>
              <p:nvPr/>
            </p:nvSpPr>
            <p:spPr bwMode="auto">
              <a:xfrm>
                <a:off x="5055198" y="2672446"/>
                <a:ext cx="112947" cy="720502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57" name="Rectangle 152"/>
              <p:cNvSpPr>
                <a:spLocks noChangeArrowheads="1"/>
              </p:cNvSpPr>
              <p:nvPr/>
            </p:nvSpPr>
            <p:spPr bwMode="auto">
              <a:xfrm>
                <a:off x="5732877" y="2304843"/>
                <a:ext cx="112947" cy="1064999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58" name="Rectangle 153"/>
              <p:cNvSpPr>
                <a:spLocks noChangeArrowheads="1"/>
              </p:cNvSpPr>
              <p:nvPr/>
            </p:nvSpPr>
            <p:spPr bwMode="auto">
              <a:xfrm>
                <a:off x="5732877" y="3736395"/>
                <a:ext cx="112947" cy="1064999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59" name="Rectangle 154"/>
              <p:cNvSpPr>
                <a:spLocks noChangeArrowheads="1"/>
              </p:cNvSpPr>
              <p:nvPr/>
            </p:nvSpPr>
            <p:spPr bwMode="auto">
              <a:xfrm>
                <a:off x="5381488" y="3695433"/>
                <a:ext cx="112947" cy="815029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60" name="Rectangle 155"/>
              <p:cNvSpPr>
                <a:spLocks noChangeArrowheads="1"/>
              </p:cNvSpPr>
              <p:nvPr/>
            </p:nvSpPr>
            <p:spPr bwMode="auto">
              <a:xfrm>
                <a:off x="5055198" y="3695433"/>
                <a:ext cx="112947" cy="717351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000"/>
              </a:p>
            </p:txBody>
          </p:sp>
          <p:sp>
            <p:nvSpPr>
              <p:cNvPr id="261" name="Rounded Rectangle 260"/>
              <p:cNvSpPr/>
              <p:nvPr/>
            </p:nvSpPr>
            <p:spPr>
              <a:xfrm>
                <a:off x="3048003" y="2850533"/>
                <a:ext cx="1715708" cy="1340473"/>
              </a:xfrm>
              <a:prstGeom prst="roundRect">
                <a:avLst>
                  <a:gd name="adj" fmla="val 4666"/>
                </a:avLst>
              </a:pr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38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38000"/>
                    </a:schemeClr>
                  </a:gs>
                </a:gsLst>
                <a:lin ang="16200000" scaled="0"/>
                <a:tileRect/>
              </a:gradFill>
              <a:ln w="76200" cap="flat" cmpd="tri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4" name="Straight Connector 253"/>
            <p:cNvCxnSpPr/>
            <p:nvPr/>
          </p:nvCxnSpPr>
          <p:spPr>
            <a:xfrm rot="5400000" flipH="1" flipV="1">
              <a:off x="2296934" y="3684874"/>
              <a:ext cx="432709" cy="1064177"/>
            </a:xfrm>
            <a:prstGeom prst="line">
              <a:avLst/>
            </a:prstGeom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2" name="Group 261"/>
          <p:cNvGrpSpPr/>
          <p:nvPr/>
        </p:nvGrpSpPr>
        <p:grpSpPr>
          <a:xfrm>
            <a:off x="1434903" y="892024"/>
            <a:ext cx="6560937" cy="3855954"/>
            <a:chOff x="1447603" y="1401846"/>
            <a:chExt cx="6560937" cy="3855954"/>
          </a:xfrm>
        </p:grpSpPr>
        <p:sp>
          <p:nvSpPr>
            <p:cNvPr id="263" name="Text Box 147"/>
            <p:cNvSpPr txBox="1">
              <a:spLocks noChangeArrowheads="1"/>
            </p:cNvSpPr>
            <p:nvPr/>
          </p:nvSpPr>
          <p:spPr bwMode="auto">
            <a:xfrm>
              <a:off x="6552785" y="1401846"/>
              <a:ext cx="1455755" cy="49244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Endcap</a:t>
              </a:r>
              <a:r>
                <a:rPr lang="zh-CN" altLang="en-US" sz="1600" dirty="0">
                  <a:latin typeface="Arial"/>
                  <a:ea typeface="宋体" pitchFamily="2" charset="-122"/>
                  <a:cs typeface="Arial"/>
                </a:rPr>
                <a:t> </a:t>
              </a: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time-of-flight</a:t>
              </a:r>
              <a:endParaRPr lang="zh-CN" altLang="zh-CN" sz="1600" dirty="0">
                <a:latin typeface="Arial"/>
                <a:ea typeface="宋体" pitchFamily="2" charset="-122"/>
                <a:cs typeface="Arial"/>
              </a:endParaRPr>
            </a:p>
          </p:txBody>
        </p:sp>
        <p:sp>
          <p:nvSpPr>
            <p:cNvPr id="264" name="Rectangle 156"/>
            <p:cNvSpPr>
              <a:spLocks noChangeArrowheads="1"/>
            </p:cNvSpPr>
            <p:nvPr/>
          </p:nvSpPr>
          <p:spPr bwMode="auto">
            <a:xfrm>
              <a:off x="6745212" y="1934089"/>
              <a:ext cx="112947" cy="1504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65" name="Rectangle 156"/>
            <p:cNvSpPr>
              <a:spLocks noChangeArrowheads="1"/>
            </p:cNvSpPr>
            <p:nvPr/>
          </p:nvSpPr>
          <p:spPr bwMode="auto">
            <a:xfrm>
              <a:off x="6745212" y="3677578"/>
              <a:ext cx="112947" cy="1504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cxnSp>
          <p:nvCxnSpPr>
            <p:cNvPr id="266" name="AutoShape 165"/>
            <p:cNvCxnSpPr>
              <a:cxnSpLocks noChangeShapeType="1"/>
            </p:cNvCxnSpPr>
            <p:nvPr/>
          </p:nvCxnSpPr>
          <p:spPr bwMode="auto">
            <a:xfrm flipH="1">
              <a:off x="3361838" y="4290479"/>
              <a:ext cx="1359541" cy="0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</p:spPr>
        </p:cxnSp>
        <p:sp>
          <p:nvSpPr>
            <p:cNvPr id="267" name="Text Box 167"/>
            <p:cNvSpPr txBox="1">
              <a:spLocks noChangeArrowheads="1"/>
            </p:cNvSpPr>
            <p:nvPr/>
          </p:nvSpPr>
          <p:spPr bwMode="auto">
            <a:xfrm>
              <a:off x="1447603" y="3943881"/>
              <a:ext cx="1066720" cy="2462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T</a:t>
              </a:r>
              <a:r>
                <a:rPr kumimoji="0" lang="en-US" altLang="zh-CN" sz="1600" b="0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宋体" pitchFamily="2" charset="-122"/>
                  <a:cs typeface="Arial"/>
                </a:rPr>
                <a:t>0</a:t>
              </a:r>
              <a:r>
                <a:rPr lang="zh-CN" altLang="en-US" sz="1600" dirty="0">
                  <a:latin typeface="Arial"/>
                  <a:ea typeface="宋体" pitchFamily="2" charset="-122"/>
                  <a:cs typeface="Arial"/>
                </a:rPr>
                <a:t> </a:t>
              </a: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detector</a:t>
              </a:r>
              <a:endParaRPr lang="zh-CN" altLang="zh-CN" sz="1600" dirty="0">
                <a:latin typeface="Arial"/>
                <a:ea typeface="宋体" pitchFamily="2" charset="-122"/>
                <a:cs typeface="Arial"/>
              </a:endParaRPr>
            </a:p>
          </p:txBody>
        </p:sp>
        <p:sp>
          <p:nvSpPr>
            <p:cNvPr id="268" name="AutoShape 174"/>
            <p:cNvSpPr>
              <a:spLocks noChangeArrowheads="1"/>
            </p:cNvSpPr>
            <p:nvPr/>
          </p:nvSpPr>
          <p:spPr bwMode="auto">
            <a:xfrm>
              <a:off x="2776189" y="3385125"/>
              <a:ext cx="269398" cy="364452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32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000"/>
            </a:p>
          </p:txBody>
        </p:sp>
        <p:sp>
          <p:nvSpPr>
            <p:cNvPr id="269" name="Text Box 168"/>
            <p:cNvSpPr txBox="1">
              <a:spLocks noChangeArrowheads="1"/>
            </p:cNvSpPr>
            <p:nvPr/>
          </p:nvSpPr>
          <p:spPr bwMode="auto">
            <a:xfrm>
              <a:off x="4928866" y="5012031"/>
              <a:ext cx="1763639" cy="2457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algn="just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Inner</a:t>
              </a:r>
              <a:r>
                <a:rPr lang="zh-CN" altLang="en-US" sz="1600" dirty="0">
                  <a:latin typeface="Arial"/>
                  <a:ea typeface="宋体" pitchFamily="2" charset="-122"/>
                  <a:cs typeface="Arial"/>
                </a:rPr>
                <a:t> </a:t>
              </a:r>
              <a:r>
                <a:rPr lang="en-US" altLang="zh-CN" sz="1600" dirty="0">
                  <a:latin typeface="Arial"/>
                  <a:ea typeface="宋体" pitchFamily="2" charset="-122"/>
                  <a:cs typeface="Arial"/>
                </a:rPr>
                <a:t>time-of-flight</a:t>
              </a:r>
              <a:endParaRPr lang="zh-CN" altLang="zh-CN" sz="1600" dirty="0">
                <a:latin typeface="Arial"/>
                <a:ea typeface="宋体" pitchFamily="2" charset="-122"/>
                <a:cs typeface="Arial"/>
              </a:endParaRPr>
            </a:p>
          </p:txBody>
        </p:sp>
        <p:cxnSp>
          <p:nvCxnSpPr>
            <p:cNvPr id="270" name="AutoShape 191"/>
            <p:cNvCxnSpPr>
              <a:cxnSpLocks noChangeShapeType="1"/>
            </p:cNvCxnSpPr>
            <p:nvPr/>
          </p:nvCxnSpPr>
          <p:spPr bwMode="auto">
            <a:xfrm flipH="1">
              <a:off x="3390284" y="2747596"/>
              <a:ext cx="1359541" cy="0"/>
            </a:xfrm>
            <a:prstGeom prst="straightConnector1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271" name="Straight Connector 270"/>
            <p:cNvCxnSpPr/>
            <p:nvPr/>
          </p:nvCxnSpPr>
          <p:spPr>
            <a:xfrm rot="10800000">
              <a:off x="4572000" y="4291545"/>
              <a:ext cx="756932" cy="722083"/>
            </a:xfrm>
            <a:prstGeom prst="line">
              <a:avLst/>
            </a:prstGeom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 rot="5400000" flipH="1" flipV="1">
              <a:off x="2290621" y="3323621"/>
              <a:ext cx="196405" cy="1044127"/>
            </a:xfrm>
            <a:prstGeom prst="line">
              <a:avLst/>
            </a:prstGeom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oval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73" name="Picture 27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96" y="2919178"/>
            <a:ext cx="229404" cy="233429"/>
          </a:xfrm>
          <a:prstGeom prst="rect">
            <a:avLst/>
          </a:prstGeom>
        </p:spPr>
      </p:pic>
      <p:sp>
        <p:nvSpPr>
          <p:cNvPr id="274" name="Rounded Rectangle 273"/>
          <p:cNvSpPr/>
          <p:nvPr/>
        </p:nvSpPr>
        <p:spPr>
          <a:xfrm>
            <a:off x="673100" y="762010"/>
            <a:ext cx="7924800" cy="4394190"/>
          </a:xfrm>
          <a:prstGeom prst="roundRect">
            <a:avLst>
              <a:gd name="adj" fmla="val 3228"/>
            </a:avLst>
          </a:prstGeom>
          <a:noFill/>
          <a:ln w="57150" cap="flat" cmpd="thickThin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5" name="Rounded Rectangle 274"/>
          <p:cNvSpPr/>
          <p:nvPr/>
        </p:nvSpPr>
        <p:spPr>
          <a:xfrm>
            <a:off x="685800" y="5333999"/>
            <a:ext cx="7924800" cy="1487385"/>
          </a:xfrm>
          <a:prstGeom prst="roundRect">
            <a:avLst>
              <a:gd name="adj" fmla="val 3228"/>
            </a:avLst>
          </a:prstGeom>
          <a:noFill/>
          <a:ln w="57150" cap="flat" cmpd="thickThin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Functions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necessary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for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physics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objects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 </a:t>
            </a:r>
            <a:r>
              <a:rPr lang="en-US" altLang="zh-CN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      </a:t>
            </a: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	</a:t>
            </a:r>
            <a:r>
              <a:rPr 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1)  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beam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location,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particle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identification</a:t>
            </a:r>
            <a:r>
              <a:rPr 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	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2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）</a:t>
            </a:r>
            <a:r>
              <a:rPr lang="en-US" altLang="zh-CN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momentum</a:t>
            </a:r>
            <a:r>
              <a:rPr lang="zh-CN" altLang="en-US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distribution</a:t>
            </a:r>
            <a:r>
              <a:rPr lang="zh-CN" altLang="en-US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all</a:t>
            </a:r>
            <a:r>
              <a:rPr lang="zh-CN" altLang="en-US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charged</a:t>
            </a:r>
            <a:r>
              <a:rPr lang="zh-CN" altLang="en-US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particles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200" i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                  </a:t>
            </a:r>
            <a:r>
              <a:rPr lang="en-US" altLang="zh-CN" sz="2200" i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in</a:t>
            </a:r>
            <a:r>
              <a:rPr lang="zh-CN" altLang="en-US" sz="2200" i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i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2200" i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i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precision</a:t>
            </a:r>
            <a:endParaRPr lang="en-US" sz="2200" i="1" dirty="0">
              <a:solidFill>
                <a:schemeClr val="tx1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223F1F-CD85-5E4C-AA5C-FE950BC6F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37088-53F2-264C-901F-4498EBA6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5FD1E-981A-F443-B741-000C63E6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1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0.19358 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44" grpId="0" animBg="1"/>
      <p:bldP spid="2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708" y="-90282"/>
            <a:ext cx="7592291" cy="801482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CEE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subsystems</a:t>
            </a:r>
            <a:endParaRPr lang="en-US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361318"/>
              </p:ext>
            </p:extLst>
          </p:nvPr>
        </p:nvGraphicFramePr>
        <p:xfrm>
          <a:off x="4572003" y="769332"/>
          <a:ext cx="4467825" cy="58674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02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7615">
                  <a:extLst>
                    <a:ext uri="{9D8B030D-6E8A-4147-A177-3AD203B41FA5}">
                      <a16:colId xmlns:a16="http://schemas.microsoft.com/office/drawing/2014/main" val="3683669827"/>
                    </a:ext>
                  </a:extLst>
                </a:gridCol>
              </a:tblGrid>
              <a:tr h="27500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Time</a:t>
                      </a: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projection</a:t>
                      </a: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chamber (</a:t>
                      </a: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TPC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6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Sensitive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volume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0.9(</a:t>
                      </a:r>
                      <a:r>
                        <a:rPr lang="en-US" alt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L)×0.8(H)</a:t>
                      </a: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×1.0(</a:t>
                      </a:r>
                      <a:r>
                        <a:rPr lang="en-US" alt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W) m</a:t>
                      </a:r>
                      <a:r>
                        <a:rPr lang="en-US" altLang="zh-CN" sz="1400" kern="100" baseline="300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altLang="zh-CN" sz="1400" kern="100" baseline="300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Channels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</a:t>
                      </a:r>
                      <a:r>
                        <a:rPr lang="en-US" alt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k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Gas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90% Ar + 10% CH</a:t>
                      </a:r>
                      <a:r>
                        <a:rPr lang="en-US" sz="1400" kern="100" baseline="-250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4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Momentum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resolution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、</a:t>
                      </a: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</a:t>
                      </a:r>
                      <a:r>
                        <a:rPr lang="en-US" sz="1400" kern="100" baseline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zh-CN" altLang="en-US" sz="1400" kern="100" baseline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～</a:t>
                      </a:r>
                      <a:r>
                        <a:rPr lang="en-US" altLang="zh-CN" sz="1400" kern="100" baseline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5%</a:t>
                      </a: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，</a:t>
                      </a:r>
                      <a:r>
                        <a:rPr lang="en-US" alt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total</a:t>
                      </a:r>
                      <a:r>
                        <a:rPr lang="zh-CN" alt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≤</a:t>
                      </a: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10%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PID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feasible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Z &lt;= 2, π, p, d, t, He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Track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discrimination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&lt; 3 cm</a:t>
                      </a:r>
                      <a:endParaRPr lang="zh-CN" sz="1400" kern="10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Track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multiplicity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200</a:t>
                      </a:r>
                      <a:endParaRPr lang="zh-CN" sz="1400" kern="10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Level-1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trigger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rate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1000 Hz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00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Beam</a:t>
                      </a: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monitor (BM</a:t>
                      </a:r>
                      <a:r>
                        <a:rPr lang="en-US" altLang="zh-CN" sz="1400" kern="100" baseline="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baseline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Space</a:t>
                      </a:r>
                      <a:r>
                        <a:rPr lang="zh-CN" altLang="en-US" sz="1400" kern="100" baseline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baseline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resolution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&lt; 50 </a:t>
                      </a: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Time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resolution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</a:t>
                      </a: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Layers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Number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of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pixels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360k 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8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   Total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area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18cm</a:t>
                      </a:r>
                      <a:r>
                        <a:rPr lang="en-US" sz="1400" kern="10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 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5003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Time-of-flight (TOF)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57890">
                <a:tc>
                  <a:txBody>
                    <a:bodyPr/>
                    <a:lstStyle/>
                    <a:p>
                      <a:pPr marL="160020" indent="666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Time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resolution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eTOF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&lt;60 </a:t>
                      </a:r>
                      <a:r>
                        <a:rPr lang="en-US" sz="1400" kern="10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ps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,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400" kern="10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iTOF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&lt;50 </a:t>
                      </a:r>
                      <a:r>
                        <a:rPr lang="en-US" sz="1400" kern="10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ps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</a:t>
                      </a:r>
                      <a:r>
                        <a:rPr lang="en-US" sz="1400" kern="100" baseline="-25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0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&lt; 50ps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marL="160020" indent="666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Occupancy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10%~15%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marL="160020" indent="666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Total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area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12m</a:t>
                      </a:r>
                      <a:r>
                        <a:rPr lang="en-US" sz="1400" kern="100" baseline="300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5003">
                <a:tc>
                  <a:txBody>
                    <a:bodyPr/>
                    <a:lstStyle/>
                    <a:p>
                      <a:pPr marL="160020" indent="6667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Channels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3000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293796"/>
              </p:ext>
            </p:extLst>
          </p:nvPr>
        </p:nvGraphicFramePr>
        <p:xfrm>
          <a:off x="115751" y="2654300"/>
          <a:ext cx="4227652" cy="4002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5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2006">
                  <a:extLst>
                    <a:ext uri="{9D8B030D-6E8A-4147-A177-3AD203B41FA5}">
                      <a16:colId xmlns:a16="http://schemas.microsoft.com/office/drawing/2014/main" val="2988986011"/>
                    </a:ext>
                  </a:extLst>
                </a:gridCol>
              </a:tblGrid>
              <a:tr h="16862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Zero</a:t>
                      </a: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degree</a:t>
                      </a: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calorimeter</a:t>
                      </a: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(ZDC)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618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Size</a:t>
                      </a: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1(L)×2(H)</a:t>
                      </a:r>
                      <a:r>
                        <a:rPr lang="zh-CN" alt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×</a:t>
                      </a:r>
                      <a:r>
                        <a:rPr lang="en-US" alt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2(W)</a:t>
                      </a:r>
                      <a:r>
                        <a:rPr lang="zh-CN" alt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</a:t>
                      </a:r>
                      <a:r>
                        <a:rPr lang="en-US" altLang="zh-CN" sz="1400" kern="100" baseline="300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altLang="zh-CN" sz="1400" kern="100" baseline="300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Energy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resolution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&lt; 20%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/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√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E(GeV)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Channels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400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545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Super</a:t>
                      </a: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conductive magnet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Total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size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3.2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(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L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)×3 (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H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×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4.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(W) m</a:t>
                      </a:r>
                      <a:r>
                        <a:rPr lang="en-US" altLang="zh-CN" sz="1400" kern="10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altLang="zh-CN" sz="1400" kern="100" baseline="300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598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Uniform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field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1(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L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)×0.9(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H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r>
                        <a:rPr 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×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1.2(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W</a:t>
                      </a: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m</a:t>
                      </a:r>
                      <a:r>
                        <a:rPr lang="en-US" altLang="zh-CN" sz="1400" kern="10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altLang="zh-CN" sz="1400" kern="100" baseline="300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Uniformity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5kG / 1%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Total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weight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200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tons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62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 Multi-wire</a:t>
                      </a: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drift</a:t>
                      </a: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chamber (MWDC)</a:t>
                      </a: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14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Transverse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space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resolution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0.3 mm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Layers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Channels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3000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Total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area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 m</a:t>
                      </a:r>
                      <a:r>
                        <a:rPr lang="en-US" sz="1400" kern="100" baseline="3000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7545">
                <a:tc>
                  <a:txBody>
                    <a:bodyPr/>
                    <a:lstStyle/>
                    <a:p>
                      <a:pPr marL="27305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Momentum</a:t>
                      </a:r>
                      <a:r>
                        <a:rPr lang="zh-CN" alt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resolution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5%</a:t>
                      </a:r>
                      <a:endParaRPr lang="zh-CN" sz="1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38422" marR="384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92600" y="876300"/>
            <a:ext cx="4356103" cy="1508105"/>
          </a:xfrm>
          <a:prstGeom prst="rect">
            <a:avLst/>
          </a:prstGeom>
          <a:solidFill>
            <a:srgbClr val="FFFF00"/>
          </a:solidFill>
          <a:ln w="57150" cmpd="thickThin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CEE key</a:t>
            </a:r>
            <a:r>
              <a:rPr lang="zh-CN" altLang="en-US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b="1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prameters</a:t>
            </a:r>
            <a:r>
              <a:rPr lang="en-US" altLang="zh-CN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/>
              </a:rPr>
              <a:t>: </a:t>
            </a:r>
            <a:r>
              <a:rPr lang="en-US" altLang="zh-CN" sz="2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/>
              </a:rPr>
              <a:t>  </a:t>
            </a:r>
            <a:r>
              <a:rPr lang="en-US" altLang="zh-CN" sz="1600" dirty="0">
                <a:latin typeface="华文细黑"/>
                <a:ea typeface="华文细黑"/>
                <a:cs typeface="华文细黑"/>
                <a:sym typeface="Wingdings"/>
              </a:rPr>
              <a:t>(500-1000MeV/u)</a:t>
            </a:r>
            <a:endParaRPr lang="en-US" altLang="zh-CN" sz="1600" b="1" dirty="0">
              <a:latin typeface="华文细黑"/>
              <a:ea typeface="华文细黑"/>
              <a:cs typeface="华文细黑"/>
            </a:endParaRPr>
          </a:p>
          <a:p>
            <a:r>
              <a:rPr 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Momentum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resolution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：≤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 5%</a:t>
            </a:r>
          </a:p>
          <a:p>
            <a:r>
              <a:rPr 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Space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resolution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：          ≤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zh-CN" dirty="0">
                <a:latin typeface="华文细黑"/>
                <a:ea typeface="华文细黑"/>
                <a:cs typeface="华文细黑"/>
              </a:rPr>
              <a:t>5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0ps</a:t>
            </a:r>
          </a:p>
          <a:p>
            <a:r>
              <a:rPr lang="en-US" altLang="zh-CN" dirty="0">
                <a:latin typeface="华文细黑"/>
                <a:ea typeface="华文细黑"/>
                <a:cs typeface="华文细黑"/>
              </a:rPr>
              <a:t> </a:t>
            </a:r>
            <a:r>
              <a:rPr lang="zh-CN" altLang="zh-CN" dirty="0"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Event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rate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  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                ≥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10</a:t>
            </a:r>
            <a:r>
              <a:rPr lang="en-US" altLang="zh-CN" baseline="30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4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/s</a:t>
            </a:r>
          </a:p>
          <a:p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Date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writing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rate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  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    ≥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500MB/s</a:t>
            </a:r>
            <a:endParaRPr lang="zh-CN" altLang="en-US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B247D-7A4F-BC4E-8363-CC97921E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6F92A-126D-A94D-8333-1C14A5CE1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9492A-785A-A24D-BEF4-B8242043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19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FDFA-9A22-654B-865B-94986835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591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Zero-Degree</a:t>
            </a:r>
            <a:r>
              <a:rPr lang="zh-CN" altLang="en-US" dirty="0"/>
              <a:t> </a:t>
            </a:r>
            <a:r>
              <a:rPr lang="en-US" altLang="zh-CN" dirty="0"/>
              <a:t>Calorimeter: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physics</a:t>
            </a:r>
            <a:r>
              <a:rPr lang="zh-CN" altLang="en-US" dirty="0"/>
              <a:t> </a:t>
            </a:r>
            <a:r>
              <a:rPr lang="en-US" altLang="zh-CN" dirty="0"/>
              <a:t>purpose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BC4B-99CB-AC4E-A1D3-B52A93EAD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38071"/>
            <a:ext cx="8179684" cy="270258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Main</a:t>
            </a:r>
            <a:r>
              <a:rPr lang="zh-CN" altLang="en-US" sz="2400" dirty="0"/>
              <a:t> </a:t>
            </a:r>
            <a:r>
              <a:rPr lang="en-US" altLang="zh-CN" sz="2400" dirty="0"/>
              <a:t>physics</a:t>
            </a:r>
            <a:r>
              <a:rPr lang="zh-CN" altLang="en-US" sz="2400" dirty="0"/>
              <a:t> </a:t>
            </a:r>
            <a:r>
              <a:rPr lang="en-US" altLang="zh-CN" sz="2400" dirty="0"/>
              <a:t>object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ZDC: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event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centrality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event</a:t>
            </a:r>
            <a:r>
              <a:rPr lang="zh-CN" altLang="en-US" sz="2400" dirty="0"/>
              <a:t> </a:t>
            </a:r>
            <a:r>
              <a:rPr lang="en-US" altLang="zh-CN" sz="2400" dirty="0"/>
              <a:t>plane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Event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centrality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tells</a:t>
            </a:r>
            <a:r>
              <a:rPr lang="zh-CN" altLang="en-US" sz="2400" dirty="0"/>
              <a:t> </a:t>
            </a:r>
            <a:r>
              <a:rPr lang="en-US" altLang="zh-CN" sz="2400" dirty="0"/>
              <a:t>how</a:t>
            </a:r>
            <a:r>
              <a:rPr lang="zh-CN" altLang="en-US" sz="2400" dirty="0"/>
              <a:t> </a:t>
            </a:r>
            <a:r>
              <a:rPr lang="en-US" altLang="zh-CN" sz="2400" dirty="0"/>
              <a:t>much</a:t>
            </a:r>
            <a:r>
              <a:rPr lang="zh-CN" altLang="en-US" sz="2400" dirty="0"/>
              <a:t> </a:t>
            </a:r>
            <a:r>
              <a:rPr lang="en-US" altLang="zh-CN" sz="2400" dirty="0"/>
              <a:t>nucleons</a:t>
            </a:r>
            <a:r>
              <a:rPr lang="zh-CN" altLang="en-US" sz="2400" dirty="0"/>
              <a:t> </a:t>
            </a:r>
            <a:r>
              <a:rPr lang="en-US" altLang="zh-CN" sz="2400" dirty="0"/>
              <a:t>participate</a:t>
            </a:r>
            <a:r>
              <a:rPr lang="zh-CN" altLang="en-US" sz="2400" dirty="0"/>
              <a:t> </a:t>
            </a:r>
            <a:r>
              <a:rPr lang="en-US" altLang="zh-CN" sz="2400" dirty="0"/>
              <a:t>collision</a:t>
            </a:r>
          </a:p>
          <a:p>
            <a:pPr lvl="1">
              <a:buFont typeface="Wingdings" pitchFamily="2" charset="2"/>
              <a:buChar char="v"/>
            </a:pPr>
            <a:r>
              <a:rPr lang="zh-CN" altLang="en-US" sz="2000" dirty="0"/>
              <a:t>  </a:t>
            </a:r>
            <a:r>
              <a:rPr lang="en-US" altLang="zh-CN" sz="2000" dirty="0"/>
              <a:t>On</a:t>
            </a:r>
            <a:r>
              <a:rPr lang="zh-CN" altLang="en-US" sz="2000" dirty="0"/>
              <a:t> </a:t>
            </a:r>
            <a:r>
              <a:rPr lang="en-US" altLang="zh-CN" sz="2000" dirty="0"/>
              <a:t>ZDC</a:t>
            </a:r>
            <a:r>
              <a:rPr lang="zh-CN" altLang="en-US" sz="2000" dirty="0"/>
              <a:t> </a:t>
            </a:r>
            <a:r>
              <a:rPr lang="en-US" altLang="zh-CN" sz="2000" dirty="0"/>
              <a:t>part,</a:t>
            </a:r>
            <a:r>
              <a:rPr lang="zh-CN" altLang="en-US" sz="2000" dirty="0"/>
              <a:t> </a:t>
            </a:r>
            <a:r>
              <a:rPr lang="en-US" altLang="zh-CN" sz="2000" dirty="0"/>
              <a:t>this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done</a:t>
            </a:r>
            <a:r>
              <a:rPr lang="zh-CN" altLang="en-US" sz="2000" dirty="0"/>
              <a:t> </a:t>
            </a:r>
            <a:r>
              <a:rPr lang="en-US" altLang="zh-CN" sz="2000" dirty="0"/>
              <a:t>by</a:t>
            </a:r>
            <a:r>
              <a:rPr lang="zh-CN" altLang="en-US" sz="2000" dirty="0"/>
              <a:t> </a:t>
            </a:r>
            <a:r>
              <a:rPr lang="en-US" altLang="zh-CN" sz="2000" dirty="0"/>
              <a:t>measuring</a:t>
            </a:r>
            <a:r>
              <a:rPr lang="zh-CN" altLang="en-US" sz="2000" dirty="0"/>
              <a:t> </a:t>
            </a:r>
            <a:r>
              <a:rPr lang="en-US" altLang="zh-CN" sz="2000" dirty="0"/>
              <a:t>those</a:t>
            </a:r>
            <a:r>
              <a:rPr lang="zh-CN" altLang="en-US" sz="2000" dirty="0"/>
              <a:t> </a:t>
            </a:r>
            <a:r>
              <a:rPr lang="en-US" altLang="zh-CN" sz="2000" dirty="0"/>
              <a:t>NOT</a:t>
            </a:r>
            <a:r>
              <a:rPr lang="zh-CN" altLang="en-US" sz="2000" dirty="0"/>
              <a:t> </a:t>
            </a:r>
            <a:r>
              <a:rPr lang="en-US" altLang="zh-CN" sz="2000" dirty="0"/>
              <a:t>attending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flying</a:t>
            </a:r>
            <a:r>
              <a:rPr lang="zh-CN" altLang="en-US" sz="2000" dirty="0"/>
              <a:t> </a:t>
            </a:r>
            <a:r>
              <a:rPr lang="en-US" altLang="zh-CN" sz="2000" dirty="0"/>
              <a:t>ahead</a:t>
            </a:r>
            <a:r>
              <a:rPr lang="zh-CN" altLang="en-US" sz="2000" dirty="0"/>
              <a:t> </a:t>
            </a:r>
            <a:r>
              <a:rPr lang="en-US" altLang="zh-CN" sz="2000" dirty="0"/>
              <a:t>(hopefully</a:t>
            </a:r>
            <a:r>
              <a:rPr lang="zh-CN" altLang="en-US" sz="2000" dirty="0"/>
              <a:t> </a:t>
            </a:r>
            <a:r>
              <a:rPr lang="en-US" altLang="zh-CN" sz="2000" dirty="0"/>
              <a:t>from</a:t>
            </a:r>
            <a:r>
              <a:rPr lang="zh-CN" altLang="en-US" sz="2000" dirty="0"/>
              <a:t> </a:t>
            </a:r>
            <a:r>
              <a:rPr lang="en-US" altLang="zh-CN" sz="2000" dirty="0"/>
              <a:t>both</a:t>
            </a:r>
            <a:r>
              <a:rPr lang="zh-CN" altLang="en-US" sz="2000" dirty="0"/>
              <a:t> </a:t>
            </a:r>
            <a:r>
              <a:rPr lang="en-US" altLang="zh-CN" sz="2000" dirty="0"/>
              <a:t>projectile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target</a:t>
            </a:r>
            <a:r>
              <a:rPr lang="zh-CN" altLang="en-US" sz="2000" dirty="0"/>
              <a:t> </a:t>
            </a:r>
            <a:r>
              <a:rPr lang="en-US" altLang="zh-CN" sz="2000" dirty="0"/>
              <a:t>nuclei)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Event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plane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tells</a:t>
            </a:r>
            <a:r>
              <a:rPr lang="zh-CN" altLang="en-US" sz="2400" dirty="0"/>
              <a:t> </a:t>
            </a:r>
            <a:r>
              <a:rPr lang="en-US" altLang="zh-CN" sz="2400" dirty="0"/>
              <a:t>how</a:t>
            </a:r>
            <a:r>
              <a:rPr lang="zh-CN" altLang="en-US" sz="2400" dirty="0"/>
              <a:t> </a:t>
            </a:r>
            <a:r>
              <a:rPr lang="en-US" altLang="zh-CN" sz="2400" dirty="0"/>
              <a:t>asymmetric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collisions</a:t>
            </a:r>
            <a:r>
              <a:rPr lang="zh-CN" altLang="en-US" sz="2400" dirty="0"/>
              <a:t> </a:t>
            </a:r>
            <a:r>
              <a:rPr lang="en-US" altLang="zh-CN" sz="2400" dirty="0"/>
              <a:t>are,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measuring</a:t>
            </a:r>
            <a:r>
              <a:rPr lang="zh-CN" altLang="en-US" sz="2400" dirty="0"/>
              <a:t> </a:t>
            </a:r>
            <a:r>
              <a:rPr lang="en-US" altLang="zh-CN" sz="2400" dirty="0"/>
              <a:t>their</a:t>
            </a:r>
            <a:r>
              <a:rPr lang="zh-CN" altLang="en-US" sz="2400" dirty="0"/>
              <a:t> </a:t>
            </a:r>
            <a:r>
              <a:rPr lang="en-US" altLang="zh-CN" sz="2400" dirty="0"/>
              <a:t>products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or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remnants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distribution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space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momentum</a:t>
            </a:r>
            <a:r>
              <a:rPr lang="zh-CN" altLang="en-US" sz="2400" dirty="0"/>
              <a:t> </a:t>
            </a:r>
            <a:r>
              <a:rPr lang="en-US" altLang="zh-CN" sz="2400" dirty="0"/>
              <a:t>space</a:t>
            </a:r>
          </a:p>
          <a:p>
            <a:pPr lvl="1">
              <a:buFont typeface="Wingdings" pitchFamily="2" charset="2"/>
              <a:buChar char="v"/>
            </a:pPr>
            <a:endParaRPr lang="en-US" altLang="zh-CN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E523E-CF61-564A-BBA6-736CBBD9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04C9-86B9-A444-8744-E7985E0E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5087-D8F5-9B41-A5F0-F45CA82E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5A06D33-7077-B545-9573-2F47C04EB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9943" y="3656673"/>
            <a:ext cx="3303771" cy="252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C0604C-BB52-6C49-A74D-7CC9AA7D9F3B}"/>
              </a:ext>
            </a:extLst>
          </p:cNvPr>
          <p:cNvSpPr/>
          <p:nvPr/>
        </p:nvSpPr>
        <p:spPr>
          <a:xfrm>
            <a:off x="541564" y="3758387"/>
            <a:ext cx="4901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v"/>
            </a:pPr>
            <a:r>
              <a:rPr lang="en-US" altLang="zh-CN" sz="2000" dirty="0"/>
              <a:t>On</a:t>
            </a:r>
            <a:r>
              <a:rPr lang="zh-CN" altLang="en-US" sz="2000" dirty="0"/>
              <a:t> </a:t>
            </a:r>
            <a:r>
              <a:rPr lang="en-US" altLang="zh-CN" sz="2000" dirty="0"/>
              <a:t>ZDC</a:t>
            </a:r>
            <a:r>
              <a:rPr lang="zh-CN" altLang="en-US" sz="2000" dirty="0"/>
              <a:t> </a:t>
            </a:r>
            <a:r>
              <a:rPr lang="en-US" altLang="zh-CN" sz="2000" dirty="0"/>
              <a:t>part,</a:t>
            </a:r>
            <a:r>
              <a:rPr lang="zh-CN" altLang="en-US" sz="2000" dirty="0"/>
              <a:t> </a:t>
            </a:r>
            <a:r>
              <a:rPr lang="en-US" altLang="zh-CN" sz="2000" dirty="0"/>
              <a:t>remnants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usually</a:t>
            </a:r>
            <a:r>
              <a:rPr lang="zh-CN" altLang="en-US" sz="2000" dirty="0"/>
              <a:t> </a:t>
            </a:r>
            <a:r>
              <a:rPr lang="en-US" altLang="zh-CN" sz="2000" dirty="0"/>
              <a:t>small</a:t>
            </a:r>
            <a:r>
              <a:rPr lang="zh-CN" altLang="en-US" sz="2000" dirty="0"/>
              <a:t> </a:t>
            </a:r>
            <a:r>
              <a:rPr lang="en-US" altLang="zh-CN" sz="2000" dirty="0"/>
              <a:t>fragments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nuclei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Z&lt;5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CF054C-D0B0-5346-A3B1-E90309D42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93" y="4563554"/>
            <a:ext cx="4389664" cy="19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71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FDFA-9A22-654B-865B-94986835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591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Zero-Degree</a:t>
            </a:r>
            <a:r>
              <a:rPr lang="zh-CN" altLang="en-US" dirty="0"/>
              <a:t> </a:t>
            </a:r>
            <a:r>
              <a:rPr lang="en-US" altLang="zh-CN" dirty="0"/>
              <a:t>Calorimeter: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structure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BC4B-99CB-AC4E-A1D3-B52A93EAD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47352"/>
            <a:ext cx="7886700" cy="209456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Since</a:t>
            </a:r>
            <a:r>
              <a:rPr lang="zh-CN" altLang="en-US" sz="2400" dirty="0"/>
              <a:t> </a:t>
            </a:r>
            <a:r>
              <a:rPr lang="en-US" altLang="zh-CN" sz="2400" dirty="0"/>
              <a:t>ZDC</a:t>
            </a:r>
            <a:r>
              <a:rPr lang="zh-CN" altLang="en-US" sz="2400" dirty="0"/>
              <a:t> </a:t>
            </a:r>
            <a:r>
              <a:rPr lang="en-US" altLang="zh-CN" sz="2400" dirty="0"/>
              <a:t>mainly</a:t>
            </a:r>
            <a:r>
              <a:rPr lang="zh-CN" altLang="en-US" sz="2400" dirty="0"/>
              <a:t> </a:t>
            </a:r>
            <a:r>
              <a:rPr lang="en-US" altLang="zh-CN" sz="2400" dirty="0"/>
              <a:t>measures</a:t>
            </a:r>
            <a:r>
              <a:rPr lang="zh-CN" altLang="en-US" sz="2400" dirty="0"/>
              <a:t> </a:t>
            </a:r>
            <a:r>
              <a:rPr lang="en-US" altLang="zh-CN" sz="2400" dirty="0"/>
              <a:t>those</a:t>
            </a:r>
            <a:r>
              <a:rPr lang="zh-CN" altLang="en-US" sz="2400" dirty="0"/>
              <a:t> </a:t>
            </a:r>
            <a:r>
              <a:rPr lang="en-US" altLang="zh-CN" sz="2400" dirty="0"/>
              <a:t>nuclei</a:t>
            </a:r>
            <a:r>
              <a:rPr lang="zh-CN" altLang="en-US" sz="2400" dirty="0"/>
              <a:t> </a:t>
            </a:r>
            <a:r>
              <a:rPr lang="en-US" altLang="zh-CN" sz="2400" dirty="0"/>
              <a:t>remnants,</a:t>
            </a:r>
            <a:r>
              <a:rPr lang="zh-CN" altLang="en-US" sz="2400" dirty="0"/>
              <a:t> </a:t>
            </a:r>
            <a:r>
              <a:rPr lang="en-US" altLang="zh-CN" sz="2400" dirty="0"/>
              <a:t>protons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neutrons,</a:t>
            </a:r>
            <a:r>
              <a:rPr lang="zh-CN" altLang="en-US" sz="2400" dirty="0"/>
              <a:t> </a:t>
            </a:r>
            <a:r>
              <a:rPr lang="en-US" altLang="zh-CN" sz="2400" dirty="0"/>
              <a:t>it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designed</a:t>
            </a:r>
            <a:r>
              <a:rPr lang="zh-CN" altLang="en-US" sz="2400" dirty="0"/>
              <a:t> </a:t>
            </a:r>
            <a:r>
              <a:rPr lang="en-US" altLang="zh-CN" sz="2400" dirty="0"/>
              <a:t>into</a:t>
            </a:r>
            <a:r>
              <a:rPr lang="zh-CN" altLang="en-US" sz="2400" dirty="0"/>
              <a:t> </a:t>
            </a:r>
            <a:r>
              <a:rPr lang="en-US" altLang="zh-CN" sz="2400" dirty="0" err="1"/>
              <a:t>shashlyk</a:t>
            </a:r>
            <a:r>
              <a:rPr lang="zh-CN" altLang="en-US" sz="2400" dirty="0"/>
              <a:t> </a:t>
            </a:r>
            <a:r>
              <a:rPr lang="en-US" altLang="zh-CN" sz="2400" dirty="0"/>
              <a:t>form</a:t>
            </a:r>
          </a:p>
          <a:p>
            <a:pPr lvl="1"/>
            <a:r>
              <a:rPr lang="en-US" altLang="zh-CN" sz="2000" dirty="0"/>
              <a:t>Absorber</a:t>
            </a:r>
            <a:r>
              <a:rPr lang="zh-CN" altLang="en-US" sz="2000" dirty="0"/>
              <a:t> </a:t>
            </a:r>
            <a:r>
              <a:rPr lang="en-US" altLang="zh-CN" sz="2000" dirty="0"/>
              <a:t>layers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 err="1"/>
              <a:t>Pb</a:t>
            </a:r>
            <a:r>
              <a:rPr lang="zh-CN" altLang="en-US" sz="2000" dirty="0"/>
              <a:t> </a:t>
            </a:r>
            <a:r>
              <a:rPr lang="en-US" altLang="zh-CN" sz="2000" dirty="0"/>
              <a:t>or</a:t>
            </a:r>
            <a:r>
              <a:rPr lang="zh-CN" altLang="en-US" sz="2000" dirty="0"/>
              <a:t> </a:t>
            </a:r>
            <a:r>
              <a:rPr lang="en-US" altLang="zh-CN" sz="2000" dirty="0"/>
              <a:t>Fe)</a:t>
            </a:r>
            <a:r>
              <a:rPr lang="zh-CN" altLang="en-US" sz="2000" dirty="0"/>
              <a:t> </a:t>
            </a:r>
            <a:r>
              <a:rPr lang="en-US" altLang="zh-CN" sz="2000" dirty="0"/>
              <a:t>stacked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scintillator</a:t>
            </a:r>
            <a:r>
              <a:rPr lang="zh-CN" altLang="en-US" sz="2000" dirty="0"/>
              <a:t> </a:t>
            </a:r>
            <a:r>
              <a:rPr lang="en-US" altLang="zh-CN" sz="2000" dirty="0"/>
              <a:t>layers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 err="1"/>
              <a:t>CsI</a:t>
            </a:r>
            <a:r>
              <a:rPr lang="zh-CN" altLang="en-US" sz="2000" dirty="0"/>
              <a:t> </a:t>
            </a:r>
            <a:r>
              <a:rPr lang="en-US" altLang="zh-CN" sz="2000" dirty="0"/>
              <a:t>or</a:t>
            </a:r>
            <a:r>
              <a:rPr lang="zh-CN" altLang="en-US" sz="2000" dirty="0"/>
              <a:t> </a:t>
            </a:r>
            <a:r>
              <a:rPr lang="en-US" altLang="zh-CN" sz="2000" dirty="0"/>
              <a:t>plastic</a:t>
            </a:r>
            <a:r>
              <a:rPr lang="zh-CN" altLang="en-US" sz="2000" dirty="0"/>
              <a:t> </a:t>
            </a:r>
            <a:r>
              <a:rPr lang="en-US" altLang="zh-CN" sz="2000" dirty="0"/>
              <a:t>or</a:t>
            </a:r>
            <a:r>
              <a:rPr lang="zh-CN" altLang="en-US" sz="2000" dirty="0"/>
              <a:t> </a:t>
            </a:r>
            <a:r>
              <a:rPr lang="en-US" altLang="zh-CN" sz="2000" dirty="0"/>
              <a:t>glass)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form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tower</a:t>
            </a:r>
            <a:r>
              <a:rPr lang="zh-CN" altLang="en-US" sz="2000" dirty="0"/>
              <a:t> </a:t>
            </a:r>
            <a:r>
              <a:rPr lang="en-US" altLang="zh-CN" sz="2000" dirty="0"/>
              <a:t>shape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E523E-CF61-564A-BBA6-736CBBD9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04C9-86B9-A444-8744-E7985E0E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5087-D8F5-9B41-A5F0-F45CA82E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50860-3B2F-5C47-9B9B-63AD89C3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385" y="3037769"/>
            <a:ext cx="4089400" cy="181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3B937C-CECB-994D-BCC0-854028E2C503}"/>
              </a:ext>
            </a:extLst>
          </p:cNvPr>
          <p:cNvSpPr txBox="1"/>
          <p:nvPr/>
        </p:nvSpPr>
        <p:spPr>
          <a:xfrm>
            <a:off x="4896756" y="5003233"/>
            <a:ext cx="409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/>
              <a:t>A</a:t>
            </a:r>
            <a:r>
              <a:rPr lang="zh-CN" altLang="en-US" i="1" dirty="0"/>
              <a:t> </a:t>
            </a:r>
            <a:r>
              <a:rPr lang="en-US" altLang="zh-CN" i="1" dirty="0"/>
              <a:t>picture</a:t>
            </a:r>
            <a:r>
              <a:rPr lang="zh-CN" altLang="en-US" i="1" dirty="0"/>
              <a:t> </a:t>
            </a:r>
            <a:r>
              <a:rPr lang="en-US" altLang="zh-CN" i="1" dirty="0"/>
              <a:t>of</a:t>
            </a:r>
            <a:r>
              <a:rPr lang="zh-CN" altLang="en-US" i="1" dirty="0"/>
              <a:t> </a:t>
            </a:r>
            <a:r>
              <a:rPr lang="en-US" altLang="zh-CN" i="1" dirty="0" err="1"/>
              <a:t>shashlyk</a:t>
            </a:r>
            <a:r>
              <a:rPr lang="zh-CN" altLang="en-US" i="1" dirty="0"/>
              <a:t> </a:t>
            </a:r>
            <a:r>
              <a:rPr lang="en-US" altLang="zh-CN" i="1" dirty="0"/>
              <a:t>calorimeter</a:t>
            </a:r>
            <a:r>
              <a:rPr lang="zh-CN" altLang="en-US" i="1" dirty="0"/>
              <a:t> </a:t>
            </a:r>
            <a:r>
              <a:rPr lang="en-US" altLang="zh-CN" i="1" dirty="0"/>
              <a:t>module,</a:t>
            </a:r>
            <a:r>
              <a:rPr lang="zh-CN" altLang="en-US" i="1" dirty="0"/>
              <a:t> </a:t>
            </a:r>
            <a:r>
              <a:rPr lang="en-US" altLang="zh-CN" i="1" dirty="0"/>
              <a:t>NICA,</a:t>
            </a:r>
            <a:r>
              <a:rPr lang="zh-CN" altLang="en-US" i="1" dirty="0"/>
              <a:t> </a:t>
            </a:r>
            <a:r>
              <a:rPr lang="en-US" altLang="zh-CN" i="1" dirty="0"/>
              <a:t>Russia</a:t>
            </a:r>
            <a:endParaRPr lang="en-US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33232E-51A8-C84D-B3B7-796A182B7C90}"/>
              </a:ext>
            </a:extLst>
          </p:cNvPr>
          <p:cNvSpPr/>
          <p:nvPr/>
        </p:nvSpPr>
        <p:spPr>
          <a:xfrm>
            <a:off x="593269" y="2914877"/>
            <a:ext cx="41039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Readout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scintillator</a:t>
            </a:r>
            <a:r>
              <a:rPr lang="zh-CN" altLang="en-US" sz="2400" dirty="0"/>
              <a:t> </a:t>
            </a:r>
            <a:r>
              <a:rPr lang="en-US" altLang="zh-CN" sz="2400" dirty="0"/>
              <a:t>light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either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end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tower</a:t>
            </a:r>
            <a:r>
              <a:rPr lang="zh-CN" altLang="en-US" sz="2400" dirty="0"/>
              <a:t> </a:t>
            </a:r>
            <a:r>
              <a:rPr lang="en-US" altLang="zh-CN" sz="2400" dirty="0"/>
              <a:t>via</a:t>
            </a:r>
            <a:r>
              <a:rPr lang="zh-CN" altLang="en-US" sz="2400" dirty="0"/>
              <a:t> </a:t>
            </a:r>
            <a:r>
              <a:rPr lang="en-US" altLang="zh-CN" sz="2400" dirty="0"/>
              <a:t>WLS</a:t>
            </a:r>
            <a:r>
              <a:rPr lang="zh-CN" altLang="en-US" sz="2400" dirty="0"/>
              <a:t> </a:t>
            </a:r>
            <a:r>
              <a:rPr lang="en-US" altLang="zh-CN" sz="2400" dirty="0"/>
              <a:t>fiber,</a:t>
            </a:r>
            <a:r>
              <a:rPr lang="zh-CN" altLang="en-US" sz="2400" dirty="0"/>
              <a:t> </a:t>
            </a:r>
            <a:r>
              <a:rPr lang="en-US" altLang="zh-CN" sz="2400" dirty="0"/>
              <a:t>or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back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scintillator</a:t>
            </a:r>
            <a:r>
              <a:rPr lang="zh-CN" altLang="en-US" sz="2400" dirty="0"/>
              <a:t> </a:t>
            </a:r>
            <a:r>
              <a:rPr lang="en-US" altLang="zh-CN" sz="2400" dirty="0"/>
              <a:t>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/>
              <a:t>PMT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coupled</a:t>
            </a:r>
            <a:r>
              <a:rPr lang="zh-CN" altLang="en-US" sz="2400" dirty="0"/>
              <a:t> </a:t>
            </a:r>
            <a:r>
              <a:rPr lang="en-US" altLang="zh-CN" sz="2400" dirty="0"/>
              <a:t>into</a:t>
            </a:r>
            <a:r>
              <a:rPr lang="zh-CN" altLang="en-US" sz="2400" dirty="0"/>
              <a:t> </a:t>
            </a:r>
            <a:r>
              <a:rPr lang="en-US" altLang="zh-CN" sz="2400" dirty="0"/>
              <a:t>readout,</a:t>
            </a:r>
            <a:r>
              <a:rPr lang="zh-CN" altLang="en-US" sz="2400" dirty="0"/>
              <a:t> </a:t>
            </a:r>
            <a:r>
              <a:rPr lang="en-US" altLang="zh-CN" sz="2400" dirty="0"/>
              <a:t>including</a:t>
            </a:r>
            <a:r>
              <a:rPr lang="zh-CN" altLang="en-US" sz="2400" dirty="0"/>
              <a:t> </a:t>
            </a:r>
            <a:r>
              <a:rPr lang="en-US" altLang="zh-CN" sz="2400" dirty="0"/>
              <a:t>both</a:t>
            </a:r>
            <a:r>
              <a:rPr lang="zh-CN" altLang="en-US" sz="2400" dirty="0"/>
              <a:t> </a:t>
            </a:r>
            <a:r>
              <a:rPr lang="en-US" altLang="zh-CN" sz="2400" dirty="0"/>
              <a:t>traditional</a:t>
            </a:r>
            <a:r>
              <a:rPr lang="zh-CN" altLang="en-US" sz="2400" dirty="0"/>
              <a:t> </a:t>
            </a:r>
            <a:r>
              <a:rPr lang="en-US" altLang="zh-CN" sz="2400" dirty="0"/>
              <a:t>ones,</a:t>
            </a:r>
            <a:r>
              <a:rPr lang="zh-CN" altLang="en-US" sz="2400" dirty="0"/>
              <a:t> </a:t>
            </a:r>
            <a:r>
              <a:rPr lang="en-US" altLang="zh-CN" sz="2400" dirty="0"/>
              <a:t>or</a:t>
            </a:r>
            <a:r>
              <a:rPr lang="zh-CN" altLang="en-US" sz="2400" dirty="0"/>
              <a:t> </a:t>
            </a:r>
            <a:r>
              <a:rPr lang="en-US" altLang="zh-CN" sz="2400" dirty="0"/>
              <a:t>Si-PM</a:t>
            </a:r>
            <a:r>
              <a:rPr lang="zh-CN" altLang="en-US" sz="2400" dirty="0"/>
              <a:t> </a:t>
            </a:r>
            <a:r>
              <a:rPr lang="en-US" altLang="zh-CN" sz="2400" dirty="0"/>
              <a:t>alike</a:t>
            </a:r>
            <a:endParaRPr lang="en-US" sz="24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2349BE-8C93-1B42-BFB9-59F2124FCAF5}"/>
              </a:ext>
            </a:extLst>
          </p:cNvPr>
          <p:cNvCxnSpPr/>
          <p:nvPr/>
        </p:nvCxnSpPr>
        <p:spPr>
          <a:xfrm>
            <a:off x="4778829" y="5802086"/>
            <a:ext cx="373652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B3AD462-C5CA-3D42-A3AE-C6EB71F8328E}"/>
              </a:ext>
            </a:extLst>
          </p:cNvPr>
          <p:cNvSpPr txBox="1"/>
          <p:nvPr/>
        </p:nvSpPr>
        <p:spPr>
          <a:xfrm>
            <a:off x="5219244" y="5885870"/>
            <a:ext cx="2879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</a:t>
            </a:r>
            <a:r>
              <a:rPr lang="en-US" altLang="zh-CN" sz="1600" dirty="0"/>
              <a:t>am</a:t>
            </a:r>
            <a:r>
              <a:rPr lang="zh-CN" altLang="en-US" sz="1600" dirty="0"/>
              <a:t> </a:t>
            </a:r>
            <a:r>
              <a:rPr lang="en-US" altLang="zh-CN" sz="1600" dirty="0"/>
              <a:t>injection</a:t>
            </a:r>
            <a:r>
              <a:rPr lang="zh-CN" altLang="en-US" sz="1600" dirty="0"/>
              <a:t> </a:t>
            </a:r>
            <a:r>
              <a:rPr lang="en-US" altLang="zh-CN" sz="1600" dirty="0"/>
              <a:t>direction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727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FDFA-9A22-654B-865B-94986835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591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Zero-Degree</a:t>
            </a:r>
            <a:r>
              <a:rPr lang="zh-CN" altLang="en-US" dirty="0"/>
              <a:t> </a:t>
            </a:r>
            <a:r>
              <a:rPr lang="en-US" altLang="zh-CN" dirty="0"/>
              <a:t>Calorimeter: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BC4B-99CB-AC4E-A1D3-B52A93EAD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47352"/>
            <a:ext cx="7886700" cy="2094562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prototype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 err="1"/>
              <a:t>shashlyk</a:t>
            </a:r>
            <a:r>
              <a:rPr lang="zh-CN" altLang="en-US" sz="2400" dirty="0"/>
              <a:t> </a:t>
            </a:r>
            <a:r>
              <a:rPr lang="en-US" altLang="zh-CN" sz="2400" dirty="0"/>
              <a:t>module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being</a:t>
            </a:r>
            <a:r>
              <a:rPr lang="zh-CN" altLang="en-US" sz="2400" dirty="0"/>
              <a:t> </a:t>
            </a:r>
            <a:r>
              <a:rPr lang="en-US" altLang="zh-CN" sz="2400" dirty="0"/>
              <a:t>built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CCNU</a:t>
            </a:r>
          </a:p>
          <a:p>
            <a:r>
              <a:rPr lang="en-US" altLang="zh-CN" sz="2400" dirty="0"/>
              <a:t>Steel</a:t>
            </a:r>
            <a:r>
              <a:rPr lang="zh-CN" altLang="en-US" sz="2400" dirty="0"/>
              <a:t> </a:t>
            </a:r>
            <a:r>
              <a:rPr lang="en-US" altLang="zh-CN" sz="2400" dirty="0"/>
              <a:t>absorber</a:t>
            </a:r>
            <a:r>
              <a:rPr lang="zh-CN" altLang="en-US" sz="2400" dirty="0"/>
              <a:t> </a:t>
            </a:r>
            <a:r>
              <a:rPr lang="en-US" altLang="zh-CN" sz="2400" dirty="0"/>
              <a:t>+</a:t>
            </a:r>
            <a:r>
              <a:rPr lang="zh-CN" altLang="en-US" sz="2400" dirty="0"/>
              <a:t> </a:t>
            </a:r>
            <a:r>
              <a:rPr lang="en-US" altLang="zh-CN" sz="2400" dirty="0"/>
              <a:t>plastic</a:t>
            </a:r>
            <a:r>
              <a:rPr lang="zh-CN" altLang="en-US" sz="2400" dirty="0"/>
              <a:t> </a:t>
            </a:r>
            <a:r>
              <a:rPr lang="en-US" altLang="zh-CN" sz="2400" dirty="0"/>
              <a:t>scintillator</a:t>
            </a:r>
            <a:r>
              <a:rPr lang="zh-CN" altLang="en-US" sz="2400" dirty="0"/>
              <a:t> </a:t>
            </a:r>
            <a:r>
              <a:rPr lang="en-US" altLang="zh-CN" sz="2400" dirty="0"/>
              <a:t>+</a:t>
            </a:r>
            <a:r>
              <a:rPr lang="zh-CN" altLang="en-US" sz="2400" dirty="0"/>
              <a:t> </a:t>
            </a:r>
            <a:r>
              <a:rPr lang="en-US" altLang="zh-CN" sz="2400" dirty="0"/>
              <a:t>Si-PM</a:t>
            </a:r>
          </a:p>
          <a:p>
            <a:r>
              <a:rPr lang="en-US" altLang="zh-CN" sz="2400" dirty="0"/>
              <a:t>Local</a:t>
            </a:r>
            <a:r>
              <a:rPr lang="zh-CN" altLang="en-US" sz="2400" dirty="0"/>
              <a:t> </a:t>
            </a:r>
            <a:r>
              <a:rPr lang="en-US" altLang="zh-CN" sz="2400" dirty="0"/>
              <a:t>beam</a:t>
            </a:r>
            <a:r>
              <a:rPr lang="zh-CN" altLang="en-US" sz="2400" dirty="0"/>
              <a:t> </a:t>
            </a:r>
            <a:r>
              <a:rPr lang="en-US" altLang="zh-CN" sz="2400" dirty="0"/>
              <a:t>test</a:t>
            </a:r>
            <a:r>
              <a:rPr lang="zh-CN" altLang="en-US" sz="2400" dirty="0"/>
              <a:t> </a:t>
            </a:r>
            <a:r>
              <a:rPr lang="en-US" altLang="zh-CN" sz="2400" dirty="0"/>
              <a:t>including</a:t>
            </a:r>
            <a:r>
              <a:rPr lang="zh-CN" altLang="en-US" sz="2400" dirty="0"/>
              <a:t> </a:t>
            </a:r>
            <a:r>
              <a:rPr lang="en-US" altLang="zh-CN" sz="2400" dirty="0"/>
              <a:t>both</a:t>
            </a:r>
            <a:r>
              <a:rPr lang="zh-CN" altLang="en-US" sz="2400" dirty="0"/>
              <a:t> </a:t>
            </a:r>
            <a:r>
              <a:rPr lang="en-US" altLang="zh-CN" sz="2400" dirty="0"/>
              <a:t>LED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X-ray</a:t>
            </a:r>
            <a:endParaRPr lang="en-US" altLang="zh-CN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E523E-CF61-564A-BBA6-736CBBD9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04C9-86B9-A444-8744-E7985E0E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5087-D8F5-9B41-A5F0-F45CA82E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0E5CE-19E9-5443-B7D9-46E2A1BD56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49" y="2954569"/>
            <a:ext cx="3739244" cy="249282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8D37F5-B591-1A47-87EC-6D4A276882DA}"/>
              </a:ext>
            </a:extLst>
          </p:cNvPr>
          <p:cNvGrpSpPr/>
          <p:nvPr/>
        </p:nvGrpSpPr>
        <p:grpSpPr>
          <a:xfrm>
            <a:off x="6074228" y="2933428"/>
            <a:ext cx="1715861" cy="1711102"/>
            <a:chOff x="829537" y="647703"/>
            <a:chExt cx="4139045" cy="41529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9846259-1AD1-5648-A26C-7895008C38FD}"/>
                </a:ext>
              </a:extLst>
            </p:cNvPr>
            <p:cNvSpPr/>
            <p:nvPr/>
          </p:nvSpPr>
          <p:spPr>
            <a:xfrm>
              <a:off x="829537" y="647703"/>
              <a:ext cx="4139045" cy="41529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3CF4454-C44E-B343-A7B7-F7E98B1ACF6B}"/>
                </a:ext>
              </a:extLst>
            </p:cNvPr>
            <p:cNvSpPr/>
            <p:nvPr/>
          </p:nvSpPr>
          <p:spPr>
            <a:xfrm>
              <a:off x="1537855" y="146859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EAE7CB5-ABDF-EA4F-8C32-ADD72F640F7F}"/>
                </a:ext>
              </a:extLst>
            </p:cNvPr>
            <p:cNvSpPr/>
            <p:nvPr/>
          </p:nvSpPr>
          <p:spPr>
            <a:xfrm>
              <a:off x="1887682" y="146859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B52B9C2-2337-6041-9138-C6D38FC51CE6}"/>
                </a:ext>
              </a:extLst>
            </p:cNvPr>
            <p:cNvSpPr/>
            <p:nvPr/>
          </p:nvSpPr>
          <p:spPr>
            <a:xfrm>
              <a:off x="1537855" y="178205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7F38686-E3B0-AC43-99BB-5CCDF4C866B9}"/>
                </a:ext>
              </a:extLst>
            </p:cNvPr>
            <p:cNvSpPr/>
            <p:nvPr/>
          </p:nvSpPr>
          <p:spPr>
            <a:xfrm>
              <a:off x="1887682" y="178205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E38F0F2-A0A3-AC46-A22E-5225C7AC8D04}"/>
                </a:ext>
              </a:extLst>
            </p:cNvPr>
            <p:cNvSpPr/>
            <p:nvPr/>
          </p:nvSpPr>
          <p:spPr>
            <a:xfrm>
              <a:off x="2313715" y="146859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40745CF-37D5-FC4B-AA11-4AFB27A8FC0F}"/>
                </a:ext>
              </a:extLst>
            </p:cNvPr>
            <p:cNvSpPr/>
            <p:nvPr/>
          </p:nvSpPr>
          <p:spPr>
            <a:xfrm>
              <a:off x="2663542" y="146859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212C935-9AB4-B14C-BEDD-863D53344B7B}"/>
                </a:ext>
              </a:extLst>
            </p:cNvPr>
            <p:cNvSpPr/>
            <p:nvPr/>
          </p:nvSpPr>
          <p:spPr>
            <a:xfrm>
              <a:off x="2313715" y="178205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C323693-CE4D-3846-B2D7-5C8FF6EEEFFD}"/>
                </a:ext>
              </a:extLst>
            </p:cNvPr>
            <p:cNvSpPr/>
            <p:nvPr/>
          </p:nvSpPr>
          <p:spPr>
            <a:xfrm>
              <a:off x="2663542" y="178205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86E96B5-8B60-8C4E-9D0B-6828112CD20A}"/>
                </a:ext>
              </a:extLst>
            </p:cNvPr>
            <p:cNvSpPr/>
            <p:nvPr/>
          </p:nvSpPr>
          <p:spPr>
            <a:xfrm>
              <a:off x="1537850" y="2119765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2A6AFF-7CE7-CC42-BA55-9417B79EE0E7}"/>
                </a:ext>
              </a:extLst>
            </p:cNvPr>
            <p:cNvSpPr/>
            <p:nvPr/>
          </p:nvSpPr>
          <p:spPr>
            <a:xfrm>
              <a:off x="1887677" y="2119765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1C868D7-A336-5C45-A6E5-3DFFEA5B02E4}"/>
                </a:ext>
              </a:extLst>
            </p:cNvPr>
            <p:cNvSpPr/>
            <p:nvPr/>
          </p:nvSpPr>
          <p:spPr>
            <a:xfrm>
              <a:off x="1537850" y="2433225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EF48BFD-81A9-AB4B-AD43-81E380917A86}"/>
                </a:ext>
              </a:extLst>
            </p:cNvPr>
            <p:cNvSpPr/>
            <p:nvPr/>
          </p:nvSpPr>
          <p:spPr>
            <a:xfrm>
              <a:off x="1887677" y="2433225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E5644C7-209E-894F-8A0E-7438EADD8F2B}"/>
                </a:ext>
              </a:extLst>
            </p:cNvPr>
            <p:cNvSpPr/>
            <p:nvPr/>
          </p:nvSpPr>
          <p:spPr>
            <a:xfrm>
              <a:off x="2313710" y="2119760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AA4CB1F-2F72-1442-A697-041FE0086781}"/>
                </a:ext>
              </a:extLst>
            </p:cNvPr>
            <p:cNvSpPr/>
            <p:nvPr/>
          </p:nvSpPr>
          <p:spPr>
            <a:xfrm>
              <a:off x="2663537" y="2119760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83CCD98-79D4-804D-A245-8A81D001F940}"/>
                </a:ext>
              </a:extLst>
            </p:cNvPr>
            <p:cNvSpPr/>
            <p:nvPr/>
          </p:nvSpPr>
          <p:spPr>
            <a:xfrm>
              <a:off x="2313710" y="2433220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A810DD7-1EB1-6F41-96FA-640CEE193A20}"/>
                </a:ext>
              </a:extLst>
            </p:cNvPr>
            <p:cNvSpPr/>
            <p:nvPr/>
          </p:nvSpPr>
          <p:spPr>
            <a:xfrm>
              <a:off x="2663537" y="2433220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006CB60-F019-1542-BBCC-6C5BBD6D2DE1}"/>
                </a:ext>
              </a:extLst>
            </p:cNvPr>
            <p:cNvSpPr/>
            <p:nvPr/>
          </p:nvSpPr>
          <p:spPr>
            <a:xfrm>
              <a:off x="1537852" y="275707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4472F17-85FA-7343-8F74-71147EF8C4B2}"/>
                </a:ext>
              </a:extLst>
            </p:cNvPr>
            <p:cNvSpPr/>
            <p:nvPr/>
          </p:nvSpPr>
          <p:spPr>
            <a:xfrm>
              <a:off x="1887679" y="275707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32CB4D5-00AB-7242-B59D-8D2738A10CCB}"/>
                </a:ext>
              </a:extLst>
            </p:cNvPr>
            <p:cNvSpPr/>
            <p:nvPr/>
          </p:nvSpPr>
          <p:spPr>
            <a:xfrm>
              <a:off x="1537852" y="307053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CE9D14-56BF-1646-8CA1-2317E880F1C7}"/>
                </a:ext>
              </a:extLst>
            </p:cNvPr>
            <p:cNvSpPr/>
            <p:nvPr/>
          </p:nvSpPr>
          <p:spPr>
            <a:xfrm>
              <a:off x="1887679" y="307053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12CAD37-ED42-5F4D-BFC1-DE97CE9638C0}"/>
                </a:ext>
              </a:extLst>
            </p:cNvPr>
            <p:cNvSpPr/>
            <p:nvPr/>
          </p:nvSpPr>
          <p:spPr>
            <a:xfrm>
              <a:off x="2313712" y="275706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BB236A9-C7CF-294B-A1FF-D6BA5DBCCBEA}"/>
                </a:ext>
              </a:extLst>
            </p:cNvPr>
            <p:cNvSpPr/>
            <p:nvPr/>
          </p:nvSpPr>
          <p:spPr>
            <a:xfrm>
              <a:off x="2663539" y="275706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484E06B-0EF0-A349-8071-944F5FDBD73E}"/>
                </a:ext>
              </a:extLst>
            </p:cNvPr>
            <p:cNvSpPr/>
            <p:nvPr/>
          </p:nvSpPr>
          <p:spPr>
            <a:xfrm>
              <a:off x="2313712" y="307052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A3D2900-BD0F-9840-B2AD-49A1BBD15EE9}"/>
                </a:ext>
              </a:extLst>
            </p:cNvPr>
            <p:cNvSpPr/>
            <p:nvPr/>
          </p:nvSpPr>
          <p:spPr>
            <a:xfrm>
              <a:off x="2663539" y="307052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820A8CE-86AF-BA47-9089-0DDEFE803144}"/>
                </a:ext>
              </a:extLst>
            </p:cNvPr>
            <p:cNvSpPr/>
            <p:nvPr/>
          </p:nvSpPr>
          <p:spPr>
            <a:xfrm>
              <a:off x="1537847" y="340824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F0305C4-18EB-0546-9F1D-9D9FA90A20EE}"/>
                </a:ext>
              </a:extLst>
            </p:cNvPr>
            <p:cNvSpPr/>
            <p:nvPr/>
          </p:nvSpPr>
          <p:spPr>
            <a:xfrm>
              <a:off x="1887674" y="340824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4BD5DBE-A247-0B45-94A1-B47EB0676662}"/>
                </a:ext>
              </a:extLst>
            </p:cNvPr>
            <p:cNvSpPr/>
            <p:nvPr/>
          </p:nvSpPr>
          <p:spPr>
            <a:xfrm>
              <a:off x="1537847" y="372170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956A091-E923-494D-9969-C8EAB77ACA7A}"/>
                </a:ext>
              </a:extLst>
            </p:cNvPr>
            <p:cNvSpPr/>
            <p:nvPr/>
          </p:nvSpPr>
          <p:spPr>
            <a:xfrm>
              <a:off x="1887674" y="372170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3485510-7ACB-1C4A-8B64-C328C537B3C6}"/>
                </a:ext>
              </a:extLst>
            </p:cNvPr>
            <p:cNvSpPr/>
            <p:nvPr/>
          </p:nvSpPr>
          <p:spPr>
            <a:xfrm>
              <a:off x="2313707" y="340823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5EAED12-43F4-2D44-B555-5E219B02D1C9}"/>
                </a:ext>
              </a:extLst>
            </p:cNvPr>
            <p:cNvSpPr/>
            <p:nvPr/>
          </p:nvSpPr>
          <p:spPr>
            <a:xfrm>
              <a:off x="2663534" y="340823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F393A0A-0D6A-6E49-B431-ECE46DCA511B}"/>
                </a:ext>
              </a:extLst>
            </p:cNvPr>
            <p:cNvSpPr/>
            <p:nvPr/>
          </p:nvSpPr>
          <p:spPr>
            <a:xfrm>
              <a:off x="2313707" y="372169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BD1E6F7-65E0-9440-8BEF-D60179B7FA58}"/>
                </a:ext>
              </a:extLst>
            </p:cNvPr>
            <p:cNvSpPr/>
            <p:nvPr/>
          </p:nvSpPr>
          <p:spPr>
            <a:xfrm>
              <a:off x="2663534" y="372169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13F5FCA-61F3-CB4F-9ED2-3F48A07CCA44}"/>
                </a:ext>
              </a:extLst>
            </p:cNvPr>
            <p:cNvSpPr/>
            <p:nvPr/>
          </p:nvSpPr>
          <p:spPr>
            <a:xfrm>
              <a:off x="3061852" y="146859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F70259A-CD19-D948-9474-CFC96101E8FB}"/>
                </a:ext>
              </a:extLst>
            </p:cNvPr>
            <p:cNvSpPr/>
            <p:nvPr/>
          </p:nvSpPr>
          <p:spPr>
            <a:xfrm>
              <a:off x="3411679" y="146859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47E577D-4C2B-884E-AA79-4C0E2E8D644C}"/>
                </a:ext>
              </a:extLst>
            </p:cNvPr>
            <p:cNvSpPr/>
            <p:nvPr/>
          </p:nvSpPr>
          <p:spPr>
            <a:xfrm>
              <a:off x="3061852" y="178205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249315-A6AC-9040-9F6A-B070E14E5619}"/>
                </a:ext>
              </a:extLst>
            </p:cNvPr>
            <p:cNvSpPr/>
            <p:nvPr/>
          </p:nvSpPr>
          <p:spPr>
            <a:xfrm>
              <a:off x="3411679" y="178205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2AE3AE3-3D0B-634A-B0AD-A9D8992E3B4A}"/>
                </a:ext>
              </a:extLst>
            </p:cNvPr>
            <p:cNvSpPr/>
            <p:nvPr/>
          </p:nvSpPr>
          <p:spPr>
            <a:xfrm>
              <a:off x="3837712" y="146858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31749CF-903F-6944-A2BF-E3839F05C8E6}"/>
                </a:ext>
              </a:extLst>
            </p:cNvPr>
            <p:cNvSpPr/>
            <p:nvPr/>
          </p:nvSpPr>
          <p:spPr>
            <a:xfrm>
              <a:off x="4187539" y="146858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40762AF-2A3E-8245-86D4-A40EA59AFBE0}"/>
                </a:ext>
              </a:extLst>
            </p:cNvPr>
            <p:cNvSpPr/>
            <p:nvPr/>
          </p:nvSpPr>
          <p:spPr>
            <a:xfrm>
              <a:off x="3837712" y="178204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BA2D285-FE09-0B48-B128-E24EC7F1303D}"/>
                </a:ext>
              </a:extLst>
            </p:cNvPr>
            <p:cNvSpPr/>
            <p:nvPr/>
          </p:nvSpPr>
          <p:spPr>
            <a:xfrm>
              <a:off x="4187539" y="178204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251F43A-D5F0-D945-BAB8-EDB0CD2121B3}"/>
                </a:ext>
              </a:extLst>
            </p:cNvPr>
            <p:cNvSpPr/>
            <p:nvPr/>
          </p:nvSpPr>
          <p:spPr>
            <a:xfrm>
              <a:off x="3061847" y="211976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6B539EC-7976-3244-A44C-62001DBA52DD}"/>
                </a:ext>
              </a:extLst>
            </p:cNvPr>
            <p:cNvSpPr/>
            <p:nvPr/>
          </p:nvSpPr>
          <p:spPr>
            <a:xfrm>
              <a:off x="3411674" y="211976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696C36C-E70B-C54F-8A59-A31F2157899E}"/>
                </a:ext>
              </a:extLst>
            </p:cNvPr>
            <p:cNvSpPr/>
            <p:nvPr/>
          </p:nvSpPr>
          <p:spPr>
            <a:xfrm>
              <a:off x="3061847" y="243322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563BD63-3B8E-8F4E-A348-872A7C26B8F5}"/>
                </a:ext>
              </a:extLst>
            </p:cNvPr>
            <p:cNvSpPr/>
            <p:nvPr/>
          </p:nvSpPr>
          <p:spPr>
            <a:xfrm>
              <a:off x="3411674" y="2433222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E800400-564E-3A4C-B707-AD0C1531E0E1}"/>
                </a:ext>
              </a:extLst>
            </p:cNvPr>
            <p:cNvSpPr/>
            <p:nvPr/>
          </p:nvSpPr>
          <p:spPr>
            <a:xfrm>
              <a:off x="3837707" y="211975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9795979-DEAA-0B4D-A799-D25414B5D529}"/>
                </a:ext>
              </a:extLst>
            </p:cNvPr>
            <p:cNvSpPr/>
            <p:nvPr/>
          </p:nvSpPr>
          <p:spPr>
            <a:xfrm>
              <a:off x="4187534" y="211975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BA0EA50-C15C-1342-8097-20B7571513E0}"/>
                </a:ext>
              </a:extLst>
            </p:cNvPr>
            <p:cNvSpPr/>
            <p:nvPr/>
          </p:nvSpPr>
          <p:spPr>
            <a:xfrm>
              <a:off x="3837707" y="243321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CC73BD0-CCBC-2949-847D-9F7B83145796}"/>
                </a:ext>
              </a:extLst>
            </p:cNvPr>
            <p:cNvSpPr/>
            <p:nvPr/>
          </p:nvSpPr>
          <p:spPr>
            <a:xfrm>
              <a:off x="4187534" y="2433217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3C36F13-2210-F841-A54C-710641DA062C}"/>
                </a:ext>
              </a:extLst>
            </p:cNvPr>
            <p:cNvSpPr/>
            <p:nvPr/>
          </p:nvSpPr>
          <p:spPr>
            <a:xfrm>
              <a:off x="3061849" y="2757071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E06763E-1B42-9947-B9E3-E2C83608A36F}"/>
                </a:ext>
              </a:extLst>
            </p:cNvPr>
            <p:cNvSpPr/>
            <p:nvPr/>
          </p:nvSpPr>
          <p:spPr>
            <a:xfrm>
              <a:off x="3411676" y="2757071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50EEF38-A227-704B-8717-42AA17FFF3B4}"/>
                </a:ext>
              </a:extLst>
            </p:cNvPr>
            <p:cNvSpPr/>
            <p:nvPr/>
          </p:nvSpPr>
          <p:spPr>
            <a:xfrm>
              <a:off x="3061849" y="3070531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17EDECD-74BC-9445-BF81-BC090E291827}"/>
                </a:ext>
              </a:extLst>
            </p:cNvPr>
            <p:cNvSpPr/>
            <p:nvPr/>
          </p:nvSpPr>
          <p:spPr>
            <a:xfrm>
              <a:off x="3411676" y="3070531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7F9A4D4F-BC14-E54F-8076-8B121C823459}"/>
                </a:ext>
              </a:extLst>
            </p:cNvPr>
            <p:cNvSpPr/>
            <p:nvPr/>
          </p:nvSpPr>
          <p:spPr>
            <a:xfrm>
              <a:off x="3837709" y="2757066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D503665-BCF9-834C-B5E5-B928DD1B583E}"/>
                </a:ext>
              </a:extLst>
            </p:cNvPr>
            <p:cNvSpPr/>
            <p:nvPr/>
          </p:nvSpPr>
          <p:spPr>
            <a:xfrm>
              <a:off x="4187536" y="2757066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34AEB96-8913-034C-B75E-A6BE27E0BCF6}"/>
                </a:ext>
              </a:extLst>
            </p:cNvPr>
            <p:cNvSpPr/>
            <p:nvPr/>
          </p:nvSpPr>
          <p:spPr>
            <a:xfrm>
              <a:off x="3837709" y="3070526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0ED1CE4-534F-144E-9446-A6A8A2BBE08B}"/>
                </a:ext>
              </a:extLst>
            </p:cNvPr>
            <p:cNvSpPr/>
            <p:nvPr/>
          </p:nvSpPr>
          <p:spPr>
            <a:xfrm>
              <a:off x="4187536" y="3070526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1D3C097-BE0C-EA45-9CAA-EDB9EDEA8A1F}"/>
                </a:ext>
              </a:extLst>
            </p:cNvPr>
            <p:cNvSpPr/>
            <p:nvPr/>
          </p:nvSpPr>
          <p:spPr>
            <a:xfrm>
              <a:off x="3061844" y="340823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EC3EE64-811B-0649-8609-4D4FA3596415}"/>
                </a:ext>
              </a:extLst>
            </p:cNvPr>
            <p:cNvSpPr/>
            <p:nvPr/>
          </p:nvSpPr>
          <p:spPr>
            <a:xfrm>
              <a:off x="3411671" y="340823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F6B0E54-75AB-6A48-9596-36E783EFAAE7}"/>
                </a:ext>
              </a:extLst>
            </p:cNvPr>
            <p:cNvSpPr/>
            <p:nvPr/>
          </p:nvSpPr>
          <p:spPr>
            <a:xfrm>
              <a:off x="3061844" y="372169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3207CE4-990F-254D-A871-240BDB2D6FC9}"/>
                </a:ext>
              </a:extLst>
            </p:cNvPr>
            <p:cNvSpPr/>
            <p:nvPr/>
          </p:nvSpPr>
          <p:spPr>
            <a:xfrm>
              <a:off x="3411671" y="3721699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ED27435-BF90-9A43-B7DE-641FAAAC1B03}"/>
                </a:ext>
              </a:extLst>
            </p:cNvPr>
            <p:cNvSpPr/>
            <p:nvPr/>
          </p:nvSpPr>
          <p:spPr>
            <a:xfrm>
              <a:off x="3837704" y="340823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0CF44D8-3A1F-CD4F-B99D-7F05363A388E}"/>
                </a:ext>
              </a:extLst>
            </p:cNvPr>
            <p:cNvSpPr/>
            <p:nvPr/>
          </p:nvSpPr>
          <p:spPr>
            <a:xfrm>
              <a:off x="4187531" y="340823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14451F1-1BE8-D64B-8A56-9E94EFC14F15}"/>
                </a:ext>
              </a:extLst>
            </p:cNvPr>
            <p:cNvSpPr/>
            <p:nvPr/>
          </p:nvSpPr>
          <p:spPr>
            <a:xfrm>
              <a:off x="3837704" y="372169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DCE4DCD-9628-5845-AB27-528223B9CFA4}"/>
                </a:ext>
              </a:extLst>
            </p:cNvPr>
            <p:cNvSpPr/>
            <p:nvPr/>
          </p:nvSpPr>
          <p:spPr>
            <a:xfrm>
              <a:off x="4187531" y="3721694"/>
              <a:ext cx="152400" cy="13854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CA6F677-7244-D042-B2B6-0E794422277A}"/>
              </a:ext>
            </a:extLst>
          </p:cNvPr>
          <p:cNvSpPr txBox="1"/>
          <p:nvPr/>
        </p:nvSpPr>
        <p:spPr>
          <a:xfrm>
            <a:off x="4512128" y="4824147"/>
            <a:ext cx="4582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absorber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scintillator</a:t>
            </a:r>
            <a:r>
              <a:rPr lang="zh-CN" altLang="en-US" dirty="0"/>
              <a:t> </a:t>
            </a:r>
            <a:r>
              <a:rPr lang="en-US" altLang="zh-CN" dirty="0"/>
              <a:t>layers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holes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~1.5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r>
              <a:rPr lang="zh-CN" altLang="en-US" dirty="0"/>
              <a:t> </a:t>
            </a:r>
            <a:r>
              <a:rPr lang="en-US" altLang="zh-CN" dirty="0"/>
              <a:t>diameter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allows</a:t>
            </a:r>
            <a:r>
              <a:rPr lang="zh-CN" altLang="en-US" dirty="0"/>
              <a:t> </a:t>
            </a:r>
            <a:r>
              <a:rPr lang="en-US" altLang="zh-CN" dirty="0"/>
              <a:t>WLS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/>
              <a:t>Fibers</a:t>
            </a:r>
            <a:r>
              <a:rPr lang="zh-CN" altLang="en-US" dirty="0"/>
              <a:t> </a:t>
            </a:r>
            <a:r>
              <a:rPr lang="en-US" altLang="zh-CN" dirty="0"/>
              <a:t>grouped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end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couple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(multiple)</a:t>
            </a:r>
            <a:r>
              <a:rPr lang="zh-CN" altLang="en-US" dirty="0"/>
              <a:t> </a:t>
            </a:r>
            <a:r>
              <a:rPr lang="en-US" altLang="zh-CN" dirty="0"/>
              <a:t>Si-PM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4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FDFA-9A22-654B-865B-94986835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591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Zero-Degree</a:t>
            </a:r>
            <a:r>
              <a:rPr lang="zh-CN" altLang="en-US" dirty="0"/>
              <a:t> </a:t>
            </a:r>
            <a:r>
              <a:rPr lang="en-US" altLang="zh-CN" dirty="0"/>
              <a:t>Calorimeter: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readout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BC4B-99CB-AC4E-A1D3-B52A93EAD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4764"/>
            <a:ext cx="7886700" cy="2094562"/>
          </a:xfrm>
        </p:spPr>
        <p:txBody>
          <a:bodyPr>
            <a:normAutofit fontScale="92500"/>
          </a:bodyPr>
          <a:lstStyle/>
          <a:p>
            <a:r>
              <a:rPr lang="en-US" altLang="zh-CN" sz="2400" dirty="0"/>
              <a:t>Si-PM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chosen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convert</a:t>
            </a:r>
            <a:r>
              <a:rPr lang="zh-CN" altLang="en-US" sz="2400" dirty="0"/>
              <a:t> </a:t>
            </a:r>
            <a:r>
              <a:rPr lang="en-US" altLang="zh-CN" sz="2400" dirty="0"/>
              <a:t>lights</a:t>
            </a:r>
            <a:r>
              <a:rPr lang="zh-CN" altLang="en-US" sz="2400" dirty="0"/>
              <a:t> </a:t>
            </a:r>
            <a:r>
              <a:rPr lang="en-US" altLang="zh-CN" sz="2400" dirty="0"/>
              <a:t>into</a:t>
            </a:r>
            <a:r>
              <a:rPr lang="zh-CN" altLang="en-US" sz="2400" dirty="0"/>
              <a:t> </a:t>
            </a:r>
            <a:r>
              <a:rPr lang="en-US" altLang="zh-CN" sz="2400" dirty="0"/>
              <a:t>electronic</a:t>
            </a:r>
            <a:r>
              <a:rPr lang="zh-CN" altLang="en-US" sz="2400" dirty="0"/>
              <a:t> </a:t>
            </a:r>
            <a:r>
              <a:rPr lang="en-US" altLang="zh-CN" sz="2400" dirty="0"/>
              <a:t>signal</a:t>
            </a:r>
          </a:p>
          <a:p>
            <a:r>
              <a:rPr lang="en-US" altLang="zh-CN" sz="2400" dirty="0"/>
              <a:t>Lower</a:t>
            </a:r>
            <a:r>
              <a:rPr lang="zh-CN" altLang="en-US" sz="2400" dirty="0"/>
              <a:t> </a:t>
            </a:r>
            <a:r>
              <a:rPr lang="en-US" altLang="zh-CN" sz="2400" dirty="0"/>
              <a:t>voltage,</a:t>
            </a:r>
            <a:r>
              <a:rPr lang="zh-CN" altLang="en-US" sz="2400" dirty="0"/>
              <a:t> </a:t>
            </a:r>
            <a:r>
              <a:rPr lang="en-US" altLang="zh-CN" sz="2400" dirty="0"/>
              <a:t>smaller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higher</a:t>
            </a:r>
            <a:r>
              <a:rPr lang="zh-CN" altLang="en-US" sz="2400" dirty="0"/>
              <a:t> </a:t>
            </a:r>
            <a:r>
              <a:rPr lang="en-US" altLang="zh-CN" sz="2400" dirty="0"/>
              <a:t>counting</a:t>
            </a:r>
            <a:r>
              <a:rPr lang="zh-CN" altLang="en-US" sz="2400" dirty="0"/>
              <a:t> </a:t>
            </a:r>
            <a:r>
              <a:rPr lang="en-US" altLang="zh-CN" sz="2400" dirty="0"/>
              <a:t>rate</a:t>
            </a:r>
            <a:r>
              <a:rPr lang="zh-CN" altLang="en-US" sz="2400" dirty="0"/>
              <a:t> </a:t>
            </a:r>
            <a:r>
              <a:rPr lang="en-US" altLang="zh-CN" sz="2400" dirty="0"/>
              <a:t>comparing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traditional</a:t>
            </a:r>
            <a:r>
              <a:rPr lang="zh-CN" altLang="en-US" sz="2400" dirty="0"/>
              <a:t> </a:t>
            </a:r>
            <a:r>
              <a:rPr lang="en-US" altLang="zh-CN" sz="2400" dirty="0"/>
              <a:t>PMT</a:t>
            </a:r>
          </a:p>
          <a:p>
            <a:r>
              <a:rPr lang="en-US" altLang="zh-CN" sz="2400" dirty="0"/>
              <a:t>While</a:t>
            </a:r>
            <a:r>
              <a:rPr lang="zh-CN" altLang="en-US" sz="2400" dirty="0"/>
              <a:t> </a:t>
            </a:r>
            <a:r>
              <a:rPr lang="en-US" altLang="zh-CN" sz="2400" dirty="0"/>
              <a:t>Hamamatsu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big</a:t>
            </a:r>
            <a:r>
              <a:rPr lang="zh-CN" altLang="en-US" sz="2400" dirty="0"/>
              <a:t> </a:t>
            </a:r>
            <a:r>
              <a:rPr lang="en-US" altLang="zh-CN" sz="2400" dirty="0"/>
              <a:t>name,</a:t>
            </a:r>
            <a:r>
              <a:rPr lang="zh-CN" altLang="en-US" sz="2400" dirty="0"/>
              <a:t> </a:t>
            </a:r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also</a:t>
            </a:r>
            <a:r>
              <a:rPr lang="zh-CN" altLang="en-US" sz="2400" dirty="0"/>
              <a:t> </a:t>
            </a:r>
            <a:r>
              <a:rPr lang="en-US" altLang="zh-CN" sz="2400" dirty="0"/>
              <a:t>tested</a:t>
            </a:r>
            <a:r>
              <a:rPr lang="zh-CN" altLang="en-US" sz="2400" dirty="0"/>
              <a:t> </a:t>
            </a:r>
            <a:r>
              <a:rPr lang="en-US" altLang="zh-CN" sz="2400" dirty="0"/>
              <a:t>other</a:t>
            </a:r>
            <a:r>
              <a:rPr lang="zh-CN" altLang="en-US" sz="2400" dirty="0"/>
              <a:t> </a:t>
            </a:r>
            <a:r>
              <a:rPr lang="en-US" altLang="zh-CN" sz="2400" dirty="0"/>
              <a:t>sources,</a:t>
            </a:r>
            <a:r>
              <a:rPr lang="zh-CN" altLang="en-US" sz="2400" dirty="0"/>
              <a:t> </a:t>
            </a:r>
            <a:r>
              <a:rPr lang="en-US" altLang="zh-CN" sz="2400" dirty="0"/>
              <a:t>such</a:t>
            </a:r>
            <a:r>
              <a:rPr lang="zh-CN" altLang="en-US" sz="2400" dirty="0"/>
              <a:t>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samples</a:t>
            </a:r>
            <a:r>
              <a:rPr lang="zh-CN" altLang="en-US" sz="2400" dirty="0"/>
              <a:t> </a:t>
            </a:r>
            <a:r>
              <a:rPr lang="en-US" altLang="zh-CN" sz="2400" dirty="0"/>
              <a:t>from</a:t>
            </a:r>
            <a:r>
              <a:rPr lang="zh-CN" altLang="en-US" sz="2400" dirty="0"/>
              <a:t> </a:t>
            </a:r>
            <a:r>
              <a:rPr lang="en-US" altLang="zh-CN" sz="2400" dirty="0"/>
              <a:t>Beijing</a:t>
            </a:r>
            <a:r>
              <a:rPr lang="zh-CN" altLang="en-US" sz="2400" dirty="0"/>
              <a:t> </a:t>
            </a:r>
            <a:r>
              <a:rPr lang="en-US" altLang="zh-CN" sz="2400" dirty="0"/>
              <a:t>Normal</a:t>
            </a:r>
            <a:r>
              <a:rPr lang="zh-CN" altLang="en-US" sz="2400" dirty="0"/>
              <a:t> </a:t>
            </a:r>
            <a:r>
              <a:rPr lang="en-US" altLang="zh-CN" sz="2400" dirty="0"/>
              <a:t>University</a:t>
            </a:r>
            <a:r>
              <a:rPr lang="zh-CN" altLang="en-US" sz="2400" dirty="0"/>
              <a:t> </a:t>
            </a:r>
            <a:r>
              <a:rPr lang="en-US" altLang="zh-CN" sz="2400" dirty="0"/>
              <a:t>(NDL)</a:t>
            </a:r>
            <a:endParaRPr lang="en-US" altLang="zh-CN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E523E-CF61-564A-BBA6-736CBBD9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04C9-86B9-A444-8744-E7985E0E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5087-D8F5-9B41-A5F0-F45CA82E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17</a:t>
            </a:fld>
            <a:endParaRPr lang="en-US"/>
          </a:p>
        </p:txBody>
      </p:sp>
      <p:pic>
        <p:nvPicPr>
          <p:cNvPr id="81" name="图片 1">
            <a:extLst>
              <a:ext uri="{FF2B5EF4-FFF2-40B4-BE49-F238E27FC236}">
                <a16:creationId xmlns:a16="http://schemas.microsoft.com/office/drawing/2014/main" id="{EE3480F0-0363-C64B-A6A3-4FCB9E57DE9B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43" y="3166841"/>
            <a:ext cx="3605666" cy="18104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" name="图片 2">
            <a:extLst>
              <a:ext uri="{FF2B5EF4-FFF2-40B4-BE49-F238E27FC236}">
                <a16:creationId xmlns:a16="http://schemas.microsoft.com/office/drawing/2014/main" id="{31704F0B-9113-8749-AC03-4E199E0F9324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72" y="4985657"/>
            <a:ext cx="2516142" cy="15013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图片 1">
            <a:extLst>
              <a:ext uri="{FF2B5EF4-FFF2-40B4-BE49-F238E27FC236}">
                <a16:creationId xmlns:a16="http://schemas.microsoft.com/office/drawing/2014/main" id="{EDB9D24B-D460-D842-9179-B4BEB0E76781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06" y="2990187"/>
            <a:ext cx="2021251" cy="1698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图片 2">
            <a:extLst>
              <a:ext uri="{FF2B5EF4-FFF2-40B4-BE49-F238E27FC236}">
                <a16:creationId xmlns:a16="http://schemas.microsoft.com/office/drawing/2014/main" id="{F1E1D117-8442-4942-A113-B20EF1346F5A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206" y="4789713"/>
            <a:ext cx="2021251" cy="1705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图片 1" descr="IMG_20181011_160603">
            <a:extLst>
              <a:ext uri="{FF2B5EF4-FFF2-40B4-BE49-F238E27FC236}">
                <a16:creationId xmlns:a16="http://schemas.microsoft.com/office/drawing/2014/main" id="{1897DF61-6E0F-9046-83C1-D5697DE9D18A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567" y="3051505"/>
            <a:ext cx="2137480" cy="1637534"/>
          </a:xfrm>
          <a:prstGeom prst="rect">
            <a:avLst/>
          </a:prstGeom>
        </p:spPr>
      </p:pic>
      <p:pic>
        <p:nvPicPr>
          <p:cNvPr id="86" name="图片 4" descr="IMG_20181011_160938">
            <a:extLst>
              <a:ext uri="{FF2B5EF4-FFF2-40B4-BE49-F238E27FC236}">
                <a16:creationId xmlns:a16="http://schemas.microsoft.com/office/drawing/2014/main" id="{DC72D2D7-8634-4346-B0DB-16CD6DC39DD0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567" y="4857231"/>
            <a:ext cx="2137480" cy="16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9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FDFA-9A22-654B-865B-94986835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591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Zero-Degree</a:t>
            </a:r>
            <a:r>
              <a:rPr lang="zh-CN" altLang="en-US" dirty="0"/>
              <a:t> </a:t>
            </a:r>
            <a:r>
              <a:rPr lang="en-US" altLang="zh-CN" dirty="0"/>
              <a:t>Calorimeter: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readout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BC4B-99CB-AC4E-A1D3-B52A93EAD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4764"/>
            <a:ext cx="7886700" cy="2094562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coupling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Si-PM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FEE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being</a:t>
            </a:r>
            <a:r>
              <a:rPr lang="zh-CN" altLang="en-US" sz="2000" dirty="0"/>
              <a:t> </a:t>
            </a:r>
            <a:r>
              <a:rPr lang="en-US" altLang="zh-CN" sz="2000" dirty="0"/>
              <a:t>designed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See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report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from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Ping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Yang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on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Sec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6A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Upgrade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(Oct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26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pm)</a:t>
            </a:r>
          </a:p>
          <a:p>
            <a:r>
              <a:rPr lang="en-US" altLang="zh-CN" sz="2000" dirty="0"/>
              <a:t>Currently</a:t>
            </a:r>
            <a:r>
              <a:rPr lang="zh-CN" altLang="en-US" sz="2000" dirty="0"/>
              <a:t> </a:t>
            </a:r>
            <a:r>
              <a:rPr lang="en-US" altLang="zh-CN" sz="2000" dirty="0"/>
              <a:t>we</a:t>
            </a:r>
            <a:r>
              <a:rPr lang="zh-CN" altLang="en-US" sz="2000" dirty="0"/>
              <a:t> </a:t>
            </a:r>
            <a:r>
              <a:rPr lang="en-US" altLang="zh-CN" sz="2000" dirty="0"/>
              <a:t>test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HPDAQ</a:t>
            </a:r>
            <a:r>
              <a:rPr lang="zh-CN" altLang="en-US" sz="2000" dirty="0"/>
              <a:t> </a:t>
            </a:r>
            <a:r>
              <a:rPr lang="en-US" altLang="zh-CN" sz="2000" dirty="0"/>
              <a:t>board,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  <a:r>
              <a:rPr lang="zh-CN" altLang="en-US" sz="2000" dirty="0"/>
              <a:t> </a:t>
            </a:r>
            <a:r>
              <a:rPr lang="en-US" altLang="zh-CN" sz="2000" dirty="0"/>
              <a:t>proved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PHOS</a:t>
            </a:r>
            <a:r>
              <a:rPr lang="zh-CN" altLang="en-US" sz="2000" dirty="0"/>
              <a:t> </a:t>
            </a:r>
            <a:r>
              <a:rPr lang="en-US" altLang="zh-CN" sz="2000" dirty="0"/>
              <a:t>detector(EM-Calorimeter)</a:t>
            </a:r>
            <a:r>
              <a:rPr lang="zh-CN" altLang="en-US" sz="2000" dirty="0"/>
              <a:t> </a:t>
            </a:r>
            <a:r>
              <a:rPr lang="en-US" altLang="zh-CN" sz="2000" dirty="0"/>
              <a:t>used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ALICE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LHC</a:t>
            </a:r>
            <a:r>
              <a:rPr lang="zh-CN" altLang="en-US" sz="2000" dirty="0"/>
              <a:t> </a:t>
            </a:r>
            <a:r>
              <a:rPr lang="en-US" altLang="zh-CN" sz="2000" dirty="0"/>
              <a:t>RUN</a:t>
            </a:r>
            <a:r>
              <a:rPr lang="zh-CN" altLang="en-US" sz="2000" dirty="0"/>
              <a:t> </a:t>
            </a:r>
            <a:r>
              <a:rPr lang="en-US" altLang="zh-CN" sz="2000" dirty="0"/>
              <a:t>2</a:t>
            </a:r>
          </a:p>
          <a:p>
            <a:endParaRPr lang="en-US" altLang="zh-CN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E523E-CF61-564A-BBA6-736CBBD9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04C9-86B9-A444-8744-E7985E0E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5087-D8F5-9B41-A5F0-F45CA82E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18</a:t>
            </a:fld>
            <a:endParaRPr lang="en-US"/>
          </a:p>
        </p:txBody>
      </p:sp>
      <p:pic>
        <p:nvPicPr>
          <p:cNvPr id="14" name="图片 2" descr="IMG20190122173155">
            <a:extLst>
              <a:ext uri="{FF2B5EF4-FFF2-40B4-BE49-F238E27FC236}">
                <a16:creationId xmlns:a16="http://schemas.microsoft.com/office/drawing/2014/main" id="{6F3B17E1-0838-2B4D-870D-266BCE2FB0D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999" y="2841175"/>
            <a:ext cx="3406231" cy="26133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EE434AB-14E2-C242-8C2A-5FFBF9D07AF8}"/>
              </a:ext>
            </a:extLst>
          </p:cNvPr>
          <p:cNvCxnSpPr/>
          <p:nvPr/>
        </p:nvCxnSpPr>
        <p:spPr>
          <a:xfrm flipH="1">
            <a:off x="3690258" y="4920346"/>
            <a:ext cx="1480457" cy="84908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3C9AF8-4393-E845-A77D-74DE153A299C}"/>
              </a:ext>
            </a:extLst>
          </p:cNvPr>
          <p:cNvCxnSpPr>
            <a:cxnSpLocks/>
          </p:cNvCxnSpPr>
          <p:nvPr/>
        </p:nvCxnSpPr>
        <p:spPr>
          <a:xfrm>
            <a:off x="6651173" y="5045834"/>
            <a:ext cx="1045028" cy="83245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53C0BD-36DD-3E4C-A1B6-5632F1172BD3}"/>
              </a:ext>
            </a:extLst>
          </p:cNvPr>
          <p:cNvSpPr txBox="1"/>
          <p:nvPr/>
        </p:nvSpPr>
        <p:spPr>
          <a:xfrm>
            <a:off x="2394858" y="5793625"/>
            <a:ext cx="235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Si-PM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bottom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PHOS</a:t>
            </a:r>
            <a:r>
              <a:rPr lang="zh-CN" altLang="en-US" dirty="0"/>
              <a:t> </a:t>
            </a:r>
            <a:r>
              <a:rPr lang="en-US" altLang="zh-CN" dirty="0"/>
              <a:t>framework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BA4A9-1F77-7646-BD79-9956A5882BE2}"/>
              </a:ext>
            </a:extLst>
          </p:cNvPr>
          <p:cNvSpPr txBox="1"/>
          <p:nvPr/>
        </p:nvSpPr>
        <p:spPr>
          <a:xfrm>
            <a:off x="7173687" y="5943152"/>
            <a:ext cx="217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HPDAQ</a:t>
            </a:r>
            <a:r>
              <a:rPr lang="zh-CN" altLang="en-US" dirty="0"/>
              <a:t> </a:t>
            </a:r>
            <a:r>
              <a:rPr lang="en-US" altLang="zh-CN" dirty="0"/>
              <a:t>board</a:t>
            </a:r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ECEEAB-46F0-244E-923B-9019306C73F8}"/>
              </a:ext>
            </a:extLst>
          </p:cNvPr>
          <p:cNvCxnSpPr>
            <a:cxnSpLocks/>
          </p:cNvCxnSpPr>
          <p:nvPr/>
        </p:nvCxnSpPr>
        <p:spPr>
          <a:xfrm flipH="1">
            <a:off x="3468711" y="3617598"/>
            <a:ext cx="1653517" cy="769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E0953B0-5F74-E344-9552-6CA79CF8B136}"/>
              </a:ext>
            </a:extLst>
          </p:cNvPr>
          <p:cNvSpPr txBox="1"/>
          <p:nvPr/>
        </p:nvSpPr>
        <p:spPr>
          <a:xfrm>
            <a:off x="859971" y="3516979"/>
            <a:ext cx="2608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LED</a:t>
            </a:r>
            <a:r>
              <a:rPr lang="zh-CN" altLang="en-US" dirty="0"/>
              <a:t> </a:t>
            </a:r>
            <a:r>
              <a:rPr lang="en-US" altLang="zh-CN" dirty="0"/>
              <a:t>(and</a:t>
            </a:r>
            <a:r>
              <a:rPr lang="zh-CN" altLang="en-US" dirty="0"/>
              <a:t> </a:t>
            </a:r>
            <a:r>
              <a:rPr lang="en-US" altLang="zh-CN" dirty="0"/>
              <a:t>X-ray</a:t>
            </a:r>
            <a:r>
              <a:rPr lang="zh-CN" altLang="en-US" dirty="0"/>
              <a:t> </a:t>
            </a:r>
            <a:r>
              <a:rPr lang="en-US" altLang="zh-CN" dirty="0"/>
              <a:t>later)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top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PHOS</a:t>
            </a:r>
            <a:r>
              <a:rPr lang="zh-CN" altLang="en-US" dirty="0"/>
              <a:t> </a:t>
            </a:r>
            <a:r>
              <a:rPr lang="en-US" altLang="zh-CN" dirty="0"/>
              <a:t>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53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9FDFA-9A22-654B-865B-94986835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05591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Zero-Degree</a:t>
            </a:r>
            <a:r>
              <a:rPr lang="zh-CN" altLang="en-US" dirty="0"/>
              <a:t> </a:t>
            </a:r>
            <a:r>
              <a:rPr lang="en-US" altLang="zh-CN" dirty="0"/>
              <a:t>Calorimeter: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readout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BC4B-99CB-AC4E-A1D3-B52A93EAD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84764"/>
            <a:ext cx="7886700" cy="2094562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coupling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Si-PM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FEE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being</a:t>
            </a:r>
            <a:r>
              <a:rPr lang="zh-CN" altLang="en-US" sz="2000" dirty="0"/>
              <a:t> </a:t>
            </a:r>
            <a:r>
              <a:rPr lang="en-US" altLang="zh-CN" sz="2000" dirty="0"/>
              <a:t>designed</a:t>
            </a:r>
          </a:p>
          <a:p>
            <a:r>
              <a:rPr lang="en-US" altLang="zh-CN" sz="2000" dirty="0">
                <a:solidFill>
                  <a:srgbClr val="FF0000"/>
                </a:solidFill>
              </a:rPr>
              <a:t>See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report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from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Ping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Yang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on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Sec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6A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Upgrade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(Oct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26</a:t>
            </a:r>
            <a:r>
              <a:rPr lang="zh-CN" altLang="en-US" sz="2000" dirty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pm)</a:t>
            </a:r>
          </a:p>
          <a:p>
            <a:r>
              <a:rPr lang="en-US" altLang="zh-CN" sz="2000" dirty="0"/>
              <a:t>Currently</a:t>
            </a:r>
            <a:r>
              <a:rPr lang="zh-CN" altLang="en-US" sz="2000" dirty="0"/>
              <a:t> </a:t>
            </a:r>
            <a:r>
              <a:rPr lang="en-US" altLang="zh-CN" sz="2000" dirty="0"/>
              <a:t>we</a:t>
            </a:r>
            <a:r>
              <a:rPr lang="zh-CN" altLang="en-US" sz="2000" dirty="0"/>
              <a:t> </a:t>
            </a:r>
            <a:r>
              <a:rPr lang="en-US" altLang="zh-CN" sz="2000" dirty="0"/>
              <a:t>test</a:t>
            </a:r>
            <a:r>
              <a:rPr lang="zh-CN" altLang="en-US" sz="2000" dirty="0"/>
              <a:t> </a:t>
            </a:r>
            <a:r>
              <a:rPr lang="en-US" altLang="zh-CN" sz="2000" dirty="0"/>
              <a:t>with</a:t>
            </a:r>
            <a:r>
              <a:rPr lang="zh-CN" altLang="en-US" sz="2000" dirty="0"/>
              <a:t> </a:t>
            </a:r>
            <a:r>
              <a:rPr lang="en-US" altLang="zh-CN" sz="2000" dirty="0"/>
              <a:t>HPDAQ</a:t>
            </a:r>
            <a:r>
              <a:rPr lang="zh-CN" altLang="en-US" sz="2000" dirty="0"/>
              <a:t> </a:t>
            </a:r>
            <a:r>
              <a:rPr lang="en-US" altLang="zh-CN" sz="2000" dirty="0"/>
              <a:t>board,</a:t>
            </a:r>
            <a:r>
              <a:rPr lang="zh-CN" altLang="en-US" sz="2000" dirty="0"/>
              <a:t> </a:t>
            </a:r>
            <a:r>
              <a:rPr lang="en-US" altLang="zh-CN" sz="2000" dirty="0"/>
              <a:t>a</a:t>
            </a:r>
            <a:r>
              <a:rPr lang="zh-CN" altLang="en-US" sz="2000" dirty="0"/>
              <a:t> </a:t>
            </a:r>
            <a:r>
              <a:rPr lang="en-US" altLang="zh-CN" sz="2000" dirty="0"/>
              <a:t>design</a:t>
            </a:r>
            <a:r>
              <a:rPr lang="zh-CN" altLang="en-US" sz="2000" dirty="0"/>
              <a:t> </a:t>
            </a:r>
            <a:r>
              <a:rPr lang="en-US" altLang="zh-CN" sz="2000" dirty="0"/>
              <a:t>proved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PHOS</a:t>
            </a:r>
            <a:r>
              <a:rPr lang="zh-CN" altLang="en-US" sz="2000" dirty="0"/>
              <a:t> </a:t>
            </a:r>
            <a:r>
              <a:rPr lang="en-US" altLang="zh-CN" sz="2000" dirty="0"/>
              <a:t>detector(EM-Calorimeter)</a:t>
            </a:r>
            <a:r>
              <a:rPr lang="zh-CN" altLang="en-US" sz="2000" dirty="0"/>
              <a:t> </a:t>
            </a:r>
            <a:r>
              <a:rPr lang="en-US" altLang="zh-CN" sz="2000" dirty="0"/>
              <a:t>used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ALICE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LHC</a:t>
            </a:r>
            <a:r>
              <a:rPr lang="zh-CN" altLang="en-US" sz="2000" dirty="0"/>
              <a:t> </a:t>
            </a:r>
            <a:r>
              <a:rPr lang="en-US" altLang="zh-CN" sz="2000" dirty="0"/>
              <a:t>RUN</a:t>
            </a:r>
            <a:r>
              <a:rPr lang="zh-CN" altLang="en-US" sz="2000" dirty="0"/>
              <a:t> </a:t>
            </a:r>
            <a:r>
              <a:rPr lang="en-US" altLang="zh-CN" sz="2000" dirty="0"/>
              <a:t>2</a:t>
            </a:r>
          </a:p>
          <a:p>
            <a:endParaRPr lang="en-US" altLang="zh-CN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E523E-CF61-564A-BBA6-736CBBD98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04C9-86B9-A444-8744-E7985E0E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95087-D8F5-9B41-A5F0-F45CA82E2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19</a:t>
            </a:fld>
            <a:endParaRPr lang="en-US"/>
          </a:p>
        </p:txBody>
      </p:sp>
      <p:pic>
        <p:nvPicPr>
          <p:cNvPr id="15" name="图片 3" descr="IMG20191022164355">
            <a:extLst>
              <a:ext uri="{FF2B5EF4-FFF2-40B4-BE49-F238E27FC236}">
                <a16:creationId xmlns:a16="http://schemas.microsoft.com/office/drawing/2014/main" id="{5AD0FE38-43DD-9447-8973-BA3CA5513DF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79" y="3016039"/>
            <a:ext cx="2507978" cy="20410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C1C54-E20F-0948-88A0-874C0F1A7040}"/>
              </a:ext>
            </a:extLst>
          </p:cNvPr>
          <p:cNvSpPr txBox="1"/>
          <p:nvPr/>
        </p:nvSpPr>
        <p:spPr>
          <a:xfrm>
            <a:off x="163286" y="5312229"/>
            <a:ext cx="257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AD</a:t>
            </a:r>
            <a:endParaRPr lang="en-US" dirty="0"/>
          </a:p>
        </p:txBody>
      </p:sp>
      <p:pic>
        <p:nvPicPr>
          <p:cNvPr id="16" name="图片 1" descr="Figure_3">
            <a:extLst>
              <a:ext uri="{FF2B5EF4-FFF2-40B4-BE49-F238E27FC236}">
                <a16:creationId xmlns:a16="http://schemas.microsoft.com/office/drawing/2014/main" id="{CA14FEF5-DA4E-8E43-8C13-1A9330E4A1C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418" y="2960301"/>
            <a:ext cx="3420382" cy="2152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E7A44B-37C9-8747-A691-6FF8E0905920}"/>
              </a:ext>
            </a:extLst>
          </p:cNvPr>
          <p:cNvSpPr txBox="1"/>
          <p:nvPr/>
        </p:nvSpPr>
        <p:spPr>
          <a:xfrm>
            <a:off x="3156857" y="5312229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AD</a:t>
            </a:r>
            <a:endParaRPr lang="en-US" dirty="0"/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id="{9525AE37-0AE8-F843-AA6D-7190E233A73D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292" y="2542960"/>
            <a:ext cx="2034222" cy="170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2DFAE4E2-3A21-F54F-A432-BB5FF34B5745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562" y="4126022"/>
            <a:ext cx="1883682" cy="13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1DE811-F655-5644-9933-EDB05786C977}"/>
              </a:ext>
            </a:extLst>
          </p:cNvPr>
          <p:cNvSpPr/>
          <p:nvPr/>
        </p:nvSpPr>
        <p:spPr>
          <a:xfrm>
            <a:off x="6074228" y="5497344"/>
            <a:ext cx="28194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kern="1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ADC_VINC- ADC_VINC+ -- </a:t>
            </a:r>
            <a:r>
              <a:rPr lang="en-US" altLang="zh-CN" sz="1100" kern="1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out</a:t>
            </a:r>
            <a:r>
              <a:rPr lang="zh-CN" altLang="en-US" sz="1100" kern="1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r>
              <a:rPr lang="en-US" altLang="zh-CN" sz="1100" kern="1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signal</a:t>
            </a:r>
            <a:endParaRPr lang="en-US" sz="900" kern="100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sz="1100" kern="1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ADC_VIND- ADC_VIND+ -- </a:t>
            </a:r>
            <a:r>
              <a:rPr lang="en-US" altLang="zh-CN" sz="1100" kern="1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light</a:t>
            </a:r>
            <a:r>
              <a:rPr lang="zh-CN" altLang="en-US" sz="1100" kern="1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</a:t>
            </a:r>
            <a:r>
              <a:rPr lang="en-US" altLang="zh-CN" sz="1100" kern="1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signal</a:t>
            </a:r>
            <a:endParaRPr lang="en-US" sz="900" kern="1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06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49" b="7547"/>
          <a:stretch>
            <a:fillRect/>
          </a:stretch>
        </p:blipFill>
        <p:spPr>
          <a:xfrm>
            <a:off x="1" y="1495806"/>
            <a:ext cx="9169400" cy="4676394"/>
          </a:xfrm>
          <a:prstGeom prst="rect">
            <a:avLst/>
          </a:prstGeom>
        </p:spPr>
      </p:pic>
      <p:pic>
        <p:nvPicPr>
          <p:cNvPr id="57" name="Picture 56" descr="tmu_dl_07july2018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646340"/>
            <a:ext cx="3496736" cy="25004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35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25400" y="-38100"/>
            <a:ext cx="9093199" cy="774700"/>
          </a:xfr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zh-CN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Ongoing high energy heavy ion projects</a:t>
            </a:r>
            <a:endParaRPr kumimoji="0" lang="zh-CN" altLang="en-US" sz="36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14344" name="Picture 17" descr="h-csr-color-2-2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12" t="16617" r="54907" b="39987"/>
          <a:stretch>
            <a:fillRect/>
          </a:stretch>
        </p:blipFill>
        <p:spPr bwMode="auto">
          <a:xfrm rot="5400000">
            <a:off x="5778334" y="546267"/>
            <a:ext cx="1182980" cy="1614447"/>
          </a:xfrm>
          <a:prstGeom prst="rect">
            <a:avLst/>
          </a:prstGeom>
          <a:noFill/>
          <a:ln w="57150" cap="flat" cmpd="thinThick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2008085" name="Text Box 21"/>
          <p:cNvSpPr txBox="1">
            <a:spLocks noChangeArrowheads="1"/>
          </p:cNvSpPr>
          <p:nvPr/>
        </p:nvSpPr>
        <p:spPr bwMode="auto">
          <a:xfrm>
            <a:off x="5689600" y="684768"/>
            <a:ext cx="1403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b="1" dirty="0">
                <a:latin typeface="华文细黑"/>
                <a:ea typeface="华文细黑"/>
                <a:cs typeface="华文细黑"/>
              </a:rPr>
              <a:t>CAS HIRFL</a:t>
            </a:r>
          </a:p>
        </p:txBody>
      </p:sp>
      <p:sp>
        <p:nvSpPr>
          <p:cNvPr id="2008088" name="Text Box 24"/>
          <p:cNvSpPr txBox="1">
            <a:spLocks noChangeArrowheads="1"/>
          </p:cNvSpPr>
          <p:nvPr/>
        </p:nvSpPr>
        <p:spPr bwMode="auto">
          <a:xfrm>
            <a:off x="2843214" y="836613"/>
            <a:ext cx="12239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altLang="zh-CN" b="1">
              <a:solidFill>
                <a:srgbClr val="0000FF"/>
              </a:solidFill>
            </a:endParaRPr>
          </a:p>
        </p:txBody>
      </p:sp>
      <p:pic>
        <p:nvPicPr>
          <p:cNvPr id="14352" name="图片 1" descr="rhic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2" y="914400"/>
            <a:ext cx="1733045" cy="1066800"/>
          </a:xfrm>
          <a:prstGeom prst="rect">
            <a:avLst/>
          </a:prstGeom>
          <a:noFill/>
          <a:ln w="57150" cap="flat" cmpd="thinThick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4353" name="矩形 2"/>
          <p:cNvSpPr>
            <a:spLocks noChangeArrowheads="1"/>
          </p:cNvSpPr>
          <p:nvPr/>
        </p:nvSpPr>
        <p:spPr bwMode="auto">
          <a:xfrm>
            <a:off x="313412" y="1676400"/>
            <a:ext cx="1192955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BNL RHIC</a:t>
            </a:r>
          </a:p>
        </p:txBody>
      </p:sp>
      <p:cxnSp>
        <p:nvCxnSpPr>
          <p:cNvPr id="39" name="Straight Connector 38"/>
          <p:cNvCxnSpPr>
            <a:stCxn id="14352" idx="3"/>
          </p:cNvCxnSpPr>
          <p:nvPr/>
        </p:nvCxnSpPr>
        <p:spPr>
          <a:xfrm>
            <a:off x="1809245" y="1447804"/>
            <a:ext cx="540255" cy="1279803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diamond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5003801" y="2273300"/>
            <a:ext cx="3454399" cy="4039632"/>
            <a:chOff x="5003801" y="2273300"/>
            <a:chExt cx="3454399" cy="4039632"/>
          </a:xfrm>
        </p:grpSpPr>
        <p:grpSp>
          <p:nvGrpSpPr>
            <p:cNvPr id="34" name="Group 33"/>
            <p:cNvGrpSpPr/>
            <p:nvPr/>
          </p:nvGrpSpPr>
          <p:grpSpPr>
            <a:xfrm>
              <a:off x="6723062" y="5115897"/>
              <a:ext cx="1735138" cy="1197035"/>
              <a:chOff x="6723062" y="5115897"/>
              <a:chExt cx="1735138" cy="1197035"/>
            </a:xfrm>
          </p:grpSpPr>
          <p:pic>
            <p:nvPicPr>
              <p:cNvPr id="14360" name="图片 7" descr="NICA_Layout_2012.jpg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3062" y="5115897"/>
                <a:ext cx="1735138" cy="1157907"/>
              </a:xfrm>
              <a:prstGeom prst="rect">
                <a:avLst/>
              </a:prstGeom>
              <a:noFill/>
              <a:ln w="57150" cap="flat" cmpd="thinThick" algn="ctr">
                <a:solidFill>
                  <a:srgbClr val="0000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pic>
          <p:sp>
            <p:nvSpPr>
              <p:cNvPr id="14361" name="矩形 8"/>
              <p:cNvSpPr>
                <a:spLocks noChangeArrowheads="1"/>
              </p:cNvSpPr>
              <p:nvPr/>
            </p:nvSpPr>
            <p:spPr bwMode="auto">
              <a:xfrm>
                <a:off x="6784748" y="5943600"/>
                <a:ext cx="16081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b="1" dirty="0" err="1">
                    <a:solidFill>
                      <a:srgbClr val="0000FF"/>
                    </a:solidFill>
                    <a:latin typeface="华文细黑"/>
                    <a:ea typeface="华文细黑"/>
                    <a:cs typeface="华文细黑"/>
                  </a:rPr>
                  <a:t>Dubna</a:t>
                </a:r>
                <a:r>
                  <a:rPr lang="zh-CN" altLang="en-US" b="1" dirty="0">
                    <a:solidFill>
                      <a:srgbClr val="0000FF"/>
                    </a:solidFill>
                    <a:latin typeface="华文细黑"/>
                    <a:ea typeface="华文细黑"/>
                    <a:cs typeface="华文细黑"/>
                  </a:rPr>
                  <a:t>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华文细黑"/>
                    <a:ea typeface="华文细黑"/>
                    <a:cs typeface="华文细黑"/>
                  </a:rPr>
                  <a:t>NICA</a:t>
                </a:r>
              </a:p>
            </p:txBody>
          </p:sp>
        </p:grpSp>
        <p:cxnSp>
          <p:nvCxnSpPr>
            <p:cNvPr id="47" name="Straight Connector 46"/>
            <p:cNvCxnSpPr>
              <a:stCxn id="14360" idx="0"/>
            </p:cNvCxnSpPr>
            <p:nvPr/>
          </p:nvCxnSpPr>
          <p:spPr>
            <a:xfrm rot="16200000" flipV="1">
              <a:off x="4875918" y="2401183"/>
              <a:ext cx="2842597" cy="2586831"/>
            </a:xfrm>
            <a:prstGeom prst="line">
              <a:avLst/>
            </a:prstGeom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diamond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>
            <a:cxnSpLocks/>
            <a:stCxn id="14344" idx="3"/>
          </p:cNvCxnSpPr>
          <p:nvPr/>
        </p:nvCxnSpPr>
        <p:spPr>
          <a:xfrm rot="16200000" flipH="1">
            <a:off x="6113203" y="2201602"/>
            <a:ext cx="798219" cy="284976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diamond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9" idx="2"/>
          </p:cNvCxnSpPr>
          <p:nvPr/>
        </p:nvCxnSpPr>
        <p:spPr>
          <a:xfrm rot="16200000" flipH="1">
            <a:off x="3602481" y="1701714"/>
            <a:ext cx="371649" cy="119486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diamond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4419603" y="2362200"/>
            <a:ext cx="1981197" cy="3950732"/>
            <a:chOff x="4419603" y="2362200"/>
            <a:chExt cx="1981197" cy="3950732"/>
          </a:xfrm>
        </p:grpSpPr>
        <p:grpSp>
          <p:nvGrpSpPr>
            <p:cNvPr id="27" name="Group 26"/>
            <p:cNvGrpSpPr/>
            <p:nvPr/>
          </p:nvGrpSpPr>
          <p:grpSpPr>
            <a:xfrm>
              <a:off x="5123535" y="4572002"/>
              <a:ext cx="1277265" cy="1740930"/>
              <a:chOff x="2819401" y="4572002"/>
              <a:chExt cx="1277265" cy="1740930"/>
            </a:xfrm>
          </p:grpSpPr>
          <p:pic>
            <p:nvPicPr>
              <p:cNvPr id="2008073" name="Picture 9"/>
              <p:cNvPicPr>
                <a:picLocks noChangeAspect="1" noChangeArrowheads="1"/>
              </p:cNvPicPr>
              <p:nvPr/>
            </p:nvPicPr>
            <p:blipFill>
              <a:blip r:embed="rId8">
                <a:lum bright="-24000" contrast="54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593639" y="4797764"/>
                <a:ext cx="1728787" cy="1277264"/>
              </a:xfrm>
              <a:prstGeom prst="rect">
                <a:avLst/>
              </a:prstGeom>
              <a:noFill/>
              <a:ln w="57150" cap="flat" cmpd="thinThick" algn="ctr">
                <a:solidFill>
                  <a:srgbClr val="0000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008086" name="Text Box 22"/>
              <p:cNvSpPr txBox="1">
                <a:spLocks noChangeArrowheads="1"/>
              </p:cNvSpPr>
              <p:nvPr/>
            </p:nvSpPr>
            <p:spPr bwMode="auto">
              <a:xfrm>
                <a:off x="2844799" y="5943600"/>
                <a:ext cx="125186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 xmlns:mv="urn:schemas-microsoft-com:mac:vml" xmlns:mc="http://schemas.openxmlformats.org/markup-compatibility/2006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xmlns:mv="urn:schemas-microsoft-com:mac:vml" xmlns:mc="http://schemas.openxmlformats.org/markup-compatibility/2006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 xmlns:mv="urn:schemas-microsoft-com:mac:vml" xmlns:mc="http://schemas.openxmlformats.org/markup-compatibility/2006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altLang="zh-CN" b="1" dirty="0">
                    <a:solidFill>
                      <a:srgbClr val="0000FF"/>
                    </a:solidFill>
                    <a:latin typeface="华文细黑"/>
                    <a:ea typeface="华文细黑"/>
                    <a:cs typeface="华文细黑"/>
                  </a:rPr>
                  <a:t>GSI</a:t>
                </a:r>
                <a:r>
                  <a:rPr lang="zh-CN" altLang="en-US" b="1" dirty="0">
                    <a:solidFill>
                      <a:srgbClr val="0000FF"/>
                    </a:solidFill>
                    <a:latin typeface="华文细黑"/>
                    <a:ea typeface="华文细黑"/>
                    <a:cs typeface="华文细黑"/>
                  </a:rPr>
                  <a:t>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华文细黑"/>
                    <a:ea typeface="华文细黑"/>
                    <a:cs typeface="华文细黑"/>
                  </a:rPr>
                  <a:t>FAIR</a:t>
                </a:r>
              </a:p>
            </p:txBody>
          </p:sp>
        </p:grpSp>
        <p:cxnSp>
          <p:nvCxnSpPr>
            <p:cNvPr id="60" name="Straight Connector 59"/>
            <p:cNvCxnSpPr>
              <a:stCxn id="2008073" idx="1"/>
            </p:cNvCxnSpPr>
            <p:nvPr/>
          </p:nvCxnSpPr>
          <p:spPr>
            <a:xfrm rot="16200000" flipV="1">
              <a:off x="3985984" y="2795819"/>
              <a:ext cx="2209803" cy="1342565"/>
            </a:xfrm>
            <a:prstGeom prst="line">
              <a:avLst/>
            </a:prstGeom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diamond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863224"/>
            <a:ext cx="1504950" cy="1250097"/>
          </a:xfrm>
          <a:prstGeom prst="rect">
            <a:avLst/>
          </a:prstGeom>
          <a:ln w="57150" cap="flat" cmpd="thinThick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356" name="矩形 4"/>
          <p:cNvSpPr>
            <a:spLocks noChangeArrowheads="1"/>
          </p:cNvSpPr>
          <p:nvPr/>
        </p:nvSpPr>
        <p:spPr bwMode="auto">
          <a:xfrm>
            <a:off x="2477172" y="838200"/>
            <a:ext cx="141537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CERN LHC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14400" y="4125912"/>
            <a:ext cx="1562772" cy="1588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ular Callout 30"/>
          <p:cNvSpPr/>
          <p:nvPr/>
        </p:nvSpPr>
        <p:spPr>
          <a:xfrm>
            <a:off x="7752576" y="3400552"/>
            <a:ext cx="1340624" cy="612648"/>
          </a:xfrm>
          <a:prstGeom prst="wedgeRectCallout">
            <a:avLst>
              <a:gd name="adj1" fmla="val -105690"/>
              <a:gd name="adj2" fmla="val -99191"/>
            </a:avLst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CAS</a:t>
            </a:r>
          </a:p>
          <a:p>
            <a:pPr algn="ctr"/>
            <a:r>
              <a:rPr lang="en-US" altLang="zh-CN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HIAF</a:t>
            </a:r>
            <a:endParaRPr lang="en-US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7696200" y="1371600"/>
            <a:ext cx="1233448" cy="612648"/>
          </a:xfrm>
          <a:prstGeom prst="wedgeRectCallout">
            <a:avLst>
              <a:gd name="adj1" fmla="val -65985"/>
              <a:gd name="adj2" fmla="val 172367"/>
            </a:avLst>
          </a:prstGeom>
          <a:solidFill>
            <a:srgbClr val="FFFFFF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Tokai </a:t>
            </a:r>
            <a:r>
              <a:rPr lang="en-US" altLang="zh-CN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JPARC-HI</a:t>
            </a:r>
            <a:endParaRPr lang="en-US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34" y="4070059"/>
            <a:ext cx="76200" cy="116715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>
            <a:off x="965200" y="4127500"/>
            <a:ext cx="1447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0800" y="2867152"/>
            <a:ext cx="480060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baryon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density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is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one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trend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energy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nuclear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physics,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requiring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big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experiments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in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precision</a:t>
            </a:r>
            <a:endParaRPr lang="en-US" sz="16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37" name="Rounded Rectangle 31"/>
          <p:cNvSpPr/>
          <p:nvPr/>
        </p:nvSpPr>
        <p:spPr>
          <a:xfrm>
            <a:off x="762000" y="4186774"/>
            <a:ext cx="304800" cy="1693326"/>
          </a:xfrm>
          <a:prstGeom prst="roundRect">
            <a:avLst/>
          </a:prstGeom>
          <a:noFill/>
          <a:ln w="57150" cap="flat" cmpd="thickThin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422901" y="62611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239322" y="62484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90222" y="39751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-761484" y="4577317"/>
            <a:ext cx="204470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 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T</a:t>
            </a:r>
            <a:r>
              <a:rPr lang="zh-CN" altLang="zh-CN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2300" y="6146800"/>
            <a:ext cx="32289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latin typeface="Symbol" pitchFamily="2" charset="2"/>
                <a:ea typeface="华文细黑"/>
                <a:cs typeface="华文细黑"/>
              </a:rPr>
              <a:t>m</a:t>
            </a:r>
            <a:r>
              <a:rPr lang="en-US" altLang="zh-CN" baseline="-25000" dirty="0" err="1">
                <a:latin typeface="华文细黑"/>
                <a:ea typeface="华文细黑"/>
                <a:cs typeface="华文细黑"/>
              </a:rPr>
              <a:t>B</a:t>
            </a:r>
            <a:r>
              <a:rPr lang="zh-CN" altLang="zh-CN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92020" y="4343400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209800" y="4497388"/>
            <a:ext cx="419100" cy="1371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ounded Rectangle 31"/>
          <p:cNvSpPr/>
          <p:nvPr/>
        </p:nvSpPr>
        <p:spPr>
          <a:xfrm>
            <a:off x="1197228" y="4356100"/>
            <a:ext cx="783972" cy="1540926"/>
          </a:xfrm>
          <a:prstGeom prst="roundRect">
            <a:avLst/>
          </a:prstGeom>
          <a:noFill/>
          <a:ln w="57150" cap="flat" cmpd="thinThick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628900" y="3739634"/>
            <a:ext cx="1719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Quark-Gluon</a:t>
            </a:r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Plasma</a:t>
            </a:r>
            <a:endParaRPr lang="en-US" sz="14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159935" y="5373807"/>
            <a:ext cx="93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Hadron</a:t>
            </a:r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Gas</a:t>
            </a:r>
            <a:endParaRPr lang="en-US" sz="14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5809815" y="1723023"/>
            <a:ext cx="958917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CEE 2023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E254DC-9715-A24E-A07C-11831E95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35A90-D18F-4A40-A6CA-B6ECDDE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C1EEE3-3B61-C048-B85A-BC027298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1275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-4.44444E-6 L 0.1656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 descr="CSR联调系统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534" y="3187700"/>
            <a:ext cx="2663553" cy="1600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457199" y="12700"/>
            <a:ext cx="8370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R&amp;D:</a:t>
            </a:r>
            <a:r>
              <a:rPr lang="zh-CN" altLang="en-US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Readout</a:t>
            </a:r>
            <a:r>
              <a:rPr lang="zh-CN" altLang="en-US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and</a:t>
            </a:r>
            <a:r>
              <a:rPr lang="zh-CN" altLang="en-US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DAQ</a:t>
            </a: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9859" y="1001768"/>
            <a:ext cx="1335088" cy="167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" y="5308937"/>
            <a:ext cx="83980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1) </a:t>
            </a:r>
            <a:r>
              <a:rPr lang="en-US" altLang="zh-CN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FPGA</a:t>
            </a:r>
            <a:r>
              <a:rPr lang="zh-CN" altLang="en-US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TDC</a:t>
            </a:r>
          </a:p>
          <a:p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2) </a:t>
            </a:r>
            <a:r>
              <a:rPr lang="en-US" altLang="zh-CN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Work</a:t>
            </a:r>
            <a:r>
              <a:rPr lang="zh-CN" altLang="en-US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for</a:t>
            </a:r>
            <a:r>
              <a:rPr lang="zh-CN" altLang="en-US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both</a:t>
            </a:r>
            <a:r>
              <a:rPr lang="zh-CN" altLang="en-US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trigger</a:t>
            </a:r>
            <a:r>
              <a:rPr lang="zh-CN" altLang="en-US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and</a:t>
            </a:r>
            <a:r>
              <a:rPr lang="zh-CN" altLang="en-US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triggerless</a:t>
            </a:r>
            <a:r>
              <a:rPr lang="zh-CN" altLang="en-US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DAQ</a:t>
            </a:r>
            <a:endParaRPr lang="en-US" sz="2400" dirty="0">
              <a:latin typeface="华文细黑"/>
              <a:ea typeface="华文细黑"/>
              <a:cs typeface="华文细黑"/>
            </a:endParaRPr>
          </a:p>
        </p:txBody>
      </p:sp>
      <p:pic>
        <p:nvPicPr>
          <p:cNvPr id="1456130" name="Picture 2" descr="HDTD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032112" y="1180342"/>
            <a:ext cx="1664861" cy="130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078" y="709830"/>
            <a:ext cx="5538921" cy="451020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EBFD77-8AD5-9444-A99A-67E95882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1F8BB-95D4-4446-B5E5-911F2551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772B3-4642-504B-8A9E-447FB840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75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63500"/>
            <a:ext cx="7061200" cy="488950"/>
          </a:xfrm>
        </p:spPr>
        <p:txBody>
          <a:bodyPr>
            <a:noAutofit/>
          </a:bodyPr>
          <a:lstStyle/>
          <a:p>
            <a:r>
              <a:rPr lang="en-US" altLang="zh-CN" sz="3200" dirty="0">
                <a:latin typeface="华文细黑"/>
                <a:ea typeface="华文细黑"/>
                <a:cs typeface="华文细黑"/>
              </a:rPr>
              <a:t>CEE schedule</a:t>
            </a:r>
            <a:r>
              <a:rPr lang="zh-CN" altLang="en-US" sz="32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latin typeface="华文细黑"/>
                <a:ea typeface="华文细黑"/>
                <a:cs typeface="华文细黑"/>
              </a:rPr>
              <a:t>(CDR</a:t>
            </a:r>
            <a:r>
              <a:rPr lang="zh-CN" altLang="en-US" sz="32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latin typeface="华文细黑"/>
                <a:ea typeface="华文细黑"/>
                <a:cs typeface="华文细黑"/>
              </a:rPr>
              <a:t>proved</a:t>
            </a:r>
            <a:r>
              <a:rPr lang="zh-CN" altLang="en-US" sz="32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latin typeface="华文细黑"/>
                <a:ea typeface="华文细黑"/>
                <a:cs typeface="华文细黑"/>
              </a:rPr>
              <a:t>2019)</a:t>
            </a:r>
            <a:endParaRPr lang="en-US" sz="3200" dirty="0">
              <a:latin typeface="华文细黑"/>
              <a:ea typeface="华文细黑"/>
              <a:cs typeface="华文细黑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689111"/>
              </p:ext>
            </p:extLst>
          </p:nvPr>
        </p:nvGraphicFramePr>
        <p:xfrm>
          <a:off x="532435" y="863600"/>
          <a:ext cx="8174713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2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9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7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25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73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49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Subsystems</a:t>
                      </a:r>
                      <a:endParaRPr lang="en-US" b="1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2022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/>
                        <a:t>2023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dirty="0"/>
                        <a:t>2024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kern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Magnet</a:t>
                      </a:r>
                      <a:r>
                        <a:rPr lang="zh-CN" altLang="en-US" b="0" kern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＊</a:t>
                      </a:r>
                      <a:endParaRPr lang="en-US" b="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DAQ</a:t>
                      </a:r>
                      <a:endParaRPr lang="en-US" b="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Electronics</a:t>
                      </a:r>
                      <a:r>
                        <a:rPr lang="zh-CN" altLang="en-US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and Trigger</a:t>
                      </a:r>
                      <a:endParaRPr lang="en-US" b="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kern="120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solidFill>
                            <a:srgbClr val="00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Beam</a:t>
                      </a:r>
                      <a:r>
                        <a:rPr lang="zh-CN" altLang="en-US" sz="1800" b="0" kern="100" dirty="0">
                          <a:solidFill>
                            <a:srgbClr val="00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b="0" kern="100" dirty="0">
                          <a:solidFill>
                            <a:srgbClr val="00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Monitor</a:t>
                      </a:r>
                      <a:endParaRPr lang="en-US" b="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MWDC</a:t>
                      </a:r>
                      <a:endParaRPr kumimoji="0" lang="zh-CN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TOF</a:t>
                      </a:r>
                      <a:endParaRPr lang="en-US" b="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>
                          <a:solidFill>
                            <a:srgbClr val="0000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ZDC</a:t>
                      </a:r>
                      <a:endParaRPr lang="zh-CN" altLang="en-US" sz="1800" b="0" kern="100" dirty="0">
                        <a:solidFill>
                          <a:srgbClr val="00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TPC</a:t>
                      </a:r>
                      <a:endParaRPr lang="en-US" b="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Integration,</a:t>
                      </a:r>
                      <a:r>
                        <a:rPr lang="zh-CN" altLang="en-US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data</a:t>
                      </a:r>
                      <a:r>
                        <a:rPr lang="zh-CN" altLang="en-US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b="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taking</a:t>
                      </a:r>
                      <a:endParaRPr lang="en-US" b="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3658" y="4918528"/>
            <a:ext cx="8436428" cy="148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2800"/>
              </a:lnSpc>
            </a:pP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2020   Start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year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as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proved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CDR</a:t>
            </a:r>
          </a:p>
          <a:p>
            <a:pPr marL="457200" indent="-457200">
              <a:lnSpc>
                <a:spcPts val="2800"/>
              </a:lnSpc>
            </a:pP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2022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  </a:t>
            </a:r>
            <a:r>
              <a:rPr lang="en-US" altLang="zh-CN" sz="2000" i="1" dirty="0">
                <a:latin typeface="华文细黑"/>
                <a:ea typeface="华文细黑"/>
                <a:cs typeface="华文细黑"/>
              </a:rPr>
              <a:t>Quarter</a:t>
            </a:r>
            <a:r>
              <a:rPr lang="zh-CN" altLang="en-US" sz="2000" i="1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i="1" dirty="0">
                <a:latin typeface="华文细黑"/>
                <a:ea typeface="华文细黑"/>
                <a:cs typeface="华文细黑"/>
              </a:rPr>
              <a:t>3</a:t>
            </a:r>
            <a:r>
              <a:rPr lang="zh-CN" altLang="en-US" sz="2000" i="1" dirty="0">
                <a:latin typeface="华文细黑"/>
                <a:ea typeface="华文细黑"/>
                <a:cs typeface="华文细黑"/>
              </a:rPr>
              <a:t>  </a:t>
            </a:r>
            <a:r>
              <a:rPr lang="en-US" altLang="zh-CN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Finish</a:t>
            </a:r>
            <a:r>
              <a:rPr lang="zh-CN" altLang="en-US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subsystem</a:t>
            </a:r>
            <a:r>
              <a:rPr lang="zh-CN" altLang="en-US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production</a:t>
            </a:r>
            <a:r>
              <a:rPr lang="zh-CN" altLang="en-US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and</a:t>
            </a:r>
            <a:r>
              <a:rPr lang="zh-CN" altLang="en-US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begin</a:t>
            </a:r>
            <a:r>
              <a:rPr lang="zh-CN" altLang="en-US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integration</a:t>
            </a:r>
          </a:p>
          <a:p>
            <a:pPr marL="457200" indent="-457200">
              <a:lnSpc>
                <a:spcPts val="2800"/>
              </a:lnSpc>
            </a:pPr>
            <a:r>
              <a:rPr lang="zh-CN" altLang="zh-CN" sz="2000" dirty="0">
                <a:latin typeface="华文细黑"/>
                <a:ea typeface="华文细黑"/>
                <a:cs typeface="华文细黑"/>
              </a:rPr>
              <a:t>2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023   </a:t>
            </a:r>
            <a:r>
              <a:rPr lang="en-US" altLang="zh-CN" sz="2000" i="1" dirty="0">
                <a:latin typeface="华文细黑"/>
                <a:ea typeface="华文细黑"/>
                <a:cs typeface="华文细黑"/>
              </a:rPr>
              <a:t>Quarter</a:t>
            </a:r>
            <a:r>
              <a:rPr lang="zh-CN" altLang="en-US" sz="2000" i="1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i="1" dirty="0">
                <a:latin typeface="华文细黑"/>
                <a:ea typeface="华文细黑"/>
                <a:cs typeface="华文细黑"/>
              </a:rPr>
              <a:t>3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Beam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test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whole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detector,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then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physics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beam</a:t>
            </a:r>
            <a:endParaRPr lang="en-US" altLang="zh-CN" sz="20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457200" indent="-457200">
              <a:lnSpc>
                <a:spcPts val="28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2024   Publish</a:t>
            </a:r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first</a:t>
            </a:r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physics</a:t>
            </a:r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results.</a:t>
            </a:r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Full</a:t>
            </a:r>
            <a:r>
              <a:rPr lang="zh-CN" altLang="en-US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physics</a:t>
            </a:r>
            <a:r>
              <a:rPr lang="zh-CN" altLang="en-US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runs</a:t>
            </a:r>
            <a:endParaRPr lang="en-US" sz="200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FD2CD-BBB1-9841-8962-0279EC52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ADA99-A0C6-EA4A-B262-635CB07B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7130-8ECF-6848-A85A-8A1E6B5E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12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1" y="114300"/>
            <a:ext cx="7785099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华文细黑"/>
                <a:ea typeface="华文细黑"/>
                <a:cs typeface="华文细黑"/>
              </a:rPr>
              <a:t>Summary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770890"/>
            <a:ext cx="8534399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 Build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multi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function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energy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nuclear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physics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detector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cooler</a:t>
            </a:r>
            <a:r>
              <a:rPr lang="zh-CN" altLang="en-US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storage</a:t>
            </a:r>
            <a:r>
              <a:rPr lang="zh-CN" altLang="en-US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ring</a:t>
            </a:r>
            <a:r>
              <a:rPr lang="zh-CN" altLang="en-US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@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heavy ion research facility in Lanzhou (HIRFL-CSR)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      </a:t>
            </a:r>
          </a:p>
          <a:p>
            <a:pPr marL="342900" indent="-342900"/>
            <a:endParaRPr lang="en-US" altLang="zh-CN" dirty="0"/>
          </a:p>
          <a:p>
            <a:pPr marL="342900" indent="-342900">
              <a:spcAft>
                <a:spcPts val="600"/>
              </a:spcAft>
            </a:pP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2) Physics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objects: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study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phases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Baryon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density,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including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critical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point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and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Symmetry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energy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E</a:t>
            </a:r>
            <a:r>
              <a:rPr lang="en-US" altLang="zh-CN" sz="2600" baseline="-25000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sym</a:t>
            </a:r>
            <a:endParaRPr lang="en-US" altLang="zh-CN" sz="2600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endParaRPr lang="en-US" altLang="zh-CN" sz="1000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3)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ZDC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contributes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to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key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physical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observables,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including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event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centrality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and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event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plane</a:t>
            </a:r>
          </a:p>
          <a:p>
            <a:pPr marL="342900" indent="-342900"/>
            <a:endParaRPr lang="en-US" altLang="zh-CN" sz="2600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4) Project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approved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by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NSFC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this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summer.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TDR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is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being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formed.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It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also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works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basis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for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the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next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generation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facility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Chinese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energy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nuclear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physics (</a:t>
            </a:r>
            <a:r>
              <a:rPr lang="en-US" altLang="zh-CN" sz="2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HIAF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)</a:t>
            </a:r>
          </a:p>
          <a:p>
            <a:pPr marL="342900" indent="-342900"/>
            <a:endParaRPr lang="en-US" altLang="zh-CN" dirty="0">
              <a:ea typeface="华文细黑"/>
              <a:cs typeface="华文细黑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00100" y="676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7D4F5-FB51-FD45-823A-0D5B0B14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FD03F-8EEF-D145-8B27-E9C996C2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4B20D-A933-3D44-9690-C5FC2A42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54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757C-267C-3C4C-AD2A-63A2A2213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C412E-643E-E04C-A8FF-DC671808B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07478-94E1-5F44-B0B4-A60149C7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761E9-03AE-154C-9BA9-E9BD4BCC9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26EF-13CE-3444-947D-448202222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22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CF5AE-9AF1-1A42-9B4E-B848D0CAD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探测器模块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5073E-24B4-ED4E-9578-ADB51B5F4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闪烁体目前并行两条技术路线：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技术稳妥方案：固体例如 </a:t>
            </a:r>
            <a:r>
              <a:rPr lang="en-US" altLang="zh-CN" dirty="0"/>
              <a:t>EJ-200</a:t>
            </a:r>
            <a:r>
              <a:rPr lang="zh-CN" altLang="en-US" dirty="0"/>
              <a:t> 塑料闪烁体。优点：已有探测器选用证明可行性，如 </a:t>
            </a:r>
            <a:r>
              <a:rPr lang="en-US" altLang="zh-CN" dirty="0"/>
              <a:t>STAR</a:t>
            </a:r>
            <a:r>
              <a:rPr lang="zh-CN" altLang="en-US" dirty="0"/>
              <a:t> </a:t>
            </a:r>
            <a:r>
              <a:rPr lang="en-US" altLang="zh-CN" dirty="0"/>
              <a:t>Event</a:t>
            </a:r>
            <a:r>
              <a:rPr lang="zh-CN" altLang="en-US" dirty="0"/>
              <a:t> </a:t>
            </a:r>
            <a:r>
              <a:rPr lang="en-US" altLang="zh-CN" dirty="0"/>
              <a:t>Plane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技术实验方案：液体例如 </a:t>
            </a:r>
            <a:r>
              <a:rPr lang="en-US" altLang="zh-CN" dirty="0"/>
              <a:t>EJ-301/309</a:t>
            </a:r>
            <a:r>
              <a:rPr lang="zh-CN" altLang="en-US" dirty="0"/>
              <a:t> 液体闪烁体。优点：免除闪烁体加工环节，可直接与任何（铅</a:t>
            </a:r>
            <a:r>
              <a:rPr lang="en-US" altLang="zh-CN" dirty="0"/>
              <a:t>/</a:t>
            </a:r>
            <a:r>
              <a:rPr lang="zh-CN" altLang="en-US" dirty="0"/>
              <a:t>铁）吸收体结构耦合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目前已经委托厂家加工了两个探测器 </a:t>
            </a:r>
            <a:r>
              <a:rPr lang="en-US" altLang="zh-CN" dirty="0"/>
              <a:t>proto-type</a:t>
            </a:r>
            <a:r>
              <a:rPr lang="zh-CN" altLang="en-US" dirty="0"/>
              <a:t> 模块，分别为 </a:t>
            </a:r>
            <a:r>
              <a:rPr lang="en-US" altLang="zh-CN" dirty="0"/>
              <a:t>1</a:t>
            </a:r>
            <a:r>
              <a:rPr lang="zh-CN" altLang="en-US" dirty="0"/>
              <a:t>米和</a:t>
            </a:r>
            <a:r>
              <a:rPr lang="en-US" altLang="zh-CN" dirty="0"/>
              <a:t>30</a:t>
            </a:r>
            <a:r>
              <a:rPr lang="zh-CN" altLang="en-US" dirty="0"/>
              <a:t>厘米长。两个模块均刻有内槽并已经安置好了铅吸收体薄片组</a:t>
            </a:r>
            <a:r>
              <a:rPr lang="en-US" altLang="zh-CN" dirty="0"/>
              <a:t>(</a:t>
            </a:r>
            <a:r>
              <a:rPr lang="zh-CN" altLang="en-US" dirty="0"/>
              <a:t>占模块总长约</a:t>
            </a:r>
            <a:r>
              <a:rPr lang="en-US" altLang="zh-CN" dirty="0"/>
              <a:t>30%)</a:t>
            </a:r>
            <a:r>
              <a:rPr lang="zh-CN" altLang="en-US" dirty="0"/>
              <a:t>，用于固体和液体闪烁体测试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en-US" altLang="zh-CN" dirty="0"/>
              <a:t>WLS</a:t>
            </a:r>
            <a:r>
              <a:rPr lang="zh-CN" altLang="en-US" dirty="0"/>
              <a:t> 光纤正在订购中，目前使用普通裸光纤进行机械应力测试，初步证明了模块构型的有效性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华师的本地测试采用两种手段：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r>
              <a:rPr lang="en-US" altLang="zh-CN" dirty="0"/>
              <a:t>LED(</a:t>
            </a:r>
            <a:r>
              <a:rPr lang="zh-CN" altLang="en-US" dirty="0"/>
              <a:t>可调节发光频率和脉冲展宽比</a:t>
            </a:r>
            <a:r>
              <a:rPr lang="en-US" altLang="zh-CN" dirty="0"/>
              <a:t>)</a:t>
            </a:r>
            <a:r>
              <a:rPr lang="zh-CN" altLang="en-US" dirty="0"/>
              <a:t>，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en-US" altLang="zh-CN" dirty="0"/>
              <a:t>100keV</a:t>
            </a:r>
            <a:r>
              <a:rPr lang="zh-CN" altLang="en-US" dirty="0"/>
              <a:t>级别的 </a:t>
            </a:r>
            <a:r>
              <a:rPr lang="en-US" altLang="zh-CN" dirty="0"/>
              <a:t>X-ray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553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B13BA-35ED-E147-BDE7-C6B288AB9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读出电子学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F5BF9-C786-B143-B318-F816CBBB7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5137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探测器采用</a:t>
            </a:r>
            <a:r>
              <a:rPr lang="en-US" altLang="zh-CN" dirty="0" err="1"/>
              <a:t>SiPM</a:t>
            </a:r>
            <a:r>
              <a:rPr lang="zh-CN" altLang="en-US" dirty="0"/>
              <a:t>与闪烁体</a:t>
            </a:r>
            <a:r>
              <a:rPr lang="en-US" altLang="zh-CN" dirty="0"/>
              <a:t>-</a:t>
            </a:r>
            <a:r>
              <a:rPr lang="zh-CN" altLang="en-US" dirty="0"/>
              <a:t>光纤耦合，然后连接读出电子学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en-US" altLang="zh-CN" dirty="0" err="1"/>
              <a:t>SiPM</a:t>
            </a:r>
            <a:r>
              <a:rPr lang="zh-CN" altLang="en-US" dirty="0"/>
              <a:t> 优点：与传统光电倍增管相比，具有尺寸小、单价较低、工作电压不需要加特高压、抗磁场干扰强、可读出计数率高等多种优点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读出信号包含时间</a:t>
            </a:r>
            <a:r>
              <a:rPr lang="en-US" altLang="zh-CN" dirty="0"/>
              <a:t>(</a:t>
            </a:r>
            <a:r>
              <a:rPr lang="zh-CN" altLang="en-US" dirty="0"/>
              <a:t>所有模块合起来</a:t>
            </a:r>
            <a:r>
              <a:rPr lang="en-US" altLang="zh-CN" dirty="0"/>
              <a:t>)</a:t>
            </a:r>
            <a:r>
              <a:rPr lang="zh-CN" altLang="en-US" dirty="0"/>
              <a:t>和振幅</a:t>
            </a:r>
            <a:r>
              <a:rPr lang="en-US" altLang="zh-CN" dirty="0"/>
              <a:t>(</a:t>
            </a:r>
            <a:r>
              <a:rPr lang="zh-CN" altLang="en-US" dirty="0"/>
              <a:t>每个模块分开给出</a:t>
            </a:r>
            <a:r>
              <a:rPr lang="en-US" altLang="zh-CN" dirty="0"/>
              <a:t>)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读出电子学采用两种并行方案：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主方案：与</a:t>
            </a:r>
            <a:r>
              <a:rPr lang="en-US" altLang="zh-CN" dirty="0"/>
              <a:t>CEPC</a:t>
            </a:r>
            <a:r>
              <a:rPr lang="zh-CN" altLang="en-US" dirty="0"/>
              <a:t>预研方案类似的高性能读出电子学</a:t>
            </a:r>
            <a:r>
              <a:rPr lang="en-US" altLang="zh-CN" dirty="0"/>
              <a:t>ASIC</a:t>
            </a:r>
            <a:r>
              <a:rPr lang="zh-CN" altLang="en-US" dirty="0"/>
              <a:t>方案。优点：取数率高，满足预期的事件率</a:t>
            </a:r>
            <a:r>
              <a:rPr lang="en-US" altLang="zh-CN" dirty="0"/>
              <a:t>(~10^6/</a:t>
            </a:r>
            <a:r>
              <a:rPr lang="zh-CN" altLang="en-US" dirty="0"/>
              <a:t>秒</a:t>
            </a:r>
            <a:r>
              <a:rPr lang="en-US" altLang="zh-CN" dirty="0"/>
              <a:t>)</a:t>
            </a:r>
            <a:r>
              <a:rPr lang="zh-CN" altLang="en-US" dirty="0"/>
              <a:t>。目前正在设计流片</a:t>
            </a:r>
            <a:r>
              <a:rPr lang="en-US" altLang="zh-CN" dirty="0"/>
              <a:t>-</a:t>
            </a:r>
            <a:r>
              <a:rPr lang="zh-CN" altLang="en-US" dirty="0"/>
              <a:t>芯片测试环节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备选方案：与</a:t>
            </a:r>
            <a:r>
              <a:rPr lang="en-US" altLang="zh-CN" dirty="0"/>
              <a:t>LHC</a:t>
            </a:r>
            <a:r>
              <a:rPr lang="zh-CN" altLang="en-US" dirty="0"/>
              <a:t> </a:t>
            </a:r>
            <a:r>
              <a:rPr lang="en-US" altLang="zh-CN" dirty="0"/>
              <a:t>Run-2</a:t>
            </a:r>
            <a:r>
              <a:rPr lang="zh-CN" altLang="en-US" dirty="0"/>
              <a:t> 的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PHOS</a:t>
            </a:r>
            <a:r>
              <a:rPr lang="zh-CN" altLang="en-US" dirty="0"/>
              <a:t> 量能器类似的读出电子学方案，基于</a:t>
            </a:r>
            <a:r>
              <a:rPr lang="en-US" altLang="zh-CN" dirty="0"/>
              <a:t>APD</a:t>
            </a:r>
            <a:r>
              <a:rPr lang="zh-CN" altLang="en-US" dirty="0"/>
              <a:t>。优点：已证明可行性，有现成样品，并存在可用的数据采集框架。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r>
              <a:rPr lang="zh-CN" altLang="en-US" dirty="0"/>
              <a:t>目前正使用备选方案的 </a:t>
            </a:r>
            <a:r>
              <a:rPr lang="en-US" altLang="zh-CN" dirty="0"/>
              <a:t>ALICE</a:t>
            </a:r>
            <a:r>
              <a:rPr lang="zh-CN" altLang="en-US" dirty="0"/>
              <a:t> 读出电子学与探测器模块进行耦合测试。为适应 </a:t>
            </a:r>
            <a:r>
              <a:rPr lang="en-US" altLang="zh-CN" dirty="0"/>
              <a:t>PHOS</a:t>
            </a:r>
            <a:r>
              <a:rPr lang="zh-CN" altLang="en-US" dirty="0"/>
              <a:t> </a:t>
            </a:r>
            <a:r>
              <a:rPr lang="en-US" altLang="zh-CN" dirty="0">
                <a:sym typeface="Wingdings" pitchFamily="2" charset="2"/>
              </a:rPr>
              <a:t></a:t>
            </a:r>
            <a:r>
              <a:rPr lang="zh-CN" altLang="en-US" dirty="0">
                <a:sym typeface="Wingdings" pitchFamily="2" charset="2"/>
              </a:rPr>
              <a:t> </a:t>
            </a:r>
            <a:r>
              <a:rPr lang="en-US" altLang="zh-CN" dirty="0">
                <a:sym typeface="Wingdings" pitchFamily="2" charset="2"/>
              </a:rPr>
              <a:t>ZDC</a:t>
            </a:r>
            <a:r>
              <a:rPr lang="zh-CN" altLang="en-US" dirty="0">
                <a:sym typeface="Wingdings" pitchFamily="2" charset="2"/>
              </a:rPr>
              <a:t> 模块的光电倍增管耦合方式变化，在</a:t>
            </a:r>
            <a:r>
              <a:rPr lang="en-US" altLang="zh-CN" dirty="0">
                <a:sym typeface="Wingdings" pitchFamily="2" charset="2"/>
              </a:rPr>
              <a:t>7-8</a:t>
            </a:r>
            <a:r>
              <a:rPr lang="zh-CN" altLang="en-US" dirty="0">
                <a:sym typeface="Wingdings" pitchFamily="2" charset="2"/>
              </a:rPr>
              <a:t>月期间对机械结构、排线、</a:t>
            </a:r>
            <a:r>
              <a:rPr lang="en-US" altLang="zh-CN" dirty="0">
                <a:sym typeface="Wingdings" pitchFamily="2" charset="2"/>
              </a:rPr>
              <a:t>FPGA</a:t>
            </a:r>
            <a:r>
              <a:rPr lang="zh-CN" altLang="en-US" dirty="0">
                <a:sym typeface="Wingdings" pitchFamily="2" charset="2"/>
              </a:rPr>
              <a:t>软件进行了修改，正在开始测试</a:t>
            </a:r>
            <a:endParaRPr lang="en-US" altLang="zh-CN" dirty="0"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zh-CN" altLang="en-US" dirty="0"/>
              <a:t>目前的设计是基于</a:t>
            </a:r>
            <a:r>
              <a:rPr lang="en-US" altLang="zh-CN" dirty="0"/>
              <a:t>ZDC</a:t>
            </a:r>
            <a:r>
              <a:rPr lang="zh-CN" altLang="en-US" dirty="0"/>
              <a:t>参与事件触发考虑，例如时间</a:t>
            </a:r>
            <a:r>
              <a:rPr lang="en-US" altLang="zh-CN" dirty="0"/>
              <a:t>(</a:t>
            </a:r>
            <a:r>
              <a:rPr lang="zh-CN" altLang="en-US" dirty="0"/>
              <a:t>信号</a:t>
            </a:r>
            <a:r>
              <a:rPr lang="en-US" altLang="zh-CN" dirty="0"/>
              <a:t>yes/no)</a:t>
            </a:r>
            <a:r>
              <a:rPr lang="zh-CN" altLang="en-US" dirty="0"/>
              <a:t>用于触发</a:t>
            </a:r>
            <a:r>
              <a:rPr lang="en-US" altLang="zh-CN" dirty="0"/>
              <a:t>min-bias</a:t>
            </a:r>
            <a:r>
              <a:rPr lang="zh-CN" altLang="en-US" dirty="0"/>
              <a:t>事件，振幅用于触发特定中心度的碰撞事件（难点：越中心事件，期望的</a:t>
            </a:r>
            <a:r>
              <a:rPr lang="en-US" altLang="zh-CN" dirty="0"/>
              <a:t>ZDC</a:t>
            </a:r>
            <a:r>
              <a:rPr lang="zh-CN" altLang="en-US" dirty="0"/>
              <a:t>振幅越小）</a:t>
            </a:r>
            <a:endParaRPr lang="en-US" altLang="zh-CN" dirty="0"/>
          </a:p>
          <a:p>
            <a:pPr lvl="1">
              <a:lnSpc>
                <a:spcPct val="120000"/>
              </a:lnSpc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77557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500"/>
            <a:ext cx="9144000" cy="4889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solidFill>
                  <a:srgbClr val="000000"/>
                </a:solidFill>
                <a:latin typeface="+mn-lt"/>
                <a:ea typeface="华文细黑"/>
                <a:cs typeface="Arial Black"/>
              </a:rPr>
              <a:t>CEE organization</a:t>
            </a:r>
            <a:endParaRPr lang="en-US" dirty="0">
              <a:solidFill>
                <a:srgbClr val="000000"/>
              </a:solidFill>
              <a:latin typeface="+mn-lt"/>
              <a:cs typeface="Arial Black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3389313" y="3789363"/>
            <a:ext cx="2397124" cy="6350"/>
          </a:xfrm>
          <a:prstGeom prst="line">
            <a:avLst/>
          </a:prstGeom>
          <a:ln w="5715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0"/>
          </p:cNvCxnSpPr>
          <p:nvPr/>
        </p:nvCxnSpPr>
        <p:spPr>
          <a:xfrm rot="5400000" flipH="1" flipV="1">
            <a:off x="1466850" y="5143500"/>
            <a:ext cx="279400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0"/>
          </p:cNvCxnSpPr>
          <p:nvPr/>
        </p:nvCxnSpPr>
        <p:spPr>
          <a:xfrm rot="5400000" flipH="1" flipV="1">
            <a:off x="3028950" y="5130800"/>
            <a:ext cx="279400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37" idx="0"/>
          </p:cNvCxnSpPr>
          <p:nvPr/>
        </p:nvCxnSpPr>
        <p:spPr>
          <a:xfrm rot="5400000" flipH="1" flipV="1">
            <a:off x="5829300" y="5130800"/>
            <a:ext cx="279400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0"/>
          </p:cNvCxnSpPr>
          <p:nvPr/>
        </p:nvCxnSpPr>
        <p:spPr>
          <a:xfrm rot="5400000" flipH="1" flipV="1">
            <a:off x="7419976" y="5130799"/>
            <a:ext cx="279400" cy="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6832600" y="5270500"/>
            <a:ext cx="145415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前端电子学</a:t>
            </a:r>
            <a:endParaRPr lang="en-US" altLang="zh-CN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安琪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sz="1400" dirty="0">
                <a:solidFill>
                  <a:srgbClr val="000000"/>
                </a:solidFill>
                <a:ea typeface="华文细黑"/>
                <a:cs typeface="Arial"/>
              </a:rPr>
              <a:t>中科大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zh-CN" altLang="en-US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89200" y="5270500"/>
            <a:ext cx="13589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漂移室</a:t>
            </a:r>
            <a:endParaRPr lang="en-US" sz="20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altLang="zh-CN" sz="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肖志刚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sz="1400" dirty="0">
                <a:solidFill>
                  <a:srgbClr val="000000"/>
                </a:solidFill>
                <a:ea typeface="华文细黑"/>
                <a:cs typeface="Arial"/>
              </a:rPr>
              <a:t>清华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en-US" altLang="zh-CN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4400" y="5283200"/>
            <a:ext cx="13843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飞行时间</a:t>
            </a:r>
            <a:endParaRPr lang="en-US" sz="2000" b="1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altLang="zh-CN" sz="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韩冬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sz="1400" dirty="0">
                <a:solidFill>
                  <a:srgbClr val="000000"/>
                </a:solidFill>
                <a:ea typeface="华文细黑"/>
                <a:cs typeface="Arial"/>
              </a:rPr>
              <a:t>清华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zh-CN" altLang="en-US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 flipH="1" flipV="1">
            <a:off x="1613694" y="3707606"/>
            <a:ext cx="303212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 flipH="1" flipV="1">
            <a:off x="3506788" y="3694112"/>
            <a:ext cx="303212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5335588" y="3707606"/>
            <a:ext cx="303212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 flipV="1">
            <a:off x="7164388" y="3702050"/>
            <a:ext cx="303212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1041399" y="3848100"/>
            <a:ext cx="1549401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kern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超导磁铁</a:t>
            </a:r>
            <a:endParaRPr lang="en-US" altLang="zh-CN" sz="2000" kern="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altLang="zh-CN" sz="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孙志宇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sz="1400" dirty="0">
                <a:solidFill>
                  <a:srgbClr val="000000"/>
                </a:solidFill>
                <a:ea typeface="华文细黑"/>
                <a:cs typeface="Arial"/>
              </a:rPr>
              <a:t>近物所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zh-CN" altLang="en-US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91300" y="3848100"/>
            <a:ext cx="16383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内飞行时间</a:t>
            </a:r>
            <a:endParaRPr lang="en-US" altLang="zh-CN" sz="20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altLang="zh-CN" sz="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邵 明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sz="1400" dirty="0">
                <a:solidFill>
                  <a:srgbClr val="000000"/>
                </a:solidFill>
                <a:ea typeface="华文细黑"/>
                <a:cs typeface="Arial"/>
              </a:rPr>
              <a:t>中科大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en-US" altLang="zh-CN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62500" y="3848100"/>
            <a:ext cx="16383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时间投影室</a:t>
            </a:r>
            <a:endParaRPr lang="en-US" altLang="zh-CN" sz="20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altLang="zh-CN" sz="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方德清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sz="1400" dirty="0">
                <a:solidFill>
                  <a:srgbClr val="000000"/>
                </a:solidFill>
                <a:ea typeface="华文细黑"/>
                <a:cs typeface="Arial"/>
              </a:rPr>
              <a:t>应物所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zh-CN" altLang="en-US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743199" y="3860800"/>
            <a:ext cx="1664495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束流定位</a:t>
            </a:r>
            <a:endParaRPr lang="en-US" altLang="zh-CN" sz="20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altLang="zh-CN" sz="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孙向明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sz="1400" dirty="0">
                <a:solidFill>
                  <a:srgbClr val="000000"/>
                </a:solidFill>
                <a:ea typeface="华文细黑"/>
                <a:cs typeface="Arial"/>
              </a:rPr>
              <a:t>华师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en-US" altLang="zh-CN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752600" y="3554412"/>
            <a:ext cx="5564188" cy="1588"/>
          </a:xfrm>
          <a:prstGeom prst="line">
            <a:avLst/>
          </a:prstGeom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16" idx="3"/>
          </p:cNvCxnSpPr>
          <p:nvPr/>
        </p:nvCxnSpPr>
        <p:spPr>
          <a:xfrm rot="10800000" flipV="1">
            <a:off x="2743200" y="1384298"/>
            <a:ext cx="190500" cy="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50" idx="3"/>
          </p:cNvCxnSpPr>
          <p:nvPr/>
        </p:nvCxnSpPr>
        <p:spPr>
          <a:xfrm rot="10800000">
            <a:off x="2743200" y="2809876"/>
            <a:ext cx="190536" cy="7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stCxn id="41" idx="1"/>
            <a:endCxn id="47" idx="3"/>
          </p:cNvCxnSpPr>
          <p:nvPr/>
        </p:nvCxnSpPr>
        <p:spPr>
          <a:xfrm rot="10800000">
            <a:off x="2743200" y="2105026"/>
            <a:ext cx="596900" cy="4763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2209801" y="2095499"/>
            <a:ext cx="1435100" cy="1270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41" idx="3"/>
            <a:endCxn id="48" idx="1"/>
          </p:cNvCxnSpPr>
          <p:nvPr/>
        </p:nvCxnSpPr>
        <p:spPr>
          <a:xfrm>
            <a:off x="5842000" y="2109788"/>
            <a:ext cx="558800" cy="6350"/>
          </a:xfrm>
          <a:prstGeom prst="line">
            <a:avLst/>
          </a:prstGeom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914400" y="1098550"/>
            <a:ext cx="1828800" cy="5715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探测器协调人肖志刚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dirty="0">
                <a:solidFill>
                  <a:srgbClr val="000000"/>
                </a:solidFill>
                <a:ea typeface="华文细黑"/>
                <a:cs typeface="Arial"/>
              </a:rPr>
              <a:t>清华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en-US" altLang="zh-CN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40100" y="1524000"/>
            <a:ext cx="2501900" cy="117157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实验发言人</a:t>
            </a:r>
            <a:endParaRPr lang="en-US" altLang="zh-CN" sz="2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altLang="zh-CN" sz="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许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 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怒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dirty="0">
                <a:solidFill>
                  <a:srgbClr val="000000"/>
                </a:solidFill>
                <a:ea typeface="华文细黑"/>
                <a:cs typeface="Arial"/>
              </a:rPr>
              <a:t>近物所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en-US" altLang="zh-CN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肖国青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dirty="0">
                <a:solidFill>
                  <a:srgbClr val="000000"/>
                </a:solidFill>
                <a:ea typeface="华文细黑"/>
                <a:cs typeface="Arial"/>
              </a:rPr>
              <a:t>近物所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en-US" altLang="zh-CN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14400" y="1828800"/>
            <a:ext cx="1828800" cy="55245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软件协调人</a:t>
            </a:r>
            <a:endParaRPr lang="en-US" altLang="zh-CN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邵  明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dirty="0">
                <a:solidFill>
                  <a:srgbClr val="000000"/>
                </a:solidFill>
                <a:ea typeface="华文细黑"/>
                <a:cs typeface="Arial"/>
              </a:rPr>
              <a:t>中科大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en-US" altLang="zh-CN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400800" y="1638300"/>
            <a:ext cx="1828800" cy="95567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理事会</a:t>
            </a:r>
            <a:endParaRPr lang="en-US" altLang="zh-CN" sz="2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altLang="zh-CN" sz="800" dirty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algn="ctr"/>
            <a:r>
              <a:rPr lang="zh-CN" altLang="en-US" dirty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刘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 </a:t>
            </a:r>
            <a:r>
              <a:rPr lang="zh-CN" altLang="en-US" dirty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峰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dirty="0">
                <a:solidFill>
                  <a:srgbClr val="000000"/>
                </a:solidFill>
                <a:ea typeface="华文细黑"/>
                <a:cs typeface="Arial"/>
              </a:rPr>
              <a:t>华师</a:t>
            </a:r>
            <a:r>
              <a:rPr lang="en-US" altLang="zh-CN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en-US" altLang="zh-CN" dirty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95300" y="850900"/>
            <a:ext cx="8153400" cy="5588000"/>
          </a:xfrm>
          <a:prstGeom prst="roundRect">
            <a:avLst>
              <a:gd name="adj" fmla="val 3019"/>
            </a:avLst>
          </a:prstGeom>
          <a:noFill/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14400" y="2533650"/>
            <a:ext cx="1828800" cy="55245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运行协调人</a:t>
            </a:r>
            <a:endParaRPr lang="en-US" altLang="zh-CN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孙志宇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(</a:t>
            </a:r>
            <a:r>
              <a:rPr lang="zh-CN" altLang="en-US" dirty="0">
                <a:solidFill>
                  <a:srgbClr val="000000"/>
                </a:solidFill>
                <a:ea typeface="华文细黑"/>
                <a:cs typeface="Arial"/>
              </a:rPr>
              <a:t>近物所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)</a:t>
            </a:r>
            <a:endParaRPr lang="zh-CN" altLang="en-US" dirty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812800" y="3441700"/>
            <a:ext cx="7543800" cy="2844800"/>
          </a:xfrm>
          <a:prstGeom prst="roundRect">
            <a:avLst>
              <a:gd name="adj" fmla="val 4505"/>
            </a:avLst>
          </a:prstGeom>
          <a:noFill/>
          <a:ln w="63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825500" y="1098550"/>
            <a:ext cx="7543800" cy="2133600"/>
          </a:xfrm>
          <a:prstGeom prst="roundRect">
            <a:avLst>
              <a:gd name="adj" fmla="val 4505"/>
            </a:avLst>
          </a:prstGeom>
          <a:noFill/>
          <a:ln w="635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232400" y="5270500"/>
            <a:ext cx="14732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触发</a:t>
            </a:r>
            <a:endParaRPr lang="en-US" altLang="zh-CN" sz="2000" dirty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algn="ctr"/>
            <a:endParaRPr lang="en-US" altLang="zh-CN" sz="800" dirty="0">
              <a:solidFill>
                <a:srgbClr val="000000"/>
              </a:solidFill>
              <a:latin typeface="Arial"/>
              <a:ea typeface="华文细黑"/>
              <a:cs typeface="Arial"/>
            </a:endParaRPr>
          </a:p>
          <a:p>
            <a:pPr algn="ctr"/>
            <a:r>
              <a:rPr lang="zh-CN" altLang="en-US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肖志刚</a:t>
            </a:r>
            <a:r>
              <a:rPr lang="en-US" altLang="zh-CN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(</a:t>
            </a:r>
            <a:r>
              <a:rPr lang="zh-CN" altLang="en-US" sz="1400" dirty="0">
                <a:solidFill>
                  <a:srgbClr val="000000"/>
                </a:solidFill>
                <a:ea typeface="华文细黑"/>
                <a:cs typeface="Arial"/>
              </a:rPr>
              <a:t>清华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华文细黑"/>
                <a:cs typeface="Arial"/>
              </a:rPr>
              <a:t>)</a:t>
            </a:r>
          </a:p>
        </p:txBody>
      </p:sp>
      <p:cxnSp>
        <p:nvCxnSpPr>
          <p:cNvPr id="42" name="Straight Connector 41"/>
          <p:cNvCxnSpPr>
            <a:stCxn id="10" idx="0"/>
          </p:cNvCxnSpPr>
          <p:nvPr/>
        </p:nvCxnSpPr>
        <p:spPr>
          <a:xfrm rot="5400000" flipH="1" flipV="1">
            <a:off x="4445397" y="5137547"/>
            <a:ext cx="265906" cy="1588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605756" y="4979988"/>
            <a:ext cx="5979319" cy="11112"/>
          </a:xfrm>
          <a:prstGeom prst="line">
            <a:avLst/>
          </a:prstGeom>
          <a:ln w="381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025900" y="5270500"/>
            <a:ext cx="1104900" cy="762000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量能器</a:t>
            </a:r>
            <a:endParaRPr lang="en-US" altLang="zh-CN" sz="20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裴骅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(</a:t>
            </a:r>
            <a:r>
              <a:rPr lang="zh-CN" altLang="en-US" sz="1400" dirty="0">
                <a:solidFill>
                  <a:srgbClr val="000000"/>
                </a:solidFill>
                <a:ea typeface="华文细黑"/>
                <a:cs typeface="Arial"/>
              </a:rPr>
              <a:t>华师</a:t>
            </a:r>
            <a:r>
              <a:rPr lang="en-US" altLang="zh-CN" sz="1400" dirty="0">
                <a:solidFill>
                  <a:srgbClr val="000000"/>
                </a:solidFill>
                <a:ea typeface="华文细黑"/>
                <a:cs typeface="Arial"/>
              </a:rPr>
              <a:t>)</a:t>
            </a:r>
            <a:endParaRPr lang="en-US" sz="1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83019-AE90-D347-AC60-53644206D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4E91F-834D-3548-B532-0D2C28F3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F45685-CF8A-7F41-98B7-4D5689ECA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70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Rot="1" noChangeArrowheads="1"/>
          </p:cNvSpPr>
          <p:nvPr/>
        </p:nvSpPr>
        <p:spPr>
          <a:xfrm>
            <a:off x="635000" y="-88900"/>
            <a:ext cx="7929586" cy="7857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latin typeface="华文细黑"/>
                <a:ea typeface="华文细黑"/>
                <a:cs typeface="华文细黑"/>
              </a:rPr>
              <a:t>CEE collaborators</a:t>
            </a:r>
            <a:endParaRPr lang="zh-CN" altLang="en-US" sz="36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4413" y="2917023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CEE</a:t>
            </a:r>
            <a:endParaRPr lang="en-US" sz="2800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94961" y="723900"/>
            <a:ext cx="3761089" cy="1752600"/>
          </a:xfrm>
          <a:prstGeom prst="roundRect">
            <a:avLst>
              <a:gd name="adj" fmla="val 926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Domestic:</a:t>
            </a:r>
          </a:p>
          <a:p>
            <a:r>
              <a:rPr lang="en-US" altLang="zh-CN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IMP-CAS,</a:t>
            </a:r>
            <a:r>
              <a:rPr lang="zh-CN" altLang="en-US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USTC,</a:t>
            </a:r>
            <a:r>
              <a:rPr lang="zh-CN" altLang="en-US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Tsinghua,</a:t>
            </a:r>
            <a:r>
              <a:rPr lang="zh-CN" altLang="en-US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CCNU,</a:t>
            </a:r>
            <a:r>
              <a:rPr lang="zh-CN" altLang="en-US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Fudan,</a:t>
            </a:r>
          </a:p>
          <a:p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PKU,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Huzhou,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HIT,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U.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Lanzhou,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CTGU,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CGU</a:t>
            </a:r>
            <a:endParaRPr lang="en-US" sz="22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163533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3253089" cy="363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533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4869505" cy="226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ounded Rectangle 29"/>
          <p:cNvSpPr/>
          <p:nvPr/>
        </p:nvSpPr>
        <p:spPr>
          <a:xfrm>
            <a:off x="4095751" y="723900"/>
            <a:ext cx="4857750" cy="1752600"/>
          </a:xfrm>
          <a:prstGeom prst="roundRect">
            <a:avLst>
              <a:gd name="adj" fmla="val 926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International</a:t>
            </a:r>
            <a:r>
              <a:rPr lang="zh-CN" altLang="en-US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：</a:t>
            </a:r>
            <a:endParaRPr lang="en-US" altLang="zh-CN" sz="2400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  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United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States: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 err="1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Jlab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LBNL</a:t>
            </a:r>
          </a:p>
          <a:p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  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Japan: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RIKEN,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Tsukuba</a:t>
            </a:r>
          </a:p>
          <a:p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  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Germany: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GSI,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Bonn University</a:t>
            </a:r>
          </a:p>
          <a:p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  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Korea: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Korea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U.,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Pusan</a:t>
            </a:r>
            <a:r>
              <a:rPr lang="zh-CN" altLang="en-US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N.U.</a:t>
            </a:r>
          </a:p>
        </p:txBody>
      </p:sp>
      <p:pic>
        <p:nvPicPr>
          <p:cNvPr id="163533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0" y="3823569"/>
            <a:ext cx="4184650" cy="272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27000" y="3695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124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1" y="114300"/>
            <a:ext cx="7785099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华文细黑"/>
                <a:ea typeface="华文细黑"/>
                <a:cs typeface="华文细黑"/>
              </a:rPr>
              <a:t>Summary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770890"/>
            <a:ext cx="853439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arenR"/>
            </a:pP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 Build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multi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function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energy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nuclear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physics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detector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cooler</a:t>
            </a:r>
            <a:r>
              <a:rPr lang="zh-CN" altLang="en-US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storage</a:t>
            </a:r>
            <a:r>
              <a:rPr lang="zh-CN" altLang="en-US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ring</a:t>
            </a:r>
            <a:r>
              <a:rPr lang="zh-CN" altLang="en-US" sz="26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@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heavy ion research facility in Lanzhou (HIRFL-CSR)</a:t>
            </a:r>
          </a:p>
          <a:p>
            <a:pPr marL="342900" indent="-342900"/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	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 Top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metal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silicon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pixel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/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MRPC</a:t>
            </a:r>
          </a:p>
          <a:p>
            <a:pPr marL="342900" indent="-342900"/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	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 High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precision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FPGA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TDC					</a:t>
            </a:r>
          </a:p>
          <a:p>
            <a:pPr marL="342900" indent="-342900"/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   	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－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 TPC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/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Big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volume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super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conductive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magnet		      </a:t>
            </a:r>
          </a:p>
          <a:p>
            <a:pPr marL="342900" indent="-342900"/>
            <a:endParaRPr lang="en-US" altLang="zh-CN" dirty="0"/>
          </a:p>
          <a:p>
            <a:pPr marL="342900" indent="-342900">
              <a:spcAft>
                <a:spcPts val="600"/>
              </a:spcAft>
            </a:pP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2) Physics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objects: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study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phases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Baryon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density,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including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critical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point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and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Symmetry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energy</a:t>
            </a:r>
            <a:r>
              <a:rPr lang="zh-CN" altLang="en-US" sz="2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E</a:t>
            </a:r>
            <a:r>
              <a:rPr lang="en-US" altLang="zh-CN" sz="2600" baseline="-25000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sym</a:t>
            </a:r>
            <a:endParaRPr lang="en-US" altLang="zh-CN" sz="2600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endParaRPr lang="en-US" altLang="zh-CN" sz="1000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3) Also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work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basis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for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the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next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generation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facility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Chinese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energy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nuclear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physics (</a:t>
            </a:r>
            <a:r>
              <a:rPr lang="en-US" altLang="zh-CN" sz="2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HIAF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)</a:t>
            </a:r>
          </a:p>
          <a:p>
            <a:pPr marL="342900" indent="-342900"/>
            <a:endParaRPr lang="en-US" altLang="zh-CN" dirty="0">
              <a:ea typeface="华文细黑"/>
              <a:cs typeface="华文细黑"/>
            </a:endParaRPr>
          </a:p>
          <a:p>
            <a:pPr marL="342900" indent="-342900"/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4)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Industrial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applications,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such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as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nuclear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radiation</a:t>
            </a:r>
            <a:r>
              <a:rPr lang="zh-CN" altLang="en-US" sz="2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600" dirty="0">
                <a:latin typeface="华文细黑"/>
                <a:ea typeface="华文细黑"/>
                <a:cs typeface="华文细黑"/>
              </a:rPr>
              <a:t>detection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800100" y="6769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7D4F5-FB51-FD45-823A-0D5B0B14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FD03F-8EEF-D145-8B27-E9C996C23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4B20D-A933-3D44-9690-C5FC2A429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88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6" name="Picture 12" descr="water_pha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0" y="265668"/>
            <a:ext cx="3581400" cy="363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78200" y="227568"/>
            <a:ext cx="5613400" cy="48895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相图</a:t>
            </a:r>
            <a:endParaRPr lang="en-US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279900" y="875268"/>
            <a:ext cx="4495800" cy="544246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sz="28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28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显示对于确定自由度的系</a:t>
            </a:r>
            <a:endParaRPr lang="en-US" altLang="zh-CN" sz="2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sz="28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</a:t>
            </a:r>
            <a:r>
              <a:rPr lang="zh-CN" altLang="en-US" sz="28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统，在给定的外部条件下，</a:t>
            </a:r>
            <a:endParaRPr lang="en-US" altLang="zh-CN" sz="2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sz="28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</a:t>
            </a:r>
            <a:r>
              <a:rPr lang="zh-CN" altLang="en-US" sz="28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物质如何</a:t>
            </a:r>
            <a:r>
              <a:rPr lang="zh-CN" altLang="en-US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自组织的规律</a:t>
            </a:r>
            <a:r>
              <a:rPr lang="zh-CN" altLang="en-US" sz="28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。</a:t>
            </a:r>
            <a:endParaRPr lang="en-US" altLang="zh-CN" sz="2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000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细黑"/>
              <a:ea typeface="华文细黑"/>
              <a:cs typeface="华文细黑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4008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</a:rPr>
              <a:t>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4008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</a:rPr>
              <a:t>: 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1B4008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B4008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</a:rPr>
              <a:t>O 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1B4008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</a:rPr>
              <a:t>（电磁相互</a:t>
            </a:r>
            <a:r>
              <a:rPr lang="zh-CN" altLang="en-US" sz="2800" dirty="0">
                <a:solidFill>
                  <a:srgbClr val="1B4008"/>
                </a:solidFill>
                <a:latin typeface="华文细黑"/>
                <a:ea typeface="华文细黑"/>
                <a:cs typeface="华文细黑"/>
              </a:rPr>
              <a:t>作用</a:t>
            </a:r>
            <a:r>
              <a: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1B4008"/>
                </a:solidFill>
                <a:effectLst/>
                <a:uLnTx/>
                <a:uFillTx/>
                <a:latin typeface="华文细黑"/>
                <a:ea typeface="华文细黑"/>
                <a:cs typeface="华文细黑"/>
              </a:rPr>
              <a:t>）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1B4008"/>
              </a:solidFill>
              <a:effectLst/>
              <a:uLnTx/>
              <a:uFillTx/>
              <a:latin typeface="华文细黑"/>
              <a:ea typeface="华文细黑"/>
              <a:cs typeface="华文细黑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QCD</a:t>
            </a:r>
            <a:r>
              <a:rPr lang="zh-CN" altLang="en-US" sz="28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相图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altLang="zh-CN" sz="2800" dirty="0">
                <a:latin typeface="华文细黑"/>
                <a:ea typeface="华文细黑"/>
                <a:cs typeface="华文细黑"/>
              </a:rPr>
              <a:t>   </a:t>
            </a:r>
            <a:r>
              <a:rPr lang="zh-CN" altLang="en-US" sz="2800" dirty="0">
                <a:latin typeface="华文细黑"/>
                <a:ea typeface="华文细黑"/>
                <a:cs typeface="华文细黑"/>
              </a:rPr>
              <a:t>夸克胶子自由度下核物质相结构？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(E.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Fermi, 1950)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tmu_dl_jan2018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4" t="9804" r="2404" b="5483"/>
          <a:stretch>
            <a:fillRect/>
          </a:stretch>
        </p:blipFill>
        <p:spPr>
          <a:xfrm>
            <a:off x="488951" y="4164568"/>
            <a:ext cx="3263900" cy="2408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3700" y="360918"/>
            <a:ext cx="114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华文细黑"/>
                <a:ea typeface="华文细黑"/>
                <a:cs typeface="华文细黑"/>
              </a:rPr>
              <a:t>QED</a:t>
            </a:r>
            <a:r>
              <a:rPr lang="zh-CN" altLang="en-US" b="1" dirty="0">
                <a:latin typeface="华文细黑"/>
                <a:ea typeface="华文细黑"/>
                <a:cs typeface="华文细黑"/>
              </a:rPr>
              <a:t>相图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3543" y="4482068"/>
            <a:ext cx="120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相图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8700" y="6336268"/>
            <a:ext cx="2590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华文细黑"/>
                <a:ea typeface="华文细黑"/>
                <a:cs typeface="华文细黑"/>
              </a:rPr>
              <a:t>重子化学势</a:t>
            </a:r>
            <a:r>
              <a:rPr lang="en-US" altLang="zh-CN" b="1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(MeV)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62000" y="4837668"/>
            <a:ext cx="2590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华文细黑"/>
                <a:ea typeface="华文细黑"/>
                <a:cs typeface="华文细黑"/>
              </a:rPr>
              <a:t>温度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(MeV)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8402" y="3173968"/>
            <a:ext cx="110799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细黑"/>
                <a:ea typeface="华文细黑"/>
                <a:cs typeface="华文细黑"/>
              </a:rPr>
              <a:t>固态：冰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1000" y="2259568"/>
            <a:ext cx="110799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细黑"/>
                <a:ea typeface="华文细黑"/>
                <a:cs typeface="华文细黑"/>
              </a:rPr>
              <a:t>液态：水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2400" y="899636"/>
            <a:ext cx="138385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华文细黑"/>
                <a:ea typeface="华文细黑"/>
                <a:cs typeface="华文细黑"/>
              </a:rPr>
              <a:t>气态：水气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8066" y="3681968"/>
            <a:ext cx="300686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压强</a:t>
            </a:r>
            <a:endParaRPr lang="en-US" sz="20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35044" y="903392"/>
            <a:ext cx="114384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温度</a:t>
            </a:r>
            <a:endParaRPr lang="en-US" sz="20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13100" y="290224"/>
            <a:ext cx="1270000" cy="572344"/>
          </a:xfrm>
          <a:prstGeom prst="roundRect">
            <a:avLst>
              <a:gd name="adj" fmla="val 7791"/>
            </a:avLst>
          </a:prstGeom>
          <a:solidFill>
            <a:schemeClr val="bg1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临界点</a:t>
            </a:r>
            <a:endParaRPr lang="en-US" sz="21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20" name="Straight Connector 19"/>
          <p:cNvCxnSpPr>
            <a:endCxn id="18" idx="2"/>
          </p:cNvCxnSpPr>
          <p:nvPr/>
        </p:nvCxnSpPr>
        <p:spPr>
          <a:xfrm flipV="1">
            <a:off x="3213100" y="862568"/>
            <a:ext cx="635000" cy="406400"/>
          </a:xfrm>
          <a:prstGeom prst="line">
            <a:avLst/>
          </a:prstGeom>
          <a:ln>
            <a:solidFill>
              <a:srgbClr val="008000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42581763"/>
      </p:ext>
    </p:extLst>
  </p:cSld>
  <p:clrMapOvr>
    <a:masterClrMapping/>
  </p:clrMapOvr>
  <p:transition advTm="115422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2" descr="加速器系统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341414"/>
            <a:ext cx="9017000" cy="4247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662112" y="4007569"/>
            <a:ext cx="5065429" cy="101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 marL="742950" indent="-28575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2pPr>
            <a:lvl3pPr marL="11430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3pPr>
            <a:lvl4pPr marL="16002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4pPr>
            <a:lvl5pPr marL="2057400" indent="-228600" eaLnBrk="0" hangingPunct="0"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25000"/>
              </a:spcAft>
              <a:buChar char="•"/>
              <a:defRPr sz="2800" b="1">
                <a:solidFill>
                  <a:schemeClr val="hlink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4000" dirty="0" err="1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CSRm</a:t>
            </a:r>
            <a:r>
              <a:rPr kumimoji="1" lang="en-US" altLang="zh-CN" sz="2400" dirty="0">
                <a:solidFill>
                  <a:srgbClr val="FF0000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1000 </a:t>
            </a:r>
            <a:r>
              <a:rPr kumimoji="1" lang="en-US" altLang="zh-CN" sz="2000" b="0" dirty="0" err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AMeV</a:t>
            </a:r>
            <a:r>
              <a:rPr kumimoji="1"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 (H.I.), </a:t>
            </a:r>
            <a:r>
              <a:rPr kumimoji="1"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 2.8 </a:t>
            </a:r>
            <a:r>
              <a:rPr kumimoji="1" lang="en-US" altLang="zh-CN" sz="2000" b="0" dirty="0" err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GeV</a:t>
            </a:r>
            <a:r>
              <a:rPr kumimoji="1" lang="en-US" altLang="zh-CN" sz="2000" b="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 (p)</a:t>
            </a:r>
          </a:p>
        </p:txBody>
      </p:sp>
      <p:sp>
        <p:nvSpPr>
          <p:cNvPr id="25" name="矩形 24"/>
          <p:cNvSpPr/>
          <p:nvPr/>
        </p:nvSpPr>
        <p:spPr>
          <a:xfrm>
            <a:off x="762000" y="39469"/>
            <a:ext cx="7696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200" dirty="0">
                <a:latin typeface="华文细黑"/>
                <a:ea typeface="华文细黑"/>
                <a:cs typeface="华文细黑"/>
              </a:rPr>
              <a:t>The</a:t>
            </a:r>
            <a:r>
              <a:rPr kumimoji="1" lang="zh-CN" altLang="en-US" sz="32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cooler</a:t>
            </a:r>
            <a:r>
              <a:rPr kumimoji="1" lang="zh-CN" altLang="en-US" sz="32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storage</a:t>
            </a:r>
            <a:r>
              <a:rPr kumimoji="1" lang="zh-CN" altLang="en-US" sz="32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32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ring</a:t>
            </a:r>
            <a:r>
              <a:rPr kumimoji="1" lang="zh-CN" altLang="en-US" sz="32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3200" dirty="0">
                <a:latin typeface="华文细黑"/>
                <a:ea typeface="华文细黑"/>
                <a:cs typeface="华文细黑"/>
              </a:rPr>
              <a:t>@</a:t>
            </a:r>
            <a:r>
              <a:rPr kumimoji="1" lang="zh-CN" altLang="en-US" sz="32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3200" dirty="0">
                <a:latin typeface="华文细黑"/>
                <a:ea typeface="华文细黑"/>
                <a:cs typeface="华文细黑"/>
              </a:rPr>
              <a:t>heavy ion research facility in Lanzhou </a:t>
            </a:r>
            <a:r>
              <a:rPr lang="en-US" altLang="zh-CN" sz="3200" dirty="0">
                <a:solidFill>
                  <a:srgbClr val="000000"/>
                </a:solidFill>
                <a:ea typeface="黑体" pitchFamily="2" charset="-122"/>
              </a:rPr>
              <a:t>(HIRFL-CSR</a:t>
            </a:r>
            <a:r>
              <a:rPr lang="zh-CN" altLang="en-US" sz="3200" dirty="0">
                <a:solidFill>
                  <a:srgbClr val="000000"/>
                </a:solidFill>
                <a:ea typeface="黑体" pitchFamily="2" charset="-122"/>
              </a:rPr>
              <a:t>）</a:t>
            </a:r>
            <a:endParaRPr lang="en-US" altLang="zh-CN" sz="3200" b="1" dirty="0">
              <a:solidFill>
                <a:srgbClr val="0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10800000" flipV="1">
            <a:off x="7074698" y="2341414"/>
            <a:ext cx="1967703" cy="13161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7" idx="2"/>
          </p:cNvCxnSpPr>
          <p:nvPr/>
        </p:nvCxnSpPr>
        <p:spPr>
          <a:xfrm rot="5400000">
            <a:off x="6598873" y="2877157"/>
            <a:ext cx="1256270" cy="304621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5-Point Star 23"/>
          <p:cNvSpPr/>
          <p:nvPr/>
        </p:nvSpPr>
        <p:spPr>
          <a:xfrm>
            <a:off x="6858000" y="3505200"/>
            <a:ext cx="381000" cy="34528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32088" y="1052200"/>
            <a:ext cx="2010312" cy="1697137"/>
          </a:xfrm>
          <a:prstGeom prst="rect">
            <a:avLst/>
          </a:prstGeom>
          <a:noFill/>
          <a:ln>
            <a:noFill/>
          </a:ln>
          <a:effectLst>
            <a:outerShdw blurRad="50800" dist="101600" dir="2700000">
              <a:schemeClr val="tx1">
                <a:alpha val="43000"/>
              </a:scheme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968841" y="2032000"/>
            <a:ext cx="82095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800000"/>
                </a:solidFill>
              </a:rPr>
              <a:t>CEE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B5EE58-1F82-CC49-9608-7BA62D7A2B0B}"/>
              </a:ext>
            </a:extLst>
          </p:cNvPr>
          <p:cNvSpPr txBox="1"/>
          <p:nvPr/>
        </p:nvSpPr>
        <p:spPr>
          <a:xfrm>
            <a:off x="441769" y="1645585"/>
            <a:ext cx="641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•</a:t>
            </a:r>
            <a:r>
              <a:rPr lang="zh-CN" altLang="en-US" sz="2000" dirty="0"/>
              <a:t> </a:t>
            </a:r>
            <a:r>
              <a:rPr lang="en-US" altLang="zh-CN" sz="2000" dirty="0"/>
              <a:t>Left:</a:t>
            </a:r>
            <a:r>
              <a:rPr lang="zh-CN" altLang="en-US" sz="2000" dirty="0"/>
              <a:t> </a:t>
            </a:r>
            <a:r>
              <a:rPr lang="en-US" altLang="zh-CN" sz="2000" dirty="0"/>
              <a:t>main</a:t>
            </a:r>
            <a:r>
              <a:rPr lang="zh-CN" altLang="en-US" sz="2000" dirty="0"/>
              <a:t> </a:t>
            </a:r>
            <a:r>
              <a:rPr lang="en-US" altLang="zh-CN" sz="2000" dirty="0"/>
              <a:t>ring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 err="1"/>
              <a:t>CSRm</a:t>
            </a:r>
            <a:r>
              <a:rPr lang="en-US" altLang="zh-CN" sz="2000" dirty="0"/>
              <a:t>)	 •</a:t>
            </a:r>
            <a:r>
              <a:rPr lang="zh-CN" altLang="en-US" sz="2000" dirty="0"/>
              <a:t> </a:t>
            </a:r>
            <a:r>
              <a:rPr lang="en-US" altLang="zh-CN" sz="2000" dirty="0"/>
              <a:t>Right:</a:t>
            </a:r>
            <a:r>
              <a:rPr lang="zh-CN" altLang="en-US" sz="2000" dirty="0"/>
              <a:t> </a:t>
            </a:r>
            <a:r>
              <a:rPr lang="en-US" altLang="zh-CN" sz="2000" dirty="0"/>
              <a:t>experimental</a:t>
            </a:r>
            <a:r>
              <a:rPr lang="zh-CN" altLang="en-US" sz="2000" dirty="0"/>
              <a:t> </a:t>
            </a:r>
            <a:r>
              <a:rPr lang="en-US" altLang="zh-CN" sz="2000" dirty="0"/>
              <a:t>ring</a:t>
            </a:r>
            <a:r>
              <a:rPr lang="zh-CN" altLang="en-US" sz="2000" dirty="0"/>
              <a:t> </a:t>
            </a:r>
            <a:r>
              <a:rPr lang="en-US" altLang="zh-CN" sz="2000" dirty="0"/>
              <a:t>(</a:t>
            </a:r>
            <a:r>
              <a:rPr lang="en-US" altLang="zh-CN" sz="2000" dirty="0" err="1"/>
              <a:t>CSRe</a:t>
            </a:r>
            <a:r>
              <a:rPr lang="en-US" altLang="zh-CN" sz="2000" dirty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6324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mu_dl_jan2018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4" t="9804" r="2404" b="5483"/>
          <a:stretch>
            <a:fillRect/>
          </a:stretch>
        </p:blipFill>
        <p:spPr>
          <a:xfrm>
            <a:off x="927100" y="4161742"/>
            <a:ext cx="3263900" cy="24083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572000" y="2790142"/>
            <a:ext cx="3810000" cy="3812972"/>
          </a:xfrm>
          <a:prstGeom prst="roundRect">
            <a:avLst>
              <a:gd name="adj" fmla="val 3769"/>
            </a:avLst>
          </a:prstGeom>
          <a:noFill/>
          <a:ln w="38100" cap="flat" cmpd="dbl" algn="ctr">
            <a:solidFill>
              <a:schemeClr val="accent1">
                <a:shade val="95000"/>
                <a:satMod val="105000"/>
                <a:alpha val="27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48200" y="2988115"/>
            <a:ext cx="411480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(1) </a:t>
            </a:r>
            <a:r>
              <a:rPr lang="en-US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Higgs</a:t>
            </a:r>
            <a:r>
              <a:rPr lang="en-US" sz="20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particle</a:t>
            </a:r>
            <a:r>
              <a:rPr lang="en-US" sz="20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endParaRPr lang="en-US" sz="2000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dirty="0">
                <a:latin typeface="华文细黑"/>
                <a:ea typeface="华文细黑"/>
                <a:cs typeface="华文细黑"/>
              </a:rPr>
              <a:t>       -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origin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mass</a:t>
            </a:r>
            <a:r>
              <a:rPr lang="en-US" dirty="0">
                <a:latin typeface="华文细黑"/>
                <a:ea typeface="华文细黑"/>
                <a:cs typeface="华文细黑"/>
              </a:rPr>
              <a:t>	</a:t>
            </a:r>
          </a:p>
          <a:p>
            <a:pPr marL="342900" indent="-342900"/>
            <a:r>
              <a:rPr lang="en-US" dirty="0">
                <a:latin typeface="华文细黑"/>
                <a:ea typeface="华文细黑"/>
                <a:cs typeface="华文细黑"/>
              </a:rPr>
              <a:t>       -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Standard Model</a:t>
            </a:r>
          </a:p>
          <a:p>
            <a:pPr marL="342900" indent="-342900"/>
            <a:r>
              <a:rPr lang="en-US" dirty="0">
                <a:latin typeface="华文细黑"/>
                <a:ea typeface="华文细黑"/>
                <a:cs typeface="华文细黑"/>
              </a:rPr>
              <a:t>		</a:t>
            </a:r>
          </a:p>
          <a:p>
            <a:pPr marL="342900" indent="-342900"/>
            <a:endParaRPr lang="en-US" sz="900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sz="2000" b="1" dirty="0">
                <a:latin typeface="华文细黑"/>
                <a:ea typeface="华文细黑"/>
                <a:cs typeface="华文细黑"/>
              </a:rPr>
              <a:t>(2) </a:t>
            </a:r>
            <a:r>
              <a:rPr lang="en-US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QCD </a:t>
            </a:r>
            <a:r>
              <a:rPr lang="en-US" altLang="zh-CN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phase</a:t>
            </a:r>
            <a:r>
              <a:rPr lang="zh-CN" altLang="en-US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structure</a:t>
            </a:r>
            <a:endParaRPr lang="en-US" sz="2000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dirty="0">
                <a:latin typeface="华文细黑"/>
                <a:ea typeface="华文细黑"/>
                <a:cs typeface="华文细黑"/>
              </a:rPr>
              <a:t>	  -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quark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confinement</a:t>
            </a:r>
            <a:endParaRPr lang="en-US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dirty="0">
                <a:latin typeface="华文细黑"/>
                <a:ea typeface="华文细黑"/>
                <a:cs typeface="华文细黑"/>
              </a:rPr>
              <a:t>        -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chiral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symmetry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broken</a:t>
            </a:r>
            <a:endParaRPr lang="en-US" dirty="0"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	  - 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critical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point,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phase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boundary</a:t>
            </a:r>
            <a:r>
              <a:rPr lang="en-US" sz="24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…</a:t>
            </a:r>
          </a:p>
          <a:p>
            <a:pPr marL="342900" indent="-342900"/>
            <a:r>
              <a:rPr lang="en-US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 </a:t>
            </a:r>
            <a:r>
              <a:rPr lang="en-US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emergence</a:t>
            </a:r>
            <a:r>
              <a:rPr lang="zh-CN" altLang="en-US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property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9600" y="1177243"/>
            <a:ext cx="8001000" cy="5575301"/>
          </a:xfrm>
          <a:prstGeom prst="roundRect">
            <a:avLst>
              <a:gd name="adj" fmla="val 3405"/>
            </a:avLst>
          </a:prstGeom>
          <a:noFill/>
          <a:ln w="76200" cap="flat" cmpd="tri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7673"/>
            <a:ext cx="9144000" cy="71120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Study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the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phase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structure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at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strong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interaction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QCD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393470"/>
            <a:ext cx="2847974" cy="2539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392681"/>
            <a:ext cx="2073784" cy="11688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56302" y="1232221"/>
            <a:ext cx="26542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华文细黑"/>
                <a:ea typeface="华文细黑"/>
                <a:cs typeface="华文细黑"/>
              </a:rPr>
              <a:t>2004 </a:t>
            </a:r>
          </a:p>
          <a:p>
            <a:r>
              <a:rPr lang="en-US" altLang="zh-CN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Asymptotic freedom (QCD)</a:t>
            </a:r>
          </a:p>
          <a:p>
            <a:endParaRPr lang="en-US" sz="800" dirty="0">
              <a:latin typeface="华文细黑"/>
              <a:ea typeface="华文细黑"/>
              <a:cs typeface="华文细黑"/>
            </a:endParaRPr>
          </a:p>
          <a:p>
            <a:r>
              <a:rPr lang="en-US" dirty="0">
                <a:latin typeface="华文细黑"/>
                <a:ea typeface="华文细黑"/>
                <a:cs typeface="华文细黑"/>
              </a:rPr>
              <a:t>2013 </a:t>
            </a:r>
          </a:p>
          <a:p>
            <a:r>
              <a:rPr lang="en-US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     Higgs</a:t>
            </a:r>
            <a:r>
              <a:rPr lang="en-US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7800" y="6320742"/>
            <a:ext cx="2590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latin typeface="Symbol" pitchFamily="2" charset="2"/>
                <a:ea typeface="华文细黑"/>
                <a:cs typeface="华文细黑"/>
              </a:rPr>
              <a:t>m</a:t>
            </a:r>
            <a:r>
              <a:rPr lang="en-US" altLang="zh-CN" baseline="-25000" dirty="0" err="1">
                <a:latin typeface="华文细黑"/>
                <a:ea typeface="华文细黑"/>
                <a:cs typeface="华文细黑"/>
              </a:rPr>
              <a:t>B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(MeV)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00283" y="5015559"/>
            <a:ext cx="230556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华文细黑"/>
                <a:ea typeface="华文细黑"/>
                <a:cs typeface="华文细黑"/>
              </a:rPr>
              <a:t>T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(MeV)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19" name="Straight Connector 18"/>
          <p:cNvCxnSpPr>
            <a:stCxn id="12" idx="2"/>
          </p:cNvCxnSpPr>
          <p:nvPr/>
        </p:nvCxnSpPr>
        <p:spPr>
          <a:xfrm rot="5400000">
            <a:off x="2867447" y="4305039"/>
            <a:ext cx="189656" cy="104775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2908300" y="4161742"/>
            <a:ext cx="1155700" cy="572344"/>
          </a:xfrm>
          <a:prstGeom prst="roundRect">
            <a:avLst>
              <a:gd name="adj" fmla="val 7791"/>
            </a:avLst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Critical</a:t>
            </a:r>
            <a:r>
              <a:rPr lang="zh-CN" altLang="en-US" sz="1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point</a:t>
            </a:r>
            <a:r>
              <a:rPr lang="zh-CN" altLang="en-US" sz="1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？</a:t>
            </a:r>
            <a:endParaRPr lang="en-US" sz="14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7BEFD8-0878-9343-8F6E-9DB84FBF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175FBC-7EBE-194B-943F-BEFC6ADEE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E456D3-4531-D447-9586-5BAAA51A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35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tmu_dl_jan2018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6" t="9804" r="2404" b="3391"/>
          <a:stretch>
            <a:fillRect/>
          </a:stretch>
        </p:blipFill>
        <p:spPr>
          <a:xfrm>
            <a:off x="342900" y="932872"/>
            <a:ext cx="3543300" cy="2633427"/>
          </a:xfrm>
          <a:prstGeom prst="rect">
            <a:avLst/>
          </a:prstGeom>
          <a:solidFill>
            <a:srgbClr val="FFFFFF"/>
          </a:solidFill>
          <a:ln w="57150" cmpd="thinThick">
            <a:solidFill>
              <a:srgbClr val="008000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2374900" y="3955276"/>
            <a:ext cx="3874504" cy="2438400"/>
          </a:xfrm>
          <a:prstGeom prst="roundRect">
            <a:avLst>
              <a:gd name="adj" fmla="val 5073"/>
            </a:avLst>
          </a:prstGeom>
          <a:solidFill>
            <a:schemeClr val="bg1"/>
          </a:solidFill>
          <a:ln w="38100" cap="flat" cmpd="dbl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en-US" altLang="zh-CN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C+C</a:t>
            </a:r>
            <a:r>
              <a:rPr lang="zh-CN" altLang="en-US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，</a:t>
            </a:r>
            <a:r>
              <a:rPr lang="en-US" altLang="zh-CN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Ca+Ca</a:t>
            </a:r>
            <a:r>
              <a:rPr lang="zh-CN" altLang="en-US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，</a:t>
            </a:r>
            <a:r>
              <a:rPr lang="en-US" altLang="zh-CN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… U+U</a:t>
            </a:r>
          </a:p>
          <a:p>
            <a:pPr marL="342900" indent="-342900">
              <a:buAutoNum type="arabicParenR" startAt="2"/>
            </a:pP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精确测量反应产额的动量分布及与碰撞能量的依赖关系</a:t>
            </a:r>
            <a:endParaRPr lang="en-US" altLang="zh-CN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3)	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精确测量粒子数涨落</a:t>
            </a:r>
            <a:endParaRPr lang="en-US" altLang="zh-CN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342900" indent="-342900"/>
            <a:endParaRPr lang="en-US" altLang="zh-CN" sz="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与理论计算结果比较：</a:t>
            </a:r>
            <a:endParaRPr lang="en-US" altLang="zh-CN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342900" indent="-342900"/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  </a:t>
            </a:r>
            <a:r>
              <a:rPr lang="en-US" altLang="zh-CN" dirty="0" err="1">
                <a:solidFill>
                  <a:srgbClr val="00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altLang="zh-CN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临界点，对称能，新物质相</a:t>
            </a:r>
            <a:r>
              <a:rPr lang="en-US" altLang="zh-CN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…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112223" y="1694634"/>
            <a:ext cx="6736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Bent-Up Arrow 10"/>
          <p:cNvSpPr/>
          <p:nvPr/>
        </p:nvSpPr>
        <p:spPr>
          <a:xfrm rot="5400000" flipV="1">
            <a:off x="6022646" y="4182058"/>
            <a:ext cx="1530096" cy="773787"/>
          </a:xfrm>
          <a:prstGeom prst="bentUpArrow">
            <a:avLst>
              <a:gd name="adj1" fmla="val 25000"/>
              <a:gd name="adj2" fmla="val 24132"/>
              <a:gd name="adj3" fmla="val 25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Bent-Up Arrow 11"/>
          <p:cNvSpPr/>
          <p:nvPr/>
        </p:nvSpPr>
        <p:spPr>
          <a:xfrm flipH="1">
            <a:off x="1320800" y="3854704"/>
            <a:ext cx="838200" cy="1423416"/>
          </a:xfrm>
          <a:prstGeom prst="bentUpArrow">
            <a:avLst>
              <a:gd name="adj1" fmla="val 28030"/>
              <a:gd name="adj2" fmla="val 25000"/>
              <a:gd name="adj3" fmla="val 25000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39000" y="3109914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800000"/>
                </a:solidFill>
              </a:rPr>
              <a:t>CEE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313113" y="1894817"/>
            <a:ext cx="271754" cy="106277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0728" y="3225800"/>
            <a:ext cx="27929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重子化学势</a:t>
            </a:r>
            <a:r>
              <a:rPr lang="zh-CN" altLang="zh-CN" sz="1200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sz="1200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sz="12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462922" y="2007800"/>
            <a:ext cx="19870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/>
              <a:t>  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温度</a:t>
            </a:r>
            <a:r>
              <a:rPr lang="zh-CN" altLang="zh-CN" sz="1200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sz="1200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sz="1200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sz="1200" dirty="0">
              <a:latin typeface="华文细黑"/>
              <a:ea typeface="华文细黑"/>
              <a:cs typeface="华文细黑"/>
            </a:endParaRPr>
          </a:p>
        </p:txBody>
      </p:sp>
      <p:grpSp>
        <p:nvGrpSpPr>
          <p:cNvPr id="7" name="组合 23">
            <a:extLst>
              <a:ext uri="{FF2B5EF4-FFF2-40B4-BE49-F238E27FC236}">
                <a16:creationId xmlns:a16="http://schemas.microsoft.com/office/drawing/2014/main" id="{9B78D924-2EBA-43BB-B405-D24F327032D9}"/>
              </a:ext>
            </a:extLst>
          </p:cNvPr>
          <p:cNvGrpSpPr/>
          <p:nvPr/>
        </p:nvGrpSpPr>
        <p:grpSpPr>
          <a:xfrm>
            <a:off x="4925310" y="874475"/>
            <a:ext cx="3913890" cy="2691824"/>
            <a:chOff x="4847660" y="889576"/>
            <a:chExt cx="3913890" cy="2691824"/>
          </a:xfrm>
        </p:grpSpPr>
        <p:pic>
          <p:nvPicPr>
            <p:cNvPr id="16" name="图片 2" descr="加速器系统1.jpg">
              <a:extLst>
                <a:ext uri="{FF2B5EF4-FFF2-40B4-BE49-F238E27FC236}">
                  <a16:creationId xmlns:a16="http://schemas.microsoft.com/office/drawing/2014/main" id="{28AD7592-2664-4CED-A4C9-4AAF647D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962" y="1065169"/>
              <a:ext cx="3768101" cy="2388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4847660" y="889576"/>
              <a:ext cx="3913890" cy="2691824"/>
            </a:xfrm>
            <a:prstGeom prst="roundRect">
              <a:avLst>
                <a:gd name="adj" fmla="val 156"/>
              </a:avLst>
            </a:prstGeom>
            <a:noFill/>
            <a:ln w="38100" cap="flat" cmpd="dbl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463763" y="941169"/>
              <a:ext cx="224933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8000"/>
              </a:solidFill>
            </a:ln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800000"/>
                  </a:solidFill>
                  <a:latin typeface="华文细黑"/>
                  <a:ea typeface="华文细黑"/>
                  <a:cs typeface="华文细黑"/>
                </a:rPr>
                <a:t>兰州</a:t>
              </a:r>
              <a:r>
                <a:rPr lang="en-US" b="1" dirty="0">
                  <a:solidFill>
                    <a:srgbClr val="800000"/>
                  </a:solidFill>
                  <a:latin typeface="华文细黑"/>
                  <a:ea typeface="华文细黑"/>
                  <a:cs typeface="华文细黑"/>
                </a:rPr>
                <a:t>大科学装置</a:t>
              </a:r>
              <a:r>
                <a:rPr lang="en-US" altLang="zh-CN" b="1" dirty="0">
                  <a:solidFill>
                    <a:srgbClr val="800000"/>
                  </a:solidFill>
                  <a:latin typeface="华文细黑"/>
                  <a:ea typeface="华文细黑"/>
                  <a:cs typeface="华文细黑"/>
                </a:rPr>
                <a:t>CSR</a:t>
              </a:r>
              <a:endParaRPr lang="en-US" dirty="0"/>
            </a:p>
          </p:txBody>
        </p:sp>
        <p:pic>
          <p:nvPicPr>
            <p:cNvPr id="24" name="图片 6">
              <a:extLst>
                <a:ext uri="{FF2B5EF4-FFF2-40B4-BE49-F238E27FC236}">
                  <a16:creationId xmlns:a16="http://schemas.microsoft.com/office/drawing/2014/main" id="{47077626-F352-448B-82D8-691247B32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770875" y="1777626"/>
              <a:ext cx="320453" cy="246593"/>
            </a:xfrm>
            <a:prstGeom prst="rect">
              <a:avLst/>
            </a:prstGeom>
            <a:solidFill>
              <a:srgbClr val="FFFF00"/>
            </a:solidFill>
            <a:ln w="57150" cap="flat" cmpd="thickThin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</p:grpSp>
      <p:pic>
        <p:nvPicPr>
          <p:cNvPr id="5" name="图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3594" y="2440083"/>
            <a:ext cx="1326706" cy="1020921"/>
          </a:xfrm>
          <a:prstGeom prst="rect">
            <a:avLst/>
          </a:prstGeom>
          <a:solidFill>
            <a:srgbClr val="FFFF00"/>
          </a:solidFill>
          <a:ln w="57150" cap="flat" cmpd="thickThin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" name="TextBox 21"/>
          <p:cNvSpPr txBox="1"/>
          <p:nvPr/>
        </p:nvSpPr>
        <p:spPr>
          <a:xfrm>
            <a:off x="520700" y="114300"/>
            <a:ext cx="14157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华文细黑"/>
                <a:ea typeface="华文细黑"/>
                <a:cs typeface="华文细黑"/>
              </a:rPr>
              <a:t>重要性</a:t>
            </a:r>
            <a:endParaRPr lang="en-US" sz="32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30978" y="127000"/>
            <a:ext cx="46987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必要性</a:t>
            </a:r>
            <a:r>
              <a:rPr lang="zh-CN" altLang="en-US" sz="3200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、先进性、可行性</a:t>
            </a:r>
            <a:endParaRPr lang="en-US" sz="200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36421" y="3657600"/>
            <a:ext cx="18975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华文细黑"/>
                <a:ea typeface="华文细黑"/>
                <a:cs typeface="华文细黑"/>
              </a:rPr>
              <a:t>研究内容</a:t>
            </a:r>
            <a:endParaRPr lang="en-US" sz="28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72794" y="313981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CEE</a:t>
            </a:r>
            <a:endParaRPr lang="en-US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27019" y="1164368"/>
            <a:ext cx="16337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夸克胶子等离子体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170223" y="2649811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强子气体</a:t>
            </a:r>
            <a:endParaRPr lang="en-US" sz="1400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A2A4E-8CEC-FD42-9C6A-F77D73553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11F51-128C-8643-9EC3-76B11C104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8A867-8AD0-2140-B149-31679C42B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06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Box 82"/>
          <p:cNvSpPr txBox="1"/>
          <p:nvPr/>
        </p:nvSpPr>
        <p:spPr>
          <a:xfrm rot="16200000">
            <a:off x="4921385" y="4787502"/>
            <a:ext cx="198703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/>
              <a:t>  </a:t>
            </a:r>
            <a:r>
              <a:rPr lang="zh-CN" altLang="en-US" sz="1400" dirty="0">
                <a:latin typeface="华文细黑"/>
                <a:ea typeface="华文细黑"/>
                <a:cs typeface="华文细黑"/>
              </a:rPr>
              <a:t>温度</a:t>
            </a:r>
            <a:r>
              <a:rPr lang="zh-CN" altLang="zh-CN" sz="1400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sz="1400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sz="1400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sz="14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292103" y="725636"/>
            <a:ext cx="6705597" cy="1510157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eaLnBrk="1" hangingPunct="1"/>
            <a:r>
              <a:rPr lang="zh-CN" altLang="en-US" sz="2000" dirty="0">
                <a:latin typeface="华文细黑"/>
                <a:ea typeface="华文细黑"/>
                <a:cs typeface="华文细黑"/>
                <a:sym typeface="Symbol" charset="2"/>
              </a:rPr>
              <a:t>在实验室里高能重离子碰撞</a:t>
            </a:r>
            <a:r>
              <a:rPr lang="en-US" sz="2000" dirty="0">
                <a:latin typeface="华文细黑"/>
                <a:ea typeface="华文细黑"/>
                <a:cs typeface="华文细黑"/>
                <a:sym typeface="Symbol" charset="2"/>
              </a:rPr>
              <a:t>: </a:t>
            </a:r>
            <a:r>
              <a:rPr lang="zh-CN" altLang="en-US" sz="2000" dirty="0">
                <a:latin typeface="华文细黑"/>
                <a:ea typeface="华文细黑"/>
                <a:cs typeface="华文细黑"/>
                <a:sym typeface="Symbol" charset="2"/>
              </a:rPr>
              <a:t>产生</a:t>
            </a:r>
            <a:r>
              <a:rPr lang="zh-CN" altLang="en-US" sz="2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Symbol" charset="2"/>
              </a:rPr>
              <a:t>大体积的热密系统</a:t>
            </a:r>
            <a:endParaRPr lang="en-US" sz="2000" dirty="0">
              <a:solidFill>
                <a:srgbClr val="800000"/>
              </a:solidFill>
              <a:latin typeface="华文细黑"/>
              <a:ea typeface="华文细黑"/>
              <a:cs typeface="华文细黑"/>
              <a:sym typeface="Symbol" charset="2"/>
            </a:endParaRPr>
          </a:p>
          <a:p>
            <a:pPr marL="457200" indent="-457200" eaLnBrk="1" hangingPunct="1">
              <a:lnSpc>
                <a:spcPct val="60000"/>
              </a:lnSpc>
            </a:pPr>
            <a:r>
              <a:rPr lang="en-US" sz="2000" dirty="0">
                <a:sym typeface="Symbol" charset="2"/>
              </a:rPr>
              <a:t>	 </a:t>
            </a:r>
          </a:p>
          <a:p>
            <a:pPr marL="457200" indent="-457200">
              <a:lnSpc>
                <a:spcPct val="60000"/>
              </a:lnSpc>
            </a:pPr>
            <a:r>
              <a:rPr lang="en-US" sz="2000" dirty="0">
                <a:sym typeface="Symbol" charset="2"/>
              </a:rPr>
              <a:t>   </a:t>
            </a:r>
            <a:r>
              <a:rPr lang="en-US" sz="2000" dirty="0" err="1">
                <a:solidFill>
                  <a:srgbClr val="CC0000"/>
                </a:solidFill>
                <a:sym typeface="Symbol" charset="2"/>
              </a:rPr>
              <a:t>v</a:t>
            </a:r>
            <a:r>
              <a:rPr lang="en-US" sz="2000" dirty="0">
                <a:solidFill>
                  <a:srgbClr val="CC0000"/>
                </a:solidFill>
                <a:sym typeface="Symbol" charset="2"/>
              </a:rPr>
              <a:t> ~  1000 fm</a:t>
            </a:r>
            <a:r>
              <a:rPr lang="en-US" sz="2000" baseline="30000" dirty="0">
                <a:solidFill>
                  <a:srgbClr val="CC0000"/>
                </a:solidFill>
                <a:sym typeface="Symbol" charset="2"/>
              </a:rPr>
              <a:t>3 </a:t>
            </a:r>
            <a:r>
              <a:rPr lang="en-US" sz="2000" dirty="0">
                <a:solidFill>
                  <a:srgbClr val="CC0000"/>
                </a:solidFill>
                <a:sym typeface="Symbol" charset="2"/>
              </a:rPr>
              <a:t>= 1000 v</a:t>
            </a:r>
            <a:r>
              <a:rPr lang="en-US" sz="2000" baseline="-25000" dirty="0">
                <a:solidFill>
                  <a:srgbClr val="CC0000"/>
                </a:solidFill>
                <a:sym typeface="Symbol" charset="2"/>
              </a:rPr>
              <a:t>0                            </a:t>
            </a:r>
            <a:endParaRPr lang="en-US" sz="2000" dirty="0">
              <a:sym typeface="Symbol" charset="2"/>
            </a:endParaRPr>
          </a:p>
          <a:p>
            <a:pPr marL="457200" indent="-457200">
              <a:lnSpc>
                <a:spcPct val="60000"/>
              </a:lnSpc>
            </a:pPr>
            <a:r>
              <a:rPr lang="en-US" sz="2000" baseline="-25000" dirty="0">
                <a:sym typeface="Symbol" charset="2"/>
              </a:rPr>
              <a:t> </a:t>
            </a:r>
            <a:r>
              <a:rPr lang="en-US" sz="2000" dirty="0">
                <a:sym typeface="Symbol" charset="2"/>
              </a:rPr>
              <a:t>  </a:t>
            </a:r>
          </a:p>
          <a:p>
            <a:pPr marL="457200" indent="-457200">
              <a:lnSpc>
                <a:spcPct val="60000"/>
              </a:lnSpc>
            </a:pPr>
            <a:r>
              <a:rPr lang="en-US" sz="2000" dirty="0">
                <a:solidFill>
                  <a:srgbClr val="CC0000"/>
                </a:solidFill>
                <a:sym typeface="Symbol" charset="2"/>
              </a:rPr>
              <a:t>   </a:t>
            </a:r>
            <a:r>
              <a:rPr lang="en-US" sz="2000" dirty="0" err="1">
                <a:solidFill>
                  <a:srgbClr val="CC0000"/>
                </a:solidFill>
                <a:sym typeface="Symbol" charset="2"/>
              </a:rPr>
              <a:t></a:t>
            </a:r>
            <a:r>
              <a:rPr lang="en-US" sz="2000" dirty="0">
                <a:solidFill>
                  <a:srgbClr val="CC0000"/>
                </a:solidFill>
                <a:sym typeface="Symbol" charset="2"/>
              </a:rPr>
              <a:t> &gt; 3/fm</a:t>
            </a:r>
            <a:r>
              <a:rPr lang="en-US" sz="2000" baseline="30000" dirty="0">
                <a:solidFill>
                  <a:srgbClr val="CC0000"/>
                </a:solidFill>
                <a:sym typeface="Symbol" charset="2"/>
              </a:rPr>
              <a:t>3         </a:t>
            </a:r>
            <a:r>
              <a:rPr lang="en-US" sz="2000" dirty="0">
                <a:solidFill>
                  <a:srgbClr val="CC0000"/>
                </a:solidFill>
                <a:sym typeface="Symbol" charset="2"/>
              </a:rPr>
              <a:t>~ 20 </a:t>
            </a:r>
            <a:r>
              <a:rPr lang="en-US" sz="2000" baseline="-25000" dirty="0">
                <a:solidFill>
                  <a:srgbClr val="CC0000"/>
                </a:solidFill>
                <a:sym typeface="Symbol" charset="2"/>
              </a:rPr>
              <a:t>0  </a:t>
            </a:r>
            <a:r>
              <a:rPr lang="en-US" sz="2000" dirty="0">
                <a:solidFill>
                  <a:srgbClr val="CC0000"/>
                </a:solidFill>
                <a:sym typeface="Symbol" charset="2"/>
              </a:rPr>
              <a:t>~</a:t>
            </a:r>
            <a:r>
              <a:rPr lang="en-US" sz="2000" baseline="-25000" dirty="0">
                <a:solidFill>
                  <a:srgbClr val="CC0000"/>
                </a:solidFill>
                <a:sym typeface="Symbol" charset="2"/>
              </a:rPr>
              <a:t>  </a:t>
            </a:r>
            <a:r>
              <a:rPr lang="en-US" sz="2000" dirty="0">
                <a:sym typeface="Symbol" charset="2"/>
              </a:rPr>
              <a:t>10</a:t>
            </a:r>
            <a:r>
              <a:rPr lang="en-US" sz="2000" baseline="30000" dirty="0">
                <a:sym typeface="Symbol" charset="2"/>
              </a:rPr>
              <a:t>20</a:t>
            </a:r>
            <a:r>
              <a:rPr lang="en-US" sz="2000" dirty="0">
                <a:sym typeface="Symbol" charset="2"/>
              </a:rPr>
              <a:t>kg/m</a:t>
            </a:r>
            <a:r>
              <a:rPr lang="en-US" sz="2000" baseline="30000" dirty="0">
                <a:sym typeface="Symbol" charset="2"/>
              </a:rPr>
              <a:t>3 </a:t>
            </a:r>
            <a:r>
              <a:rPr lang="en-US" sz="2000" baseline="-25000" dirty="0">
                <a:sym typeface="Symbol" charset="2"/>
              </a:rPr>
              <a:t> </a:t>
            </a:r>
            <a:r>
              <a:rPr lang="en-US" altLang="zh-CN" dirty="0">
                <a:latin typeface="Wingdings"/>
                <a:ea typeface="Wingdings"/>
                <a:cs typeface="Wingdings"/>
                <a:sym typeface="Symbol" charset="2"/>
              </a:rPr>
              <a:t> </a:t>
            </a:r>
            <a:r>
              <a:rPr lang="zh-CN" altLang="en-US" b="1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夸克胶子等离子体</a:t>
            </a:r>
            <a:endParaRPr lang="en-US" altLang="zh-CN" b="1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pPr marL="457200" indent="-457200">
              <a:lnSpc>
                <a:spcPct val="60000"/>
              </a:lnSpc>
            </a:pPr>
            <a:r>
              <a:rPr lang="en-US" b="1" dirty="0">
                <a:latin typeface="华文细黑"/>
                <a:ea typeface="华文细黑"/>
                <a:cs typeface="华文细黑"/>
              </a:rPr>
              <a:t>	</a:t>
            </a:r>
          </a:p>
          <a:p>
            <a:pPr marL="457200" indent="-457200">
              <a:lnSpc>
                <a:spcPct val="60000"/>
              </a:lnSpc>
            </a:pPr>
            <a:r>
              <a:rPr lang="en-US" sz="2000" b="1" dirty="0">
                <a:solidFill>
                  <a:srgbClr val="CC0000"/>
                </a:solidFill>
                <a:latin typeface="华文细黑"/>
                <a:ea typeface="华文细黑"/>
                <a:cs typeface="华文细黑"/>
                <a:sym typeface="Symbol" charset="2"/>
              </a:rPr>
              <a:t>   </a:t>
            </a:r>
            <a:r>
              <a:rPr lang="en-US" sz="2000" dirty="0" err="1">
                <a:solidFill>
                  <a:srgbClr val="CC0000"/>
                </a:solidFill>
                <a:sym typeface="Symbol" charset="2"/>
              </a:rPr>
              <a:t></a:t>
            </a:r>
            <a:r>
              <a:rPr lang="en-US" sz="2000" dirty="0">
                <a:solidFill>
                  <a:srgbClr val="CC0000"/>
                </a:solidFill>
                <a:sym typeface="Symbol" charset="2"/>
              </a:rPr>
              <a:t> &gt; 3GeV/fm</a:t>
            </a:r>
            <a:r>
              <a:rPr lang="en-US" sz="2000" baseline="30000" dirty="0">
                <a:solidFill>
                  <a:srgbClr val="CC0000"/>
                </a:solidFill>
                <a:sym typeface="Symbol" charset="2"/>
              </a:rPr>
              <a:t>3 </a:t>
            </a:r>
            <a:r>
              <a:rPr lang="en-US" sz="2000" dirty="0">
                <a:solidFill>
                  <a:srgbClr val="CC0000"/>
                </a:solidFill>
                <a:sym typeface="Symbol" charset="2"/>
              </a:rPr>
              <a:t>~ 20 </a:t>
            </a:r>
            <a:r>
              <a:rPr lang="en-US" sz="2000" baseline="-25000" dirty="0">
                <a:solidFill>
                  <a:srgbClr val="CC0000"/>
                </a:solidFill>
                <a:sym typeface="Symbol" charset="2"/>
              </a:rPr>
              <a:t>0</a:t>
            </a:r>
            <a:r>
              <a:rPr lang="en-US" sz="2000" dirty="0">
                <a:solidFill>
                  <a:srgbClr val="CC0000"/>
                </a:solidFill>
                <a:sym typeface="Symbol" charset="2"/>
              </a:rPr>
              <a:t> </a:t>
            </a:r>
            <a:r>
              <a:rPr lang="en-US" dirty="0">
                <a:solidFill>
                  <a:srgbClr val="CC0000"/>
                </a:solidFill>
                <a:sym typeface="Symbol" charset="2"/>
              </a:rPr>
              <a:t>~ </a:t>
            </a:r>
            <a:r>
              <a:rPr lang="en-US" sz="2000" dirty="0">
                <a:solidFill>
                  <a:srgbClr val="000000"/>
                </a:solidFill>
                <a:sym typeface="Symbol" charset="2"/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  <a:sym typeface="Symbol" charset="2"/>
              </a:rPr>
              <a:t>37</a:t>
            </a:r>
            <a:r>
              <a:rPr lang="en-US" sz="2000" dirty="0">
                <a:solidFill>
                  <a:srgbClr val="000000"/>
                </a:solidFill>
                <a:sym typeface="Symbol" charset="2"/>
              </a:rPr>
              <a:t>J/m</a:t>
            </a:r>
            <a:r>
              <a:rPr lang="en-US" sz="2000" baseline="30000" dirty="0">
                <a:solidFill>
                  <a:srgbClr val="000000"/>
                </a:solidFill>
                <a:sym typeface="Symbol" charset="2"/>
              </a:rPr>
              <a:t>3 </a:t>
            </a:r>
            <a:r>
              <a:rPr lang="en-US" sz="1000" b="1" dirty="0">
                <a:latin typeface="华文细黑"/>
                <a:ea typeface="华文细黑"/>
                <a:cs typeface="华文细黑"/>
              </a:rPr>
              <a:t>		</a:t>
            </a:r>
            <a:r>
              <a:rPr lang="en-US" sz="1000" dirty="0">
                <a:solidFill>
                  <a:srgbClr val="800000"/>
                </a:solidFill>
                <a:sym typeface="Symbol" charset="2"/>
              </a:rPr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88200" y="762704"/>
            <a:ext cx="1697355" cy="2057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92319" y="279470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华文细黑"/>
                <a:ea typeface="华文细黑"/>
                <a:cs typeface="华文细黑"/>
              </a:rPr>
              <a:t>李政道</a:t>
            </a:r>
            <a:endParaRPr lang="en-US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7803" y="2463800"/>
            <a:ext cx="6705597" cy="1181100"/>
          </a:xfrm>
          <a:prstGeom prst="roundRect">
            <a:avLst>
              <a:gd name="adj" fmla="val 5313"/>
            </a:avLst>
          </a:prstGeom>
          <a:solidFill>
            <a:srgbClr val="FFFF00"/>
          </a:solidFill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lnSpc>
                <a:spcPct val="80000"/>
              </a:lnSpc>
              <a:buFont typeface="Wingdings" charset="2"/>
              <a:buChar char="Ø"/>
            </a:pPr>
            <a:r>
              <a:rPr lang="en-US" sz="20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QGP: </a:t>
            </a:r>
            <a:r>
              <a:rPr 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“</a:t>
            </a:r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夸克和胶子</a:t>
            </a:r>
            <a:r>
              <a:rPr lang="zh-CN" altLang="en-US" sz="2000" dirty="0">
                <a:solidFill>
                  <a:srgbClr val="000000"/>
                </a:solidFill>
                <a:ea typeface="华文细黑"/>
                <a:cs typeface="华文细黑"/>
              </a:rPr>
              <a:t>在大体积内</a:t>
            </a:r>
            <a:r>
              <a:rPr lang="en-US" altLang="zh-CN" sz="2000" dirty="0">
                <a:solidFill>
                  <a:srgbClr val="000000"/>
                </a:solidFill>
                <a:ea typeface="华文细黑"/>
                <a:cs typeface="华文细黑"/>
              </a:rPr>
              <a:t>” </a:t>
            </a:r>
            <a:r>
              <a:rPr lang="zh-CN" altLang="en-US" sz="2000" dirty="0">
                <a:solidFill>
                  <a:srgbClr val="000000"/>
                </a:solidFill>
                <a:ea typeface="华文细黑"/>
                <a:cs typeface="华文细黑"/>
              </a:rPr>
              <a:t>自由运动</a:t>
            </a:r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的新物质形态</a:t>
            </a:r>
            <a:endParaRPr lang="en-US" altLang="zh-CN" sz="20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228600" indent="-228600">
              <a:lnSpc>
                <a:spcPct val="80000"/>
              </a:lnSpc>
            </a:pPr>
            <a:endParaRPr lang="en-US" altLang="zh-CN" sz="8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228600" indent="-228600">
              <a:lnSpc>
                <a:spcPct val="80000"/>
              </a:lnSpc>
              <a:buFont typeface="Wingdings" charset="2"/>
              <a:buChar char="Ø"/>
            </a:pPr>
            <a:endParaRPr lang="en-US" sz="1000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228600" indent="-228600">
              <a:lnSpc>
                <a:spcPct val="80000"/>
              </a:lnSpc>
              <a:buFont typeface="Wingdings" charset="2"/>
              <a:buChar char="Ø"/>
            </a:pPr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  <a:sym typeface="Symbol" charset="2"/>
              </a:rPr>
              <a:t>高能重离子碰撞</a:t>
            </a:r>
            <a:r>
              <a:rPr lang="zh-CN" altLang="zh-CN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  <a:sym typeface="Symbol" charset="2"/>
              </a:rPr>
              <a:t>：</a:t>
            </a:r>
            <a:r>
              <a:rPr lang="zh-CN" altLang="en-US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  <a:sym typeface="Symbol" charset="2"/>
              </a:rPr>
              <a:t>研究</a:t>
            </a:r>
            <a:r>
              <a:rPr lang="en-US" altLang="zh-CN" sz="20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  <a:sym typeface="Symbol" charset="2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Q</a:t>
            </a:r>
            <a:r>
              <a:rPr lang="en-US" sz="2000" b="1" dirty="0">
                <a:solidFill>
                  <a:srgbClr val="008000"/>
                </a:solidFill>
                <a:latin typeface="华文细黑"/>
                <a:ea typeface="华文细黑"/>
                <a:cs typeface="华文细黑"/>
              </a:rPr>
              <a:t>C</a:t>
            </a:r>
            <a:r>
              <a:rPr lang="en-US" sz="2000" b="1" dirty="0">
                <a:solidFill>
                  <a:srgbClr val="000090"/>
                </a:solidFill>
                <a:latin typeface="华文细黑"/>
                <a:ea typeface="华文细黑"/>
                <a:cs typeface="华文细黑"/>
              </a:rPr>
              <a:t>D</a:t>
            </a:r>
            <a:r>
              <a:rPr lang="en-US" sz="20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20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相结构</a:t>
            </a:r>
            <a:r>
              <a:rPr lang="en-US" altLang="zh-CN" sz="2000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endParaRPr lang="en-US" sz="2000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8" name="Title 10"/>
          <p:cNvSpPr>
            <a:spLocks noGrp="1"/>
          </p:cNvSpPr>
          <p:nvPr>
            <p:ph type="title"/>
          </p:nvPr>
        </p:nvSpPr>
        <p:spPr>
          <a:xfrm>
            <a:off x="1384300" y="63500"/>
            <a:ext cx="6553200" cy="48895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基本科学问题的研究途径</a:t>
            </a:r>
            <a:endParaRPr lang="en-US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pic>
        <p:nvPicPr>
          <p:cNvPr id="14" name="Picture 16" descr="qgpmovi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553" y="4038600"/>
            <a:ext cx="1646371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42551" y="5820946"/>
            <a:ext cx="1838965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latin typeface="华文细黑"/>
                <a:ea typeface="华文细黑"/>
                <a:cs typeface="华文细黑"/>
              </a:rPr>
              <a:t>夸克胶子等离子体</a:t>
            </a:r>
            <a:endParaRPr lang="en-US" altLang="zh-CN" sz="1600" b="1" dirty="0">
              <a:latin typeface="华文细黑"/>
              <a:ea typeface="华文细黑"/>
              <a:cs typeface="华文细黑"/>
            </a:endParaRP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QGP</a:t>
            </a:r>
            <a:endParaRPr lang="en-US" sz="1600" dirty="0">
              <a:solidFill>
                <a:srgbClr val="800000"/>
              </a:solidFill>
            </a:endParaRP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4042986"/>
            <a:ext cx="3733800" cy="198951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60" name="Oval 10"/>
          <p:cNvSpPr>
            <a:spLocks noChangeArrowheads="1"/>
          </p:cNvSpPr>
          <p:nvPr/>
        </p:nvSpPr>
        <p:spPr bwMode="auto">
          <a:xfrm>
            <a:off x="447740" y="4146858"/>
            <a:ext cx="3437416" cy="618320"/>
          </a:xfrm>
          <a:prstGeom prst="ellipse">
            <a:avLst/>
          </a:prstGeom>
          <a:noFill/>
          <a:ln w="57150" cap="flat" cmpd="sng" algn="ctr">
            <a:solidFill>
              <a:srgbClr val="FFFF00">
                <a:alpha val="51000"/>
              </a:srgbClr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" name="Oval 15"/>
          <p:cNvSpPr>
            <a:spLocks noChangeArrowheads="1"/>
          </p:cNvSpPr>
          <p:nvPr/>
        </p:nvSpPr>
        <p:spPr bwMode="auto">
          <a:xfrm>
            <a:off x="628893" y="5153209"/>
            <a:ext cx="834084" cy="22842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490802" y="5210635"/>
            <a:ext cx="154641" cy="24735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17"/>
          <p:cNvSpPr>
            <a:spLocks noChangeShapeType="1"/>
          </p:cNvSpPr>
          <p:nvPr/>
        </p:nvSpPr>
        <p:spPr bwMode="auto">
          <a:xfrm>
            <a:off x="1137715" y="5700810"/>
            <a:ext cx="1338521" cy="7285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4" name="Line 18"/>
          <p:cNvSpPr>
            <a:spLocks noChangeShapeType="1"/>
          </p:cNvSpPr>
          <p:nvPr/>
        </p:nvSpPr>
        <p:spPr bwMode="auto">
          <a:xfrm flipV="1">
            <a:off x="1388481" y="4845300"/>
            <a:ext cx="303233" cy="17210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Arc 19"/>
          <p:cNvSpPr>
            <a:spLocks/>
          </p:cNvSpPr>
          <p:nvPr/>
        </p:nvSpPr>
        <p:spPr bwMode="auto">
          <a:xfrm flipV="1">
            <a:off x="1241879" y="4792731"/>
            <a:ext cx="449835" cy="52570"/>
          </a:xfrm>
          <a:custGeom>
            <a:avLst/>
            <a:gdLst>
              <a:gd name="G0" fmla="+- 0 0 0"/>
              <a:gd name="G1" fmla="+- 3165 0 0"/>
              <a:gd name="G2" fmla="+- 21600 0 0"/>
              <a:gd name="T0" fmla="*/ 21366 w 21600"/>
              <a:gd name="T1" fmla="*/ 0 h 13185"/>
              <a:gd name="T2" fmla="*/ 19135 w 21600"/>
              <a:gd name="T3" fmla="*/ 13185 h 13185"/>
              <a:gd name="T4" fmla="*/ 0 w 21600"/>
              <a:gd name="T5" fmla="*/ 3165 h 13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3185" fill="none" extrusionOk="0">
                <a:moveTo>
                  <a:pt x="21366" y="-1"/>
                </a:moveTo>
                <a:cubicBezTo>
                  <a:pt x="21522" y="1047"/>
                  <a:pt x="21600" y="2105"/>
                  <a:pt x="21600" y="3165"/>
                </a:cubicBezTo>
                <a:cubicBezTo>
                  <a:pt x="21600" y="6655"/>
                  <a:pt x="20754" y="10093"/>
                  <a:pt x="19135" y="13185"/>
                </a:cubicBezTo>
              </a:path>
              <a:path w="21600" h="13185" stroke="0" extrusionOk="0">
                <a:moveTo>
                  <a:pt x="21366" y="-1"/>
                </a:moveTo>
                <a:cubicBezTo>
                  <a:pt x="21522" y="1047"/>
                  <a:pt x="21600" y="2105"/>
                  <a:pt x="21600" y="3165"/>
                </a:cubicBezTo>
                <a:cubicBezTo>
                  <a:pt x="21600" y="6655"/>
                  <a:pt x="20754" y="10093"/>
                  <a:pt x="19135" y="13185"/>
                </a:cubicBezTo>
                <a:lnTo>
                  <a:pt x="0" y="3165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Arc 20"/>
          <p:cNvSpPr>
            <a:spLocks/>
          </p:cNvSpPr>
          <p:nvPr/>
        </p:nvSpPr>
        <p:spPr bwMode="auto">
          <a:xfrm flipH="1">
            <a:off x="1688628" y="4804621"/>
            <a:ext cx="235334" cy="112024"/>
          </a:xfrm>
          <a:custGeom>
            <a:avLst/>
            <a:gdLst>
              <a:gd name="G0" fmla="+- 2114 0 0"/>
              <a:gd name="G1" fmla="+- 21600 0 0"/>
              <a:gd name="G2" fmla="+- 21600 0 0"/>
              <a:gd name="T0" fmla="*/ 0 w 19051"/>
              <a:gd name="T1" fmla="*/ 104 h 21600"/>
              <a:gd name="T2" fmla="*/ 19051 w 19051"/>
              <a:gd name="T3" fmla="*/ 8196 h 21600"/>
              <a:gd name="T4" fmla="*/ 2114 w 1905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051" h="21600" fill="none" extrusionOk="0">
                <a:moveTo>
                  <a:pt x="-1" y="103"/>
                </a:moveTo>
                <a:cubicBezTo>
                  <a:pt x="702" y="34"/>
                  <a:pt x="1408" y="-1"/>
                  <a:pt x="2114" y="-1"/>
                </a:cubicBezTo>
                <a:cubicBezTo>
                  <a:pt x="8715" y="-1"/>
                  <a:pt x="14954" y="3018"/>
                  <a:pt x="19051" y="8195"/>
                </a:cubicBezTo>
              </a:path>
              <a:path w="19051" h="21600" stroke="0" extrusionOk="0">
                <a:moveTo>
                  <a:pt x="-1" y="103"/>
                </a:moveTo>
                <a:cubicBezTo>
                  <a:pt x="702" y="34"/>
                  <a:pt x="1408" y="-1"/>
                  <a:pt x="2114" y="-1"/>
                </a:cubicBezTo>
                <a:cubicBezTo>
                  <a:pt x="8715" y="-1"/>
                  <a:pt x="14954" y="3018"/>
                  <a:pt x="19051" y="8195"/>
                </a:cubicBezTo>
                <a:lnTo>
                  <a:pt x="2114" y="21600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21"/>
          <p:cNvSpPr>
            <a:spLocks noChangeArrowheads="1"/>
          </p:cNvSpPr>
          <p:nvPr/>
        </p:nvSpPr>
        <p:spPr bwMode="auto">
          <a:xfrm>
            <a:off x="499267" y="5153209"/>
            <a:ext cx="172835" cy="7885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22"/>
          <p:cNvSpPr>
            <a:spLocks noChangeShapeType="1"/>
          </p:cNvSpPr>
          <p:nvPr/>
        </p:nvSpPr>
        <p:spPr bwMode="auto">
          <a:xfrm>
            <a:off x="645443" y="5457988"/>
            <a:ext cx="492272" cy="24282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23"/>
          <p:cNvSpPr>
            <a:spLocks noChangeShapeType="1"/>
          </p:cNvSpPr>
          <p:nvPr/>
        </p:nvSpPr>
        <p:spPr bwMode="auto">
          <a:xfrm>
            <a:off x="1390024" y="5014900"/>
            <a:ext cx="65978" cy="25076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Oval 25"/>
          <p:cNvSpPr>
            <a:spLocks noChangeArrowheads="1"/>
          </p:cNvSpPr>
          <p:nvPr/>
        </p:nvSpPr>
        <p:spPr bwMode="auto">
          <a:xfrm>
            <a:off x="1898564" y="4741929"/>
            <a:ext cx="76200" cy="762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Oval 26"/>
          <p:cNvSpPr>
            <a:spLocks noChangeArrowheads="1"/>
          </p:cNvSpPr>
          <p:nvPr/>
        </p:nvSpPr>
        <p:spPr bwMode="auto">
          <a:xfrm>
            <a:off x="2421205" y="5722869"/>
            <a:ext cx="60546" cy="56022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2" name="Oval 27"/>
          <p:cNvSpPr>
            <a:spLocks noChangeArrowheads="1"/>
          </p:cNvSpPr>
          <p:nvPr/>
        </p:nvSpPr>
        <p:spPr bwMode="auto">
          <a:xfrm>
            <a:off x="1663437" y="4804243"/>
            <a:ext cx="76308" cy="76191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28"/>
          <p:cNvSpPr>
            <a:spLocks noChangeArrowheads="1"/>
          </p:cNvSpPr>
          <p:nvPr/>
        </p:nvSpPr>
        <p:spPr bwMode="auto">
          <a:xfrm>
            <a:off x="1587030" y="4717167"/>
            <a:ext cx="76200" cy="83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29"/>
          <p:cNvSpPr>
            <a:spLocks noChangeArrowheads="1"/>
          </p:cNvSpPr>
          <p:nvPr/>
        </p:nvSpPr>
        <p:spPr bwMode="auto">
          <a:xfrm>
            <a:off x="1663437" y="4804243"/>
            <a:ext cx="76308" cy="76191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1701321" y="4135382"/>
            <a:ext cx="791839" cy="381000"/>
          </a:xfrm>
          <a:prstGeom prst="roundRect">
            <a:avLst>
              <a:gd name="adj" fmla="val 1299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FFFF00"/>
                </a:solidFill>
              </a:rPr>
              <a:t>RHIC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454225" y="4469799"/>
            <a:ext cx="791839" cy="246579"/>
          </a:xfrm>
          <a:prstGeom prst="roundRect">
            <a:avLst>
              <a:gd name="adj" fmla="val 6827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</a:rPr>
              <a:t>STAR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71898" y="4691113"/>
            <a:ext cx="152400" cy="110084"/>
          </a:xfrm>
          <a:prstGeom prst="roundRect">
            <a:avLst>
              <a:gd name="adj" fmla="val 12045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ounded Rectangle 77"/>
          <p:cNvSpPr/>
          <p:nvPr/>
        </p:nvSpPr>
        <p:spPr>
          <a:xfrm>
            <a:off x="384982" y="4469800"/>
            <a:ext cx="152400" cy="110084"/>
          </a:xfrm>
          <a:prstGeom prst="roundRect">
            <a:avLst>
              <a:gd name="adj" fmla="val 12045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ounded Rectangle 78"/>
          <p:cNvSpPr/>
          <p:nvPr/>
        </p:nvSpPr>
        <p:spPr>
          <a:xfrm>
            <a:off x="461170" y="4406299"/>
            <a:ext cx="817035" cy="225546"/>
          </a:xfrm>
          <a:prstGeom prst="roundRect">
            <a:avLst>
              <a:gd name="adj" fmla="val 6827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rgbClr val="FFFFFF"/>
                </a:solidFill>
              </a:rPr>
              <a:t>sPHENIX</a:t>
            </a:r>
            <a:endParaRPr lang="en-US" sz="1100" b="1" dirty="0">
              <a:solidFill>
                <a:srgbClr val="FFFFFF"/>
              </a:solidFill>
            </a:endParaRPr>
          </a:p>
        </p:txBody>
      </p:sp>
      <p:pic>
        <p:nvPicPr>
          <p:cNvPr id="80" name="Picture 79" descr="tmu_dl_jan2018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8" t="9804" r="2404" b="12103"/>
          <a:stretch>
            <a:fillRect/>
          </a:stretch>
        </p:blipFill>
        <p:spPr>
          <a:xfrm>
            <a:off x="5999237" y="4000500"/>
            <a:ext cx="2878063" cy="20879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2" name="TextBox 81"/>
          <p:cNvSpPr txBox="1"/>
          <p:nvPr/>
        </p:nvSpPr>
        <p:spPr>
          <a:xfrm>
            <a:off x="6400799" y="6029642"/>
            <a:ext cx="236473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华文细黑"/>
                <a:ea typeface="华文细黑"/>
                <a:cs typeface="华文细黑"/>
              </a:rPr>
              <a:t>重子化学势</a:t>
            </a:r>
            <a:r>
              <a:rPr lang="zh-CN" altLang="zh-CN" sz="1400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sz="1400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sz="1400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sz="14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529100" y="5477325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强子气体</a:t>
            </a:r>
            <a:endParaRPr lang="en-US" sz="1200" dirty="0"/>
          </a:p>
        </p:txBody>
      </p:sp>
      <p:sp>
        <p:nvSpPr>
          <p:cNvPr id="85" name="TextBox 84"/>
          <p:cNvSpPr txBox="1"/>
          <p:nvPr/>
        </p:nvSpPr>
        <p:spPr>
          <a:xfrm>
            <a:off x="7393935" y="4557474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夸克胶子等离子体</a:t>
            </a:r>
            <a:endParaRPr lang="en-US" sz="1200" dirty="0"/>
          </a:p>
        </p:txBody>
      </p:sp>
      <p:sp>
        <p:nvSpPr>
          <p:cNvPr id="86" name="Rounded Rectangle 85"/>
          <p:cNvSpPr/>
          <p:nvPr/>
        </p:nvSpPr>
        <p:spPr>
          <a:xfrm>
            <a:off x="101603" y="3825999"/>
            <a:ext cx="8928093" cy="2663701"/>
          </a:xfrm>
          <a:prstGeom prst="roundRect">
            <a:avLst>
              <a:gd name="adj" fmla="val 5225"/>
            </a:avLst>
          </a:prstGeom>
          <a:noFill/>
          <a:ln w="57150" cap="flat" cmpd="thickThin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559035" y="4104501"/>
            <a:ext cx="120678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b="1" dirty="0">
                <a:latin typeface="华文细黑"/>
                <a:ea typeface="华文细黑"/>
                <a:cs typeface="华文细黑"/>
              </a:rPr>
              <a:t>相图</a:t>
            </a:r>
            <a:endParaRPr lang="en-US" b="1" dirty="0"/>
          </a:p>
        </p:txBody>
      </p:sp>
      <p:sp>
        <p:nvSpPr>
          <p:cNvPr id="88" name="TextBox 87"/>
          <p:cNvSpPr txBox="1"/>
          <p:nvPr/>
        </p:nvSpPr>
        <p:spPr>
          <a:xfrm>
            <a:off x="709777" y="6042342"/>
            <a:ext cx="27192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华文细黑"/>
                <a:ea typeface="华文细黑"/>
                <a:cs typeface="华文细黑"/>
              </a:rPr>
              <a:t>相对论重离子加速器</a:t>
            </a:r>
            <a:r>
              <a:rPr lang="en-US" altLang="zh-CN" sz="1600" dirty="0">
                <a:latin typeface="华文细黑"/>
                <a:ea typeface="华文细黑"/>
                <a:cs typeface="华文细黑"/>
              </a:rPr>
              <a:t> RHIC</a:t>
            </a:r>
          </a:p>
        </p:txBody>
      </p:sp>
    </p:spTree>
    <p:extLst>
      <p:ext uri="{BB962C8B-B14F-4D97-AF65-F5344CB8AC3E}">
        <p14:creationId xmlns:p14="http://schemas.microsoft.com/office/powerpoint/2010/main" val="25770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5 0.00324 C -0.00539 0.00254 -0.02934 0.00023 -0.04375 -0.00093 C -0.05816 -0.00209 -0.07275 -0.00325 -0.08473 -0.00394 C -0.09671 -0.0044 -0.10556 -0.00487 -0.11493 -0.00556 C -0.12396 -0.00625 -0.13316 -0.00602 -0.14011 -0.00741 C -0.14705 -0.0088 -0.1507 -0.01135 -0.15643 -0.01459 C -0.16216 -0.01783 -0.17014 -0.02362 -0.175 -0.02686 C -0.17986 -0.0301 -0.1823 -0.03218 -0.18559 -0.03426 C -0.18889 -0.03635 -0.19184 -0.03658 -0.1948 -0.03936 C -0.19775 -0.04213 -0.20052 -0.04653 -0.20278 -0.05047 C -0.20504 -0.0544 -0.20712 -0.0595 -0.20868 -0.06343 C -0.21025 -0.06737 -0.21198 -0.07084 -0.21268 -0.07362 C -0.21337 -0.07639 -0.2132 -0.07825 -0.2132 -0.08056 C -0.2132 -0.08264 -0.2125 -0.08588 -0.21111 -0.08727 C -0.20973 -0.0882 -0.20782 -0.08797 -0.20521 -0.08774 C -0.20348 -0.08774 -0.20052 -0.08635 -0.19879 -0.08588 C -0.19757 -0.08473 -0.19705 -0.08334 -0.19653 -0.08172 C -0.19653 -0.08125 -0.19636 -0.07917 -0.19792 -0.07825 C -0.19896 -0.07732 -0.20313 -0.07686 -0.20504 -0.07663 C -0.20677 -0.07616 -0.20868 -0.07686 -0.21007 -0.07732 C -0.21146 -0.07732 -0.21302 -0.07732 -0.2132 -0.07894 C -0.2132 -0.07987 -0.2132 -0.08149 -0.2132 -0.08334 C -0.2132 -0.08473 -0.2132 -0.08588 -0.21268 -0.08658 C -0.21198 -0.08774 -0.21059 -0.08774 -0.20973 -0.08774 C -0.20834 -0.08774 -0.2073 -0.08774 -0.20521 -0.08727 C -0.20382 -0.08681 -0.2007 -0.08588 -0.19931 -0.08496 C -0.19809 -0.0838 -0.19723 -0.08149 -0.19792 -0.07987 C -0.19861 -0.07848 -0.20209 -0.07732 -0.204 -0.07732 C -0.20591 -0.07663 -0.20903 -0.07709 -0.21042 -0.07732 C -0.21216 -0.07732 -0.2132 -0.07732 -0.2132 -0.07894 C -0.2132 -0.08033 -0.2132 -0.08357 -0.2132 -0.08496 C -0.21268 -0.08612 -0.21025 -0.08681 -0.20851 -0.08727 C -0.20643 -0.08774 -0.20417 -0.08727 -0.20243 -0.08658 C -0.20087 -0.08588 -0.19896 -0.08496 -0.19844 -0.08403 C -0.19775 -0.08264 -0.19775 -0.08149 -0.19792 -0.07987 C -0.19792 -0.07825 -0.19896 -0.07732 -0.19931 -0.07547 C -0.19983 -0.07315 -0.20035 -0.06991 -0.19983 -0.06829 C -0.19948 -0.06644 -0.19861 -0.06459 -0.1974 -0.06366 C -0.19601 -0.06204 -0.19358 -0.06042 -0.19132 -0.05996 C -0.18959 -0.0588 -0.18681 -0.0588 -0.1849 -0.05811 C -0.18299 -0.05718 -0.18195 -0.05602 -0.17969 -0.05556 C -0.17761 -0.05487 -0.17448 -0.0551 -0.17205 -0.05487 C -0.16945 -0.05463 -0.16719 -0.05371 -0.16441 -0.05371 C -0.16164 -0.05371 -0.1599 -0.05371 -0.15556 -0.05371 C -0.15191 -0.05371 -0.14462 -0.05301 -0.14011 -0.05371 C -0.13577 -0.05417 -0.13299 -0.05602 -0.12917 -0.05672 C -0.12535 -0.05811 -0.12118 -0.05926 -0.11858 -0.06042 C -0.11563 -0.06158 -0.11476 -0.06366 -0.11355 -0.06459 C -0.11216 -0.06598 -0.11094 -0.06551 -0.11025 -0.06713 C -0.10955 -0.06875 -0.10816 -0.0713 -0.10851 -0.07315 C -0.10886 -0.07524 -0.10955 -0.07732 -0.11285 -0.07894 C -0.11493 -0.08079 -0.12153 -0.08334 -0.125 -0.0845 C -0.12865 -0.08588 -0.13073 -0.08588 -0.13438 -0.08588 C -0.13785 -0.08658 -0.14358 -0.08774 -0.14775 -0.08774 C -0.15191 -0.08774 -0.15469 -0.08774 -0.15903 -0.08727 C -0.16285 -0.08681 -0.16771 -0.08727 -0.17205 -0.08658 C -0.17674 -0.08588 -0.18195 -0.08473 -0.18525 -0.08403 C -0.18872 -0.08288 -0.19028 -0.08149 -0.19202 -0.08125 C -0.19445 -0.0801 -0.19636 -0.0794 -0.19792 -0.07732 C -0.19896 -0.07593 -0.20087 -0.07315 -0.20052 -0.07061 C -0.19983 -0.06783 -0.19757 -0.06459 -0.19497 -0.06204 C -0.19202 -0.05996 -0.18872 -0.05834 -0.1849 -0.05672 C -0.18125 -0.05602 -0.17622 -0.05533 -0.17205 -0.05487 C -0.16823 -0.0544 -0.16563 -0.0544 -0.16164 -0.05417 C -0.15851 -0.05417 -0.15486 -0.05371 -0.15105 -0.05371 C -0.14775 -0.05371 -0.14393 -0.05417 -0.14011 -0.05487 C -0.13629 -0.05556 -0.13143 -0.05602 -0.12691 -0.05672 C -0.12292 -0.05834 -0.11997 -0.06042 -0.11702 -0.06204 C -0.11424 -0.06389 -0.1099 -0.06459 -0.10903 -0.06783 C -0.10851 -0.07061 -0.1099 -0.07639 -0.11355 -0.0794 C -0.11684 -0.08195 -0.12448 -0.0838 -0.12969 -0.08496 C -0.1349 -0.08588 -0.13907 -0.08681 -0.14358 -0.08727 C -0.14879 -0.08774 -0.154 -0.08774 -0.15903 -0.08774 C -0.16372 -0.08774 -0.16719 -0.08774 -0.17205 -0.08658 C -0.17709 -0.08588 -0.18438 -0.08473 -0.1882 -0.08264 C -0.19219 -0.08125 -0.19549 -0.07871 -0.19653 -0.07616 C -0.19861 -0.07315 -0.19966 -0.06875 -0.19844 -0.06644 C -0.19723 -0.06366 -0.19236 -0.06065 -0.18959 -0.05926 C -0.18611 -0.05741 -0.18421 -0.05718 -0.17882 -0.05602 C -0.17414 -0.05556 -0.1658 -0.05417 -0.16007 -0.05371 C -0.15504 -0.05325 -0.15191 -0.05371 -0.14723 -0.05417 C -0.14236 -0.05487 -0.13681 -0.05556 -0.13195 -0.05602 C -0.12657 -0.05741 -0.12032 -0.05926 -0.11632 -0.06065 C -0.1132 -0.0625 -0.11094 -0.06459 -0.10973 -0.06713 C -0.10816 -0.06922 -0.10782 -0.07153 -0.10851 -0.07547 C -0.10921 -0.0794 -0.11268 -0.08681 -0.11389 -0.09121 C -0.11511 -0.09561 -0.11615 -0.09862 -0.11615 -0.10163 C -0.11615 -0.10463 -0.1158 -0.10718 -0.11407 -0.1095 C -0.11233 -0.11181 -0.10851 -0.11366 -0.10556 -0.11575 C -0.10261 -0.11783 -0.09914 -0.12038 -0.09653 -0.12246 C -0.09393 -0.12454 -0.09184 -0.12686 -0.09028 -0.12825 C -0.08872 -0.12917 -0.08646 -0.12848 -0.08542 -0.12987 C -0.08473 -0.13079 -0.08368 -0.13241 -0.08334 -0.13241 " pathEditMode="relative" rAng="0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2552 -0.00672 " pathEditMode="relative" rAng="0" ptsTypes="AA">
                                      <p:cBhvr>
                                        <p:cTn id="13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-3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-0.0092 -0.01134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-0.0007 C 0.01823 0.00602 0.04219 0.00463 0.08125 -0.00324 C 0.12032 -0.01111 0.22153 -0.0331 0.21181 -0.04769 C 0.21181 -0.07315 0.12604 -0.09144 0.0224 -0.09144 C -0.08177 -0.09144 -0.15937 -0.07871 -0.15937 -0.05324 C -0.19062 -0.04468 -0.12378 -0.02083 -0.11771 -0.01482 C -0.10069 -0.00718 -0.07343 -0.00926 -0.05764 -0.00695 C -0.04184 -0.00463 -0.03021 -0.00208 -0.02291 -0.0007 Z " pathEditMode="relative" rAng="0" ptsTypes="fafffaaf">
                                      <p:cBhvr>
                                        <p:cTn id="2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0" y="-42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0.00231 C -0.08142 -0.0125 -0.12864 -0.0206 -0.12864 -0.0456 C -0.12864 -0.07107 -0.04444 -0.09074 0.05973 -0.09074 C 0.16389 -0.09074 0.2481 -0.07107 0.2481 -0.0456 C 0.25834 -0.03241 0.16007 -0.01134 0.12882 -0.00394 C 0.09757 0.00393 0.08039 0.00046 0.06077 0.00162 C 0.04115 0.00278 0.02153 0.00231 0.01112 0.00231 Z " pathEditMode="relative" rAng="0" ptsTypes="ffffaaf">
                                      <p:cBhvr>
                                        <p:cTn id="3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2" grpId="2" animBg="1"/>
      <p:bldP spid="73" grpId="0" animBg="1"/>
      <p:bldP spid="73" grpId="1" animBg="1"/>
      <p:bldP spid="74" grpId="0" animBg="1"/>
      <p:bldP spid="74" grpId="1" animBg="1"/>
      <p:bldP spid="74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266701" y="919069"/>
          <a:ext cx="8686799" cy="5349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8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9911"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华文细黑"/>
                          <a:ea typeface="华文细黑"/>
                          <a:cs typeface="华文细黑"/>
                        </a:rPr>
                        <a:t>子探测器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华文细黑"/>
                          <a:ea typeface="华文细黑"/>
                          <a:cs typeface="华文细黑"/>
                        </a:rPr>
                        <a:t>已完成的预研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华文细黑"/>
                          <a:ea typeface="华文细黑"/>
                          <a:cs typeface="华文细黑"/>
                        </a:rPr>
                        <a:t>目前的水平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zh-CN" altLang="en-US" sz="2400" dirty="0">
                          <a:latin typeface="华文细黑"/>
                          <a:ea typeface="华文细黑"/>
                          <a:cs typeface="华文细黑"/>
                        </a:rPr>
                        <a:t>可行性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911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超导二极磁铁</a:t>
                      </a: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完成超导磁铁的初步设计</a:t>
                      </a: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已经掌握相关关键技术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,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设计开始</a:t>
                      </a: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r>
                        <a:rPr lang="en-US" altLang="zh-CN" sz="20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 </a:t>
                      </a:r>
                      <a:endParaRPr lang="zh-CN" alt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014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数据获取系统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DAQ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完成系统方案设计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已在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MWDC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原型测试中成功应用，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整体设计完成</a:t>
                      </a:r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zh-CN" altLang="en-US" sz="1800" dirty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zh-CN" altLang="en-US" dirty="0"/>
                    </a:p>
                  </a:txBody>
                  <a:tcPr marL="68580" marR="6858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60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电子学和触发</a:t>
                      </a:r>
                      <a:endParaRPr lang="en-US" altLang="zh-CN" sz="1600" dirty="0"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r>
                        <a:rPr lang="en-US" altLang="zh-CN" sz="1600" dirty="0" err="1">
                          <a:latin typeface="华文细黑"/>
                          <a:ea typeface="华文细黑"/>
                          <a:cs typeface="华文细黑"/>
                        </a:rPr>
                        <a:t>FEE&amp;Trigger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完成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TOF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、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MWDC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读出电子学原型的设计和测试</a:t>
                      </a: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电子学时间分辨达</a:t>
                      </a:r>
                      <a:r>
                        <a:rPr lang="zh-CN" altLang="zh-CN" sz="1600" dirty="0">
                          <a:latin typeface="华文细黑"/>
                          <a:ea typeface="华文细黑"/>
                          <a:cs typeface="华文细黑"/>
                        </a:rPr>
                        <a:t>1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0 </a:t>
                      </a:r>
                      <a:r>
                        <a:rPr lang="en-US" altLang="zh-CN" sz="1600" dirty="0" err="1">
                          <a:latin typeface="华文细黑"/>
                          <a:ea typeface="华文细黑"/>
                          <a:cs typeface="华文细黑"/>
                        </a:rPr>
                        <a:t>ps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zh-CN" alt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014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硅像素探测器</a:t>
                      </a:r>
                      <a:endParaRPr lang="en-US" altLang="zh-CN" sz="1600" dirty="0"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BM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完成顶层金属硅像素探测器的研制和多轮束流测试</a:t>
                      </a: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束流位置分辨优于</a:t>
                      </a:r>
                      <a:r>
                        <a:rPr lang="zh-CN" altLang="zh-CN" sz="1600" dirty="0"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0 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1600" dirty="0" err="1"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m</a:t>
                      </a:r>
                      <a:endParaRPr lang="en-US" altLang="zh-CN" sz="1600" dirty="0">
                        <a:latin typeface="华文细黑"/>
                        <a:ea typeface="华文细黑"/>
                        <a:cs typeface="华文细黑"/>
                        <a:sym typeface="Symbol" panose="05050102010706020507" pitchFamily="18" charset="2"/>
                      </a:endParaRPr>
                    </a:p>
                    <a:p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进行二维数据分析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r>
                        <a:rPr lang="en-US" altLang="zh-CN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 </a:t>
                      </a:r>
                      <a:endParaRPr lang="zh-CN" altLang="en-US" sz="1800" dirty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zh-CN" altLang="en-US" dirty="0"/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251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多丝漂移室</a:t>
                      </a:r>
                      <a:endParaRPr lang="en-US" altLang="zh-CN" sz="1600" dirty="0"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MWDC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   完成模拟和重建，样机研制和测试（宇宙射线和束流）</a:t>
                      </a: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径迹重建残差水平优于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300 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</a:t>
                      </a:r>
                      <a:r>
                        <a:rPr lang="en-US" altLang="zh-CN" sz="1600" dirty="0" err="1">
                          <a:latin typeface="华文细黑"/>
                          <a:ea typeface="华文细黑"/>
                          <a:cs typeface="华文细黑"/>
                          <a:sym typeface="Symbol" panose="05050102010706020507" pitchFamily="18" charset="2"/>
                        </a:rPr>
                        <a:t>m</a:t>
                      </a:r>
                      <a:endParaRPr lang="en-US" altLang="zh-CN" sz="1600" dirty="0">
                        <a:latin typeface="华文细黑"/>
                        <a:ea typeface="华文细黑"/>
                        <a:cs typeface="华文细黑"/>
                        <a:sym typeface="Symbol" panose="05050102010706020507" pitchFamily="18" charset="2"/>
                      </a:endParaRPr>
                    </a:p>
                    <a:p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在线束流测量</a:t>
                      </a: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r>
                        <a:rPr lang="en-US" altLang="zh-CN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 </a:t>
                      </a:r>
                      <a:endParaRPr lang="zh-CN" altLang="en-US" sz="1800" dirty="0">
                        <a:solidFill>
                          <a:srgbClr val="008000"/>
                        </a:solidFill>
                      </a:endParaRPr>
                    </a:p>
                  </a:txBody>
                  <a:tcPr marL="68580" marR="68580"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658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飞行时间探测器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 TOF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  完成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CEE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上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TOF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探测器的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GEANT4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模拟。高分辨和高计数率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MRPC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探测器</a:t>
                      </a: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样机时间分辨优于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60 </a:t>
                      </a:r>
                      <a:r>
                        <a:rPr lang="en-US" altLang="zh-CN" sz="1600" dirty="0" err="1">
                          <a:latin typeface="华文细黑"/>
                          <a:ea typeface="华文细黑"/>
                          <a:cs typeface="华文细黑"/>
                        </a:rPr>
                        <a:t>ps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、计数率达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50 kHz/cm</a:t>
                      </a:r>
                      <a:r>
                        <a:rPr lang="en-US" altLang="zh-CN" sz="1600" baseline="30000" dirty="0">
                          <a:latin typeface="华文细黑"/>
                          <a:ea typeface="华文细黑"/>
                          <a:cs typeface="华文细黑"/>
                        </a:rPr>
                        <a:t>2</a:t>
                      </a: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zh-CN" altLang="en-US" sz="1800" dirty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en-US" altLang="zh-CN" sz="800" dirty="0">
                        <a:solidFill>
                          <a:srgbClr val="8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6589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时间投影室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 TPC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完成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TPC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模拟和重建的程序移植和测试，已开展样机的制作和测试</a:t>
                      </a: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样机性能（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径迹分辨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&lt;0.5mm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）好于预期计划</a:t>
                      </a:r>
                      <a:endParaRPr lang="en-US" altLang="zh-CN" sz="1600" dirty="0"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r>
                        <a:rPr lang="en-US" altLang="zh-CN" sz="1600" dirty="0" err="1">
                          <a:solidFill>
                            <a:srgbClr val="000000"/>
                          </a:solidFill>
                          <a:latin typeface="Wingdings"/>
                          <a:ea typeface="Wingdings"/>
                          <a:cs typeface="Wingdings"/>
                        </a:rPr>
                        <a:t>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在线束流测量</a:t>
                      </a: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r>
                        <a:rPr lang="en-US" altLang="zh-CN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 </a:t>
                      </a:r>
                      <a:endParaRPr lang="zh-CN" altLang="en-US" sz="1800" dirty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endParaRPr lang="zh-CN" altLang="en-US" dirty="0"/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148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ZDC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完成模拟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已开展样机的制作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zh-CN" altLang="en-US" sz="1600" dirty="0">
                        <a:solidFill>
                          <a:srgbClr val="8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68580" marR="6858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25400"/>
            <a:ext cx="840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工作基础和可行性</a:t>
            </a:r>
            <a:r>
              <a:rPr lang="zh-CN" altLang="zh-CN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：</a:t>
            </a:r>
            <a:r>
              <a:rPr lang="en-US" altLang="zh-CN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 </a:t>
            </a:r>
            <a:r>
              <a:rPr lang="zh-CN" altLang="en-US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探测器系统</a:t>
            </a:r>
            <a:endParaRPr lang="en-US" altLang="zh-CN" sz="36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9900" y="3746500"/>
            <a:ext cx="8255000" cy="2607723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 w="38100" cap="flat" cmpd="dbl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仪器各子系统都有充分的预研、无不可控风险</a:t>
            </a: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 </a:t>
            </a:r>
            <a:r>
              <a:rPr lang="zh-CN" altLang="en-US" sz="2400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 ✔</a:t>
            </a:r>
            <a:endParaRPr lang="en-US" altLang="zh-CN" sz="24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endParaRPr lang="en-US" altLang="zh-CN" sz="2400" b="1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sz="2400" b="1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下一步挑战：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－进一步优化完善原理样机的设计</a:t>
            </a:r>
            <a:endParaRPr lang="en-US" altLang="zh-CN" sz="2400" dirty="0">
              <a:solidFill>
                <a:srgbClr val="FF0000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				 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－原理样机</a:t>
            </a: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Wingdings"/>
                <a:ea typeface="华文细黑"/>
                <a:cs typeface="华文细黑"/>
                <a:sym typeface="Wingdings" panose="05000000000000000000" pitchFamily="2" charset="2"/>
              </a:rPr>
              <a:t>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工程实现</a:t>
            </a:r>
            <a:endParaRPr lang="en-US" altLang="zh-CN" sz="24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				 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－仪器系统联调</a:t>
            </a: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Wingdings"/>
                <a:ea typeface="华文细黑"/>
                <a:cs typeface="华文细黑"/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整体性能的实现</a:t>
            </a:r>
            <a:endParaRPr lang="en-US" altLang="zh-CN" sz="24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endParaRPr lang="en-US" sz="8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				 </a:t>
            </a:r>
            <a:r>
              <a:rPr lang="zh-CN" altLang="en-US" sz="2400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－物理数据分析和文章发表</a:t>
            </a:r>
            <a:endParaRPr lang="en-US" sz="2400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</p:txBody>
      </p:sp>
    </p:spTree>
    <p:extLst>
      <p:ext uri="{BB962C8B-B14F-4D97-AF65-F5344CB8AC3E}">
        <p14:creationId xmlns:p14="http://schemas.microsoft.com/office/powerpoint/2010/main" val="152515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3500"/>
            <a:ext cx="7962900" cy="48895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工作基础和可行性</a:t>
            </a:r>
            <a:r>
              <a:rPr lang="zh-CN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：</a:t>
            </a:r>
            <a:r>
              <a:rPr lang="en-US" altLang="zh-CN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     </a:t>
            </a:r>
            <a:r>
              <a:rPr lang="zh-CN" altLang="en-US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加速器</a:t>
            </a:r>
            <a:r>
              <a:rPr lang="zh-CN" altLang="en-US" kern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束流</a:t>
            </a:r>
            <a:endParaRPr lang="zh-CN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内容占位符 5"/>
          <p:cNvGraphicFramePr>
            <a:graphicFrameLocks noGrp="1"/>
          </p:cNvGraphicFramePr>
          <p:nvPr>
            <p:ph idx="1"/>
            <p:extLst/>
          </p:nvPr>
        </p:nvGraphicFramePr>
        <p:xfrm>
          <a:off x="336549" y="1277621"/>
          <a:ext cx="8553451" cy="43611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3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0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物理目标</a:t>
                      </a:r>
                      <a:endParaRPr lang="zh-CN" sz="2000" kern="10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所需束流种类、流强和能量</a:t>
                      </a:r>
                      <a:r>
                        <a:rPr lang="en-US" alt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(</a:t>
                      </a:r>
                      <a:r>
                        <a:rPr 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MeV/</a:t>
                      </a:r>
                      <a:r>
                        <a:rPr lang="en-US" sz="20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</a:t>
                      </a:r>
                      <a:r>
                        <a:rPr 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)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HIRFL-CSR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束流设计指标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典型</a:t>
                      </a:r>
                      <a:endParaRPr lang="zh-CN" sz="2000" kern="10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反应道</a:t>
                      </a:r>
                      <a:endParaRPr lang="zh-CN" sz="2000" kern="10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 </a:t>
                      </a:r>
                      <a:endParaRPr lang="zh-CN" sz="2000" kern="10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可行性</a:t>
                      </a:r>
                      <a:endParaRPr lang="zh-CN" sz="20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57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低温高密核物质状态方程研究</a:t>
                      </a:r>
                      <a:endParaRPr lang="en-US" altLang="zh-CN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kern="10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夸克素</a:t>
                      </a:r>
                      <a:endParaRPr lang="en-US" altLang="zh-CN" sz="1400" b="0" kern="100" dirty="0">
                        <a:solidFill>
                          <a:srgbClr val="FFFF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kern="10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对称能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Xe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400 - 600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129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Xe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54+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5*10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6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</a:t>
                      </a:r>
                      <a:r>
                        <a:rPr lang="en-US" sz="1800" kern="0" baseline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= 780 MeV/u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Xe+CsI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 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400 - 600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6+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8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</a:t>
                      </a:r>
                      <a:r>
                        <a:rPr lang="en-US" sz="1800" kern="0" baseline="-25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= 1 GeV/</a:t>
                      </a: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C+C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重子数涨落</a:t>
                      </a:r>
                      <a:endParaRPr lang="en-US" altLang="zh-CN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0" kern="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QCD</a:t>
                      </a:r>
                      <a:r>
                        <a:rPr lang="zh-CN" altLang="en-US" sz="1400" b="0" kern="0" dirty="0">
                          <a:solidFill>
                            <a:srgbClr val="FFFF00"/>
                          </a:solidFill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临界点</a:t>
                      </a:r>
                      <a:endParaRPr lang="zh-CN" sz="1400" b="0" kern="100" dirty="0">
                        <a:solidFill>
                          <a:srgbClr val="FFFF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238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4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 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500</a:t>
                      </a:r>
                      <a:r>
                        <a:rPr lang="zh-CN" alt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－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700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238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78+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6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</a:t>
                      </a:r>
                      <a:r>
                        <a:rPr lang="en-US" sz="1800" kern="0" baseline="-25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= 520 MeV/u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U+U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 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8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C: 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500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 </a:t>
                      </a:r>
                      <a:endParaRPr lang="en-US" altLang="zh-CN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12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</a:t>
                      </a:r>
                      <a:r>
                        <a:rPr lang="en-US" altLang="zh-CN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6+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: 10</a:t>
                      </a:r>
                      <a:r>
                        <a:rPr lang="en-US" altLang="zh-CN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8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alt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</a:t>
                      </a:r>
                      <a:r>
                        <a:rPr lang="en-US" altLang="zh-CN" sz="1800" kern="0" baseline="-25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= 1 GeV/u</a:t>
                      </a:r>
                      <a:endParaRPr lang="zh-CN" alt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C+Pb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solidFill>
                            <a:srgbClr val="008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altLang="zh-CN" sz="18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超核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C:  5*10</a:t>
                      </a:r>
                      <a:r>
                        <a:rPr lang="en-US" sz="1800" kern="0" baseline="3000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5</a:t>
                      </a: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pps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E = 1 GeV/</a:t>
                      </a:r>
                      <a:r>
                        <a:rPr lang="en-US" sz="1800" kern="0" dirty="0" err="1">
                          <a:effectLst/>
                          <a:latin typeface="华文细黑"/>
                          <a:ea typeface="华文细黑"/>
                          <a:cs typeface="华文细黑"/>
                        </a:rPr>
                        <a:t>u</a:t>
                      </a: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65045" y="409059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3233F-1FB9-964F-A816-8195C9EB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6035E-2F12-9545-8920-78F74745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AA0AA-5C60-2B48-A6F1-931473C9C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38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3328-508A-E443-A515-6016E180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884"/>
            <a:ext cx="7886700" cy="1325563"/>
          </a:xfrm>
        </p:spPr>
        <p:txBody>
          <a:bodyPr/>
          <a:lstStyle/>
          <a:p>
            <a:pPr algn="ctr"/>
            <a:r>
              <a:rPr lang="en-US" altLang="zh-CN" dirty="0"/>
              <a:t>Research</a:t>
            </a:r>
            <a:r>
              <a:rPr lang="zh-CN" altLang="en-US" dirty="0"/>
              <a:t> </a:t>
            </a:r>
            <a:r>
              <a:rPr lang="en-US" altLang="zh-CN" dirty="0"/>
              <a:t>areas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CSR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93267-FF7D-4E4C-9CB5-708D3B9D8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4208"/>
            <a:ext cx="7886700" cy="4351338"/>
          </a:xfrm>
        </p:spPr>
        <p:txBody>
          <a:bodyPr/>
          <a:lstStyle/>
          <a:p>
            <a:r>
              <a:rPr lang="en-US" dirty="0"/>
              <a:t>The Institute of Modern Physics, Chinese Academy of Sciences (</a:t>
            </a:r>
            <a:r>
              <a:rPr lang="en-US" b="1" dirty="0">
                <a:solidFill>
                  <a:srgbClr val="7030A0"/>
                </a:solidFill>
              </a:rPr>
              <a:t>IMPCAS</a:t>
            </a:r>
            <a:r>
              <a:rPr lang="en-US" dirty="0"/>
              <a:t>) was founded </a:t>
            </a:r>
            <a:r>
              <a:rPr lang="en-US" altLang="zh-CN" dirty="0"/>
              <a:t>for</a:t>
            </a:r>
            <a:r>
              <a:rPr lang="en-US" dirty="0"/>
              <a:t> nuclear physics </a:t>
            </a:r>
            <a:r>
              <a:rPr lang="en-US" altLang="zh-CN" dirty="0"/>
              <a:t>study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2D8D2E-4A86-1C4D-9E30-CA82E3163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618232"/>
            <a:ext cx="7721600" cy="384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25C17-8B22-784C-8934-4DB3DBE82761}"/>
              </a:ext>
            </a:extLst>
          </p:cNvPr>
          <p:cNvSpPr txBox="1"/>
          <p:nvPr/>
        </p:nvSpPr>
        <p:spPr>
          <a:xfrm>
            <a:off x="304800" y="2771312"/>
            <a:ext cx="267516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Nuclear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Atomic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Nuclear</a:t>
            </a:r>
            <a:r>
              <a:rPr lang="zh-CN" altLang="en-US" dirty="0"/>
              <a:t> </a:t>
            </a:r>
            <a:r>
              <a:rPr lang="en-US" altLang="zh-CN" dirty="0"/>
              <a:t>Chemistry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Radioactive</a:t>
            </a:r>
            <a:r>
              <a:rPr lang="zh-CN" altLang="en-US" dirty="0"/>
              <a:t> </a:t>
            </a:r>
            <a:r>
              <a:rPr lang="en-US" altLang="zh-CN" dirty="0"/>
              <a:t>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Accelerator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B08051-5C62-B745-B7C9-AE6793C975B7}"/>
              </a:ext>
            </a:extLst>
          </p:cNvPr>
          <p:cNvSpPr txBox="1"/>
          <p:nvPr/>
        </p:nvSpPr>
        <p:spPr>
          <a:xfrm>
            <a:off x="6595928" y="3048311"/>
            <a:ext cx="251641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Advanced</a:t>
            </a:r>
            <a:r>
              <a:rPr lang="zh-CN" altLang="en-US" dirty="0"/>
              <a:t> </a:t>
            </a:r>
            <a:r>
              <a:rPr lang="en-US" altLang="zh-CN" dirty="0"/>
              <a:t>Nuclear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Radioactive 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Radioactive Medical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 at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Nuclear Detector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59B29-BA2B-D848-BA64-1DEC75222F6E}"/>
              </a:ext>
            </a:extLst>
          </p:cNvPr>
          <p:cNvSpPr txBox="1"/>
          <p:nvPr/>
        </p:nvSpPr>
        <p:spPr>
          <a:xfrm>
            <a:off x="463550" y="5433532"/>
            <a:ext cx="27492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Ion Accelerator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Experiments 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</a:t>
            </a:r>
            <a:r>
              <a:rPr lang="en-US" altLang="zh-CN" dirty="0"/>
              <a:t>dicated</a:t>
            </a:r>
            <a:r>
              <a:rPr lang="zh-CN" altLang="en-US" dirty="0"/>
              <a:t> </a:t>
            </a:r>
            <a:r>
              <a:rPr lang="en-US" altLang="zh-CN" dirty="0"/>
              <a:t>Device</a:t>
            </a:r>
            <a:r>
              <a:rPr lang="zh-CN" altLang="en-US" dirty="0"/>
              <a:t> </a:t>
            </a:r>
            <a:r>
              <a:rPr lang="en-US" altLang="zh-CN" dirty="0"/>
              <a:t>R&amp;D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1712D6-9C08-BD4D-99D0-082D1154608E}"/>
              </a:ext>
            </a:extLst>
          </p:cNvPr>
          <p:cNvSpPr txBox="1"/>
          <p:nvPr/>
        </p:nvSpPr>
        <p:spPr>
          <a:xfrm>
            <a:off x="3212801" y="3048311"/>
            <a:ext cx="10185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Basic</a:t>
            </a:r>
            <a:r>
              <a:rPr lang="zh-CN" altLang="en-US" dirty="0"/>
              <a:t> </a:t>
            </a:r>
            <a:r>
              <a:rPr lang="en-US" altLang="zh-CN" dirty="0"/>
              <a:t>Science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4D08F-E21F-B04C-B7BB-09B9D3B7745D}"/>
              </a:ext>
            </a:extLst>
          </p:cNvPr>
          <p:cNvSpPr txBox="1"/>
          <p:nvPr/>
        </p:nvSpPr>
        <p:spPr>
          <a:xfrm>
            <a:off x="5167831" y="3317903"/>
            <a:ext cx="13627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Applications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6D2FFF-B5BF-AF42-8A56-73765D57E631}"/>
              </a:ext>
            </a:extLst>
          </p:cNvPr>
          <p:cNvSpPr txBox="1"/>
          <p:nvPr/>
        </p:nvSpPr>
        <p:spPr>
          <a:xfrm>
            <a:off x="3470878" y="6033696"/>
            <a:ext cx="10185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Device</a:t>
            </a:r>
            <a:r>
              <a:rPr lang="zh-CN" altLang="en-US" dirty="0"/>
              <a:t> </a:t>
            </a:r>
            <a:r>
              <a:rPr lang="en-US" altLang="zh-CN" dirty="0"/>
              <a:t>R&amp;D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0617D78-0F2F-F147-98AC-8A06DAD4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993ECC-3D31-614D-AB7D-5DF0DC3E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4AD1D6D-BC25-7848-9C25-373923B8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95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881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59601" y="826862"/>
            <a:ext cx="1480364" cy="50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Universe</a:t>
            </a:r>
            <a:r>
              <a:rPr lang="zh-CN" altLang="en-US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today</a:t>
            </a:r>
            <a:endParaRPr lang="en-US" sz="1600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3175000"/>
            <a:ext cx="810228" cy="50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Big</a:t>
            </a:r>
            <a:r>
              <a:rPr lang="zh-CN" altLang="en-US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Bang</a:t>
            </a:r>
            <a:endParaRPr lang="en-US" sz="1600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12" name="Straight Connector 11"/>
          <p:cNvCxnSpPr>
            <a:endCxn id="20" idx="2"/>
          </p:cNvCxnSpPr>
          <p:nvPr/>
        </p:nvCxnSpPr>
        <p:spPr>
          <a:xfrm rot="16200000" flipV="1">
            <a:off x="1965388" y="4905438"/>
            <a:ext cx="717550" cy="355474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485901" y="2184399"/>
            <a:ext cx="1321049" cy="2540001"/>
          </a:xfrm>
          <a:prstGeom prst="roundRect">
            <a:avLst>
              <a:gd name="adj" fmla="val 6296"/>
            </a:avLst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19934" y="88902"/>
            <a:ext cx="4341469" cy="589040"/>
          </a:xfrm>
          <a:prstGeom prst="rect">
            <a:avLst/>
          </a:prstGeom>
          <a:gradFill flip="none" rotWithShape="1">
            <a:gsLst>
              <a:gs pos="32000">
                <a:srgbClr val="FFFF00">
                  <a:alpha val="98000"/>
                </a:srgbClr>
              </a:gs>
              <a:gs pos="100000">
                <a:srgbClr val="FFFFFF">
                  <a:alpha val="98000"/>
                </a:srgbClr>
              </a:gs>
              <a:gs pos="92000">
                <a:srgbClr val="FF0000">
                  <a:alpha val="98000"/>
                </a:srgbClr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rgbClr val="1B40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A</a:t>
            </a:r>
            <a:r>
              <a:rPr lang="zh-CN" altLang="en-US" sz="2800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history</a:t>
            </a:r>
            <a:r>
              <a:rPr lang="zh-CN" altLang="en-US" sz="2800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2800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Universe</a:t>
            </a:r>
            <a:endParaRPr lang="en-US" sz="2800" b="1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354" y="5944224"/>
            <a:ext cx="9114945" cy="913776"/>
          </a:xfrm>
          <a:prstGeom prst="roundRect">
            <a:avLst>
              <a:gd name="adj" fmla="val 954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28600" y="6455080"/>
            <a:ext cx="8534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963460" y="6351740"/>
            <a:ext cx="20668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1680601" y="6350946"/>
            <a:ext cx="20668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326454" y="6350946"/>
            <a:ext cx="20668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199" y="5944224"/>
            <a:ext cx="894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0          10</a:t>
            </a:r>
            <a:r>
              <a:rPr lang="en-US" altLang="zh-CN" baseline="30000" dirty="0"/>
              <a:t>-36      </a:t>
            </a:r>
            <a:r>
              <a:rPr lang="en-US" altLang="zh-CN" dirty="0"/>
              <a:t>10</a:t>
            </a:r>
            <a:r>
              <a:rPr lang="en-US" altLang="zh-CN" baseline="30000" dirty="0"/>
              <a:t>-10                           </a:t>
            </a:r>
            <a:r>
              <a:rPr lang="en-US" altLang="zh-CN" dirty="0"/>
              <a:t>10</a:t>
            </a:r>
            <a:r>
              <a:rPr lang="en-US" altLang="zh-CN" baseline="30000" dirty="0"/>
              <a:t>2                                              </a:t>
            </a:r>
            <a:r>
              <a:rPr lang="en-US" altLang="zh-CN" dirty="0"/>
              <a:t>10</a:t>
            </a:r>
            <a:r>
              <a:rPr lang="en-US" altLang="zh-CN" baseline="30000" dirty="0"/>
              <a:t>9         </a:t>
            </a:r>
            <a:r>
              <a:rPr lang="en-US" altLang="zh-CN" dirty="0"/>
              <a:t> </a:t>
            </a:r>
            <a:r>
              <a:rPr lang="en-US" altLang="zh-CN" baseline="30000" dirty="0"/>
              <a:t>             </a:t>
            </a:r>
            <a:r>
              <a:rPr lang="en-US" altLang="zh-CN" dirty="0"/>
              <a:t>10</a:t>
            </a:r>
            <a:r>
              <a:rPr lang="en-US" altLang="zh-CN" baseline="30000" dirty="0"/>
              <a:t>18</a:t>
            </a:r>
            <a:r>
              <a:rPr lang="en-US" altLang="zh-CN" dirty="0"/>
              <a:t>     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Time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(second)</a:t>
            </a:r>
            <a:endParaRPr lang="en-US" baseline="30000" dirty="0"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6982466" y="6350946"/>
            <a:ext cx="20668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126054" y="6351700"/>
            <a:ext cx="20668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" y="6490324"/>
            <a:ext cx="894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  10</a:t>
            </a:r>
            <a:r>
              <a:rPr lang="en-US" altLang="zh-CN" baseline="30000" dirty="0"/>
              <a:t>16        </a:t>
            </a:r>
            <a:r>
              <a:rPr lang="en-US" altLang="zh-CN" dirty="0"/>
              <a:t>10</a:t>
            </a:r>
            <a:r>
              <a:rPr lang="en-US" altLang="zh-CN" baseline="30000" dirty="0"/>
              <a:t>2                              </a:t>
            </a:r>
            <a:r>
              <a:rPr lang="en-US" altLang="zh-CN" dirty="0"/>
              <a:t>10</a:t>
            </a:r>
            <a:r>
              <a:rPr lang="en-US" altLang="zh-CN" baseline="30000" dirty="0"/>
              <a:t>-4                                             </a:t>
            </a:r>
            <a:r>
              <a:rPr lang="en-US" altLang="zh-CN" dirty="0"/>
              <a:t>10</a:t>
            </a:r>
            <a:r>
              <a:rPr lang="en-US" altLang="zh-CN" baseline="30000" dirty="0"/>
              <a:t>-13</a:t>
            </a:r>
            <a:r>
              <a:rPr lang="en-US" altLang="zh-CN" dirty="0"/>
              <a:t> </a:t>
            </a:r>
            <a:r>
              <a:rPr lang="en-US" altLang="zh-CN" baseline="30000" dirty="0"/>
              <a:t>                   </a:t>
            </a:r>
            <a:r>
              <a:rPr lang="en-US" altLang="zh-CN" dirty="0"/>
              <a:t>10</a:t>
            </a:r>
            <a:r>
              <a:rPr lang="en-US" altLang="zh-CN" baseline="30000" dirty="0"/>
              <a:t>-13</a:t>
            </a:r>
            <a:r>
              <a:rPr lang="en-US" altLang="zh-CN" dirty="0"/>
              <a:t>    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Energy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(GeV)</a:t>
            </a:r>
            <a:endParaRPr lang="en-US" baseline="300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45389" y="2079069"/>
            <a:ext cx="1217612" cy="635000"/>
          </a:xfrm>
          <a:prstGeom prst="roundRect">
            <a:avLst>
              <a:gd name="adj" fmla="val 11111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Quark</a:t>
            </a:r>
            <a:r>
              <a:rPr lang="zh-CN" alt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Gluon</a:t>
            </a:r>
            <a:r>
              <a:rPr lang="zh-CN" alt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Plasma</a:t>
            </a:r>
            <a:endParaRPr lang="en-US" sz="1200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rot="5400000">
            <a:off x="5612454" y="6350946"/>
            <a:ext cx="20668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976310" y="1335357"/>
            <a:ext cx="1936991" cy="508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density</a:t>
            </a:r>
            <a:r>
              <a:rPr lang="zh-CN" altLang="en-US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matter</a:t>
            </a:r>
            <a:r>
              <a:rPr lang="zh-CN" altLang="en-US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Neutron</a:t>
            </a:r>
            <a:r>
              <a:rPr lang="zh-CN" altLang="en-US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star</a:t>
            </a:r>
            <a:endParaRPr lang="en-US" sz="14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439890" y="5319912"/>
            <a:ext cx="1445067" cy="602626"/>
          </a:xfrm>
          <a:prstGeom prst="roundRect">
            <a:avLst>
              <a:gd name="adj" fmla="val 1111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critical</a:t>
            </a:r>
            <a:r>
              <a:rPr lang="zh-CN" altLang="en-US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point</a:t>
            </a:r>
            <a:endParaRPr lang="en-US" sz="1600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080000" y="1600200"/>
            <a:ext cx="1295400" cy="3657600"/>
          </a:xfrm>
          <a:prstGeom prst="roundRect">
            <a:avLst>
              <a:gd name="adj" fmla="val 6296"/>
            </a:avLst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43" name="Straight Connector 42"/>
          <p:cNvCxnSpPr>
            <a:cxnSpLocks/>
            <a:stCxn id="34" idx="3"/>
          </p:cNvCxnSpPr>
          <p:nvPr/>
        </p:nvCxnSpPr>
        <p:spPr>
          <a:xfrm flipV="1">
            <a:off x="3884957" y="4970041"/>
            <a:ext cx="1768033" cy="651184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511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914400" y="714969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 descr="tmu_dl_may2018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1836003"/>
            <a:ext cx="5771232" cy="41251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1" name="TextBox 50"/>
          <p:cNvSpPr txBox="1"/>
          <p:nvPr/>
        </p:nvSpPr>
        <p:spPr>
          <a:xfrm>
            <a:off x="1600200" y="1516721"/>
            <a:ext cx="640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5000 200          20               2      </a:t>
            </a:r>
            <a:r>
              <a:rPr lang="en-US" b="1" i="1" dirty="0">
                <a:solidFill>
                  <a:srgbClr val="FF0000"/>
                </a:solidFill>
              </a:rPr>
              <a:t>√</a:t>
            </a:r>
            <a:r>
              <a:rPr lang="en-US" b="1" i="1" dirty="0" err="1">
                <a:solidFill>
                  <a:srgbClr val="FF0000"/>
                </a:solidFill>
              </a:rPr>
              <a:t>s</a:t>
            </a:r>
            <a:r>
              <a:rPr lang="en-US" b="1" i="1" baseline="-25000" dirty="0" err="1">
                <a:solidFill>
                  <a:srgbClr val="FF0000"/>
                </a:solidFill>
              </a:rPr>
              <a:t>NN</a:t>
            </a:r>
            <a:r>
              <a:rPr lang="en-US" b="1" i="1" dirty="0">
                <a:solidFill>
                  <a:srgbClr val="FF0000"/>
                </a:solidFill>
              </a:rPr>
              <a:t>  </a:t>
            </a:r>
            <a:r>
              <a:rPr lang="en-US" altLang="zh-CN" dirty="0">
                <a:solidFill>
                  <a:srgbClr val="FF0000"/>
                </a:solidFill>
              </a:rPr>
              <a:t>(G</a:t>
            </a:r>
            <a:r>
              <a:rPr lang="en-US" dirty="0">
                <a:solidFill>
                  <a:srgbClr val="FF0000"/>
                </a:solidFill>
              </a:rPr>
              <a:t>eV) 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3365611" y="711200"/>
            <a:ext cx="2225575" cy="7428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4037601" y="798798"/>
            <a:ext cx="1490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T</a:t>
            </a:r>
            <a:r>
              <a:rPr lang="en-US" b="1" i="1" baseline="-25000" dirty="0"/>
              <a:t>E</a:t>
            </a:r>
            <a:r>
              <a:rPr lang="en-US" b="1" dirty="0"/>
              <a:t>  </a:t>
            </a:r>
          </a:p>
          <a:p>
            <a:r>
              <a:rPr lang="en-US" b="1" i="1" dirty="0">
                <a:solidFill>
                  <a:srgbClr val="FF0000"/>
                </a:solidFill>
                <a:latin typeface="Arial Black"/>
                <a:cs typeface="Arial Black"/>
              </a:rPr>
              <a:t>RHIC</a:t>
            </a:r>
            <a:r>
              <a:rPr lang="en-US" b="1" i="1" dirty="0">
                <a:solidFill>
                  <a:srgbClr val="FF0000"/>
                </a:solidFill>
              </a:rPr>
              <a:t>, SPS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5804010" y="711204"/>
            <a:ext cx="2730390" cy="7620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145"/>
          <p:cNvSpPr txBox="1"/>
          <p:nvPr/>
        </p:nvSpPr>
        <p:spPr>
          <a:xfrm>
            <a:off x="6413611" y="747998"/>
            <a:ext cx="2387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Large μ</a:t>
            </a:r>
            <a:r>
              <a:rPr lang="en-US" b="1" i="1" baseline="-25000" dirty="0"/>
              <a:t>B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FAIR, </a:t>
            </a:r>
            <a:r>
              <a:rPr lang="en-US" altLang="zh-CN" b="1" i="1" dirty="0">
                <a:solidFill>
                  <a:schemeClr val="bg1"/>
                </a:solidFill>
              </a:rPr>
              <a:t>NICA</a:t>
            </a:r>
            <a:r>
              <a:rPr lang="en-US" altLang="zh-CN" b="1" i="1" dirty="0">
                <a:solidFill>
                  <a:srgbClr val="800000"/>
                </a:solidFill>
              </a:rPr>
              <a:t>,</a:t>
            </a:r>
            <a:r>
              <a:rPr lang="en-US" sz="2400" b="1" i="1" dirty="0">
                <a:solidFill>
                  <a:srgbClr val="800000"/>
                </a:solidFill>
              </a:rPr>
              <a:t>CSR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244600" y="665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11200" y="-381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Study QCD phase by experiments 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637101" y="774700"/>
            <a:ext cx="1563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b="1" i="1" dirty="0" err="1"/>
              <a:t>T</a:t>
            </a:r>
            <a:r>
              <a:rPr lang="en-US" b="1" i="1" baseline="-25000" dirty="0" err="1"/>
              <a:t>ini</a:t>
            </a:r>
            <a:r>
              <a:rPr lang="en-US" b="1" i="1" dirty="0"/>
              <a:t>, T</a:t>
            </a:r>
            <a:r>
              <a:rPr lang="en-US" b="1" i="1" baseline="-25000" dirty="0"/>
              <a:t>C</a:t>
            </a:r>
          </a:p>
          <a:p>
            <a:r>
              <a:rPr lang="en-US" b="1" i="1" dirty="0">
                <a:solidFill>
                  <a:srgbClr val="FF0000"/>
                </a:solidFill>
                <a:latin typeface="Arial Black"/>
                <a:cs typeface="Arial Black"/>
              </a:rPr>
              <a:t>LHC</a:t>
            </a:r>
            <a:r>
              <a:rPr lang="en-US" b="1" i="1" dirty="0">
                <a:solidFill>
                  <a:srgbClr val="800000"/>
                </a:solidFill>
              </a:rPr>
              <a:t>, </a:t>
            </a:r>
            <a:r>
              <a:rPr lang="en-US" b="1" i="1" dirty="0">
                <a:solidFill>
                  <a:srgbClr val="FF0000"/>
                </a:solidFill>
                <a:latin typeface="Arial Black"/>
                <a:cs typeface="Arial Black"/>
              </a:rPr>
              <a:t>RHIC</a:t>
            </a:r>
          </a:p>
        </p:txBody>
      </p:sp>
      <p:cxnSp>
        <p:nvCxnSpPr>
          <p:cNvPr id="129" name="Straight Arrow Connector 128"/>
          <p:cNvCxnSpPr>
            <a:endCxn id="52" idx="5"/>
          </p:cNvCxnSpPr>
          <p:nvPr/>
        </p:nvCxnSpPr>
        <p:spPr>
          <a:xfrm rot="16200000" flipV="1">
            <a:off x="990284" y="1735349"/>
            <a:ext cx="1759786" cy="848584"/>
          </a:xfrm>
          <a:prstGeom prst="straightConnector1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68193" y="6332835"/>
            <a:ext cx="7988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T</a:t>
            </a:r>
            <a:r>
              <a:rPr lang="en-US" sz="1200" b="1" baseline="-25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</a:t>
            </a:r>
            <a:r>
              <a:rPr 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=175 MeV ≅2*10</a:t>
            </a:r>
            <a:r>
              <a:rPr lang="en-US" sz="1200" b="1" baseline="30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12 </a:t>
            </a:r>
            <a:r>
              <a:rPr 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K            </a:t>
            </a:r>
            <a:r>
              <a:rPr 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S. Gupta, </a:t>
            </a:r>
            <a:r>
              <a:rPr 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X.</a:t>
            </a:r>
            <a:r>
              <a:rPr lang="en-US" altLang="zh-CN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Luo</a:t>
            </a:r>
            <a:r>
              <a:rPr 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, B. </a:t>
            </a:r>
            <a:r>
              <a:rPr lang="en-US" sz="1200" dirty="0" err="1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Mohanty</a:t>
            </a:r>
            <a:r>
              <a:rPr 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, H.G. Ritter, and </a:t>
            </a:r>
            <a:r>
              <a:rPr lang="en-US" sz="12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N. Xu</a:t>
            </a:r>
            <a:r>
              <a:rPr 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, </a:t>
            </a:r>
            <a:r>
              <a:rPr lang="en-US" sz="1200" b="1" i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Science</a:t>
            </a:r>
            <a:r>
              <a:rPr lang="en-US" sz="12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, 332, 1525(2011)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7620000" y="613727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367925" y="5816600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90"/>
                </a:solidFill>
                <a:latin typeface="华文细黑"/>
                <a:ea typeface="华文细黑"/>
                <a:cs typeface="华文细黑"/>
              </a:rPr>
              <a:t>Higher density</a:t>
            </a:r>
            <a:endParaRPr lang="en-US" b="1" dirty="0">
              <a:solidFill>
                <a:srgbClr val="00009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-413866" y="3543036"/>
            <a:ext cx="35963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  </a:t>
            </a:r>
            <a:r>
              <a:rPr lang="en-US" altLang="zh-CN" sz="2400" b="1" dirty="0">
                <a:latin typeface="华文细黑"/>
                <a:ea typeface="华文细黑"/>
                <a:cs typeface="华文细黑"/>
              </a:rPr>
              <a:t>Temp.</a:t>
            </a:r>
            <a:r>
              <a:rPr lang="zh-CN" altLang="zh-CN" sz="2400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sz="24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47" name="Rounded Rectangular Callout 46"/>
          <p:cNvSpPr/>
          <p:nvPr/>
        </p:nvSpPr>
        <p:spPr>
          <a:xfrm>
            <a:off x="114300" y="1836003"/>
            <a:ext cx="1333499" cy="551608"/>
          </a:xfrm>
          <a:prstGeom prst="wedgeRoundRectCallout">
            <a:avLst>
              <a:gd name="adj1" fmla="val 101019"/>
              <a:gd name="adj2" fmla="val 171067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algn="ctr"/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Early universe</a:t>
            </a:r>
            <a:endParaRPr lang="en-US" sz="16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114300"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979271" y="5892800"/>
            <a:ext cx="51327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  Baryon chemical potential </a:t>
            </a:r>
            <a:r>
              <a:rPr lang="en-US" altLang="zh-CN" sz="2400" b="1" dirty="0" err="1">
                <a:latin typeface="Symbol" pitchFamily="2" charset="2"/>
              </a:rPr>
              <a:t>m</a:t>
            </a:r>
            <a:r>
              <a:rPr lang="en-US" altLang="zh-CN" sz="2400" b="1" baseline="-25000" dirty="0" err="1"/>
              <a:t>B</a:t>
            </a:r>
            <a:r>
              <a:rPr lang="zh-CN" altLang="zh-CN" sz="2400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sz="24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94851" y="2082800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Quark Gluon Plasma</a:t>
            </a:r>
            <a:endParaRPr 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2427823" y="5156756"/>
            <a:ext cx="147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800000"/>
                </a:solidFill>
                <a:latin typeface="华文细黑"/>
                <a:ea typeface="华文细黑"/>
              </a:rPr>
              <a:t>Hadron</a:t>
            </a:r>
            <a:r>
              <a:rPr lang="zh-CN" altLang="en-US" b="1" dirty="0">
                <a:solidFill>
                  <a:srgbClr val="800000"/>
                </a:solidFill>
                <a:latin typeface="华文细黑"/>
                <a:ea typeface="华文细黑"/>
              </a:rPr>
              <a:t> </a:t>
            </a:r>
            <a:r>
              <a:rPr lang="en-US" altLang="zh-CN" b="1" dirty="0">
                <a:solidFill>
                  <a:srgbClr val="800000"/>
                </a:solidFill>
                <a:latin typeface="华文细黑"/>
                <a:ea typeface="华文细黑"/>
              </a:rPr>
              <a:t>gas</a:t>
            </a:r>
            <a:endParaRPr lang="en-US" b="1" dirty="0"/>
          </a:p>
        </p:txBody>
      </p:sp>
      <p:sp>
        <p:nvSpPr>
          <p:cNvPr id="41" name="Rounded Rectangle 40"/>
          <p:cNvSpPr/>
          <p:nvPr/>
        </p:nvSpPr>
        <p:spPr>
          <a:xfrm>
            <a:off x="4178300" y="3225800"/>
            <a:ext cx="774700" cy="230028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ounded Rectangular Callout 42"/>
          <p:cNvSpPr/>
          <p:nvPr/>
        </p:nvSpPr>
        <p:spPr>
          <a:xfrm>
            <a:off x="5804011" y="2573867"/>
            <a:ext cx="3317898" cy="1172633"/>
          </a:xfrm>
          <a:prstGeom prst="wedgeRoundRectCallout">
            <a:avLst>
              <a:gd name="adj1" fmla="val -86333"/>
              <a:gd name="adj2" fmla="val 53782"/>
              <a:gd name="adj3" fmla="val 16667"/>
            </a:avLst>
          </a:prstGeom>
          <a:solidFill>
            <a:srgbClr val="FFFFFF"/>
          </a:solidFill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CEE</a:t>
            </a:r>
            <a:r>
              <a:rPr lang="zh-CN" altLang="zh-CN" sz="2000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：</a:t>
            </a:r>
            <a:endParaRPr lang="en-US" altLang="zh-CN" sz="2000" b="1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  <a:p>
            <a:r>
              <a:rPr lang="en-US" altLang="zh-CN" b="1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low temp. &amp; high density</a:t>
            </a:r>
          </a:p>
          <a:p>
            <a:pPr marL="228600" indent="-228600">
              <a:buAutoNum type="arabicParenR"/>
            </a:pPr>
            <a:r>
              <a:rPr lang="en-US" altLang="zh-CN" sz="15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critical point, phase boundary</a:t>
            </a:r>
            <a:endParaRPr lang="en-US" sz="15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228600" indent="-228600">
              <a:buAutoNum type="arabicParenR"/>
            </a:pPr>
            <a:r>
              <a:rPr lang="en-US" altLang="zh-CN" sz="1600" dirty="0" err="1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E</a:t>
            </a:r>
            <a:r>
              <a:rPr lang="en-US" altLang="zh-CN" sz="1600" baseline="-25000" dirty="0" err="1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sym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(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  <a:sym typeface="Symbol"/>
              </a:rPr>
              <a:t></a:t>
            </a:r>
            <a:r>
              <a:rPr lang="en-US" altLang="zh-CN" sz="160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)</a:t>
            </a:r>
          </a:p>
        </p:txBody>
      </p:sp>
      <p:sp>
        <p:nvSpPr>
          <p:cNvPr id="52" name="Oval 51"/>
          <p:cNvSpPr/>
          <p:nvPr/>
        </p:nvSpPr>
        <p:spPr>
          <a:xfrm>
            <a:off x="990600" y="818415"/>
            <a:ext cx="533400" cy="540485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9" name="Oval 58"/>
          <p:cNvSpPr/>
          <p:nvPr/>
        </p:nvSpPr>
        <p:spPr>
          <a:xfrm>
            <a:off x="3429000" y="825500"/>
            <a:ext cx="533400" cy="540485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0" name="Oval 59"/>
          <p:cNvSpPr/>
          <p:nvPr/>
        </p:nvSpPr>
        <p:spPr>
          <a:xfrm>
            <a:off x="5867400" y="843815"/>
            <a:ext cx="533400" cy="540485"/>
          </a:xfrm>
          <a:prstGeom prst="ellipse">
            <a:avLst/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61" name="Straight Arrow Connector 60"/>
          <p:cNvCxnSpPr>
            <a:endCxn id="59" idx="4"/>
          </p:cNvCxnSpPr>
          <p:nvPr/>
        </p:nvCxnSpPr>
        <p:spPr>
          <a:xfrm rot="5400000" flipH="1" flipV="1">
            <a:off x="2666832" y="2064764"/>
            <a:ext cx="1727646" cy="330089"/>
          </a:xfrm>
          <a:prstGeom prst="straightConnector1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60" idx="3"/>
          </p:cNvCxnSpPr>
          <p:nvPr/>
        </p:nvCxnSpPr>
        <p:spPr>
          <a:xfrm rot="5400000" flipH="1" flipV="1">
            <a:off x="4111004" y="1537546"/>
            <a:ext cx="2066908" cy="1602113"/>
          </a:xfrm>
          <a:prstGeom prst="straightConnector1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725556" y="2921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639956" y="31612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graphicFrame>
        <p:nvGraphicFramePr>
          <p:cNvPr id="32" name="Object 2"/>
          <p:cNvGraphicFramePr>
            <a:graphicFrameLocks noChangeAspect="1"/>
          </p:cNvGraphicFramePr>
          <p:nvPr/>
        </p:nvGraphicFramePr>
        <p:xfrm>
          <a:off x="6934200" y="4165600"/>
          <a:ext cx="125730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Image" r:id="rId5" imgW="10158730" imgH="11428571" progId="">
                  <p:embed/>
                </p:oleObj>
              </mc:Choice>
              <mc:Fallback>
                <p:oleObj name="Image" r:id="rId5" imgW="10158730" imgH="11428571" progId="">
                  <p:embed/>
                  <p:pic>
                    <p:nvPicPr>
                      <p:cNvPr id="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165600"/>
                        <a:ext cx="1257300" cy="135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ounded Rectangle 32"/>
          <p:cNvSpPr/>
          <p:nvPr/>
        </p:nvSpPr>
        <p:spPr>
          <a:xfrm>
            <a:off x="6934200" y="5339498"/>
            <a:ext cx="1422400" cy="232537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1"/>
                </a:solidFill>
                <a:latin typeface="华文细黑"/>
                <a:ea typeface="华文细黑"/>
                <a:cs typeface="华文细黑"/>
              </a:rPr>
              <a:t>Neutron Star</a:t>
            </a:r>
            <a:endParaRPr lang="en-US" sz="1400" b="1" dirty="0">
              <a:solidFill>
                <a:schemeClr val="tx1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BBE4F-2028-2A4E-814E-D4B3373C6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C34C2-07DB-C544-BFC5-5704A23F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316E1-F80F-604D-A080-3CDC941A2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130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tmu_dl_07july2018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3401" y="3650734"/>
            <a:ext cx="3511699" cy="2511159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666"/>
              </p:ext>
            </p:extLst>
          </p:nvPr>
        </p:nvGraphicFramePr>
        <p:xfrm>
          <a:off x="152401" y="838200"/>
          <a:ext cx="517366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581">
                <a:tc>
                  <a:txBody>
                    <a:bodyPr/>
                    <a:lstStyle/>
                    <a:p>
                      <a:endParaRPr lang="zh-CN" altLang="en-US" sz="16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SAMURAI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CEE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Status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Running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CDR (physics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in</a:t>
                      </a:r>
                      <a:r>
                        <a:rPr lang="zh-CN" altLang="en-US" sz="1600" dirty="0"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2024)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Mom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dirty="0" err="1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reso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.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~ 5%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600" b="1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～</a:t>
                      </a:r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5%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Time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dirty="0" err="1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reso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.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~ 150ps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&lt; 70</a:t>
                      </a:r>
                      <a:r>
                        <a:rPr lang="en-US" altLang="zh-CN" sz="1600" b="1" baseline="0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b="1" baseline="0" dirty="0" err="1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ps</a:t>
                      </a:r>
                      <a:r>
                        <a:rPr lang="en-US" altLang="zh-CN" sz="1600" b="1" baseline="0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  </a:t>
                      </a:r>
                      <a:r>
                        <a:rPr lang="en-US" altLang="zh-CN" sz="1600" b="1" baseline="0" dirty="0">
                          <a:solidFill>
                            <a:srgbClr val="008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✔</a:t>
                      </a:r>
                      <a:endParaRPr lang="zh-CN" altLang="en-US" sz="1600" b="1" dirty="0">
                        <a:solidFill>
                          <a:srgbClr val="008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Event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rate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1000/s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10</a:t>
                      </a:r>
                      <a:r>
                        <a:rPr lang="en-US" altLang="zh-CN" sz="1600" b="1" baseline="30000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3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~10</a:t>
                      </a:r>
                      <a:r>
                        <a:rPr lang="en-US" altLang="zh-CN" sz="1600" b="1" baseline="30000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4</a:t>
                      </a: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/s    </a:t>
                      </a:r>
                      <a:r>
                        <a:rPr lang="en-US" altLang="zh-CN" sz="1600" b="1" baseline="0" dirty="0">
                          <a:solidFill>
                            <a:srgbClr val="008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✔</a:t>
                      </a:r>
                      <a:endParaRPr lang="zh-CN" altLang="en-US" sz="1600" b="1" baseline="30000" dirty="0">
                        <a:solidFill>
                          <a:srgbClr val="C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Data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rate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~ 100MB/s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~ 500MB/s   </a:t>
                      </a:r>
                      <a:r>
                        <a:rPr lang="en-US" altLang="zh-CN" sz="1600" b="1" baseline="0" dirty="0">
                          <a:solidFill>
                            <a:srgbClr val="008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✔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80"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Collision</a:t>
                      </a: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0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energy</a:t>
                      </a:r>
                      <a:endParaRPr lang="zh-CN" altLang="en-US" sz="1600" dirty="0">
                        <a:solidFill>
                          <a:srgbClr val="000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华文细黑"/>
                          <a:ea typeface="华文细黑"/>
                          <a:cs typeface="华文细黑"/>
                        </a:rPr>
                        <a:t>100-300 MeV/</a:t>
                      </a:r>
                      <a:r>
                        <a:rPr lang="en-US" altLang="zh-CN" sz="1600" dirty="0" err="1">
                          <a:latin typeface="华文细黑"/>
                          <a:ea typeface="华文细黑"/>
                          <a:cs typeface="华文细黑"/>
                        </a:rPr>
                        <a:t>u</a:t>
                      </a:r>
                      <a:endParaRPr lang="zh-CN" altLang="en-US" sz="1600" dirty="0"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200-1000</a:t>
                      </a:r>
                      <a:r>
                        <a:rPr lang="en-US" altLang="zh-CN" sz="1600" b="1" baseline="0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MeV/</a:t>
                      </a:r>
                      <a:r>
                        <a:rPr lang="en-US" altLang="zh-CN" sz="1600" b="1" baseline="0" dirty="0" err="1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u</a:t>
                      </a:r>
                      <a:r>
                        <a:rPr lang="en-US" altLang="zh-CN" sz="1600" b="1" baseline="0" dirty="0">
                          <a:solidFill>
                            <a:srgbClr val="C00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 </a:t>
                      </a:r>
                      <a:r>
                        <a:rPr lang="en-US" altLang="zh-CN" sz="1600" b="1" baseline="0" dirty="0">
                          <a:solidFill>
                            <a:srgbClr val="008000"/>
                          </a:solidFill>
                          <a:latin typeface="华文细黑"/>
                          <a:ea typeface="华文细黑"/>
                          <a:cs typeface="华文细黑"/>
                        </a:rPr>
                        <a:t>✔</a:t>
                      </a:r>
                      <a:endParaRPr lang="zh-CN" altLang="en-US" sz="1600" b="1" dirty="0">
                        <a:solidFill>
                          <a:srgbClr val="008000"/>
                        </a:solidFill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标题 1"/>
          <p:cNvSpPr txBox="1">
            <a:spLocks/>
          </p:cNvSpPr>
          <p:nvPr/>
        </p:nvSpPr>
        <p:spPr>
          <a:xfrm>
            <a:off x="1143000" y="0"/>
            <a:ext cx="6781800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eaLnBrk="1" latinLnBrk="0" hangingPunct="1">
              <a:buNone/>
              <a:defRPr sz="3200" b="1">
                <a:solidFill>
                  <a:srgbClr val="FFFF00"/>
                </a:solidFill>
                <a:latin typeface="+mj-lt"/>
                <a:ea typeface="黑体" pitchFamily="2" charset="-122"/>
                <a:cs typeface="+mj-cs"/>
              </a:defRPr>
            </a:lvl1pPr>
          </a:lstStyle>
          <a:p>
            <a:r>
              <a:rPr lang="en-US" altLang="zh-CN" sz="36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Technical</a:t>
            </a:r>
            <a:r>
              <a:rPr lang="zh-CN" altLang="en-US" sz="36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6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highlights</a:t>
            </a:r>
            <a:r>
              <a:rPr lang="zh-CN" altLang="en-US" sz="36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6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36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600" b="0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CEE</a:t>
            </a:r>
            <a:endParaRPr lang="zh-CN" altLang="en-US" sz="3600" b="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507956"/>
            <a:ext cx="4890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CEE: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unique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working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energy,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aiming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at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high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efficient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charged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particles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especially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protons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at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big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angle</a:t>
            </a:r>
            <a:endParaRPr lang="en-US" altLang="zh-CN" sz="24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457200" indent="-457200">
              <a:buAutoNum type="arabicParenR"/>
            </a:pPr>
            <a:endParaRPr lang="en-US" altLang="zh-CN" sz="900" b="1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marL="457200" indent="-457200"/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2) Proposals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at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first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400" dirty="0">
                <a:latin typeface="华文细黑"/>
                <a:ea typeface="华文细黑"/>
                <a:cs typeface="华文细黑"/>
              </a:rPr>
              <a:t>data</a:t>
            </a:r>
            <a:r>
              <a:rPr lang="zh-CN" altLang="en-US" sz="2400" dirty="0">
                <a:latin typeface="华文细黑"/>
                <a:ea typeface="华文细黑"/>
                <a:cs typeface="华文细黑"/>
              </a:rPr>
              <a:t>：</a:t>
            </a:r>
            <a:endParaRPr lang="en-US" altLang="zh-CN" sz="2400" dirty="0">
              <a:latin typeface="华文细黑"/>
              <a:ea typeface="华文细黑"/>
              <a:cs typeface="华文细黑"/>
            </a:endParaRPr>
          </a:p>
          <a:p>
            <a:r>
              <a:rPr lang="en-US" altLang="zh-CN" sz="700" dirty="0">
                <a:latin typeface="Times New Roman"/>
                <a:cs typeface="Times New Roman"/>
              </a:rPr>
              <a:t> </a:t>
            </a:r>
          </a:p>
          <a:p>
            <a:pPr marL="800100" indent="-342900">
              <a:buAutoNum type="arabicParenBoth"/>
            </a:pP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 Asymmetry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energy	</a:t>
            </a:r>
          </a:p>
          <a:p>
            <a:pPr marL="800100" indent="-342900">
              <a:buAutoNum type="arabicParenBoth"/>
            </a:pP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 U+U collisions: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for</a:t>
            </a:r>
            <a:r>
              <a:rPr lang="zh-CN" altLang="en-US" sz="20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sz="2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critical</a:t>
            </a:r>
            <a:r>
              <a:rPr lang="zh-CN" altLang="en-US" sz="2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0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point</a:t>
            </a:r>
            <a:endParaRPr lang="en-US" altLang="zh-CN" sz="2000" dirty="0">
              <a:latin typeface="华文细黑"/>
              <a:ea typeface="华文细黑"/>
              <a:cs typeface="华文细黑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lum bright="-24000" contras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259974" y="987762"/>
            <a:ext cx="1728787" cy="1277264"/>
          </a:xfrm>
          <a:prstGeom prst="rect">
            <a:avLst/>
          </a:prstGeom>
          <a:noFill/>
          <a:ln w="57150" cap="flat" cmpd="thinThick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图片 7" descr="NICA_Layout_201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662" y="762000"/>
            <a:ext cx="1830288" cy="1221403"/>
          </a:xfrm>
          <a:prstGeom prst="rect">
            <a:avLst/>
          </a:prstGeom>
          <a:noFill/>
          <a:ln w="57150" cap="flat" cmpd="thinThick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8" name="矩形 8"/>
          <p:cNvSpPr>
            <a:spLocks noChangeArrowheads="1"/>
          </p:cNvSpPr>
          <p:nvPr/>
        </p:nvSpPr>
        <p:spPr bwMode="auto">
          <a:xfrm>
            <a:off x="5376863" y="2152471"/>
            <a:ext cx="1849437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 err="1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Dubna</a:t>
            </a:r>
            <a:r>
              <a:rPr lang="en-US" altLang="zh-CN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 NICA</a:t>
            </a:r>
          </a:p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2023</a:t>
            </a:r>
          </a:p>
          <a:p>
            <a:pPr algn="ctr">
              <a:spcBef>
                <a:spcPct val="50000"/>
              </a:spcBef>
            </a:pPr>
            <a:r>
              <a:rPr lang="en-US" altLang="zh-CN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MPD:</a:t>
            </a:r>
            <a:r>
              <a:rPr lang="zh-CN" altLang="en-US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&gt;~</a:t>
            </a:r>
            <a:r>
              <a:rPr lang="zh-CN" altLang="en-US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€ </a:t>
            </a:r>
            <a:r>
              <a:rPr lang="en-US" altLang="zh-CN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100</a:t>
            </a:r>
            <a:r>
              <a:rPr lang="zh-CN" altLang="en-US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millions</a:t>
            </a: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7518400" y="2097336"/>
            <a:ext cx="12065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GSI FAIR</a:t>
            </a:r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>
            <a:off x="7277100" y="2567970"/>
            <a:ext cx="1778000" cy="10618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2025</a:t>
            </a:r>
            <a:endParaRPr lang="en-US" altLang="zh-CN" sz="1000" dirty="0">
              <a:solidFill>
                <a:srgbClr val="000000"/>
              </a:solidFill>
              <a:latin typeface="华文细黑"/>
              <a:ea typeface="华文细黑"/>
              <a:cs typeface="华文细黑"/>
            </a:endParaRPr>
          </a:p>
          <a:p>
            <a:pPr algn="ctr">
              <a:spcBef>
                <a:spcPct val="50000"/>
              </a:spcBef>
            </a:pPr>
            <a:r>
              <a:rPr lang="en-US" altLang="zh-CN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CBM:</a:t>
            </a:r>
            <a:r>
              <a:rPr lang="zh-CN" altLang="en-US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～ € </a:t>
            </a:r>
            <a:r>
              <a:rPr lang="en-US" altLang="zh-CN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70</a:t>
            </a:r>
            <a:r>
              <a:rPr lang="zh-CN" altLang="en-US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millions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372749" y="4467652"/>
            <a:ext cx="198703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华文细黑"/>
                <a:ea typeface="华文细黑"/>
              </a:rPr>
              <a:t>Temperature</a:t>
            </a:r>
          </a:p>
          <a:p>
            <a:pPr algn="ctr"/>
            <a:r>
              <a:rPr lang="en-US" altLang="zh-CN" b="1" dirty="0">
                <a:latin typeface="华文细黑"/>
                <a:ea typeface="华文细黑"/>
              </a:rPr>
              <a:t>(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MeV)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89600" y="6146800"/>
            <a:ext cx="32289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华文细黑"/>
                <a:ea typeface="华文细黑"/>
                <a:cs typeface="华文细黑"/>
              </a:rPr>
              <a:t>Net-baryon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chemical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potential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(MeV)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77100" y="4497388"/>
            <a:ext cx="419100" cy="1371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31"/>
          <p:cNvSpPr/>
          <p:nvPr/>
        </p:nvSpPr>
        <p:spPr>
          <a:xfrm>
            <a:off x="6264528" y="4356100"/>
            <a:ext cx="783972" cy="1540926"/>
          </a:xfrm>
          <a:prstGeom prst="roundRect">
            <a:avLst/>
          </a:prstGeom>
          <a:noFill/>
          <a:ln w="57150" cap="flat" cmpd="thinThick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96200" y="3739634"/>
            <a:ext cx="1684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</a:rPr>
              <a:t>Quark</a:t>
            </a:r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</a:rPr>
              <a:t> </a:t>
            </a:r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</a:rPr>
              <a:t>gluon</a:t>
            </a:r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</a:rPr>
              <a:t> </a:t>
            </a:r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</a:rPr>
              <a:t>plasma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37523" y="5387643"/>
            <a:ext cx="90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</a:rPr>
              <a:t>Hadron</a:t>
            </a:r>
            <a:r>
              <a:rPr lang="zh-CN" altLang="en-US" sz="1400" b="1" dirty="0">
                <a:solidFill>
                  <a:srgbClr val="800000"/>
                </a:solidFill>
                <a:latin typeface="华文细黑"/>
                <a:ea typeface="华文细黑"/>
              </a:rPr>
              <a:t> </a:t>
            </a:r>
            <a:r>
              <a:rPr lang="en-US" altLang="zh-CN" sz="1400" b="1" dirty="0">
                <a:solidFill>
                  <a:srgbClr val="800000"/>
                </a:solidFill>
                <a:latin typeface="华文细黑"/>
                <a:ea typeface="华文细黑"/>
              </a:rPr>
              <a:t>gas</a:t>
            </a:r>
            <a:endParaRPr lang="en-US" sz="1400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AFF15D-3667-1B45-BB32-6B187EF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2EB8159-3483-1945-9D1E-CA48A0DAD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B959260-DFB4-3549-A467-78CA66A4E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6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lot63_ppbnetp_dec2016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033050"/>
            <a:ext cx="3912166" cy="4147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52034" y="2036350"/>
            <a:ext cx="465666" cy="2362200"/>
          </a:xfrm>
          <a:prstGeom prst="rect">
            <a:avLst/>
          </a:prstGeom>
          <a:solidFill>
            <a:srgbClr val="FFFF00"/>
          </a:solidFill>
          <a:ln w="57150" cap="flat" cmpd="thickThin" algn="ctr">
            <a:solidFill>
              <a:srgbClr val="1B400F">
                <a:alpha val="21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B400F"/>
                </a:solidFill>
              </a:rPr>
              <a:t>C</a:t>
            </a:r>
          </a:p>
          <a:p>
            <a:pPr algn="ctr"/>
            <a:r>
              <a:rPr lang="en-US" sz="1600" b="1" dirty="0">
                <a:solidFill>
                  <a:srgbClr val="1B400F"/>
                </a:solidFill>
              </a:rPr>
              <a:t>E</a:t>
            </a:r>
          </a:p>
          <a:p>
            <a:pPr algn="ctr"/>
            <a:r>
              <a:rPr lang="en-US" sz="1600" b="1" dirty="0">
                <a:solidFill>
                  <a:srgbClr val="1B400F"/>
                </a:solidFill>
              </a:rPr>
              <a:t>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314" y="120802"/>
            <a:ext cx="7543800" cy="798231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Physics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object: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Look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for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the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QCD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critical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point</a:t>
            </a:r>
            <a:endParaRPr lang="en-US" sz="3200" dirty="0">
              <a:solidFill>
                <a:schemeClr val="accent2">
                  <a:lumMod val="50000"/>
                </a:schemeClr>
              </a:solidFill>
              <a:ea typeface="华文细黑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0266" y="3661950"/>
            <a:ext cx="2317234" cy="123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1376" y="1280751"/>
            <a:ext cx="2564224" cy="2177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5369346"/>
            <a:ext cx="7975600" cy="150810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marL="514350" indent="-514350"/>
            <a:endParaRPr kumimoji="1" lang="en-US" altLang="zh-CN" sz="800" dirty="0">
              <a:latin typeface="华文细黑"/>
              <a:ea typeface="华文细黑"/>
              <a:cs typeface="华文细黑"/>
            </a:endParaRPr>
          </a:p>
          <a:p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CEE,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the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b="1" u="sng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C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SR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b="1" u="sng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E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xternal-target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b="1" u="sng" dirty="0">
                <a:solidFill>
                  <a:srgbClr val="FF0000"/>
                </a:solidFill>
                <a:latin typeface="华文细黑"/>
                <a:ea typeface="华文细黑"/>
                <a:cs typeface="华文细黑"/>
              </a:rPr>
              <a:t>E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xperiment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at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Lanzhou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shall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provide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an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important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piece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of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this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scenario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of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QCD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critical</a:t>
            </a:r>
            <a:r>
              <a:rPr kumimoji="1" lang="zh-CN" altLang="en-US" sz="2800" dirty="0">
                <a:latin typeface="华文细黑"/>
                <a:ea typeface="华文细黑"/>
                <a:cs typeface="华文细黑"/>
              </a:rPr>
              <a:t> </a:t>
            </a:r>
            <a:r>
              <a:rPr kumimoji="1" lang="en-US" altLang="zh-CN" sz="2800" dirty="0">
                <a:latin typeface="华文细黑"/>
                <a:ea typeface="华文细黑"/>
                <a:cs typeface="华文细黑"/>
              </a:rPr>
              <a:t>point </a:t>
            </a:r>
          </a:p>
        </p:txBody>
      </p:sp>
      <p:sp>
        <p:nvSpPr>
          <p:cNvPr id="9" name="Rectangle 8"/>
          <p:cNvSpPr/>
          <p:nvPr/>
        </p:nvSpPr>
        <p:spPr>
          <a:xfrm>
            <a:off x="6223000" y="4779834"/>
            <a:ext cx="914400" cy="22831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42000" y="3268250"/>
            <a:ext cx="21747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华文细黑"/>
                <a:ea typeface="华文细黑"/>
                <a:cs typeface="华文细黑"/>
              </a:rPr>
              <a:t>Net</a:t>
            </a:r>
            <a:r>
              <a:rPr lang="zh-CN" altLang="en-US" sz="1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dirty="0">
                <a:latin typeface="华文细黑"/>
                <a:ea typeface="华文细黑"/>
                <a:cs typeface="华文细黑"/>
              </a:rPr>
              <a:t>baryon</a:t>
            </a:r>
            <a:r>
              <a:rPr lang="zh-CN" altLang="en-US" sz="14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400" dirty="0" err="1">
                <a:latin typeface="Symbol" pitchFamily="2" charset="2"/>
                <a:ea typeface="华文细黑"/>
                <a:cs typeface="华文细黑"/>
              </a:rPr>
              <a:t>m</a:t>
            </a:r>
            <a:r>
              <a:rPr lang="en-US" altLang="zh-CN" sz="1400" baseline="-25000" dirty="0" err="1">
                <a:latin typeface="华文细黑"/>
                <a:ea typeface="华文细黑"/>
                <a:cs typeface="华文细黑"/>
              </a:rPr>
              <a:t>B</a:t>
            </a:r>
            <a:r>
              <a:rPr lang="zh-CN" altLang="zh-CN" sz="1400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sz="1400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sz="1400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sz="14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4326149" y="2197501"/>
            <a:ext cx="198703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  </a:t>
            </a:r>
            <a:r>
              <a:rPr lang="en-US" altLang="zh-CN" sz="1600" b="1" dirty="0">
                <a:latin typeface="华文细黑"/>
                <a:ea typeface="华文细黑"/>
              </a:rPr>
              <a:t>Temp.</a:t>
            </a:r>
            <a:r>
              <a:rPr lang="zh-CN" altLang="zh-CN" sz="1600" dirty="0">
                <a:latin typeface="华文细黑"/>
                <a:ea typeface="华文细黑"/>
                <a:cs typeface="华文细黑"/>
              </a:rPr>
              <a:t>（</a:t>
            </a:r>
            <a:r>
              <a:rPr lang="en-US" altLang="zh-CN" sz="1600" dirty="0">
                <a:latin typeface="华文细黑"/>
                <a:ea typeface="华文细黑"/>
                <a:cs typeface="华文细黑"/>
              </a:rPr>
              <a:t>MeV</a:t>
            </a:r>
            <a:r>
              <a:rPr lang="zh-CN" altLang="en-US" sz="1600" dirty="0">
                <a:latin typeface="华文细黑"/>
                <a:ea typeface="华文细黑"/>
                <a:cs typeface="华文细黑"/>
              </a:rPr>
              <a:t>）</a:t>
            </a:r>
            <a:endParaRPr lang="en-US" altLang="zh-CN" sz="16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05400" y="1092487"/>
            <a:ext cx="3276600" cy="4088443"/>
          </a:xfrm>
          <a:prstGeom prst="roundRect">
            <a:avLst>
              <a:gd name="adj" fmla="val 3530"/>
            </a:avLst>
          </a:prstGeom>
          <a:noFill/>
          <a:ln w="38100" cap="flat" cmpd="dbl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2638744" y="3841889"/>
            <a:ext cx="1957556" cy="638856"/>
          </a:xfrm>
          <a:custGeom>
            <a:avLst/>
            <a:gdLst>
              <a:gd name="connsiteX0" fmla="*/ 1957556 w 1957556"/>
              <a:gd name="connsiteY0" fmla="*/ 3883 h 638856"/>
              <a:gd name="connsiteX1" fmla="*/ 1281733 w 1957556"/>
              <a:gd name="connsiteY1" fmla="*/ 15534 h 638856"/>
              <a:gd name="connsiteX2" fmla="*/ 955473 w 1957556"/>
              <a:gd name="connsiteY2" fmla="*/ 15534 h 638856"/>
              <a:gd name="connsiteX3" fmla="*/ 780692 w 1957556"/>
              <a:gd name="connsiteY3" fmla="*/ 108741 h 638856"/>
              <a:gd name="connsiteX4" fmla="*/ 605910 w 1957556"/>
              <a:gd name="connsiteY4" fmla="*/ 306806 h 638856"/>
              <a:gd name="connsiteX5" fmla="*/ 466084 w 1957556"/>
              <a:gd name="connsiteY5" fmla="*/ 504871 h 638856"/>
              <a:gd name="connsiteX6" fmla="*/ 337911 w 1957556"/>
              <a:gd name="connsiteY6" fmla="*/ 633031 h 638856"/>
              <a:gd name="connsiteX7" fmla="*/ 186434 w 1957556"/>
              <a:gd name="connsiteY7" fmla="*/ 539824 h 638856"/>
              <a:gd name="connsiteX8" fmla="*/ 46608 w 1957556"/>
              <a:gd name="connsiteY8" fmla="*/ 132043 h 638856"/>
              <a:gd name="connsiteX9" fmla="*/ 0 w 1957556"/>
              <a:gd name="connsiteY9" fmla="*/ 15534 h 638856"/>
              <a:gd name="connsiteX10" fmla="*/ 0 w 1957556"/>
              <a:gd name="connsiteY10" fmla="*/ 15534 h 63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57556" h="638856">
                <a:moveTo>
                  <a:pt x="1957556" y="3883"/>
                </a:moveTo>
                <a:lnTo>
                  <a:pt x="1281733" y="15534"/>
                </a:lnTo>
                <a:cubicBezTo>
                  <a:pt x="1114719" y="17476"/>
                  <a:pt x="1038980" y="0"/>
                  <a:pt x="955473" y="15534"/>
                </a:cubicBezTo>
                <a:cubicBezTo>
                  <a:pt x="871966" y="31068"/>
                  <a:pt x="838953" y="60196"/>
                  <a:pt x="780692" y="108741"/>
                </a:cubicBezTo>
                <a:cubicBezTo>
                  <a:pt x="722431" y="157286"/>
                  <a:pt x="658345" y="240784"/>
                  <a:pt x="605910" y="306806"/>
                </a:cubicBezTo>
                <a:cubicBezTo>
                  <a:pt x="553475" y="372828"/>
                  <a:pt x="510751" y="450500"/>
                  <a:pt x="466084" y="504871"/>
                </a:cubicBezTo>
                <a:cubicBezTo>
                  <a:pt x="421418" y="559242"/>
                  <a:pt x="384519" y="627206"/>
                  <a:pt x="337911" y="633031"/>
                </a:cubicBezTo>
                <a:cubicBezTo>
                  <a:pt x="291303" y="638856"/>
                  <a:pt x="234985" y="623322"/>
                  <a:pt x="186434" y="539824"/>
                </a:cubicBezTo>
                <a:cubicBezTo>
                  <a:pt x="137883" y="456326"/>
                  <a:pt x="77680" y="219425"/>
                  <a:pt x="46608" y="132043"/>
                </a:cubicBezTo>
                <a:cubicBezTo>
                  <a:pt x="15536" y="44661"/>
                  <a:pt x="0" y="15534"/>
                  <a:pt x="0" y="15534"/>
                </a:cubicBezTo>
                <a:lnTo>
                  <a:pt x="0" y="1553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515534" y="1545285"/>
            <a:ext cx="1143000" cy="2411589"/>
          </a:xfrm>
          <a:custGeom>
            <a:avLst/>
            <a:gdLst>
              <a:gd name="connsiteX0" fmla="*/ 0 w 1193800"/>
              <a:gd name="connsiteY0" fmla="*/ 2332566 h 2411589"/>
              <a:gd name="connsiteX1" fmla="*/ 313267 w 1193800"/>
              <a:gd name="connsiteY1" fmla="*/ 2264833 h 2411589"/>
              <a:gd name="connsiteX2" fmla="*/ 448734 w 1193800"/>
              <a:gd name="connsiteY2" fmla="*/ 1452033 h 2411589"/>
              <a:gd name="connsiteX3" fmla="*/ 558800 w 1193800"/>
              <a:gd name="connsiteY3" fmla="*/ 469899 h 2411589"/>
              <a:gd name="connsiteX4" fmla="*/ 677334 w 1193800"/>
              <a:gd name="connsiteY4" fmla="*/ 29633 h 2411589"/>
              <a:gd name="connsiteX5" fmla="*/ 812800 w 1193800"/>
              <a:gd name="connsiteY5" fmla="*/ 292099 h 2411589"/>
              <a:gd name="connsiteX6" fmla="*/ 973667 w 1193800"/>
              <a:gd name="connsiteY6" fmla="*/ 1037166 h 2411589"/>
              <a:gd name="connsiteX7" fmla="*/ 1049867 w 1193800"/>
              <a:gd name="connsiteY7" fmla="*/ 1494366 h 2411589"/>
              <a:gd name="connsiteX8" fmla="*/ 1134534 w 1193800"/>
              <a:gd name="connsiteY8" fmla="*/ 2112433 h 2411589"/>
              <a:gd name="connsiteX9" fmla="*/ 1193800 w 1193800"/>
              <a:gd name="connsiteY9" fmla="*/ 2349499 h 2411589"/>
              <a:gd name="connsiteX10" fmla="*/ 1193800 w 1193800"/>
              <a:gd name="connsiteY10" fmla="*/ 2349499 h 2411589"/>
              <a:gd name="connsiteX11" fmla="*/ 1193800 w 1193800"/>
              <a:gd name="connsiteY11" fmla="*/ 2349499 h 2411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93800" h="2411589">
                <a:moveTo>
                  <a:pt x="0" y="2332566"/>
                </a:moveTo>
                <a:cubicBezTo>
                  <a:pt x="119239" y="2372077"/>
                  <a:pt x="238478" y="2411589"/>
                  <a:pt x="313267" y="2264833"/>
                </a:cubicBezTo>
                <a:cubicBezTo>
                  <a:pt x="388056" y="2118078"/>
                  <a:pt x="407812" y="1751189"/>
                  <a:pt x="448734" y="1452033"/>
                </a:cubicBezTo>
                <a:cubicBezTo>
                  <a:pt x="489656" y="1152877"/>
                  <a:pt x="520700" y="706966"/>
                  <a:pt x="558800" y="469899"/>
                </a:cubicBezTo>
                <a:cubicBezTo>
                  <a:pt x="596900" y="232832"/>
                  <a:pt x="635001" y="59266"/>
                  <a:pt x="677334" y="29633"/>
                </a:cubicBezTo>
                <a:cubicBezTo>
                  <a:pt x="719667" y="0"/>
                  <a:pt x="763411" y="124177"/>
                  <a:pt x="812800" y="292099"/>
                </a:cubicBezTo>
                <a:cubicBezTo>
                  <a:pt x="862189" y="460021"/>
                  <a:pt x="934156" y="836788"/>
                  <a:pt x="973667" y="1037166"/>
                </a:cubicBezTo>
                <a:cubicBezTo>
                  <a:pt x="1013178" y="1237544"/>
                  <a:pt x="1023056" y="1315155"/>
                  <a:pt x="1049867" y="1494366"/>
                </a:cubicBezTo>
                <a:cubicBezTo>
                  <a:pt x="1076678" y="1673577"/>
                  <a:pt x="1110545" y="1969911"/>
                  <a:pt x="1134534" y="2112433"/>
                </a:cubicBezTo>
                <a:cubicBezTo>
                  <a:pt x="1158523" y="2254955"/>
                  <a:pt x="1193800" y="2349499"/>
                  <a:pt x="1193800" y="2349499"/>
                </a:cubicBezTo>
                <a:lnTo>
                  <a:pt x="1193800" y="2349499"/>
                </a:lnTo>
                <a:lnTo>
                  <a:pt x="1193800" y="2349499"/>
                </a:lnTo>
              </a:path>
            </a:pathLst>
          </a:custGeom>
          <a:ln w="25400" cap="flat" cmpd="sng" algn="ctr">
            <a:solidFill>
              <a:srgbClr val="00009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016872" y="2595434"/>
            <a:ext cx="389241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华文细黑"/>
                <a:ea typeface="华文细黑"/>
                <a:cs typeface="华文细黑"/>
              </a:rPr>
              <a:t>Proton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high-order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dirty="0">
                <a:latin typeface="华文细黑"/>
                <a:ea typeface="华文细黑"/>
                <a:cs typeface="华文细黑"/>
              </a:rPr>
              <a:t>moments</a:t>
            </a:r>
            <a:r>
              <a:rPr lang="zh-CN" altLang="en-US" dirty="0">
                <a:latin typeface="华文细黑"/>
                <a:ea typeface="华文细黑"/>
                <a:cs typeface="华文细黑"/>
              </a:rPr>
              <a:t>  </a:t>
            </a:r>
            <a:r>
              <a:rPr lang="en-US" altLang="zh-CN" sz="2400" dirty="0" err="1"/>
              <a:t>κ</a:t>
            </a:r>
            <a:r>
              <a:rPr lang="zh-CN" altLang="en-US" sz="2400" dirty="0"/>
              <a:t>σ</a:t>
            </a:r>
            <a:r>
              <a:rPr lang="en-US" altLang="zh-CN" sz="2400" baseline="30000" dirty="0"/>
              <a:t>2</a:t>
            </a:r>
            <a:endParaRPr lang="en-US" sz="2400" baseline="30000" dirty="0"/>
          </a:p>
        </p:txBody>
      </p:sp>
      <p:sp>
        <p:nvSpPr>
          <p:cNvPr id="24" name="TextBox 23"/>
          <p:cNvSpPr txBox="1"/>
          <p:nvPr/>
        </p:nvSpPr>
        <p:spPr>
          <a:xfrm>
            <a:off x="6488487" y="4792250"/>
            <a:ext cx="12314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华文细黑"/>
                <a:ea typeface="华文细黑"/>
                <a:cs typeface="华文细黑"/>
              </a:rPr>
              <a:t> √</a:t>
            </a:r>
            <a:r>
              <a:rPr lang="en-US" altLang="zh-CN" sz="1400" dirty="0" err="1">
                <a:latin typeface="华文细黑"/>
                <a:ea typeface="华文细黑"/>
                <a:cs typeface="华文细黑"/>
              </a:rPr>
              <a:t>s</a:t>
            </a:r>
            <a:r>
              <a:rPr lang="en-US" altLang="zh-CN" sz="1400" baseline="-25000" dirty="0" err="1">
                <a:latin typeface="华文细黑"/>
                <a:ea typeface="华文细黑"/>
                <a:cs typeface="华文细黑"/>
              </a:rPr>
              <a:t>NN</a:t>
            </a:r>
            <a:r>
              <a:rPr lang="en-US" altLang="zh-CN" sz="1400" dirty="0">
                <a:latin typeface="华文细黑"/>
                <a:ea typeface="华文细黑"/>
                <a:cs typeface="华文细黑"/>
              </a:rPr>
              <a:t> (GeV)</a:t>
            </a:r>
            <a:endParaRPr lang="en-US" sz="1400" baseline="300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647447" y="4045089"/>
            <a:ext cx="1502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net-proton</a:t>
            </a:r>
            <a:r>
              <a:rPr lang="zh-CN" altLang="en-US" sz="1600" dirty="0"/>
              <a:t> </a:t>
            </a:r>
            <a:r>
              <a:rPr lang="en-US" altLang="zh-CN" sz="1600" dirty="0" err="1"/>
              <a:t>κ</a:t>
            </a:r>
            <a:r>
              <a:rPr lang="zh-CN" altLang="en-US" sz="1600" dirty="0"/>
              <a:t>σ</a:t>
            </a:r>
            <a:r>
              <a:rPr lang="en-US" altLang="zh-CN" sz="1600" baseline="30000" dirty="0"/>
              <a:t>2</a:t>
            </a:r>
            <a:r>
              <a:rPr lang="en-US" altLang="zh-CN" sz="1600" dirty="0">
                <a:latin typeface="华文细黑"/>
                <a:ea typeface="华文细黑"/>
                <a:cs typeface="华文细黑"/>
              </a:rPr>
              <a:t> </a:t>
            </a:r>
            <a:endParaRPr lang="en-US" sz="1600" dirty="0"/>
          </a:p>
        </p:txBody>
      </p:sp>
      <p:sp>
        <p:nvSpPr>
          <p:cNvPr id="26" name="Rectangle 25"/>
          <p:cNvSpPr/>
          <p:nvPr/>
        </p:nvSpPr>
        <p:spPr>
          <a:xfrm>
            <a:off x="5712983" y="3652074"/>
            <a:ext cx="762000" cy="304800"/>
          </a:xfrm>
          <a:prstGeom prst="rect">
            <a:avLst/>
          </a:prstGeom>
          <a:solidFill>
            <a:srgbClr val="FFFFFF"/>
          </a:solidFill>
          <a:ln w="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9" name="Oval 28"/>
          <p:cNvSpPr/>
          <p:nvPr/>
        </p:nvSpPr>
        <p:spPr>
          <a:xfrm>
            <a:off x="5892800" y="4138058"/>
            <a:ext cx="594883" cy="329987"/>
          </a:xfrm>
          <a:prstGeom prst="ellipse">
            <a:avLst/>
          </a:prstGeom>
          <a:solidFill>
            <a:srgbClr val="FFFF00">
              <a:alpha val="72000"/>
            </a:srgbClr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892800" y="4109274"/>
            <a:ext cx="606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CEE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20B8D-DC44-2B46-99ED-59325FB4F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066B2-E1E9-CC41-AEA5-638AAA5E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3A417-73F0-6042-B7C7-A51CD87D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7396" y="3970157"/>
            <a:ext cx="3722204" cy="266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284849" y="1014398"/>
            <a:ext cx="8695155" cy="2933700"/>
          </a:xfrm>
          <a:prstGeom prst="roundRect">
            <a:avLst>
              <a:gd name="adj" fmla="val 5425"/>
            </a:avLst>
          </a:prstGeom>
          <a:solidFill>
            <a:srgbClr val="FFFFFF"/>
          </a:solidFill>
          <a:ln w="57150" cap="flat" cmpd="thickThin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 descr="1801.01923_EOS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61759" y="1100167"/>
            <a:ext cx="2787746" cy="2305769"/>
          </a:xfrm>
          <a:prstGeom prst="rect">
            <a:avLst/>
          </a:prstGeom>
        </p:spPr>
      </p:pic>
      <p:sp>
        <p:nvSpPr>
          <p:cNvPr id="1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-25396"/>
            <a:ext cx="7848600" cy="994605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Physics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object: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EOS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(equation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state)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asymmetric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nuclear</a:t>
            </a:r>
            <a:r>
              <a:rPr lang="zh-CN" altLang="en-US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华文细黑"/>
                <a:ea typeface="华文细黑"/>
                <a:cs typeface="华文细黑"/>
              </a:rPr>
              <a:t>matter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08500" y="4580716"/>
            <a:ext cx="433180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latin typeface="华文细黑"/>
                <a:ea typeface="华文细黑"/>
                <a:cs typeface="华文细黑"/>
              </a:rPr>
              <a:t>HIRFL-CSR</a:t>
            </a:r>
            <a:r>
              <a:rPr lang="zh-CN" altLang="en-US" sz="22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latin typeface="华文细黑"/>
                <a:ea typeface="华文细黑"/>
                <a:cs typeface="华文细黑"/>
              </a:rPr>
              <a:t>can</a:t>
            </a:r>
            <a:r>
              <a:rPr lang="zh-CN" altLang="en-US" sz="22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2200" dirty="0">
                <a:latin typeface="华文细黑"/>
                <a:ea typeface="华文细黑"/>
                <a:cs typeface="华文细黑"/>
              </a:rPr>
              <a:t>reach </a:t>
            </a:r>
            <a:r>
              <a:rPr lang="en-US" altLang="zh-CN" sz="2200" dirty="0">
                <a:latin typeface="华文细黑"/>
                <a:ea typeface="华文细黑"/>
                <a:cs typeface="华文细黑"/>
                <a:sym typeface="Symbol"/>
              </a:rPr>
              <a:t>~</a:t>
            </a:r>
            <a:r>
              <a:rPr lang="en-US" altLang="zh-CN" sz="2200" dirty="0">
                <a:latin typeface="华文细黑"/>
                <a:ea typeface="华文细黑"/>
                <a:cs typeface="华文细黑"/>
              </a:rPr>
              <a:t>2</a:t>
            </a:r>
            <a:r>
              <a:rPr lang="en-US" altLang="zh-CN" sz="2200" dirty="0">
                <a:latin typeface="华文细黑"/>
                <a:ea typeface="华文细黑"/>
                <a:cs typeface="华文细黑"/>
                <a:sym typeface="Symbol"/>
              </a:rPr>
              <a:t></a:t>
            </a:r>
            <a:r>
              <a:rPr lang="en-US" altLang="zh-CN" sz="2200" baseline="-25000" dirty="0">
                <a:latin typeface="华文细黑"/>
                <a:ea typeface="华文细黑"/>
                <a:cs typeface="华文细黑"/>
                <a:sym typeface="Symbol"/>
              </a:rPr>
              <a:t>0</a:t>
            </a:r>
            <a:r>
              <a:rPr lang="en-US" altLang="zh-CN" sz="2200" dirty="0">
                <a:latin typeface="华文细黑"/>
                <a:ea typeface="华文细黑"/>
                <a:cs typeface="华文细黑"/>
                <a:sym typeface="Symbol"/>
              </a:rPr>
              <a:t> </a:t>
            </a:r>
          </a:p>
          <a:p>
            <a:endParaRPr lang="en-US" altLang="zh-CN" sz="2000" b="1" dirty="0">
              <a:solidFill>
                <a:srgbClr val="800000"/>
              </a:solidFill>
              <a:latin typeface="华文细黑"/>
              <a:ea typeface="华文细黑"/>
              <a:cs typeface="华文细黑"/>
              <a:sym typeface="Wingdings" pitchFamily="2" charset="2"/>
            </a:endParaRPr>
          </a:p>
          <a:p>
            <a:r>
              <a:rPr lang="en-US" altLang="zh-CN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An</a:t>
            </a:r>
            <a:r>
              <a:rPr lang="zh-CN" altLang="en-US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 </a:t>
            </a:r>
            <a:r>
              <a:rPr lang="en-US" altLang="zh-CN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ideal</a:t>
            </a:r>
            <a:r>
              <a:rPr lang="zh-CN" altLang="en-US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 </a:t>
            </a:r>
            <a:r>
              <a:rPr lang="en-US" altLang="zh-CN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experiment</a:t>
            </a:r>
            <a:r>
              <a:rPr lang="zh-CN" altLang="en-US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 </a:t>
            </a:r>
            <a:r>
              <a:rPr lang="en-US" altLang="zh-CN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for</a:t>
            </a:r>
            <a:r>
              <a:rPr lang="zh-CN" altLang="en-US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 </a:t>
            </a:r>
            <a:r>
              <a:rPr lang="en-US" altLang="zh-CN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study</a:t>
            </a:r>
            <a:r>
              <a:rPr lang="zh-CN" altLang="en-US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 </a:t>
            </a:r>
            <a:r>
              <a:rPr lang="en-US" altLang="zh-CN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of</a:t>
            </a:r>
            <a:r>
              <a:rPr lang="zh-CN" altLang="en-US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Wingdings" pitchFamily="2" charset="2"/>
              </a:rPr>
              <a:t> </a:t>
            </a:r>
            <a:r>
              <a:rPr lang="en-US" altLang="zh-CN" sz="2800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E</a:t>
            </a:r>
            <a:r>
              <a:rPr lang="en-US" altLang="zh-CN" sz="2800" baseline="-25000" dirty="0" err="1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sym</a:t>
            </a:r>
            <a:r>
              <a:rPr lang="en-US" altLang="zh-CN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(</a:t>
            </a:r>
            <a:r>
              <a:rPr lang="en-US" altLang="zh-CN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  <a:sym typeface="Symbol"/>
              </a:rPr>
              <a:t></a:t>
            </a:r>
            <a:r>
              <a:rPr lang="en-US" altLang="zh-CN" sz="28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)</a:t>
            </a:r>
            <a:endParaRPr lang="zh-CN" altLang="en-US" sz="28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47180" y="4965966"/>
            <a:ext cx="19399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华文细黑"/>
                <a:ea typeface="华文细黑"/>
                <a:cs typeface="华文细黑"/>
                <a:sym typeface="Symbol"/>
              </a:rPr>
              <a:t>Density  (</a:t>
            </a:r>
            <a:r>
              <a:rPr lang="zh-CN" altLang="zh-CN" sz="2000" baseline="-25000" dirty="0">
                <a:latin typeface="华文细黑"/>
                <a:ea typeface="华文细黑"/>
                <a:cs typeface="华文细黑"/>
                <a:sym typeface="Symbol"/>
              </a:rPr>
              <a:t>／</a:t>
            </a:r>
            <a:r>
              <a:rPr lang="en-US" altLang="zh-CN" sz="2000" dirty="0">
                <a:latin typeface="华文细黑"/>
                <a:ea typeface="华文细黑"/>
                <a:cs typeface="华文细黑"/>
                <a:sym typeface="Symbol"/>
              </a:rPr>
              <a:t></a:t>
            </a:r>
            <a:r>
              <a:rPr lang="en-US" altLang="zh-CN" sz="2000" baseline="-25000" dirty="0">
                <a:latin typeface="华文细黑"/>
                <a:ea typeface="华文细黑"/>
                <a:cs typeface="华文细黑"/>
                <a:sym typeface="Symbol"/>
              </a:rPr>
              <a:t>0</a:t>
            </a:r>
            <a:r>
              <a:rPr lang="en-US" altLang="zh-CN" sz="2000" dirty="0">
                <a:latin typeface="华文细黑"/>
                <a:ea typeface="华文细黑"/>
                <a:cs typeface="华文细黑"/>
                <a:sym typeface="Symbol"/>
              </a:rPr>
              <a:t>)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1117600" y="4746921"/>
            <a:ext cx="2773725" cy="607536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2563427" y="5189357"/>
            <a:ext cx="1246573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3" descr="1801.01923_EOS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705" y="1098502"/>
            <a:ext cx="2474173" cy="2623344"/>
          </a:xfrm>
          <a:prstGeom prst="rect">
            <a:avLst/>
          </a:prstGeom>
        </p:spPr>
      </p:pic>
      <p:pic>
        <p:nvPicPr>
          <p:cNvPr id="45" name="Picture 44" descr="1801.01923_EOS.p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03204" y="1334246"/>
            <a:ext cx="2028237" cy="1955801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rot="16200000" flipH="1">
            <a:off x="1806682" y="3116419"/>
            <a:ext cx="427445" cy="1"/>
          </a:xfrm>
          <a:prstGeom prst="straightConnector1">
            <a:avLst/>
          </a:prstGeom>
          <a:ln w="3175" cap="flat" cmpd="sng" algn="ctr">
            <a:solidFill>
              <a:schemeClr val="tx1"/>
            </a:solidFill>
            <a:prstDash val="lgDash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651000" y="2808004"/>
            <a:ext cx="3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ρ</a:t>
            </a:r>
            <a:r>
              <a:rPr lang="en-US" baseline="-25000" dirty="0"/>
              <a:t>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9376" y="3410466"/>
            <a:ext cx="5490129" cy="4924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0                0.1                0.2                 0.</a:t>
            </a:r>
            <a:r>
              <a:rPr lang="en-US" altLang="zh-CN" sz="1000" dirty="0"/>
              <a:t>3</a:t>
            </a:r>
            <a:r>
              <a:rPr lang="en-US" sz="1000" dirty="0"/>
              <a:t>                         8          10           12          14          16     </a:t>
            </a:r>
          </a:p>
          <a:p>
            <a:r>
              <a:rPr lang="en-US" altLang="zh-CN" sz="1600" dirty="0">
                <a:latin typeface="华文细黑"/>
                <a:ea typeface="华文细黑"/>
                <a:cs typeface="华文细黑"/>
              </a:rPr>
              <a:t>             </a:t>
            </a:r>
            <a:r>
              <a:rPr lang="en-US" sz="1600" dirty="0" err="1"/>
              <a:t>ρ</a:t>
            </a:r>
            <a:r>
              <a:rPr lang="en-US" sz="1600" dirty="0"/>
              <a:t> [fm</a:t>
            </a:r>
            <a:r>
              <a:rPr lang="en-US" sz="1600" baseline="30000" dirty="0"/>
              <a:t>-3</a:t>
            </a:r>
            <a:r>
              <a:rPr lang="en-US" sz="1600" dirty="0"/>
              <a:t>]                              </a:t>
            </a:r>
            <a:r>
              <a:rPr lang="zh-CN" altLang="en-US" sz="1600" dirty="0"/>
              <a:t>        </a:t>
            </a:r>
            <a:r>
              <a:rPr lang="en-US" altLang="zh-CN" sz="1600" dirty="0"/>
              <a:t>Radius</a:t>
            </a:r>
            <a:r>
              <a:rPr lang="zh-CN" altLang="en-US" sz="1600" dirty="0"/>
              <a:t> </a:t>
            </a:r>
            <a:r>
              <a:rPr lang="en-US" altLang="zh-CN" sz="1600" dirty="0"/>
              <a:t>of</a:t>
            </a:r>
            <a:r>
              <a:rPr lang="zh-CN" altLang="en-US" sz="1600" dirty="0"/>
              <a:t> </a:t>
            </a:r>
            <a:r>
              <a:rPr lang="en-US" altLang="zh-CN" sz="1600" dirty="0"/>
              <a:t>neutron</a:t>
            </a:r>
            <a:r>
              <a:rPr lang="zh-CN" altLang="en-US" sz="1600" dirty="0"/>
              <a:t> </a:t>
            </a:r>
            <a:r>
              <a:rPr lang="en-US" altLang="zh-CN" sz="1600" dirty="0"/>
              <a:t>star</a:t>
            </a:r>
            <a:r>
              <a:rPr lang="en-US" sz="1600" dirty="0"/>
              <a:t> [km]</a:t>
            </a:r>
          </a:p>
        </p:txBody>
      </p:sp>
      <p:sp>
        <p:nvSpPr>
          <p:cNvPr id="48" name="TextBox 47"/>
          <p:cNvSpPr txBox="1"/>
          <p:nvPr/>
        </p:nvSpPr>
        <p:spPr>
          <a:xfrm rot="16200000">
            <a:off x="-66273" y="2113266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>
                <a:latin typeface="华文细黑"/>
                <a:ea typeface="华文细黑"/>
                <a:cs typeface="华文细黑"/>
              </a:rPr>
              <a:t>E</a:t>
            </a:r>
            <a:r>
              <a:rPr lang="en-US" altLang="zh-CN" sz="1600" baseline="-25000" dirty="0" err="1">
                <a:latin typeface="华文细黑"/>
                <a:ea typeface="华文细黑"/>
                <a:cs typeface="华文细黑"/>
              </a:rPr>
              <a:t>sym</a:t>
            </a:r>
            <a:r>
              <a:rPr lang="en-US" altLang="zh-CN" sz="1600" dirty="0">
                <a:latin typeface="华文细黑"/>
                <a:ea typeface="华文细黑"/>
                <a:cs typeface="华文细黑"/>
              </a:rPr>
              <a:t> (MeV)</a:t>
            </a:r>
            <a:endParaRPr lang="en-US" sz="16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2278903" y="2150597"/>
            <a:ext cx="273504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华文细黑"/>
                <a:ea typeface="华文细黑"/>
                <a:cs typeface="华文细黑"/>
              </a:rPr>
              <a:t>Mass</a:t>
            </a:r>
            <a:r>
              <a:rPr lang="zh-CN" altLang="en-US" sz="1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latin typeface="华文细黑"/>
                <a:ea typeface="华文细黑"/>
                <a:cs typeface="华文细黑"/>
              </a:rPr>
              <a:t>of</a:t>
            </a:r>
            <a:r>
              <a:rPr lang="zh-CN" altLang="en-US" sz="1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latin typeface="华文细黑"/>
                <a:ea typeface="华文细黑"/>
                <a:cs typeface="华文细黑"/>
              </a:rPr>
              <a:t>neutron</a:t>
            </a:r>
            <a:r>
              <a:rPr lang="zh-CN" altLang="en-US" sz="1600" dirty="0"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latin typeface="华文细黑"/>
                <a:ea typeface="华文细黑"/>
                <a:cs typeface="华文细黑"/>
              </a:rPr>
              <a:t>star (sun)</a:t>
            </a:r>
            <a:r>
              <a:rPr lang="en-US" sz="1600" dirty="0">
                <a:latin typeface="华文细黑"/>
                <a:ea typeface="华文细黑"/>
                <a:cs typeface="华文细黑"/>
              </a:rPr>
              <a:t> </a:t>
            </a:r>
            <a:endParaRPr lang="en-US" sz="1600" dirty="0"/>
          </a:p>
        </p:txBody>
      </p:sp>
      <p:graphicFrame>
        <p:nvGraphicFramePr>
          <p:cNvPr id="1573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794793"/>
              </p:ext>
            </p:extLst>
          </p:nvPr>
        </p:nvGraphicFramePr>
        <p:xfrm>
          <a:off x="6435059" y="1245346"/>
          <a:ext cx="2252846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" name="Image" r:id="rId8" imgW="10158730" imgH="11428571" progId="">
                  <p:embed/>
                </p:oleObj>
              </mc:Choice>
              <mc:Fallback>
                <p:oleObj name="Image" r:id="rId8" imgW="10158730" imgH="11428571" progId="">
                  <p:embed/>
                  <p:pic>
                    <p:nvPicPr>
                      <p:cNvPr id="15738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059" y="1245346"/>
                        <a:ext cx="2252846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ounded Rectangle 51"/>
          <p:cNvSpPr/>
          <p:nvPr/>
        </p:nvSpPr>
        <p:spPr>
          <a:xfrm>
            <a:off x="7035799" y="3405936"/>
            <a:ext cx="1147501" cy="496973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Neutron</a:t>
            </a:r>
            <a:r>
              <a:rPr lang="zh-CN" altLang="en-US" sz="1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 </a:t>
            </a:r>
            <a:r>
              <a:rPr lang="en-US" altLang="zh-CN" sz="1600" dirty="0">
                <a:solidFill>
                  <a:srgbClr val="800000"/>
                </a:solidFill>
                <a:latin typeface="华文细黑"/>
                <a:ea typeface="华文细黑"/>
                <a:cs typeface="华文细黑"/>
              </a:rPr>
              <a:t>Star</a:t>
            </a:r>
            <a:endParaRPr lang="en-US" sz="1600" dirty="0">
              <a:solidFill>
                <a:srgbClr val="800000"/>
              </a:solidFill>
              <a:latin typeface="华文细黑"/>
              <a:ea typeface="华文细黑"/>
              <a:cs typeface="华文细黑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52105" y="6443587"/>
            <a:ext cx="1604927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华文细黑"/>
                <a:ea typeface="华文细黑"/>
                <a:cs typeface="华文细黑"/>
              </a:rPr>
              <a:t>Time (fm/c)</a:t>
            </a:r>
            <a:endParaRPr lang="en-US" sz="2000" dirty="0">
              <a:latin typeface="华文细黑"/>
              <a:ea typeface="华文细黑"/>
              <a:cs typeface="华文细黑"/>
            </a:endParaRPr>
          </a:p>
        </p:txBody>
      </p:sp>
      <p:sp>
        <p:nvSpPr>
          <p:cNvPr id="20" name="Right Arrow 19"/>
          <p:cNvSpPr/>
          <p:nvPr/>
        </p:nvSpPr>
        <p:spPr>
          <a:xfrm rot="5400000">
            <a:off x="2624735" y="2723473"/>
            <a:ext cx="978408" cy="182678"/>
          </a:xfrm>
          <a:prstGeom prst="rightArrow">
            <a:avLst/>
          </a:prstGeom>
          <a:solidFill>
            <a:srgbClr val="FFFF00">
              <a:alpha val="60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002EFD-0579-DC4E-BACC-982C4B1A8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10/25/19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2FFE5-48DB-C449-9CAC-50D40BE3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5th CLHCP meeting, Oct 23-27, 2019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95BE7-23A2-E249-A953-FE8636A8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E3860-DA27-564B-858A-DF188CD4A7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05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|11.5|5.9|22.9|15.1|11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2012</TotalTime>
  <Words>4244</Words>
  <Application>Microsoft Macintosh PowerPoint</Application>
  <PresentationFormat>On-screen Show (4:3)</PresentationFormat>
  <Paragraphs>744</Paragraphs>
  <Slides>34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等线</vt:lpstr>
      <vt:lpstr>等线 Light</vt:lpstr>
      <vt:lpstr>楷体_GB2312</vt:lpstr>
      <vt:lpstr>黑体</vt:lpstr>
      <vt:lpstr>宋体</vt:lpstr>
      <vt:lpstr>宋体</vt:lpstr>
      <vt:lpstr>华文细黑</vt:lpstr>
      <vt:lpstr>Zapf Dingbats</vt:lpstr>
      <vt:lpstr>Arial</vt:lpstr>
      <vt:lpstr>Arial Black</vt:lpstr>
      <vt:lpstr>Calibri</vt:lpstr>
      <vt:lpstr>Calibri Light</vt:lpstr>
      <vt:lpstr>Symbol</vt:lpstr>
      <vt:lpstr>Times New Roman</vt:lpstr>
      <vt:lpstr>Webdings</vt:lpstr>
      <vt:lpstr>Wingdings</vt:lpstr>
      <vt:lpstr>Office Theme</vt:lpstr>
      <vt:lpstr>Image</vt:lpstr>
      <vt:lpstr>HIRFL/CSR能区的外靶实验零度角量能器 （ZDC-Calorimeter）</vt:lpstr>
      <vt:lpstr>Ongoing high energy heavy ion projects</vt:lpstr>
      <vt:lpstr>PowerPoint Presentation</vt:lpstr>
      <vt:lpstr>Research areas of CSR</vt:lpstr>
      <vt:lpstr>PowerPoint Presentation</vt:lpstr>
      <vt:lpstr>PowerPoint Presentation</vt:lpstr>
      <vt:lpstr>PowerPoint Presentation</vt:lpstr>
      <vt:lpstr>Physics object: Look for the QCD critical point</vt:lpstr>
      <vt:lpstr>Physics object: EOS (equation of state) of asymmetric nuclear matter</vt:lpstr>
      <vt:lpstr>Available beams at CSR</vt:lpstr>
      <vt:lpstr>CEE: A spectrometer of low temperature and high density nuclear matter</vt:lpstr>
      <vt:lpstr>PowerPoint Presentation</vt:lpstr>
      <vt:lpstr>CEE subsystems</vt:lpstr>
      <vt:lpstr>Zero-Degree Calorimeter:  physics purpose</vt:lpstr>
      <vt:lpstr>Zero-Degree Calorimeter:  structure</vt:lpstr>
      <vt:lpstr>Zero-Degree Calorimeter:  local prototype</vt:lpstr>
      <vt:lpstr>Zero-Degree Calorimeter:  readout</vt:lpstr>
      <vt:lpstr>Zero-Degree Calorimeter:  readout</vt:lpstr>
      <vt:lpstr>Zero-Degree Calorimeter:  readout</vt:lpstr>
      <vt:lpstr>PowerPoint Presentation</vt:lpstr>
      <vt:lpstr>CEE schedule (CDR proved 2019)</vt:lpstr>
      <vt:lpstr>Summary</vt:lpstr>
      <vt:lpstr>Backup</vt:lpstr>
      <vt:lpstr>探测器模块</vt:lpstr>
      <vt:lpstr>读出电子学</vt:lpstr>
      <vt:lpstr>CEE organization</vt:lpstr>
      <vt:lpstr>PowerPoint Presentation</vt:lpstr>
      <vt:lpstr>Summary</vt:lpstr>
      <vt:lpstr>相图</vt:lpstr>
      <vt:lpstr> Study the phase structure at strong interaction QCD</vt:lpstr>
      <vt:lpstr>PowerPoint Presentation</vt:lpstr>
      <vt:lpstr>基本科学问题的研究途径</vt:lpstr>
      <vt:lpstr>PowerPoint Presentation</vt:lpstr>
      <vt:lpstr>工作基础和可行性：      加速器束流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Heavy Ion Programs</dc:title>
  <dc:creator>Microsoft Office User</dc:creator>
  <cp:lastModifiedBy>Microsoft Office User</cp:lastModifiedBy>
  <cp:revision>197</cp:revision>
  <cp:lastPrinted>2019-10-25T05:00:17Z</cp:lastPrinted>
  <dcterms:created xsi:type="dcterms:W3CDTF">2019-08-22T04:00:05Z</dcterms:created>
  <dcterms:modified xsi:type="dcterms:W3CDTF">2019-10-25T05:02:12Z</dcterms:modified>
</cp:coreProperties>
</file>