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6" r:id="rId2"/>
    <p:sldId id="367" r:id="rId3"/>
    <p:sldId id="368" r:id="rId4"/>
    <p:sldId id="369" r:id="rId5"/>
    <p:sldId id="371" r:id="rId6"/>
    <p:sldId id="392" r:id="rId7"/>
    <p:sldId id="373" r:id="rId8"/>
    <p:sldId id="375" r:id="rId9"/>
    <p:sldId id="370" r:id="rId10"/>
    <p:sldId id="372" r:id="rId11"/>
    <p:sldId id="376" r:id="rId12"/>
    <p:sldId id="374" r:id="rId13"/>
    <p:sldId id="391" r:id="rId14"/>
    <p:sldId id="393" r:id="rId15"/>
    <p:sldId id="385" r:id="rId16"/>
    <p:sldId id="378" r:id="rId17"/>
    <p:sldId id="379" r:id="rId18"/>
    <p:sldId id="381" r:id="rId19"/>
    <p:sldId id="394" r:id="rId20"/>
    <p:sldId id="386" r:id="rId21"/>
    <p:sldId id="388" r:id="rId22"/>
    <p:sldId id="389" r:id="rId23"/>
    <p:sldId id="390" r:id="rId24"/>
    <p:sldId id="382" r:id="rId25"/>
    <p:sldId id="383" r:id="rId26"/>
    <p:sldId id="387" r:id="rId27"/>
    <p:sldId id="384" r:id="rId28"/>
    <p:sldId id="380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7CD61BE-ECC0-478D-8D4E-C569F460EF81}">
          <p14:sldIdLst>
            <p14:sldId id="346"/>
            <p14:sldId id="367"/>
            <p14:sldId id="368"/>
            <p14:sldId id="369"/>
            <p14:sldId id="371"/>
            <p14:sldId id="392"/>
            <p14:sldId id="373"/>
            <p14:sldId id="375"/>
            <p14:sldId id="370"/>
            <p14:sldId id="372"/>
            <p14:sldId id="376"/>
            <p14:sldId id="374"/>
            <p14:sldId id="391"/>
            <p14:sldId id="393"/>
            <p14:sldId id="385"/>
            <p14:sldId id="378"/>
            <p14:sldId id="379"/>
            <p14:sldId id="381"/>
            <p14:sldId id="394"/>
            <p14:sldId id="386"/>
            <p14:sldId id="388"/>
            <p14:sldId id="389"/>
            <p14:sldId id="390"/>
            <p14:sldId id="382"/>
            <p14:sldId id="383"/>
            <p14:sldId id="387"/>
            <p14:sldId id="384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 储" initials="王" lastIdx="4" clrIdx="0"/>
  <p:cmAuthor id="2" name="Yuan Chaochen" initials="YC" lastIdx="1" clrIdx="1">
    <p:extLst>
      <p:ext uri="{19B8F6BF-5375-455C-9EA6-DF929625EA0E}">
        <p15:presenceInfo xmlns:p15="http://schemas.microsoft.com/office/powerpoint/2012/main" userId="e86dda40753b7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00"/>
    <a:srgbClr val="FF9966"/>
    <a:srgbClr val="C3C3EB"/>
    <a:srgbClr val="FFFFCC"/>
    <a:srgbClr val="FF33CC"/>
    <a:srgbClr val="CCFF99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265" autoAdjust="0"/>
  </p:normalViewPr>
  <p:slideViewPr>
    <p:cSldViewPr>
      <p:cViewPr varScale="1">
        <p:scale>
          <a:sx n="86" d="100"/>
          <a:sy n="86" d="100"/>
        </p:scale>
        <p:origin x="1382" y="48"/>
      </p:cViewPr>
      <p:guideLst>
        <p:guide orient="horz" pos="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13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t>2019/10/24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t>2019/10/24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5342-0709-43E5-8066-DA9F72DD916E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0CEA-E57E-4126-B942-C5BA27A79840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0F6B-9038-4588-A038-913D7D72AB56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5412-47DB-4349-A768-F284593BEF38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98BC-3A41-487E-A5D8-5CD75CF53F69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D1BB-28A8-4611-94C7-A6002046D1DD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96E1-8D3B-4D0C-9D53-8071C8F8DDC6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AFEB-0969-4789-A006-1E78C74CE417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82B7-F0E2-49B1-8C45-A5391277D671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0AFD-F5A9-4324-984D-063572BA0AA3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420C-3152-45CC-B10B-AD10DF48D2A3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>
              <a:defRPr/>
            </a:pPr>
            <a:fld id="{8C703434-97AD-4212-B5F5-3E75B6FFC23A}" type="datetime1">
              <a:rPr lang="zh-CN" altLang="en-US" smtClean="0"/>
              <a:t>2019/10/24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9587-61D7-4B24-90CC-1C79D93F05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800" y="2355215"/>
            <a:ext cx="7772400" cy="2147570"/>
          </a:xfrm>
        </p:spPr>
        <p:txBody>
          <a:bodyPr/>
          <a:lstStyle/>
          <a:p>
            <a:r>
              <a:rPr lang="en-US" altLang="zh-CN" dirty="0" err="1">
                <a:solidFill>
                  <a:schemeClr val="accent2"/>
                </a:solidFill>
                <a:effectLst/>
                <a:latin typeface="+mj-lt"/>
              </a:rPr>
              <a:t>ttH</a:t>
            </a:r>
            <a:r>
              <a:rPr lang="en-US" altLang="zh-CN" dirty="0">
                <a:solidFill>
                  <a:schemeClr val="accent2"/>
                </a:solidFill>
                <a:effectLst/>
                <a:latin typeface="+mj-lt"/>
              </a:rPr>
              <a:t> multi-lepton studies at CMS</a:t>
            </a:r>
            <a:endParaRPr lang="en-US" altLang="zh-CN" dirty="0">
              <a:solidFill>
                <a:schemeClr val="accent2"/>
              </a:solidFill>
              <a:latin typeface="+mj-lt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F67F7A-6B3F-40F5-9869-1ADA4719E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0" y="0"/>
            <a:ext cx="807790" cy="8077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486805-9993-46F5-9F58-B17F9BAE90AB}"/>
              </a:ext>
            </a:extLst>
          </p:cNvPr>
          <p:cNvSpPr txBox="1"/>
          <p:nvPr/>
        </p:nvSpPr>
        <p:spPr>
          <a:xfrm>
            <a:off x="0" y="6336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CLHCP</a:t>
            </a:r>
            <a:r>
              <a:rPr lang="zh-CN" altLang="en-US" sz="2800" dirty="0">
                <a:solidFill>
                  <a:schemeClr val="accent2"/>
                </a:solidFill>
                <a:latin typeface="+mj-lt"/>
              </a:rPr>
              <a:t>，</a:t>
            </a: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10.24-27</a:t>
            </a:r>
            <a:r>
              <a:rPr lang="zh-CN" altLang="en-US" sz="2800" dirty="0">
                <a:solidFill>
                  <a:schemeClr val="accent2"/>
                </a:solidFill>
                <a:latin typeface="+mj-lt"/>
              </a:rPr>
              <a:t>，</a:t>
            </a: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Dalian 1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059C57-AA8B-480C-BF7E-AFE0B2C1A03F}"/>
              </a:ext>
            </a:extLst>
          </p:cNvPr>
          <p:cNvSpPr txBox="1"/>
          <p:nvPr/>
        </p:nvSpPr>
        <p:spPr>
          <a:xfrm>
            <a:off x="3347864" y="5877272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Chaochen Yuan</a:t>
            </a:r>
            <a:r>
              <a:rPr lang="zh-CN" altLang="en-US" sz="2800" dirty="0">
                <a:solidFill>
                  <a:schemeClr val="accent2"/>
                </a:solidFill>
                <a:latin typeface="+mj-lt"/>
              </a:rPr>
              <a:t>（</a:t>
            </a: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IHEP</a:t>
            </a:r>
            <a:r>
              <a:rPr lang="zh-CN" altLang="en-US" sz="2800" dirty="0">
                <a:solidFill>
                  <a:schemeClr val="accent2"/>
                </a:solidFill>
                <a:latin typeface="+mj-lt"/>
              </a:rPr>
              <a:t>） 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3" y="6245755"/>
            <a:ext cx="65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333333"/>
                </a:solidFill>
                <a:latin typeface="PingFang SC"/>
              </a:rPr>
              <a:t>10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2lss+1τh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1B39BC-DF9D-4C16-91D7-36C884123176}"/>
              </a:ext>
            </a:extLst>
          </p:cNvPr>
          <p:cNvSpPr txBox="1"/>
          <p:nvPr/>
        </p:nvSpPr>
        <p:spPr>
          <a:xfrm>
            <a:off x="107504" y="3284984"/>
            <a:ext cx="3103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Event selection: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Similar to  2l category expect 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a </a:t>
            </a:r>
            <a:r>
              <a:rPr lang="en-US" altLang="zh-CN" sz="1800" dirty="0" err="1">
                <a:solidFill>
                  <a:srgbClr val="C00000"/>
                </a:solidFill>
              </a:rPr>
              <a:t>τh</a:t>
            </a:r>
            <a:r>
              <a:rPr lang="en-US" altLang="zh-CN" sz="1800" dirty="0">
                <a:solidFill>
                  <a:srgbClr val="C00000"/>
                </a:solidFill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Pt&gt;10Gev for μ if μ lepton has the second highest </a:t>
            </a:r>
            <a:r>
              <a:rPr lang="en-US" altLang="zh-CN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</a:t>
            </a:r>
            <a:endParaRPr lang="en-US" altLang="zh-CN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Jets from 4 to 3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Opposite charge for </a:t>
            </a:r>
            <a:r>
              <a:rPr lang="en-US" altLang="zh-CN" sz="1800" dirty="0" err="1">
                <a:solidFill>
                  <a:srgbClr val="C00000"/>
                </a:solidFill>
              </a:rPr>
              <a:t>τh</a:t>
            </a:r>
            <a:r>
              <a:rPr lang="en-US" altLang="zh-CN" sz="1800" dirty="0">
                <a:solidFill>
                  <a:srgbClr val="C00000"/>
                </a:solidFill>
              </a:rPr>
              <a:t> and lepton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two </a:t>
            </a:r>
            <a:r>
              <a:rPr lang="en-US" altLang="zh-CN" sz="1800" dirty="0" err="1">
                <a:solidFill>
                  <a:srgbClr val="C00000"/>
                </a:solidFill>
              </a:rPr>
              <a:t>τh</a:t>
            </a:r>
            <a:r>
              <a:rPr lang="en-US" altLang="zh-CN" sz="1800" dirty="0">
                <a:solidFill>
                  <a:srgbClr val="C00000"/>
                </a:solidFill>
              </a:rPr>
              <a:t> vetoed</a:t>
            </a:r>
            <a:endParaRPr lang="en-US" altLang="zh-CN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5DCC13-87D6-4DC6-9B1C-72522BA8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15" y="817280"/>
            <a:ext cx="3353419" cy="44624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FFFD0F-09DF-473F-85D2-4EA6808E4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8881"/>
            <a:ext cx="21526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85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</a:t>
            </a:r>
            <a:r>
              <a:rPr lang="en-US" altLang="zh-CN" b="0" dirty="0">
                <a:solidFill>
                  <a:srgbClr val="333333"/>
                </a:solidFill>
                <a:latin typeface="PingFang SC"/>
              </a:rPr>
              <a:t>1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2l+2τh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1B39BC-DF9D-4C16-91D7-36C884123176}"/>
              </a:ext>
            </a:extLst>
          </p:cNvPr>
          <p:cNvSpPr txBox="1"/>
          <p:nvPr/>
        </p:nvSpPr>
        <p:spPr>
          <a:xfrm>
            <a:off x="28596" y="3429000"/>
            <a:ext cx="26711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Event selection: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For the two lepton, higher </a:t>
            </a:r>
            <a:r>
              <a:rPr lang="en-US" altLang="zh-CN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&gt;25Gev, lower </a:t>
            </a:r>
            <a:r>
              <a:rPr lang="en-US" altLang="zh-CN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&gt;10Gev(15Gev) for μ(e)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Charge sum of leptons and </a:t>
            </a:r>
            <a:r>
              <a:rPr lang="en-US" altLang="zh-CN" sz="1800" dirty="0" err="1">
                <a:solidFill>
                  <a:srgbClr val="C00000"/>
                </a:solidFill>
              </a:rPr>
              <a:t>τh</a:t>
            </a:r>
            <a:r>
              <a:rPr lang="en-US" altLang="zh-CN" sz="1800" dirty="0">
                <a:solidFill>
                  <a:srgbClr val="C00000"/>
                </a:solidFill>
              </a:rPr>
              <a:t>-&gt;0</a:t>
            </a:r>
            <a:endParaRPr lang="en-US" altLang="zh-CN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l"/>
            <a:r>
              <a:rPr lang="en-US" altLang="zh-CN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F30E6BA-700D-4596-BA80-6C3177429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013"/>
            <a:ext cx="2133600" cy="2133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12985BF-B29A-4C2A-81CC-25F0A97F5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1004887"/>
            <a:ext cx="3886200" cy="48482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ACF1C2-AD83-437B-A4D5-250198AF0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6" y="5910276"/>
            <a:ext cx="2324100" cy="6381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EFFB798-B26E-4FC6-BD91-0A088B653D36}"/>
              </a:ext>
            </a:extLst>
          </p:cNvPr>
          <p:cNvSpPr txBox="1"/>
          <p:nvPr/>
        </p:nvSpPr>
        <p:spPr>
          <a:xfrm>
            <a:off x="2352696" y="5840565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9966"/>
                </a:solidFill>
              </a:rPr>
              <a:t>Avoid a pair of lepton with SFOC, and LD&gt;30 if no such lepton pair</a:t>
            </a:r>
            <a:endParaRPr lang="zh-CN" altLang="en-US" sz="2000" dirty="0">
              <a:solidFill>
                <a:srgbClr val="FF9966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959653-C290-43BF-87F1-326D0131BD2E}"/>
              </a:ext>
            </a:extLst>
          </p:cNvPr>
          <p:cNvSpPr txBox="1"/>
          <p:nvPr/>
        </p:nvSpPr>
        <p:spPr>
          <a:xfrm>
            <a:off x="6372200" y="1340768"/>
            <a:ext cx="2671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00B050"/>
                </a:solidFill>
              </a:rPr>
              <a:t>ttZ</a:t>
            </a:r>
            <a:r>
              <a:rPr lang="en-US" altLang="zh-CN" sz="3200" dirty="0">
                <a:solidFill>
                  <a:srgbClr val="00B050"/>
                </a:solidFill>
              </a:rPr>
              <a:t> process background:</a:t>
            </a:r>
          </a:p>
          <a:p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FA99F6F-A736-42B4-B82F-FA201977FC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99"/>
          <a:stretch/>
        </p:blipFill>
        <p:spPr>
          <a:xfrm>
            <a:off x="6509746" y="2526658"/>
            <a:ext cx="2533650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20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</a:t>
            </a:r>
            <a:r>
              <a:rPr lang="en-US" altLang="zh-CN" b="0" dirty="0">
                <a:solidFill>
                  <a:srgbClr val="333333"/>
                </a:solidFill>
                <a:latin typeface="PingFang SC"/>
              </a:rPr>
              <a:t>2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3l+1τh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1B39BC-DF9D-4C16-91D7-36C884123176}"/>
              </a:ext>
            </a:extLst>
          </p:cNvPr>
          <p:cNvSpPr txBox="1"/>
          <p:nvPr/>
        </p:nvSpPr>
        <p:spPr>
          <a:xfrm>
            <a:off x="28596" y="3429000"/>
            <a:ext cx="27432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Event selection: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Same as 3l category expect: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a </a:t>
            </a:r>
            <a:r>
              <a:rPr lang="en-US" altLang="zh-CN" sz="1800" dirty="0" err="1">
                <a:solidFill>
                  <a:srgbClr val="C00000"/>
                </a:solidFill>
              </a:rPr>
              <a:t>τh</a:t>
            </a:r>
            <a:r>
              <a:rPr lang="en-US" altLang="zh-CN" sz="1800" dirty="0">
                <a:solidFill>
                  <a:srgbClr val="C00000"/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Charge sum of leptons and </a:t>
            </a:r>
            <a:r>
              <a:rPr lang="en-US" altLang="zh-CN" sz="1800" dirty="0" err="1">
                <a:solidFill>
                  <a:srgbClr val="C00000"/>
                </a:solidFill>
              </a:rPr>
              <a:t>τh</a:t>
            </a:r>
            <a:r>
              <a:rPr lang="en-US" altLang="zh-CN" sz="1800" dirty="0">
                <a:solidFill>
                  <a:srgbClr val="C00000"/>
                </a:solidFill>
              </a:rPr>
              <a:t> -&gt;0</a:t>
            </a:r>
            <a:endParaRPr lang="en-US" altLang="zh-CN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7FF9E12-193F-43DF-9AA9-5F3FEBED5C97}"/>
              </a:ext>
            </a:extLst>
          </p:cNvPr>
          <p:cNvSpPr txBox="1"/>
          <p:nvPr/>
        </p:nvSpPr>
        <p:spPr>
          <a:xfrm>
            <a:off x="6558558" y="1124744"/>
            <a:ext cx="2477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/>
                </a:solidFill>
              </a:rPr>
              <a:t>Increasing </a:t>
            </a:r>
            <a:r>
              <a:rPr lang="en-US" altLang="zh-CN" sz="2400" dirty="0" err="1">
                <a:solidFill>
                  <a:schemeClr val="accent6"/>
                </a:solidFill>
              </a:rPr>
              <a:t>ttH</a:t>
            </a:r>
            <a:r>
              <a:rPr lang="en-US" altLang="zh-CN" sz="2400" dirty="0">
                <a:solidFill>
                  <a:schemeClr val="accent6"/>
                </a:solidFill>
              </a:rPr>
              <a:t> signal:</a:t>
            </a:r>
          </a:p>
          <a:p>
            <a:r>
              <a:rPr lang="en-US" altLang="zh-CN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highest </a:t>
            </a:r>
            <a:r>
              <a:rPr lang="en-US" altLang="zh-CN" sz="24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&gt;20Gev, second and third </a:t>
            </a:r>
            <a:r>
              <a:rPr lang="en-US" altLang="zh-CN" sz="24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&gt;10Gev</a:t>
            </a:r>
          </a:p>
          <a:p>
            <a:endParaRPr lang="en-US" altLang="zh-CN" sz="2400" dirty="0">
              <a:solidFill>
                <a:schemeClr val="accent6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2215BE-3705-497D-A596-46CC899A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2190750" cy="19335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2DBF40-7767-43FA-8A87-34FB18973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882486"/>
            <a:ext cx="37623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64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13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Background estimation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07CB21-E98F-447A-8B49-92221F5E0318}"/>
              </a:ext>
            </a:extLst>
          </p:cNvPr>
          <p:cNvSpPr txBox="1"/>
          <p:nvPr/>
        </p:nvSpPr>
        <p:spPr>
          <a:xfrm>
            <a:off x="0" y="148478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6"/>
                </a:solidFill>
              </a:rPr>
              <a:t>Irreducible background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D6EC66-8A03-48F4-B83D-B218C711CE57}"/>
              </a:ext>
            </a:extLst>
          </p:cNvPr>
          <p:cNvSpPr txBox="1"/>
          <p:nvPr/>
        </p:nvSpPr>
        <p:spPr>
          <a:xfrm>
            <a:off x="0" y="270892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 modeled using the MC simulation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656C2DA4-2D05-479A-86A5-1A58860CD2D7}"/>
              </a:ext>
            </a:extLst>
          </p:cNvPr>
          <p:cNvSpPr/>
          <p:nvPr/>
        </p:nvSpPr>
        <p:spPr bwMode="auto">
          <a:xfrm>
            <a:off x="1485510" y="2008004"/>
            <a:ext cx="216024" cy="700916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6F8FCA8-2EE3-43F1-96D7-0D5CA28663B4}"/>
              </a:ext>
            </a:extLst>
          </p:cNvPr>
          <p:cNvSpPr txBox="1"/>
          <p:nvPr/>
        </p:nvSpPr>
        <p:spPr>
          <a:xfrm>
            <a:off x="4067944" y="1300118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6"/>
                </a:solidFill>
              </a:rPr>
              <a:t> </a:t>
            </a:r>
            <a:r>
              <a:rPr lang="en-US" altLang="zh-CN" sz="2400" dirty="0">
                <a:solidFill>
                  <a:schemeClr val="accent6"/>
                </a:solidFill>
              </a:rPr>
              <a:t>dominant contributions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5B923C5-92EA-412E-878F-4A65102B268B}"/>
              </a:ext>
            </a:extLst>
          </p:cNvPr>
          <p:cNvSpPr txBox="1"/>
          <p:nvPr/>
        </p:nvSpPr>
        <p:spPr>
          <a:xfrm>
            <a:off x="3318275" y="294425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C00000"/>
                </a:solidFill>
              </a:rPr>
              <a:t>ttW</a:t>
            </a:r>
            <a:endParaRPr lang="en-US" altLang="zh-CN" sz="2800" dirty="0">
              <a:solidFill>
                <a:srgbClr val="C00000"/>
              </a:solidFill>
            </a:endParaRPr>
          </a:p>
          <a:p>
            <a:r>
              <a:rPr lang="en-US" altLang="zh-CN" sz="2800" dirty="0" err="1">
                <a:solidFill>
                  <a:srgbClr val="C00000"/>
                </a:solidFill>
              </a:rPr>
              <a:t>ttZ</a:t>
            </a:r>
            <a:endParaRPr lang="en-US" altLang="zh-CN" sz="2800" dirty="0">
              <a:solidFill>
                <a:srgbClr val="C00000"/>
              </a:solidFill>
            </a:endParaRPr>
          </a:p>
          <a:p>
            <a:r>
              <a:rPr lang="en-US" altLang="zh-CN" sz="2800" dirty="0" err="1">
                <a:solidFill>
                  <a:srgbClr val="C00000"/>
                </a:solidFill>
              </a:rPr>
              <a:t>WZ+jets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2F968BD9-9EAE-4CB1-9FD7-C5096BE80574}"/>
              </a:ext>
            </a:extLst>
          </p:cNvPr>
          <p:cNvSpPr/>
          <p:nvPr/>
        </p:nvSpPr>
        <p:spPr bwMode="auto">
          <a:xfrm>
            <a:off x="4716016" y="2210140"/>
            <a:ext cx="216024" cy="700916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E502429-DE99-4E06-B42A-EBF2D48830CE}"/>
              </a:ext>
            </a:extLst>
          </p:cNvPr>
          <p:cNvSpPr txBox="1"/>
          <p:nvPr/>
        </p:nvSpPr>
        <p:spPr>
          <a:xfrm>
            <a:off x="6786360" y="1287534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6"/>
                </a:solidFill>
              </a:rPr>
              <a:t> </a:t>
            </a:r>
            <a:r>
              <a:rPr lang="en-US" altLang="zh-CN" sz="2400" dirty="0">
                <a:solidFill>
                  <a:schemeClr val="accent6"/>
                </a:solidFill>
              </a:rPr>
              <a:t>Minor contributions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024E68-F0FD-41B0-AB8F-4F526C927F40}"/>
              </a:ext>
            </a:extLst>
          </p:cNvPr>
          <p:cNvSpPr txBox="1"/>
          <p:nvPr/>
        </p:nvSpPr>
        <p:spPr>
          <a:xfrm>
            <a:off x="6228184" y="290578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triboson production</a:t>
            </a:r>
          </a:p>
          <a:p>
            <a:r>
              <a:rPr lang="en-US" altLang="zh-CN" sz="2000" dirty="0">
                <a:solidFill>
                  <a:srgbClr val="C00000"/>
                </a:solidFill>
              </a:rPr>
              <a:t>  production of single top quarks in association with W or Z bosons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21CCAA-B635-46E0-9B50-EA33FDB06E66}"/>
              </a:ext>
            </a:extLst>
          </p:cNvPr>
          <p:cNvSpPr txBox="1"/>
          <p:nvPr/>
        </p:nvSpPr>
        <p:spPr>
          <a:xfrm>
            <a:off x="683568" y="486916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</a:rPr>
              <a:t>The modeling of the data by the simulation is validated in speciﬁc control regions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36" name="箭头: 下 35">
            <a:extLst>
              <a:ext uri="{FF2B5EF4-FFF2-40B4-BE49-F238E27FC236}">
                <a16:creationId xmlns:a16="http://schemas.microsoft.com/office/drawing/2014/main" id="{FA2F83DC-633E-43B8-AD08-B2270AB59AA7}"/>
              </a:ext>
            </a:extLst>
          </p:cNvPr>
          <p:cNvSpPr/>
          <p:nvPr/>
        </p:nvSpPr>
        <p:spPr bwMode="auto">
          <a:xfrm>
            <a:off x="7550478" y="2192475"/>
            <a:ext cx="216024" cy="700916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5233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14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Background estimation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00BC8D1-E948-40FE-96AE-FF63D8B7F702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altLang="zh-CN" dirty="0">
                <a:solidFill>
                  <a:schemeClr val="accent6"/>
                </a:solidFill>
              </a:rPr>
              <a:t>Irreducible background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90944914-2E3C-4BFB-95FA-757508258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24017"/>
              </p:ext>
            </p:extLst>
          </p:nvPr>
        </p:nvGraphicFramePr>
        <p:xfrm>
          <a:off x="251261" y="1412776"/>
          <a:ext cx="853244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220">
                  <a:extLst>
                    <a:ext uri="{9D8B030D-6E8A-4147-A177-3AD203B41FA5}">
                      <a16:colId xmlns:a16="http://schemas.microsoft.com/office/drawing/2014/main" val="4256404278"/>
                    </a:ext>
                  </a:extLst>
                </a:gridCol>
                <a:gridCol w="4266220">
                  <a:extLst>
                    <a:ext uri="{9D8B030D-6E8A-4147-A177-3AD203B41FA5}">
                      <a16:colId xmlns:a16="http://schemas.microsoft.com/office/drawing/2014/main" val="998196298"/>
                    </a:ext>
                  </a:extLst>
                </a:gridCol>
              </a:tblGrid>
              <a:tr h="1046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solidFill>
                            <a:srgbClr val="C00000"/>
                          </a:solidFill>
                        </a:rPr>
                        <a:t>Reducible background</a:t>
                      </a:r>
                      <a:endParaRPr lang="zh-CN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rgbClr val="C00000"/>
                          </a:solidFill>
                        </a:rPr>
                        <a:t>estimation</a:t>
                      </a:r>
                      <a:endParaRPr lang="zh-CN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36115"/>
                  </a:ext>
                </a:extLst>
              </a:tr>
              <a:tr h="1046112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misidentiﬁed leptons and </a:t>
                      </a:r>
                      <a:r>
                        <a:rPr lang="en-US" altLang="zh-CN" sz="18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τh</a:t>
                      </a:r>
                      <a:r>
                        <a:rPr lang="en-US" altLang="zh-CN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C00000"/>
                          </a:solidFill>
                        </a:rPr>
                        <a:t>fake-factor(FF)method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550797"/>
                  </a:ext>
                </a:extLst>
              </a:tr>
              <a:tr h="1046112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C00000"/>
                          </a:solidFill>
                        </a:rPr>
                        <a:t>lepton charge mismeasurement(mainly for 2lss and 2lss+1</a:t>
                      </a:r>
                      <a:r>
                        <a:rPr lang="en-US" altLang="zh-CN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τh</a:t>
                      </a:r>
                      <a:r>
                        <a:rPr lang="en-US" altLang="zh-CN" sz="180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C00000"/>
                          </a:solidFill>
                        </a:rPr>
                        <a:t>Similar to fake-factor(FF)method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53102"/>
                  </a:ext>
                </a:extLst>
              </a:tr>
              <a:tr h="606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>
                          <a:solidFill>
                            <a:srgbClr val="C00000"/>
                          </a:solidFill>
                        </a:rPr>
                        <a:t>ttγ</a:t>
                      </a:r>
                      <a:r>
                        <a:rPr lang="en-US" altLang="zh-CN" sz="1800" dirty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el-GR" altLang="zh-CN" sz="1800" dirty="0">
                          <a:solidFill>
                            <a:srgbClr val="C00000"/>
                          </a:solidFill>
                        </a:rPr>
                        <a:t>γ</a:t>
                      </a:r>
                      <a:r>
                        <a:rPr lang="en-US" altLang="zh-CN" sz="1800" dirty="0">
                          <a:solidFill>
                            <a:srgbClr val="C00000"/>
                          </a:solidFill>
                        </a:rPr>
                        <a:t>* 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rgbClr val="C00000"/>
                          </a:solidFill>
                        </a:rPr>
                        <a:t>MC simulation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413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15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2F1ED72-0412-45B9-B10A-78008770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0" y="1268760"/>
            <a:ext cx="8716605" cy="324036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A5FA2F2-931C-4E77-869D-1A36131AA126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 systematic uncertainty 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056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16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Event yields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A28B6A-9719-4264-A0E2-4F7551A46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60844" y="-423027"/>
            <a:ext cx="3042517" cy="91380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279D79-D806-412C-835E-B6D3BB34A68B}"/>
              </a:ext>
            </a:extLst>
          </p:cNvPr>
          <p:cNvSpPr txBox="1"/>
          <p:nvPr/>
        </p:nvSpPr>
        <p:spPr>
          <a:xfrm>
            <a:off x="1238800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F3E74E-EB34-45B5-B83B-D06BCE3B28BB}"/>
              </a:ext>
            </a:extLst>
          </p:cNvPr>
          <p:cNvSpPr txBox="1"/>
          <p:nvPr/>
        </p:nvSpPr>
        <p:spPr>
          <a:xfrm>
            <a:off x="1238800" y="177281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The event yields in each category after the ML ﬁt are summarized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358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17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Result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4483F19-A340-4B1F-8B1D-69916C9E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94010"/>
            <a:ext cx="3779912" cy="3116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F33EA0-9299-4E6D-88D8-83C60888A579}"/>
                  </a:ext>
                </a:extLst>
              </p:cNvPr>
              <p:cNvSpPr txBox="1"/>
              <p:nvPr/>
            </p:nvSpPr>
            <p:spPr>
              <a:xfrm>
                <a:off x="2054225" y="4785566"/>
                <a:ext cx="4459485" cy="126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C00000"/>
                    </a:solidFill>
                  </a:rPr>
                  <a:t>for the measured and expected signal rates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F33EA0-9299-4E6D-88D8-83C60888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25" y="4785566"/>
                <a:ext cx="4459485" cy="1261243"/>
              </a:xfrm>
              <a:prstGeom prst="rect">
                <a:avLst/>
              </a:prstGeom>
              <a:blipFill>
                <a:blip r:embed="rId4"/>
                <a:stretch>
                  <a:fillRect l="-2186" t="-3865" b="-8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37F8138-C85E-4BD7-A775-51A2F039A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924278"/>
            <a:ext cx="352349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43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18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Summary</a:t>
            </a:r>
            <a:endParaRPr lang="zh-CN" alt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BED04D8-90F1-4A6F-9A78-683E19279D5B}"/>
                  </a:ext>
                </a:extLst>
              </p:cNvPr>
              <p:cNvSpPr txBox="1"/>
              <p:nvPr/>
            </p:nvSpPr>
            <p:spPr>
              <a:xfrm>
                <a:off x="107503" y="1412776"/>
                <a:ext cx="9036497" cy="475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ttH-&gt;ML final states has been presented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Events from the sample of pp collisions recorded by the CMS experiment in 2017 are categorized according to the number of leptons and </a:t>
                </a:r>
                <a:r>
                  <a:rPr lang="en-US" altLang="zh-CN" sz="2000" dirty="0" err="1">
                    <a:solidFill>
                      <a:srgbClr val="C00000"/>
                    </a:solidFill>
                  </a:rPr>
                  <a:t>τh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BDT and matrix element methods are used to optimize the analysis sensitivity.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A </a:t>
                </a:r>
                <a:r>
                  <a:rPr lang="en-US" altLang="zh-CN" sz="2000" dirty="0" err="1">
                    <a:solidFill>
                      <a:srgbClr val="C00000"/>
                    </a:solidFill>
                  </a:rPr>
                  <a:t>ttH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 production rate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)times the SM expectation is observed(expected), corresponding to a significance of 1.7</a:t>
                </a:r>
                <a:r>
                  <a:rPr lang="el-GR" altLang="zh-CN" sz="2000" dirty="0">
                    <a:solidFill>
                      <a:srgbClr val="C00000"/>
                    </a:solidFill>
                  </a:rPr>
                  <a:t>σ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(2.9</a:t>
                </a:r>
                <a:r>
                  <a:rPr lang="el-GR" altLang="zh-CN" sz="2000" dirty="0">
                    <a:solidFill>
                      <a:srgbClr val="C00000"/>
                    </a:solidFill>
                  </a:rPr>
                  <a:t>σ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).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Combine with 2016 data, the observed(expected) signal rate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𝟗𝟔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) times the SM expectation, corresponds to a significance of 3.2</a:t>
                </a:r>
                <a:r>
                  <a:rPr lang="el-GR" altLang="zh-CN" sz="2000" dirty="0">
                    <a:solidFill>
                      <a:srgbClr val="C00000"/>
                    </a:solidFill>
                  </a:rPr>
                  <a:t>σ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 (4.0</a:t>
                </a:r>
                <a:r>
                  <a:rPr lang="el-GR" altLang="zh-CN" sz="2000" dirty="0">
                    <a:solidFill>
                      <a:srgbClr val="C00000"/>
                    </a:solidFill>
                  </a:rPr>
                  <a:t>σ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).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All results are consistent with the SM expectation.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Data from RUN2 is being analyzed.</a:t>
                </a:r>
              </a:p>
              <a:p>
                <a:endParaRPr lang="en-US" altLang="zh-CN" sz="2000" dirty="0">
                  <a:solidFill>
                    <a:srgbClr val="002060"/>
                  </a:solidFill>
                </a:endParaRPr>
              </a:p>
              <a:p>
                <a:endParaRPr lang="en-US" altLang="zh-CN" sz="2000" dirty="0">
                  <a:solidFill>
                    <a:srgbClr val="002060"/>
                  </a:solidFill>
                </a:endParaRPr>
              </a:p>
              <a:p>
                <a:r>
                  <a:rPr lang="en-US" altLang="zh-CN" sz="2000" dirty="0">
                    <a:solidFill>
                      <a:srgbClr val="002060"/>
                    </a:solidFill>
                  </a:rPr>
                  <a:t>http://cds.cern.ch/record/2649199?ln=en</a:t>
                </a:r>
              </a:p>
              <a:p>
                <a:endParaRPr lang="en-US" altLang="zh-CN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BED04D8-90F1-4A6F-9A78-683E19279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412776"/>
                <a:ext cx="9036497" cy="4759316"/>
              </a:xfrm>
              <a:prstGeom prst="rect">
                <a:avLst/>
              </a:prstGeom>
              <a:blipFill>
                <a:blip r:embed="rId3"/>
                <a:stretch>
                  <a:fillRect l="-607" t="-769" r="-1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4581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19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3E63892-0532-43BA-8646-6953B719BCB3}"/>
              </a:ext>
            </a:extLst>
          </p:cNvPr>
          <p:cNvSpPr txBox="1"/>
          <p:nvPr/>
        </p:nvSpPr>
        <p:spPr>
          <a:xfrm>
            <a:off x="0" y="1340768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rgbClr val="C00000"/>
                </a:solidFill>
              </a:rPr>
              <a:t>Thanks</a:t>
            </a:r>
            <a:endParaRPr lang="zh-CN" altLang="en-US" sz="19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55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4386" y="6245755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333333"/>
                </a:solidFill>
                <a:latin typeface="PingFang SC"/>
              </a:rPr>
              <a:t>2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Higgs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8819D0-D438-40D2-8DD6-D5AF8B259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" y="1268760"/>
            <a:ext cx="2079715" cy="2448272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EAB52A1E-85AD-4C99-B49A-187C739EE18E}"/>
              </a:ext>
            </a:extLst>
          </p:cNvPr>
          <p:cNvSpPr/>
          <p:nvPr/>
        </p:nvSpPr>
        <p:spPr bwMode="auto">
          <a:xfrm>
            <a:off x="5887759" y="905886"/>
            <a:ext cx="1224137" cy="99542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Bosons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A45E271-910B-4419-AB7C-8B1B88A34CC9}"/>
              </a:ext>
            </a:extLst>
          </p:cNvPr>
          <p:cNvSpPr/>
          <p:nvPr/>
        </p:nvSpPr>
        <p:spPr bwMode="auto">
          <a:xfrm>
            <a:off x="5987171" y="2298181"/>
            <a:ext cx="1224137" cy="99542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/>
              <a:t>Higgs itself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50DAD74-84C7-40BE-A6B6-7BEC0AAA9200}"/>
              </a:ext>
            </a:extLst>
          </p:cNvPr>
          <p:cNvSpPr/>
          <p:nvPr/>
        </p:nvSpPr>
        <p:spPr bwMode="auto">
          <a:xfrm>
            <a:off x="5815688" y="3791314"/>
            <a:ext cx="1224137" cy="995422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/>
              <a:t>Fermions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C2F0EB2-668E-4CD3-9CF7-3853FB63FF8E}"/>
              </a:ext>
            </a:extLst>
          </p:cNvPr>
          <p:cNvCxnSpPr>
            <a:cxnSpLocks/>
            <a:endCxn id="14" idx="2"/>
          </p:cNvCxnSpPr>
          <p:nvPr/>
        </p:nvCxnSpPr>
        <p:spPr bwMode="auto">
          <a:xfrm flipV="1">
            <a:off x="5148367" y="1403597"/>
            <a:ext cx="739392" cy="911516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AFBC6AD-690B-4A01-AB2D-10EE77F3100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5172171" y="2795892"/>
            <a:ext cx="815000" cy="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0404FF7-A3CC-4A14-BA6D-55EDD90321F4}"/>
              </a:ext>
            </a:extLst>
          </p:cNvPr>
          <p:cNvCxnSpPr>
            <a:cxnSpLocks/>
            <a:endCxn id="16" idx="2"/>
          </p:cNvCxnSpPr>
          <p:nvPr/>
        </p:nvCxnSpPr>
        <p:spPr bwMode="auto">
          <a:xfrm>
            <a:off x="5098024" y="2920057"/>
            <a:ext cx="717664" cy="1368968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8DD3E68E-082F-4094-BA3C-5CD8DC024784}"/>
              </a:ext>
            </a:extLst>
          </p:cNvPr>
          <p:cNvSpPr txBox="1"/>
          <p:nvPr/>
        </p:nvSpPr>
        <p:spPr>
          <a:xfrm>
            <a:off x="7111896" y="110325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</a:rPr>
              <a:t>Discovered in 2012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A46F741-953F-478D-9927-AC967D2BD555}"/>
              </a:ext>
            </a:extLst>
          </p:cNvPr>
          <p:cNvSpPr txBox="1"/>
          <p:nvPr/>
        </p:nvSpPr>
        <p:spPr>
          <a:xfrm>
            <a:off x="7310720" y="250820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Not  yet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21A0C61-49CD-4A85-A064-BBF109C579B5}"/>
              </a:ext>
            </a:extLst>
          </p:cNvPr>
          <p:cNvSpPr txBox="1"/>
          <p:nvPr/>
        </p:nvSpPr>
        <p:spPr>
          <a:xfrm>
            <a:off x="6804250" y="37234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002060"/>
                </a:solidFill>
              </a:rPr>
              <a:t>ttH</a:t>
            </a:r>
            <a:r>
              <a:rPr lang="en-US" altLang="zh-CN" sz="2400" dirty="0">
                <a:solidFill>
                  <a:srgbClr val="002060"/>
                </a:solidFill>
              </a:rPr>
              <a:t> process was discovered in 2018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50644C3A-377D-47A5-A30D-8647FAF6F203}"/>
              </a:ext>
            </a:extLst>
          </p:cNvPr>
          <p:cNvSpPr txBox="1"/>
          <p:nvPr/>
        </p:nvSpPr>
        <p:spPr>
          <a:xfrm>
            <a:off x="26493" y="4872437"/>
            <a:ext cx="551958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u="none" dirty="0"/>
              <a:t>Higgs: the mass origin of fundamental particle</a:t>
            </a:r>
            <a:endParaRPr lang="en-US" sz="2400" b="1" u="none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D6787C9-748A-4264-85D5-E3AAB63D8DE3}"/>
              </a:ext>
            </a:extLst>
          </p:cNvPr>
          <p:cNvSpPr txBox="1"/>
          <p:nvPr/>
        </p:nvSpPr>
        <p:spPr>
          <a:xfrm>
            <a:off x="251520" y="3767023"/>
            <a:ext cx="331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The only scalar boson in SM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FEF0BF6-07B3-443A-801A-2B6647DCB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9680" r="12201" b="9680"/>
          <a:stretch/>
        </p:blipFill>
        <p:spPr>
          <a:xfrm>
            <a:off x="2084731" y="1556876"/>
            <a:ext cx="3074500" cy="210822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E329525A-AB26-4BA2-98B9-DB7FDA0FCFE8}"/>
              </a:ext>
            </a:extLst>
          </p:cNvPr>
          <p:cNvSpPr txBox="1"/>
          <p:nvPr/>
        </p:nvSpPr>
        <p:spPr>
          <a:xfrm>
            <a:off x="5206195" y="4943426"/>
            <a:ext cx="31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</a:rPr>
              <a:t>The fifth force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206EA6DE-646D-492A-80A4-8893F7A9C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3" y="5774634"/>
            <a:ext cx="4536807" cy="8001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7031CD2-6FEC-4BB9-A272-64B5CB0DC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5774423"/>
            <a:ext cx="3196109" cy="83648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5CAB4AF-5F22-4CD0-8AF5-3CF66B71CF3C}"/>
              </a:ext>
            </a:extLst>
          </p:cNvPr>
          <p:cNvSpPr/>
          <p:nvPr/>
        </p:nvSpPr>
        <p:spPr bwMode="auto">
          <a:xfrm>
            <a:off x="5632739" y="3429000"/>
            <a:ext cx="3484767" cy="1514417"/>
          </a:xfrm>
          <a:prstGeom prst="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20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3AF62E4-4254-4443-9874-B9D0C79F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556792"/>
            <a:ext cx="9105900" cy="26860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A83997-25DC-47E8-843F-BBF8D0943D9F}"/>
              </a:ext>
            </a:extLst>
          </p:cNvPr>
          <p:cNvSpPr txBox="1"/>
          <p:nvPr/>
        </p:nvSpPr>
        <p:spPr>
          <a:xfrm>
            <a:off x="323528" y="424284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Samples for signal and background processes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70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21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2CADBB-3290-4A7B-8A31-D8669E06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418"/>
            <a:ext cx="9144000" cy="45161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94301ED-9637-4AC2-8BA5-C26B281A523E}"/>
              </a:ext>
            </a:extLst>
          </p:cNvPr>
          <p:cNvSpPr txBox="1"/>
          <p:nvPr/>
        </p:nvSpPr>
        <p:spPr>
          <a:xfrm>
            <a:off x="107504" y="5877272"/>
            <a:ext cx="897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 Loose, fakeable, and tight selection criteria for electrons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535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22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4301ED-9637-4AC2-8BA5-C26B281A523E}"/>
              </a:ext>
            </a:extLst>
          </p:cNvPr>
          <p:cNvSpPr txBox="1"/>
          <p:nvPr/>
        </p:nvSpPr>
        <p:spPr>
          <a:xfrm>
            <a:off x="107504" y="5877272"/>
            <a:ext cx="897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 Loose, fakeable, and tight selection criteria for muons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DB4445-D18C-40BD-A783-9AD0D7CF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047750"/>
            <a:ext cx="8858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82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23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0C1E43-E88F-4598-A352-CC4A578C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8239125" cy="3124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1F7BB0B-4FD7-4EAE-A7FA-EA78A9DBA19C}"/>
              </a:ext>
            </a:extLst>
          </p:cNvPr>
          <p:cNvSpPr/>
          <p:nvPr/>
        </p:nvSpPr>
        <p:spPr>
          <a:xfrm>
            <a:off x="323528" y="450170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rgbClr val="C00000"/>
                </a:solidFill>
              </a:rPr>
              <a:t>Fakeable and tight selection criteria for hadronic τ decays. The loose WP is used in the 2</a:t>
            </a:r>
            <a:r>
              <a:rPr lang="en-US" altLang="zh-CN" sz="2800" dirty="0">
                <a:solidFill>
                  <a:srgbClr val="C00000"/>
                </a:solidFill>
              </a:rPr>
              <a:t>l</a:t>
            </a:r>
            <a:r>
              <a:rPr lang="zh-CN" altLang="en-US" sz="2800" dirty="0">
                <a:solidFill>
                  <a:srgbClr val="C00000"/>
                </a:solidFill>
              </a:rPr>
              <a:t>ss + 1τh and 3</a:t>
            </a:r>
            <a:r>
              <a:rPr lang="en-US" altLang="zh-CN" sz="2800" dirty="0">
                <a:solidFill>
                  <a:srgbClr val="C00000"/>
                </a:solidFill>
              </a:rPr>
              <a:t>l</a:t>
            </a:r>
            <a:r>
              <a:rPr lang="zh-CN" altLang="en-US" sz="2800" dirty="0">
                <a:solidFill>
                  <a:srgbClr val="C00000"/>
                </a:solidFill>
              </a:rPr>
              <a:t>+ 1τh channels, while the medium WP is used in the 1</a:t>
            </a:r>
            <a:r>
              <a:rPr lang="en-US" altLang="zh-CN" sz="2800" dirty="0">
                <a:solidFill>
                  <a:srgbClr val="C00000"/>
                </a:solidFill>
              </a:rPr>
              <a:t>l</a:t>
            </a:r>
            <a:r>
              <a:rPr lang="zh-CN" altLang="en-US" sz="2800" dirty="0">
                <a:solidFill>
                  <a:srgbClr val="C00000"/>
                </a:solidFill>
              </a:rPr>
              <a:t> +2τh and 2</a:t>
            </a:r>
            <a:r>
              <a:rPr lang="en-US" altLang="zh-CN" sz="2800" dirty="0">
                <a:solidFill>
                  <a:srgbClr val="C00000"/>
                </a:solidFill>
              </a:rPr>
              <a:t>l</a:t>
            </a:r>
            <a:r>
              <a:rPr lang="zh-CN" altLang="en-US" sz="2800" dirty="0">
                <a:solidFill>
                  <a:srgbClr val="C00000"/>
                </a:solidFill>
              </a:rPr>
              <a:t> +2τh channels.</a:t>
            </a:r>
          </a:p>
        </p:txBody>
      </p:sp>
    </p:spTree>
    <p:extLst>
      <p:ext uri="{BB962C8B-B14F-4D97-AF65-F5344CB8AC3E}">
        <p14:creationId xmlns:p14="http://schemas.microsoft.com/office/powerpoint/2010/main" val="11696567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63051" y="62021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24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AA6023-EF2E-44FF-A9B0-380AF0C7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48" y="1124744"/>
            <a:ext cx="5404103" cy="28083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CD37687-FE0C-42E4-B501-C2E11CE0C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26" y="4055793"/>
            <a:ext cx="5404103" cy="25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06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25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8346D8-D708-4B90-878B-5C9A2A28B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5" y="1184629"/>
            <a:ext cx="5004048" cy="31683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A357B6-81BD-44AC-8F71-5B491929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727" y="1184629"/>
            <a:ext cx="3672408" cy="32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246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26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B4362E0-DFE1-493C-B0AD-4B8C94273C98}"/>
              </a:ext>
            </a:extLst>
          </p:cNvPr>
          <p:cNvSpPr txBox="1"/>
          <p:nvPr/>
        </p:nvSpPr>
        <p:spPr>
          <a:xfrm>
            <a:off x="1774886" y="752363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002060"/>
                </a:solidFill>
              </a:rPr>
              <a:t>reducible</a:t>
            </a:r>
            <a:r>
              <a:rPr lang="en-US" altLang="zh-CN" sz="2000" dirty="0">
                <a:solidFill>
                  <a:srgbClr val="C00000"/>
                </a:solidFill>
              </a:rPr>
              <a:t>: not prompt leptons or </a:t>
            </a:r>
            <a:r>
              <a:rPr lang="en-US" altLang="zh-CN" sz="2000" dirty="0" err="1">
                <a:solidFill>
                  <a:srgbClr val="C00000"/>
                </a:solidFill>
              </a:rPr>
              <a:t>τh</a:t>
            </a:r>
            <a:r>
              <a:rPr lang="en-US" altLang="zh-CN" sz="2000" dirty="0">
                <a:solidFill>
                  <a:srgbClr val="C00000"/>
                </a:solidFill>
              </a:rPr>
              <a:t>.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6B0FC2-FC7D-48BE-941F-C154545F820E}"/>
              </a:ext>
            </a:extLst>
          </p:cNvPr>
          <p:cNvSpPr txBox="1"/>
          <p:nvPr/>
        </p:nvSpPr>
        <p:spPr>
          <a:xfrm>
            <a:off x="726473" y="180666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Background from misidentiﬁed leptons and </a:t>
            </a:r>
            <a:r>
              <a:rPr lang="en-US" altLang="zh-CN" sz="1600" dirty="0" err="1">
                <a:solidFill>
                  <a:srgbClr val="C00000"/>
                </a:solidFill>
              </a:rPr>
              <a:t>τh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A39E76-F446-45B6-8D09-43450A3F40AE}"/>
              </a:ext>
            </a:extLst>
          </p:cNvPr>
          <p:cNvSpPr txBox="1"/>
          <p:nvPr/>
        </p:nvSpPr>
        <p:spPr>
          <a:xfrm>
            <a:off x="2870018" y="1731869"/>
            <a:ext cx="245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Background from lepton charge mismeasurement 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0953DC-DEFF-4E9C-9CAF-D1FA4E0DAFFD}"/>
              </a:ext>
            </a:extLst>
          </p:cNvPr>
          <p:cNvSpPr txBox="1"/>
          <p:nvPr/>
        </p:nvSpPr>
        <p:spPr>
          <a:xfrm>
            <a:off x="654465" y="298462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fake-factor(FF)method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1370B9-05F5-4FA3-8812-A357A17C3993}"/>
              </a:ext>
            </a:extLst>
          </p:cNvPr>
          <p:cNvSpPr txBox="1"/>
          <p:nvPr/>
        </p:nvSpPr>
        <p:spPr>
          <a:xfrm>
            <a:off x="5714975" y="1556792"/>
            <a:ext cx="3105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</a:rPr>
              <a:t>small additional reducible background:</a:t>
            </a:r>
          </a:p>
          <a:p>
            <a:r>
              <a:rPr lang="en-US" altLang="zh-CN" sz="2000" dirty="0" err="1">
                <a:solidFill>
                  <a:srgbClr val="C00000"/>
                </a:solidFill>
              </a:rPr>
              <a:t>ttγ</a:t>
            </a:r>
            <a:r>
              <a:rPr lang="en-US" altLang="zh-CN" sz="2000" dirty="0">
                <a:solidFill>
                  <a:srgbClr val="C00000"/>
                </a:solidFill>
              </a:rPr>
              <a:t>/</a:t>
            </a:r>
            <a:r>
              <a:rPr lang="el-GR" altLang="zh-CN" sz="2000" dirty="0">
                <a:solidFill>
                  <a:srgbClr val="C00000"/>
                </a:solidFill>
              </a:rPr>
              <a:t>γ</a:t>
            </a:r>
            <a:r>
              <a:rPr lang="en-US" altLang="zh-CN" sz="2000" dirty="0">
                <a:solidFill>
                  <a:srgbClr val="C00000"/>
                </a:solidFill>
              </a:rPr>
              <a:t>*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CB863C-4008-46C7-8915-1FD944F08EBA}"/>
              </a:ext>
            </a:extLst>
          </p:cNvPr>
          <p:cNvSpPr txBox="1"/>
          <p:nvPr/>
        </p:nvSpPr>
        <p:spPr>
          <a:xfrm>
            <a:off x="5652120" y="355420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contribution of this background is modeled using the MC simulation.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291F7DB6-D31B-4778-840E-A7C81BFE474F}"/>
              </a:ext>
            </a:extLst>
          </p:cNvPr>
          <p:cNvSpPr/>
          <p:nvPr/>
        </p:nvSpPr>
        <p:spPr bwMode="auto">
          <a:xfrm>
            <a:off x="7123707" y="2561238"/>
            <a:ext cx="288032" cy="1072569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5054763-72AE-4DB5-8D60-628D19736546}"/>
              </a:ext>
            </a:extLst>
          </p:cNvPr>
          <p:cNvSpPr txBox="1"/>
          <p:nvPr/>
        </p:nvSpPr>
        <p:spPr>
          <a:xfrm>
            <a:off x="649881" y="3988093"/>
            <a:ext cx="250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Estimation of                    the non-prompt background in the SR is obtained by applying weights to the events in the AR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B8695E0A-0686-47E5-BDB1-2A23CEDB59BF}"/>
              </a:ext>
            </a:extLst>
          </p:cNvPr>
          <p:cNvSpPr/>
          <p:nvPr/>
        </p:nvSpPr>
        <p:spPr bwMode="auto">
          <a:xfrm>
            <a:off x="2009555" y="1472760"/>
            <a:ext cx="144016" cy="300226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B4DA09DF-0C3B-4D96-AE64-FE68D05668E0}"/>
              </a:ext>
            </a:extLst>
          </p:cNvPr>
          <p:cNvSpPr/>
          <p:nvPr/>
        </p:nvSpPr>
        <p:spPr bwMode="auto">
          <a:xfrm>
            <a:off x="1982327" y="3429000"/>
            <a:ext cx="261908" cy="559093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0275CA6E-2D6B-4F03-BB6E-DA443FFBD42F}"/>
              </a:ext>
            </a:extLst>
          </p:cNvPr>
          <p:cNvSpPr/>
          <p:nvPr/>
        </p:nvSpPr>
        <p:spPr bwMode="auto">
          <a:xfrm>
            <a:off x="2025123" y="2599467"/>
            <a:ext cx="170613" cy="384613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09B2325-AC01-471A-BD21-56DEDAEBC342}"/>
              </a:ext>
            </a:extLst>
          </p:cNvPr>
          <p:cNvSpPr txBox="1"/>
          <p:nvPr/>
        </p:nvSpPr>
        <p:spPr>
          <a:xfrm>
            <a:off x="-29608" y="5673311"/>
            <a:ext cx="394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FFC000"/>
                </a:solidFill>
              </a:rPr>
              <a:t>AR: pass the relaxed, fall the tight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7869593-EB66-4947-8A2B-9BFC8F62E2EC}"/>
              </a:ext>
            </a:extLst>
          </p:cNvPr>
          <p:cNvSpPr txBox="1"/>
          <p:nvPr/>
        </p:nvSpPr>
        <p:spPr>
          <a:xfrm>
            <a:off x="3156359" y="2992904"/>
            <a:ext cx="24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Similar to FF method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D2367E8-0352-45BE-AFAB-2C94DA78F7AC}"/>
              </a:ext>
            </a:extLst>
          </p:cNvPr>
          <p:cNvSpPr txBox="1"/>
          <p:nvPr/>
        </p:nvSpPr>
        <p:spPr>
          <a:xfrm>
            <a:off x="3187045" y="3914918"/>
            <a:ext cx="250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Estimation of                    the non-prompt background in the SR is obtained by applying weights to the events in the AR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DD90CE44-D40B-47E8-BA06-86D76D862C84}"/>
              </a:ext>
            </a:extLst>
          </p:cNvPr>
          <p:cNvSpPr/>
          <p:nvPr/>
        </p:nvSpPr>
        <p:spPr bwMode="auto">
          <a:xfrm>
            <a:off x="3928080" y="1354154"/>
            <a:ext cx="144016" cy="424207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1D0471CC-312E-48CC-BEA6-47525DE38163}"/>
              </a:ext>
            </a:extLst>
          </p:cNvPr>
          <p:cNvSpPr/>
          <p:nvPr/>
        </p:nvSpPr>
        <p:spPr bwMode="auto">
          <a:xfrm>
            <a:off x="4118578" y="3429000"/>
            <a:ext cx="249617" cy="432340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50715E28-ED9A-4601-9663-A1EA2A04295E}"/>
              </a:ext>
            </a:extLst>
          </p:cNvPr>
          <p:cNvSpPr/>
          <p:nvPr/>
        </p:nvSpPr>
        <p:spPr bwMode="auto">
          <a:xfrm>
            <a:off x="4121283" y="2599467"/>
            <a:ext cx="144016" cy="424207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77AEE2-0F10-4591-B979-5866677FF1CB}"/>
              </a:ext>
            </a:extLst>
          </p:cNvPr>
          <p:cNvSpPr txBox="1"/>
          <p:nvPr/>
        </p:nvSpPr>
        <p:spPr>
          <a:xfrm>
            <a:off x="3835848" y="5580978"/>
            <a:ext cx="402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>
                <a:solidFill>
                  <a:srgbClr val="00B050"/>
                </a:solidFill>
              </a:rPr>
              <a:t>AR: except that the two leptons are required to be of opposite charge</a:t>
            </a:r>
            <a:endParaRPr lang="zh-CN" altLang="en-US" sz="1800" dirty="0">
              <a:solidFill>
                <a:srgbClr val="00B05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B46E5BF-7CED-49E8-85AB-146F2ECA7045}"/>
              </a:ext>
            </a:extLst>
          </p:cNvPr>
          <p:cNvSpPr txBox="1"/>
          <p:nvPr/>
        </p:nvSpPr>
        <p:spPr>
          <a:xfrm>
            <a:off x="4693043" y="712714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Mainly for e in 2lss and 2lss+1τh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C4E2B93B-F9AD-411B-A4E6-9BDFF731D651}"/>
              </a:ext>
            </a:extLst>
          </p:cNvPr>
          <p:cNvSpPr/>
          <p:nvPr/>
        </p:nvSpPr>
        <p:spPr bwMode="auto">
          <a:xfrm rot="2094774">
            <a:off x="4986987" y="1176746"/>
            <a:ext cx="286341" cy="684309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1D91BA9-2B77-475E-BA25-2915934AB1E1}"/>
              </a:ext>
            </a:extLst>
          </p:cNvPr>
          <p:cNvSpPr txBox="1"/>
          <p:nvPr/>
        </p:nvSpPr>
        <p:spPr>
          <a:xfrm>
            <a:off x="-29607" y="6145286"/>
            <a:ext cx="870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FFC000"/>
                </a:solidFill>
              </a:rPr>
              <a:t>weights :multi-jet control regions for electrons and muons, and  </a:t>
            </a:r>
            <a:r>
              <a:rPr lang="en-US" altLang="zh-CN" sz="2000" dirty="0" err="1">
                <a:solidFill>
                  <a:srgbClr val="FFC000"/>
                </a:solidFill>
              </a:rPr>
              <a:t>tt+jets</a:t>
            </a:r>
            <a:r>
              <a:rPr lang="en-US" altLang="zh-CN" sz="2000" dirty="0">
                <a:solidFill>
                  <a:srgbClr val="FFC000"/>
                </a:solidFill>
              </a:rPr>
              <a:t>  for </a:t>
            </a:r>
            <a:r>
              <a:rPr lang="en-US" altLang="zh-CN" sz="2000" dirty="0" err="1">
                <a:solidFill>
                  <a:srgbClr val="FFC000"/>
                </a:solidFill>
              </a:rPr>
              <a:t>τh</a:t>
            </a:r>
            <a:r>
              <a:rPr lang="en-US" altLang="zh-CN" sz="2000" dirty="0">
                <a:solidFill>
                  <a:srgbClr val="FFC000"/>
                </a:solidFill>
              </a:rPr>
              <a:t>. 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F07FB18-0164-42F8-B99B-254BE093E171}"/>
              </a:ext>
            </a:extLst>
          </p:cNvPr>
          <p:cNvSpPr txBox="1"/>
          <p:nvPr/>
        </p:nvSpPr>
        <p:spPr>
          <a:xfrm>
            <a:off x="6270195" y="50825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Weights : Z/</a:t>
            </a:r>
            <a:r>
              <a:rPr lang="el-GR" altLang="zh-CN" sz="1800" dirty="0">
                <a:solidFill>
                  <a:srgbClr val="00B050"/>
                </a:solidFill>
              </a:rPr>
              <a:t>γ∗ → </a:t>
            </a:r>
            <a:r>
              <a:rPr lang="en-US" altLang="zh-CN" sz="1800" dirty="0" err="1">
                <a:solidFill>
                  <a:srgbClr val="00B050"/>
                </a:solidFill>
              </a:rPr>
              <a:t>ee</a:t>
            </a:r>
            <a:r>
              <a:rPr lang="en-US" altLang="zh-CN" sz="1800" dirty="0">
                <a:solidFill>
                  <a:srgbClr val="00B050"/>
                </a:solidFill>
              </a:rPr>
              <a:t> sample</a:t>
            </a:r>
            <a:endParaRPr lang="zh-CN" alt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283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27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718D2E-35B9-4528-843B-EE9DBCBEB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"/>
          <a:stretch/>
        </p:blipFill>
        <p:spPr>
          <a:xfrm>
            <a:off x="1691680" y="655821"/>
            <a:ext cx="5071163" cy="583571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A450161-8830-4BD5-BCFC-8556E9AD23FB}"/>
              </a:ext>
            </a:extLst>
          </p:cNvPr>
          <p:cNvSpPr txBox="1"/>
          <p:nvPr/>
        </p:nvSpPr>
        <p:spPr>
          <a:xfrm>
            <a:off x="6948264" y="148478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Variables used in the multivariate discriminators for the channels with and without </a:t>
            </a:r>
            <a:r>
              <a:rPr lang="en-US" altLang="zh-CN" sz="1800" dirty="0" err="1">
                <a:solidFill>
                  <a:srgbClr val="C00000"/>
                </a:solidFill>
              </a:rPr>
              <a:t>taus</a:t>
            </a:r>
            <a:r>
              <a:rPr lang="en-US" altLang="zh-CN" sz="1800" dirty="0">
                <a:solidFill>
                  <a:srgbClr val="C00000"/>
                </a:solidFill>
              </a:rPr>
              <a:t>.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3152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25764" y="62457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28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Back-up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F2016E9-CA1E-45AF-9E93-750D00F0A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4932040" cy="25922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7A3703F-3215-47EA-A8C7-732983C2695B}"/>
              </a:ext>
            </a:extLst>
          </p:cNvPr>
          <p:cNvSpPr txBox="1"/>
          <p:nvPr/>
        </p:nvSpPr>
        <p:spPr>
          <a:xfrm>
            <a:off x="328699" y="4743435"/>
            <a:ext cx="8049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95% CL upper limits on µ, The observed limit is compared to the expected limits for the background-only hypothesis (µ = 0) and for the hypothesis where the SM </a:t>
            </a:r>
            <a:r>
              <a:rPr lang="en-US" altLang="zh-CN" sz="2400" dirty="0" err="1">
                <a:solidFill>
                  <a:srgbClr val="C00000"/>
                </a:solidFill>
              </a:rPr>
              <a:t>ttH</a:t>
            </a:r>
            <a:r>
              <a:rPr lang="en-US" altLang="zh-CN" sz="2400" dirty="0">
                <a:solidFill>
                  <a:srgbClr val="C00000"/>
                </a:solidFill>
              </a:rPr>
              <a:t> process is expected (µ = 1).</a:t>
            </a:r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4B5911-586B-4882-AA3D-02821AB7A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980728"/>
            <a:ext cx="3394719" cy="33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389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2783" y="624575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3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2"/>
                </a:solidFill>
              </a:rPr>
              <a:t>ttH</a:t>
            </a:r>
            <a:r>
              <a:rPr lang="en-US" altLang="zh-CN" dirty="0">
                <a:solidFill>
                  <a:schemeClr val="accent2"/>
                </a:solidFill>
              </a:rPr>
              <a:t> analysis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21" name="Content Placeholder 6" descr="Screen Shot 2014-11-06 at 20.14.19.png">
            <a:extLst>
              <a:ext uri="{FF2B5EF4-FFF2-40B4-BE49-F238E27FC236}">
                <a16:creationId xmlns:a16="http://schemas.microsoft.com/office/drawing/2014/main" id="{0C6012CE-351F-4441-B764-DDC1DDF8C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" b="-831"/>
          <a:stretch/>
        </p:blipFill>
        <p:spPr bwMode="auto">
          <a:xfrm>
            <a:off x="107504" y="1340768"/>
            <a:ext cx="332076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BEAAB31-7DFB-4B04-AFBA-316FB28B4A30}"/>
              </a:ext>
            </a:extLst>
          </p:cNvPr>
          <p:cNvSpPr txBox="1"/>
          <p:nvPr/>
        </p:nvSpPr>
        <p:spPr>
          <a:xfrm>
            <a:off x="3782976" y="1340768"/>
            <a:ext cx="50160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</a:rPr>
              <a:t>The strength of Higgs-Fermion interactions, Higgs-Top coupling is the largest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206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2060"/>
                </a:solidFill>
              </a:rPr>
              <a:t>𝑡𝑡𝐻 </a:t>
            </a:r>
            <a:r>
              <a:rPr lang="en-US" altLang="zh-CN" sz="2400" dirty="0">
                <a:solidFill>
                  <a:srgbClr val="002060"/>
                </a:solidFill>
              </a:rPr>
              <a:t>provides the best sensitivity to probe Higgs-top Yukawa coupling </a:t>
            </a:r>
            <a:r>
              <a:rPr lang="zh-CN" altLang="en-US" sz="2400" dirty="0">
                <a:solidFill>
                  <a:srgbClr val="002060"/>
                </a:solidFill>
              </a:rPr>
              <a:t>𝑦𝑡 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206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</a:rPr>
              <a:t>Focus on three H decay mode</a:t>
            </a:r>
            <a:r>
              <a:rPr lang="en-US" altLang="zh-CN" sz="2400" dirty="0">
                <a:solidFill>
                  <a:srgbClr val="002060"/>
                </a:solidFill>
                <a:sym typeface="Wingdings" panose="05000000000000000000" pitchFamily="2" charset="2"/>
              </a:rPr>
              <a:t>(expect for H-&gt;ZZ*-&gt;4l)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srgbClr val="002060"/>
                </a:solidFill>
              </a:rPr>
              <a:t>WW*(21.5%)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srgbClr val="002060"/>
                </a:solidFill>
              </a:rPr>
              <a:t>ZZ*(2.6%)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l-GR" altLang="zh-CN" sz="3200" dirty="0">
                <a:solidFill>
                  <a:srgbClr val="002060"/>
                </a:solidFill>
              </a:rPr>
              <a:t>ττ</a:t>
            </a:r>
            <a:r>
              <a:rPr lang="en-US" altLang="zh-CN" sz="3200" dirty="0">
                <a:solidFill>
                  <a:srgbClr val="002060"/>
                </a:solidFill>
              </a:rPr>
              <a:t>(6.3%)</a:t>
            </a:r>
          </a:p>
        </p:txBody>
      </p:sp>
      <p:sp>
        <p:nvSpPr>
          <p:cNvPr id="22" name="Right Arrow 15">
            <a:extLst>
              <a:ext uri="{FF2B5EF4-FFF2-40B4-BE49-F238E27FC236}">
                <a16:creationId xmlns:a16="http://schemas.microsoft.com/office/drawing/2014/main" id="{971A4123-0573-4C85-932B-EC32DAFE1E74}"/>
              </a:ext>
            </a:extLst>
          </p:cNvPr>
          <p:cNvSpPr/>
          <p:nvPr/>
        </p:nvSpPr>
        <p:spPr bwMode="auto">
          <a:xfrm rot="16200000">
            <a:off x="1380948" y="3217184"/>
            <a:ext cx="1128584" cy="2190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92C6B1C-424E-4D81-AA0D-2BAFB893B1C5}"/>
              </a:ext>
            </a:extLst>
          </p:cNvPr>
          <p:cNvSpPr txBox="1"/>
          <p:nvPr/>
        </p:nvSpPr>
        <p:spPr>
          <a:xfrm>
            <a:off x="29657" y="4084189"/>
            <a:ext cx="361207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</a:rPr>
              <a:t>direct</a:t>
            </a:r>
            <a:r>
              <a:rPr lang="zh-CN" altLang="en-US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>
                <a:solidFill>
                  <a:srgbClr val="002060"/>
                </a:solidFill>
              </a:rPr>
              <a:t>detection in production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C0EB3CE-4FF7-4A34-ABCD-B51F9C101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44" y="5565145"/>
            <a:ext cx="4176856" cy="819150"/>
          </a:xfrm>
          <a:prstGeom prst="rect">
            <a:avLst/>
          </a:prstGeom>
          <a:ln>
            <a:noFill/>
          </a:ln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3C57A5BF-90D2-494A-84B7-726D20215C67}"/>
              </a:ext>
            </a:extLst>
          </p:cNvPr>
          <p:cNvSpPr/>
          <p:nvPr/>
        </p:nvSpPr>
        <p:spPr bwMode="auto">
          <a:xfrm>
            <a:off x="1922152" y="5417314"/>
            <a:ext cx="1008112" cy="1151606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0E30FA-5970-4705-823D-B32D2582777E}"/>
              </a:ext>
            </a:extLst>
          </p:cNvPr>
          <p:cNvSpPr txBox="1"/>
          <p:nvPr/>
        </p:nvSpPr>
        <p:spPr>
          <a:xfrm>
            <a:off x="5868143" y="655821"/>
            <a:ext cx="248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HIG-18-019-pas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788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2783" y="624575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4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 </a:t>
            </a:r>
            <a:r>
              <a:rPr lang="en-US" altLang="zh-CN" dirty="0" err="1">
                <a:solidFill>
                  <a:schemeClr val="accent2"/>
                </a:solidFill>
              </a:rPr>
              <a:t>ttH</a:t>
            </a:r>
            <a:r>
              <a:rPr lang="en-US" altLang="zh-CN" dirty="0">
                <a:solidFill>
                  <a:schemeClr val="accent2"/>
                </a:solidFill>
              </a:rPr>
              <a:t> analysis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26F7F83-5236-443A-B91C-14EE3FC6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921781" cy="34156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92E690D-5FC6-4D49-A2B4-7CD994E46117}"/>
              </a:ext>
            </a:extLst>
          </p:cNvPr>
          <p:cNvSpPr txBox="1"/>
          <p:nvPr/>
        </p:nvSpPr>
        <p:spPr>
          <a:xfrm>
            <a:off x="5921781" y="1556792"/>
            <a:ext cx="30397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002060"/>
                </a:solidFill>
              </a:rPr>
              <a:t>Event selection</a:t>
            </a:r>
            <a:r>
              <a:rPr lang="zh-CN" altLang="en-US" sz="3200" dirty="0">
                <a:solidFill>
                  <a:srgbClr val="002060"/>
                </a:solidFill>
              </a:rPr>
              <a:t>：</a:t>
            </a:r>
            <a:endParaRPr lang="en-US" altLang="zh-CN" sz="3200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C00000"/>
                </a:solidFill>
              </a:rPr>
              <a:t>contain at least two jets of </a:t>
            </a:r>
            <a:r>
              <a:rPr lang="en-US" altLang="zh-CN" sz="2400" dirty="0" err="1">
                <a:solidFill>
                  <a:srgbClr val="C00000"/>
                </a:solidFill>
              </a:rPr>
              <a:t>pT</a:t>
            </a:r>
            <a:r>
              <a:rPr lang="en-US" altLang="zh-CN" sz="2400" dirty="0">
                <a:solidFill>
                  <a:srgbClr val="C00000"/>
                </a:solidFill>
              </a:rPr>
              <a:t> &gt; 25 GeV and |η| &lt; 2.4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C00000"/>
                </a:solidFill>
              </a:rPr>
              <a:t> contain a loosely-selected lepton pair with an invariant mass </a:t>
            </a:r>
            <a:r>
              <a:rPr lang="en-US" altLang="zh-CN" sz="2400" dirty="0" err="1">
                <a:solidFill>
                  <a:srgbClr val="C00000"/>
                </a:solidFill>
              </a:rPr>
              <a:t>mll</a:t>
            </a:r>
            <a:r>
              <a:rPr lang="en-US" altLang="zh-CN" sz="2400" dirty="0">
                <a:solidFill>
                  <a:srgbClr val="C00000"/>
                </a:solidFill>
              </a:rPr>
              <a:t> &lt; 12 GeV are rejected</a:t>
            </a:r>
          </a:p>
          <a:p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8A2572-0BA2-4612-9E00-7F706C00D639}"/>
              </a:ext>
            </a:extLst>
          </p:cNvPr>
          <p:cNvSpPr txBox="1"/>
          <p:nvPr/>
        </p:nvSpPr>
        <p:spPr>
          <a:xfrm>
            <a:off x="467544" y="4941168"/>
            <a:ext cx="545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zh-CN" sz="2800" dirty="0" err="1">
                <a:solidFill>
                  <a:srgbClr val="FFC000"/>
                </a:solidFill>
              </a:rPr>
              <a:t>ttH</a:t>
            </a:r>
            <a:r>
              <a:rPr lang="en-US" altLang="zh-CN" sz="2800" dirty="0">
                <a:solidFill>
                  <a:srgbClr val="FFC000"/>
                </a:solidFill>
              </a:rPr>
              <a:t> signal events are expected to contain two b-jets.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zh-CN" sz="2800" dirty="0">
                <a:solidFill>
                  <a:srgbClr val="FFC000"/>
                </a:solidFill>
              </a:rPr>
              <a:t> these events are not well modeled by the simulation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87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4385" y="6245755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333333"/>
                </a:solidFill>
                <a:latin typeface="PingFang SC"/>
              </a:rPr>
              <a:t>5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2lss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714053F-2D6B-4556-8ABE-823BD477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405"/>
            <a:ext cx="2190750" cy="18573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E1B39BC-DF9D-4C16-91D7-36C884123176}"/>
              </a:ext>
            </a:extLst>
          </p:cNvPr>
          <p:cNvSpPr txBox="1"/>
          <p:nvPr/>
        </p:nvSpPr>
        <p:spPr>
          <a:xfrm>
            <a:off x="28596" y="3429000"/>
            <a:ext cx="2815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Event selection: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two leptons with same charge </a:t>
            </a:r>
            <a:r>
              <a:rPr lang="en-US" altLang="zh-CN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&gt;25Gev and 15Gev, respectively.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at least four jets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LD&gt;30Gev</a:t>
            </a:r>
            <a:endParaRPr lang="zh-CN" altLang="en-US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6550BF-9849-4031-B51F-9719198DE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976312"/>
            <a:ext cx="3714750" cy="49053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599D9D4-07ED-45F3-899B-150856F8677F}"/>
              </a:ext>
            </a:extLst>
          </p:cNvPr>
          <p:cNvSpPr txBox="1"/>
          <p:nvPr/>
        </p:nvSpPr>
        <p:spPr>
          <a:xfrm>
            <a:off x="182514" y="6014923"/>
            <a:ext cx="266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</a:rPr>
              <a:t>In case both leptons in the event are electrons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38A0967-4725-4B86-B17C-1DCD39A6F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6" y="3008780"/>
            <a:ext cx="2513037" cy="504825"/>
          </a:xfrm>
          <a:prstGeom prst="rect">
            <a:avLst/>
          </a:prstGeom>
        </p:spPr>
      </p:pic>
      <p:sp>
        <p:nvSpPr>
          <p:cNvPr id="3" name="箭头: 下 2">
            <a:extLst>
              <a:ext uri="{FF2B5EF4-FFF2-40B4-BE49-F238E27FC236}">
                <a16:creationId xmlns:a16="http://schemas.microsoft.com/office/drawing/2014/main" id="{984CAA97-A98D-4DA5-AADA-F6CF9FEE1F82}"/>
              </a:ext>
            </a:extLst>
          </p:cNvPr>
          <p:cNvSpPr/>
          <p:nvPr/>
        </p:nvSpPr>
        <p:spPr bwMode="auto">
          <a:xfrm>
            <a:off x="951359" y="5897376"/>
            <a:ext cx="144016" cy="23509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E79B2F-2B51-4CED-A254-749365258CEA}"/>
              </a:ext>
            </a:extLst>
          </p:cNvPr>
          <p:cNvSpPr txBox="1"/>
          <p:nvPr/>
        </p:nvSpPr>
        <p:spPr>
          <a:xfrm>
            <a:off x="2699792" y="5686747"/>
            <a:ext cx="41725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2000" dirty="0">
                <a:solidFill>
                  <a:srgbClr val="FFC000"/>
                </a:solidFill>
              </a:rPr>
              <a:t>rejects most of the otherwise large </a:t>
            </a:r>
            <a:r>
              <a:rPr lang="en-US" altLang="zh-CN" sz="2000" dirty="0" err="1">
                <a:solidFill>
                  <a:srgbClr val="FFC000"/>
                </a:solidFill>
              </a:rPr>
              <a:t>tt+jets</a:t>
            </a:r>
            <a:r>
              <a:rPr lang="en-US" altLang="zh-CN" sz="2000" dirty="0">
                <a:solidFill>
                  <a:srgbClr val="FFC000"/>
                </a:solidFill>
              </a:rPr>
              <a:t> background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58858EC2-99D5-449B-813C-500CA4FC95CA}"/>
              </a:ext>
            </a:extLst>
          </p:cNvPr>
          <p:cNvSpPr/>
          <p:nvPr/>
        </p:nvSpPr>
        <p:spPr bwMode="auto">
          <a:xfrm rot="18663478">
            <a:off x="2809892" y="4840708"/>
            <a:ext cx="360040" cy="94051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0B9854-8C2F-4191-AD4C-E2FFDACF1C13}"/>
              </a:ext>
            </a:extLst>
          </p:cNvPr>
          <p:cNvSpPr txBox="1"/>
          <p:nvPr/>
        </p:nvSpPr>
        <p:spPr>
          <a:xfrm>
            <a:off x="6444208" y="1484784"/>
            <a:ext cx="267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Two BDTs are used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0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4385" y="6245755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333333"/>
                </a:solidFill>
                <a:latin typeface="PingFang SC"/>
              </a:rPr>
              <a:t>6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2lss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6550BF-9849-4031-B51F-9719198D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3714750" cy="49053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E1F8206-E33A-411F-9C58-57054AC25378}"/>
              </a:ext>
            </a:extLst>
          </p:cNvPr>
          <p:cNvSpPr txBox="1"/>
          <p:nvPr/>
        </p:nvSpPr>
        <p:spPr>
          <a:xfrm>
            <a:off x="3635896" y="908720"/>
            <a:ext cx="55081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C00000"/>
                </a:solidFill>
              </a:rPr>
              <a:t>Dominant background: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2400" b="0" dirty="0" err="1">
                <a:solidFill>
                  <a:srgbClr val="C00000"/>
                </a:solidFill>
              </a:rPr>
              <a:t>ttW</a:t>
            </a:r>
            <a:r>
              <a:rPr lang="en-US" altLang="zh-CN" sz="2400" b="0" dirty="0">
                <a:solidFill>
                  <a:srgbClr val="C00000"/>
                </a:solidFill>
              </a:rPr>
              <a:t> : studied in </a:t>
            </a:r>
            <a:r>
              <a:rPr lang="en-US" altLang="zh-CN" sz="2400" b="0" dirty="0" err="1">
                <a:solidFill>
                  <a:srgbClr val="C00000"/>
                </a:solidFill>
              </a:rPr>
              <a:t>ttW</a:t>
            </a:r>
            <a:r>
              <a:rPr lang="en-US" altLang="zh-CN" sz="2400" b="0" dirty="0">
                <a:solidFill>
                  <a:srgbClr val="C00000"/>
                </a:solidFill>
              </a:rPr>
              <a:t> CR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2400" b="0" dirty="0" err="1">
                <a:solidFill>
                  <a:srgbClr val="C00000"/>
                </a:solidFill>
              </a:rPr>
              <a:t>ttZ</a:t>
            </a:r>
            <a:r>
              <a:rPr lang="en-US" altLang="zh-CN" sz="2400" b="0" dirty="0">
                <a:solidFill>
                  <a:srgbClr val="C00000"/>
                </a:solidFill>
              </a:rPr>
              <a:t> : </a:t>
            </a:r>
            <a:r>
              <a:rPr lang="en-US" altLang="zh-CN" sz="2000" b="0" dirty="0">
                <a:solidFill>
                  <a:srgbClr val="C00000"/>
                </a:solidFill>
              </a:rPr>
              <a:t>studied in </a:t>
            </a:r>
            <a:r>
              <a:rPr lang="en-US" altLang="zh-CN" sz="2000" b="0" dirty="0" err="1">
                <a:solidFill>
                  <a:srgbClr val="C00000"/>
                </a:solidFill>
              </a:rPr>
              <a:t>ttZ</a:t>
            </a:r>
            <a:r>
              <a:rPr lang="en-US" altLang="zh-CN" sz="2000" b="0" dirty="0">
                <a:solidFill>
                  <a:srgbClr val="C00000"/>
                </a:solidFill>
              </a:rPr>
              <a:t> CR</a:t>
            </a:r>
          </a:p>
          <a:p>
            <a:pPr algn="l"/>
            <a:r>
              <a:rPr lang="en-US" altLang="zh-CN" sz="2000" b="0" dirty="0">
                <a:solidFill>
                  <a:srgbClr val="C00000"/>
                </a:solidFill>
              </a:rPr>
              <a:t>reduced  by rejecting events with |</a:t>
            </a:r>
            <a:r>
              <a:rPr lang="en-US" altLang="zh-CN" sz="2000" b="0" dirty="0" err="1">
                <a:solidFill>
                  <a:srgbClr val="C00000"/>
                </a:solidFill>
              </a:rPr>
              <a:t>mee−mZ</a:t>
            </a:r>
            <a:r>
              <a:rPr lang="en-US" altLang="zh-CN" sz="2000" b="0" dirty="0">
                <a:solidFill>
                  <a:srgbClr val="C00000"/>
                </a:solidFill>
              </a:rPr>
              <a:t>| &lt; 10 GeV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C00000"/>
                </a:solidFill>
              </a:rPr>
              <a:t>Non-prompt : From b decay but pass the selection  criteria -&gt; be regarded as V decay.</a:t>
            </a:r>
          </a:p>
          <a:p>
            <a:pPr algn="l"/>
            <a:r>
              <a:rPr lang="en-US" altLang="zh-CN" sz="2000" b="0" dirty="0">
                <a:solidFill>
                  <a:srgbClr val="C00000"/>
                </a:solidFill>
              </a:rPr>
              <a:t>Reduced by specific isolation criteria(</a:t>
            </a:r>
            <a:r>
              <a:rPr lang="en-US" altLang="zh-CN" sz="2400" dirty="0">
                <a:solidFill>
                  <a:srgbClr val="FFC000"/>
                </a:solidFill>
              </a:rPr>
              <a:t>important contribution from </a:t>
            </a:r>
            <a:r>
              <a:rPr lang="en-US" altLang="zh-CN" sz="2000" dirty="0">
                <a:solidFill>
                  <a:srgbClr val="FFC000"/>
                </a:solidFill>
              </a:rPr>
              <a:t>IHEP </a:t>
            </a:r>
            <a:r>
              <a:rPr lang="en-US" altLang="zh-CN" sz="20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0B4643-AEB6-4CF0-A1F2-95C8989E1EB7}"/>
              </a:ext>
            </a:extLst>
          </p:cNvPr>
          <p:cNvSpPr txBox="1"/>
          <p:nvPr/>
        </p:nvSpPr>
        <p:spPr>
          <a:xfrm>
            <a:off x="3714750" y="4263485"/>
            <a:ext cx="5245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BDT are used for the separation of the signal and background </a:t>
            </a:r>
          </a:p>
          <a:p>
            <a:r>
              <a:rPr lang="en-US" altLang="zh-CN" sz="2800" dirty="0">
                <a:solidFill>
                  <a:srgbClr val="FFC000"/>
                </a:solidFill>
              </a:rPr>
              <a:t>IHEP provide the most sensitive variable-&gt;</a:t>
            </a:r>
            <a:r>
              <a:rPr lang="en-US" altLang="zh-CN" sz="2800" dirty="0" err="1">
                <a:solidFill>
                  <a:srgbClr val="FFC000"/>
                </a:solidFill>
              </a:rPr>
              <a:t>Hj</a:t>
            </a:r>
            <a:r>
              <a:rPr lang="en-US" altLang="zh-CN" sz="2800" dirty="0">
                <a:solidFill>
                  <a:srgbClr val="FFC000"/>
                </a:solidFill>
              </a:rPr>
              <a:t> tagger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DB8ECC9-3091-4B67-8C73-8DC2C1C84624}"/>
              </a:ext>
            </a:extLst>
          </p:cNvPr>
          <p:cNvSpPr/>
          <p:nvPr/>
        </p:nvSpPr>
        <p:spPr>
          <a:xfrm>
            <a:off x="3553318" y="5902652"/>
            <a:ext cx="5406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>
                <a:solidFill>
                  <a:srgbClr val="00B050"/>
                </a:solidFill>
              </a:rPr>
              <a:t>Tagging jets from Higgs decay</a:t>
            </a:r>
          </a:p>
          <a:p>
            <a:pPr lvl="1"/>
            <a:r>
              <a:rPr lang="en-US" altLang="zh-CN" sz="2000" dirty="0">
                <a:solidFill>
                  <a:srgbClr val="00B050"/>
                </a:solidFill>
              </a:rPr>
              <a:t>Aim to extract </a:t>
            </a:r>
            <a:r>
              <a:rPr lang="en-US" altLang="zh-CN" sz="2000" dirty="0" err="1">
                <a:solidFill>
                  <a:srgbClr val="00B050"/>
                </a:solidFill>
              </a:rPr>
              <a:t>ttH</a:t>
            </a:r>
            <a:r>
              <a:rPr lang="en-US" altLang="zh-CN" sz="2000" dirty="0">
                <a:solidFill>
                  <a:srgbClr val="00B050"/>
                </a:solidFill>
              </a:rPr>
              <a:t> from </a:t>
            </a:r>
            <a:r>
              <a:rPr lang="en-US" altLang="zh-CN" sz="2000" dirty="0" err="1">
                <a:solidFill>
                  <a:srgbClr val="00B050"/>
                </a:solidFill>
              </a:rPr>
              <a:t>ttV</a:t>
            </a:r>
            <a:endParaRPr lang="en-US" altLang="zh-CN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51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2783" y="624575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7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3l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1B39BC-DF9D-4C16-91D7-36C884123176}"/>
              </a:ext>
            </a:extLst>
          </p:cNvPr>
          <p:cNvSpPr txBox="1"/>
          <p:nvPr/>
        </p:nvSpPr>
        <p:spPr>
          <a:xfrm>
            <a:off x="28596" y="3429000"/>
            <a:ext cx="27432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Event selection: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three leptons with highest </a:t>
            </a:r>
            <a:r>
              <a:rPr lang="en-US" altLang="zh-CN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&gt;25Gev, second and third </a:t>
            </a:r>
            <a:r>
              <a:rPr lang="en-US" altLang="zh-CN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&gt;15Gev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Charge sum +1 or -1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Fewer than 4 jets</a:t>
            </a:r>
          </a:p>
          <a:p>
            <a:pPr algn="l"/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-&gt;LD&gt;45Gev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two lepton pairs with SFOC and M4l&lt;140Gev vetoed</a:t>
            </a: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7FF9E12-193F-43DF-9AA9-5F3FEBED5C97}"/>
                  </a:ext>
                </a:extLst>
              </p:cNvPr>
              <p:cNvSpPr txBox="1"/>
              <p:nvPr/>
            </p:nvSpPr>
            <p:spPr>
              <a:xfrm>
                <a:off x="6558558" y="1124744"/>
                <a:ext cx="2477938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dirty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dirty="0" err="1">
                    <a:solidFill>
                      <a:schemeClr val="accent6"/>
                    </a:solidFill>
                  </a:rPr>
                  <a:t>ttZ</a:t>
                </a:r>
                <a:r>
                  <a:rPr lang="en-US" altLang="zh-CN" sz="2400" dirty="0">
                    <a:solidFill>
                      <a:schemeClr val="accent6"/>
                    </a:solidFill>
                  </a:rPr>
                  <a:t> production background: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solidFill>
                      <a:srgbClr val="00B050"/>
                    </a:solidFill>
                  </a:rPr>
                  <a:t>Vetoing events contain a pair of SFOC leptons with</a:t>
                </a:r>
                <a:endParaRPr lang="en-US" altLang="zh-CN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en-US" altLang="zh-CN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e>
                      </m:d>
                      <m:r>
                        <a:rPr lang="en-US" altLang="zh-CN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𝑮𝒆𝒗</m:t>
                      </m:r>
                    </m:oMath>
                  </m:oMathPara>
                </a14:m>
                <a:endParaRPr lang="en-US" altLang="zh-CN" sz="2400" dirty="0">
                  <a:solidFill>
                    <a:srgbClr val="00B050"/>
                  </a:solidFill>
                </a:endParaRPr>
              </a:p>
              <a:p>
                <a:endParaRPr lang="en-US" altLang="zh-C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7FF9E12-193F-43DF-9AA9-5F3FEBED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58" y="1124744"/>
                <a:ext cx="2477938" cy="3293209"/>
              </a:xfrm>
              <a:prstGeom prst="rect">
                <a:avLst/>
              </a:prstGeom>
              <a:blipFill>
                <a:blip r:embed="rId3"/>
                <a:stretch>
                  <a:fillRect l="-2709" r="-6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4FA50AF-AD7E-4808-954E-68E38F9BD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6094"/>
            <a:ext cx="2171700" cy="1857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4A528F-2C90-4F2F-8F98-2A2BF80B5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825749"/>
            <a:ext cx="3888432" cy="461982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DA16B7A-F0E7-4D75-BE76-02E1588FC96E}"/>
              </a:ext>
            </a:extLst>
          </p:cNvPr>
          <p:cNvSpPr txBox="1"/>
          <p:nvPr/>
        </p:nvSpPr>
        <p:spPr>
          <a:xfrm>
            <a:off x="2771800" y="602128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9966"/>
                </a:solidFill>
              </a:rPr>
              <a:t>Avoid H-&gt;ZZ-&gt;4l</a:t>
            </a:r>
            <a:endParaRPr lang="zh-CN" altLang="en-US" sz="2400" dirty="0">
              <a:solidFill>
                <a:srgbClr val="FF9966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82E6AB-56CF-4252-AF97-824DB6FD9F0F}"/>
              </a:ext>
            </a:extLst>
          </p:cNvPr>
          <p:cNvSpPr txBox="1"/>
          <p:nvPr/>
        </p:nvSpPr>
        <p:spPr>
          <a:xfrm>
            <a:off x="2324919" y="527972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9966"/>
                </a:solidFill>
              </a:rPr>
              <a:t>Avoid a pair of lepton with SFOC, and LD&gt;30 if no such lepton pair</a:t>
            </a:r>
            <a:endParaRPr lang="zh-CN" altLang="en-US" sz="2000" dirty="0">
              <a:solidFill>
                <a:srgbClr val="FF9966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396F0C-9580-4BD5-98BC-4999285D9DFE}"/>
              </a:ext>
            </a:extLst>
          </p:cNvPr>
          <p:cNvSpPr txBox="1"/>
          <p:nvPr/>
        </p:nvSpPr>
        <p:spPr>
          <a:xfrm>
            <a:off x="6026993" y="32667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matrix element methods are used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F95B93-2588-4ABE-B4D2-796772773607}"/>
              </a:ext>
            </a:extLst>
          </p:cNvPr>
          <p:cNvSpPr txBox="1"/>
          <p:nvPr/>
        </p:nvSpPr>
        <p:spPr>
          <a:xfrm>
            <a:off x="6558558" y="4081462"/>
            <a:ext cx="2242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Two BDTs are used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049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2783" y="624575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PingFang SC"/>
              </a:rPr>
              <a:t>8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4l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1B39BC-DF9D-4C16-91D7-36C884123176}"/>
              </a:ext>
            </a:extLst>
          </p:cNvPr>
          <p:cNvSpPr txBox="1"/>
          <p:nvPr/>
        </p:nvSpPr>
        <p:spPr>
          <a:xfrm>
            <a:off x="28596" y="3429000"/>
            <a:ext cx="27432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Event selection: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Similar as 3l category expect: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4 leptons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Pt thresholds is 25Gev,15Gev,15Gev,10Gev for the highest, second, third, fourth</a:t>
            </a:r>
          </a:p>
          <a:p>
            <a:pPr algn="l"/>
            <a:r>
              <a:rPr lang="en-US" altLang="zh-CN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78A395-9F2F-4D2F-A383-D9CA4783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963"/>
            <a:ext cx="2171700" cy="1914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FFAB68-0788-4A0D-B08A-62D1438A3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5" y="5753971"/>
            <a:ext cx="2589659" cy="9293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E4AF8C-EC4D-47C0-9E82-7F3F51756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99"/>
          <a:stretch/>
        </p:blipFill>
        <p:spPr>
          <a:xfrm>
            <a:off x="6516216" y="1126962"/>
            <a:ext cx="2533650" cy="199548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37A8663-1C8C-4FE0-A0BE-F22B26D2D265}"/>
              </a:ext>
            </a:extLst>
          </p:cNvPr>
          <p:cNvSpPr txBox="1"/>
          <p:nvPr/>
        </p:nvSpPr>
        <p:spPr>
          <a:xfrm>
            <a:off x="2627784" y="5187742"/>
            <a:ext cx="551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CC00"/>
                </a:solidFill>
              </a:rPr>
              <a:t>Due to low event statistics, no shape analysis is performed in this category.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3699E0-BA60-48A2-8466-2EC585099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252" y="1126962"/>
            <a:ext cx="3343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840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44385" y="6245755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333333"/>
                </a:solidFill>
                <a:latin typeface="PingFang SC"/>
              </a:rPr>
              <a:t>9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626E83-0B7B-499C-BFA0-5D33F316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>
          <a:xfrm>
            <a:off x="8348241" y="9490"/>
            <a:ext cx="807790" cy="8077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7CAEE-9896-46BF-97A2-1AEBB3623E60}"/>
              </a:ext>
            </a:extLst>
          </p:cNvPr>
          <p:cNvSpPr txBox="1"/>
          <p:nvPr/>
        </p:nvSpPr>
        <p:spPr>
          <a:xfrm>
            <a:off x="0" y="94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1l+2τh category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B00437-8DA3-434E-A77D-EF43DC63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" y="1340768"/>
            <a:ext cx="2247900" cy="18859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849A3-9185-4FE4-9341-CF4C9BD5DA54}"/>
              </a:ext>
            </a:extLst>
          </p:cNvPr>
          <p:cNvSpPr txBox="1"/>
          <p:nvPr/>
        </p:nvSpPr>
        <p:spPr>
          <a:xfrm>
            <a:off x="28596" y="3429000"/>
            <a:ext cx="2815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Event selection: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Contain one e/</a:t>
            </a:r>
            <a:r>
              <a:rPr lang="el-GR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and two </a:t>
            </a:r>
            <a:r>
              <a:rPr lang="en-US" altLang="zh-CN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τh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For e(</a:t>
            </a:r>
            <a:r>
              <a:rPr lang="el-GR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),|</a:t>
            </a:r>
            <a:r>
              <a:rPr lang="el-GR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η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|&lt;2.1,</a:t>
            </a:r>
          </a:p>
          <a:p>
            <a:pPr algn="l"/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Pt&gt;30Gev(</a:t>
            </a:r>
            <a:r>
              <a:rPr lang="en-US" altLang="zh-CN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&gt;25Gev)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Two </a:t>
            </a:r>
            <a:r>
              <a:rPr lang="en-US" altLang="zh-CN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τh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opposite charge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More than one e/</a:t>
            </a:r>
            <a:r>
              <a:rPr lang="el-GR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vetoed </a:t>
            </a:r>
            <a:endParaRPr lang="zh-CN" altLang="en-US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4D875B-D902-4041-BF8F-BA8D4A4A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878080"/>
            <a:ext cx="3771900" cy="4800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37C406-176D-4962-8A18-E7A86C6B608C}"/>
              </a:ext>
            </a:extLst>
          </p:cNvPr>
          <p:cNvSpPr txBox="1"/>
          <p:nvPr/>
        </p:nvSpPr>
        <p:spPr>
          <a:xfrm>
            <a:off x="6588224" y="1268760"/>
            <a:ext cx="23732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/>
                </a:solidFill>
              </a:rPr>
              <a:t>dominant background :</a:t>
            </a:r>
          </a:p>
          <a:p>
            <a:r>
              <a:rPr lang="en-US" altLang="zh-CN" sz="2400" dirty="0" err="1">
                <a:solidFill>
                  <a:srgbClr val="00B050"/>
                </a:solidFill>
              </a:rPr>
              <a:t>tt+jets</a:t>
            </a:r>
            <a:endParaRPr lang="en-US" altLang="zh-CN" sz="2400" dirty="0">
              <a:solidFill>
                <a:srgbClr val="00B050"/>
              </a:solidFill>
            </a:endParaRPr>
          </a:p>
          <a:p>
            <a:r>
              <a:rPr lang="en-US" altLang="zh-CN" sz="2000" dirty="0">
                <a:solidFill>
                  <a:srgbClr val="00B050"/>
                </a:solidFill>
              </a:rPr>
              <a:t>one or two jets are misidentiﬁed as </a:t>
            </a:r>
            <a:r>
              <a:rPr lang="en-US" altLang="zh-CN" sz="2000" dirty="0" err="1">
                <a:solidFill>
                  <a:srgbClr val="00B050"/>
                </a:solidFill>
              </a:rPr>
              <a:t>τh</a:t>
            </a:r>
            <a:endParaRPr lang="en-US" altLang="zh-CN" sz="2000" dirty="0">
              <a:solidFill>
                <a:srgbClr val="00B050"/>
              </a:solidFill>
            </a:endParaRPr>
          </a:p>
          <a:p>
            <a:endParaRPr lang="en-US" altLang="zh-CN" sz="2800" dirty="0">
              <a:solidFill>
                <a:schemeClr val="accent6"/>
              </a:solidFill>
            </a:endParaRPr>
          </a:p>
          <a:p>
            <a:r>
              <a:rPr lang="en-US" altLang="zh-CN" sz="2000" dirty="0">
                <a:solidFill>
                  <a:schemeClr val="accent6"/>
                </a:solidFill>
              </a:rPr>
              <a:t>reduced by </a:t>
            </a:r>
            <a:r>
              <a:rPr lang="en-US" altLang="zh-CN" sz="2000" dirty="0">
                <a:solidFill>
                  <a:srgbClr val="00B050"/>
                </a:solidFill>
              </a:rPr>
              <a:t>demanding that the </a:t>
            </a:r>
            <a:r>
              <a:rPr lang="en-US" altLang="zh-CN" sz="2000" dirty="0" err="1">
                <a:solidFill>
                  <a:srgbClr val="00B050"/>
                </a:solidFill>
              </a:rPr>
              <a:t>τh</a:t>
            </a:r>
            <a:r>
              <a:rPr lang="en-US" altLang="zh-CN" sz="2000" dirty="0">
                <a:solidFill>
                  <a:srgbClr val="00B050"/>
                </a:solidFill>
              </a:rPr>
              <a:t> of higher </a:t>
            </a:r>
            <a:r>
              <a:rPr lang="en-US" altLang="zh-CN" sz="2000" dirty="0" err="1">
                <a:solidFill>
                  <a:srgbClr val="00B050"/>
                </a:solidFill>
              </a:rPr>
              <a:t>pT</a:t>
            </a:r>
            <a:r>
              <a:rPr lang="en-US" altLang="zh-CN" sz="2000" dirty="0">
                <a:solidFill>
                  <a:srgbClr val="00B050"/>
                </a:solidFill>
              </a:rPr>
              <a:t> satisﬁes the condition </a:t>
            </a:r>
            <a:r>
              <a:rPr lang="en-US" altLang="zh-CN" sz="2000" dirty="0" err="1">
                <a:solidFill>
                  <a:srgbClr val="00B050"/>
                </a:solidFill>
              </a:rPr>
              <a:t>pT</a:t>
            </a:r>
            <a:r>
              <a:rPr lang="en-US" altLang="zh-CN" sz="2000" dirty="0">
                <a:solidFill>
                  <a:srgbClr val="00B050"/>
                </a:solidFill>
              </a:rPr>
              <a:t> &gt; 30 GeV and the event contains at least three jets of </a:t>
            </a:r>
            <a:r>
              <a:rPr lang="en-US" altLang="zh-CN" sz="2000" dirty="0" err="1">
                <a:solidFill>
                  <a:srgbClr val="00B050"/>
                </a:solidFill>
              </a:rPr>
              <a:t>pT</a:t>
            </a:r>
            <a:r>
              <a:rPr lang="en-US" altLang="zh-CN" sz="2000" dirty="0">
                <a:solidFill>
                  <a:srgbClr val="00B050"/>
                </a:solidFill>
              </a:rPr>
              <a:t> &gt; 25 GeV and |η| &lt; 2.4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633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4f139be-24b2-4b2a-ac6d-2f61f244eede}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anose="0201060004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1263</Words>
  <Application>Microsoft Office PowerPoint</Application>
  <PresentationFormat>全屏显示(4:3)</PresentationFormat>
  <Paragraphs>214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PingFang SC</vt:lpstr>
      <vt:lpstr>微软雅黑</vt:lpstr>
      <vt:lpstr>Arial</vt:lpstr>
      <vt:lpstr>Arial Bold</vt:lpstr>
      <vt:lpstr>Calibri</vt:lpstr>
      <vt:lpstr>Cambria Math</vt:lpstr>
      <vt:lpstr>Tahoma</vt:lpstr>
      <vt:lpstr>Times New Roman</vt:lpstr>
      <vt:lpstr>Wingdings</vt:lpstr>
      <vt:lpstr>自定义设计方案</vt:lpstr>
      <vt:lpstr>ttH multi-lepton studies at CMS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Yuan Chaochen</cp:lastModifiedBy>
  <cp:revision>941</cp:revision>
  <dcterms:created xsi:type="dcterms:W3CDTF">2010-03-12T08:32:00Z</dcterms:created>
  <dcterms:modified xsi:type="dcterms:W3CDTF">2019-10-24T01:10:50Z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KSOProductBuildVer">
    <vt:lpwstr>2052-11.1.0.8806</vt:lpwstr>
  </property>
</Properties>
</file>