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59" r:id="rId6"/>
    <p:sldId id="273" r:id="rId7"/>
    <p:sldId id="281" r:id="rId8"/>
    <p:sldId id="278" r:id="rId9"/>
    <p:sldId id="261" r:id="rId10"/>
    <p:sldId id="262" r:id="rId11"/>
    <p:sldId id="265" r:id="rId12"/>
    <p:sldId id="264" r:id="rId13"/>
    <p:sldId id="280" r:id="rId14"/>
    <p:sldId id="284" r:id="rId15"/>
    <p:sldId id="266" r:id="rId16"/>
    <p:sldId id="267" r:id="rId17"/>
    <p:sldId id="283" r:id="rId18"/>
  </p:sldIdLst>
  <p:sldSz cx="11939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7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0"/>
    <p:restoredTop sz="94643"/>
  </p:normalViewPr>
  <p:slideViewPr>
    <p:cSldViewPr snapToGrid="0" snapToObjects="1" showGuides="1">
      <p:cViewPr varScale="1">
        <p:scale>
          <a:sx n="112" d="100"/>
          <a:sy n="112" d="100"/>
        </p:scale>
        <p:origin x="832" y="184"/>
      </p:cViewPr>
      <p:guideLst>
        <p:guide orient="horz" pos="482"/>
        <p:guide pos="37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5F98A-5E3E-F042-85BE-0E7F485D8A54}" type="datetimeFigureOut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1143000"/>
            <a:ext cx="537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F201F-A8D1-384B-9C0C-BABF37F476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714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449" y="1122363"/>
            <a:ext cx="8954691" cy="2387600"/>
          </a:xfrm>
        </p:spPr>
        <p:txBody>
          <a:bodyPr anchor="b"/>
          <a:lstStyle>
            <a:lvl1pPr algn="ctr">
              <a:defRPr sz="587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449" y="3602038"/>
            <a:ext cx="8954691" cy="1655762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736" indent="0" algn="ctr">
              <a:buNone/>
              <a:defRPr sz="1959"/>
            </a:lvl2pPr>
            <a:lvl3pPr marL="895472" indent="0" algn="ctr">
              <a:buNone/>
              <a:defRPr sz="1763"/>
            </a:lvl3pPr>
            <a:lvl4pPr marL="1343208" indent="0" algn="ctr">
              <a:buNone/>
              <a:defRPr sz="1567"/>
            </a:lvl4pPr>
            <a:lvl5pPr marL="1790944" indent="0" algn="ctr">
              <a:buNone/>
              <a:defRPr sz="1567"/>
            </a:lvl5pPr>
            <a:lvl6pPr marL="2238680" indent="0" algn="ctr">
              <a:buNone/>
              <a:defRPr sz="1567"/>
            </a:lvl6pPr>
            <a:lvl7pPr marL="2686416" indent="0" algn="ctr">
              <a:buNone/>
              <a:defRPr sz="1567"/>
            </a:lvl7pPr>
            <a:lvl8pPr marL="3134152" indent="0" algn="ctr">
              <a:buNone/>
              <a:defRPr sz="1567"/>
            </a:lvl8pPr>
            <a:lvl9pPr marL="3581888" indent="0" algn="ctr">
              <a:buNone/>
              <a:defRPr sz="156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C9C39FA6-2B41-6843-9896-F7047EAF6521}"/>
              </a:ext>
            </a:extLst>
          </p:cNvPr>
          <p:cNvSpPr/>
          <p:nvPr userDrawn="1"/>
        </p:nvSpPr>
        <p:spPr>
          <a:xfrm>
            <a:off x="0" y="0"/>
            <a:ext cx="11939588" cy="571500"/>
          </a:xfrm>
          <a:custGeom>
            <a:avLst/>
            <a:gdLst>
              <a:gd name="connsiteX0" fmla="*/ 0 w 9131300"/>
              <a:gd name="connsiteY0" fmla="*/ 571500 h 571500"/>
              <a:gd name="connsiteX1" fmla="*/ 9142984 w 9131300"/>
              <a:gd name="connsiteY1" fmla="*/ 571500 h 571500"/>
              <a:gd name="connsiteX2" fmla="*/ 9142984 w 9131300"/>
              <a:gd name="connsiteY2" fmla="*/ 0 h 571500"/>
              <a:gd name="connsiteX3" fmla="*/ 0 w 9131300"/>
              <a:gd name="connsiteY3" fmla="*/ 0 h 571500"/>
              <a:gd name="connsiteX4" fmla="*/ 0 w 9131300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300" h="571500">
                <a:moveTo>
                  <a:pt x="0" y="571500"/>
                </a:moveTo>
                <a:lnTo>
                  <a:pt x="9142984" y="571500"/>
                </a:lnTo>
                <a:lnTo>
                  <a:pt x="9142984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6C96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63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E966015-5042-6542-8E9C-3FB443A028FD}"/>
              </a:ext>
            </a:extLst>
          </p:cNvPr>
          <p:cNvSpPr/>
          <p:nvPr userDrawn="1"/>
        </p:nvSpPr>
        <p:spPr>
          <a:xfrm>
            <a:off x="14214" y="0"/>
            <a:ext cx="11939588" cy="609600"/>
          </a:xfrm>
          <a:prstGeom prst="rect">
            <a:avLst/>
          </a:prstGeom>
          <a:solidFill>
            <a:srgbClr val="5E3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63"/>
          </a:p>
        </p:txBody>
      </p:sp>
    </p:spTree>
    <p:extLst>
      <p:ext uri="{BB962C8B-B14F-4D97-AF65-F5344CB8AC3E}">
        <p14:creationId xmlns:p14="http://schemas.microsoft.com/office/powerpoint/2010/main" val="335715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353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4267" y="365125"/>
            <a:ext cx="2574474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847" y="365125"/>
            <a:ext cx="7574176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52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76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628" y="1709739"/>
            <a:ext cx="10297895" cy="2852737"/>
          </a:xfrm>
        </p:spPr>
        <p:txBody>
          <a:bodyPr anchor="b"/>
          <a:lstStyle>
            <a:lvl1pPr>
              <a:defRPr sz="587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628" y="4589464"/>
            <a:ext cx="10297895" cy="1500187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>
                    <a:tint val="75000"/>
                  </a:schemeClr>
                </a:solidFill>
              </a:defRPr>
            </a:lvl1pPr>
            <a:lvl2pPr marL="447736" indent="0"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 marL="89547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208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944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680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416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415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888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789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847" y="1825625"/>
            <a:ext cx="5074325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4416" y="1825625"/>
            <a:ext cx="5074325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312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02" y="365126"/>
            <a:ext cx="1029789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402" y="1681163"/>
            <a:ext cx="5051005" cy="823912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736" indent="0">
              <a:buNone/>
              <a:defRPr sz="1959" b="1"/>
            </a:lvl2pPr>
            <a:lvl3pPr marL="895472" indent="0">
              <a:buNone/>
              <a:defRPr sz="1763" b="1"/>
            </a:lvl3pPr>
            <a:lvl4pPr marL="1343208" indent="0">
              <a:buNone/>
              <a:defRPr sz="1567" b="1"/>
            </a:lvl4pPr>
            <a:lvl5pPr marL="1790944" indent="0">
              <a:buNone/>
              <a:defRPr sz="1567" b="1"/>
            </a:lvl5pPr>
            <a:lvl6pPr marL="2238680" indent="0">
              <a:buNone/>
              <a:defRPr sz="1567" b="1"/>
            </a:lvl6pPr>
            <a:lvl7pPr marL="2686416" indent="0">
              <a:buNone/>
              <a:defRPr sz="1567" b="1"/>
            </a:lvl7pPr>
            <a:lvl8pPr marL="3134152" indent="0">
              <a:buNone/>
              <a:defRPr sz="1567" b="1"/>
            </a:lvl8pPr>
            <a:lvl9pPr marL="3581888" indent="0">
              <a:buNone/>
              <a:defRPr sz="1567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402" y="2505075"/>
            <a:ext cx="5051005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4416" y="1681163"/>
            <a:ext cx="5075880" cy="823912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736" indent="0">
              <a:buNone/>
              <a:defRPr sz="1959" b="1"/>
            </a:lvl2pPr>
            <a:lvl3pPr marL="895472" indent="0">
              <a:buNone/>
              <a:defRPr sz="1763" b="1"/>
            </a:lvl3pPr>
            <a:lvl4pPr marL="1343208" indent="0">
              <a:buNone/>
              <a:defRPr sz="1567" b="1"/>
            </a:lvl4pPr>
            <a:lvl5pPr marL="1790944" indent="0">
              <a:buNone/>
              <a:defRPr sz="1567" b="1"/>
            </a:lvl5pPr>
            <a:lvl6pPr marL="2238680" indent="0">
              <a:buNone/>
              <a:defRPr sz="1567" b="1"/>
            </a:lvl6pPr>
            <a:lvl7pPr marL="2686416" indent="0">
              <a:buNone/>
              <a:defRPr sz="1567" b="1"/>
            </a:lvl7pPr>
            <a:lvl8pPr marL="3134152" indent="0">
              <a:buNone/>
              <a:defRPr sz="1567" b="1"/>
            </a:lvl8pPr>
            <a:lvl9pPr marL="3581888" indent="0">
              <a:buNone/>
              <a:defRPr sz="1567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4416" y="2505075"/>
            <a:ext cx="507588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80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044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576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02" y="457200"/>
            <a:ext cx="3850828" cy="1600200"/>
          </a:xfrm>
        </p:spPr>
        <p:txBody>
          <a:bodyPr anchor="b"/>
          <a:lstStyle>
            <a:lvl1pPr>
              <a:defRPr sz="313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880" y="987426"/>
            <a:ext cx="6044416" cy="4873625"/>
          </a:xfrm>
        </p:spPr>
        <p:txBody>
          <a:bodyPr/>
          <a:lstStyle>
            <a:lvl1pPr>
              <a:defRPr sz="3134"/>
            </a:lvl1pPr>
            <a:lvl2pPr>
              <a:defRPr sz="2742"/>
            </a:lvl2pPr>
            <a:lvl3pPr>
              <a:defRPr sz="2350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02" y="2057400"/>
            <a:ext cx="3850828" cy="3811588"/>
          </a:xfrm>
        </p:spPr>
        <p:txBody>
          <a:bodyPr/>
          <a:lstStyle>
            <a:lvl1pPr marL="0" indent="0">
              <a:buNone/>
              <a:defRPr sz="1567"/>
            </a:lvl1pPr>
            <a:lvl2pPr marL="447736" indent="0">
              <a:buNone/>
              <a:defRPr sz="1371"/>
            </a:lvl2pPr>
            <a:lvl3pPr marL="895472" indent="0">
              <a:buNone/>
              <a:defRPr sz="1175"/>
            </a:lvl3pPr>
            <a:lvl4pPr marL="1343208" indent="0">
              <a:buNone/>
              <a:defRPr sz="979"/>
            </a:lvl4pPr>
            <a:lvl5pPr marL="1790944" indent="0">
              <a:buNone/>
              <a:defRPr sz="979"/>
            </a:lvl5pPr>
            <a:lvl6pPr marL="2238680" indent="0">
              <a:buNone/>
              <a:defRPr sz="979"/>
            </a:lvl6pPr>
            <a:lvl7pPr marL="2686416" indent="0">
              <a:buNone/>
              <a:defRPr sz="979"/>
            </a:lvl7pPr>
            <a:lvl8pPr marL="3134152" indent="0">
              <a:buNone/>
              <a:defRPr sz="979"/>
            </a:lvl8pPr>
            <a:lvl9pPr marL="3581888" indent="0">
              <a:buNone/>
              <a:defRPr sz="979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18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02" y="457200"/>
            <a:ext cx="3850828" cy="1600200"/>
          </a:xfrm>
        </p:spPr>
        <p:txBody>
          <a:bodyPr anchor="b"/>
          <a:lstStyle>
            <a:lvl1pPr>
              <a:defRPr sz="313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5880" y="987426"/>
            <a:ext cx="6044416" cy="4873625"/>
          </a:xfrm>
        </p:spPr>
        <p:txBody>
          <a:bodyPr anchor="t"/>
          <a:lstStyle>
            <a:lvl1pPr marL="0" indent="0">
              <a:buNone/>
              <a:defRPr sz="3134"/>
            </a:lvl1pPr>
            <a:lvl2pPr marL="447736" indent="0">
              <a:buNone/>
              <a:defRPr sz="2742"/>
            </a:lvl2pPr>
            <a:lvl3pPr marL="895472" indent="0">
              <a:buNone/>
              <a:defRPr sz="2350"/>
            </a:lvl3pPr>
            <a:lvl4pPr marL="1343208" indent="0">
              <a:buNone/>
              <a:defRPr sz="1959"/>
            </a:lvl4pPr>
            <a:lvl5pPr marL="1790944" indent="0">
              <a:buNone/>
              <a:defRPr sz="1959"/>
            </a:lvl5pPr>
            <a:lvl6pPr marL="2238680" indent="0">
              <a:buNone/>
              <a:defRPr sz="1959"/>
            </a:lvl6pPr>
            <a:lvl7pPr marL="2686416" indent="0">
              <a:buNone/>
              <a:defRPr sz="1959"/>
            </a:lvl7pPr>
            <a:lvl8pPr marL="3134152" indent="0">
              <a:buNone/>
              <a:defRPr sz="1959"/>
            </a:lvl8pPr>
            <a:lvl9pPr marL="3581888" indent="0">
              <a:buNone/>
              <a:defRPr sz="195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02" y="2057400"/>
            <a:ext cx="3850828" cy="3811588"/>
          </a:xfrm>
        </p:spPr>
        <p:txBody>
          <a:bodyPr/>
          <a:lstStyle>
            <a:lvl1pPr marL="0" indent="0">
              <a:buNone/>
              <a:defRPr sz="1567"/>
            </a:lvl1pPr>
            <a:lvl2pPr marL="447736" indent="0">
              <a:buNone/>
              <a:defRPr sz="1371"/>
            </a:lvl2pPr>
            <a:lvl3pPr marL="895472" indent="0">
              <a:buNone/>
              <a:defRPr sz="1175"/>
            </a:lvl3pPr>
            <a:lvl4pPr marL="1343208" indent="0">
              <a:buNone/>
              <a:defRPr sz="979"/>
            </a:lvl4pPr>
            <a:lvl5pPr marL="1790944" indent="0">
              <a:buNone/>
              <a:defRPr sz="979"/>
            </a:lvl5pPr>
            <a:lvl6pPr marL="2238680" indent="0">
              <a:buNone/>
              <a:defRPr sz="979"/>
            </a:lvl6pPr>
            <a:lvl7pPr marL="2686416" indent="0">
              <a:buNone/>
              <a:defRPr sz="979"/>
            </a:lvl7pPr>
            <a:lvl8pPr marL="3134152" indent="0">
              <a:buNone/>
              <a:defRPr sz="979"/>
            </a:lvl8pPr>
            <a:lvl9pPr marL="3581888" indent="0">
              <a:buNone/>
              <a:defRPr sz="979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805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0847" y="365126"/>
            <a:ext cx="102978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847" y="1825625"/>
            <a:ext cx="10297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847" y="6356351"/>
            <a:ext cx="2686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4989" y="6356351"/>
            <a:ext cx="4029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2334" y="6356351"/>
            <a:ext cx="2686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AE25-6DBA-C94A-BBE2-E645FF0106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712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895472" rtl="0" eaLnBrk="1" latinLnBrk="0" hangingPunct="1">
        <a:lnSpc>
          <a:spcPct val="90000"/>
        </a:lnSpc>
        <a:spcBef>
          <a:spcPct val="0"/>
        </a:spcBef>
        <a:buNone/>
        <a:defRPr sz="43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68" indent="-223868" algn="l" defTabSz="895472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604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340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3pPr>
      <a:lvl4pPr marL="1567076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812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548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10284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8020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756" indent="-223868" algn="l" defTabSz="89547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736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472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208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944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680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416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4152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888" algn="l" defTabSz="895472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>
            <a:extLst>
              <a:ext uri="{FF2B5EF4-FFF2-40B4-BE49-F238E27FC236}">
                <a16:creationId xmlns:a16="http://schemas.microsoft.com/office/drawing/2014/main" id="{4FABFD74-1F10-3649-8B14-01BBC62ED341}"/>
              </a:ext>
            </a:extLst>
          </p:cNvPr>
          <p:cNvSpPr txBox="1"/>
          <p:nvPr/>
        </p:nvSpPr>
        <p:spPr>
          <a:xfrm>
            <a:off x="1334696" y="2855987"/>
            <a:ext cx="8927297" cy="1433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79"/>
              </a:lnSpc>
            </a:pPr>
            <a:endParaRPr lang="en-US" sz="1959" dirty="0"/>
          </a:p>
          <a:p>
            <a:pPr indent="1974789">
              <a:lnSpc>
                <a:spcPts val="2895"/>
              </a:lnSpc>
            </a:pPr>
            <a:r>
              <a:rPr lang="en-US" altLang="zh-CN" sz="2350" dirty="0">
                <a:solidFill>
                  <a:srgbClr val="006EBF"/>
                </a:solidFill>
                <a:latin typeface="Times New Roman" charset="0"/>
                <a:cs typeface="Times New Roman" charset="0"/>
              </a:rPr>
              <a:t>                        </a:t>
            </a:r>
            <a:r>
              <a:rPr lang="en-US" altLang="zh-CN" sz="2350" dirty="0" err="1">
                <a:latin typeface="Times New Roman" charset="0"/>
                <a:cs typeface="Times New Roman" charset="0"/>
              </a:rPr>
              <a:t>Menglin</a:t>
            </a:r>
            <a:r>
              <a:rPr lang="en-US" altLang="zh-CN" sz="2350" dirty="0">
                <a:latin typeface="Times New Roman" charset="0"/>
                <a:cs typeface="Times New Roman" charset="0"/>
              </a:rPr>
              <a:t> Xu</a:t>
            </a:r>
          </a:p>
          <a:p>
            <a:pPr>
              <a:lnSpc>
                <a:spcPts val="979"/>
              </a:lnSpc>
            </a:pPr>
            <a:endParaRPr lang="en-US" sz="1763" dirty="0"/>
          </a:p>
          <a:p>
            <a:pPr indent="2237461">
              <a:lnSpc>
                <a:spcPts val="3330"/>
              </a:lnSpc>
            </a:pPr>
            <a:r>
              <a:rPr lang="en-US" altLang="zh-CN" sz="1959" baseline="30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          </a:t>
            </a:r>
            <a:r>
              <a:rPr lang="en-US" altLang="zh-CN" sz="1959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Central China Normal University</a:t>
            </a:r>
          </a:p>
          <a:p>
            <a:pPr indent="2237461">
              <a:lnSpc>
                <a:spcPts val="3330"/>
              </a:lnSpc>
            </a:pPr>
            <a:r>
              <a:rPr lang="en-US" altLang="zh-CN" sz="1959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 </a:t>
            </a:r>
            <a:endParaRPr lang="en" altLang="zh-CN" sz="1959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697DA9-6AB2-1341-83B1-3D87940B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69" y="4411955"/>
            <a:ext cx="1084532" cy="10845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22EDA7-15B5-A94D-A234-978BAC05A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87" y="4417540"/>
            <a:ext cx="1540220" cy="105715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726BFEA-30CF-E34A-8BD1-A5159819AF14}"/>
              </a:ext>
            </a:extLst>
          </p:cNvPr>
          <p:cNvSpPr/>
          <p:nvPr/>
        </p:nvSpPr>
        <p:spPr>
          <a:xfrm>
            <a:off x="2080891" y="5596663"/>
            <a:ext cx="5965739" cy="890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37461">
              <a:lnSpc>
                <a:spcPts val="3330"/>
              </a:lnSpc>
            </a:pPr>
            <a:r>
              <a:rPr lang="en" altLang="zh-CN" sz="1763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 5th China LHC Physics Workshop</a:t>
            </a:r>
          </a:p>
          <a:p>
            <a:pPr indent="2237461">
              <a:lnSpc>
                <a:spcPts val="3330"/>
              </a:lnSpc>
            </a:pPr>
            <a:r>
              <a:rPr lang="en" altLang="zh-CN" sz="1763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         </a:t>
            </a:r>
            <a:r>
              <a:rPr lang="zh-CN" altLang="en-US" sz="1763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    </a:t>
            </a:r>
            <a:r>
              <a:rPr lang="en" altLang="zh-CN" sz="1763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24 Oct 2019</a:t>
            </a:r>
            <a:r>
              <a:rPr lang="en-US" altLang="zh-CN" sz="1763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</a:t>
            </a:r>
            <a:r>
              <a:rPr lang="en" altLang="zh-CN" sz="1763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Dalian</a:t>
            </a:r>
            <a:endParaRPr lang="en-US" altLang="zh-CN" sz="1763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7D3E58D-A1B4-6447-9D5C-F4B9051FEE74}"/>
              </a:ext>
            </a:extLst>
          </p:cNvPr>
          <p:cNvSpPr/>
          <p:nvPr/>
        </p:nvSpPr>
        <p:spPr>
          <a:xfrm>
            <a:off x="-115488" y="1272958"/>
            <a:ext cx="11234229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4132">
              <a:lnSpc>
                <a:spcPts val="3477"/>
              </a:lnSpc>
            </a:pPr>
            <a:r>
              <a:rPr lang="en-US" altLang="zh-CN" sz="4309" b="1" dirty="0">
                <a:latin typeface="Times New Roman" charset="0"/>
                <a:cs typeface="Times New Roman" charset="0"/>
              </a:rPr>
              <a:t>Ghost rate study of the tracking at </a:t>
            </a:r>
            <a:r>
              <a:rPr lang="en-US" altLang="zh-CN" sz="4309" b="1" dirty="0" err="1">
                <a:latin typeface="Times New Roman" charset="0"/>
                <a:cs typeface="Times New Roman" charset="0"/>
              </a:rPr>
              <a:t>LHCb</a:t>
            </a:r>
            <a:endParaRPr lang="en-US" altLang="zh-CN" sz="4309" dirty="0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595F5A2B-0F9F-A842-8258-A418420AFF88}"/>
              </a:ext>
            </a:extLst>
          </p:cNvPr>
          <p:cNvSpPr txBox="1">
            <a:spLocks/>
          </p:cNvSpPr>
          <p:nvPr/>
        </p:nvSpPr>
        <p:spPr>
          <a:xfrm>
            <a:off x="9103936" y="6379695"/>
            <a:ext cx="2686407" cy="357566"/>
          </a:xfrm>
          <a:prstGeom prst="rect">
            <a:avLst/>
          </a:prstGeom>
        </p:spPr>
        <p:txBody>
          <a:bodyPr vert="horz" lIns="89547" tIns="44773" rIns="89547" bIns="44773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E9AE25-6DBA-C94A-BBE2-E645FF010633}" type="slidenum">
              <a:rPr kumimoji="1" lang="zh-CN" altLang="en-US" sz="1175"/>
              <a:pPr/>
              <a:t>1</a:t>
            </a:fld>
            <a:endParaRPr kumimoji="1" lang="zh-CN" altLang="en-US" sz="1175" dirty="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9C3045E6-1C96-E24D-B5CB-D8917DD4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221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8">
            <a:extLst>
              <a:ext uri="{FF2B5EF4-FFF2-40B4-BE49-F238E27FC236}">
                <a16:creationId xmlns:a16="http://schemas.microsoft.com/office/drawing/2014/main" id="{C3A4FC1B-837D-D24C-8B2F-55D96A9611D4}"/>
              </a:ext>
            </a:extLst>
          </p:cNvPr>
          <p:cNvSpPr txBox="1"/>
          <p:nvPr/>
        </p:nvSpPr>
        <p:spPr>
          <a:xfrm>
            <a:off x="100941" y="205183"/>
            <a:ext cx="895469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Activation function</a:t>
            </a:r>
            <a:endParaRPr lang="en-US" sz="2742" b="1" dirty="0">
              <a:solidFill>
                <a:srgbClr val="FEFEFE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F4A9F1A-92FA-0547-9545-9D2294F5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40" y="1601413"/>
            <a:ext cx="4635818" cy="1924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60DC01F-056A-414F-B212-7C7602F1F0F3}"/>
                  </a:ext>
                </a:extLst>
              </p:cNvPr>
              <p:cNvSpPr/>
              <p:nvPr/>
            </p:nvSpPr>
            <p:spPr>
              <a:xfrm>
                <a:off x="-1225" y="1011213"/>
                <a:ext cx="12013476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5802" indent="-335802">
                  <a:buFont typeface="Wingdings" pitchFamily="2" charset="2"/>
                  <a:buChar char="p"/>
                </a:pPr>
                <a:r>
                  <a:rPr lang="en" altLang="zh-CN" sz="2350" dirty="0">
                    <a:latin typeface="CMR10"/>
                  </a:rPr>
                  <a:t>Introduces non-linear factors to compute nontrivial problems using only a small number of nodes</a:t>
                </a:r>
              </a:p>
              <a:p>
                <a:pPr marL="800100" lvl="1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350" b="1" dirty="0">
                    <a:solidFill>
                      <a:srgbClr val="FF0000"/>
                    </a:solidFill>
                    <a:latin typeface="CMR10"/>
                  </a:rPr>
                  <a:t>Hidden</a:t>
                </a:r>
                <a:r>
                  <a:rPr lang="zh-CN" altLang="en-US" sz="2350" b="1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0"/>
                  </a:rPr>
                  <a:t>layer</a:t>
                </a:r>
                <a:r>
                  <a:rPr lang="en-US" altLang="zh-CN" sz="2350" dirty="0">
                    <a:latin typeface="CMR10"/>
                  </a:rPr>
                  <a:t>: Tanh(</a:t>
                </a:r>
                <a:r>
                  <a:rPr lang="en-US" altLang="zh-CN" sz="2350" dirty="0" err="1">
                    <a:latin typeface="CMR10"/>
                  </a:rPr>
                  <a:t>RunI</a:t>
                </a:r>
                <a:r>
                  <a:rPr lang="en-US" altLang="zh-CN" sz="2350" dirty="0">
                    <a:latin typeface="CMR10"/>
                  </a:rPr>
                  <a:t>)</a:t>
                </a:r>
                <a:r>
                  <a:rPr lang="zh-CN" altLang="en-US" sz="2350" dirty="0">
                    <a:latin typeface="CMR1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35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zh-CN" sz="2350" dirty="0">
                    <a:latin typeface="CMR10"/>
                  </a:rPr>
                  <a:t>Sigmoid(</a:t>
                </a:r>
                <a:r>
                  <a:rPr lang="en-US" altLang="zh-CN" sz="2350" dirty="0" err="1">
                    <a:latin typeface="CMR10"/>
                  </a:rPr>
                  <a:t>RunII</a:t>
                </a:r>
                <a:r>
                  <a:rPr lang="en-US" altLang="zh-CN" sz="2350" dirty="0">
                    <a:latin typeface="CMR10"/>
                  </a:rPr>
                  <a:t>)</a:t>
                </a:r>
                <a:r>
                  <a:rPr lang="zh-CN" altLang="en-US" sz="2350" dirty="0">
                    <a:latin typeface="CMR10"/>
                  </a:rPr>
                  <a:t> </a:t>
                </a:r>
                <a:endParaRPr lang="en-US" altLang="zh-CN" sz="2350" dirty="0">
                  <a:latin typeface="CMR10"/>
                </a:endParaRPr>
              </a:p>
              <a:p>
                <a:pPr marL="800100" lvl="1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350" b="1" dirty="0">
                    <a:solidFill>
                      <a:srgbClr val="FF0000"/>
                    </a:solidFill>
                    <a:latin typeface="CMR10"/>
                  </a:rPr>
                  <a:t>Last</a:t>
                </a:r>
                <a:r>
                  <a:rPr lang="zh-CN" altLang="en-US" sz="2350" b="1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0"/>
                  </a:rPr>
                  <a:t>layer</a:t>
                </a:r>
                <a:r>
                  <a:rPr lang="en-US" altLang="zh-CN" sz="2350" dirty="0">
                    <a:latin typeface="CMR10"/>
                  </a:rPr>
                  <a:t>:</a:t>
                </a:r>
                <a:r>
                  <a:rPr lang="en-US" altLang="zh-CN" sz="2350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en" altLang="zh-CN" sz="2350" dirty="0">
                    <a:latin typeface="CMR10"/>
                  </a:rPr>
                  <a:t>exponential function(</a:t>
                </a:r>
                <a:r>
                  <a:rPr lang="en" altLang="zh-CN" sz="2350" dirty="0" err="1">
                    <a:latin typeface="CMR10"/>
                  </a:rPr>
                  <a:t>RunI+RunII</a:t>
                </a:r>
                <a:r>
                  <a:rPr lang="en" altLang="zh-CN" sz="2350" dirty="0">
                    <a:latin typeface="CMR10"/>
                  </a:rPr>
                  <a:t>)</a:t>
                </a:r>
                <a:endParaRPr lang="zh-CN" altLang="en-US" sz="2350" dirty="0">
                  <a:latin typeface="CMR1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60DC01F-056A-414F-B212-7C7602F1F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5" y="1011213"/>
                <a:ext cx="12013476" cy="1538883"/>
              </a:xfrm>
              <a:prstGeom prst="rect">
                <a:avLst/>
              </a:prstGeom>
              <a:blipFill>
                <a:blip r:embed="rId3"/>
                <a:stretch>
                  <a:fillRect l="-634" t="-3279" b="-7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A4B213-9ABB-9545-88DF-CC683FE5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04EB26-5701-2945-A561-511B04460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13" y="3756331"/>
            <a:ext cx="4372928" cy="2669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3A51069-5955-9B4C-B8BB-8F79EE6499E9}"/>
                  </a:ext>
                </a:extLst>
              </p:cNvPr>
              <p:cNvSpPr txBox="1"/>
              <p:nvPr/>
            </p:nvSpPr>
            <p:spPr>
              <a:xfrm>
                <a:off x="624890" y="3756331"/>
                <a:ext cx="5003433" cy="2026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350" dirty="0">
                    <a:latin typeface="CMR10"/>
                  </a:rPr>
                  <a:t>Tanh: </a:t>
                </a:r>
                <a14:m>
                  <m:oMath xmlns:m="http://schemas.openxmlformats.org/officeDocument/2006/math">
                    <m:r>
                      <a:rPr lang="en-US" altLang="zh-CN" sz="235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35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350" dirty="0">
                  <a:latin typeface="CMR10"/>
                </a:endParaRPr>
              </a:p>
              <a:p>
                <a:r>
                  <a:rPr lang="en-US" altLang="zh-CN" sz="2350" dirty="0">
                    <a:latin typeface="CMR10"/>
                  </a:rPr>
                  <a:t>Sigmoid: </a:t>
                </a:r>
                <a14:m>
                  <m:oMath xmlns:m="http://schemas.openxmlformats.org/officeDocument/2006/math">
                    <m:r>
                      <a:rPr lang="en-US" altLang="zh-CN" sz="235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35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CN" sz="2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350" dirty="0">
                  <a:latin typeface="CMR10"/>
                </a:endParaRPr>
              </a:p>
              <a:p>
                <a:r>
                  <a:rPr lang="en-US" altLang="zh-CN" sz="2350" dirty="0">
                    <a:latin typeface="CMR10"/>
                  </a:rPr>
                  <a:t>Simple-Sigmoid: </a:t>
                </a:r>
                <a14:m>
                  <m:oMath xmlns:m="http://schemas.openxmlformats.org/officeDocument/2006/math">
                    <m:r>
                      <a:rPr lang="en-US" altLang="zh-CN" sz="235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35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CN" sz="2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35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350" dirty="0">
                  <a:latin typeface="CMR10"/>
                </a:endParaRPr>
              </a:p>
              <a:p>
                <a:r>
                  <a:rPr lang="en-US" altLang="zh-CN" sz="2350" dirty="0" err="1">
                    <a:latin typeface="CMR10"/>
                  </a:rPr>
                  <a:t>ReLu</a:t>
                </a:r>
                <a:r>
                  <a:rPr lang="en-US" altLang="zh-CN" sz="2350" dirty="0">
                    <a:latin typeface="CMR1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35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35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350" dirty="0">
                    <a:latin typeface="CMR10"/>
                  </a:rPr>
                  <a:t>max(0,x)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3A51069-5955-9B4C-B8BB-8F79EE64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0" y="3756331"/>
                <a:ext cx="5003433" cy="2026965"/>
              </a:xfrm>
              <a:prstGeom prst="rect">
                <a:avLst/>
              </a:prstGeom>
              <a:blipFill>
                <a:blip r:embed="rId5"/>
                <a:stretch>
                  <a:fillRect l="-1519" b="-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51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EFD7FE4-C639-864C-AA35-5655BC92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233" y="2801993"/>
            <a:ext cx="3841151" cy="3775945"/>
          </a:xfrm>
          <a:prstGeom prst="rect">
            <a:avLst/>
          </a:prstGeom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C955C321-1706-E347-ACBC-75647A73D6EA}"/>
              </a:ext>
            </a:extLst>
          </p:cNvPr>
          <p:cNvSpPr txBox="1"/>
          <p:nvPr/>
        </p:nvSpPr>
        <p:spPr>
          <a:xfrm>
            <a:off x="0" y="158434"/>
            <a:ext cx="3359894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Discrimination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E4EABA9-5A39-104D-9646-5A72F1677B29}"/>
                  </a:ext>
                </a:extLst>
              </p:cNvPr>
              <p:cNvSpPr/>
              <p:nvPr/>
            </p:nvSpPr>
            <p:spPr>
              <a:xfrm>
                <a:off x="184988" y="820325"/>
                <a:ext cx="11605355" cy="1900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9835" indent="-279835">
                  <a:buFont typeface="Wingdings" pitchFamily="2" charset="2"/>
                  <a:buChar char="p"/>
                </a:pPr>
                <a:r>
                  <a:rPr lang="en" altLang="zh-CN" sz="2350" dirty="0">
                    <a:latin typeface="CMR10"/>
                  </a:rPr>
                  <a:t>Good performance</a:t>
                </a:r>
              </a:p>
              <a:p>
                <a:pPr marL="783538" lvl="1" indent="-335802">
                  <a:buFont typeface="Arial" panose="020B0604020202020204" pitchFamily="34" charset="0"/>
                  <a:buChar char="•"/>
                </a:pPr>
                <a:r>
                  <a:rPr lang="en" altLang="zh-CN" sz="2350" dirty="0">
                    <a:latin typeface="CMR10"/>
                  </a:rPr>
                  <a:t>For the same signal efficiency, </a:t>
                </a:r>
                <a:r>
                  <a:rPr lang="en" altLang="zh-CN" sz="2350" b="1" dirty="0">
                    <a:solidFill>
                      <a:srgbClr val="FF0000"/>
                    </a:solidFill>
                    <a:latin typeface="CMR10"/>
                  </a:rPr>
                  <a:t>cutting on ghost probability is most efficient</a:t>
                </a:r>
              </a:p>
              <a:p>
                <a:pPr marL="783538" lvl="1" indent="-335802"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With similar ghost rejections, the signal efficiency of the ghost </a:t>
                </a:r>
                <a:r>
                  <a:rPr lang="en-US" altLang="zh-CN" sz="2350" dirty="0" err="1">
                    <a:latin typeface="CMR10"/>
                  </a:rPr>
                  <a:t>prob</a:t>
                </a:r>
                <a:r>
                  <a:rPr lang="en-US" altLang="zh-CN" sz="2350" dirty="0">
                    <a:latin typeface="CMR10"/>
                  </a:rPr>
                  <a:t> cut is much better</a:t>
                </a:r>
              </a:p>
              <a:p>
                <a:pPr marL="1231274" lvl="2" indent="-335802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35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350" b="0" i="1" smtClean="0">
                        <a:latin typeface="Cambria Math" panose="02040503050406030204" pitchFamily="18" charset="0"/>
                      </a:rPr>
                      <m:t>𝑛𝑑𝑜𝑓</m:t>
                    </m:r>
                    <m:r>
                      <a:rPr lang="en-US" altLang="zh-CN" sz="2350">
                        <a:latin typeface="Cambria Math" panose="02040503050406030204" pitchFamily="18" charset="0"/>
                      </a:rPr>
                      <m:t>&lt;1.5</m:t>
                    </m:r>
                  </m:oMath>
                </a14:m>
                <a:r>
                  <a:rPr lang="en-US" altLang="zh-CN" sz="2350" dirty="0">
                    <a:latin typeface="CMR10"/>
                  </a:rPr>
                  <a:t>:  63.3%</a:t>
                </a:r>
              </a:p>
              <a:p>
                <a:pPr marL="1231274" lvl="2" indent="-335802">
                  <a:buFont typeface="Wingdings" pitchFamily="2" charset="2"/>
                  <a:buChar char="ü"/>
                </a:pPr>
                <a:r>
                  <a:rPr lang="en-US" altLang="zh-CN" sz="2350" dirty="0">
                    <a:latin typeface="CMR10"/>
                  </a:rPr>
                  <a:t>Ghost </a:t>
                </a:r>
                <a:r>
                  <a:rPr lang="en-US" altLang="zh-CN" sz="2350" dirty="0" err="1">
                    <a:latin typeface="CMR10"/>
                  </a:rPr>
                  <a:t>prob</a:t>
                </a:r>
                <a:r>
                  <a:rPr lang="en-US" altLang="zh-CN" sz="2350" dirty="0"/>
                  <a:t> </a:t>
                </a:r>
                <a14:m>
                  <m:oMath xmlns:m="http://schemas.openxmlformats.org/officeDocument/2006/math">
                    <m:r>
                      <a:rPr lang="en-US" altLang="zh-CN" sz="235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350" i="1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altLang="zh-CN" sz="2350" dirty="0">
                    <a:latin typeface="CMR10"/>
                  </a:rPr>
                  <a:t>: 96.1%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E4EABA9-5A39-104D-9646-5A72F1677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8" y="820325"/>
                <a:ext cx="11605355" cy="1900520"/>
              </a:xfrm>
              <a:prstGeom prst="rect">
                <a:avLst/>
              </a:prstGeom>
              <a:blipFill>
                <a:blip r:embed="rId3"/>
                <a:stretch>
                  <a:fillRect l="-656" t="-2667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5647E08-61FB-1047-8DC4-E7BAE9525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04" y="3095965"/>
            <a:ext cx="4968249" cy="332381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48563C-EAE9-A647-B312-D559E958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496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>
            <a:extLst>
              <a:ext uri="{FF2B5EF4-FFF2-40B4-BE49-F238E27FC236}">
                <a16:creationId xmlns:a16="http://schemas.microsoft.com/office/drawing/2014/main" id="{9B21F02A-481F-9848-9B17-E75546EA1C14}"/>
              </a:ext>
            </a:extLst>
          </p:cNvPr>
          <p:cNvSpPr txBox="1"/>
          <p:nvPr/>
        </p:nvSpPr>
        <p:spPr>
          <a:xfrm>
            <a:off x="124470" y="164829"/>
            <a:ext cx="557210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Impact on trigger CPU consumption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CE3EB2-0057-4D44-90EA-97040303FBDD}"/>
                  </a:ext>
                </a:extLst>
              </p:cNvPr>
              <p:cNvSpPr/>
              <p:nvPr/>
            </p:nvSpPr>
            <p:spPr>
              <a:xfrm>
                <a:off x="-288756" y="820325"/>
                <a:ext cx="12228345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lnSpc>
                    <a:spcPts val="2358"/>
                  </a:lnSpc>
                </a:pPr>
                <a:endParaRPr lang="en-US" altLang="zh-CN" sz="2350" dirty="0">
                  <a:latin typeface="CMR12"/>
                </a:endParaRPr>
              </a:p>
              <a:p>
                <a:pPr marL="783538" lvl="1" indent="-335802">
                  <a:lnSpc>
                    <a:spcPts val="282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2"/>
                  </a:rPr>
                  <a:t>offline</a:t>
                </a:r>
                <a14:m>
                  <m:oMath xmlns:m="http://schemas.openxmlformats.org/officeDocument/2006/math">
                    <m:r>
                      <a:rPr lang="en-US" altLang="zh-CN" sz="2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350" dirty="0">
                    <a:latin typeface="CMR12"/>
                  </a:rPr>
                  <a:t>online quantity:</a:t>
                </a:r>
              </a:p>
              <a:p>
                <a:pPr marL="1231274" lvl="2" indent="-335802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2"/>
                  </a:rPr>
                  <a:t>RunI+2015(50ns) : offline quantity </a:t>
                </a:r>
              </a:p>
              <a:p>
                <a:pPr marL="1231274" lvl="2" indent="-335802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350" dirty="0">
                    <a:latin typeface="CMR12"/>
                  </a:rPr>
                  <a:t>2015(25ns): all tracks in HLT2 had to pass ghost probability selection,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speed-up by a factor ~90</a:t>
                </a:r>
              </a:p>
              <a:p>
                <a:pPr marL="1175307" lvl="2" indent="-279835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350" dirty="0">
                    <a:latin typeface="CMR12"/>
                  </a:rPr>
                  <a:t>Since 2016</a:t>
                </a:r>
                <a:r>
                  <a:rPr lang="en-US" altLang="zh-CN" sz="2350" dirty="0">
                    <a:latin typeface="CMR12"/>
                  </a:rPr>
                  <a:t>:</a:t>
                </a:r>
                <a:r>
                  <a:rPr lang="zh-CN" altLang="en-US" sz="2350" dirty="0">
                    <a:latin typeface="CMR12"/>
                  </a:rPr>
                  <a:t> </a:t>
                </a:r>
                <a:r>
                  <a:rPr lang="en" altLang="zh-CN" sz="2350" dirty="0">
                    <a:latin typeface="CMR12"/>
                  </a:rPr>
                  <a:t> processing in HLT1+HLT2, </a:t>
                </a:r>
                <a:r>
                  <a:rPr lang="en-US" altLang="zh-CN" sz="2350" dirty="0">
                    <a:latin typeface="CMR12"/>
                  </a:rPr>
                  <a:t>HLT2 input rate reduced by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4%</a:t>
                </a:r>
                <a:endParaRPr lang="en" altLang="zh-CN" sz="2350" dirty="0">
                  <a:latin typeface="CMR12"/>
                </a:endParaRPr>
              </a:p>
              <a:p>
                <a:pPr marL="1175307" lvl="2" indent="-279835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endParaRPr lang="en" altLang="zh-CN" sz="2350" dirty="0">
                  <a:latin typeface="CMR12"/>
                </a:endParaRPr>
              </a:p>
              <a:p>
                <a:pPr marL="783538" lvl="1" indent="-335802">
                  <a:lnSpc>
                    <a:spcPts val="282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2"/>
                  </a:rPr>
                  <a:t>CPU consumption decreased</a:t>
                </a:r>
              </a:p>
              <a:p>
                <a:pPr marL="1231274" lvl="2" indent="-335802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2"/>
                  </a:rPr>
                  <a:t>ghost probability computation itself is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0.2%</a:t>
                </a:r>
                <a:r>
                  <a:rPr lang="en-US" altLang="zh-CN" sz="2350" dirty="0">
                    <a:latin typeface="CMR12"/>
                  </a:rPr>
                  <a:t> of HLT CPU </a:t>
                </a:r>
                <a:r>
                  <a:rPr lang="en-US" altLang="zh-CN" sz="2350" dirty="0" err="1">
                    <a:latin typeface="CMR12"/>
                  </a:rPr>
                  <a:t>budeget</a:t>
                </a:r>
                <a:endParaRPr lang="en-US" altLang="zh-CN" sz="2350" dirty="0">
                  <a:latin typeface="CMR12"/>
                </a:endParaRPr>
              </a:p>
              <a:p>
                <a:pPr marL="1231274" lvl="2" indent="-335802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22%</a:t>
                </a:r>
                <a:r>
                  <a:rPr lang="en-US" altLang="zh-CN" sz="2350" dirty="0">
                    <a:solidFill>
                      <a:srgbClr val="FF0000"/>
                    </a:solidFill>
                    <a:latin typeface="CMR12"/>
                  </a:rPr>
                  <a:t> </a:t>
                </a:r>
                <a:r>
                  <a:rPr lang="en-US" altLang="zh-CN" sz="2350" dirty="0">
                    <a:latin typeface="CMR12"/>
                  </a:rPr>
                  <a:t>fewer tracks,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23%</a:t>
                </a:r>
                <a:r>
                  <a:rPr lang="en-US" altLang="zh-CN" sz="2350" dirty="0">
                    <a:solidFill>
                      <a:srgbClr val="FF0000"/>
                    </a:solidFill>
                    <a:latin typeface="CMR12"/>
                  </a:rPr>
                  <a:t> </a:t>
                </a:r>
                <a:r>
                  <a:rPr lang="en-US" altLang="zh-CN" sz="2350" dirty="0">
                    <a:latin typeface="CMR12"/>
                  </a:rPr>
                  <a:t>less CPU time in RICH PID</a:t>
                </a:r>
              </a:p>
              <a:p>
                <a:pPr marL="1231274" lvl="2" indent="-335802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2"/>
                  </a:rPr>
                  <a:t>Overall saving of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16%</a:t>
                </a:r>
                <a:r>
                  <a:rPr lang="en-US" altLang="zh-CN" sz="2350" dirty="0">
                    <a:solidFill>
                      <a:srgbClr val="FF0000"/>
                    </a:solidFill>
                    <a:latin typeface="CMR12"/>
                  </a:rPr>
                  <a:t> </a:t>
                </a:r>
                <a:r>
                  <a:rPr lang="en-US" altLang="zh-CN" sz="2350" dirty="0">
                    <a:latin typeface="CMR12"/>
                  </a:rPr>
                  <a:t>entire HLT CPU</a:t>
                </a:r>
              </a:p>
              <a:p>
                <a:pPr marL="1231274" lvl="2" indent="-335802">
                  <a:lnSpc>
                    <a:spcPts val="2820"/>
                  </a:lnSpc>
                  <a:buFont typeface="Arial" panose="020B0604020202020204" pitchFamily="34" charset="0"/>
                  <a:buChar char="•"/>
                </a:pPr>
                <a:endParaRPr lang="en-US" altLang="zh-CN" sz="2350" dirty="0">
                  <a:latin typeface="CMR12"/>
                </a:endParaRPr>
              </a:p>
              <a:p>
                <a:pPr marL="783538" lvl="1" indent="-335802">
                  <a:lnSpc>
                    <a:spcPts val="2820"/>
                  </a:lnSpc>
                  <a:buClr>
                    <a:srgbClr val="002060"/>
                  </a:buClr>
                  <a:buFont typeface="Wingdings" pitchFamily="2" charset="2"/>
                  <a:buChar char="p"/>
                </a:pP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Ghost probability</a:t>
                </a:r>
                <a:r>
                  <a:rPr lang="zh-CN" altLang="en-US" sz="2350" b="1" dirty="0">
                    <a:solidFill>
                      <a:srgbClr val="FF0000"/>
                    </a:solidFill>
                    <a:latin typeface="CMR12"/>
                  </a:rPr>
                  <a:t>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can not only suppress background but also decrease CPU consumption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CE3EB2-0057-4D44-90EA-97040303F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756" y="820325"/>
                <a:ext cx="12228345" cy="4708981"/>
              </a:xfrm>
              <a:prstGeom prst="rect">
                <a:avLst/>
              </a:prstGeom>
              <a:blipFill>
                <a:blip r:embed="rId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C71EE17-9D2A-FB46-A50E-5C2CCB6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7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>
            <a:extLst>
              <a:ext uri="{FF2B5EF4-FFF2-40B4-BE49-F238E27FC236}">
                <a16:creationId xmlns:a16="http://schemas.microsoft.com/office/drawing/2014/main" id="{D66B3EFE-B19A-A84E-A2AC-8BD895C59494}"/>
              </a:ext>
            </a:extLst>
          </p:cNvPr>
          <p:cNvSpPr txBox="1"/>
          <p:nvPr/>
        </p:nvSpPr>
        <p:spPr>
          <a:xfrm>
            <a:off x="111753" y="207246"/>
            <a:ext cx="8650164" cy="541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 err="1">
                <a:solidFill>
                  <a:srgbClr val="FEFEFE"/>
                </a:solidFill>
                <a:latin typeface="Times New Roman" charset="0"/>
                <a:cs typeface="Times New Roman" charset="0"/>
              </a:rPr>
              <a:t>LHCb</a:t>
            </a: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 Upgrade</a:t>
            </a:r>
            <a:endParaRPr lang="en-US" sz="1763" dirty="0"/>
          </a:p>
          <a:p>
            <a:pPr>
              <a:lnSpc>
                <a:spcPts val="979"/>
              </a:lnSpc>
            </a:pPr>
            <a:endParaRPr lang="en-US" sz="1763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ED3FCE-1F66-6440-9932-54283315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04" y="864214"/>
            <a:ext cx="3881377" cy="5616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681964-90CB-7D49-8051-04A424674EAE}"/>
                  </a:ext>
                </a:extLst>
              </p:cNvPr>
              <p:cNvSpPr txBox="1"/>
              <p:nvPr/>
            </p:nvSpPr>
            <p:spPr>
              <a:xfrm>
                <a:off x="0" y="1136673"/>
                <a:ext cx="7946458" cy="1808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5802" indent="-335802"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2"/>
                  </a:rPr>
                  <a:t>CPU timing decreased is expected</a:t>
                </a:r>
              </a:p>
              <a:p>
                <a:pPr marL="783538" lvl="1" indent="-335802"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2"/>
                  </a:rPr>
                  <a:t> </a:t>
                </a:r>
                <a:r>
                  <a:rPr lang="en" altLang="zh-CN" sz="2350" dirty="0">
                    <a:latin typeface="CMR12"/>
                  </a:rPr>
                  <a:t>Detector upgrades to copy with increased luminosity</a:t>
                </a:r>
              </a:p>
              <a:p>
                <a:pPr marL="1231274" lvl="2" indent="-335802">
                  <a:buFont typeface="Wingdings" pitchFamily="2" charset="2"/>
                  <a:buChar char="ü"/>
                </a:pPr>
                <a:r>
                  <a:rPr lang="en" altLang="zh-CN" sz="2350" dirty="0">
                    <a:latin typeface="CMR12"/>
                  </a:rPr>
                  <a:t>Run III: </a:t>
                </a:r>
                <a14:m>
                  <m:oMath xmlns:m="http://schemas.openxmlformats.org/officeDocument/2006/math">
                    <m:r>
                      <a:rPr lang="en-US" altLang="zh-CN" sz="235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  <m:r>
                      <a:rPr lang="en-US" altLang="zh-CN" sz="2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35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35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(~5</a:t>
                </a:r>
                <a:r>
                  <a:rPr lang="zh-CN" altLang="en-US" sz="2350" b="1" dirty="0">
                    <a:solidFill>
                      <a:srgbClr val="FF0000"/>
                    </a:solidFill>
                    <a:latin typeface="CMR12"/>
                  </a:rPr>
                  <a:t>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factor larger than </a:t>
                </a:r>
                <a:r>
                  <a:rPr lang="en-US" altLang="zh-CN" sz="2350" b="1" dirty="0" err="1">
                    <a:solidFill>
                      <a:srgbClr val="FF0000"/>
                    </a:solidFill>
                    <a:latin typeface="CMR12"/>
                  </a:rPr>
                  <a:t>RunII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2"/>
                  </a:rPr>
                  <a:t>)</a:t>
                </a:r>
                <a:endParaRPr lang="en" altLang="zh-CN" sz="2350" dirty="0">
                  <a:latin typeface="CMR12"/>
                </a:endParaRPr>
              </a:p>
              <a:p>
                <a:pPr marL="783538" lvl="1" indent="-335802">
                  <a:buFont typeface="Arial" panose="020B0604020202020204" pitchFamily="34" charset="0"/>
                  <a:buChar char="•"/>
                </a:pPr>
                <a:r>
                  <a:rPr lang="en" altLang="zh-CN" sz="2350" dirty="0">
                    <a:latin typeface="CMR12"/>
                  </a:rPr>
                  <a:t>Remove hardware trigger, increase output rate to storage  </a:t>
                </a:r>
              </a:p>
              <a:p>
                <a:endParaRPr kumimoji="1" lang="zh-CN" altLang="en-US" sz="1763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681964-90CB-7D49-8051-04A424674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6673"/>
                <a:ext cx="7946458" cy="1808427"/>
              </a:xfrm>
              <a:prstGeom prst="rect">
                <a:avLst/>
              </a:prstGeom>
              <a:blipFill>
                <a:blip r:embed="rId3"/>
                <a:stretch>
                  <a:fillRect l="-958" t="-2797" r="-2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F6D69E-C9DB-6E4F-9673-FA1F9FB0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13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3926291B-367C-0D42-94EA-A12D394FA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394756"/>
                  </p:ext>
                </p:extLst>
              </p:nvPr>
            </p:nvGraphicFramePr>
            <p:xfrm>
              <a:off x="312911" y="4113166"/>
              <a:ext cx="7087846" cy="2608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0154">
                      <a:extLst>
                        <a:ext uri="{9D8B030D-6E8A-4147-A177-3AD203B41FA5}">
                          <a16:colId xmlns:a16="http://schemas.microsoft.com/office/drawing/2014/main" val="1056475180"/>
                        </a:ext>
                      </a:extLst>
                    </a:gridCol>
                    <a:gridCol w="1701414">
                      <a:extLst>
                        <a:ext uri="{9D8B030D-6E8A-4147-A177-3AD203B41FA5}">
                          <a16:colId xmlns:a16="http://schemas.microsoft.com/office/drawing/2014/main" val="426807880"/>
                        </a:ext>
                      </a:extLst>
                    </a:gridCol>
                    <a:gridCol w="1756587">
                      <a:extLst>
                        <a:ext uri="{9D8B030D-6E8A-4147-A177-3AD203B41FA5}">
                          <a16:colId xmlns:a16="http://schemas.microsoft.com/office/drawing/2014/main" val="878162311"/>
                        </a:ext>
                      </a:extLst>
                    </a:gridCol>
                    <a:gridCol w="2159691">
                      <a:extLst>
                        <a:ext uri="{9D8B030D-6E8A-4147-A177-3AD203B41FA5}">
                          <a16:colId xmlns:a16="http://schemas.microsoft.com/office/drawing/2014/main" val="119224048"/>
                        </a:ext>
                      </a:extLst>
                    </a:gridCol>
                  </a:tblGrid>
                  <a:tr h="739775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ans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Integrated luminosity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399743"/>
                      </a:ext>
                    </a:extLst>
                  </a:tr>
                  <a:tr h="728307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LHC era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HL_LHC era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7724584"/>
                      </a:ext>
                    </a:extLst>
                  </a:tr>
                  <a:tr h="72830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Run2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(2015-18)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Run3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(2021-24)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Run4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(2027-30)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Run5+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(2031+)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extLst>
                      <a:ext uri="{0D108BD9-81ED-4DB2-BD59-A6C34878D82A}">
                        <a16:rowId xmlns:a16="http://schemas.microsoft.com/office/drawing/2014/main" val="2551532505"/>
                      </a:ext>
                    </a:extLst>
                  </a:tr>
                  <a:tr h="41192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000" b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sSup>
                                <m:sSupPr>
                                  <m:ctrlPr>
                                    <a:rPr lang="en-US" altLang="zh-CN" sz="2000" b="1" i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23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000" b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sSup>
                                <m:sSupPr>
                                  <m:ctrlPr>
                                    <a:rPr lang="en-US" altLang="zh-CN" sz="2000" b="1" i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46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000" b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sSup>
                                <m:sSupPr>
                                  <m:ctrlPr>
                                    <a:rPr lang="en-US" altLang="zh-CN" sz="2000" b="1" i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&gt;300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000" b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sSup>
                                <m:sSupPr>
                                  <m:ctrlPr>
                                    <a:rPr lang="en-US" altLang="zh-CN" sz="2000" b="1" i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altLang="zh-CN" sz="2000" b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??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extLst>
                      <a:ext uri="{0D108BD9-81ED-4DB2-BD59-A6C34878D82A}">
                        <a16:rowId xmlns:a16="http://schemas.microsoft.com/office/drawing/2014/main" val="5601085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3926291B-367C-0D42-94EA-A12D394FA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394756"/>
                  </p:ext>
                </p:extLst>
              </p:nvPr>
            </p:nvGraphicFramePr>
            <p:xfrm>
              <a:off x="312911" y="4113166"/>
              <a:ext cx="7087846" cy="2608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0154">
                      <a:extLst>
                        <a:ext uri="{9D8B030D-6E8A-4147-A177-3AD203B41FA5}">
                          <a16:colId xmlns:a16="http://schemas.microsoft.com/office/drawing/2014/main" val="1056475180"/>
                        </a:ext>
                      </a:extLst>
                    </a:gridCol>
                    <a:gridCol w="1701414">
                      <a:extLst>
                        <a:ext uri="{9D8B030D-6E8A-4147-A177-3AD203B41FA5}">
                          <a16:colId xmlns:a16="http://schemas.microsoft.com/office/drawing/2014/main" val="426807880"/>
                        </a:ext>
                      </a:extLst>
                    </a:gridCol>
                    <a:gridCol w="1756587">
                      <a:extLst>
                        <a:ext uri="{9D8B030D-6E8A-4147-A177-3AD203B41FA5}">
                          <a16:colId xmlns:a16="http://schemas.microsoft.com/office/drawing/2014/main" val="878162311"/>
                        </a:ext>
                      </a:extLst>
                    </a:gridCol>
                    <a:gridCol w="2159691">
                      <a:extLst>
                        <a:ext uri="{9D8B030D-6E8A-4147-A177-3AD203B41FA5}">
                          <a16:colId xmlns:a16="http://schemas.microsoft.com/office/drawing/2014/main" val="119224048"/>
                        </a:ext>
                      </a:extLst>
                    </a:gridCol>
                  </a:tblGrid>
                  <a:tr h="739775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ans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Integrated luminosity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399743"/>
                      </a:ext>
                    </a:extLst>
                  </a:tr>
                  <a:tr h="728307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LHC era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HL_LHC era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7724584"/>
                      </a:ext>
                    </a:extLst>
                  </a:tr>
                  <a:tr h="72830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Run2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(2015-18)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Run3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(2021-24)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Run4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(2027-30)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Run5+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(2031+)</a:t>
                          </a:r>
                          <a:endParaRPr lang="zh-CN" altLang="en-US" sz="20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89547" marR="89547" marT="44773" marB="44773" anchor="ctr"/>
                    </a:tc>
                    <a:extLst>
                      <a:ext uri="{0D108BD9-81ED-4DB2-BD59-A6C34878D82A}">
                        <a16:rowId xmlns:a16="http://schemas.microsoft.com/office/drawing/2014/main" val="2551532505"/>
                      </a:ext>
                    </a:extLst>
                  </a:tr>
                  <a:tr h="4119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9547" marR="89547" marT="44773" marB="44773" anchor="ctr">
                        <a:blipFill>
                          <a:blip r:embed="rId4"/>
                          <a:stretch>
                            <a:fillRect t="-527273" r="-383621" b="-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9547" marR="89547" marT="44773" marB="44773" anchor="ctr">
                        <a:blipFill>
                          <a:blip r:embed="rId4"/>
                          <a:stretch>
                            <a:fillRect l="-86567" t="-527273" r="-232090" b="-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9547" marR="89547" marT="44773" marB="44773" anchor="ctr">
                        <a:blipFill>
                          <a:blip r:embed="rId4"/>
                          <a:stretch>
                            <a:fillRect l="-179856" t="-527273" r="-123741" b="-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9547" marR="89547" marT="44773" marB="44773" anchor="ctr">
                        <a:blipFill>
                          <a:blip r:embed="rId4"/>
                          <a:stretch>
                            <a:fillRect l="-228824" t="-527273" r="-1176" b="-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01085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313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>
            <a:extLst>
              <a:ext uri="{FF2B5EF4-FFF2-40B4-BE49-F238E27FC236}">
                <a16:creationId xmlns:a16="http://schemas.microsoft.com/office/drawing/2014/main" id="{D66B3EFE-B19A-A84E-A2AC-8BD895C59494}"/>
              </a:ext>
            </a:extLst>
          </p:cNvPr>
          <p:cNvSpPr txBox="1"/>
          <p:nvPr/>
        </p:nvSpPr>
        <p:spPr>
          <a:xfrm>
            <a:off x="16312" y="148307"/>
            <a:ext cx="8650164" cy="1233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Improvements in the upgrade</a:t>
            </a:r>
          </a:p>
          <a:p>
            <a:pPr>
              <a:lnSpc>
                <a:spcPts val="979"/>
              </a:lnSpc>
            </a:pPr>
            <a:endParaRPr lang="en-US" sz="1763" dirty="0"/>
          </a:p>
          <a:p>
            <a:pPr>
              <a:lnSpc>
                <a:spcPts val="979"/>
              </a:lnSpc>
            </a:pPr>
            <a:endParaRPr lang="en-US" sz="1763" dirty="0"/>
          </a:p>
          <a:p>
            <a:pPr>
              <a:lnSpc>
                <a:spcPts val="979"/>
              </a:lnSpc>
            </a:pPr>
            <a:endParaRPr lang="en-US" sz="1763" dirty="0"/>
          </a:p>
          <a:p>
            <a:pPr>
              <a:lnSpc>
                <a:spcPts val="2350"/>
              </a:lnSpc>
            </a:pPr>
            <a:endParaRPr lang="en-US" altLang="zh-CN" sz="1959" dirty="0"/>
          </a:p>
          <a:p>
            <a:pPr>
              <a:lnSpc>
                <a:spcPts val="979"/>
              </a:lnSpc>
            </a:pPr>
            <a:endParaRPr lang="en-US" sz="1763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681964-90CB-7D49-8051-04A424674EAE}"/>
                  </a:ext>
                </a:extLst>
              </p:cNvPr>
              <p:cNvSpPr txBox="1"/>
              <p:nvPr/>
            </p:nvSpPr>
            <p:spPr>
              <a:xfrm>
                <a:off x="16312" y="714055"/>
                <a:ext cx="11923276" cy="361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5802" indent="-335802">
                  <a:buFont typeface="Wingdings" pitchFamily="2" charset="2"/>
                  <a:buChar char="p"/>
                </a:pPr>
                <a:r>
                  <a:rPr lang="en" altLang="zh-CN" sz="2350" dirty="0">
                    <a:latin typeface="CMR12"/>
                  </a:rPr>
                  <a:t>Upgrade:</a:t>
                </a:r>
              </a:p>
              <a:p>
                <a:pPr marL="783538" lvl="1" indent="-335802"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2"/>
                  </a:rPr>
                  <a:t>Removed time-consuming variables(hit estimation)</a:t>
                </a:r>
              </a:p>
              <a:p>
                <a:pPr marL="783538" lvl="1" indent="-335802"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2"/>
                  </a:rPr>
                  <a:t>Activation functions at hidden</a:t>
                </a:r>
                <a:r>
                  <a:rPr lang="zh-CN" altLang="en-US" sz="2350" dirty="0">
                    <a:latin typeface="CMR12"/>
                  </a:rPr>
                  <a:t> </a:t>
                </a:r>
                <a:r>
                  <a:rPr lang="en-US" altLang="zh-CN" sz="2350" dirty="0">
                    <a:latin typeface="CMR12"/>
                  </a:rPr>
                  <a:t>layer: Sigmoid</a:t>
                </a:r>
                <a14:m>
                  <m:oMath xmlns:m="http://schemas.openxmlformats.org/officeDocument/2006/math">
                    <m:r>
                      <a:rPr lang="zh-CN" altLang="en-US" sz="235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2350" dirty="0">
                    <a:latin typeface="CMR10"/>
                  </a:rPr>
                  <a:t> </a:t>
                </a:r>
                <a:r>
                  <a:rPr lang="en-US" altLang="zh-CN" sz="2350" dirty="0">
                    <a:latin typeface="CMR10"/>
                  </a:rPr>
                  <a:t>ReLU</a:t>
                </a:r>
                <a:endParaRPr lang="en-US" altLang="zh-CN" sz="2350" dirty="0">
                  <a:latin typeface="CMR12"/>
                </a:endParaRPr>
              </a:p>
              <a:p>
                <a:pPr marL="1231274" lvl="2" indent="-335802">
                  <a:buFont typeface="Wingdings" pitchFamily="2" charset="2"/>
                  <a:buChar char="ü"/>
                </a:pPr>
                <a:r>
                  <a:rPr lang="en-US" altLang="zh-CN" sz="2350" dirty="0">
                    <a:latin typeface="CMR12"/>
                  </a:rPr>
                  <a:t>Efficient gradient propagation</a:t>
                </a:r>
              </a:p>
              <a:p>
                <a:pPr marL="1231274" lvl="2" indent="-335802">
                  <a:buFont typeface="Wingdings" pitchFamily="2" charset="2"/>
                  <a:buChar char="ü"/>
                </a:pPr>
                <a:r>
                  <a:rPr lang="en-US" altLang="zh-CN" sz="2350" dirty="0">
                    <a:latin typeface="CMR12"/>
                  </a:rPr>
                  <a:t>Fast computation: Only comparison, addition and multiplication</a:t>
                </a:r>
              </a:p>
              <a:p>
                <a:pPr marL="783538" lvl="1" indent="-335802"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2"/>
                  </a:rPr>
                  <a:t>A</a:t>
                </a:r>
                <a:r>
                  <a:rPr lang="en-US" altLang="zh-CN" sz="2350">
                    <a:latin typeface="CMR12"/>
                  </a:rPr>
                  <a:t>ctivation </a:t>
                </a:r>
                <a:r>
                  <a:rPr lang="en-US" altLang="zh-CN" sz="2350" dirty="0">
                    <a:latin typeface="CMR12"/>
                  </a:rPr>
                  <a:t>functions at Last layer: exponential </a:t>
                </a:r>
                <a14:m>
                  <m:oMath xmlns:m="http://schemas.openxmlformats.org/officeDocument/2006/math">
                    <m:r>
                      <a:rPr lang="zh-CN" altLang="en-US" sz="235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350" dirty="0">
                    <a:latin typeface="CMR12"/>
                  </a:rPr>
                  <a:t>finite exponential</a:t>
                </a:r>
              </a:p>
              <a:p>
                <a:pPr marL="1231274" lvl="2" indent="-335802">
                  <a:buFont typeface="Wingdings" pitchFamily="2" charset="2"/>
                  <a:buChar char="ü"/>
                </a:pPr>
                <a:r>
                  <a:rPr lang="en" altLang="zh-CN" sz="2350" dirty="0">
                    <a:latin typeface="CMR10"/>
                  </a:rPr>
                  <a:t>Replace the exponential operation with the finite number of multiplications</a:t>
                </a:r>
                <a:endParaRPr lang="en" altLang="zh-CN" sz="2350" dirty="0">
                  <a:latin typeface="CMR12"/>
                </a:endParaRPr>
              </a:p>
              <a:p>
                <a:pPr marL="335802" indent="-335802">
                  <a:buFont typeface="Wingdings" pitchFamily="2" charset="2"/>
                  <a:buChar char="p"/>
                </a:pPr>
                <a:r>
                  <a:rPr lang="en" altLang="zh-CN" sz="2350" dirty="0">
                    <a:latin typeface="CMR12"/>
                  </a:rPr>
                  <a:t>The efficiency performance is almost the same </a:t>
                </a:r>
              </a:p>
              <a:p>
                <a:pPr marL="335802" indent="-335802">
                  <a:buFont typeface="Wingdings" pitchFamily="2" charset="2"/>
                  <a:buChar char="p"/>
                </a:pPr>
                <a:r>
                  <a:rPr lang="en" altLang="zh-CN" sz="2350" dirty="0">
                    <a:latin typeface="CMR12"/>
                  </a:rPr>
                  <a:t>Reduced timing of ghost probability algorithm by </a:t>
                </a:r>
                <a:r>
                  <a:rPr lang="en" altLang="zh-CN" sz="2350" b="1" dirty="0">
                    <a:solidFill>
                      <a:srgbClr val="FF0000"/>
                    </a:solidFill>
                    <a:latin typeface="CMR12"/>
                  </a:rPr>
                  <a:t>97%</a:t>
                </a:r>
                <a:endParaRPr lang="en-US" altLang="zh-CN" sz="2350" b="1" dirty="0">
                  <a:solidFill>
                    <a:srgbClr val="FF0000"/>
                  </a:solidFill>
                  <a:latin typeface="CMR12"/>
                </a:endParaRPr>
              </a:p>
              <a:p>
                <a:endParaRPr kumimoji="1" lang="zh-CN" altLang="en-US" sz="1763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681964-90CB-7D49-8051-04A424674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" y="714055"/>
                <a:ext cx="11923276" cy="3618363"/>
              </a:xfrm>
              <a:prstGeom prst="rect">
                <a:avLst/>
              </a:prstGeom>
              <a:blipFill>
                <a:blip r:embed="rId2"/>
                <a:stretch>
                  <a:fillRect l="-426" t="-1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3C08A0E-EECD-4B41-8459-BE713BB58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66" y="4383584"/>
            <a:ext cx="3924657" cy="24103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BD44F9A-475D-0D49-B051-2F1B29B46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23" y="4406242"/>
            <a:ext cx="3703182" cy="2410118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0572B44-30C6-C94C-81C5-580C1B13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14</a:t>
            </a:fld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56D49D-F5C8-1C47-A71E-FC7B2FC30279}"/>
              </a:ext>
            </a:extLst>
          </p:cNvPr>
          <p:cNvSpPr txBox="1"/>
          <p:nvPr/>
        </p:nvSpPr>
        <p:spPr>
          <a:xfrm>
            <a:off x="3510104" y="4033147"/>
            <a:ext cx="2265010" cy="45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50" dirty="0">
                <a:latin typeface="CMR12"/>
              </a:rPr>
              <a:t>Long Track</a:t>
            </a:r>
            <a:endParaRPr lang="zh-CN" altLang="en-US" sz="2350" dirty="0">
              <a:latin typeface="CMR1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E4B8400-15A1-E84A-8C34-ABD8145DCF03}"/>
              </a:ext>
            </a:extLst>
          </p:cNvPr>
          <p:cNvSpPr txBox="1"/>
          <p:nvPr/>
        </p:nvSpPr>
        <p:spPr>
          <a:xfrm>
            <a:off x="6734331" y="4010487"/>
            <a:ext cx="2934286" cy="45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50" dirty="0">
                <a:latin typeface="CMR12"/>
              </a:rPr>
              <a:t>Downstream Track</a:t>
            </a:r>
            <a:endParaRPr lang="zh-CN" altLang="en-US" sz="2350" dirty="0">
              <a:latin typeface="CMR12"/>
            </a:endParaRPr>
          </a:p>
        </p:txBody>
      </p:sp>
    </p:spTree>
    <p:extLst>
      <p:ext uri="{BB962C8B-B14F-4D97-AF65-F5344CB8AC3E}">
        <p14:creationId xmlns:p14="http://schemas.microsoft.com/office/powerpoint/2010/main" val="397489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BD38320C-401B-9F4A-B8B2-F126327E9147}"/>
              </a:ext>
            </a:extLst>
          </p:cNvPr>
          <p:cNvSpPr txBox="1"/>
          <p:nvPr/>
        </p:nvSpPr>
        <p:spPr>
          <a:xfrm>
            <a:off x="111753" y="207246"/>
            <a:ext cx="865016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Conclusion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497220-5BC4-4E40-A2F5-49FB13B5FF9A}"/>
              </a:ext>
            </a:extLst>
          </p:cNvPr>
          <p:cNvSpPr/>
          <p:nvPr/>
        </p:nvSpPr>
        <p:spPr>
          <a:xfrm>
            <a:off x="111753" y="1312820"/>
            <a:ext cx="11933911" cy="424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835" indent="-279835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350" dirty="0">
                <a:latin typeface="CMR10"/>
              </a:rPr>
              <a:t>Ghost tracks are a significant source of background</a:t>
            </a:r>
          </a:p>
          <a:p>
            <a:pPr marL="279835" indent="-279835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350" dirty="0">
                <a:latin typeface="CMR10"/>
              </a:rPr>
              <a:t>Ghost probability: important part online reconstruction 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excellent ghost reduction with minor signal loss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Highly decrease the CPU timing </a:t>
            </a:r>
          </a:p>
          <a:p>
            <a:pPr marL="279835" indent="-279835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350" dirty="0">
                <a:latin typeface="CMR10"/>
              </a:rPr>
              <a:t>Room for improvement 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350" dirty="0">
                <a:latin typeface="CMR10"/>
              </a:rPr>
              <a:t>fast VDT-like</a:t>
            </a:r>
            <a:r>
              <a:rPr lang="zh-CN" altLang="en-US" sz="2350" dirty="0">
                <a:latin typeface="CMR10"/>
              </a:rPr>
              <a:t> </a:t>
            </a:r>
            <a:r>
              <a:rPr lang="en" altLang="zh-CN" sz="2350" dirty="0">
                <a:latin typeface="CMR10"/>
              </a:rPr>
              <a:t>implementations for SIMD types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350" dirty="0">
                <a:latin typeface="CMR10"/>
              </a:rPr>
              <a:t>add </a:t>
            </a:r>
            <a:r>
              <a:rPr lang="en" altLang="zh-CN" sz="2350" dirty="0" err="1">
                <a:latin typeface="CMR10"/>
              </a:rPr>
              <a:t>Scifi</a:t>
            </a:r>
            <a:r>
              <a:rPr lang="en" altLang="zh-CN" sz="2350" dirty="0">
                <a:latin typeface="CMR10"/>
              </a:rPr>
              <a:t> track position information in neural work</a:t>
            </a:r>
            <a:endParaRPr lang="en-US" altLang="zh-CN" sz="2350" dirty="0">
              <a:latin typeface="CMR10"/>
            </a:endParaRPr>
          </a:p>
          <a:p>
            <a:pPr marL="279835" indent="-279835">
              <a:buFont typeface="Wingdings" pitchFamily="2" charset="2"/>
              <a:buChar char="p"/>
            </a:pPr>
            <a:endParaRPr lang="en-US" altLang="zh-CN" sz="2350" dirty="0">
              <a:latin typeface="CMR1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990AFB-FA7E-D448-AC09-224C5C16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15</a:t>
            </a:fld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DE1D146-9E04-DF45-8C6C-63A7C0CA48D7}"/>
              </a:ext>
            </a:extLst>
          </p:cNvPr>
          <p:cNvGrpSpPr/>
          <p:nvPr/>
        </p:nvGrpSpPr>
        <p:grpSpPr>
          <a:xfrm>
            <a:off x="7745167" y="2720863"/>
            <a:ext cx="4129320" cy="3238625"/>
            <a:chOff x="7163753" y="1109601"/>
            <a:chExt cx="4612237" cy="351471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7036D6D-85F6-4A4A-8333-151DA04C3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3753" y="1109601"/>
              <a:ext cx="4612237" cy="3514716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70E71DB-E7FF-F343-90F8-4466CDBE9BBA}"/>
                </a:ext>
              </a:extLst>
            </p:cNvPr>
            <p:cNvSpPr/>
            <p:nvPr/>
          </p:nvSpPr>
          <p:spPr>
            <a:xfrm>
              <a:off x="8761917" y="2006785"/>
              <a:ext cx="653678" cy="2330853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763"/>
            </a:p>
          </p:txBody>
        </p:sp>
      </p:grpSp>
    </p:spTree>
    <p:extLst>
      <p:ext uri="{BB962C8B-B14F-4D97-AF65-F5344CB8AC3E}">
        <p14:creationId xmlns:p14="http://schemas.microsoft.com/office/powerpoint/2010/main" val="190823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AB119A8-7E0B-7E49-B46C-BB8F2407FCA3}"/>
              </a:ext>
            </a:extLst>
          </p:cNvPr>
          <p:cNvSpPr txBox="1"/>
          <p:nvPr/>
        </p:nvSpPr>
        <p:spPr>
          <a:xfrm>
            <a:off x="4933608" y="3090002"/>
            <a:ext cx="6101982" cy="81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701" dirty="0"/>
              <a:t>Backup </a:t>
            </a:r>
            <a:endParaRPr kumimoji="1" lang="zh-CN" altLang="en-US" sz="470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17D7444-D47B-9647-A345-45ADAC88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94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BD38320C-401B-9F4A-B8B2-F126327E9147}"/>
              </a:ext>
            </a:extLst>
          </p:cNvPr>
          <p:cNvSpPr txBox="1"/>
          <p:nvPr/>
        </p:nvSpPr>
        <p:spPr>
          <a:xfrm>
            <a:off x="111753" y="207246"/>
            <a:ext cx="865016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Ghost types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944286-1B34-874C-968D-E435FB786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65" y="1437898"/>
            <a:ext cx="5206462" cy="495994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E08E85-4BC0-FA47-B941-3D6CBC26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17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0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>
            <a:extLst>
              <a:ext uri="{FF2B5EF4-FFF2-40B4-BE49-F238E27FC236}">
                <a16:creationId xmlns:a16="http://schemas.microsoft.com/office/drawing/2014/main" id="{D66B3EFE-B19A-A84E-A2AC-8BD895C59494}"/>
              </a:ext>
            </a:extLst>
          </p:cNvPr>
          <p:cNvSpPr txBox="1"/>
          <p:nvPr/>
        </p:nvSpPr>
        <p:spPr>
          <a:xfrm>
            <a:off x="111753" y="258784"/>
            <a:ext cx="865016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 err="1">
                <a:solidFill>
                  <a:srgbClr val="FEFEFE"/>
                </a:solidFill>
                <a:latin typeface="Times New Roman" charset="0"/>
                <a:cs typeface="Times New Roman" charset="0"/>
              </a:rPr>
              <a:t>LHCb</a:t>
            </a:r>
            <a:r>
              <a:rPr lang="zh-CN" altLang="en-US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D420651-6453-0E4D-849F-7B721FE9ABF4}"/>
                  </a:ext>
                </a:extLst>
              </p:cNvPr>
              <p:cNvSpPr/>
              <p:nvPr/>
            </p:nvSpPr>
            <p:spPr>
              <a:xfrm>
                <a:off x="234170" y="765175"/>
                <a:ext cx="7919064" cy="2748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5802" indent="-335802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0"/>
                  </a:rPr>
                  <a:t>Single arm forward spectrometer: </a:t>
                </a:r>
                <a14:m>
                  <m:oMath xmlns:m="http://schemas.openxmlformats.org/officeDocument/2006/math">
                    <m:r>
                      <a:rPr lang="en-US" altLang="zh-CN" sz="2350" i="1">
                        <a:latin typeface="Cambria Math" panose="02040503050406030204" pitchFamily="18" charset="0"/>
                      </a:rPr>
                      <m:t>2&lt;</m:t>
                    </m:r>
                    <m:r>
                      <a:rPr lang="en-US" altLang="zh-CN" sz="235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350" i="1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endParaRPr lang="en-US" altLang="zh-CN" sz="2350" dirty="0">
                  <a:latin typeface="CMR10"/>
                </a:endParaRPr>
              </a:p>
              <a:p>
                <a:pPr marL="335802" indent="-335802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0"/>
                  </a:rPr>
                  <a:t>Excellent detector performance: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b="1" dirty="0">
                    <a:solidFill>
                      <a:srgbClr val="FF0000"/>
                    </a:solidFill>
                    <a:latin typeface="CMR10"/>
                  </a:rPr>
                  <a:t>Track reconstruction efficiency &gt;95%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Momentum resolution </a:t>
                </a:r>
                <a14:m>
                  <m:oMath xmlns:m="http://schemas.openxmlformats.org/officeDocument/2006/math">
                    <m:r>
                      <a:rPr lang="en-US" altLang="zh-CN" sz="2350" i="1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sz="235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35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350" dirty="0">
                    <a:latin typeface="CMR10"/>
                  </a:rPr>
                  <a:t> ~[0.5%-1%] 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Excellent particle identification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D420651-6453-0E4D-849F-7B721FE9A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0" y="765175"/>
                <a:ext cx="7919064" cy="2748573"/>
              </a:xfrm>
              <a:prstGeom prst="rect">
                <a:avLst/>
              </a:prstGeom>
              <a:blipFill>
                <a:blip r:embed="rId2"/>
                <a:stretch>
                  <a:fillRect l="-800" b="-3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C44B13-711C-B746-811D-CC507A40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2</a:t>
            </a:fld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2C90AB-EC1E-A441-B9CF-D2B76E33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955" y="3635418"/>
            <a:ext cx="5997116" cy="319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3B71337-B67D-2B46-B7D3-1FDDE8E93758}"/>
              </a:ext>
            </a:extLst>
          </p:cNvPr>
          <p:cNvSpPr/>
          <p:nvPr/>
        </p:nvSpPr>
        <p:spPr>
          <a:xfrm>
            <a:off x="272836" y="924637"/>
            <a:ext cx="10917396" cy="22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5802" indent="-335802">
              <a:lnSpc>
                <a:spcPct val="150000"/>
              </a:lnSpc>
              <a:buFont typeface="Wingdings" pitchFamily="2" charset="2"/>
              <a:buChar char="p"/>
            </a:pPr>
            <a:r>
              <a:rPr lang="en" altLang="zh-CN" sz="2350" dirty="0">
                <a:latin typeface="CMR10"/>
              </a:rPr>
              <a:t>The </a:t>
            </a:r>
            <a:r>
              <a:rPr lang="en" altLang="zh-CN" sz="2350" dirty="0" err="1">
                <a:latin typeface="CMR10"/>
              </a:rPr>
              <a:t>LHCb</a:t>
            </a:r>
            <a:r>
              <a:rPr lang="en" altLang="zh-CN" sz="2350" dirty="0">
                <a:latin typeface="CMR10"/>
              </a:rPr>
              <a:t> tracking reconstruction contains two steps: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T</a:t>
            </a:r>
            <a:r>
              <a:rPr lang="en" altLang="zh-CN" sz="2350" dirty="0">
                <a:latin typeface="CMR10"/>
              </a:rPr>
              <a:t>rack finding - pattern recognition algorithm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T</a:t>
            </a:r>
            <a:r>
              <a:rPr lang="en" altLang="zh-CN" sz="2350" dirty="0">
                <a:latin typeface="CMR10"/>
              </a:rPr>
              <a:t>rack fitting </a:t>
            </a:r>
            <a:r>
              <a:rPr lang="en-US" altLang="zh-CN" sz="2350" dirty="0">
                <a:latin typeface="CMR10"/>
              </a:rPr>
              <a:t>-</a:t>
            </a:r>
            <a:r>
              <a:rPr lang="en" altLang="zh-CN" sz="2350" dirty="0">
                <a:latin typeface="CMR10"/>
              </a:rPr>
              <a:t> Kalman filter</a:t>
            </a:r>
          </a:p>
          <a:p>
            <a:pPr>
              <a:lnSpc>
                <a:spcPct val="150000"/>
              </a:lnSpc>
            </a:pPr>
            <a:endParaRPr lang="en" altLang="zh-CN" sz="2350" b="1" dirty="0">
              <a:solidFill>
                <a:srgbClr val="FF0000"/>
              </a:solidFill>
              <a:latin typeface="CMR1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78E444-C629-5A45-9C66-84CE95A60417}"/>
              </a:ext>
            </a:extLst>
          </p:cNvPr>
          <p:cNvSpPr txBox="1"/>
          <p:nvPr/>
        </p:nvSpPr>
        <p:spPr>
          <a:xfrm>
            <a:off x="4830093" y="3097074"/>
            <a:ext cx="3520068" cy="45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350" dirty="0">
                <a:latin typeface="CMR10"/>
              </a:rPr>
              <a:t>Track types in </a:t>
            </a:r>
            <a:r>
              <a:rPr lang="en" altLang="zh-CN" sz="2350" dirty="0" err="1">
                <a:latin typeface="CMR10"/>
              </a:rPr>
              <a:t>LHCb</a:t>
            </a:r>
            <a:r>
              <a:rPr lang="en" altLang="zh-CN" sz="2350" dirty="0">
                <a:latin typeface="CMR10"/>
              </a:rPr>
              <a:t>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197746-3397-4643-8274-8524BCAE7FC5}"/>
              </a:ext>
            </a:extLst>
          </p:cNvPr>
          <p:cNvGrpSpPr/>
          <p:nvPr/>
        </p:nvGrpSpPr>
        <p:grpSpPr>
          <a:xfrm>
            <a:off x="1586260" y="3512151"/>
            <a:ext cx="8115480" cy="3733202"/>
            <a:chOff x="-352147" y="3313726"/>
            <a:chExt cx="8770128" cy="419471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D7A16DE-EDF7-F040-8ADF-57BAD19CF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306" y="3313726"/>
              <a:ext cx="7186675" cy="3067265"/>
            </a:xfrm>
            <a:prstGeom prst="rect">
              <a:avLst/>
            </a:prstGeom>
          </p:spPr>
        </p:pic>
        <p:sp>
          <p:nvSpPr>
            <p:cNvPr id="16" name="弧 15">
              <a:extLst>
                <a:ext uri="{FF2B5EF4-FFF2-40B4-BE49-F238E27FC236}">
                  <a16:creationId xmlns:a16="http://schemas.microsoft.com/office/drawing/2014/main" id="{32F32491-A186-B64D-B237-04FEFED50428}"/>
                </a:ext>
              </a:extLst>
            </p:cNvPr>
            <p:cNvSpPr/>
            <p:nvPr/>
          </p:nvSpPr>
          <p:spPr>
            <a:xfrm rot="21356919">
              <a:off x="-352147" y="4429273"/>
              <a:ext cx="8672190" cy="3079169"/>
            </a:xfrm>
            <a:prstGeom prst="arc">
              <a:avLst>
                <a:gd name="adj1" fmla="val 12653120"/>
                <a:gd name="adj2" fmla="val 2074071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763">
                <a:solidFill>
                  <a:srgbClr val="FF0000"/>
                </a:solidFill>
              </a:endParaRPr>
            </a:p>
          </p:txBody>
        </p:sp>
        <p:sp>
          <p:nvSpPr>
            <p:cNvPr id="17" name="任意形状 16">
              <a:extLst>
                <a:ext uri="{FF2B5EF4-FFF2-40B4-BE49-F238E27FC236}">
                  <a16:creationId xmlns:a16="http://schemas.microsoft.com/office/drawing/2014/main" id="{7D536172-9C99-FC49-856D-A8C03AB09F4E}"/>
                </a:ext>
              </a:extLst>
            </p:cNvPr>
            <p:cNvSpPr/>
            <p:nvPr/>
          </p:nvSpPr>
          <p:spPr>
            <a:xfrm rot="208365">
              <a:off x="3180610" y="5393070"/>
              <a:ext cx="3876559" cy="662329"/>
            </a:xfrm>
            <a:custGeom>
              <a:avLst/>
              <a:gdLst>
                <a:gd name="connsiteX0" fmla="*/ 0 w 4202135"/>
                <a:gd name="connsiteY0" fmla="*/ 72238 h 837689"/>
                <a:gd name="connsiteX1" fmla="*/ 1092200 w 4202135"/>
                <a:gd name="connsiteY1" fmla="*/ 59538 h 837689"/>
                <a:gd name="connsiteX2" fmla="*/ 3810000 w 4202135"/>
                <a:gd name="connsiteY2" fmla="*/ 719938 h 837689"/>
                <a:gd name="connsiteX3" fmla="*/ 4127500 w 4202135"/>
                <a:gd name="connsiteY3" fmla="*/ 834238 h 8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135" h="837689">
                  <a:moveTo>
                    <a:pt x="0" y="72238"/>
                  </a:moveTo>
                  <a:cubicBezTo>
                    <a:pt x="228600" y="11913"/>
                    <a:pt x="457200" y="-48412"/>
                    <a:pt x="1092200" y="59538"/>
                  </a:cubicBezTo>
                  <a:cubicBezTo>
                    <a:pt x="1727200" y="167488"/>
                    <a:pt x="3304117" y="590821"/>
                    <a:pt x="3810000" y="719938"/>
                  </a:cubicBezTo>
                  <a:cubicBezTo>
                    <a:pt x="4315883" y="849055"/>
                    <a:pt x="4221691" y="841646"/>
                    <a:pt x="4127500" y="834238"/>
                  </a:cubicBez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763">
                <a:solidFill>
                  <a:srgbClr val="0070C0"/>
                </a:solidFill>
              </a:endParaRPr>
            </a:p>
          </p:txBody>
        </p: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90637657-1D04-CF47-901D-F78D898D65DE}"/>
              </a:ext>
            </a:extLst>
          </p:cNvPr>
          <p:cNvSpPr txBox="1"/>
          <p:nvPr/>
        </p:nvSpPr>
        <p:spPr>
          <a:xfrm>
            <a:off x="124471" y="164829"/>
            <a:ext cx="324729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Track</a:t>
            </a:r>
            <a:r>
              <a:rPr lang="zh-CN" altLang="en-US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reconstruction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9CDC3F-F2AF-9E4E-9B96-DCF9DFE2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95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41CB9A0-08F5-7D41-95FF-4EE4BB52DF2E}"/>
                  </a:ext>
                </a:extLst>
              </p:cNvPr>
              <p:cNvSpPr/>
              <p:nvPr/>
            </p:nvSpPr>
            <p:spPr>
              <a:xfrm>
                <a:off x="287780" y="433535"/>
                <a:ext cx="7027420" cy="6347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endParaRPr lang="en-US" altLang="zh-CN" sz="2350" dirty="0">
                  <a:latin typeface="CMR10"/>
                </a:endParaRPr>
              </a:p>
              <a:p>
                <a:pPr marL="335802" indent="-335802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0"/>
                  </a:rPr>
                  <a:t>Long tracks mis reconstruction: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b="1" dirty="0">
                    <a:solidFill>
                      <a:srgbClr val="FF0000"/>
                    </a:solidFill>
                    <a:latin typeface="CMR10"/>
                  </a:rPr>
                  <a:t>Hadronic interaction with detector material– main sources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T station segments mis-reconstruction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VELO segments mis-reconstruction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mis-matched between VELO and T-station</a:t>
                </a:r>
              </a:p>
              <a:p>
                <a:pPr marL="783538" lvl="1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350" dirty="0">
                  <a:latin typeface="CMR10"/>
                </a:endParaRPr>
              </a:p>
              <a:p>
                <a:pPr marL="335802" indent="-335802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0"/>
                  </a:rPr>
                  <a:t>Ghost tracks: Low probability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350" dirty="0">
                    <a:latin typeface="CMR10"/>
                  </a:rPr>
                  <a:t> from the track fit and missing hits</a:t>
                </a:r>
              </a:p>
              <a:p>
                <a:pPr marL="1231274" lvl="2" indent="-33580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350" dirty="0">
                  <a:latin typeface="CMR10"/>
                </a:endParaRPr>
              </a:p>
              <a:p>
                <a:pPr marL="335802" indent="-335802">
                  <a:lnSpc>
                    <a:spcPts val="2358"/>
                  </a:lnSpc>
                  <a:buFont typeface="Wingdings" pitchFamily="2" charset="2"/>
                  <a:buChar char="ü"/>
                </a:pPr>
                <a:endParaRPr lang="en-US" altLang="zh-CN" sz="1959" dirty="0">
                  <a:solidFill>
                    <a:srgbClr val="006EBF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41CB9A0-08F5-7D41-95FF-4EE4BB52D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0" y="433535"/>
                <a:ext cx="7027420" cy="6347379"/>
              </a:xfrm>
              <a:prstGeom prst="rect">
                <a:avLst/>
              </a:prstGeom>
              <a:blipFill>
                <a:blip r:embed="rId2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7">
            <a:extLst>
              <a:ext uri="{FF2B5EF4-FFF2-40B4-BE49-F238E27FC236}">
                <a16:creationId xmlns:a16="http://schemas.microsoft.com/office/drawing/2014/main" id="{C792B7D6-EBE5-6746-8750-403F571257D3}"/>
              </a:ext>
            </a:extLst>
          </p:cNvPr>
          <p:cNvSpPr txBox="1"/>
          <p:nvPr/>
        </p:nvSpPr>
        <p:spPr>
          <a:xfrm>
            <a:off x="124470" y="189703"/>
            <a:ext cx="218175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Ghost</a:t>
            </a:r>
            <a:r>
              <a:rPr lang="zh-CN" altLang="en-US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sources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461B06-762B-0544-A587-9F0CAA686232}"/>
              </a:ext>
            </a:extLst>
          </p:cNvPr>
          <p:cNvGrpSpPr/>
          <p:nvPr/>
        </p:nvGrpSpPr>
        <p:grpSpPr>
          <a:xfrm>
            <a:off x="7544327" y="1640630"/>
            <a:ext cx="2877938" cy="3911633"/>
            <a:chOff x="7976870" y="1783080"/>
            <a:chExt cx="2938780" cy="399432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176A37F-FDFE-D245-BE35-1EA1A792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870" y="1783080"/>
              <a:ext cx="2938780" cy="1238902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F362EB-6851-3B47-A2B8-196974541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7488" y="3127043"/>
              <a:ext cx="2595592" cy="1124757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4958D1F-14DC-8E42-B439-6FD89A44D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93524" y="4518862"/>
              <a:ext cx="2763520" cy="1258546"/>
            </a:xfrm>
            <a:prstGeom prst="rect">
              <a:avLst/>
            </a:prstGeom>
          </p:spPr>
        </p:pic>
      </p:grp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948816-F9CF-4744-A4B8-217F3461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00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39A6964-5EF7-E442-A413-1A5B4E0BC5F2}"/>
              </a:ext>
            </a:extLst>
          </p:cNvPr>
          <p:cNvSpPr/>
          <p:nvPr/>
        </p:nvSpPr>
        <p:spPr>
          <a:xfrm>
            <a:off x="288856" y="1073900"/>
            <a:ext cx="12155988" cy="1252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5802" indent="-335802">
              <a:lnSpc>
                <a:spcPts val="3432"/>
              </a:lnSpc>
              <a:buFont typeface="Wingdings" pitchFamily="2" charset="2"/>
              <a:buChar char="p"/>
            </a:pPr>
            <a:r>
              <a:rPr lang="en-US" altLang="zh-CN" sz="2350" dirty="0">
                <a:latin typeface="CMR10"/>
              </a:rPr>
              <a:t>2012 data show more noise and worse S/B ratios than 2011 data</a:t>
            </a:r>
          </a:p>
          <a:p>
            <a:pPr marL="783538" lvl="1" indent="-335802">
              <a:lnSpc>
                <a:spcPts val="3432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Problems are caused by background from mis-reconstructed </a:t>
            </a:r>
            <a:r>
              <a:rPr lang="en-US" altLang="zh-CN" sz="2350" b="1" dirty="0">
                <a:solidFill>
                  <a:srgbClr val="FF0000"/>
                </a:solidFill>
                <a:latin typeface="CMR10"/>
              </a:rPr>
              <a:t>ghost tracks</a:t>
            </a:r>
          </a:p>
          <a:p>
            <a:pPr marL="335802" indent="-335802">
              <a:lnSpc>
                <a:spcPts val="2358"/>
              </a:lnSpc>
              <a:buFont typeface="Wingdings" pitchFamily="2" charset="2"/>
              <a:buChar char="ü"/>
            </a:pPr>
            <a:endParaRPr lang="en-US" altLang="zh-CN" sz="1959" dirty="0">
              <a:solidFill>
                <a:srgbClr val="006EB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EDCFACC-7A4D-CF4C-A916-20AF4030243F}"/>
              </a:ext>
            </a:extLst>
          </p:cNvPr>
          <p:cNvSpPr txBox="1"/>
          <p:nvPr/>
        </p:nvSpPr>
        <p:spPr>
          <a:xfrm>
            <a:off x="124470" y="189703"/>
            <a:ext cx="175208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Motivation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8AC048-3A6B-E84F-94B6-3A1EA6DB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313" y="3251413"/>
            <a:ext cx="1102598" cy="11280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F4DF8E2-AA55-224C-9B4E-ED2C3C6B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03" y="3314742"/>
            <a:ext cx="4717469" cy="295962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3241EE-9CDA-AD45-B94E-A632A92A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5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30DC107-CBB2-DB4A-A387-2808398E75B4}"/>
                  </a:ext>
                </a:extLst>
              </p:cNvPr>
              <p:cNvSpPr txBox="1"/>
              <p:nvPr/>
            </p:nvSpPr>
            <p:spPr>
              <a:xfrm>
                <a:off x="3771798" y="2746864"/>
                <a:ext cx="4111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hh</m:t>
                    </m:r>
                  </m:oMath>
                </a14:m>
                <a:r>
                  <a:rPr kumimoji="1" lang="en-US" altLang="zh-CN" dirty="0"/>
                  <a:t> channel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analysis 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30DC107-CBB2-DB4A-A387-2808398E7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98" y="2746864"/>
                <a:ext cx="4111794" cy="369332"/>
              </a:xfrm>
              <a:prstGeom prst="rect">
                <a:avLst/>
              </a:prstGeom>
              <a:blipFill>
                <a:blip r:embed="rId4"/>
                <a:stretch>
                  <a:fillRect t="-6897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3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>
            <a:extLst>
              <a:ext uri="{FF2B5EF4-FFF2-40B4-BE49-F238E27FC236}">
                <a16:creationId xmlns:a16="http://schemas.microsoft.com/office/drawing/2014/main" id="{D66B3EFE-B19A-A84E-A2AC-8BD895C59494}"/>
              </a:ext>
            </a:extLst>
          </p:cNvPr>
          <p:cNvSpPr txBox="1"/>
          <p:nvPr/>
        </p:nvSpPr>
        <p:spPr>
          <a:xfrm>
            <a:off x="111753" y="207246"/>
            <a:ext cx="8650164" cy="1105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88651"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Reconstruction sequence in Run II</a:t>
            </a:r>
            <a:endParaRPr lang="en-US" sz="1763" dirty="0"/>
          </a:p>
          <a:p>
            <a:pPr>
              <a:lnSpc>
                <a:spcPts val="979"/>
              </a:lnSpc>
            </a:pPr>
            <a:endParaRPr lang="en-US" sz="1763" dirty="0"/>
          </a:p>
          <a:p>
            <a:pPr>
              <a:lnSpc>
                <a:spcPts val="979"/>
              </a:lnSpc>
            </a:pPr>
            <a:endParaRPr lang="en-US" sz="1763" dirty="0"/>
          </a:p>
          <a:p>
            <a:pPr>
              <a:lnSpc>
                <a:spcPts val="2350"/>
              </a:lnSpc>
            </a:pPr>
            <a:endParaRPr lang="en-US" altLang="zh-CN" sz="1959" dirty="0"/>
          </a:p>
          <a:p>
            <a:pPr>
              <a:lnSpc>
                <a:spcPts val="979"/>
              </a:lnSpc>
            </a:pPr>
            <a:endParaRPr lang="en-US" sz="1763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E299C2-D13C-564B-B476-F61E9237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00" y="749178"/>
            <a:ext cx="3854676" cy="55359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5978C12-8B9F-9440-98EC-286B4D1E3C05}"/>
              </a:ext>
            </a:extLst>
          </p:cNvPr>
          <p:cNvSpPr txBox="1"/>
          <p:nvPr/>
        </p:nvSpPr>
        <p:spPr>
          <a:xfrm>
            <a:off x="249746" y="1291110"/>
            <a:ext cx="7849985" cy="383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802" indent="-335802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350" dirty="0">
                <a:latin typeface="CMR10"/>
              </a:rPr>
              <a:t>Reconstruction in two stages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Fast stage (HLT1): partial event reconstruction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Full stage (HLT2): full offline-like selection</a:t>
            </a:r>
          </a:p>
          <a:p>
            <a:pPr marL="333436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" altLang="zh-CN" sz="2350" dirty="0">
                <a:latin typeface="CMR10"/>
              </a:rPr>
              <a:t>The majority of the </a:t>
            </a:r>
            <a:r>
              <a:rPr lang="en" altLang="zh-CN" sz="2350" dirty="0" err="1">
                <a:latin typeface="CMR10"/>
              </a:rPr>
              <a:t>LHCb</a:t>
            </a:r>
            <a:r>
              <a:rPr lang="en" altLang="zh-CN" sz="2350" dirty="0">
                <a:latin typeface="CMR10"/>
              </a:rPr>
              <a:t> tracking algorithms efficiency  is limited by the ghost rate</a:t>
            </a:r>
            <a:endParaRPr lang="en-US" altLang="zh-CN" sz="2350" dirty="0">
              <a:latin typeface="CMR10"/>
            </a:endParaRPr>
          </a:p>
          <a:p>
            <a:pPr marL="335802" indent="-335802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zh-CN" sz="2350" b="1" dirty="0">
                <a:solidFill>
                  <a:srgbClr val="FF0000"/>
                </a:solidFill>
                <a:latin typeface="CMR10"/>
              </a:rPr>
              <a:t>Need to make track reconstruction faster </a:t>
            </a:r>
            <a:r>
              <a:rPr lang="en" altLang="zh-CN" sz="2350" b="1" dirty="0">
                <a:solidFill>
                  <a:srgbClr val="FF0000"/>
                </a:solidFill>
                <a:latin typeface="CMR10"/>
              </a:rPr>
              <a:t>with low fake rate</a:t>
            </a:r>
            <a:endParaRPr lang="en-US" altLang="zh-CN" sz="2350" b="1" dirty="0">
              <a:solidFill>
                <a:srgbClr val="FF0000"/>
              </a:solidFill>
              <a:latin typeface="CMR1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67591B2-55FF-A44D-80D4-BC645F35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642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C792B7D6-EBE5-6746-8750-403F571257D3}"/>
                  </a:ext>
                </a:extLst>
              </p:cNvPr>
              <p:cNvSpPr txBox="1"/>
              <p:nvPr/>
            </p:nvSpPr>
            <p:spPr>
              <a:xfrm>
                <a:off x="124470" y="189703"/>
                <a:ext cx="6086794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88651">
                  <a:lnSpc>
                    <a:spcPts val="2985"/>
                  </a:lnSpc>
                </a:pPr>
                <a:r>
                  <a:rPr lang="en-US" altLang="zh-CN" sz="2742" b="1" dirty="0">
                    <a:solidFill>
                      <a:srgbClr val="FEFEFE"/>
                    </a:solidFill>
                    <a:latin typeface="Times New Roman" charset="0"/>
                    <a:cs typeface="Times New Roman" charset="0"/>
                  </a:rPr>
                  <a:t>Previous method: cut on track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742" b="1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2742" b="1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𝝌</m:t>
                        </m:r>
                      </m:e>
                      <m:sup>
                        <m:r>
                          <a:rPr lang="en-US" altLang="zh-CN" sz="2742" b="1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sup>
                    </m:sSup>
                    <m:r>
                      <a:rPr lang="en-US" altLang="zh-CN" sz="2742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742" b="1" i="1">
                        <a:solidFill>
                          <a:srgbClr val="FEFEFE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nd</m:t>
                    </m:r>
                    <m:r>
                      <a:rPr lang="en-US" altLang="zh-CN" sz="2742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𝒐𝒇</m:t>
                    </m:r>
                  </m:oMath>
                </a14:m>
                <a:endParaRPr lang="en-US" altLang="zh-CN" sz="2742" b="1" dirty="0">
                  <a:solidFill>
                    <a:srgbClr val="FEFEFE"/>
                  </a:solidFill>
                  <a:latin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C792B7D6-EBE5-6746-8750-403F5712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0" y="189703"/>
                <a:ext cx="6086794" cy="384721"/>
              </a:xfrm>
              <a:prstGeom prst="rect">
                <a:avLst/>
              </a:prstGeom>
              <a:blipFill>
                <a:blip r:embed="rId2"/>
                <a:stretch>
                  <a:fillRect l="-1875" t="-32258" r="-1667" b="-5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70590EFA-8B3F-DA4B-8D35-69DB2BF9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538" y="3198337"/>
            <a:ext cx="4046257" cy="3304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B020582-FD09-4A4C-A4C3-0AB267DDDBBD}"/>
                  </a:ext>
                </a:extLst>
              </p:cNvPr>
              <p:cNvSpPr txBox="1"/>
              <p:nvPr/>
            </p:nvSpPr>
            <p:spPr>
              <a:xfrm>
                <a:off x="312763" y="906911"/>
                <a:ext cx="9888537" cy="2496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9835" indent="-279835">
                  <a:lnSpc>
                    <a:spcPts val="331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0"/>
                  </a:rPr>
                  <a:t>Quality of fit is generally worse for ghosts than for real tracks</a:t>
                </a:r>
              </a:p>
              <a:p>
                <a:pPr marL="279835" indent="-279835">
                  <a:lnSpc>
                    <a:spcPts val="331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0"/>
                  </a:rPr>
                  <a:t>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35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35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350" b="0" i="0" smtClean="0">
                        <a:latin typeface="Cambria Math" panose="02040503050406030204" pitchFamily="18" charset="0"/>
                      </a:rPr>
                      <m:t>ndof</m:t>
                    </m:r>
                    <m:r>
                      <a:rPr lang="en-US" altLang="zh-CN" sz="2350">
                        <a:latin typeface="Cambria Math" panose="02040503050406030204" pitchFamily="18" charset="0"/>
                      </a:rPr>
                      <m:t>&lt;1.5</m:t>
                    </m:r>
                  </m:oMath>
                </a14:m>
                <a:endParaRPr lang="en-US" altLang="zh-CN" sz="2350" dirty="0">
                  <a:latin typeface="CMR10"/>
                </a:endParaRPr>
              </a:p>
              <a:p>
                <a:pPr marL="783538" lvl="1" indent="-335802">
                  <a:lnSpc>
                    <a:spcPts val="331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Improves S/B ratio</a:t>
                </a:r>
              </a:p>
              <a:p>
                <a:pPr marL="783538" lvl="1" indent="-335802">
                  <a:lnSpc>
                    <a:spcPts val="331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350" dirty="0">
                    <a:latin typeface="CMR10"/>
                  </a:rPr>
                  <a:t>Signal efficiency of 63.3%, </a:t>
                </a:r>
                <a:r>
                  <a:rPr lang="en-US" altLang="zh-CN" sz="2350" b="1" dirty="0">
                    <a:solidFill>
                      <a:srgbClr val="FF0000"/>
                    </a:solidFill>
                    <a:latin typeface="CMR10"/>
                  </a:rPr>
                  <a:t>Signal loss too high</a:t>
                </a:r>
              </a:p>
              <a:p>
                <a:pPr marL="279835" indent="-279835">
                  <a:lnSpc>
                    <a:spcPts val="3310"/>
                  </a:lnSpc>
                  <a:buFont typeface="Wingdings" pitchFamily="2" charset="2"/>
                  <a:buChar char="p"/>
                </a:pPr>
                <a:r>
                  <a:rPr lang="en-US" altLang="zh-CN" sz="2350" dirty="0">
                    <a:latin typeface="CMR10"/>
                  </a:rPr>
                  <a:t>Need something more efficient to suppress ghost tracks </a:t>
                </a:r>
              </a:p>
              <a:p>
                <a:endParaRPr kumimoji="1" lang="zh-CN" altLang="en-US" sz="1763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B020582-FD09-4A4C-A4C3-0AB267DD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63" y="906911"/>
                <a:ext cx="9888537" cy="2496635"/>
              </a:xfrm>
              <a:prstGeom prst="rect">
                <a:avLst/>
              </a:prstGeom>
              <a:blipFill>
                <a:blip r:embed="rId4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22BE378-4517-D447-BC08-7F8728EFD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396" y="3066104"/>
            <a:ext cx="4153065" cy="34892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BA141C-7183-1B4B-A1CC-C9A755F10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53181" y="1417049"/>
            <a:ext cx="1718248" cy="1476359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D5446C2-6E46-1A41-838D-803B95EC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8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>
            <a:extLst>
              <a:ext uri="{FF2B5EF4-FFF2-40B4-BE49-F238E27FC236}">
                <a16:creationId xmlns:a16="http://schemas.microsoft.com/office/drawing/2014/main" id="{777FEF97-088B-1341-A8A2-A26527318FC7}"/>
              </a:ext>
            </a:extLst>
          </p:cNvPr>
          <p:cNvSpPr txBox="1"/>
          <p:nvPr/>
        </p:nvSpPr>
        <p:spPr>
          <a:xfrm>
            <a:off x="124470" y="164829"/>
            <a:ext cx="5695470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New algorithm: multivariate method</a:t>
            </a:r>
            <a:endParaRPr lang="en-US" altLang="zh-CN" sz="2742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0FAA81-8C22-E94B-9220-4AFCC450ED83}"/>
              </a:ext>
            </a:extLst>
          </p:cNvPr>
          <p:cNvSpPr txBox="1"/>
          <p:nvPr/>
        </p:nvSpPr>
        <p:spPr>
          <a:xfrm>
            <a:off x="82811" y="667490"/>
            <a:ext cx="1184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802" indent="-335802">
              <a:lnSpc>
                <a:spcPts val="3432"/>
              </a:lnSpc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zh-CN" sz="2350" b="1" dirty="0">
                <a:solidFill>
                  <a:srgbClr val="FF0000"/>
                </a:solidFill>
                <a:latin typeface="CMR10"/>
              </a:rPr>
              <a:t>Multivariate classifier</a:t>
            </a:r>
            <a:r>
              <a:rPr lang="en-US" altLang="zh-CN" sz="2350" dirty="0">
                <a:latin typeface="CMR10"/>
              </a:rPr>
              <a:t>: MLP neural network combines several weak discriminants into one strong classifier discriminate between ghost and good tracks</a:t>
            </a:r>
          </a:p>
          <a:p>
            <a:pPr marL="335802" indent="-335802">
              <a:lnSpc>
                <a:spcPts val="3432"/>
              </a:lnSpc>
              <a:buFont typeface="Wingdings" pitchFamily="2" charset="2"/>
              <a:buChar char="p"/>
            </a:pPr>
            <a:r>
              <a:rPr lang="en-US" altLang="zh-CN" sz="2350" dirty="0">
                <a:latin typeface="CMR10"/>
              </a:rPr>
              <a:t>Input files(B inclusive MC):</a:t>
            </a:r>
          </a:p>
          <a:p>
            <a:pPr marL="783538" lvl="1" indent="-335802"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Signal: good tracks (&gt;70% hits matched to a MC particle)</a:t>
            </a:r>
          </a:p>
          <a:p>
            <a:pPr marL="783538" lvl="1" indent="-335802"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Background: ghost tracks (&lt;70% hits matched to a MC particle)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8F27B48-0218-A042-B0C1-C4C14081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98" y="3334958"/>
            <a:ext cx="3900682" cy="14882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901615-F6C3-2B4F-80C7-94D9C38B6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98" y="5080571"/>
            <a:ext cx="3906674" cy="1539266"/>
          </a:xfrm>
          <a:prstGeom prst="rect">
            <a:avLst/>
          </a:prstGeom>
        </p:spPr>
      </p:pic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2685474E-36AC-F841-86E7-56C8BB3F4292}"/>
              </a:ext>
            </a:extLst>
          </p:cNvPr>
          <p:cNvCxnSpPr>
            <a:cxnSpLocks/>
          </p:cNvCxnSpPr>
          <p:nvPr/>
        </p:nvCxnSpPr>
        <p:spPr>
          <a:xfrm>
            <a:off x="4599060" y="3896194"/>
            <a:ext cx="2542307" cy="879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31C905F-8379-6C41-A3C1-363EED772F5E}"/>
              </a:ext>
            </a:extLst>
          </p:cNvPr>
          <p:cNvCxnSpPr>
            <a:cxnSpLocks/>
          </p:cNvCxnSpPr>
          <p:nvPr/>
        </p:nvCxnSpPr>
        <p:spPr>
          <a:xfrm flipV="1">
            <a:off x="4981591" y="4817680"/>
            <a:ext cx="2159776" cy="102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41CEACC-0B38-5749-AF49-54B00CB9B455}"/>
              </a:ext>
            </a:extLst>
          </p:cNvPr>
          <p:cNvSpPr txBox="1"/>
          <p:nvPr/>
        </p:nvSpPr>
        <p:spPr>
          <a:xfrm>
            <a:off x="4599060" y="4599538"/>
            <a:ext cx="2486448" cy="45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50" dirty="0">
                <a:latin typeface="CMR10"/>
              </a:rPr>
              <a:t>Neural network</a:t>
            </a:r>
            <a:endParaRPr lang="zh-CN" altLang="en-US" sz="2350" dirty="0">
              <a:latin typeface="CMR1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1BFCDAA-BCEA-7543-826C-C630B948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923" y="3456950"/>
            <a:ext cx="3886393" cy="287441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F42C8EB-A815-604F-8A04-7595A5900BE1}"/>
              </a:ext>
            </a:extLst>
          </p:cNvPr>
          <p:cNvGrpSpPr/>
          <p:nvPr/>
        </p:nvGrpSpPr>
        <p:grpSpPr>
          <a:xfrm>
            <a:off x="8632423" y="2813955"/>
            <a:ext cx="2601125" cy="461665"/>
            <a:chOff x="8751752" y="5843725"/>
            <a:chExt cx="2601125" cy="46166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9922B52-B6B6-D44A-B3AA-B4353F42AAC9}"/>
                </a:ext>
              </a:extLst>
            </p:cNvPr>
            <p:cNvSpPr txBox="1"/>
            <p:nvPr/>
          </p:nvSpPr>
          <p:spPr>
            <a:xfrm>
              <a:off x="8751752" y="5843725"/>
              <a:ext cx="2601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FF0000"/>
                  </a:solidFill>
                </a:rPr>
                <a:t>Ghost probability </a:t>
              </a:r>
              <a:endParaRPr kumimoji="1"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46294D9-CFAC-DC42-B246-41C18AD4FEED}"/>
                </a:ext>
              </a:extLst>
            </p:cNvPr>
            <p:cNvSpPr/>
            <p:nvPr/>
          </p:nvSpPr>
          <p:spPr>
            <a:xfrm>
              <a:off x="8751752" y="5856136"/>
              <a:ext cx="2366989" cy="44925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763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F7C1FC8-1FBA-964E-8DDE-C976B4AC6416}"/>
              </a:ext>
            </a:extLst>
          </p:cNvPr>
          <p:cNvSpPr txBox="1"/>
          <p:nvPr/>
        </p:nvSpPr>
        <p:spPr>
          <a:xfrm>
            <a:off x="2733809" y="3044788"/>
            <a:ext cx="2264258" cy="36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763" dirty="0"/>
              <a:t>Track_CHI2</a:t>
            </a:r>
            <a:endParaRPr kumimoji="1" lang="zh-CN" altLang="en-US" sz="1763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F9D19C9-73B7-824A-B6BD-5222AB97867B}"/>
              </a:ext>
            </a:extLst>
          </p:cNvPr>
          <p:cNvSpPr txBox="1"/>
          <p:nvPr/>
        </p:nvSpPr>
        <p:spPr>
          <a:xfrm>
            <a:off x="2895484" y="4814823"/>
            <a:ext cx="2264258" cy="36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763" dirty="0"/>
              <a:t>UT hits</a:t>
            </a:r>
            <a:endParaRPr kumimoji="1" lang="zh-CN" altLang="en-US" sz="1763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CFD4AFD-8799-274D-A342-A813B8E87C93}"/>
              </a:ext>
            </a:extLst>
          </p:cNvPr>
          <p:cNvSpPr txBox="1"/>
          <p:nvPr/>
        </p:nvSpPr>
        <p:spPr>
          <a:xfrm>
            <a:off x="810031" y="3022342"/>
            <a:ext cx="2264258" cy="36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763" dirty="0"/>
              <a:t>FT hits</a:t>
            </a:r>
            <a:endParaRPr kumimoji="1" lang="zh-CN" altLang="en-US" sz="1763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0766BB2-977B-B44B-942C-740C859D7E3A}"/>
              </a:ext>
            </a:extLst>
          </p:cNvPr>
          <p:cNvSpPr txBox="1"/>
          <p:nvPr/>
        </p:nvSpPr>
        <p:spPr>
          <a:xfrm>
            <a:off x="810031" y="4820936"/>
            <a:ext cx="2264258" cy="36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763" dirty="0" err="1"/>
              <a:t>Velo</a:t>
            </a:r>
            <a:r>
              <a:rPr kumimoji="1" lang="en-US" altLang="zh-CN" sz="1763" dirty="0"/>
              <a:t>  hits</a:t>
            </a:r>
            <a:endParaRPr kumimoji="1" lang="zh-CN" altLang="en-US" sz="1763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EB705E-2DCA-DF44-8677-00D6A281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029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>
            <a:extLst>
              <a:ext uri="{FF2B5EF4-FFF2-40B4-BE49-F238E27FC236}">
                <a16:creationId xmlns:a16="http://schemas.microsoft.com/office/drawing/2014/main" id="{777FEF97-088B-1341-A8A2-A26527318FC7}"/>
              </a:ext>
            </a:extLst>
          </p:cNvPr>
          <p:cNvSpPr txBox="1"/>
          <p:nvPr/>
        </p:nvSpPr>
        <p:spPr>
          <a:xfrm>
            <a:off x="124471" y="164829"/>
            <a:ext cx="2710486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lang="en-US" altLang="zh-CN" sz="2742" b="1" dirty="0">
                <a:solidFill>
                  <a:srgbClr val="FEFEFE"/>
                </a:solidFill>
                <a:latin typeface="Times New Roman" charset="0"/>
                <a:cs typeface="Times New Roman" charset="0"/>
              </a:rPr>
              <a:t>Variable Selection</a:t>
            </a:r>
            <a:endParaRPr lang="en-US" altLang="zh-CN" sz="2742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7DE85F-BB4D-6C43-804E-FCFA7555CF66}"/>
              </a:ext>
            </a:extLst>
          </p:cNvPr>
          <p:cNvSpPr txBox="1"/>
          <p:nvPr/>
        </p:nvSpPr>
        <p:spPr>
          <a:xfrm>
            <a:off x="369381" y="866329"/>
            <a:ext cx="11025463" cy="11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802" indent="-335802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zh-CN" sz="2350" b="1" dirty="0">
                <a:solidFill>
                  <a:srgbClr val="FF0000"/>
                </a:solidFill>
                <a:latin typeface="CMR10"/>
              </a:rPr>
              <a:t>Various tracking variables, no PID</a:t>
            </a:r>
          </a:p>
          <a:p>
            <a:pPr marL="783538" lvl="1" indent="-3358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350" dirty="0">
                <a:latin typeface="CMR10"/>
              </a:rPr>
              <a:t>Track fit quality, number of hits, momentum, detector occupancies</a:t>
            </a:r>
            <a:endParaRPr lang="zh-CN" altLang="en-US" sz="2350" dirty="0">
              <a:latin typeface="CMR1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C0EE47C-A3B2-1A4D-917A-EDBCD0CF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49" y="2202224"/>
            <a:ext cx="7944090" cy="397808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432304-F80F-5F43-B7BD-8935E2CE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AE25-6DBA-C94A-BBE2-E645FF010633}" type="slidenum">
              <a:rPr kumimoji="1" lang="zh-CN" altLang="en-US" smtClean="0"/>
              <a:pPr/>
              <a:t>9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965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10866</TotalTime>
  <Words>790</Words>
  <Application>Microsoft Macintosh PowerPoint</Application>
  <PresentationFormat>自定义</PresentationFormat>
  <Paragraphs>150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等线 Light</vt:lpstr>
      <vt:lpstr>CMR10</vt:lpstr>
      <vt:lpstr>CMR12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 x</dc:creator>
  <cp:lastModifiedBy>ml x</cp:lastModifiedBy>
  <cp:revision>103</cp:revision>
  <cp:lastPrinted>2019-10-16T15:15:06Z</cp:lastPrinted>
  <dcterms:created xsi:type="dcterms:W3CDTF">2019-10-09T12:39:41Z</dcterms:created>
  <dcterms:modified xsi:type="dcterms:W3CDTF">2019-10-24T07:23:36Z</dcterms:modified>
</cp:coreProperties>
</file>