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64" r:id="rId1"/>
  </p:sldMasterIdLst>
  <p:notesMasterIdLst>
    <p:notesMasterId r:id="rId41"/>
  </p:notesMasterIdLst>
  <p:sldIdLst>
    <p:sldId id="256" r:id="rId2"/>
    <p:sldId id="258" r:id="rId3"/>
    <p:sldId id="257" r:id="rId4"/>
    <p:sldId id="300" r:id="rId5"/>
    <p:sldId id="301" r:id="rId6"/>
    <p:sldId id="260" r:id="rId7"/>
    <p:sldId id="259" r:id="rId8"/>
    <p:sldId id="293" r:id="rId9"/>
    <p:sldId id="261" r:id="rId10"/>
    <p:sldId id="294" r:id="rId11"/>
    <p:sldId id="303" r:id="rId12"/>
    <p:sldId id="292" r:id="rId13"/>
    <p:sldId id="304" r:id="rId14"/>
    <p:sldId id="278" r:id="rId15"/>
    <p:sldId id="305" r:id="rId16"/>
    <p:sldId id="269" r:id="rId17"/>
    <p:sldId id="275" r:id="rId18"/>
    <p:sldId id="309" r:id="rId19"/>
    <p:sldId id="276" r:id="rId20"/>
    <p:sldId id="308" r:id="rId21"/>
    <p:sldId id="310" r:id="rId22"/>
    <p:sldId id="302" r:id="rId23"/>
    <p:sldId id="282" r:id="rId24"/>
    <p:sldId id="280" r:id="rId25"/>
    <p:sldId id="283" r:id="rId26"/>
    <p:sldId id="289" r:id="rId27"/>
    <p:sldId id="285" r:id="rId28"/>
    <p:sldId id="306" r:id="rId29"/>
    <p:sldId id="286" r:id="rId30"/>
    <p:sldId id="263" r:id="rId31"/>
    <p:sldId id="262" r:id="rId32"/>
    <p:sldId id="267" r:id="rId33"/>
    <p:sldId id="266" r:id="rId34"/>
    <p:sldId id="265" r:id="rId35"/>
    <p:sldId id="277" r:id="rId36"/>
    <p:sldId id="287" r:id="rId37"/>
    <p:sldId id="272" r:id="rId38"/>
    <p:sldId id="274" r:id="rId39"/>
    <p:sldId id="290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5FF"/>
    <a:srgbClr val="FF8AD8"/>
    <a:srgbClr val="0432FF"/>
    <a:srgbClr val="696F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35"/>
    <p:restoredTop sz="96291"/>
  </p:normalViewPr>
  <p:slideViewPr>
    <p:cSldViewPr snapToGrid="0" snapToObjects="1">
      <p:cViewPr varScale="1">
        <p:scale>
          <a:sx n="122" d="100"/>
          <a:sy n="122" d="100"/>
        </p:scale>
        <p:origin x="124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714129-740C-5D41-8FA9-146A2D39E44D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0E84E-F500-4B4D-9BF2-4E513A4EA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919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90626" y="1346947"/>
            <a:ext cx="7667244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90626" y="4282763"/>
            <a:ext cx="7667244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90626" y="1484779"/>
            <a:ext cx="7667244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47522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66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24-Oct-19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Chen Chen. D and Ds spectroscopy at LHCb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296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24-Oct-19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Chen Chen. D and Ds spectroscopy at LHCb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721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24-Oct-19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Chen Chen. D and Ds spectroscopy at LHCb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942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24-Oct-19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Chen Chen. D and Ds spectroscopy at LHCb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094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6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24-Oct-19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3376" y="6282268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Chen Chen. D and Ds spectroscopy at LHCb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387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24-Oct-19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Chen Chen. D and Ds spectroscopy at LHCb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83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24-Oct-19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Chen Chen. D and Ds spectroscopy at LHCb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929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24-Oct-19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Chen Chen. D and Ds spectroscopy at LHCb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5717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24-Oct-19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Chen Chen. D and Ds spectroscopy at LHCb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149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24-Oct-19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Chen Chen. D and Ds spectroscopy at LHCb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407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24-Oct-19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228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24-Oct-19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Chen Chen. D and Ds spectroscopy at LHCb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89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5.emf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.jpg"/><Relationship Id="rId7" Type="http://schemas.openxmlformats.org/officeDocument/2006/relationships/image" Target="../media/image28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5.emf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3.png"/><Relationship Id="rId4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5.emf"/><Relationship Id="rId4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.emf"/><Relationship Id="rId7" Type="http://schemas.openxmlformats.org/officeDocument/2006/relationships/image" Target="../media/image4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42.png"/><Relationship Id="rId12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5.emf"/><Relationship Id="rId10" Type="http://schemas.openxmlformats.org/officeDocument/2006/relationships/image" Target="../media/image51.png"/><Relationship Id="rId4" Type="http://schemas.openxmlformats.org/officeDocument/2006/relationships/image" Target="../media/image6.jpg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6.jpg"/><Relationship Id="rId7" Type="http://schemas.openxmlformats.org/officeDocument/2006/relationships/image" Target="../media/image57.png"/><Relationship Id="rId12" Type="http://schemas.openxmlformats.org/officeDocument/2006/relationships/image" Target="../media/image63.png"/><Relationship Id="rId17" Type="http://schemas.openxmlformats.org/officeDocument/2006/relationships/image" Target="../media/image66.png"/><Relationship Id="rId2" Type="http://schemas.openxmlformats.org/officeDocument/2006/relationships/image" Target="../media/image54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2.png"/><Relationship Id="rId5" Type="http://schemas.openxmlformats.org/officeDocument/2006/relationships/image" Target="../media/image53.png"/><Relationship Id="rId1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.emf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6.jp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6.jpg"/><Relationship Id="rId7" Type="http://schemas.openxmlformats.org/officeDocument/2006/relationships/image" Target="../media/image7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5" Type="http://schemas.openxmlformats.org/officeDocument/2006/relationships/image" Target="../media/image78.png"/><Relationship Id="rId4" Type="http://schemas.openxmlformats.org/officeDocument/2006/relationships/image" Target="../media/image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0.png"/><Relationship Id="rId4" Type="http://schemas.openxmlformats.org/officeDocument/2006/relationships/image" Target="../media/image5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370.png"/><Relationship Id="rId7" Type="http://schemas.openxmlformats.org/officeDocument/2006/relationships/image" Target="../media/image5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80.png"/><Relationship Id="rId10" Type="http://schemas.openxmlformats.org/officeDocument/2006/relationships/image" Target="../media/image700.png"/><Relationship Id="rId4" Type="http://schemas.openxmlformats.org/officeDocument/2006/relationships/image" Target="../media/image38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0.png"/><Relationship Id="rId3" Type="http://schemas.openxmlformats.org/officeDocument/2006/relationships/image" Target="../media/image990.png"/><Relationship Id="rId7" Type="http://schemas.openxmlformats.org/officeDocument/2006/relationships/image" Target="../media/image8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6.jpg"/><Relationship Id="rId4" Type="http://schemas.openxmlformats.org/officeDocument/2006/relationships/image" Target="../media/image82.png"/><Relationship Id="rId9" Type="http://schemas.openxmlformats.org/officeDocument/2006/relationships/image" Target="../media/image7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tiff"/><Relationship Id="rId4" Type="http://schemas.openxmlformats.org/officeDocument/2006/relationships/image" Target="../media/image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320.png"/><Relationship Id="rId3" Type="http://schemas.openxmlformats.org/officeDocument/2006/relationships/image" Target="../media/image240.png"/><Relationship Id="rId7" Type="http://schemas.openxmlformats.org/officeDocument/2006/relationships/image" Target="../media/image28.png"/><Relationship Id="rId12" Type="http://schemas.openxmlformats.org/officeDocument/2006/relationships/image" Target="../media/image89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88.png"/><Relationship Id="rId5" Type="http://schemas.openxmlformats.org/officeDocument/2006/relationships/image" Target="../media/image5.emf"/><Relationship Id="rId10" Type="http://schemas.openxmlformats.org/officeDocument/2006/relationships/image" Target="../media/image290.png"/><Relationship Id="rId4" Type="http://schemas.openxmlformats.org/officeDocument/2006/relationships/image" Target="../media/image6.jpg"/><Relationship Id="rId9" Type="http://schemas.openxmlformats.org/officeDocument/2006/relationships/image" Target="../media/image760.png"/><Relationship Id="rId14" Type="http://schemas.openxmlformats.org/officeDocument/2006/relationships/image" Target="../media/image31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image" Target="../media/image350.png"/><Relationship Id="rId7" Type="http://schemas.openxmlformats.org/officeDocument/2006/relationships/image" Target="../media/image270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5.emf"/><Relationship Id="rId4" Type="http://schemas.openxmlformats.org/officeDocument/2006/relationships/image" Target="../media/image6.jpg"/><Relationship Id="rId9" Type="http://schemas.openxmlformats.org/officeDocument/2006/relationships/image" Target="../media/image38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104.png"/><Relationship Id="rId7" Type="http://schemas.openxmlformats.org/officeDocument/2006/relationships/image" Target="../media/image92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110.png"/><Relationship Id="rId5" Type="http://schemas.openxmlformats.org/officeDocument/2006/relationships/image" Target="../media/image5.emf"/><Relationship Id="rId10" Type="http://schemas.openxmlformats.org/officeDocument/2006/relationships/image" Target="../media/image94.png"/><Relationship Id="rId4" Type="http://schemas.openxmlformats.org/officeDocument/2006/relationships/image" Target="../media/image6.jpg"/><Relationship Id="rId9" Type="http://schemas.openxmlformats.org/officeDocument/2006/relationships/image" Target="../media/image10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6.jp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112.png"/><Relationship Id="rId10" Type="http://schemas.openxmlformats.org/officeDocument/2006/relationships/image" Target="../media/image98.png"/><Relationship Id="rId4" Type="http://schemas.openxmlformats.org/officeDocument/2006/relationships/image" Target="../media/image5.emf"/><Relationship Id="rId9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png"/><Relationship Id="rId13" Type="http://schemas.openxmlformats.org/officeDocument/2006/relationships/image" Target="../media/image107.png"/><Relationship Id="rId3" Type="http://schemas.openxmlformats.org/officeDocument/2006/relationships/image" Target="../media/image400.png"/><Relationship Id="rId7" Type="http://schemas.openxmlformats.org/officeDocument/2006/relationships/image" Target="../media/image102.png"/><Relationship Id="rId12" Type="http://schemas.openxmlformats.org/officeDocument/2006/relationships/image" Target="../media/image106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5.png"/><Relationship Id="rId5" Type="http://schemas.openxmlformats.org/officeDocument/2006/relationships/image" Target="../media/image5.emf"/><Relationship Id="rId10" Type="http://schemas.openxmlformats.org/officeDocument/2006/relationships/image" Target="../media/image410.png"/><Relationship Id="rId4" Type="http://schemas.openxmlformats.org/officeDocument/2006/relationships/image" Target="../media/image6.jpg"/><Relationship Id="rId9" Type="http://schemas.openxmlformats.org/officeDocument/2006/relationships/image" Target="../media/image44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7.png"/><Relationship Id="rId3" Type="http://schemas.openxmlformats.org/officeDocument/2006/relationships/image" Target="../media/image500.png"/><Relationship Id="rId7" Type="http://schemas.openxmlformats.org/officeDocument/2006/relationships/image" Target="../media/image109.png"/><Relationship Id="rId12" Type="http://schemas.openxmlformats.org/officeDocument/2006/relationships/image" Target="../media/image570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5" Type="http://schemas.openxmlformats.org/officeDocument/2006/relationships/image" Target="../media/image5.emf"/><Relationship Id="rId10" Type="http://schemas.openxmlformats.org/officeDocument/2006/relationships/image" Target="../media/image116.png"/><Relationship Id="rId4" Type="http://schemas.openxmlformats.org/officeDocument/2006/relationships/image" Target="../media/image6.jpg"/><Relationship Id="rId9" Type="http://schemas.openxmlformats.org/officeDocument/2006/relationships/image" Target="../media/image115.png"/><Relationship Id="rId14" Type="http://schemas.openxmlformats.org/officeDocument/2006/relationships/image" Target="../media/image5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0.png"/><Relationship Id="rId3" Type="http://schemas.openxmlformats.org/officeDocument/2006/relationships/image" Target="../media/image6.jpg"/><Relationship Id="rId7" Type="http://schemas.openxmlformats.org/officeDocument/2006/relationships/image" Target="../media/image120.png"/><Relationship Id="rId12" Type="http://schemas.openxmlformats.org/officeDocument/2006/relationships/image" Target="../media/image128.png"/><Relationship Id="rId2" Type="http://schemas.openxmlformats.org/officeDocument/2006/relationships/image" Target="../media/image1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image" Target="../media/image127.png"/><Relationship Id="rId5" Type="http://schemas.openxmlformats.org/officeDocument/2006/relationships/image" Target="../media/image1210.png"/><Relationship Id="rId10" Type="http://schemas.openxmlformats.org/officeDocument/2006/relationships/image" Target="../media/image126.png"/><Relationship Id="rId4" Type="http://schemas.openxmlformats.org/officeDocument/2006/relationships/image" Target="../media/image5.emf"/><Relationship Id="rId9" Type="http://schemas.openxmlformats.org/officeDocument/2006/relationships/image" Target="../media/image125.png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2.png"/><Relationship Id="rId18" Type="http://schemas.openxmlformats.org/officeDocument/2006/relationships/image" Target="../media/image631.png"/><Relationship Id="rId3" Type="http://schemas.openxmlformats.org/officeDocument/2006/relationships/image" Target="../media/image520.png"/><Relationship Id="rId21" Type="http://schemas.openxmlformats.org/officeDocument/2006/relationships/image" Target="../media/image129.png"/><Relationship Id="rId12" Type="http://schemas.openxmlformats.org/officeDocument/2006/relationships/image" Target="../media/image121.png"/><Relationship Id="rId17" Type="http://schemas.openxmlformats.org/officeDocument/2006/relationships/image" Target="../media/image123.png"/><Relationship Id="rId2" Type="http://schemas.openxmlformats.org/officeDocument/2006/relationships/image" Target="../media/image870.png"/><Relationship Id="rId16" Type="http://schemas.openxmlformats.org/officeDocument/2006/relationships/image" Target="../media/image610.png"/><Relationship Id="rId20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51.png"/><Relationship Id="rId5" Type="http://schemas.openxmlformats.org/officeDocument/2006/relationships/image" Target="../media/image5.emf"/><Relationship Id="rId15" Type="http://schemas.openxmlformats.org/officeDocument/2006/relationships/image" Target="../media/image600.png"/><Relationship Id="rId10" Type="http://schemas.openxmlformats.org/officeDocument/2006/relationships/image" Target="../media/image930.png"/><Relationship Id="rId19" Type="http://schemas.openxmlformats.org/officeDocument/2006/relationships/image" Target="../media/image640.png"/><Relationship Id="rId4" Type="http://schemas.openxmlformats.org/officeDocument/2006/relationships/image" Target="../media/image6.jpg"/><Relationship Id="rId14" Type="http://schemas.openxmlformats.org/officeDocument/2006/relationships/image" Target="../media/image590.png"/><Relationship Id="rId22" Type="http://schemas.openxmlformats.org/officeDocument/2006/relationships/image" Target="../media/image1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1.tiff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emf"/><Relationship Id="rId7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5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10" Type="http://schemas.openxmlformats.org/officeDocument/2006/relationships/image" Target="../media/image18.png"/><Relationship Id="rId4" Type="http://schemas.openxmlformats.org/officeDocument/2006/relationships/image" Target="../media/image13.jp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44AA3-1495-B84B-8C7C-F6A03618CA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451" y="1432223"/>
            <a:ext cx="8795657" cy="3035808"/>
          </a:xfrm>
        </p:spPr>
        <p:txBody>
          <a:bodyPr/>
          <a:lstStyle/>
          <a:p>
            <a:pPr algn="ctr"/>
            <a:r>
              <a:rPr lang="en-US" altLang="zh-CN" sz="3600" dirty="0"/>
              <a:t>Recent results of charm meson spectroscopy</a:t>
            </a:r>
            <a:r>
              <a:rPr lang="zh-CN" altLang="en-US" sz="3600" dirty="0"/>
              <a:t> </a:t>
            </a:r>
            <a:r>
              <a:rPr lang="en-US" altLang="zh-CN" sz="3600" dirty="0"/>
              <a:t>at</a:t>
            </a:r>
            <a:r>
              <a:rPr lang="zh-CN" altLang="en-US" sz="3600" dirty="0"/>
              <a:t> </a:t>
            </a:r>
            <a:r>
              <a:rPr lang="en-US" altLang="zh-CN" sz="3600" dirty="0"/>
              <a:t>LHCb</a:t>
            </a:r>
            <a:r>
              <a:rPr lang="zh-CN" altLang="en-US" sz="3600" dirty="0"/>
              <a:t> 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5EFCE2-FCE9-C44B-B14D-3BD74AC252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8969" y="4468031"/>
            <a:ext cx="5918454" cy="1222173"/>
          </a:xfrm>
        </p:spPr>
        <p:txBody>
          <a:bodyPr>
            <a:normAutofit/>
          </a:bodyPr>
          <a:lstStyle/>
          <a:p>
            <a:r>
              <a:rPr lang="zh-CN" altLang="en-US" dirty="0">
                <a:latin typeface="+mj-ea"/>
                <a:ea typeface="+mj-ea"/>
                <a:cs typeface="Arial" panose="020B0604020202020204" pitchFamily="34" charset="0"/>
              </a:rPr>
              <a:t>陈 晨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(Chen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Chen)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Center for High Energy Physics, Tsinghua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 behalf of the LHCb collaboration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D893AF7-A903-1340-A6FB-FC7639401BFF}"/>
              </a:ext>
            </a:extLst>
          </p:cNvPr>
          <p:cNvSpPr txBox="1">
            <a:spLocks/>
          </p:cNvSpPr>
          <p:nvPr/>
        </p:nvSpPr>
        <p:spPr>
          <a:xfrm>
            <a:off x="2657672" y="5690204"/>
            <a:ext cx="3737216" cy="703143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CLHCP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2019, Da 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Lian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000" u="sng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October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3968CE-1CEF-B145-B56E-312A55CBE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700097" cy="11529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A16A18-5938-C641-8589-B23C3DAB3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888" y="48202"/>
            <a:ext cx="1103112" cy="11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5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04"/>
    </mc:Choice>
    <mc:Fallback xmlns="">
      <p:transition spd="slow" advTm="1370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3B72CD-7901-8C45-8928-1468F49E03B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048325" y="2884748"/>
                <a:ext cx="7543800" cy="674171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32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Dalitz</a:t>
                </a:r>
                <a:r>
                  <a:rPr lang="zh-CN" altLang="en-US" sz="32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plot</a:t>
                </a:r>
                <a:r>
                  <a:rPr lang="zh-CN" altLang="en-US" sz="32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analysis</a:t>
                </a:r>
                <a:r>
                  <a:rPr lang="zh-CN" altLang="en-US" sz="32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32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3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lang="en-US" altLang="zh-CN" sz="3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lang="en-US" altLang="zh-CN" sz="3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3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3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lang="zh-CN" altLang="en-US" sz="3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  <m:r>
                          <a:rPr lang="en-US" altLang="zh-CN" sz="3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3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3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3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3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3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sz="3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3B72CD-7901-8C45-8928-1468F49E03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48325" y="2884748"/>
                <a:ext cx="7543800" cy="674171"/>
              </a:xfrm>
              <a:blipFill>
                <a:blip r:embed="rId2"/>
                <a:stretch>
                  <a:fillRect l="-2017" t="-740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3B65EDA-1E98-1645-BCD4-987B9775A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51" y="0"/>
            <a:ext cx="795616" cy="796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D264E5-21C8-A849-8714-3C3C8D81DF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50" y="0"/>
            <a:ext cx="1103750" cy="74852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DA53BA-A3D5-244C-BF59-9DB24E473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Chen Chen. D and Ds spectroscopy at LHCb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1141A09-803A-914C-9107-6474964A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24-Oct-19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85282B-EB6C-6242-B766-50E49576BD55}"/>
              </a:ext>
            </a:extLst>
          </p:cNvPr>
          <p:cNvSpPr/>
          <p:nvPr/>
        </p:nvSpPr>
        <p:spPr>
          <a:xfrm>
            <a:off x="1048325" y="3558919"/>
            <a:ext cx="1569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(To</a:t>
            </a:r>
            <a:r>
              <a:rPr lang="zh-CN" alt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zh-CN" alt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public)</a:t>
            </a:r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067F81-E44E-CA4D-8E3C-79ECB68D7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47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7"/>
    </mc:Choice>
    <mc:Fallback xmlns="">
      <p:transition spd="slow" advTm="567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E2279E4-A85C-B940-A3DF-46A47BDFDA46}"/>
              </a:ext>
            </a:extLst>
          </p:cNvPr>
          <p:cNvGrpSpPr/>
          <p:nvPr/>
        </p:nvGrpSpPr>
        <p:grpSpPr>
          <a:xfrm>
            <a:off x="1110190" y="1804009"/>
            <a:ext cx="6452573" cy="4632369"/>
            <a:chOff x="767377" y="1362051"/>
            <a:chExt cx="6452573" cy="463236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70F6172-6404-A747-B9EB-E106A3F64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7377" y="1362051"/>
              <a:ext cx="6452573" cy="4632369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86BFFDD-E453-CB48-8ABD-72ECDEA7EDF6}"/>
                </a:ext>
              </a:extLst>
            </p:cNvPr>
            <p:cNvSpPr txBox="1"/>
            <p:nvPr/>
          </p:nvSpPr>
          <p:spPr>
            <a:xfrm>
              <a:off x="4914254" y="1514341"/>
              <a:ext cx="21244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Preliminary</a:t>
              </a:r>
              <a:endPara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7A00E5F-383E-F943-9411-9286C5CDD29B}"/>
                </a:ext>
              </a:extLst>
            </p:cNvPr>
            <p:cNvSpPr txBox="1"/>
            <p:nvPr/>
          </p:nvSpPr>
          <p:spPr>
            <a:xfrm>
              <a:off x="2241288" y="1636041"/>
              <a:ext cx="22612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</a:rPr>
                <a:t>79120 signals with a purity of 90% </a:t>
              </a:r>
              <a:endParaRPr lang="en-US" dirty="0">
                <a:solidFill>
                  <a:srgbClr val="FF0000"/>
                </a:solidFill>
                <a:effectLst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FAEE5CF-FD41-1B46-B8D7-793AE444B694}"/>
                </a:ext>
              </a:extLst>
            </p:cNvPr>
            <p:cNvCxnSpPr>
              <a:stCxn id="28" idx="2"/>
            </p:cNvCxnSpPr>
            <p:nvPr/>
          </p:nvCxnSpPr>
          <p:spPr>
            <a:xfrm>
              <a:off x="3371923" y="2343927"/>
              <a:ext cx="1130635" cy="65048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3B72CD-7901-8C45-8928-1468F49E03B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27295" y="207319"/>
                <a:ext cx="7543800" cy="674171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lang="en-US" altLang="zh-CN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signals after all the selections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3B72CD-7901-8C45-8928-1468F49E03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27295" y="207319"/>
                <a:ext cx="7543800" cy="674171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3B65EDA-1E98-1645-BCD4-987B9775A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51" y="0"/>
            <a:ext cx="795616" cy="796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D264E5-21C8-A849-8714-3C3C8D81DF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50" y="0"/>
            <a:ext cx="1103750" cy="7485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C8FA01-2ECD-BD47-A227-522AD8376E1E}"/>
              </a:ext>
            </a:extLst>
          </p:cNvPr>
          <p:cNvSpPr/>
          <p:nvPr/>
        </p:nvSpPr>
        <p:spPr>
          <a:xfrm>
            <a:off x="671563" y="790523"/>
            <a:ext cx="1569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(To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public)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DC9BF9C-C625-6A44-B344-148DCEE45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Chen Chen. D and Ds spectroscopy at LHCb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BA54A321-0352-3048-8284-4EBA169F8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24-Oct-19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C31F5B6-54B6-E644-A230-AB3BDD995E4F}"/>
              </a:ext>
            </a:extLst>
          </p:cNvPr>
          <p:cNvSpPr txBox="1">
            <a:spLocks/>
          </p:cNvSpPr>
          <p:nvPr/>
        </p:nvSpPr>
        <p:spPr>
          <a:xfrm>
            <a:off x="4951527" y="3801096"/>
            <a:ext cx="4011827" cy="720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1" indent="0">
              <a:buNone/>
            </a:pPr>
            <a:endParaRPr lang="en-US" altLang="zh-CN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A0BDB10-878C-B043-8B8C-5EC7AE98169D}"/>
                  </a:ext>
                </a:extLst>
              </p:cNvPr>
              <p:cNvSpPr/>
              <p:nvPr/>
            </p:nvSpPr>
            <p:spPr>
              <a:xfrm>
                <a:off x="3185183" y="842894"/>
                <a:ext cx="2489721" cy="375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Run1&amp;</a:t>
                </a:r>
                <a14:m>
                  <m:oMath xmlns:m="http://schemas.openxmlformats.org/officeDocument/2006/math">
                    <m:r>
                      <a:rPr lang="en-US" altLang="zh-CN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𝟐𝟎𝟏𝟔</m:t>
                    </m:r>
                  </m:oMath>
                </a14:m>
                <a:r>
                  <a:rPr lang="en-US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altLang="zh-CN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𝟕</m:t>
                    </m:r>
                    <m:r>
                      <a:rPr lang="en-US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𝐟𝐛</m:t>
                        </m:r>
                      </m:e>
                      <m:sup>
                        <m:r>
                          <a:rPr lang="en-US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A0BDB10-878C-B043-8B8C-5EC7AE9816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5183" y="842894"/>
                <a:ext cx="2489721" cy="375552"/>
              </a:xfrm>
              <a:prstGeom prst="rect">
                <a:avLst/>
              </a:prstGeom>
              <a:blipFill>
                <a:blip r:embed="rId6"/>
                <a:stretch>
                  <a:fillRect l="-1523"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5DDBDE-F58A-F548-BBDB-5A53B14E5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11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2F7174D-76EC-2147-91BD-DAB1A796D0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563" y="1238154"/>
            <a:ext cx="6787546" cy="48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9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08"/>
    </mc:Choice>
    <mc:Fallback xmlns="">
      <p:transition spd="slow" advTm="20808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3B72CD-7901-8C45-8928-1468F49E03B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27295" y="207319"/>
                <a:ext cx="7543800" cy="674171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Dalitz</a:t>
                </a:r>
                <a:r>
                  <a:rPr lang="zh-CN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plot</a:t>
                </a:r>
                <a:r>
                  <a:rPr lang="zh-CN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lang="en-US" altLang="zh-CN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lang="zh-CN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3B72CD-7901-8C45-8928-1468F49E03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27295" y="207319"/>
                <a:ext cx="7543800" cy="674171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3B65EDA-1E98-1645-BCD4-987B9775A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51" y="0"/>
            <a:ext cx="795616" cy="796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D264E5-21C8-A849-8714-3C3C8D81DF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50" y="0"/>
            <a:ext cx="1103750" cy="7485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C8FA01-2ECD-BD47-A227-522AD8376E1E}"/>
              </a:ext>
            </a:extLst>
          </p:cNvPr>
          <p:cNvSpPr/>
          <p:nvPr/>
        </p:nvSpPr>
        <p:spPr>
          <a:xfrm>
            <a:off x="671563" y="790523"/>
            <a:ext cx="1569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(To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public)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DC9BF9C-C625-6A44-B344-148DCEE45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Chen Chen. D and Ds spectroscopy at LHCb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BA54A321-0352-3048-8284-4EBA169F8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24-Oct-19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C31F5B6-54B6-E644-A230-AB3BDD995E4F}"/>
              </a:ext>
            </a:extLst>
          </p:cNvPr>
          <p:cNvSpPr txBox="1">
            <a:spLocks/>
          </p:cNvSpPr>
          <p:nvPr/>
        </p:nvSpPr>
        <p:spPr>
          <a:xfrm>
            <a:off x="4951527" y="3801096"/>
            <a:ext cx="4011827" cy="720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1" indent="0">
              <a:buNone/>
            </a:pPr>
            <a:endParaRPr lang="en-US" altLang="zh-CN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D276D8C-992D-FF4A-95FB-E50858C86D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2511" y="1047808"/>
            <a:ext cx="1991879" cy="167809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C0E1E5B-8002-5D44-BBBB-8D3D034FC736}"/>
              </a:ext>
            </a:extLst>
          </p:cNvPr>
          <p:cNvGrpSpPr/>
          <p:nvPr/>
        </p:nvGrpSpPr>
        <p:grpSpPr>
          <a:xfrm>
            <a:off x="4600010" y="2943250"/>
            <a:ext cx="4543990" cy="3237681"/>
            <a:chOff x="3891264" y="1260053"/>
            <a:chExt cx="4543990" cy="323768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CFDE634-B1C1-A542-862B-8DD06AC62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91264" y="1260053"/>
              <a:ext cx="4445132" cy="3237681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CC89F48-A6E3-C44E-9683-735F1EA7BE74}"/>
                </a:ext>
              </a:extLst>
            </p:cNvPr>
            <p:cNvSpPr txBox="1"/>
            <p:nvPr/>
          </p:nvSpPr>
          <p:spPr>
            <a:xfrm>
              <a:off x="6505494" y="1741679"/>
              <a:ext cx="19297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Preliminary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707E1442-59C3-854D-B5C4-861BBADBAB1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9292"/>
          <a:stretch/>
        </p:blipFill>
        <p:spPr>
          <a:xfrm>
            <a:off x="6922401" y="1021678"/>
            <a:ext cx="2025103" cy="173034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5DDBDE-F58A-F548-BBDB-5A53B14E5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12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258813-5C4F-5D4E-9FF8-10B019D615DD}"/>
              </a:ext>
            </a:extLst>
          </p:cNvPr>
          <p:cNvGrpSpPr/>
          <p:nvPr/>
        </p:nvGrpSpPr>
        <p:grpSpPr>
          <a:xfrm>
            <a:off x="156254" y="1328716"/>
            <a:ext cx="6943587" cy="4590082"/>
            <a:chOff x="156254" y="1328716"/>
            <a:chExt cx="6943587" cy="459008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D9684F0-2623-5C42-930A-8E8C1351EE61}"/>
                </a:ext>
              </a:extLst>
            </p:cNvPr>
            <p:cNvGrpSpPr/>
            <p:nvPr/>
          </p:nvGrpSpPr>
          <p:grpSpPr>
            <a:xfrm>
              <a:off x="156254" y="1806021"/>
              <a:ext cx="4675947" cy="4112777"/>
              <a:chOff x="5627921" y="1776863"/>
              <a:chExt cx="2858828" cy="2528752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E0F8571-D028-8147-9AAB-55F788944F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27921" y="1776863"/>
                <a:ext cx="2648760" cy="2528752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47200A5-9589-4D4D-B14B-185181CECFBC}"/>
                  </a:ext>
                </a:extLst>
              </p:cNvPr>
              <p:cNvSpPr txBox="1"/>
              <p:nvPr/>
            </p:nvSpPr>
            <p:spPr>
              <a:xfrm>
                <a:off x="7046652" y="2070335"/>
                <a:ext cx="1440097" cy="2270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Preliminary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C68342F4-CF0C-2E42-8A7D-939212102198}"/>
                    </a:ext>
                  </a:extLst>
                </p:cNvPr>
                <p:cNvSpPr txBox="1"/>
                <p:nvPr/>
              </p:nvSpPr>
              <p:spPr>
                <a:xfrm>
                  <a:off x="327295" y="1328716"/>
                  <a:ext cx="67725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b="1" dirty="0">
                      <a:solidFill>
                        <a:srgbClr val="FF0000"/>
                      </a:solidFill>
                    </a:rPr>
                    <a:t>Clear</a:t>
                  </a:r>
                  <a:r>
                    <a:rPr lang="zh-CN" altLang="en-US" b="1" dirty="0">
                      <a:solidFill>
                        <a:srgbClr val="FF0000"/>
                      </a:solidFill>
                    </a:rPr>
                    <a:t> </a:t>
                  </a:r>
                  <a:r>
                    <a:rPr lang="en-US" altLang="zh-CN" b="1" dirty="0">
                      <a:solidFill>
                        <a:srgbClr val="FF0000"/>
                      </a:solidFill>
                    </a:rPr>
                    <a:t>band in low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p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sSup>
                        <m:sSupPr>
                          <m:ctrlP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lang="en-US" altLang="zh-CN" b="1" dirty="0">
                      <a:solidFill>
                        <a:srgbClr val="FF0000"/>
                      </a:solidFill>
                    </a:rPr>
                    <a:t> mass combination</a:t>
                  </a:r>
                  <a:endParaRPr lang="en-US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C68342F4-CF0C-2E42-8A7D-9392121021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295" y="1328716"/>
                  <a:ext cx="6772546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749" t="-6667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F42B4A4-805F-4549-AABC-4C699393BB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6527" y="1698048"/>
              <a:ext cx="1076497" cy="53370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8999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07"/>
    </mc:Choice>
    <mc:Fallback xmlns="">
      <p:transition spd="slow" advTm="2610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3B72CD-7901-8C45-8928-1468F49E03B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27295" y="207319"/>
                <a:ext cx="7543800" cy="674171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Mass distribution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altLang="zh-CN" sz="2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sz="28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8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𝑫</m:t>
                                </m:r>
                              </m:e>
                              <m:sup>
                                <m:r>
                                  <a:rPr lang="zh-CN" altLang="en-US" sz="28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∗</m:t>
                                </m:r>
                                <m:r>
                                  <a:rPr lang="en-US" altLang="zh-CN" sz="28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altLang="zh-CN" sz="28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8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𝝅</m:t>
                                </m:r>
                              </m:e>
                              <m:sup>
                                <m:r>
                                  <a:rPr lang="en-US" altLang="zh-CN" sz="28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altLang="zh-CN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𝒍𝒐𝒘</m:t>
                        </m:r>
                      </m:sub>
                    </m:sSub>
                  </m:oMath>
                </a14:m>
                <a:endPara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3B72CD-7901-8C45-8928-1468F49E03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27295" y="207319"/>
                <a:ext cx="7543800" cy="674171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3B65EDA-1E98-1645-BCD4-987B9775A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51" y="0"/>
            <a:ext cx="795616" cy="796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D264E5-21C8-A849-8714-3C3C8D81DF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50" y="0"/>
            <a:ext cx="1103750" cy="7485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C8FA01-2ECD-BD47-A227-522AD8376E1E}"/>
              </a:ext>
            </a:extLst>
          </p:cNvPr>
          <p:cNvSpPr/>
          <p:nvPr/>
        </p:nvSpPr>
        <p:spPr>
          <a:xfrm>
            <a:off x="671563" y="790523"/>
            <a:ext cx="1569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(To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public)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DC9BF9C-C625-6A44-B344-148DCEE45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Chen Chen. D and Ds spectroscopy at LHCb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BA54A321-0352-3048-8284-4EBA169F8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24-Oct-19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C31F5B6-54B6-E644-A230-AB3BDD995E4F}"/>
              </a:ext>
            </a:extLst>
          </p:cNvPr>
          <p:cNvSpPr txBox="1">
            <a:spLocks/>
          </p:cNvSpPr>
          <p:nvPr/>
        </p:nvSpPr>
        <p:spPr>
          <a:xfrm>
            <a:off x="4951527" y="3801096"/>
            <a:ext cx="4011827" cy="720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1" indent="0">
              <a:buNone/>
            </a:pPr>
            <a:endParaRPr lang="en-US" altLang="zh-CN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68342F4-CF0C-2E42-8A7D-939212102198}"/>
                  </a:ext>
                </a:extLst>
              </p:cNvPr>
              <p:cNvSpPr txBox="1"/>
              <p:nvPr/>
            </p:nvSpPr>
            <p:spPr>
              <a:xfrm>
                <a:off x="438105" y="1155480"/>
                <a:ext cx="59425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0070C0"/>
                    </a:solidFill>
                  </a:rPr>
                  <a:t>Clear</a:t>
                </a:r>
                <a:r>
                  <a:rPr lang="zh-CN" altLang="en-US" b="1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</a:rPr>
                  <a:t>contributions</a:t>
                </a:r>
                <a:r>
                  <a:rPr lang="zh-CN" altLang="en-US" b="1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</a:rPr>
                  <a:t>from</a:t>
                </a:r>
                <a:r>
                  <a:rPr lang="zh-CN" altLang="en-US" b="1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d>
                      <m:dPr>
                        <m:ctrlP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𝟐𝟒𝟐𝟎</m:t>
                        </m:r>
                      </m:e>
                    </m:d>
                  </m:oMath>
                </a14:m>
                <a:r>
                  <a:rPr lang="zh-CN" altLang="en-US" b="1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</a:rPr>
                  <a:t>and</a:t>
                </a:r>
                <a:r>
                  <a:rPr lang="zh-CN" altLang="en-US" b="1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  <m:sup>
                        <m:r>
                          <a:rPr lang="zh-CN" altLang="en-US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𝟐𝟒𝟔𝟎</m:t>
                    </m:r>
                    <m:r>
                      <a:rPr lang="en-US" altLang="zh-CN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68342F4-CF0C-2E42-8A7D-9392121021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105" y="1155480"/>
                <a:ext cx="5942598" cy="369332"/>
              </a:xfrm>
              <a:prstGeom prst="rect">
                <a:avLst/>
              </a:prstGeom>
              <a:blipFill>
                <a:blip r:embed="rId5"/>
                <a:stretch>
                  <a:fillRect l="-640" t="-6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F5CA6711-171B-D94A-AD37-C7D1D23A988C}"/>
              </a:ext>
            </a:extLst>
          </p:cNvPr>
          <p:cNvSpPr txBox="1"/>
          <p:nvPr/>
        </p:nvSpPr>
        <p:spPr>
          <a:xfrm>
            <a:off x="2451583" y="5321313"/>
            <a:ext cx="46055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solidFill>
                  <a:srgbClr val="FF0000"/>
                </a:solidFill>
              </a:rPr>
              <a:t>Dalitz plot</a:t>
            </a:r>
            <a:r>
              <a:rPr lang="zh-CN" altLang="en-US" sz="2200" dirty="0">
                <a:solidFill>
                  <a:srgbClr val="FF0000"/>
                </a:solidFill>
              </a:rPr>
              <a:t> </a:t>
            </a:r>
            <a:r>
              <a:rPr lang="en-US" altLang="zh-CN" sz="2200" dirty="0">
                <a:solidFill>
                  <a:srgbClr val="FF0000"/>
                </a:solidFill>
              </a:rPr>
              <a:t>analysis</a:t>
            </a:r>
            <a:r>
              <a:rPr lang="zh-CN" altLang="en-US" sz="2200" dirty="0">
                <a:solidFill>
                  <a:srgbClr val="FF0000"/>
                </a:solidFill>
              </a:rPr>
              <a:t> </a:t>
            </a:r>
            <a:r>
              <a:rPr lang="en-US" altLang="zh-CN" sz="2200" dirty="0">
                <a:solidFill>
                  <a:srgbClr val="FF0000"/>
                </a:solidFill>
              </a:rPr>
              <a:t>is</a:t>
            </a:r>
            <a:r>
              <a:rPr lang="zh-CN" altLang="en-US" sz="2200" dirty="0">
                <a:solidFill>
                  <a:srgbClr val="FF0000"/>
                </a:solidFill>
              </a:rPr>
              <a:t> </a:t>
            </a:r>
            <a:r>
              <a:rPr lang="en-US" altLang="zh-CN" sz="2200" dirty="0">
                <a:solidFill>
                  <a:srgbClr val="FF0000"/>
                </a:solidFill>
              </a:rPr>
              <a:t>needed</a:t>
            </a:r>
            <a:r>
              <a:rPr lang="zh-CN" altLang="en-US" sz="2200" dirty="0">
                <a:solidFill>
                  <a:srgbClr val="FF0000"/>
                </a:solidFill>
              </a:rPr>
              <a:t> </a:t>
            </a:r>
            <a:r>
              <a:rPr lang="en-US" altLang="zh-CN" sz="2200" dirty="0">
                <a:solidFill>
                  <a:srgbClr val="FF0000"/>
                </a:solidFill>
              </a:rPr>
              <a:t>to</a:t>
            </a:r>
            <a:r>
              <a:rPr lang="zh-CN" altLang="en-US" sz="2200" dirty="0">
                <a:solidFill>
                  <a:srgbClr val="FF0000"/>
                </a:solidFill>
              </a:rPr>
              <a:t> </a:t>
            </a:r>
            <a:r>
              <a:rPr lang="en-US" altLang="zh-CN" sz="2200" dirty="0">
                <a:solidFill>
                  <a:srgbClr val="FF0000"/>
                </a:solidFill>
              </a:rPr>
              <a:t>separate</a:t>
            </a:r>
            <a:r>
              <a:rPr lang="zh-CN" altLang="en-US" sz="2200" dirty="0">
                <a:solidFill>
                  <a:srgbClr val="FF0000"/>
                </a:solidFill>
              </a:rPr>
              <a:t> </a:t>
            </a:r>
            <a:r>
              <a:rPr lang="en-US" altLang="zh-CN" sz="2200" dirty="0">
                <a:solidFill>
                  <a:srgbClr val="FF0000"/>
                </a:solidFill>
              </a:rPr>
              <a:t>different</a:t>
            </a:r>
            <a:r>
              <a:rPr lang="zh-CN" altLang="en-US" sz="2200" dirty="0">
                <a:solidFill>
                  <a:srgbClr val="FF0000"/>
                </a:solidFill>
              </a:rPr>
              <a:t> </a:t>
            </a:r>
            <a:r>
              <a:rPr lang="en-US" altLang="zh-CN" sz="2200" dirty="0">
                <a:solidFill>
                  <a:srgbClr val="FF0000"/>
                </a:solidFill>
              </a:rPr>
              <a:t>contributions!!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5DDBDE-F58A-F548-BBDB-5A53B14E5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13</a:t>
            </a:fld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DB156AC-6604-864B-96BA-64DAC3DD77B5}"/>
              </a:ext>
            </a:extLst>
          </p:cNvPr>
          <p:cNvCxnSpPr>
            <a:cxnSpLocks/>
          </p:cNvCxnSpPr>
          <p:nvPr/>
        </p:nvCxnSpPr>
        <p:spPr>
          <a:xfrm>
            <a:off x="3058669" y="1494034"/>
            <a:ext cx="598931" cy="853927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DE919DA5-C306-8141-82E8-BA233A8D7C65}"/>
              </a:ext>
            </a:extLst>
          </p:cNvPr>
          <p:cNvGrpSpPr/>
          <p:nvPr/>
        </p:nvGrpSpPr>
        <p:grpSpPr>
          <a:xfrm>
            <a:off x="1546812" y="1494034"/>
            <a:ext cx="9347313" cy="3927371"/>
            <a:chOff x="1546812" y="1494034"/>
            <a:chExt cx="9347313" cy="392737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8F29B45-B75B-D248-A5EC-0368A10BF0B1}"/>
                </a:ext>
              </a:extLst>
            </p:cNvPr>
            <p:cNvGrpSpPr/>
            <p:nvPr/>
          </p:nvGrpSpPr>
          <p:grpSpPr>
            <a:xfrm>
              <a:off x="1546812" y="1494034"/>
              <a:ext cx="5620824" cy="3927371"/>
              <a:chOff x="4165790" y="3892520"/>
              <a:chExt cx="5620824" cy="3927371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BBFF6333-1EF6-EC47-ABC3-5656891386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65790" y="3892520"/>
                <a:ext cx="5620824" cy="3927371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3633026-3A87-DF42-98C1-C14027938036}"/>
                  </a:ext>
                </a:extLst>
              </p:cNvPr>
              <p:cNvSpPr txBox="1"/>
              <p:nvPr/>
            </p:nvSpPr>
            <p:spPr>
              <a:xfrm>
                <a:off x="7531454" y="4407893"/>
                <a:ext cx="192976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Preliminary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33BBB9C-2C9C-A340-B251-2DA2FA3EB99C}"/>
                </a:ext>
              </a:extLst>
            </p:cNvPr>
            <p:cNvSpPr txBox="1"/>
            <p:nvPr/>
          </p:nvSpPr>
          <p:spPr>
            <a:xfrm>
              <a:off x="4951527" y="3564734"/>
              <a:ext cx="59425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</a:rPr>
                <a:t>Some activities at high mass region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733D614-C464-944F-9506-DFAE5C1F06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44272" y="3884952"/>
              <a:ext cx="1076497" cy="53370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2516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77"/>
    </mc:Choice>
    <mc:Fallback xmlns="">
      <p:transition spd="slow" advTm="1397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3B72CD-7901-8C45-8928-1468F49E03B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27295" y="207319"/>
                <a:ext cx="7543800" cy="674171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Dalitz</a:t>
                </a:r>
                <a:r>
                  <a:rPr lang="zh-CN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plot</a:t>
                </a:r>
                <a:r>
                  <a:rPr lang="zh-CN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analysis</a:t>
                </a:r>
                <a:r>
                  <a:rPr lang="zh-CN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lang="en-US" altLang="zh-CN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lang="zh-CN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3B72CD-7901-8C45-8928-1468F49E03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27295" y="207319"/>
                <a:ext cx="7543800" cy="674171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77AABE-4AC8-2542-82DC-93A2B05E8B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0419" y="1111750"/>
                <a:ext cx="7865848" cy="520914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Use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tensors formalism</a:t>
                </a:r>
              </a:p>
              <a:p>
                <a:pPr lvl="1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Quasi-Model-Independent(QMI) amplitude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(2430)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(2550)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when possible</a:t>
                </a:r>
              </a:p>
              <a:p>
                <a:pPr lvl="1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Relativistic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Breit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-Wigner(RBW) amplitude for others</a:t>
                </a:r>
              </a:p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Three fit models</a:t>
                </a:r>
              </a:p>
              <a:p>
                <a:pPr lvl="1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Using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QIM amplitudes(others using RBW)</a:t>
                </a:r>
              </a:p>
              <a:p>
                <a:pPr lvl="2"/>
                <a:r>
                  <a:rPr lang="en-US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 measure the properties of other resonances</a:t>
                </a:r>
              </a:p>
              <a:p>
                <a:pPr lvl="1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All using RBW amplitudes</a:t>
                </a:r>
              </a:p>
              <a:p>
                <a:pPr lvl="2"/>
                <a:r>
                  <a:rPr lang="en-US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(2430)</m:t>
                    </m:r>
                  </m:oMath>
                </a14:m>
                <a:r>
                  <a:rPr lang="en-US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(2550)</m:t>
                    </m:r>
                  </m:oMath>
                </a14:m>
                <a:r>
                  <a:rPr lang="en-US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properties and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Allowing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~</m:t>
                    </m:r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mixing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QIM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RBW</a:t>
                </a:r>
              </a:p>
              <a:p>
                <a:pPr lvl="2"/>
                <a:r>
                  <a:rPr lang="en-US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 measure the mixing parameters</a:t>
                </a:r>
              </a:p>
              <a:p>
                <a:pPr lvl="1"/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77AABE-4AC8-2542-82DC-93A2B05E8B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0419" y="1111750"/>
                <a:ext cx="7865848" cy="5209140"/>
              </a:xfrm>
              <a:blipFill>
                <a:blip r:embed="rId3"/>
                <a:stretch>
                  <a:fillRect l="-645" t="-1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3B65EDA-1E98-1645-BCD4-987B9775A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51" y="0"/>
            <a:ext cx="795616" cy="796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D264E5-21C8-A849-8714-3C3C8D81DF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50" y="0"/>
            <a:ext cx="1103750" cy="7485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C8FA01-2ECD-BD47-A227-522AD8376E1E}"/>
              </a:ext>
            </a:extLst>
          </p:cNvPr>
          <p:cNvSpPr/>
          <p:nvPr/>
        </p:nvSpPr>
        <p:spPr>
          <a:xfrm>
            <a:off x="671563" y="790523"/>
            <a:ext cx="1569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(To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public)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DC9BF9C-C625-6A44-B344-148DCEE45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Chen Chen. D and Ds spectroscopy at LHCb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BA54A321-0352-3048-8284-4EBA169F8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24-Oct-19</a:t>
            </a:r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C31F5B6-54B6-E644-A230-AB3BDD995E4F}"/>
              </a:ext>
            </a:extLst>
          </p:cNvPr>
          <p:cNvSpPr txBox="1">
            <a:spLocks/>
          </p:cNvSpPr>
          <p:nvPr/>
        </p:nvSpPr>
        <p:spPr>
          <a:xfrm>
            <a:off x="4951527" y="3801096"/>
            <a:ext cx="4011827" cy="720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1" indent="0">
              <a:buNone/>
            </a:pPr>
            <a:endParaRPr lang="en-US" altLang="zh-CN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32AC366-C5FB-0548-A744-3F1B3D33A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EACEE53E-E548-5849-8D89-CD126471D37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55510017"/>
                  </p:ext>
                </p:extLst>
              </p:nvPr>
            </p:nvGraphicFramePr>
            <p:xfrm>
              <a:off x="7628428" y="814174"/>
              <a:ext cx="1440764" cy="242355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40764">
                      <a:extLst>
                        <a:ext uri="{9D8B030D-6E8A-4147-A177-3AD203B41FA5}">
                          <a16:colId xmlns:a16="http://schemas.microsoft.com/office/drawing/2014/main" val="1104102572"/>
                        </a:ext>
                      </a:extLst>
                    </a:gridCol>
                  </a:tblGrid>
                  <a:tr h="3029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Resonances </a:t>
                          </a:r>
                        </a:p>
                      </a:txBody>
                      <a:tcPr marL="90000" marT="0" marB="0"/>
                    </a:tc>
                    <a:extLst>
                      <a:ext uri="{0D108BD9-81ED-4DB2-BD59-A6C34878D82A}">
                        <a16:rowId xmlns:a16="http://schemas.microsoft.com/office/drawing/2014/main" val="106801896"/>
                      </a:ext>
                    </a:extLst>
                  </a:tr>
                  <a:tr h="30294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(2420)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90000" marT="0" marB="0"/>
                    </a:tc>
                    <a:extLst>
                      <a:ext uri="{0D108BD9-81ED-4DB2-BD59-A6C34878D82A}">
                        <a16:rowId xmlns:a16="http://schemas.microsoft.com/office/drawing/2014/main" val="1725397694"/>
                      </a:ext>
                    </a:extLst>
                  </a:tr>
                  <a:tr h="302944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(2430)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90000" marT="0" marB="0"/>
                    </a:tc>
                    <a:extLst>
                      <a:ext uri="{0D108BD9-81ED-4DB2-BD59-A6C34878D82A}">
                        <a16:rowId xmlns:a16="http://schemas.microsoft.com/office/drawing/2014/main" val="554396364"/>
                      </a:ext>
                    </a:extLst>
                  </a:tr>
                  <a:tr h="302944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(2460)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90000" marT="0" marB="0"/>
                    </a:tc>
                    <a:extLst>
                      <a:ext uri="{0D108BD9-81ED-4DB2-BD59-A6C34878D82A}">
                        <a16:rowId xmlns:a16="http://schemas.microsoft.com/office/drawing/2014/main" val="5443282"/>
                      </a:ext>
                    </a:extLst>
                  </a:tr>
                  <a:tr h="302944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(2550)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90000" marT="0" marB="0"/>
                    </a:tc>
                    <a:extLst>
                      <a:ext uri="{0D108BD9-81ED-4DB2-BD59-A6C34878D82A}">
                        <a16:rowId xmlns:a16="http://schemas.microsoft.com/office/drawing/2014/main" val="1637122139"/>
                      </a:ext>
                    </a:extLst>
                  </a:tr>
                  <a:tr h="302944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(2600)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90000" marT="0" marB="0"/>
                    </a:tc>
                    <a:extLst>
                      <a:ext uri="{0D108BD9-81ED-4DB2-BD59-A6C34878D82A}">
                        <a16:rowId xmlns:a16="http://schemas.microsoft.com/office/drawing/2014/main" val="3018448923"/>
                      </a:ext>
                    </a:extLst>
                  </a:tr>
                  <a:tr h="302944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(2740)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90000" marT="0" marB="0"/>
                    </a:tc>
                    <a:extLst>
                      <a:ext uri="{0D108BD9-81ED-4DB2-BD59-A6C34878D82A}">
                        <a16:rowId xmlns:a16="http://schemas.microsoft.com/office/drawing/2014/main" val="3049509138"/>
                      </a:ext>
                    </a:extLst>
                  </a:tr>
                  <a:tr h="30294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(2750)</m:t>
                                </m:r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 marL="90000" marT="0" marB="0"/>
                    </a:tc>
                    <a:extLst>
                      <a:ext uri="{0D108BD9-81ED-4DB2-BD59-A6C34878D82A}">
                        <a16:rowId xmlns:a16="http://schemas.microsoft.com/office/drawing/2014/main" val="28898958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EACEE53E-E548-5849-8D89-CD126471D37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55510017"/>
                  </p:ext>
                </p:extLst>
              </p:nvPr>
            </p:nvGraphicFramePr>
            <p:xfrm>
              <a:off x="7628428" y="814174"/>
              <a:ext cx="1440764" cy="242355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40764">
                      <a:extLst>
                        <a:ext uri="{9D8B030D-6E8A-4147-A177-3AD203B41FA5}">
                          <a16:colId xmlns:a16="http://schemas.microsoft.com/office/drawing/2014/main" val="1104102572"/>
                        </a:ext>
                      </a:extLst>
                    </a:gridCol>
                  </a:tblGrid>
                  <a:tr h="3029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Resonances </a:t>
                          </a:r>
                        </a:p>
                      </a:txBody>
                      <a:tcPr marL="90000" marT="0" marB="0"/>
                    </a:tc>
                    <a:extLst>
                      <a:ext uri="{0D108BD9-81ED-4DB2-BD59-A6C34878D82A}">
                        <a16:rowId xmlns:a16="http://schemas.microsoft.com/office/drawing/2014/main" val="106801896"/>
                      </a:ext>
                    </a:extLst>
                  </a:tr>
                  <a:tr h="30294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000" marT="0" marB="0">
                        <a:blipFill>
                          <a:blip r:embed="rId6"/>
                          <a:stretch>
                            <a:fillRect t="-125000" r="-870" b="-61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5397694"/>
                      </a:ext>
                    </a:extLst>
                  </a:tr>
                  <a:tr h="30294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000" marT="0" marB="0">
                        <a:blipFill>
                          <a:blip r:embed="rId6"/>
                          <a:stretch>
                            <a:fillRect t="-225000" r="-870" b="-51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54396364"/>
                      </a:ext>
                    </a:extLst>
                  </a:tr>
                  <a:tr h="30294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000" marT="0" marB="0">
                        <a:blipFill>
                          <a:blip r:embed="rId6"/>
                          <a:stretch>
                            <a:fillRect t="-325000" r="-870" b="-41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443282"/>
                      </a:ext>
                    </a:extLst>
                  </a:tr>
                  <a:tr h="30294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000" marT="0" marB="0">
                        <a:blipFill>
                          <a:blip r:embed="rId6"/>
                          <a:stretch>
                            <a:fillRect t="-443478" r="-870" b="-33478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37122139"/>
                      </a:ext>
                    </a:extLst>
                  </a:tr>
                  <a:tr h="30294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000" marT="0" marB="0">
                        <a:blipFill>
                          <a:blip r:embed="rId6"/>
                          <a:stretch>
                            <a:fillRect t="-520833" r="-870" b="-2208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8448923"/>
                      </a:ext>
                    </a:extLst>
                  </a:tr>
                  <a:tr h="30294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000" marT="0" marB="0">
                        <a:blipFill>
                          <a:blip r:embed="rId6"/>
                          <a:stretch>
                            <a:fillRect t="-620833" r="-870" b="-1208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49509138"/>
                      </a:ext>
                    </a:extLst>
                  </a:tr>
                  <a:tr h="30294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0000" marT="0" marB="0">
                        <a:blipFill>
                          <a:blip r:embed="rId6"/>
                          <a:stretch>
                            <a:fillRect t="-720833" r="-870" b="-208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9895817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1317337-B21F-714A-95CF-9B7356E2D6F4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6928701" y="2025950"/>
            <a:ext cx="699727" cy="19427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0470000-3F89-7A41-98E8-7A63C892AE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5768" y="5320344"/>
            <a:ext cx="2994312" cy="10127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C0A3628-6101-8D4F-AE00-B10A5646BC3B}"/>
                  </a:ext>
                </a:extLst>
              </p:cNvPr>
              <p:cNvSpPr/>
              <p:nvPr/>
            </p:nvSpPr>
            <p:spPr>
              <a:xfrm>
                <a:off x="6247995" y="5604158"/>
                <a:ext cx="183287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2430</m:t>
                          </m:r>
                        </m:e>
                      </m:d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</m:oMath>
                  </m:oMathPara>
                </a14:m>
                <a:endParaRPr lang="en-US" dirty="0">
                  <a:latin typeface="Arial" panose="020B0604020202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(24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0)(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C0A3628-6101-8D4F-AE00-B10A5646BC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995" y="5604158"/>
                <a:ext cx="1832873" cy="646331"/>
              </a:xfrm>
              <a:prstGeom prst="rect">
                <a:avLst/>
              </a:prstGeom>
              <a:blipFill>
                <a:blip r:embed="rId8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718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32"/>
    </mc:Choice>
    <mc:Fallback xmlns="">
      <p:transition spd="slow" advTm="7973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B72CD-7901-8C45-8928-1468F49E0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295" y="207319"/>
            <a:ext cx="7543800" cy="674171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Fit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B65EDA-1E98-1645-BCD4-987B9775A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51" y="0"/>
            <a:ext cx="795616" cy="796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D264E5-21C8-A849-8714-3C3C8D81D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50" y="0"/>
            <a:ext cx="1103750" cy="7485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C8FA01-2ECD-BD47-A227-522AD8376E1E}"/>
              </a:ext>
            </a:extLst>
          </p:cNvPr>
          <p:cNvSpPr/>
          <p:nvPr/>
        </p:nvSpPr>
        <p:spPr>
          <a:xfrm>
            <a:off x="685800" y="661399"/>
            <a:ext cx="1569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(To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public)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DC9BF9C-C625-6A44-B344-148DCEE45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Chen Chen. D and Ds spectroscopy at LHCb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BA54A321-0352-3048-8284-4EBA169F8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24-Oct-19</a:t>
            </a:r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C31F5B6-54B6-E644-A230-AB3BDD995E4F}"/>
              </a:ext>
            </a:extLst>
          </p:cNvPr>
          <p:cNvSpPr txBox="1">
            <a:spLocks/>
          </p:cNvSpPr>
          <p:nvPr/>
        </p:nvSpPr>
        <p:spPr>
          <a:xfrm>
            <a:off x="4951527" y="3801096"/>
            <a:ext cx="4011827" cy="720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1" indent="0">
              <a:buNone/>
            </a:pPr>
            <a:endParaRPr lang="en-US" altLang="zh-CN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36EFB80-D00E-BA40-84D9-B6772A5A033B}"/>
              </a:ext>
            </a:extLst>
          </p:cNvPr>
          <p:cNvGrpSpPr/>
          <p:nvPr/>
        </p:nvGrpSpPr>
        <p:grpSpPr>
          <a:xfrm>
            <a:off x="435620" y="982788"/>
            <a:ext cx="8287756" cy="2740157"/>
            <a:chOff x="1406581" y="1513286"/>
            <a:chExt cx="8287756" cy="274015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B128A91-FF2A-9C4E-BDC1-B9D8A4764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6581" y="1513286"/>
              <a:ext cx="7952754" cy="274015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FA0FC4A-A53C-6743-8255-C1AC9F129E80}"/>
                </a:ext>
              </a:extLst>
            </p:cNvPr>
            <p:cNvSpPr txBox="1"/>
            <p:nvPr/>
          </p:nvSpPr>
          <p:spPr>
            <a:xfrm>
              <a:off x="3327656" y="2914632"/>
              <a:ext cx="1929760" cy="368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Preliminary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1FBD5F0-E4B7-B741-AEC0-806BB5006C95}"/>
                </a:ext>
              </a:extLst>
            </p:cNvPr>
            <p:cNvSpPr txBox="1"/>
            <p:nvPr/>
          </p:nvSpPr>
          <p:spPr>
            <a:xfrm>
              <a:off x="7764577" y="3031072"/>
              <a:ext cx="1929760" cy="368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Preliminary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5678FBF-10F1-A243-BCCB-E104B4F5C75B}"/>
              </a:ext>
            </a:extLst>
          </p:cNvPr>
          <p:cNvGrpSpPr/>
          <p:nvPr/>
        </p:nvGrpSpPr>
        <p:grpSpPr>
          <a:xfrm>
            <a:off x="151314" y="4163536"/>
            <a:ext cx="4976732" cy="1641556"/>
            <a:chOff x="274603" y="4361305"/>
            <a:chExt cx="4976732" cy="164155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CC43D02-2DA4-3A4D-A82D-824BCC599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4603" y="4361305"/>
              <a:ext cx="4568668" cy="164155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17EDA0E-7933-5A4B-BFA3-7CA22BC34EB9}"/>
                </a:ext>
              </a:extLst>
            </p:cNvPr>
            <p:cNvSpPr txBox="1"/>
            <p:nvPr/>
          </p:nvSpPr>
          <p:spPr>
            <a:xfrm>
              <a:off x="3321575" y="4571316"/>
              <a:ext cx="1929760" cy="368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Preliminary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561D461-07B0-EF4D-B2F2-1BE62F4CA4EB}"/>
              </a:ext>
            </a:extLst>
          </p:cNvPr>
          <p:cNvGrpSpPr/>
          <p:nvPr/>
        </p:nvGrpSpPr>
        <p:grpSpPr>
          <a:xfrm>
            <a:off x="4866429" y="3956118"/>
            <a:ext cx="4358542" cy="1847138"/>
            <a:chOff x="4844646" y="4147528"/>
            <a:chExt cx="4358542" cy="184713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C8E4DEE-4491-A844-9DD1-17F7E0C74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44646" y="4147528"/>
              <a:ext cx="4092868" cy="1847138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13C007A-36E6-3F4A-8E14-3BB9BC18D895}"/>
                </a:ext>
              </a:extLst>
            </p:cNvPr>
            <p:cNvSpPr txBox="1"/>
            <p:nvPr/>
          </p:nvSpPr>
          <p:spPr>
            <a:xfrm>
              <a:off x="7273428" y="4532433"/>
              <a:ext cx="1929760" cy="368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Preliminary</a:t>
              </a:r>
            </a:p>
          </p:txBody>
        </p: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32AC366-C5FB-0548-A744-3F1B3D33A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15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6AC3649-3E7E-1749-B730-E31C8BE4F8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2304" y="5972142"/>
            <a:ext cx="5750743" cy="29321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26820F9-E2DC-0E4A-B71C-E28D237498FB}"/>
              </a:ext>
            </a:extLst>
          </p:cNvPr>
          <p:cNvSpPr/>
          <p:nvPr/>
        </p:nvSpPr>
        <p:spPr>
          <a:xfrm>
            <a:off x="100764" y="5916872"/>
            <a:ext cx="44809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1" indent="0">
              <a:buNone/>
            </a:pPr>
            <a:r>
              <a:rPr lang="en-US" altLang="zh-CN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Mixing parameters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3A11440-7769-414C-8DAD-2C1F3DB71E2C}"/>
                  </a:ext>
                </a:extLst>
              </p:cNvPr>
              <p:cNvSpPr/>
              <p:nvPr/>
            </p:nvSpPr>
            <p:spPr>
              <a:xfrm>
                <a:off x="327295" y="3518112"/>
                <a:ext cx="4480916" cy="9349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74320" lvl="1" indent="0">
                  <a:buNone/>
                </a:pPr>
                <a:r>
                  <a:rPr lang="en-US" altLang="zh-CN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First</a:t>
                </a:r>
                <a:r>
                  <a:rPr lang="zh-CN" altLang="en-US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spin-parity</a:t>
                </a:r>
                <a:r>
                  <a:rPr lang="zh-CN" altLang="en-US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determinations:</a:t>
                </a:r>
              </a:p>
              <a:p>
                <a:pPr marL="274320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2550</m:t>
                            </m:r>
                          </m:e>
                        </m:d>
                      </m:e>
                      <m:sup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zh-CN" altLang="en-US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  <m:sup>
                        <m:r>
                          <a:rPr lang="zh-CN" alt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60</m:t>
                            </m:r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0</m:t>
                            </m:r>
                          </m:e>
                        </m:d>
                      </m:e>
                      <m:sup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zh-CN" altLang="en-US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74</m:t>
                            </m:r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0</m:t>
                            </m:r>
                          </m:e>
                        </m:d>
                      </m:e>
                      <m:sup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</m:oMath>
                </a14:m>
                <a:endParaRPr lang="en-US" altLang="zh-CN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74320" lvl="1" indent="0">
                  <a:buNone/>
                </a:pPr>
                <a:endParaRPr lang="en-US" altLang="zh-CN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3A11440-7769-414C-8DAD-2C1F3DB71E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295" y="3518112"/>
                <a:ext cx="4480916" cy="934936"/>
              </a:xfrm>
              <a:prstGeom prst="rect">
                <a:avLst/>
              </a:prstGeom>
              <a:blipFill>
                <a:blip r:embed="rId8"/>
                <a:stretch>
                  <a:fillRect t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185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65"/>
    </mc:Choice>
    <mc:Fallback xmlns="">
      <p:transition spd="slow" advTm="54865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3B72CD-7901-8C45-8928-1468F49E03B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84860" y="2884748"/>
                <a:ext cx="7807265" cy="674171"/>
              </a:xfrm>
            </p:spPr>
            <p:txBody>
              <a:bodyPr>
                <a:noAutofit/>
              </a:bodyPr>
              <a:lstStyle/>
              <a:p>
                <a:pPr lvl="1" algn="ctr"/>
                <a:r>
                  <a:rPr lang="en-US" altLang="zh-CN" sz="28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Inclusive study</a:t>
                </a:r>
                <a:r>
                  <a:rPr lang="zh-CN" altLang="en-US" sz="28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8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8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zh-CN" altLang="en-US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altLang="zh-CN" sz="2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bSup>
                      <m:sSubSupPr>
                        <m:ctrlPr>
                          <a:rPr lang="en-US" altLang="zh-CN" sz="2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sub>
                      <m:sup>
                        <m:r>
                          <a:rPr lang="en-US" altLang="zh-CN" sz="2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zh-CN" altLang="en-US" sz="28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8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zh-CN" altLang="en-US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altLang="zh-CN" sz="2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CN" sz="2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altLang="zh-CN" sz="2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28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8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systems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3B72CD-7901-8C45-8928-1468F49E03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84860" y="2884748"/>
                <a:ext cx="7807265" cy="674171"/>
              </a:xfrm>
              <a:blipFill>
                <a:blip r:embed="rId2"/>
                <a:stretch>
                  <a:fillRect l="-974" r="-974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3B65EDA-1E98-1645-BCD4-987B9775A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51" y="0"/>
            <a:ext cx="795616" cy="796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D264E5-21C8-A849-8714-3C3C8D81DF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50" y="0"/>
            <a:ext cx="1103750" cy="74852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DA53BA-A3D5-244C-BF59-9DB24E473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Chen Chen. D and Ds spectroscopy at LHCb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1141A09-803A-914C-9107-6474964A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24-Oct-19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B991AA-6166-C745-912D-34BE788470D0}"/>
              </a:ext>
            </a:extLst>
          </p:cNvPr>
          <p:cNvSpPr/>
          <p:nvPr/>
        </p:nvSpPr>
        <p:spPr>
          <a:xfrm>
            <a:off x="784860" y="3558919"/>
            <a:ext cx="2501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JHEP 02 (2016)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133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AA05B3-68CB-9A4D-B93F-9D80919F9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3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6"/>
    </mc:Choice>
    <mc:Fallback xmlns="">
      <p:transition spd="slow" advTm="5936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3B72CD-7901-8C45-8928-1468F49E03B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27295" y="207319"/>
                <a:ext cx="7543800" cy="674171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zh-CN" altLang="en-US" sz="2800" b="0" i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altLang="zh-CN" sz="2800" b="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b="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2800" b="0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en-US" altLang="zh-CN" sz="2800" b="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28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mass spectrum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3B72CD-7901-8C45-8928-1468F49E03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27295" y="207319"/>
                <a:ext cx="7543800" cy="674171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77AABE-4AC8-2542-82DC-93A2B05E8B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1506" y="1159855"/>
                <a:ext cx="6585574" cy="865275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dirty="0"/>
                  <a:t>,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dirty="0"/>
              </a:p>
              <a:p>
                <a:r>
                  <a:rPr lang="en-US" altLang="zh-CN" dirty="0"/>
                  <a:t>Can access both natural and unnatural parity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states</a:t>
                </a:r>
                <a:endParaRPr lang="en-US" altLang="zh-CN" dirty="0">
                  <a:latin typeface="Cambria Math" panose="02040503050406030204" pitchFamily="18" charset="0"/>
                </a:endParaRPr>
              </a:p>
              <a:p>
                <a:endParaRPr lang="en-US" altLang="zh-CN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77AABE-4AC8-2542-82DC-93A2B05E8B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1506" y="1159855"/>
                <a:ext cx="6585574" cy="865275"/>
              </a:xfrm>
              <a:blipFill>
                <a:blip r:embed="rId3"/>
                <a:stretch>
                  <a:fillRect l="-579" t="-5797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3B65EDA-1E98-1645-BCD4-987B9775A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51" y="0"/>
            <a:ext cx="795616" cy="796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D264E5-21C8-A849-8714-3C3C8D81DF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50" y="0"/>
            <a:ext cx="1103750" cy="7485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C8FA01-2ECD-BD47-A227-522AD8376E1E}"/>
              </a:ext>
            </a:extLst>
          </p:cNvPr>
          <p:cNvSpPr/>
          <p:nvPr/>
        </p:nvSpPr>
        <p:spPr>
          <a:xfrm>
            <a:off x="344925" y="790523"/>
            <a:ext cx="35315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JHEP 02 (2016)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133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DC9BF9C-C625-6A44-B344-148DCEE45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Chen Chen. D and Ds spectroscopy at LHCb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BA54A321-0352-3048-8284-4EBA169F8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24-Oct-19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9355B4F-E4B6-6F4B-89F4-B210071CE497}"/>
                  </a:ext>
                </a:extLst>
              </p:cNvPr>
              <p:cNvSpPr/>
              <p:nvPr/>
            </p:nvSpPr>
            <p:spPr>
              <a:xfrm>
                <a:off x="3584414" y="753483"/>
                <a:ext cx="1654044" cy="3441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Run</a:t>
                </a:r>
                <a:r>
                  <a:rPr lang="zh-CN" altLang="en-US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16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16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6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6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6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𝐟𝐛</m:t>
                        </m:r>
                      </m:e>
                      <m:sup>
                        <m:r>
                          <a:rPr lang="en-US" sz="1600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600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en-US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9355B4F-E4B6-6F4B-89F4-B210071CE4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4414" y="753483"/>
                <a:ext cx="1654044" cy="344133"/>
              </a:xfrm>
              <a:prstGeom prst="rect">
                <a:avLst/>
              </a:prstGeom>
              <a:blipFill>
                <a:blip r:embed="rId6"/>
                <a:stretch>
                  <a:fillRect l="-763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68F420-F4F2-DB48-8AA0-342BA58F0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17</a:t>
            </a:fld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0FDEF68-E22C-3B41-B872-307666E5168C}"/>
              </a:ext>
            </a:extLst>
          </p:cNvPr>
          <p:cNvGrpSpPr/>
          <p:nvPr/>
        </p:nvGrpSpPr>
        <p:grpSpPr>
          <a:xfrm>
            <a:off x="0" y="2025130"/>
            <a:ext cx="5091563" cy="3914999"/>
            <a:chOff x="4226303" y="2394681"/>
            <a:chExt cx="5091563" cy="391499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EA86128F-2738-8248-95E7-C9789C92B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26303" y="2394681"/>
              <a:ext cx="5091563" cy="391499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576F7099-B509-CF42-99D7-9D37146FF181}"/>
                    </a:ext>
                  </a:extLst>
                </p:cNvPr>
                <p:cNvSpPr/>
                <p:nvPr/>
              </p:nvSpPr>
              <p:spPr>
                <a:xfrm>
                  <a:off x="5045544" y="2895907"/>
                  <a:ext cx="136601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  <m:r>
                              <a:rPr lang="en-US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𝟐𝟓𝟑𝟔</m:t>
                        </m:r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576F7099-B509-CF42-99D7-9D37146FF1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5544" y="2895907"/>
                  <a:ext cx="1366015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5FAC7ECE-2CF0-5249-81FB-CADA23621492}"/>
                    </a:ext>
                  </a:extLst>
                </p:cNvPr>
                <p:cNvSpPr/>
                <p:nvPr/>
              </p:nvSpPr>
              <p:spPr>
                <a:xfrm>
                  <a:off x="5866266" y="3462396"/>
                  <a:ext cx="136601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𝟐𝟓𝟕𝟑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5FAC7ECE-2CF0-5249-81FB-CADA236214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6266" y="3462396"/>
                  <a:ext cx="1366015" cy="369332"/>
                </a:xfrm>
                <a:prstGeom prst="rect">
                  <a:avLst/>
                </a:prstGeom>
                <a:blipFill>
                  <a:blip r:embed="rId9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BEEBF0EA-8BF6-184C-BADC-148298250D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30676" y="3213393"/>
              <a:ext cx="706284" cy="28837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9A7B6EF3-D311-374E-9CF5-081D1BE5FF35}"/>
                    </a:ext>
                  </a:extLst>
                </p:cNvPr>
                <p:cNvSpPr/>
                <p:nvPr/>
              </p:nvSpPr>
              <p:spPr>
                <a:xfrm>
                  <a:off x="7336960" y="2459506"/>
                  <a:ext cx="136601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𝟐𝟕𝟎𝟎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9A7B6EF3-D311-374E-9CF5-081D1BE5FF3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6960" y="2459506"/>
                  <a:ext cx="1366015" cy="369332"/>
                </a:xfrm>
                <a:prstGeom prst="rect">
                  <a:avLst/>
                </a:prstGeom>
                <a:blipFill>
                  <a:blip r:embed="rId10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97297414-B1B9-224C-A9C6-F5F85631408F}"/>
                    </a:ext>
                  </a:extLst>
                </p:cNvPr>
                <p:cNvSpPr/>
                <p:nvPr/>
              </p:nvSpPr>
              <p:spPr>
                <a:xfrm>
                  <a:off x="7823653" y="2736177"/>
                  <a:ext cx="136601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  <m:sup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𝟐𝟖𝟔𝟎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97297414-B1B9-224C-A9C6-F5F8563140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3653" y="2736177"/>
                  <a:ext cx="1366015" cy="369332"/>
                </a:xfrm>
                <a:prstGeom prst="rect">
                  <a:avLst/>
                </a:prstGeom>
                <a:blipFill>
                  <a:blip r:embed="rId11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8F6870BC-F709-C24C-9D02-409C1A6FD5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90561" y="3132213"/>
            <a:ext cx="4066624" cy="157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0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21"/>
    </mc:Choice>
    <mc:Fallback xmlns="">
      <p:transition spd="slow" advTm="4472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3B72CD-7901-8C45-8928-1468F49E03B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27295" y="207319"/>
                <a:ext cx="7543800" cy="674171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zh-CN" altLang="en-US" sz="2800" b="0" i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altLang="zh-CN" sz="2800" b="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b="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2800" b="0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en-US" altLang="zh-CN" sz="2800" b="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28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mass spectrum(2)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3B72CD-7901-8C45-8928-1468F49E03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27295" y="207319"/>
                <a:ext cx="7543800" cy="674171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3B65EDA-1E98-1645-BCD4-987B9775A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51" y="0"/>
            <a:ext cx="795616" cy="796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D264E5-21C8-A849-8714-3C3C8D81DF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50" y="0"/>
            <a:ext cx="1103750" cy="748520"/>
          </a:xfrm>
          <a:prstGeom prst="rect">
            <a:avLst/>
          </a:prstGeom>
        </p:spPr>
      </p:pic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DC9BF9C-C625-6A44-B344-148DCEE45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Chen Chen. D and Ds spectroscopy at LHCb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BA54A321-0352-3048-8284-4EBA169F8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24-Oct-19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68F420-F4F2-DB48-8AA0-342BA58F0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18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5BF34C2-F2A0-2248-9FB8-3E4CE129C76F}"/>
                  </a:ext>
                </a:extLst>
              </p:cNvPr>
              <p:cNvSpPr/>
              <p:nvPr/>
            </p:nvSpPr>
            <p:spPr>
              <a:xfrm>
                <a:off x="367381" y="1215329"/>
                <a:ext cx="6470654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|</m:t>
                    </m:r>
                    <m:func>
                      <m:funcPr>
                        <m:ctrlP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e>
                    </m:func>
                    <m:r>
                      <a:rPr lang="en-US" sz="20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&gt;0.5</m:t>
                    </m:r>
                  </m:oMath>
                </a14:m>
                <a:r>
                  <a:rPr lang="en-US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Enhanced </a:t>
                </a:r>
                <a:r>
                  <a:rPr lang="en-US" altLang="zh-CN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unnatural parity sample </a:t>
                </a:r>
              </a:p>
              <a:p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func>
                      <m:func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e>
                    </m:func>
                    <m:r>
                      <a:rPr lang="en-US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0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0.5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Enhanced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natural parity sample</a:t>
                </a:r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5BF34C2-F2A0-2248-9FB8-3E4CE129C7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381" y="1215329"/>
                <a:ext cx="6470654" cy="707886"/>
              </a:xfrm>
              <a:prstGeom prst="rect">
                <a:avLst/>
              </a:prstGeom>
              <a:blipFill>
                <a:blip r:embed="rId5"/>
                <a:stretch>
                  <a:fillRect l="-392" t="-5455" b="-1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C313E662-31FD-274A-A8F7-7BB45D6C0CE8}"/>
              </a:ext>
            </a:extLst>
          </p:cNvPr>
          <p:cNvGrpSpPr/>
          <p:nvPr/>
        </p:nvGrpSpPr>
        <p:grpSpPr>
          <a:xfrm>
            <a:off x="163157" y="1995420"/>
            <a:ext cx="8652531" cy="4015219"/>
            <a:chOff x="59122" y="2237737"/>
            <a:chExt cx="8652531" cy="401521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88CDF8A-BFFE-724B-BF04-D2880A98B961}"/>
                </a:ext>
              </a:extLst>
            </p:cNvPr>
            <p:cNvGrpSpPr/>
            <p:nvPr/>
          </p:nvGrpSpPr>
          <p:grpSpPr>
            <a:xfrm>
              <a:off x="59122" y="2237737"/>
              <a:ext cx="8652531" cy="4015219"/>
              <a:chOff x="266627" y="1712037"/>
              <a:chExt cx="8652531" cy="401521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50BD590-BE0B-954E-8319-85F702E8B3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6627" y="1988423"/>
                <a:ext cx="8652531" cy="3738833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2B8DB93-D12D-2947-B973-61D090ADDF36}"/>
                  </a:ext>
                </a:extLst>
              </p:cNvPr>
              <p:cNvSpPr/>
              <p:nvPr/>
            </p:nvSpPr>
            <p:spPr>
              <a:xfrm>
                <a:off x="2999335" y="4619583"/>
                <a:ext cx="156966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="1" dirty="0">
                    <a:solidFill>
                      <a:srgbClr val="FF0000"/>
                    </a:solidFill>
                  </a:rPr>
                  <a:t>Natural Parity </a:t>
                </a:r>
                <a:endParaRPr lang="en-US" sz="1600" dirty="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40001F2-372C-9348-8E06-BD9903C0654E}"/>
                  </a:ext>
                </a:extLst>
              </p:cNvPr>
              <p:cNvSpPr/>
              <p:nvPr/>
            </p:nvSpPr>
            <p:spPr>
              <a:xfrm>
                <a:off x="7098005" y="4619583"/>
                <a:ext cx="181652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="1" dirty="0">
                    <a:solidFill>
                      <a:srgbClr val="0070C0"/>
                    </a:solidFill>
                  </a:rPr>
                  <a:t>Unnatural Parity </a:t>
                </a:r>
                <a:endParaRPr lang="en-US" sz="1600" dirty="0">
                  <a:solidFill>
                    <a:srgbClr val="0070C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D654C9CF-19CB-7245-9968-86262436D50F}"/>
                      </a:ext>
                    </a:extLst>
                  </p:cNvPr>
                  <p:cNvSpPr/>
                  <p:nvPr/>
                </p:nvSpPr>
                <p:spPr>
                  <a:xfrm>
                    <a:off x="990844" y="2615422"/>
                    <a:ext cx="1366015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𝟐𝟓𝟑𝟔</m:t>
                          </m:r>
                          <m: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b="1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D654C9CF-19CB-7245-9968-86262436D50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0844" y="2615422"/>
                    <a:ext cx="1366015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379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521E44D7-BE81-3E48-A90E-D89BEE6DA319}"/>
                      </a:ext>
                    </a:extLst>
                  </p:cNvPr>
                  <p:cNvSpPr/>
                  <p:nvPr/>
                </p:nvSpPr>
                <p:spPr>
                  <a:xfrm>
                    <a:off x="3070157" y="2132192"/>
                    <a:ext cx="1366015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𝟐𝟕𝟏𝟎</m:t>
                          </m:r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b="1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521E44D7-BE81-3E48-A90E-D89BEE6DA31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70157" y="2132192"/>
                    <a:ext cx="1366015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1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8B7410C3-A325-0445-8B1C-40E5DF354557}"/>
                      </a:ext>
                    </a:extLst>
                  </p:cNvPr>
                  <p:cNvSpPr/>
                  <p:nvPr/>
                </p:nvSpPr>
                <p:spPr>
                  <a:xfrm>
                    <a:off x="3326251" y="2557645"/>
                    <a:ext cx="1366015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b>
                            <m:sup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𝟐𝟖𝟔𝟎</m:t>
                          </m:r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b="1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8B7410C3-A325-0445-8B1C-40E5DF35455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26251" y="2557645"/>
                    <a:ext cx="1366015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1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0DCF7B2A-D808-3F44-ADC5-28BCB80D1319}"/>
                      </a:ext>
                    </a:extLst>
                  </p:cNvPr>
                  <p:cNvSpPr/>
                  <p:nvPr/>
                </p:nvSpPr>
                <p:spPr>
                  <a:xfrm>
                    <a:off x="1154261" y="3754588"/>
                    <a:ext cx="1366015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  <m:sup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𝟐𝟓𝟕𝟑</m:t>
                          </m:r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b="1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0DCF7B2A-D808-3F44-ADC5-28BCB80D131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54261" y="3754588"/>
                    <a:ext cx="1366015" cy="369332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1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7F9E7116-EAD1-E14B-A089-5C411FEC45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16217" y="3375908"/>
                <a:ext cx="602198" cy="43524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5778344A-6147-4D44-904B-8D31211DCD28}"/>
                      </a:ext>
                    </a:extLst>
                  </p:cNvPr>
                  <p:cNvSpPr/>
                  <p:nvPr/>
                </p:nvSpPr>
                <p:spPr>
                  <a:xfrm>
                    <a:off x="6651600" y="1712037"/>
                    <a:ext cx="2031262" cy="39055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𝒔𝑱</m:t>
                            </m:r>
                          </m:sub>
                        </m:sSub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𝟑𝟎𝟒𝟎</m:t>
                        </m:r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r>
                      <a:rPr lang="en-US" b="1" dirty="0">
                        <a:solidFill>
                          <a:srgbClr val="0070C0"/>
                        </a:solidFill>
                      </a:rPr>
                      <a:t> excess</a:t>
                    </a:r>
                  </a:p>
                </p:txBody>
              </p:sp>
            </mc:Choice>
            <mc:Fallback xmlns=""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5778344A-6147-4D44-904B-8D31211DCD2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51600" y="1712037"/>
                    <a:ext cx="2031262" cy="390556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t="-3125" r="-1875" b="-125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101E9B74-B386-564A-A170-235B5AF0C281}"/>
                      </a:ext>
                    </a:extLst>
                  </p:cNvPr>
                  <p:cNvSpPr/>
                  <p:nvPr/>
                </p:nvSpPr>
                <p:spPr>
                  <a:xfrm>
                    <a:off x="5309360" y="2571879"/>
                    <a:ext cx="1366015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𝟐𝟓𝟑𝟔</m:t>
                          </m:r>
                          <m: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b="1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101E9B74-B386-564A-A170-235B5AF0C28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09360" y="2571879"/>
                    <a:ext cx="1366015" cy="369332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1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C60F891D-4672-2F4E-B097-9B74026ACF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64295" y="2029881"/>
                <a:ext cx="36927" cy="741926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E43D318A-8EC7-9040-A228-74C4A9DF4F97}"/>
                      </a:ext>
                    </a:extLst>
                  </p:cNvPr>
                  <p:cNvSpPr/>
                  <p:nvPr/>
                </p:nvSpPr>
                <p:spPr>
                  <a:xfrm>
                    <a:off x="5682856" y="3783810"/>
                    <a:ext cx="2974212" cy="39055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b="1" dirty="0">
                        <a:solidFill>
                          <a:srgbClr val="0070C0"/>
                        </a:solidFill>
                      </a:rPr>
                      <a:t>Possible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𝒔𝑱</m:t>
                            </m:r>
                          </m:sub>
                        </m:sSub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𝟐𝟖𝟔𝟎</m:t>
                        </m:r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r>
                      <a:rPr lang="en-US" b="1" dirty="0">
                        <a:solidFill>
                          <a:srgbClr val="0070C0"/>
                        </a:solidFill>
                      </a:rPr>
                      <a:t> excess</a:t>
                    </a:r>
                  </a:p>
                </p:txBody>
              </p:sp>
            </mc:Choice>
            <mc:Fallback xmlns=""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E43D318A-8EC7-9040-A228-74C4A9DF4F9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82856" y="3783810"/>
                    <a:ext cx="2974212" cy="390556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271" t="-3125" r="-424" b="-1562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1342D140-3DE7-4F47-9B40-FC5FF80B837C}"/>
                  </a:ext>
                </a:extLst>
              </p:cNvPr>
              <p:cNvCxnSpPr>
                <a:cxnSpLocks/>
                <a:stCxn id="40" idx="0"/>
              </p:cNvCxnSpPr>
              <p:nvPr/>
            </p:nvCxnSpPr>
            <p:spPr>
              <a:xfrm flipV="1">
                <a:off x="7169962" y="2688078"/>
                <a:ext cx="581928" cy="1095732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3A674E88-A209-A945-843C-F7B7390628DB}"/>
                    </a:ext>
                  </a:extLst>
                </p:cNvPr>
                <p:cNvSpPr/>
                <p:nvPr/>
              </p:nvSpPr>
              <p:spPr>
                <a:xfrm>
                  <a:off x="4484761" y="5816094"/>
                  <a:ext cx="2084032" cy="3755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altLang="zh-CN" b="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altLang="zh-CN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en-US" dirty="0">
                      <a:solidFill>
                        <a:schemeClr val="tx1"/>
                      </a:solidFill>
                    </a:rPr>
                    <a:t> result</a:t>
                  </a:r>
                </a:p>
              </p:txBody>
            </p:sp>
          </mc:Choice>
          <mc:Fallback xmlns="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3A674E88-A209-A945-843C-F7B7390628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761" y="5816094"/>
                  <a:ext cx="2084032" cy="375552"/>
                </a:xfrm>
                <a:prstGeom prst="rect">
                  <a:avLst/>
                </a:prstGeom>
                <a:blipFill>
                  <a:blip r:embed="rId14"/>
                  <a:stretch>
                    <a:fillRect t="-6667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C005DB8C-8268-8241-8E6E-2E900AF18CD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54907"/>
          <a:stretch/>
        </p:blipFill>
        <p:spPr>
          <a:xfrm>
            <a:off x="6205247" y="801822"/>
            <a:ext cx="1265575" cy="123349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551E650-2303-DD40-BBBA-D5849CED904F}"/>
              </a:ext>
            </a:extLst>
          </p:cNvPr>
          <p:cNvGrpSpPr/>
          <p:nvPr/>
        </p:nvGrpSpPr>
        <p:grpSpPr>
          <a:xfrm>
            <a:off x="7470822" y="897579"/>
            <a:ext cx="1677856" cy="912346"/>
            <a:chOff x="7470822" y="897579"/>
            <a:chExt cx="1677856" cy="91234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1B3784C-E04B-444D-BDD9-F8F4160FEF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b="61367"/>
            <a:stretch/>
          </p:blipFill>
          <p:spPr>
            <a:xfrm>
              <a:off x="7470822" y="897579"/>
              <a:ext cx="1677856" cy="91234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97054A80-C44C-BF4E-B08C-F9266865F42A}"/>
                    </a:ext>
                  </a:extLst>
                </p:cNvPr>
                <p:cNvSpPr txBox="1"/>
                <p:nvPr/>
              </p:nvSpPr>
              <p:spPr>
                <a:xfrm>
                  <a:off x="7563761" y="1138308"/>
                  <a:ext cx="301529" cy="2154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8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zh-CN" altLang="en-US" sz="8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en-US" altLang="zh-CN" sz="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97054A80-C44C-BF4E-B08C-F9266865F4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63761" y="1138308"/>
                  <a:ext cx="301529" cy="215444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7CF7FA61-41BA-754D-9501-FAA70C644173}"/>
              </a:ext>
            </a:extLst>
          </p:cNvPr>
          <p:cNvSpPr/>
          <p:nvPr/>
        </p:nvSpPr>
        <p:spPr>
          <a:xfrm>
            <a:off x="344925" y="790523"/>
            <a:ext cx="35315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JHEP 02 (2016)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133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25658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788877-DB7F-8B45-8278-3ACC756A57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225"/>
          <a:stretch/>
        </p:blipFill>
        <p:spPr>
          <a:xfrm>
            <a:off x="2104592" y="1814284"/>
            <a:ext cx="4601901" cy="34227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3B72CD-7901-8C45-8928-1468F49E03B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27295" y="207319"/>
                <a:ext cx="7543800" cy="674171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800" b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Branching fraction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8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8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8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sz="28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2573</m:t>
                            </m:r>
                          </m:e>
                        </m:d>
                      </m:e>
                      <m:sup>
                        <m:r>
                          <a:rPr lang="en-US" sz="28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28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8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28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bSup>
                      <m:sSubSupPr>
                        <m:ctrlPr>
                          <a:rPr lang="en-US" sz="28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28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en-US" sz="28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lang="en-US" altLang="zh-CN" sz="28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3B72CD-7901-8C45-8928-1468F49E03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27295" y="207319"/>
                <a:ext cx="7543800" cy="674171"/>
              </a:xfrm>
              <a:blipFill>
                <a:blip r:embed="rId3"/>
                <a:stretch>
                  <a:fillRect l="-1681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77AABE-4AC8-2542-82DC-93A2B05E8B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1505" y="1159855"/>
                <a:ext cx="8379457" cy="5209140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First observation of the decay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2573</m:t>
                            </m:r>
                          </m:e>
                        </m:d>
                      </m:e>
                      <m:sup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bSup>
                      <m:sSubSupPr>
                        <m:ctrlP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lang="en-US" altLang="zh-CN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Fit to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mass spectrum in the threshold region to get yields</a:t>
                </a:r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/>
                <a:endParaRPr lang="en-US" altLang="zh-CN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77AABE-4AC8-2542-82DC-93A2B05E8B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1505" y="1159855"/>
                <a:ext cx="8379457" cy="5209140"/>
              </a:xfrm>
              <a:blipFill>
                <a:blip r:embed="rId4"/>
                <a:stretch>
                  <a:fillRect l="-759" t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3B65EDA-1E98-1645-BCD4-987B9775A9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51" y="0"/>
            <a:ext cx="795616" cy="796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D264E5-21C8-A849-8714-3C3C8D81DF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50" y="0"/>
            <a:ext cx="1103750" cy="7485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C8FA01-2ECD-BD47-A227-522AD8376E1E}"/>
              </a:ext>
            </a:extLst>
          </p:cNvPr>
          <p:cNvSpPr/>
          <p:nvPr/>
        </p:nvSpPr>
        <p:spPr>
          <a:xfrm>
            <a:off x="344925" y="790523"/>
            <a:ext cx="35315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JHEP 02 (2016)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133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DC9BF9C-C625-6A44-B344-148DCEE45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Chen Chen. D and Ds spectroscopy at LHCb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BA54A321-0352-3048-8284-4EBA169F8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24-Oct-19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1B053EB-8F27-234E-95CA-9659B784A331}"/>
              </a:ext>
            </a:extLst>
          </p:cNvPr>
          <p:cNvSpPr/>
          <p:nvPr/>
        </p:nvSpPr>
        <p:spPr>
          <a:xfrm>
            <a:off x="659936" y="5710638"/>
            <a:ext cx="82776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Consistent with theoretical calculation: 0.058</a:t>
            </a:r>
            <a:r>
              <a:rPr lang="zh-CN" alt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Phys.Rev.D93 (2016), 034035</a:t>
            </a:r>
            <a:r>
              <a:rPr lang="en-US" altLang="zh-CN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0638C6-0917-E841-A42D-F73524216F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0030" y="5215232"/>
            <a:ext cx="5498989" cy="562067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AD88D-4DB4-C341-A5D7-6759C0DFE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81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61"/>
    </mc:Choice>
    <mc:Fallback xmlns="">
      <p:transition spd="slow" advTm="3536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B72CD-7901-8C45-8928-1468F49E0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295" y="207319"/>
            <a:ext cx="7543800" cy="674171"/>
          </a:xfrm>
        </p:spPr>
        <p:txBody>
          <a:bodyPr>
            <a:normAutofit/>
          </a:bodyPr>
          <a:lstStyle/>
          <a:p>
            <a:r>
              <a:rPr lang="en-US" altLang="zh-CN" sz="3200" b="0" dirty="0"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sz="3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77AABE-4AC8-2542-82DC-93A2B05E8B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3495" y="1621972"/>
                <a:ext cx="8307822" cy="403860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Introduction</a:t>
                </a:r>
              </a:p>
              <a:p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Analysis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methods</a:t>
                </a:r>
              </a:p>
              <a:p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LHCb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detector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</m:oMath>
                </a14:m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spectroscopy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results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at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LHCb</a:t>
                </a:r>
                <a:endPara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r>
                  <a:rPr lang="en-US" altLang="zh-CN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Dalitz</a:t>
                </a:r>
                <a:r>
                  <a:rPr lang="zh-CN" altLang="en-US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plot</a:t>
                </a:r>
                <a:r>
                  <a:rPr lang="zh-CN" altLang="en-US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analysis</a:t>
                </a:r>
                <a:r>
                  <a:rPr lang="zh-CN" altLang="en-US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p>
                        <m:r>
                          <a:rPr lang="en-US" altLang="zh-CN" sz="2000" b="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lang="en-US" altLang="zh-CN" sz="2000" b="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  <m:sup>
                        <m:r>
                          <a:rPr lang="zh-CN" altLang="en-US" sz="2000" b="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  <m:r>
                          <a:rPr lang="en-US" altLang="zh-CN" sz="2000" b="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 b="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 b="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(To</a:t>
                </a:r>
                <a:r>
                  <a:rPr lang="zh-CN" altLang="en-US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</a:t>
                </a:r>
                <a:r>
                  <a:rPr lang="zh-CN" altLang="en-US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public)</a:t>
                </a:r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r>
                  <a:rPr lang="en-US" altLang="zh-CN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Inclusive study</a:t>
                </a:r>
                <a:r>
                  <a:rPr lang="zh-CN" altLang="en-US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zh-CN" altLang="en-US" sz="2000" b="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altLang="zh-CN" sz="2000" b="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bSup>
                      <m:sSubSupPr>
                        <m:ctrlPr>
                          <a:rPr lang="en-US" altLang="zh-CN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b="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2000" b="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en-US" altLang="zh-CN" sz="2000" b="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zh-CN" altLang="en-US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zh-CN" altLang="en-US" sz="2000" b="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altLang="zh-CN" sz="2000" b="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000" b="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systems (</a:t>
                </a:r>
                <a:r>
                  <a:rPr lang="en-US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JHEP 02 (2016)</a:t>
                </a:r>
                <a:r>
                  <a:rPr lang="en-US" altLang="zh-CN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en-US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133</a:t>
                </a:r>
                <a:r>
                  <a:rPr lang="en-US" altLang="zh-CN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lvl="1"/>
                <a:r>
                  <a:rPr lang="en-US" altLang="zh-CN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Summary for the results at </a:t>
                </a:r>
                <a:r>
                  <a:rPr lang="en-US" altLang="zh-CN" sz="20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</a:t>
                </a:r>
                <a:endPara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Conclusion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&amp;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outlook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77AABE-4AC8-2542-82DC-93A2B05E8B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3495" y="1621972"/>
                <a:ext cx="8307822" cy="4038600"/>
              </a:xfrm>
              <a:blipFill>
                <a:blip r:embed="rId2"/>
                <a:stretch>
                  <a:fillRect l="-611" t="-2194" r="-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3B65EDA-1E98-1645-BCD4-987B9775A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51" y="0"/>
            <a:ext cx="795616" cy="796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D264E5-21C8-A849-8714-3C3C8D81DF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50" y="0"/>
            <a:ext cx="1103750" cy="74852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7C8FCD-47AD-DB45-A14C-A613A4BBE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Chen Chen. D and Ds spectroscopy at LHCb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86300CF-AD03-B84D-A3A3-8DD5D8EC3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24-Oct-19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8046EE-F05E-FE46-9AC6-1E10511E6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03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59"/>
    </mc:Choice>
    <mc:Fallback xmlns="">
      <p:transition spd="slow" advTm="4345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B72CD-7901-8C45-8928-1468F49E0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295" y="207319"/>
            <a:ext cx="7543800" cy="674171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Spin-parity analysis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77AABE-4AC8-2542-82DC-93A2B05E8B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1505" y="1159855"/>
                <a:ext cx="8409465" cy="4896804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Fit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bSup>
                      <m:sSub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mass in each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b>
                        </m:sSub>
                      </m:e>
                    </m:func>
                  </m:oMath>
                </a14:m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bin to get the yields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77AABE-4AC8-2542-82DC-93A2B05E8B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1505" y="1159855"/>
                <a:ext cx="8409465" cy="4896804"/>
              </a:xfrm>
              <a:blipFill>
                <a:blip r:embed="rId2"/>
                <a:stretch>
                  <a:fillRect l="-755" t="-1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3B65EDA-1E98-1645-BCD4-987B9775A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51" y="0"/>
            <a:ext cx="795616" cy="796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D264E5-21C8-A849-8714-3C3C8D81DF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50" y="0"/>
            <a:ext cx="1103750" cy="7485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C8FA01-2ECD-BD47-A227-522AD8376E1E}"/>
              </a:ext>
            </a:extLst>
          </p:cNvPr>
          <p:cNvSpPr/>
          <p:nvPr/>
        </p:nvSpPr>
        <p:spPr>
          <a:xfrm>
            <a:off x="344925" y="790523"/>
            <a:ext cx="35315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JHEP 02 (2016)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133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DC9BF9C-C625-6A44-B344-148DCEE45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Chen Chen. D and Ds spectroscopy at LHCb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BA54A321-0352-3048-8284-4EBA169F8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24-Oct-19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68F420-F4F2-DB48-8AA0-342BA58F0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67511C-96FC-D74B-85B1-24A2A6DEFC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575" y="1680820"/>
            <a:ext cx="5283298" cy="211101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E7825FB-08CE-4248-A50D-CE1B6BCAB16D}"/>
              </a:ext>
            </a:extLst>
          </p:cNvPr>
          <p:cNvGrpSpPr/>
          <p:nvPr/>
        </p:nvGrpSpPr>
        <p:grpSpPr>
          <a:xfrm>
            <a:off x="475575" y="3904591"/>
            <a:ext cx="8009684" cy="2100154"/>
            <a:chOff x="266116" y="3757628"/>
            <a:chExt cx="8009684" cy="210015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7FB0EBC-2456-CC47-B6EF-AB6DB4C78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6116" y="3775219"/>
              <a:ext cx="5293702" cy="208256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0077823-6A05-7A45-BF4B-A5E1D5D26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66398" y="3757628"/>
              <a:ext cx="2609402" cy="208256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B8B1B0C-2D7E-FF47-9C01-47E71CB15AFC}"/>
                  </a:ext>
                </a:extLst>
              </p:cNvPr>
              <p:cNvSpPr/>
              <p:nvPr/>
            </p:nvSpPr>
            <p:spPr>
              <a:xfrm>
                <a:off x="5715000" y="1666044"/>
                <a:ext cx="3553462" cy="18446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sz="2000" dirty="0">
                    <a:solidFill>
                      <a:srgbClr val="FF0000"/>
                    </a:solidFill>
                  </a:rPr>
                  <a:t>All consistent with their parity assignments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altLang="zh-CN" dirty="0">
                    <a:solidFill>
                      <a:srgbClr val="0070C0"/>
                    </a:solidFill>
                  </a:rPr>
                  <a:t>Possibility</a:t>
                </a:r>
                <a:r>
                  <a:rPr lang="zh-CN" alt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0070C0"/>
                    </a:solidFill>
                  </a:rPr>
                  <a:t>for</a:t>
                </a:r>
                <a:r>
                  <a:rPr lang="zh-CN" alt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0070C0"/>
                    </a:solidFill>
                  </a:rPr>
                  <a:t>the</a:t>
                </a:r>
                <a:r>
                  <a:rPr lang="zh-CN" alt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0070C0"/>
                    </a:solidFill>
                  </a:rPr>
                  <a:t>unnatural</a:t>
                </a:r>
                <a:r>
                  <a:rPr lang="zh-CN" alt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0070C0"/>
                    </a:solidFill>
                  </a:rPr>
                  <a:t>parity</a:t>
                </a:r>
                <a:r>
                  <a:rPr lang="zh-CN" alt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0070C0"/>
                    </a:solidFill>
                  </a:rPr>
                  <a:t>of</a:t>
                </a:r>
                <a:r>
                  <a:rPr lang="zh-CN" altLang="en-US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altLang="zh-CN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zh-CN" alt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(2860)</m:t>
                    </m:r>
                  </m:oMath>
                </a14:m>
                <a:r>
                  <a:rPr lang="zh-CN" alt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0070C0"/>
                    </a:solidFill>
                  </a:rPr>
                  <a:t>due</a:t>
                </a:r>
                <a:r>
                  <a:rPr lang="zh-CN" alt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0070C0"/>
                    </a:solidFill>
                  </a:rPr>
                  <a:t>to</a:t>
                </a:r>
                <a:r>
                  <a:rPr lang="zh-CN" alt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0070C0"/>
                    </a:solidFill>
                  </a:rPr>
                  <a:t>the</a:t>
                </a:r>
                <a:r>
                  <a:rPr lang="zh-CN" alt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0070C0"/>
                    </a:solidFill>
                  </a:rPr>
                  <a:t>poor</a:t>
                </a:r>
                <a:r>
                  <a:rPr lang="zh-CN" alt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0070C0"/>
                    </a:solidFill>
                  </a:rPr>
                  <a:t>quality</a:t>
                </a:r>
                <a:r>
                  <a:rPr lang="zh-CN" alt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0070C0"/>
                    </a:solidFill>
                  </a:rPr>
                  <a:t>of</a:t>
                </a:r>
                <a:r>
                  <a:rPr lang="zh-CN" alt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0070C0"/>
                    </a:solidFill>
                  </a:rPr>
                  <a:t>the</a:t>
                </a:r>
                <a:r>
                  <a:rPr lang="zh-CN" alt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0070C0"/>
                    </a:solidFill>
                  </a:rPr>
                  <a:t>angular</a:t>
                </a:r>
                <a:r>
                  <a:rPr lang="zh-CN" alt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0070C0"/>
                    </a:solidFill>
                  </a:rPr>
                  <a:t>distribution</a:t>
                </a:r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B8B1B0C-2D7E-FF47-9C01-47E71CB15A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1666044"/>
                <a:ext cx="3553462" cy="1844608"/>
              </a:xfrm>
              <a:prstGeom prst="rect">
                <a:avLst/>
              </a:prstGeom>
              <a:blipFill>
                <a:blip r:embed="rId8"/>
                <a:stretch>
                  <a:fillRect l="-1423" t="-1370" b="-20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4629D17-2745-3E40-B0AC-2F9F134ECB9C}"/>
              </a:ext>
            </a:extLst>
          </p:cNvPr>
          <p:cNvCxnSpPr>
            <a:cxnSpLocks/>
          </p:cNvCxnSpPr>
          <p:nvPr/>
        </p:nvCxnSpPr>
        <p:spPr>
          <a:xfrm flipH="1">
            <a:off x="5238458" y="3448873"/>
            <a:ext cx="920160" cy="979303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847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916"/>
    </mc:Choice>
    <mc:Fallback xmlns="">
      <p:transition spd="slow" advTm="111916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3B72CD-7901-8C45-8928-1468F49E03B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84860" y="2884748"/>
                <a:ext cx="7807265" cy="674171"/>
              </a:xfrm>
            </p:spPr>
            <p:txBody>
              <a:bodyPr>
                <a:noAutofit/>
              </a:bodyPr>
              <a:lstStyle/>
              <a:p>
                <a:pPr lvl="1"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lang="en-US" altLang="zh-CN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en-US" altLang="zh-CN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𝐬</m:t>
                        </m:r>
                        <m:r>
                          <a:rPr lang="en-US" altLang="zh-CN" sz="28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</m:t>
                        </m:r>
                      </m:sub>
                    </m:sSub>
                  </m:oMath>
                </a14:m>
                <a:r>
                  <a:rPr lang="en-US" altLang="zh-CN" sz="28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spectroscopy results summary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3B72CD-7901-8C45-8928-1468F49E03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84860" y="2884748"/>
                <a:ext cx="7807265" cy="674171"/>
              </a:xfrm>
              <a:blipFill>
                <a:blip r:embed="rId2"/>
                <a:stretch>
                  <a:fillRect b="-9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3B65EDA-1E98-1645-BCD4-987B9775A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51" y="0"/>
            <a:ext cx="795616" cy="796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D264E5-21C8-A849-8714-3C3C8D81DF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50" y="0"/>
            <a:ext cx="1103750" cy="74852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DA53BA-A3D5-244C-BF59-9DB24E473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Chen Chen. D and Ds spectroscopy at LHCb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1141A09-803A-914C-9107-6474964A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24-Oct-19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AA05B3-68CB-9A4D-B93F-9D80919F9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68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3"/>
    </mc:Choice>
    <mc:Fallback xmlns="">
      <p:transition spd="slow" advTm="5973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3B72CD-7901-8C45-8928-1468F49E03B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27295" y="207319"/>
                <a:ext cx="7543800" cy="674171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3200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zh-CN" alt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spectroscopy</a:t>
                </a:r>
                <a:r>
                  <a:rPr lang="zh-CN" alt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results summary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3B72CD-7901-8C45-8928-1468F49E03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27295" y="207319"/>
                <a:ext cx="7543800" cy="674171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3B65EDA-1E98-1645-BCD4-987B9775A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51" y="0"/>
            <a:ext cx="795616" cy="796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D264E5-21C8-A849-8714-3C3C8D81DF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50" y="0"/>
            <a:ext cx="1103750" cy="74852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DA53BA-A3D5-244C-BF59-9DB24E473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Chen Chen. D and Ds spectroscopy at LHCb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1141A09-803A-914C-9107-6474964A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24-Oct-19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97DB63CA-535E-6947-916C-2E694C40C76C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171685" y="852092"/>
              <a:ext cx="8887634" cy="471887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36552">
                      <a:extLst>
                        <a:ext uri="{9D8B030D-6E8A-4147-A177-3AD203B41FA5}">
                          <a16:colId xmlns:a16="http://schemas.microsoft.com/office/drawing/2014/main" val="202641504"/>
                        </a:ext>
                      </a:extLst>
                    </a:gridCol>
                    <a:gridCol w="2084173">
                      <a:extLst>
                        <a:ext uri="{9D8B030D-6E8A-4147-A177-3AD203B41FA5}">
                          <a16:colId xmlns:a16="http://schemas.microsoft.com/office/drawing/2014/main" val="4242995505"/>
                        </a:ext>
                      </a:extLst>
                    </a:gridCol>
                    <a:gridCol w="5066909">
                      <a:extLst>
                        <a:ext uri="{9D8B030D-6E8A-4147-A177-3AD203B41FA5}">
                          <a16:colId xmlns:a16="http://schemas.microsoft.com/office/drawing/2014/main" val="29091814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Analysis</a:t>
                          </a:r>
                          <a:endParaRPr lang="en-US" sz="16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Dataset</a:t>
                          </a:r>
                          <a:endParaRPr lang="en-US" sz="16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Results</a:t>
                          </a:r>
                          <a:endParaRPr lang="en-US" sz="16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031115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Prompt</a:t>
                          </a:r>
                          <a:r>
                            <a:rPr lang="en-US" altLang="zh-CN" sz="1600" b="0" baseline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zh-CN" altLang="en-US" sz="1600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oMath>
                          </a14:m>
                          <a:r>
                            <a:rPr lang="zh-CN" altLang="en-US" sz="16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16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altLang="zh-CN" sz="1600" b="0" i="0" dirty="0" smtClean="0">
                                  <a:latin typeface="Cambria Math" panose="02040503050406030204" pitchFamily="18" charset="0"/>
                                </a:rPr>
                                <m:t>2011</m:t>
                              </m:r>
                            </m:oMath>
                          </a14:m>
                          <a:r>
                            <a:rPr lang="en-US" sz="1600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0" dirty="0" smtClean="0">
                                  <a:latin typeface="Cambria Math" panose="02040503050406030204" pitchFamily="18" charset="0"/>
                                </a:rPr>
                                <m:t>1.0 </m:t>
                              </m:r>
                              <m:sSup>
                                <m:sSupPr>
                                  <m:ctrlPr>
                                    <a:rPr lang="en-US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 b="0" i="0" dirty="0" smtClean="0">
                                      <a:latin typeface="Cambria Math" panose="02040503050406030204" pitchFamily="18" charset="0"/>
                                    </a:rPr>
                                    <m:t>fb</m:t>
                                  </m:r>
                                </m:e>
                                <m:sup>
                                  <m:r>
                                    <a:rPr lang="en-US" sz="1600" b="0" i="0" dirty="0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n-US" sz="16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SzPct val="75000"/>
                            <a:buFont typeface="Wingdings" pitchFamily="2" charset="2"/>
                            <a:buChar char="ü"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42</m:t>
                                      </m:r>
                                      <m:r>
                                        <a:rPr lang="en-US" sz="1600" b="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a:rPr lang="en-US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600" b="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600" b="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2550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600" b="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46</m:t>
                                      </m:r>
                                      <m:r>
                                        <a:rPr lang="en-US" sz="1600" b="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a:rPr lang="en-US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sSubSup>
                                <m:sSubSupPr>
                                  <m:ctrlPr>
                                    <a:rPr lang="en-US" sz="1600" b="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600" b="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sub>
                                <m:sup>
                                  <m:r>
                                    <a:rPr lang="en-US" sz="1600" b="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2600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600" b="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sub>
                                <m:sup>
                                  <m:r>
                                    <a:rPr lang="zh-CN" alt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zh-CN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76</m:t>
                                      </m:r>
                                      <m:r>
                                        <a:rPr lang="en-US" sz="1600" b="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oMath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171450" indent="-171450">
                            <a:buSzPct val="75000"/>
                            <a:buFont typeface="Wingdings" pitchFamily="2" charset="2"/>
                            <a:buChar char="ü"/>
                          </a:pPr>
                          <a:r>
                            <a:rPr lang="en-US" sz="1600" b="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First observation </a:t>
                          </a:r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of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600" b="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2760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3000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600" b="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sub>
                                <m:sup>
                                  <m:r>
                                    <a:rPr lang="en-US" sz="1600" b="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2600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±</m:t>
                                  </m:r>
                                </m:sup>
                              </m:sSup>
                              <m:r>
                                <a:rPr lang="en-US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Sup>
                                <m:sSubSupPr>
                                  <m:ctrlP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600" b="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sub>
                                <m:sup>
                                  <m:r>
                                    <a:rPr lang="en-US" sz="1600" b="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76</m:t>
                                      </m:r>
                                      <m:r>
                                        <a:rPr lang="en-US" sz="1600" b="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±</m:t>
                                  </m:r>
                                </m:sup>
                              </m:sSup>
                              <m:r>
                                <a:rPr lang="en-US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</m:oMath>
                          </a14:m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600" b="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sub>
                                <m:sup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3000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0,±</m:t>
                                  </m:r>
                                </m:sup>
                              </m:sSup>
                            </m:oMath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368181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−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6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16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Run</a:t>
                          </a:r>
                          <a:r>
                            <a:rPr lang="zh-CN" altLang="en-US" sz="1600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r>
                            <a:rPr lang="en-US" sz="1600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600" b="0" i="0" dirty="0" smtClean="0">
                                  <a:latin typeface="Cambria Math" panose="02040503050406030204" pitchFamily="18" charset="0"/>
                                  <a:cs typeface="+mn-cs"/>
                                </a:rPr>
                                <m:t>3</m:t>
                              </m:r>
                              <m:r>
                                <a:rPr lang="en-US" sz="1600" b="0" i="0" dirty="0" smtClean="0">
                                  <a:latin typeface="Cambria Math" panose="02040503050406030204" pitchFamily="18" charset="0"/>
                                </a:rPr>
                                <m:t>.0 </m:t>
                              </m:r>
                              <m:sSup>
                                <m:sSupPr>
                                  <m:ctrlPr>
                                    <a:rPr lang="en-US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 b="0" i="0" dirty="0" smtClean="0">
                                      <a:latin typeface="Cambria Math" panose="02040503050406030204" pitchFamily="18" charset="0"/>
                                    </a:rPr>
                                    <m:t>fb</m:t>
                                  </m:r>
                                </m:e>
                                <m:sup>
                                  <m:r>
                                    <a:rPr lang="en-US" sz="1600" b="0" i="0" dirty="0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n-US" sz="16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171450" marR="0" lvl="0" indent="-1714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itchFamily="2" charset="2"/>
                            <a:buChar char="ü"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1600" b="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40</m:t>
                                      </m:r>
                                      <m:r>
                                        <a:rPr lang="en-US" sz="1600" b="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600" b="0" i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600" b="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46</m:t>
                                      </m:r>
                                      <m:r>
                                        <a:rPr lang="en-US" sz="1600" b="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oMath>
                          </a14:m>
                          <a:endParaRPr lang="en-US" sz="1600" b="0" i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marL="171450" marR="0" lvl="0" indent="-1714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itchFamily="2" charset="2"/>
                            <a:buChar char="ü"/>
                            <a:tabLst/>
                            <a:defRPr/>
                          </a:pPr>
                          <a:r>
                            <a:rPr lang="en-US" altLang="zh-CN" sz="1600" b="0" dirty="0">
                              <a:solidFill>
                                <a:srgbClr val="0070C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First</a:t>
                          </a:r>
                          <a:r>
                            <a:rPr lang="zh-CN" altLang="en-US" sz="1600" b="0" dirty="0">
                              <a:solidFill>
                                <a:srgbClr val="0070C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dirty="0">
                              <a:solidFill>
                                <a:srgbClr val="0070C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spin</a:t>
                          </a:r>
                          <a:r>
                            <a:rPr lang="zh-CN" altLang="en-US" sz="1600" b="0" dirty="0">
                              <a:solidFill>
                                <a:srgbClr val="0070C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dirty="0">
                              <a:solidFill>
                                <a:srgbClr val="0070C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determination</a:t>
                          </a:r>
                          <a:r>
                            <a:rPr lang="zh-CN" altLang="en-US" sz="1600" b="0" dirty="0">
                              <a:solidFill>
                                <a:srgbClr val="0070C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of</a:t>
                          </a:r>
                          <a:r>
                            <a:rPr lang="zh-CN" altLang="en-US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zh-CN" alt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2760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oMath>
                          </a14:m>
                          <a:r>
                            <a:rPr lang="zh-CN" altLang="en-US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1600" b="0" i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774040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b="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altLang="zh-CN" sz="1600" b="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a:rPr lang="en-US" altLang="zh-CN" sz="1600" b="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altLang="zh-CN" sz="1600" b="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CN" sz="1600" b="0" i="1" dirty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1600" b="0" i="1" dirty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𝐷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CN" sz="1600" b="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0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600" b="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b="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altLang="zh-CN" sz="1600" b="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600" b="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b="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600" b="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6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16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Run</a:t>
                          </a:r>
                          <a:r>
                            <a:rPr lang="zh-CN" altLang="en-US" sz="1600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r>
                            <a:rPr lang="en-US" sz="1600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600" b="0" i="0" dirty="0" smtClean="0">
                                  <a:latin typeface="Cambria Math" panose="02040503050406030204" pitchFamily="18" charset="0"/>
                                  <a:cs typeface="+mn-cs"/>
                                </a:rPr>
                                <m:t>3</m:t>
                              </m:r>
                              <m:r>
                                <a:rPr lang="en-US" sz="1600" b="0" i="0" dirty="0" smtClean="0">
                                  <a:latin typeface="Cambria Math" panose="02040503050406030204" pitchFamily="18" charset="0"/>
                                </a:rPr>
                                <m:t>.0 </m:t>
                              </m:r>
                              <m:sSup>
                                <m:sSupPr>
                                  <m:ctrlPr>
                                    <a:rPr lang="en-US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 b="0" i="0" dirty="0" smtClean="0">
                                      <a:latin typeface="Cambria Math" panose="02040503050406030204" pitchFamily="18" charset="0"/>
                                    </a:rPr>
                                    <m:t>fb</m:t>
                                  </m:r>
                                </m:e>
                                <m:sup>
                                  <m:r>
                                    <a:rPr lang="en-US" sz="1600" b="0" i="0" dirty="0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n-US" sz="16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Wingdings" pitchFamily="2" charset="2"/>
                            <a:buChar char="ü"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zh-CN" alt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sz="16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6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zh-CN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400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altLang="zh-CN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</m:oMath>
                          </a14:m>
                          <a:r>
                            <a:rPr lang="zh-CN" altLang="en-US" sz="1600" b="0" i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sz="16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6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zh-CN" altLang="en-US" sz="16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sz="16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6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24</m:t>
                                      </m:r>
                                      <m:r>
                                        <a:rPr lang="en-US" altLang="zh-CN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  <m:r>
                                        <a:rPr lang="en-US" altLang="zh-CN" sz="16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912868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b="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altLang="zh-CN" sz="1600" b="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a:rPr lang="en-US" altLang="zh-CN" sz="1600" b="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altLang="zh-CN" sz="1600" b="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CN" sz="1600" b="0" i="1" dirty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1600" b="0" i="1" dirty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𝐷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CN" sz="1600" b="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0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600" b="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b="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600" b="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600" b="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b="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600" b="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6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16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Run</a:t>
                          </a:r>
                          <a:r>
                            <a:rPr lang="zh-CN" altLang="en-US" sz="1600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r>
                            <a:rPr lang="en-US" sz="1600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600" b="0" i="0" dirty="0" smtClean="0">
                                  <a:latin typeface="Cambria Math" panose="02040503050406030204" pitchFamily="18" charset="0"/>
                                  <a:cs typeface="+mn-cs"/>
                                </a:rPr>
                                <m:t>3</m:t>
                              </m:r>
                              <m:r>
                                <a:rPr lang="en-US" sz="1600" b="0" i="0" dirty="0" smtClean="0">
                                  <a:latin typeface="Cambria Math" panose="02040503050406030204" pitchFamily="18" charset="0"/>
                                </a:rPr>
                                <m:t>.0 </m:t>
                              </m:r>
                              <m:sSup>
                                <m:sSupPr>
                                  <m:ctrlPr>
                                    <a:rPr lang="en-US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 b="0" i="0" dirty="0" smtClean="0">
                                      <a:latin typeface="Cambria Math" panose="02040503050406030204" pitchFamily="18" charset="0"/>
                                    </a:rPr>
                                    <m:t>fb</m:t>
                                  </m:r>
                                </m:e>
                                <m:sup>
                                  <m:r>
                                    <a:rPr lang="en-US" sz="1600" b="0" i="0" dirty="0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n-US" sz="16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171450" marR="0" lvl="0" indent="-1714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itchFamily="2" charset="2"/>
                            <a:buChar char="ü"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zh-CN" alt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sz="16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6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zh-CN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400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altLang="zh-CN" sz="16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CN" sz="16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zh-CN" altLang="en-US" sz="16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sz="16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6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24</m:t>
                                      </m:r>
                                      <m:r>
                                        <a:rPr lang="en-US" altLang="zh-CN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  <m:r>
                                        <a:rPr lang="en-US" altLang="zh-CN" sz="16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171450" marR="0" lvl="0" indent="-1714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itchFamily="2" charset="2"/>
                            <a:buChar char="ü"/>
                            <a:tabLst/>
                            <a:defRPr/>
                          </a:pPr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First</a:t>
                          </a:r>
                          <a:r>
                            <a:rPr lang="zh-CN" altLang="en-US" sz="1600" b="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observation 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of</a:t>
                          </a:r>
                          <a:r>
                            <a:rPr lang="zh-CN" altLang="en-US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zh-CN" alt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2760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zh-CN" altLang="en-US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1600" b="0" i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515023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b="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altLang="zh-CN" sz="1600" b="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altLang="zh-CN" sz="1600" b="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altLang="zh-CN" sz="1600" b="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b="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altLang="zh-CN" sz="1600" b="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600" b="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600" b="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−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600" b="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b="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600" b="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6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16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Run</a:t>
                          </a:r>
                          <a:r>
                            <a:rPr lang="zh-CN" altLang="en-US" sz="1600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r>
                            <a:rPr lang="en-US" sz="1600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600" b="0" i="0" dirty="0" smtClean="0">
                                  <a:latin typeface="Cambria Math" panose="02040503050406030204" pitchFamily="18" charset="0"/>
                                  <a:cs typeface="+mn-cs"/>
                                </a:rPr>
                                <m:t>3</m:t>
                              </m:r>
                              <m:r>
                                <a:rPr lang="en-US" sz="1600" b="0" i="0" dirty="0" smtClean="0">
                                  <a:latin typeface="Cambria Math" panose="02040503050406030204" pitchFamily="18" charset="0"/>
                                </a:rPr>
                                <m:t>.0 </m:t>
                              </m:r>
                              <m:sSup>
                                <m:sSupPr>
                                  <m:ctrlPr>
                                    <a:rPr lang="en-US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 b="0" i="0" dirty="0" smtClean="0">
                                      <a:latin typeface="Cambria Math" panose="02040503050406030204" pitchFamily="18" charset="0"/>
                                    </a:rPr>
                                    <m:t>fb</m:t>
                                  </m:r>
                                </m:e>
                                <m:sup>
                                  <m:r>
                                    <a:rPr lang="en-US" sz="1600" b="0" i="0" dirty="0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n-US" sz="16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Wingdings" pitchFamily="2" charset="2"/>
                            <a:buChar char="ü"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600" b="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46</m:t>
                                      </m:r>
                                      <m:r>
                                        <a:rPr lang="en-US" sz="1600" b="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600" b="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68</m:t>
                                      </m:r>
                                      <m:r>
                                        <a:rPr lang="en-US" sz="1600" b="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oMath>
                          </a14:m>
                          <a:endParaRPr lang="en-US" altLang="zh-CN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171450" indent="-171450">
                            <a:buFont typeface="Wingdings" pitchFamily="2" charset="2"/>
                            <a:buChar char="ü"/>
                          </a:pPr>
                          <a:r>
                            <a:rPr lang="en-US" altLang="zh-CN" sz="1600" b="0" dirty="0">
                              <a:solidFill>
                                <a:srgbClr val="0070C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First</a:t>
                          </a:r>
                          <a:r>
                            <a:rPr lang="zh-CN" altLang="en-US" sz="1600" b="0" dirty="0">
                              <a:solidFill>
                                <a:srgbClr val="0070C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dirty="0">
                              <a:solidFill>
                                <a:srgbClr val="0070C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spin</a:t>
                          </a:r>
                          <a:r>
                            <a:rPr lang="zh-CN" altLang="en-US" sz="1600" b="0" dirty="0">
                              <a:solidFill>
                                <a:srgbClr val="0070C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dirty="0">
                              <a:solidFill>
                                <a:srgbClr val="0070C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determination</a:t>
                          </a:r>
                          <a:r>
                            <a:rPr lang="zh-CN" altLang="en-US" sz="1600" b="0" dirty="0">
                              <a:solidFill>
                                <a:srgbClr val="0070C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of</a:t>
                          </a:r>
                          <a:r>
                            <a:rPr lang="zh-CN" altLang="en-US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6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sSubSup>
                                    <m:sSubSupPr>
                                      <m:ctrlPr>
                                        <a:rPr lang="en-US" altLang="zh-CN" sz="16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sz="16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altLang="zh-CN" sz="16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3</m:t>
                                      </m:r>
                                    </m:sub>
                                    <m:sup>
                                      <m:r>
                                        <a:rPr lang="zh-CN" altLang="en-US" sz="16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  <m:r>
                                    <a:rPr lang="en-US" altLang="zh-CN" sz="16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(2760)</m:t>
                                  </m:r>
                                </m:e>
                                <m:sup>
                                  <m:r>
                                    <a:rPr lang="en-US" altLang="zh-CN" sz="16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a:rPr lang="en-US" altLang="zh-CN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, </m:t>
                              </m:r>
                              <m:sSubSup>
                                <m:sSubSupPr>
                                  <m:ctrlP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zh-CN" alt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∗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3000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0</m:t>
                                  </m:r>
                                </m:sup>
                              </m:sSup>
                            </m:oMath>
                          </a14:m>
                          <a:endParaRPr lang="en-US" altLang="zh-CN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1117429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b="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altLang="zh-CN" sz="1600" b="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altLang="zh-CN" sz="1600" b="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altLang="zh-CN" sz="1600" b="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b="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zh-CN" altLang="en-US" sz="16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∗</m:t>
                                  </m:r>
                                  <m:r>
                                    <a:rPr lang="en-US" altLang="zh-CN" sz="1600" b="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600" b="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b="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600" b="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−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600" b="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b="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600" b="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zh-CN" altLang="en-US" sz="16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16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Run1&amp;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600" b="0" i="0" dirty="0" smtClean="0">
                                  <a:latin typeface="Cambria Math" panose="02040503050406030204" pitchFamily="18" charset="0"/>
                                </a:rPr>
                                <m:t>2016</m:t>
                              </m:r>
                            </m:oMath>
                          </a14:m>
                          <a:r>
                            <a:rPr lang="en-US" sz="16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600" b="0" i="0" dirty="0" smtClean="0">
                                  <a:latin typeface="Cambria Math" panose="02040503050406030204" pitchFamily="18" charset="0"/>
                                  <a:cs typeface="+mn-cs"/>
                                </a:rPr>
                                <m:t>4.7</m:t>
                              </m:r>
                              <m:r>
                                <a:rPr lang="en-US" sz="1600" b="0" i="0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 b="0" i="0" dirty="0" smtClean="0">
                                      <a:latin typeface="Cambria Math" panose="02040503050406030204" pitchFamily="18" charset="0"/>
                                    </a:rPr>
                                    <m:t>fb</m:t>
                                  </m:r>
                                </m:e>
                                <m:sup>
                                  <m:r>
                                    <a:rPr lang="en-US" sz="1600" b="0" i="0" dirty="0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n-US" sz="16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171450" marR="0" lvl="0" indent="-1714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itchFamily="2" charset="2"/>
                            <a:buChar char="ü"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42</m:t>
                                      </m:r>
                                      <m:r>
                                        <a:rPr lang="en-US" sz="1600" b="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43</m:t>
                                      </m:r>
                                      <m:r>
                                        <a:rPr lang="en-US" sz="1600" b="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75</m:t>
                                      </m:r>
                                      <m:r>
                                        <a:rPr lang="en-US" sz="1600" b="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oMath>
                          </a14:m>
                          <a:endParaRPr lang="en-US" altLang="zh-CN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171450" marR="0" lvl="0" indent="-1714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itchFamily="2" charset="2"/>
                            <a:buChar char="ü"/>
                            <a:tabLst/>
                            <a:defRPr/>
                          </a:pPr>
                          <a:r>
                            <a:rPr lang="en-US" altLang="zh-CN" sz="1600" b="0" dirty="0">
                              <a:solidFill>
                                <a:srgbClr val="0070C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First</a:t>
                          </a:r>
                          <a:r>
                            <a:rPr lang="zh-CN" altLang="en-US" sz="1600" b="0" dirty="0">
                              <a:solidFill>
                                <a:srgbClr val="0070C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dirty="0">
                              <a:solidFill>
                                <a:srgbClr val="0070C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spin</a:t>
                          </a:r>
                          <a:r>
                            <a:rPr lang="zh-CN" altLang="en-US" sz="1600" b="0" dirty="0">
                              <a:solidFill>
                                <a:srgbClr val="0070C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dirty="0">
                              <a:solidFill>
                                <a:srgbClr val="0070C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determination 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of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 </m:t>
                                  </m:r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0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2550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0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6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zh-CN" sz="16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6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altLang="zh-CN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sz="16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6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2</m:t>
                                      </m:r>
                                      <m:r>
                                        <a:rPr lang="en-US" altLang="zh-CN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74</m:t>
                                      </m:r>
                                      <m:r>
                                        <a:rPr lang="en-US" altLang="zh-CN" sz="16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16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0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</a:t>
                          </a:r>
                          <a:r>
                            <a:rPr lang="zh-CN" altLang="en-US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6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zh-CN" alt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∗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altLang="zh-CN" sz="16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sz="16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6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2</m:t>
                                      </m:r>
                                      <m:r>
                                        <a:rPr lang="en-US" altLang="zh-CN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60</m:t>
                                      </m:r>
                                      <m:r>
                                        <a:rPr lang="en-US" altLang="zh-CN" sz="16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16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0</m:t>
                                  </m:r>
                                </m:sup>
                              </m:sSup>
                            </m:oMath>
                          </a14:m>
                          <a:endParaRPr lang="en-US" altLang="zh-CN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171450" marR="0" lvl="0" indent="-1714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itchFamily="2" charset="2"/>
                            <a:buChar char="ü"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  <m:sSubSup>
                                <m:sSubSupPr>
                                  <m:ctrlP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mixing parameters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3670002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97DB63CA-535E-6947-916C-2E694C40C76C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171685" y="852092"/>
              <a:ext cx="8887634" cy="471887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36552">
                      <a:extLst>
                        <a:ext uri="{9D8B030D-6E8A-4147-A177-3AD203B41FA5}">
                          <a16:colId xmlns:a16="http://schemas.microsoft.com/office/drawing/2014/main" val="202641504"/>
                        </a:ext>
                      </a:extLst>
                    </a:gridCol>
                    <a:gridCol w="2084173">
                      <a:extLst>
                        <a:ext uri="{9D8B030D-6E8A-4147-A177-3AD203B41FA5}">
                          <a16:colId xmlns:a16="http://schemas.microsoft.com/office/drawing/2014/main" val="4242995505"/>
                        </a:ext>
                      </a:extLst>
                    </a:gridCol>
                    <a:gridCol w="5066909">
                      <a:extLst>
                        <a:ext uri="{9D8B030D-6E8A-4147-A177-3AD203B41FA5}">
                          <a16:colId xmlns:a16="http://schemas.microsoft.com/office/drawing/2014/main" val="29091814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Analysis</a:t>
                          </a:r>
                          <a:endParaRPr lang="en-US" sz="16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Dataset</a:t>
                          </a:r>
                          <a:endParaRPr lang="en-US" sz="16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Results</a:t>
                          </a:r>
                          <a:endParaRPr lang="en-US" sz="16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03111519"/>
                      </a:ext>
                    </a:extLst>
                  </a:tr>
                  <a:tr h="117049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730" t="-33333" r="-412409" b="-2741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84146" t="-33333" r="-244512" b="-2741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75500" t="-33333" r="-250" b="-27419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36818197"/>
                      </a:ext>
                    </a:extLst>
                  </a:tr>
                  <a:tr h="58013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730" t="-275556" r="-412409" b="-46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84146" t="-275556" r="-244512" b="-46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75500" t="-275556" r="-250" b="-46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774040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730" t="-582759" r="-412409" b="-6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84146" t="-582759" r="-244512" b="-6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75500" t="-582759" r="-250" b="-6241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91286819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730" t="-430435" r="-412409" b="-2934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84146" t="-430435" r="-244512" b="-2934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75500" t="-430435" r="-250" b="-2934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51502302"/>
                      </a:ext>
                    </a:extLst>
                  </a:tr>
                  <a:tr h="5798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730" t="-530435" r="-412409" b="-1934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84146" t="-530435" r="-244512" b="-1934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75500" t="-530435" r="-250" b="-1934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11174298"/>
                      </a:ext>
                    </a:extLst>
                  </a:tr>
                  <a:tr h="106756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730" t="-345238" r="-412409" b="-5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84146" t="-345238" r="-244512" b="-5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75500" t="-345238" r="-250" b="-59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3670002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2A85762D-8BE0-E14F-95A9-D084ECCA178B}"/>
              </a:ext>
            </a:extLst>
          </p:cNvPr>
          <p:cNvSpPr/>
          <p:nvPr/>
        </p:nvSpPr>
        <p:spPr>
          <a:xfrm>
            <a:off x="-30013" y="5506495"/>
            <a:ext cx="60223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17220" lvl="1" indent="-342900">
              <a:buFont typeface="+mj-lt"/>
              <a:buAutoNum type="alphaLcParenR"/>
            </a:pPr>
            <a:r>
              <a:rPr lang="en-US" altLang="zh-CN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World-leading mass &amp; width measurements</a:t>
            </a:r>
          </a:p>
          <a:p>
            <a:pPr marL="617220" lvl="1" indent="-342900">
              <a:buFont typeface="+mj-lt"/>
              <a:buAutoNum type="alphaLcParenR"/>
            </a:pPr>
            <a:r>
              <a:rPr lang="en-US" altLang="zh-CN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Branching fractions of the decays</a:t>
            </a:r>
          </a:p>
          <a:p>
            <a:pPr marL="617220" lvl="1" indent="-342900">
              <a:buFont typeface="+mj-lt"/>
              <a:buAutoNum type="alphaLcParenR"/>
            </a:pPr>
            <a:r>
              <a:rPr lang="en-US" altLang="zh-CN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 fractions of the resonances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1699CDD-E9A8-C54F-8290-EEF3B50047E2}"/>
                  </a:ext>
                </a:extLst>
              </p:cNvPr>
              <p:cNvSpPr/>
              <p:nvPr/>
            </p:nvSpPr>
            <p:spPr>
              <a:xfrm>
                <a:off x="5783738" y="5570968"/>
                <a:ext cx="2699608" cy="772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74320"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4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  <m:sup>
                        <m:r>
                          <a:rPr lang="zh-CN" altLang="en-US" sz="14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1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(2750)</m:t>
                    </m:r>
                  </m:oMath>
                </a14:m>
                <a:r>
                  <a:rPr lang="en-US" altLang="zh-CN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was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4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  <m:sup>
                        <m:r>
                          <a:rPr lang="zh-CN" altLang="en-US" sz="14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14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(27</m:t>
                    </m:r>
                    <m:r>
                      <a:rPr lang="en-US" altLang="zh-CN" sz="1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altLang="zh-CN" sz="14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0)</m:t>
                    </m:r>
                  </m:oMath>
                </a14:m>
                <a:endParaRPr lang="en-US" altLang="zh-CN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74320"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400" b="0" i="1" dirty="0" smtClean="0">
                        <a:latin typeface="Cambria Math" panose="02040503050406030204" pitchFamily="18" charset="0"/>
                      </a:rPr>
                      <m:t>2740)</m:t>
                    </m:r>
                  </m:oMath>
                </a14:m>
                <a:r>
                  <a:rPr lang="en-US" altLang="zh-CN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was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  <m:r>
                      <a:rPr lang="en-US" sz="1400" b="0" i="1" dirty="0" smtClean="0">
                        <a:latin typeface="Cambria Math" panose="02040503050406030204" pitchFamily="18" charset="0"/>
                      </a:rPr>
                      <m:t>(2760)</m:t>
                    </m:r>
                  </m:oMath>
                </a14:m>
                <a:endParaRPr lang="en-US" altLang="zh-CN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74320"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4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140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sz="1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400" b="0" i="1" dirty="0" smtClean="0">
                            <a:latin typeface="Cambria Math" panose="02040503050406030204" pitchFamily="18" charset="0"/>
                          </a:rPr>
                          <m:t>30</m:t>
                        </m:r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altLang="zh-CN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was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4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00</m:t>
                        </m:r>
                      </m:e>
                    </m:d>
                  </m:oMath>
                </a14:m>
                <a:r>
                  <a:rPr lang="en-US" altLang="zh-CN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1699CDD-E9A8-C54F-8290-EEF3B50047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3738" y="5570968"/>
                <a:ext cx="2699608" cy="772391"/>
              </a:xfrm>
              <a:prstGeom prst="rect">
                <a:avLst/>
              </a:prstGeom>
              <a:blipFill>
                <a:blip r:embed="rId6"/>
                <a:stretch>
                  <a:fillRect t="-3279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5E000D-865F-7B4A-9E3E-76A30B410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2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48"/>
    </mc:Choice>
    <mc:Fallback xmlns="">
      <p:transition spd="slow" advTm="41948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3B72CD-7901-8C45-8928-1468F49E03B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27295" y="207319"/>
                <a:ext cx="7543800" cy="674171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20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zh-CN" alt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spectroscopy</a:t>
                </a:r>
                <a:r>
                  <a:rPr lang="zh-CN" alt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results summary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3B72CD-7901-8C45-8928-1468F49E03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27295" y="207319"/>
                <a:ext cx="7543800" cy="674171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3B65EDA-1E98-1645-BCD4-987B9775A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51" y="0"/>
            <a:ext cx="795616" cy="796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D264E5-21C8-A849-8714-3C3C8D81DF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50" y="0"/>
            <a:ext cx="1103750" cy="74852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DA53BA-A3D5-244C-BF59-9DB24E473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Chen Chen. D and Ds spectroscopy at LHCb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1141A09-803A-914C-9107-6474964A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24-Oct-19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97DB63CA-535E-6947-916C-2E694C40C76C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131157" y="1315471"/>
              <a:ext cx="8887634" cy="270370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36552">
                      <a:extLst>
                        <a:ext uri="{9D8B030D-6E8A-4147-A177-3AD203B41FA5}">
                          <a16:colId xmlns:a16="http://schemas.microsoft.com/office/drawing/2014/main" val="202641504"/>
                        </a:ext>
                      </a:extLst>
                    </a:gridCol>
                    <a:gridCol w="2084173">
                      <a:extLst>
                        <a:ext uri="{9D8B030D-6E8A-4147-A177-3AD203B41FA5}">
                          <a16:colId xmlns:a16="http://schemas.microsoft.com/office/drawing/2014/main" val="4242995505"/>
                        </a:ext>
                      </a:extLst>
                    </a:gridCol>
                    <a:gridCol w="5066909">
                      <a:extLst>
                        <a:ext uri="{9D8B030D-6E8A-4147-A177-3AD203B41FA5}">
                          <a16:colId xmlns:a16="http://schemas.microsoft.com/office/drawing/2014/main" val="29091814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Analysis</a:t>
                          </a:r>
                          <a:endParaRPr 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Data</a:t>
                          </a:r>
                          <a:r>
                            <a:rPr lang="zh-CN" alt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sample</a:t>
                          </a:r>
                          <a:endParaRPr 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Results</a:t>
                          </a:r>
                          <a:endParaRPr 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031115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Prompt</a:t>
                          </a:r>
                          <a:r>
                            <a:rPr lang="en-US" altLang="zh-CN" sz="1600" b="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𝐷𝐾</m:t>
                              </m:r>
                            </m:oMath>
                          </a14:m>
                          <a:r>
                            <a:rPr lang="zh-CN" altLang="en-US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altLang="zh-CN" sz="1600" b="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2011</m:t>
                              </m:r>
                            </m:oMath>
                          </a14:m>
                          <a:r>
                            <a:rPr lang="en-US" sz="16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1.0 </m:t>
                              </m:r>
                              <m:sSup>
                                <m:sSupPr>
                                  <m:ctrlP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 b="0" i="0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fb</m:t>
                                  </m:r>
                                </m:e>
                                <m:sup>
                                  <m:r>
                                    <a:rPr lang="en-US" sz="1600" b="0" i="0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n-US" sz="1600" b="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Wingdings" pitchFamily="2" charset="2"/>
                            <a:buChar char="ü"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6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6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16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573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±</m:t>
                                  </m:r>
                                </m:sup>
                              </m:sSup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Sup>
                                <m:sSubSup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6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sz="16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6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16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2700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±</m:t>
                                  </m:r>
                                </m:sup>
                              </m:sSup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sSubSup>
                                <m:sSubSup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𝑠𝐽</m:t>
                                  </m:r>
                                </m:sub>
                                <m:sup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2860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±</m:t>
                                  </m:r>
                                </m:sup>
                              </m:sSup>
                            </m:oMath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368181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Prompt</a:t>
                          </a:r>
                          <a:r>
                            <a:rPr lang="en-US" altLang="zh-CN" sz="1600" b="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altLang="zh-CN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oMath>
                          </a14:m>
                          <a:r>
                            <a:rPr lang="zh-CN" altLang="en-US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Run</a:t>
                          </a:r>
                          <a:r>
                            <a:rPr lang="zh-CN" altLang="en-US" sz="16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r>
                            <a:rPr lang="en-US" sz="16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600" b="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3</m:t>
                              </m:r>
                              <m:r>
                                <a:rPr lang="en-US" sz="1600" b="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.0 </m:t>
                              </m:r>
                              <m:sSup>
                                <m:sSupPr>
                                  <m:ctrlP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 b="0" i="0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fb</m:t>
                                  </m:r>
                                </m:e>
                                <m:sup>
                                  <m:r>
                                    <a:rPr lang="en-US" sz="1600" b="0" i="0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n-US" sz="1600" b="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171450" indent="-171450">
                            <a:buFont typeface="Wingdings" pitchFamily="2" charset="2"/>
                            <a:buChar char="ü"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16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536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±</m:t>
                                  </m:r>
                                </m:sup>
                              </m:sSup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Sup>
                                <m:sSubSupPr>
                                  <m:ctrlP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2573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±</m:t>
                                  </m:r>
                                </m:sup>
                              </m:sSup>
                              <m:r>
                                <a:rPr lang="en-US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Sup>
                                <m:sSubSupPr>
                                  <m:ctrlP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2700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±</m:t>
                                  </m:r>
                                </m:sup>
                              </m:sSup>
                              <m:r>
                                <a:rPr lang="en-US" sz="1600" b="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sSubSup>
                                <m:sSubSup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𝑠𝐽</m:t>
                                  </m:r>
                                </m:sub>
                                <m:sup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2860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±</m:t>
                                  </m:r>
                                </m:sup>
                              </m:sSup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𝑠𝐽</m:t>
                                  </m:r>
                                </m:sub>
                                <m:sup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3040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±</m:t>
                                  </m:r>
                                </m:sup>
                              </m:sSup>
                            </m:oMath>
                          </a14:m>
                          <a:endParaRPr 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171450" indent="-171450">
                            <a:buFont typeface="Wingdings" pitchFamily="2" charset="2"/>
                            <a:buChar char="ü"/>
                          </a:pPr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First observation of the decay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2573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US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∗+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  <m:sup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oMath>
                          </a14:m>
                          <a:endParaRPr lang="en-US" altLang="zh-CN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004680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a:rPr lang="en-US" altLang="zh-CN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altLang="zh-CN" sz="16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altLang="zh-CN" sz="1600" b="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CN" sz="1600" b="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𝐷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altLang="zh-CN" sz="16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0</m:t>
                                      </m:r>
                                    </m:sup>
                                  </m:sSup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−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endParaRPr 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Run</a:t>
                          </a:r>
                          <a:r>
                            <a:rPr lang="zh-CN" altLang="en-US" sz="16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r>
                            <a:rPr lang="en-US" sz="160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600" b="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3</m:t>
                              </m:r>
                              <m:r>
                                <a:rPr lang="en-US" sz="1600" b="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.0 </m:t>
                              </m:r>
                              <m:sSup>
                                <m:sSupPr>
                                  <m:ctrlP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 b="0" i="0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fb</m:t>
                                  </m:r>
                                </m:e>
                                <m:sup>
                                  <m:r>
                                    <a:rPr lang="en-US" sz="1600" b="0" i="0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n-US" sz="1600" b="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171450" marR="0" lvl="0" indent="-1714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itchFamily="2" charset="2"/>
                            <a:buChar char="ü"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2573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±</m:t>
                                  </m:r>
                                </m:sup>
                              </m:sSup>
                              <m:r>
                                <a:rPr lang="en-US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2700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±</m:t>
                                  </m:r>
                                </m:sup>
                              </m:sSup>
                            </m:oMath>
                          </a14:m>
                          <a:endParaRPr lang="en-US" sz="16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marL="171450" marR="0" lvl="0" indent="-1714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itchFamily="2" charset="2"/>
                            <a:buChar char="ü"/>
                            <a:tabLst/>
                            <a:defRPr/>
                          </a:pPr>
                          <a:r>
                            <a:rPr lang="en-US" sz="1600" b="0" i="0" dirty="0">
                              <a:solidFill>
                                <a:srgbClr val="0070C0"/>
                              </a:solidFill>
                              <a:latin typeface="+mn-lt"/>
                            </a:rPr>
                            <a:t>First</a:t>
                          </a:r>
                          <a:r>
                            <a:rPr lang="en-US" sz="1600" b="0" i="0" baseline="0" dirty="0">
                              <a:solidFill>
                                <a:srgbClr val="0070C0"/>
                              </a:solidFill>
                              <a:latin typeface="+mn-lt"/>
                            </a:rPr>
                            <a:t> spin determination </a:t>
                          </a:r>
                          <a:r>
                            <a:rPr lang="en-US" sz="1600" b="0" i="0" baseline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of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2860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±</m:t>
                                  </m:r>
                                </m:sup>
                              </m:sSup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Sup>
                                <m:sSubSup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2860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±</m:t>
                                  </m:r>
                                </m:sup>
                              </m:sSup>
                            </m:oMath>
                          </a14:m>
                          <a:endParaRPr lang="en-US" sz="16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marL="171450" marR="0" lvl="0" indent="-17145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Wingdings" pitchFamily="2" charset="2"/>
                            <a:buChar char="ü"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𝑠𝐽</m:t>
                                  </m:r>
                                </m:sub>
                                <m:sup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2860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</a:rPr>
                            <a:t> is the superposition</a:t>
                          </a:r>
                          <a:r>
                            <a:rPr lang="en-US" sz="1600" b="0" baseline="0" dirty="0">
                              <a:solidFill>
                                <a:schemeClr val="tx1"/>
                              </a:solidFill>
                            </a:rPr>
                            <a:t> of spin-1 and spin</a:t>
                          </a:r>
                          <a:r>
                            <a:rPr lang="en-US" altLang="zh-CN" sz="1600" b="0" baseline="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sz="1600" b="0" baseline="0" dirty="0">
                              <a:solidFill>
                                <a:schemeClr val="tx1"/>
                              </a:solidFill>
                            </a:rPr>
                            <a:t>3 states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7740404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97DB63CA-535E-6947-916C-2E694C40C76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82217357"/>
                  </p:ext>
                </p:extLst>
              </p:nvPr>
            </p:nvGraphicFramePr>
            <p:xfrm>
              <a:off x="131157" y="1315471"/>
              <a:ext cx="8887634" cy="270370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36552">
                      <a:extLst>
                        <a:ext uri="{9D8B030D-6E8A-4147-A177-3AD203B41FA5}">
                          <a16:colId xmlns:a16="http://schemas.microsoft.com/office/drawing/2014/main" val="202641504"/>
                        </a:ext>
                      </a:extLst>
                    </a:gridCol>
                    <a:gridCol w="2084173">
                      <a:extLst>
                        <a:ext uri="{9D8B030D-6E8A-4147-A177-3AD203B41FA5}">
                          <a16:colId xmlns:a16="http://schemas.microsoft.com/office/drawing/2014/main" val="4242995505"/>
                        </a:ext>
                      </a:extLst>
                    </a:gridCol>
                    <a:gridCol w="5066909">
                      <a:extLst>
                        <a:ext uri="{9D8B030D-6E8A-4147-A177-3AD203B41FA5}">
                          <a16:colId xmlns:a16="http://schemas.microsoft.com/office/drawing/2014/main" val="29091814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Analysis</a:t>
                          </a:r>
                          <a:endParaRPr 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Data</a:t>
                          </a:r>
                          <a:r>
                            <a:rPr lang="zh-CN" alt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sample</a:t>
                          </a:r>
                          <a:endParaRPr 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Results</a:t>
                          </a:r>
                          <a:endParaRPr 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031115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730" t="-103333" r="-412409" b="-53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84146" t="-103333" r="-244512" b="-53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75500" t="-103333" r="-250" b="-53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36818197"/>
                      </a:ext>
                    </a:extLst>
                  </a:tr>
                  <a:tr h="86512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730" t="-89706" r="-412409" b="-136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84146" t="-89706" r="-244512" b="-136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75500" t="-89706" r="-250" b="-13676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00468029"/>
                      </a:ext>
                    </a:extLst>
                  </a:tr>
                  <a:tr h="109689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730" t="-148276" r="-412409" b="-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84146" t="-148276" r="-244512" b="-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75500" t="-148276" r="-250" b="-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7740404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6E287FC3-B2D3-024C-BD1F-2CBC43AC7674}"/>
              </a:ext>
            </a:extLst>
          </p:cNvPr>
          <p:cNvSpPr/>
          <p:nvPr/>
        </p:nvSpPr>
        <p:spPr>
          <a:xfrm>
            <a:off x="-90973" y="4019174"/>
            <a:ext cx="60223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17220" lvl="1" indent="-342900">
              <a:buFont typeface="+mj-lt"/>
              <a:buAutoNum type="alphaLcParenR"/>
            </a:pPr>
            <a:r>
              <a:rPr lang="en-US" altLang="zh-CN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World-leading mass &amp; width measurements</a:t>
            </a:r>
          </a:p>
          <a:p>
            <a:pPr marL="617220" lvl="1" indent="-342900">
              <a:buFont typeface="+mj-lt"/>
              <a:buAutoNum type="alphaLcParenR"/>
            </a:pPr>
            <a:r>
              <a:rPr lang="en-US" altLang="zh-CN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Branching fractions of the decays</a:t>
            </a:r>
          </a:p>
          <a:p>
            <a:pPr marL="617220" lvl="1" indent="-342900">
              <a:buFont typeface="+mj-lt"/>
              <a:buAutoNum type="alphaLcParenR"/>
            </a:pPr>
            <a:r>
              <a:rPr lang="en-US" altLang="zh-CN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 fractions of the resonances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20751D-10C1-BB49-BBFB-BDDDB8E69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25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8"/>
    </mc:Choice>
    <mc:Fallback xmlns="">
      <p:transition spd="slow" advTm="2658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89F25C0-6765-6443-99CF-1157B0F02A98}"/>
              </a:ext>
            </a:extLst>
          </p:cNvPr>
          <p:cNvGrpSpPr/>
          <p:nvPr/>
        </p:nvGrpSpPr>
        <p:grpSpPr>
          <a:xfrm>
            <a:off x="-22103" y="813006"/>
            <a:ext cx="6245233" cy="3913099"/>
            <a:chOff x="82030" y="793049"/>
            <a:chExt cx="6245233" cy="391309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3585B3D-AE7C-854C-9F37-801E473113F5}"/>
                </a:ext>
              </a:extLst>
            </p:cNvPr>
            <p:cNvGrpSpPr/>
            <p:nvPr/>
          </p:nvGrpSpPr>
          <p:grpSpPr>
            <a:xfrm>
              <a:off x="82030" y="793049"/>
              <a:ext cx="6245233" cy="3913099"/>
              <a:chOff x="82030" y="793049"/>
              <a:chExt cx="6245233" cy="3913099"/>
            </a:xfrm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7FD7AAFB-D807-BC47-8E3A-F75FBBC34439}"/>
                  </a:ext>
                </a:extLst>
              </p:cNvPr>
              <p:cNvGrpSpPr/>
              <p:nvPr/>
            </p:nvGrpSpPr>
            <p:grpSpPr>
              <a:xfrm>
                <a:off x="82030" y="793049"/>
                <a:ext cx="6114506" cy="3913099"/>
                <a:chOff x="35705" y="810452"/>
                <a:chExt cx="6114506" cy="3913099"/>
              </a:xfrm>
            </p:grpSpPr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6B1C0474-C9F4-3F44-94CF-C7E9CFF597AA}"/>
                    </a:ext>
                  </a:extLst>
                </p:cNvPr>
                <p:cNvGrpSpPr/>
                <p:nvPr/>
              </p:nvGrpSpPr>
              <p:grpSpPr>
                <a:xfrm>
                  <a:off x="35705" y="810452"/>
                  <a:ext cx="6114506" cy="3913099"/>
                  <a:chOff x="68580" y="796787"/>
                  <a:chExt cx="6114506" cy="3913099"/>
                </a:xfrm>
              </p:grpSpPr>
              <p:grpSp>
                <p:nvGrpSpPr>
                  <p:cNvPr id="46" name="Group 45">
                    <a:extLst>
                      <a:ext uri="{FF2B5EF4-FFF2-40B4-BE49-F238E27FC236}">
                        <a16:creationId xmlns:a16="http://schemas.microsoft.com/office/drawing/2014/main" id="{AD383A30-AFE2-A843-90C9-6FDA9D6D3C9A}"/>
                      </a:ext>
                    </a:extLst>
                  </p:cNvPr>
                  <p:cNvGrpSpPr/>
                  <p:nvPr/>
                </p:nvGrpSpPr>
                <p:grpSpPr>
                  <a:xfrm>
                    <a:off x="68580" y="796787"/>
                    <a:ext cx="6114506" cy="3913099"/>
                    <a:chOff x="483053" y="818588"/>
                    <a:chExt cx="8364386" cy="5517100"/>
                  </a:xfrm>
                </p:grpSpPr>
                <p:pic>
                  <p:nvPicPr>
                    <p:cNvPr id="3" name="Picture 2">
                      <a:extLst>
                        <a:ext uri="{FF2B5EF4-FFF2-40B4-BE49-F238E27FC236}">
                          <a16:creationId xmlns:a16="http://schemas.microsoft.com/office/drawing/2014/main" id="{98481FE6-AE62-6F4F-BCB4-ACF22D868AE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/>
                    <a:srcRect l="1110"/>
                    <a:stretch/>
                  </p:blipFill>
                  <p:spPr>
                    <a:xfrm>
                      <a:off x="483053" y="818588"/>
                      <a:ext cx="8364386" cy="551710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cxnSp>
                  <p:nvCxnSpPr>
                    <p:cNvPr id="11" name="Straight Connector 10">
                      <a:extLst>
                        <a:ext uri="{FF2B5EF4-FFF2-40B4-BE49-F238E27FC236}">
                          <a16:creationId xmlns:a16="http://schemas.microsoft.com/office/drawing/2014/main" id="{620C9608-83C8-E742-AF69-F5BA01C54DC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73836" y="5888024"/>
                      <a:ext cx="360000" cy="0"/>
                    </a:xfrm>
                    <a:prstGeom prst="line">
                      <a:avLst/>
                    </a:prstGeom>
                    <a:ln w="22225">
                      <a:solidFill>
                        <a:srgbClr val="00B0F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" name="Straight Connector 27">
                      <a:extLst>
                        <a:ext uri="{FF2B5EF4-FFF2-40B4-BE49-F238E27FC236}">
                          <a16:creationId xmlns:a16="http://schemas.microsoft.com/office/drawing/2014/main" id="{B7123C48-32D0-474B-8BA3-FBF23AA014F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73836" y="5592951"/>
                      <a:ext cx="360000" cy="0"/>
                    </a:xfrm>
                    <a:prstGeom prst="line">
                      <a:avLst/>
                    </a:prstGeom>
                    <a:ln w="22225">
                      <a:solidFill>
                        <a:srgbClr val="00B0F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" name="Straight Connector 28">
                      <a:extLst>
                        <a:ext uri="{FF2B5EF4-FFF2-40B4-BE49-F238E27FC236}">
                          <a16:creationId xmlns:a16="http://schemas.microsoft.com/office/drawing/2014/main" id="{FAD5616E-3420-E14C-9A7D-5CA169E6301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73836" y="4441845"/>
                      <a:ext cx="360000" cy="0"/>
                    </a:xfrm>
                    <a:prstGeom prst="line">
                      <a:avLst/>
                    </a:prstGeom>
                    <a:ln w="22225">
                      <a:solidFill>
                        <a:srgbClr val="00B0F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" name="Straight Connector 29">
                      <a:extLst>
                        <a:ext uri="{FF2B5EF4-FFF2-40B4-BE49-F238E27FC236}">
                          <a16:creationId xmlns:a16="http://schemas.microsoft.com/office/drawing/2014/main" id="{8D710464-E81E-C245-9C3B-1E977E2C64E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60905" y="4830951"/>
                      <a:ext cx="360000" cy="0"/>
                    </a:xfrm>
                    <a:prstGeom prst="line">
                      <a:avLst/>
                    </a:prstGeom>
                    <a:ln w="22225">
                      <a:solidFill>
                        <a:srgbClr val="00B0F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" name="Straight Connector 30">
                      <a:extLst>
                        <a:ext uri="{FF2B5EF4-FFF2-40B4-BE49-F238E27FC236}">
                          <a16:creationId xmlns:a16="http://schemas.microsoft.com/office/drawing/2014/main" id="{1C3F5717-C2C5-834F-A308-A13D9FF0C34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60905" y="4652609"/>
                      <a:ext cx="360000" cy="0"/>
                    </a:xfrm>
                    <a:prstGeom prst="line">
                      <a:avLst/>
                    </a:prstGeom>
                    <a:ln w="22225">
                      <a:solidFill>
                        <a:srgbClr val="00B0F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" name="Straight Connector 31">
                      <a:extLst>
                        <a:ext uri="{FF2B5EF4-FFF2-40B4-BE49-F238E27FC236}">
                          <a16:creationId xmlns:a16="http://schemas.microsoft.com/office/drawing/2014/main" id="{F3776589-F77D-F647-AC07-D8226CBEA45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60905" y="4683413"/>
                      <a:ext cx="360000" cy="0"/>
                    </a:xfrm>
                    <a:prstGeom prst="line">
                      <a:avLst/>
                    </a:prstGeom>
                    <a:ln w="22225">
                      <a:solidFill>
                        <a:srgbClr val="00B0F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3" name="Straight Connector 32">
                      <a:extLst>
                        <a:ext uri="{FF2B5EF4-FFF2-40B4-BE49-F238E27FC236}">
                          <a16:creationId xmlns:a16="http://schemas.microsoft.com/office/drawing/2014/main" id="{ECB8E753-ACF0-7440-8AFF-DA2698D53D8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73836" y="4321871"/>
                      <a:ext cx="360000" cy="0"/>
                    </a:xfrm>
                    <a:prstGeom prst="line">
                      <a:avLst/>
                    </a:prstGeom>
                    <a:ln w="22225">
                      <a:solidFill>
                        <a:srgbClr val="00B0F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Straight Connector 33">
                      <a:extLst>
                        <a:ext uri="{FF2B5EF4-FFF2-40B4-BE49-F238E27FC236}">
                          <a16:creationId xmlns:a16="http://schemas.microsoft.com/office/drawing/2014/main" id="{8752D3DD-B3D6-C845-A453-06CF8DBB042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897819" y="3967350"/>
                      <a:ext cx="360000" cy="0"/>
                    </a:xfrm>
                    <a:prstGeom prst="line">
                      <a:avLst/>
                    </a:prstGeom>
                    <a:ln w="22225">
                      <a:solidFill>
                        <a:srgbClr val="00B0F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Straight Connector 34">
                      <a:extLst>
                        <a:ext uri="{FF2B5EF4-FFF2-40B4-BE49-F238E27FC236}">
                          <a16:creationId xmlns:a16="http://schemas.microsoft.com/office/drawing/2014/main" id="{1621100F-5B3D-FA4C-AFE4-3F41E0C1DF1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897819" y="3923807"/>
                      <a:ext cx="360000" cy="0"/>
                    </a:xfrm>
                    <a:prstGeom prst="line">
                      <a:avLst/>
                    </a:prstGeom>
                    <a:ln w="22225">
                      <a:solidFill>
                        <a:srgbClr val="00B0F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6" name="Oval 35">
                      <a:extLst>
                        <a:ext uri="{FF2B5EF4-FFF2-40B4-BE49-F238E27FC236}">
                          <a16:creationId xmlns:a16="http://schemas.microsoft.com/office/drawing/2014/main" id="{D9ADC80B-8244-9340-8309-C641EEAB9F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0277" y="5735236"/>
                      <a:ext cx="1139371" cy="235327"/>
                    </a:xfrm>
                    <a:prstGeom prst="ellipse">
                      <a:avLst/>
                    </a:prstGeom>
                    <a:noFill/>
                    <a:ln>
                      <a:solidFill>
                        <a:srgbClr val="00B0F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" name="Oval 36">
                      <a:extLst>
                        <a:ext uri="{FF2B5EF4-FFF2-40B4-BE49-F238E27FC236}">
                          <a16:creationId xmlns:a16="http://schemas.microsoft.com/office/drawing/2014/main" id="{269BBE2B-5B87-6143-AC4C-E4B0B4D8F2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20281" y="3008593"/>
                      <a:ext cx="1139371" cy="235327"/>
                    </a:xfrm>
                    <a:prstGeom prst="ellipse">
                      <a:avLst/>
                    </a:prstGeom>
                    <a:noFill/>
                    <a:ln>
                      <a:solidFill>
                        <a:srgbClr val="00B0F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8" name="Oval 37">
                      <a:extLst>
                        <a:ext uri="{FF2B5EF4-FFF2-40B4-BE49-F238E27FC236}">
                          <a16:creationId xmlns:a16="http://schemas.microsoft.com/office/drawing/2014/main" id="{4510BC17-DF89-B446-8899-3896A0E7CE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0275" y="4056743"/>
                      <a:ext cx="1139371" cy="453058"/>
                    </a:xfrm>
                    <a:prstGeom prst="ellipse">
                      <a:avLst/>
                    </a:prstGeom>
                    <a:noFill/>
                    <a:ln>
                      <a:solidFill>
                        <a:srgbClr val="00B0F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0" name="Oval 39">
                      <a:extLst>
                        <a:ext uri="{FF2B5EF4-FFF2-40B4-BE49-F238E27FC236}">
                          <a16:creationId xmlns:a16="http://schemas.microsoft.com/office/drawing/2014/main" id="{85EE1436-EC80-B846-9FAD-0880012DCD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58448" y="4261232"/>
                      <a:ext cx="1139371" cy="792765"/>
                    </a:xfrm>
                    <a:prstGeom prst="ellipse">
                      <a:avLst/>
                    </a:prstGeom>
                    <a:noFill/>
                    <a:ln>
                      <a:solidFill>
                        <a:srgbClr val="00B0F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" name="Oval 43">
                      <a:extLst>
                        <a:ext uri="{FF2B5EF4-FFF2-40B4-BE49-F238E27FC236}">
                          <a16:creationId xmlns:a16="http://schemas.microsoft.com/office/drawing/2014/main" id="{06286543-DE4A-5245-9432-FC9E0A860F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02819" y="3655033"/>
                      <a:ext cx="1139371" cy="574283"/>
                    </a:xfrm>
                    <a:prstGeom prst="ellipse">
                      <a:avLst/>
                    </a:prstGeom>
                    <a:noFill/>
                    <a:ln>
                      <a:solidFill>
                        <a:srgbClr val="00B0F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60" name="Straight Connector 59">
                      <a:extLst>
                        <a:ext uri="{FF2B5EF4-FFF2-40B4-BE49-F238E27FC236}">
                          <a16:creationId xmlns:a16="http://schemas.microsoft.com/office/drawing/2014/main" id="{21A093A5-6362-3441-9F39-D791DD26873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897819" y="3948814"/>
                      <a:ext cx="360000" cy="0"/>
                    </a:xfrm>
                    <a:prstGeom prst="line">
                      <a:avLst/>
                    </a:prstGeom>
                    <a:ln w="22225">
                      <a:solidFill>
                        <a:srgbClr val="00B0F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4" name="Straight Connector 63">
                      <a:extLst>
                        <a:ext uri="{FF2B5EF4-FFF2-40B4-BE49-F238E27FC236}">
                          <a16:creationId xmlns:a16="http://schemas.microsoft.com/office/drawing/2014/main" id="{90FD28F3-8717-0B48-A6F9-AB5DD2FFAF3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342189" y="2946673"/>
                      <a:ext cx="360000" cy="0"/>
                    </a:xfrm>
                    <a:prstGeom prst="line">
                      <a:avLst/>
                    </a:prstGeom>
                    <a:ln w="22225">
                      <a:solidFill>
                        <a:srgbClr val="00B0F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6" name="Oval 65">
                      <a:extLst>
                        <a:ext uri="{FF2B5EF4-FFF2-40B4-BE49-F238E27FC236}">
                          <a16:creationId xmlns:a16="http://schemas.microsoft.com/office/drawing/2014/main" id="{78CFFC2F-80E2-0D40-954E-8971C19D6F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9376" y="5378462"/>
                      <a:ext cx="1139371" cy="235327"/>
                    </a:xfrm>
                    <a:prstGeom prst="ellipse">
                      <a:avLst/>
                    </a:prstGeom>
                    <a:noFill/>
                    <a:ln>
                      <a:solidFill>
                        <a:srgbClr val="00B0F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6906A871-E0F2-3D43-90BF-C7D6BA2B5B59}"/>
                      </a:ext>
                    </a:extLst>
                  </p:cNvPr>
                  <p:cNvSpPr/>
                  <p:nvPr/>
                </p:nvSpPr>
                <p:spPr>
                  <a:xfrm>
                    <a:off x="2156539" y="4113544"/>
                    <a:ext cx="1774845" cy="25391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050" dirty="0">
                        <a:solidFill>
                          <a:srgbClr val="5555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(Phys. Rev. D </a:t>
                    </a:r>
                    <a:r>
                      <a:rPr lang="en-US" sz="1050" b="1" dirty="0">
                        <a:solidFill>
                          <a:srgbClr val="5555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93</a:t>
                    </a:r>
                    <a:r>
                      <a:rPr lang="en-US" sz="1050" dirty="0">
                        <a:solidFill>
                          <a:srgbClr val="55555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, 034035)</a:t>
                    </a:r>
                    <a:endParaRPr lang="en-US" sz="1050" b="0" i="0" dirty="0">
                      <a:solidFill>
                        <a:srgbClr val="555555"/>
                      </a:solidFill>
                      <a:effectLst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48A03FA9-6AC6-5647-A80B-C9C77E78E5C1}"/>
                      </a:ext>
                    </a:extLst>
                  </p:cNvPr>
                  <p:cNvSpPr/>
                  <p:nvPr/>
                </p:nvSpPr>
                <p:spPr>
                  <a:xfrm>
                    <a:off x="2292974" y="3401050"/>
                    <a:ext cx="2832996" cy="43088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274320" lvl="1" indent="0">
                      <a:buNone/>
                    </a:pPr>
                    <a:r>
                      <a:rPr lang="en-US" altLang="zh-CN" sz="1100" dirty="0">
                        <a:solidFill>
                          <a:srgbClr val="00B0F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Observed states with spin-parity determined!</a:t>
                    </a:r>
                  </a:p>
                </p:txBody>
              </p:sp>
              <p:cxnSp>
                <p:nvCxnSpPr>
                  <p:cNvPr id="65" name="Straight Arrow Connector 64">
                    <a:extLst>
                      <a:ext uri="{FF2B5EF4-FFF2-40B4-BE49-F238E27FC236}">
                        <a16:creationId xmlns:a16="http://schemas.microsoft.com/office/drawing/2014/main" id="{7107E991-143B-FF42-8304-7A094CD71F2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496782" y="3391320"/>
                    <a:ext cx="543961" cy="44510"/>
                  </a:xfrm>
                  <a:prstGeom prst="straightConnector1">
                    <a:avLst/>
                  </a:prstGeom>
                  <a:ln w="12700">
                    <a:solidFill>
                      <a:srgbClr val="00B0F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723628C0-46D8-A544-AF60-F2B660F24BFD}"/>
                    </a:ext>
                  </a:extLst>
                </p:cNvPr>
                <p:cNvCxnSpPr/>
                <p:nvPr/>
              </p:nvCxnSpPr>
              <p:spPr>
                <a:xfrm>
                  <a:off x="516156" y="2302413"/>
                  <a:ext cx="5436000" cy="0"/>
                </a:xfrm>
                <a:prstGeom prst="line">
                  <a:avLst/>
                </a:prstGeom>
                <a:ln w="15875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FF4EEC88-CCC8-B049-A5CB-9224F1CB9A4A}"/>
                    </a:ext>
                  </a:extLst>
                </p:cNvPr>
                <p:cNvSpPr/>
                <p:nvPr/>
              </p:nvSpPr>
              <p:spPr>
                <a:xfrm>
                  <a:off x="3280130" y="1124774"/>
                  <a:ext cx="2832996" cy="4308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274320" lvl="1" indent="0">
                    <a:buNone/>
                  </a:pPr>
                  <a:r>
                    <a:rPr lang="en-US" altLang="zh-CN" sz="11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Observed states without spin-parity assignment!</a:t>
                  </a:r>
                </a:p>
              </p:txBody>
            </p:sp>
            <p:cxnSp>
              <p:nvCxnSpPr>
                <p:cNvPr id="73" name="Straight Arrow Connector 72">
                  <a:extLst>
                    <a:ext uri="{FF2B5EF4-FFF2-40B4-BE49-F238E27FC236}">
                      <a16:creationId xmlns:a16="http://schemas.microsoft.com/office/drawing/2014/main" id="{2E0CBF7C-E03A-D041-877C-48D76E1105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79408" y="1484623"/>
                  <a:ext cx="119101" cy="822357"/>
                </a:xfrm>
                <a:prstGeom prst="straightConnector1">
                  <a:avLst/>
                </a:prstGeom>
                <a:ln w="127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EF08DA63-8FB4-2446-85EE-68061D240AFC}"/>
                    </a:ext>
                  </a:extLst>
                </p:cNvPr>
                <p:cNvCxnSpPr/>
                <p:nvPr/>
              </p:nvCxnSpPr>
              <p:spPr>
                <a:xfrm>
                  <a:off x="516026" y="3256077"/>
                  <a:ext cx="5436000" cy="0"/>
                </a:xfrm>
                <a:prstGeom prst="line">
                  <a:avLst/>
                </a:prstGeom>
                <a:ln w="15875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" name="5-Point Star 8">
                <a:extLst>
                  <a:ext uri="{FF2B5EF4-FFF2-40B4-BE49-F238E27FC236}">
                    <a16:creationId xmlns:a16="http://schemas.microsoft.com/office/drawing/2014/main" id="{47B34845-B1A8-3048-9E50-EF7CECD45279}"/>
                  </a:ext>
                </a:extLst>
              </p:cNvPr>
              <p:cNvSpPr/>
              <p:nvPr/>
            </p:nvSpPr>
            <p:spPr>
              <a:xfrm>
                <a:off x="3666075" y="2839843"/>
                <a:ext cx="90000" cy="90000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5-Point Star 52">
                <a:extLst>
                  <a:ext uri="{FF2B5EF4-FFF2-40B4-BE49-F238E27FC236}">
                    <a16:creationId xmlns:a16="http://schemas.microsoft.com/office/drawing/2014/main" id="{2F4E14E3-4640-1744-BCE7-C154C4BCBF06}"/>
                  </a:ext>
                </a:extLst>
              </p:cNvPr>
              <p:cNvSpPr/>
              <p:nvPr/>
            </p:nvSpPr>
            <p:spPr>
              <a:xfrm>
                <a:off x="3661006" y="3077831"/>
                <a:ext cx="90000" cy="90000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5-Point Star 60">
                <a:extLst>
                  <a:ext uri="{FF2B5EF4-FFF2-40B4-BE49-F238E27FC236}">
                    <a16:creationId xmlns:a16="http://schemas.microsoft.com/office/drawing/2014/main" id="{93EBCB08-79CF-CF4C-9994-0C8379A7F3B4}"/>
                  </a:ext>
                </a:extLst>
              </p:cNvPr>
              <p:cNvSpPr/>
              <p:nvPr/>
            </p:nvSpPr>
            <p:spPr>
              <a:xfrm>
                <a:off x="3666075" y="2950480"/>
                <a:ext cx="90000" cy="90000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5-Point Star 74">
                <a:extLst>
                  <a:ext uri="{FF2B5EF4-FFF2-40B4-BE49-F238E27FC236}">
                    <a16:creationId xmlns:a16="http://schemas.microsoft.com/office/drawing/2014/main" id="{5BB21ACD-70BF-9545-896F-1C5F8939ABEF}"/>
                  </a:ext>
                </a:extLst>
              </p:cNvPr>
              <p:cNvSpPr/>
              <p:nvPr/>
            </p:nvSpPr>
            <p:spPr>
              <a:xfrm>
                <a:off x="4680018" y="2378607"/>
                <a:ext cx="90000" cy="90000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5-Point Star 77">
                <a:extLst>
                  <a:ext uri="{FF2B5EF4-FFF2-40B4-BE49-F238E27FC236}">
                    <a16:creationId xmlns:a16="http://schemas.microsoft.com/office/drawing/2014/main" id="{5C343F29-99AE-A341-8A79-5B16388C8C84}"/>
                  </a:ext>
                </a:extLst>
              </p:cNvPr>
              <p:cNvSpPr/>
              <p:nvPr/>
            </p:nvSpPr>
            <p:spPr>
              <a:xfrm>
                <a:off x="5842187" y="2223108"/>
                <a:ext cx="90000" cy="90000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5-Point Star 80">
                <a:extLst>
                  <a:ext uri="{FF2B5EF4-FFF2-40B4-BE49-F238E27FC236}">
                    <a16:creationId xmlns:a16="http://schemas.microsoft.com/office/drawing/2014/main" id="{76FE5BA0-6E4D-2E4D-8AD3-BE79AA153356}"/>
                  </a:ext>
                </a:extLst>
              </p:cNvPr>
              <p:cNvSpPr/>
              <p:nvPr/>
            </p:nvSpPr>
            <p:spPr>
              <a:xfrm>
                <a:off x="1549679" y="3253046"/>
                <a:ext cx="90000" cy="90000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5-Point Star 81">
                <a:extLst>
                  <a:ext uri="{FF2B5EF4-FFF2-40B4-BE49-F238E27FC236}">
                    <a16:creationId xmlns:a16="http://schemas.microsoft.com/office/drawing/2014/main" id="{E6161902-9929-1A47-A5F1-EC0515B6EE89}"/>
                  </a:ext>
                </a:extLst>
              </p:cNvPr>
              <p:cNvSpPr/>
              <p:nvPr/>
            </p:nvSpPr>
            <p:spPr>
              <a:xfrm>
                <a:off x="1549679" y="3134890"/>
                <a:ext cx="90000" cy="90000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5-Point Star 82">
                <a:extLst>
                  <a:ext uri="{FF2B5EF4-FFF2-40B4-BE49-F238E27FC236}">
                    <a16:creationId xmlns:a16="http://schemas.microsoft.com/office/drawing/2014/main" id="{4A9383AB-6907-354A-A263-8F91E6EE8A7B}"/>
                  </a:ext>
                </a:extLst>
              </p:cNvPr>
              <p:cNvSpPr/>
              <p:nvPr/>
            </p:nvSpPr>
            <p:spPr>
              <a:xfrm>
                <a:off x="2555611" y="3534243"/>
                <a:ext cx="90000" cy="90000"/>
              </a:xfrm>
              <a:prstGeom prst="star5">
                <a:avLst/>
              </a:prstGeom>
              <a:solidFill>
                <a:srgbClr val="92D050"/>
              </a:solidFill>
              <a:ln w="12700">
                <a:solidFill>
                  <a:srgbClr val="92D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Rectangle 9">
                    <a:extLst>
                      <a:ext uri="{FF2B5EF4-FFF2-40B4-BE49-F238E27FC236}">
                        <a16:creationId xmlns:a16="http://schemas.microsoft.com/office/drawing/2014/main" id="{9CF54620-5E51-6E48-9A18-5B98C2B663BB}"/>
                      </a:ext>
                    </a:extLst>
                  </p:cNvPr>
                  <p:cNvSpPr/>
                  <p:nvPr/>
                </p:nvSpPr>
                <p:spPr>
                  <a:xfrm>
                    <a:off x="5537111" y="2036779"/>
                    <a:ext cx="790152" cy="25391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𝐷</m:t>
                          </m:r>
                          <m:sSup>
                            <m:sSupPr>
                              <m:ctrlPr>
                                <a:rPr lang="en-US" altLang="zh-CN" sz="10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sz="1000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000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3000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sz="10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p>
                          </m:sSup>
                        </m:oMath>
                      </m:oMathPara>
                    </a14:m>
                    <a:endParaRPr lang="en-US" sz="1000" dirty="0"/>
                  </a:p>
                </p:txBody>
              </p:sp>
            </mc:Choice>
            <mc:Fallback xmlns="">
              <p:sp>
                <p:nvSpPr>
                  <p:cNvPr id="10" name="Rectangle 9">
                    <a:extLst>
                      <a:ext uri="{FF2B5EF4-FFF2-40B4-BE49-F238E27FC236}">
                        <a16:creationId xmlns:a16="http://schemas.microsoft.com/office/drawing/2014/main" id="{9CF54620-5E51-6E48-9A18-5B98C2B663B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37111" y="2036779"/>
                    <a:ext cx="790152" cy="253916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4" name="Rectangle 83">
                    <a:extLst>
                      <a:ext uri="{FF2B5EF4-FFF2-40B4-BE49-F238E27FC236}">
                        <a16:creationId xmlns:a16="http://schemas.microsoft.com/office/drawing/2014/main" id="{9288C936-E142-BF4D-ABD7-CA1E7219AC4F}"/>
                      </a:ext>
                    </a:extLst>
                  </p:cNvPr>
                  <p:cNvSpPr/>
                  <p:nvPr/>
                </p:nvSpPr>
                <p:spPr>
                  <a:xfrm>
                    <a:off x="4055858" y="3005798"/>
                    <a:ext cx="850554" cy="24808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sz="10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0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sz="10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∗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10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sz="1000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000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2640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sz="10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± </m:t>
                              </m:r>
                            </m:sup>
                          </m:sSup>
                        </m:oMath>
                      </m:oMathPara>
                    </a14:m>
                    <a:endParaRPr lang="en-US" sz="1000" dirty="0"/>
                  </a:p>
                </p:txBody>
              </p:sp>
            </mc:Choice>
            <mc:Fallback xmlns="">
              <p:sp>
                <p:nvSpPr>
                  <p:cNvPr id="84" name="Rectangle 83">
                    <a:extLst>
                      <a:ext uri="{FF2B5EF4-FFF2-40B4-BE49-F238E27FC236}">
                        <a16:creationId xmlns:a16="http://schemas.microsoft.com/office/drawing/2014/main" id="{9288C936-E142-BF4D-ABD7-CA1E7219AC4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55858" y="3005798"/>
                    <a:ext cx="850554" cy="24808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5" name="5-Point Star 84">
                <a:extLst>
                  <a:ext uri="{FF2B5EF4-FFF2-40B4-BE49-F238E27FC236}">
                    <a16:creationId xmlns:a16="http://schemas.microsoft.com/office/drawing/2014/main" id="{BB5C52E1-959D-674B-B009-C277535733F9}"/>
                  </a:ext>
                </a:extLst>
              </p:cNvPr>
              <p:cNvSpPr/>
              <p:nvPr/>
            </p:nvSpPr>
            <p:spPr>
              <a:xfrm>
                <a:off x="2554859" y="3400559"/>
                <a:ext cx="90000" cy="90000"/>
              </a:xfrm>
              <a:prstGeom prst="star5">
                <a:avLst/>
              </a:prstGeom>
              <a:solidFill>
                <a:srgbClr val="92D050"/>
              </a:solidFill>
              <a:ln w="12700">
                <a:solidFill>
                  <a:srgbClr val="92D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5-Point Star 88">
                <a:extLst>
                  <a:ext uri="{FF2B5EF4-FFF2-40B4-BE49-F238E27FC236}">
                    <a16:creationId xmlns:a16="http://schemas.microsoft.com/office/drawing/2014/main" id="{4542A5A7-9D7A-DD4A-B6DF-8406FEEF31A3}"/>
                  </a:ext>
                </a:extLst>
              </p:cNvPr>
              <p:cNvSpPr/>
              <p:nvPr/>
            </p:nvSpPr>
            <p:spPr>
              <a:xfrm>
                <a:off x="2554859" y="3285431"/>
                <a:ext cx="90000" cy="90000"/>
              </a:xfrm>
              <a:prstGeom prst="star5">
                <a:avLst/>
              </a:prstGeom>
              <a:solidFill>
                <a:srgbClr val="92D050"/>
              </a:solidFill>
              <a:ln w="12700">
                <a:solidFill>
                  <a:srgbClr val="92D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5-Point Star 89">
                <a:extLst>
                  <a:ext uri="{FF2B5EF4-FFF2-40B4-BE49-F238E27FC236}">
                    <a16:creationId xmlns:a16="http://schemas.microsoft.com/office/drawing/2014/main" id="{B069190D-EEE5-FD4E-8D1F-831E69DDB571}"/>
                  </a:ext>
                </a:extLst>
              </p:cNvPr>
              <p:cNvSpPr/>
              <p:nvPr/>
            </p:nvSpPr>
            <p:spPr>
              <a:xfrm>
                <a:off x="2554859" y="3664012"/>
                <a:ext cx="90000" cy="90000"/>
              </a:xfrm>
              <a:prstGeom prst="star5">
                <a:avLst/>
              </a:prstGeom>
              <a:solidFill>
                <a:srgbClr val="92D050"/>
              </a:solidFill>
              <a:ln w="12700">
                <a:solidFill>
                  <a:srgbClr val="92D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63C2D71-7940-7F45-90CD-AFC5B45F40F1}"/>
                </a:ext>
              </a:extLst>
            </p:cNvPr>
            <p:cNvSpPr txBox="1"/>
            <p:nvPr/>
          </p:nvSpPr>
          <p:spPr>
            <a:xfrm>
              <a:off x="2938815" y="3740800"/>
              <a:ext cx="27159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FF0000"/>
                </a:buClr>
                <a:buFont typeface="Apple LiGothic Medium" pitchFamily="2" charset="-120"/>
                <a:buChar char="★"/>
              </a:pPr>
              <a:r>
                <a:rPr lang="en-US" sz="1200" dirty="0">
                  <a:solidFill>
                    <a:srgbClr val="FF0000"/>
                  </a:solidFill>
                </a:rPr>
                <a:t>LHCb observation</a:t>
              </a:r>
            </a:p>
            <a:p>
              <a:pPr marL="285750" indent="-285750">
                <a:buClr>
                  <a:srgbClr val="92D050"/>
                </a:buClr>
                <a:buFont typeface="Apple LiGothic Medium" pitchFamily="2" charset="-120"/>
                <a:buChar char="★"/>
              </a:pPr>
              <a:r>
                <a:rPr lang="en-US" sz="1200" dirty="0">
                  <a:solidFill>
                    <a:srgbClr val="92D050"/>
                  </a:solidFill>
                </a:rPr>
                <a:t>LHCb contribution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3B72CD-7901-8C45-8928-1468F49E03B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27295" y="207319"/>
                <a:ext cx="7543800" cy="674171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3200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zh-CN" alt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spectroscopy</a:t>
                </a:r>
                <a:r>
                  <a:rPr lang="zh-CN" alt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status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3B72CD-7901-8C45-8928-1468F49E03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27295" y="207319"/>
                <a:ext cx="7543800" cy="674171"/>
              </a:xfr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3B65EDA-1E98-1645-BCD4-987B9775A9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51" y="0"/>
            <a:ext cx="795616" cy="796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D264E5-21C8-A849-8714-3C3C8D81DF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50" y="0"/>
            <a:ext cx="1103750" cy="74852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DA53BA-A3D5-244C-BF59-9DB24E473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Chen Chen. D and Ds spectroscopy at LHCb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1141A09-803A-914C-9107-6474964A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24-Oct-19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7A626A72-AEE6-B54A-994F-44EA1E71E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6424" y="881490"/>
            <a:ext cx="3427273" cy="5209140"/>
          </a:xfrm>
        </p:spPr>
        <p:txBody>
          <a:bodyPr>
            <a:normAutofit/>
          </a:bodyPr>
          <a:lstStyle/>
          <a:p>
            <a:pPr lvl="1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Still a lot of states missing</a:t>
            </a:r>
          </a:p>
          <a:p>
            <a:pPr lvl="2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Provide opportunities to find them</a:t>
            </a:r>
          </a:p>
          <a:p>
            <a:pPr lvl="1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The spin-parity of several observed states not determined</a:t>
            </a:r>
          </a:p>
          <a:p>
            <a:pPr lvl="2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Provide opportunities to determine them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8C66FC1-BCEB-5547-A70E-A96EE145CEF0}"/>
              </a:ext>
            </a:extLst>
          </p:cNvPr>
          <p:cNvSpPr/>
          <p:nvPr/>
        </p:nvSpPr>
        <p:spPr>
          <a:xfrm>
            <a:off x="37497" y="5239520"/>
            <a:ext cx="4572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4320" lvl="1" indent="0">
              <a:buNone/>
            </a:pP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 the full run 1&amp;2 LHCb data!!</a:t>
            </a:r>
          </a:p>
          <a:p>
            <a:pPr marL="274320" lvl="1" indent="0">
              <a:buNone/>
            </a:pPr>
            <a:endParaRPr lang="en-US" altLang="zh-CN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F373F3C4-ADC6-E94B-B427-A87E1BB52D33}"/>
              </a:ext>
            </a:extLst>
          </p:cNvPr>
          <p:cNvGrpSpPr/>
          <p:nvPr/>
        </p:nvGrpSpPr>
        <p:grpSpPr>
          <a:xfrm>
            <a:off x="3843219" y="2427717"/>
            <a:ext cx="5457372" cy="3841754"/>
            <a:chOff x="3820060" y="2450210"/>
            <a:chExt cx="5457372" cy="3841754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BA660343-F4D7-0F41-9A9E-BBC2DA81BD3F}"/>
                </a:ext>
              </a:extLst>
            </p:cNvPr>
            <p:cNvGrpSpPr/>
            <p:nvPr/>
          </p:nvGrpSpPr>
          <p:grpSpPr>
            <a:xfrm>
              <a:off x="3820060" y="2450210"/>
              <a:ext cx="5457372" cy="3841754"/>
              <a:chOff x="3964144" y="2543703"/>
              <a:chExt cx="5457372" cy="3841754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1ECBBBB4-DD8D-C147-A707-6D63908ADCE6}"/>
                  </a:ext>
                </a:extLst>
              </p:cNvPr>
              <p:cNvGrpSpPr/>
              <p:nvPr/>
            </p:nvGrpSpPr>
            <p:grpSpPr>
              <a:xfrm>
                <a:off x="3964144" y="2543703"/>
                <a:ext cx="5457372" cy="3841754"/>
                <a:chOff x="3881900" y="2631017"/>
                <a:chExt cx="5457372" cy="3841754"/>
              </a:xfrm>
            </p:grpSpPr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EF8E734A-58C0-6F41-B7CA-B55911EF64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822543" y="2631017"/>
                  <a:ext cx="4148333" cy="3508798"/>
                </a:xfrm>
                <a:prstGeom prst="rect">
                  <a:avLst/>
                </a:prstGeom>
              </p:spPr>
            </p:pic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5EE466F4-712A-644E-ABCF-7CF26183357C}"/>
                    </a:ext>
                  </a:extLst>
                </p:cNvPr>
                <p:cNvSpPr/>
                <p:nvPr/>
              </p:nvSpPr>
              <p:spPr>
                <a:xfrm>
                  <a:off x="4822542" y="4183087"/>
                  <a:ext cx="4148334" cy="209285"/>
                </a:xfrm>
                <a:prstGeom prst="ellipse">
                  <a:avLst/>
                </a:prstGeom>
                <a:noFill/>
                <a:ln>
                  <a:solidFill>
                    <a:srgbClr val="00B0F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2B6E08BC-10A5-B147-9F61-54363D605B04}"/>
                    </a:ext>
                  </a:extLst>
                </p:cNvPr>
                <p:cNvSpPr/>
                <p:nvPr/>
              </p:nvSpPr>
              <p:spPr>
                <a:xfrm>
                  <a:off x="4815072" y="5376321"/>
                  <a:ext cx="4148334" cy="209285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0FFD1895-184E-0949-9A8A-B2B65680D48F}"/>
                    </a:ext>
                  </a:extLst>
                </p:cNvPr>
                <p:cNvSpPr/>
                <p:nvPr/>
              </p:nvSpPr>
              <p:spPr>
                <a:xfrm>
                  <a:off x="4815072" y="5892373"/>
                  <a:ext cx="4148334" cy="209285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50D97A46-7264-2249-B0D1-AFA24BA5EC04}"/>
                    </a:ext>
                  </a:extLst>
                </p:cNvPr>
                <p:cNvSpPr/>
                <p:nvPr/>
              </p:nvSpPr>
              <p:spPr>
                <a:xfrm>
                  <a:off x="4830013" y="5551960"/>
                  <a:ext cx="4148334" cy="209285"/>
                </a:xfrm>
                <a:prstGeom prst="ellipse">
                  <a:avLst/>
                </a:prstGeom>
                <a:no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B02CA02B-EB88-D041-80A5-D8E3D7DDD4B7}"/>
                    </a:ext>
                  </a:extLst>
                </p:cNvPr>
                <p:cNvSpPr/>
                <p:nvPr/>
              </p:nvSpPr>
              <p:spPr>
                <a:xfrm>
                  <a:off x="4815072" y="5080129"/>
                  <a:ext cx="4148334" cy="209285"/>
                </a:xfrm>
                <a:prstGeom prst="ellipse">
                  <a:avLst/>
                </a:prstGeom>
                <a:no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8C44EC9A-492B-7143-8F85-26EA40C6D218}"/>
                    </a:ext>
                  </a:extLst>
                </p:cNvPr>
                <p:cNvSpPr/>
                <p:nvPr/>
              </p:nvSpPr>
              <p:spPr>
                <a:xfrm>
                  <a:off x="4807601" y="4904490"/>
                  <a:ext cx="4148334" cy="209285"/>
                </a:xfrm>
                <a:prstGeom prst="ellipse">
                  <a:avLst/>
                </a:prstGeom>
                <a:no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AEF7920F-2D16-0B4B-85DE-83EBF10FF86A}"/>
                    </a:ext>
                  </a:extLst>
                </p:cNvPr>
                <p:cNvSpPr/>
                <p:nvPr/>
              </p:nvSpPr>
              <p:spPr>
                <a:xfrm>
                  <a:off x="3881900" y="6072661"/>
                  <a:ext cx="5457372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000" b="1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2019 Review of Particle Physics.</a:t>
                  </a:r>
                  <a:br>
                    <a:rPr lang="en-US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en-US" sz="1000" dirty="0">
                      <a:solidFill>
                        <a:srgbClr val="0954C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M. Tanabashi</a:t>
                  </a:r>
                  <a:r>
                    <a:rPr lang="en-US" sz="1000" i="1" dirty="0">
                      <a:solidFill>
                        <a:srgbClr val="0954C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 et al.</a:t>
                  </a:r>
                  <a:r>
                    <a:rPr lang="en-US" sz="1000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 (Particle Data Group), Phys. Rev. D </a:t>
                  </a:r>
                  <a:r>
                    <a:rPr lang="en-US" sz="1000" b="1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98</a:t>
                  </a:r>
                  <a:r>
                    <a:rPr lang="en-US" sz="1000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030001 (2018) and 2019 update.</a:t>
                  </a:r>
                  <a:endParaRPr lang="en-US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D312C3B-BC68-9A46-A18C-F57879BBFFE8}"/>
                  </a:ext>
                </a:extLst>
              </p:cNvPr>
              <p:cNvSpPr/>
              <p:nvPr/>
            </p:nvSpPr>
            <p:spPr>
              <a:xfrm>
                <a:off x="5703772" y="4282297"/>
                <a:ext cx="286969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Spin-parity determined recently</a:t>
                </a:r>
                <a:endParaRPr lang="en-US" sz="1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29411A2D-C75E-E14C-B30E-92EEE759B99F}"/>
                  </a:ext>
                </a:extLst>
              </p:cNvPr>
              <p:cNvCxnSpPr/>
              <p:nvPr/>
            </p:nvCxnSpPr>
            <p:spPr>
              <a:xfrm flipV="1">
                <a:off x="6057490" y="4544540"/>
                <a:ext cx="123371" cy="258971"/>
              </a:xfrm>
              <a:prstGeom prst="straightConnector1">
                <a:avLst/>
              </a:prstGeom>
              <a:ln w="1905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45581033-91AD-4C4C-A51A-D1F4B2B7FC9F}"/>
                      </a:ext>
                    </a:extLst>
                  </p:cNvPr>
                  <p:cNvSpPr/>
                  <p:nvPr/>
                </p:nvSpPr>
                <p:spPr>
                  <a:xfrm>
                    <a:off x="5797698" y="3450910"/>
                    <a:ext cx="1242071" cy="307777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rgbClr val="00B0F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Should be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140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US" sz="1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a14:m>
                    <a:endParaRPr lang="en-US" sz="1400" dirty="0">
                      <a:solidFill>
                        <a:srgbClr val="00B0F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45581033-91AD-4C4C-A51A-D1F4B2B7FC9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97698" y="3450910"/>
                    <a:ext cx="1242071" cy="30777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1010" t="-4000" b="-16000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B4F2EA07-5336-8145-8367-0390F7D760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32187" y="3632868"/>
              <a:ext cx="198318" cy="380297"/>
            </a:xfrm>
            <a:prstGeom prst="straightConnector1">
              <a:avLst/>
            </a:prstGeom>
            <a:ln w="12700">
              <a:solidFill>
                <a:srgbClr val="00B0F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7F53CA8-7CEC-0F45-9B58-E76E623B6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13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54"/>
    </mc:Choice>
    <mc:Fallback xmlns="">
      <p:transition spd="slow" advTm="50654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A4D170C-5D29-9A4A-8096-B98353C17823}"/>
              </a:ext>
            </a:extLst>
          </p:cNvPr>
          <p:cNvGrpSpPr/>
          <p:nvPr/>
        </p:nvGrpSpPr>
        <p:grpSpPr>
          <a:xfrm>
            <a:off x="0" y="797434"/>
            <a:ext cx="6337656" cy="4006998"/>
            <a:chOff x="0" y="797434"/>
            <a:chExt cx="6337656" cy="400699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78CAAF4-013F-0740-8F90-83528359DC8D}"/>
                </a:ext>
              </a:extLst>
            </p:cNvPr>
            <p:cNvGrpSpPr/>
            <p:nvPr/>
          </p:nvGrpSpPr>
          <p:grpSpPr>
            <a:xfrm>
              <a:off x="0" y="797434"/>
              <a:ext cx="6337656" cy="4006998"/>
              <a:chOff x="0" y="823097"/>
              <a:chExt cx="6337656" cy="4006998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884B7154-C980-CF48-A6F3-8B2427C08573}"/>
                  </a:ext>
                </a:extLst>
              </p:cNvPr>
              <p:cNvGrpSpPr/>
              <p:nvPr/>
            </p:nvGrpSpPr>
            <p:grpSpPr>
              <a:xfrm>
                <a:off x="0" y="823097"/>
                <a:ext cx="6337656" cy="4006998"/>
                <a:chOff x="37497" y="853108"/>
                <a:chExt cx="6337656" cy="4006998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2A7DD50C-7D41-D444-B5CB-5CF0D50542B2}"/>
                    </a:ext>
                  </a:extLst>
                </p:cNvPr>
                <p:cNvGrpSpPr/>
                <p:nvPr/>
              </p:nvGrpSpPr>
              <p:grpSpPr>
                <a:xfrm>
                  <a:off x="37497" y="853108"/>
                  <a:ext cx="6058891" cy="4006998"/>
                  <a:chOff x="37497" y="853108"/>
                  <a:chExt cx="6058891" cy="4006998"/>
                </a:xfrm>
              </p:grpSpPr>
              <p:pic>
                <p:nvPicPr>
                  <p:cNvPr id="10" name="Picture 9">
                    <a:extLst>
                      <a:ext uri="{FF2B5EF4-FFF2-40B4-BE49-F238E27FC236}">
                        <a16:creationId xmlns:a16="http://schemas.microsoft.com/office/drawing/2014/main" id="{D3D92A77-08DA-EF4E-ABBB-D1D90281F57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37497" y="853108"/>
                    <a:ext cx="6058891" cy="4006998"/>
                  </a:xfrm>
                  <a:prstGeom prst="rect">
                    <a:avLst/>
                  </a:prstGeom>
                </p:spPr>
              </p:pic>
              <p:sp>
                <p:nvSpPr>
                  <p:cNvPr id="64" name="Rectangle 63">
                    <a:extLst>
                      <a:ext uri="{FF2B5EF4-FFF2-40B4-BE49-F238E27FC236}">
                        <a16:creationId xmlns:a16="http://schemas.microsoft.com/office/drawing/2014/main" id="{02147620-46BB-4F47-8372-1DFE257763F3}"/>
                      </a:ext>
                    </a:extLst>
                  </p:cNvPr>
                  <p:cNvSpPr/>
                  <p:nvPr/>
                </p:nvSpPr>
                <p:spPr>
                  <a:xfrm>
                    <a:off x="2733266" y="3888234"/>
                    <a:ext cx="1774845" cy="25391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050" dirty="0">
                        <a:solidFill>
                          <a:srgbClr val="555555"/>
                        </a:solidFill>
                        <a:latin typeface="Proxima Nova"/>
                      </a:rPr>
                      <a:t>(Phys. Rev. D </a:t>
                    </a:r>
                    <a:r>
                      <a:rPr lang="en-US" sz="1050" b="1" dirty="0">
                        <a:solidFill>
                          <a:srgbClr val="555555"/>
                        </a:solidFill>
                        <a:latin typeface="Proxima Nova"/>
                      </a:rPr>
                      <a:t>93</a:t>
                    </a:r>
                    <a:r>
                      <a:rPr lang="en-US" sz="1050" dirty="0">
                        <a:solidFill>
                          <a:srgbClr val="555555"/>
                        </a:solidFill>
                        <a:latin typeface="Proxima Nova"/>
                      </a:rPr>
                      <a:t>, 034035)</a:t>
                    </a:r>
                    <a:endParaRPr lang="en-US" sz="1050" b="0" i="0" dirty="0">
                      <a:solidFill>
                        <a:srgbClr val="555555"/>
                      </a:solidFill>
                      <a:effectLst/>
                      <a:latin typeface="Proxima Nova"/>
                    </a:endParaRPr>
                  </a:p>
                </p:txBody>
              </p:sp>
              <p:cxnSp>
                <p:nvCxnSpPr>
                  <p:cNvPr id="49" name="Straight Connector 48">
                    <a:extLst>
                      <a:ext uri="{FF2B5EF4-FFF2-40B4-BE49-F238E27FC236}">
                        <a16:creationId xmlns:a16="http://schemas.microsoft.com/office/drawing/2014/main" id="{D81949EC-6666-EC49-998B-5D4B3CE61648}"/>
                      </a:ext>
                    </a:extLst>
                  </p:cNvPr>
                  <p:cNvCxnSpPr/>
                  <p:nvPr/>
                </p:nvCxnSpPr>
                <p:spPr>
                  <a:xfrm>
                    <a:off x="584291" y="4535826"/>
                    <a:ext cx="263166" cy="0"/>
                  </a:xfrm>
                  <a:prstGeom prst="line">
                    <a:avLst/>
                  </a:prstGeom>
                  <a:ln w="2222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Straight Connector 70">
                    <a:extLst>
                      <a:ext uri="{FF2B5EF4-FFF2-40B4-BE49-F238E27FC236}">
                        <a16:creationId xmlns:a16="http://schemas.microsoft.com/office/drawing/2014/main" id="{414F7A37-1A91-D640-BE20-D5280EF7782F}"/>
                      </a:ext>
                    </a:extLst>
                  </p:cNvPr>
                  <p:cNvCxnSpPr/>
                  <p:nvPr/>
                </p:nvCxnSpPr>
                <p:spPr>
                  <a:xfrm>
                    <a:off x="1519247" y="3952453"/>
                    <a:ext cx="263166" cy="0"/>
                  </a:xfrm>
                  <a:prstGeom prst="line">
                    <a:avLst/>
                  </a:prstGeom>
                  <a:ln w="2222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Straight Connector 71">
                    <a:extLst>
                      <a:ext uri="{FF2B5EF4-FFF2-40B4-BE49-F238E27FC236}">
                        <a16:creationId xmlns:a16="http://schemas.microsoft.com/office/drawing/2014/main" id="{3C85C2F7-6034-284C-846C-DEF5BEEECF59}"/>
                      </a:ext>
                    </a:extLst>
                  </p:cNvPr>
                  <p:cNvCxnSpPr/>
                  <p:nvPr/>
                </p:nvCxnSpPr>
                <p:spPr>
                  <a:xfrm>
                    <a:off x="1519247" y="3773118"/>
                    <a:ext cx="263166" cy="0"/>
                  </a:xfrm>
                  <a:prstGeom prst="line">
                    <a:avLst/>
                  </a:prstGeom>
                  <a:ln w="2222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Connector 72">
                    <a:extLst>
                      <a:ext uri="{FF2B5EF4-FFF2-40B4-BE49-F238E27FC236}">
                        <a16:creationId xmlns:a16="http://schemas.microsoft.com/office/drawing/2014/main" id="{BEF9E2E3-81B3-5743-9E3B-EB6C37B23A3B}"/>
                      </a:ext>
                    </a:extLst>
                  </p:cNvPr>
                  <p:cNvCxnSpPr/>
                  <p:nvPr/>
                </p:nvCxnSpPr>
                <p:spPr>
                  <a:xfrm>
                    <a:off x="1519247" y="3653325"/>
                    <a:ext cx="263166" cy="0"/>
                  </a:xfrm>
                  <a:prstGeom prst="line">
                    <a:avLst/>
                  </a:prstGeom>
                  <a:ln w="2222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>
                    <a:extLst>
                      <a:ext uri="{FF2B5EF4-FFF2-40B4-BE49-F238E27FC236}">
                        <a16:creationId xmlns:a16="http://schemas.microsoft.com/office/drawing/2014/main" id="{0FF0A11C-F3E3-8B42-A6E6-0190A6B93909}"/>
                      </a:ext>
                    </a:extLst>
                  </p:cNvPr>
                  <p:cNvCxnSpPr/>
                  <p:nvPr/>
                </p:nvCxnSpPr>
                <p:spPr>
                  <a:xfrm>
                    <a:off x="1519247" y="3601581"/>
                    <a:ext cx="263166" cy="0"/>
                  </a:xfrm>
                  <a:prstGeom prst="line">
                    <a:avLst/>
                  </a:prstGeom>
                  <a:ln w="2222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Straight Connector 74">
                    <a:extLst>
                      <a:ext uri="{FF2B5EF4-FFF2-40B4-BE49-F238E27FC236}">
                        <a16:creationId xmlns:a16="http://schemas.microsoft.com/office/drawing/2014/main" id="{5FD6D12E-0410-7546-9CF3-5F7D5F64995F}"/>
                      </a:ext>
                    </a:extLst>
                  </p:cNvPr>
                  <p:cNvCxnSpPr/>
                  <p:nvPr/>
                </p:nvCxnSpPr>
                <p:spPr>
                  <a:xfrm>
                    <a:off x="575482" y="3378295"/>
                    <a:ext cx="263166" cy="0"/>
                  </a:xfrm>
                  <a:prstGeom prst="line">
                    <a:avLst/>
                  </a:prstGeom>
                  <a:ln w="2222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Straight Connector 75">
                    <a:extLst>
                      <a:ext uri="{FF2B5EF4-FFF2-40B4-BE49-F238E27FC236}">
                        <a16:creationId xmlns:a16="http://schemas.microsoft.com/office/drawing/2014/main" id="{D99A420D-6917-C14C-AB32-427C886B620D}"/>
                      </a:ext>
                    </a:extLst>
                  </p:cNvPr>
                  <p:cNvCxnSpPr/>
                  <p:nvPr/>
                </p:nvCxnSpPr>
                <p:spPr>
                  <a:xfrm>
                    <a:off x="2564617" y="3113899"/>
                    <a:ext cx="263166" cy="0"/>
                  </a:xfrm>
                  <a:prstGeom prst="line">
                    <a:avLst/>
                  </a:prstGeom>
                  <a:ln w="2222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Straight Connector 76">
                    <a:extLst>
                      <a:ext uri="{FF2B5EF4-FFF2-40B4-BE49-F238E27FC236}">
                        <a16:creationId xmlns:a16="http://schemas.microsoft.com/office/drawing/2014/main" id="{B0404FBC-E0BD-974C-8100-7BCC54A20E91}"/>
                      </a:ext>
                    </a:extLst>
                  </p:cNvPr>
                  <p:cNvCxnSpPr/>
                  <p:nvPr/>
                </p:nvCxnSpPr>
                <p:spPr>
                  <a:xfrm>
                    <a:off x="2562480" y="3130202"/>
                    <a:ext cx="263166" cy="0"/>
                  </a:xfrm>
                  <a:prstGeom prst="line">
                    <a:avLst/>
                  </a:prstGeom>
                  <a:ln w="2222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0" name="Oval 59">
                    <a:extLst>
                      <a:ext uri="{FF2B5EF4-FFF2-40B4-BE49-F238E27FC236}">
                        <a16:creationId xmlns:a16="http://schemas.microsoft.com/office/drawing/2014/main" id="{015E4109-32B6-CB4E-ABA5-CB37CDEB3534}"/>
                      </a:ext>
                    </a:extLst>
                  </p:cNvPr>
                  <p:cNvSpPr/>
                  <p:nvPr/>
                </p:nvSpPr>
                <p:spPr>
                  <a:xfrm>
                    <a:off x="764822" y="4203877"/>
                    <a:ext cx="832899" cy="166910"/>
                  </a:xfrm>
                  <a:prstGeom prst="ellipse">
                    <a:avLst/>
                  </a:prstGeom>
                  <a:noFill/>
                  <a:ln>
                    <a:solidFill>
                      <a:srgbClr val="00B0F0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Oval 77">
                    <a:extLst>
                      <a:ext uri="{FF2B5EF4-FFF2-40B4-BE49-F238E27FC236}">
                        <a16:creationId xmlns:a16="http://schemas.microsoft.com/office/drawing/2014/main" id="{1CCDC30C-0A5A-D247-A5AE-C3F97279A89F}"/>
                      </a:ext>
                    </a:extLst>
                  </p:cNvPr>
                  <p:cNvSpPr/>
                  <p:nvPr/>
                </p:nvSpPr>
                <p:spPr>
                  <a:xfrm>
                    <a:off x="748528" y="3230147"/>
                    <a:ext cx="832899" cy="166910"/>
                  </a:xfrm>
                  <a:prstGeom prst="ellipse">
                    <a:avLst/>
                  </a:prstGeom>
                  <a:no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" name="Oval 78">
                    <a:extLst>
                      <a:ext uri="{FF2B5EF4-FFF2-40B4-BE49-F238E27FC236}">
                        <a16:creationId xmlns:a16="http://schemas.microsoft.com/office/drawing/2014/main" id="{5B599D3B-22DD-E643-9778-DD24E5B7B85F}"/>
                      </a:ext>
                    </a:extLst>
                  </p:cNvPr>
                  <p:cNvSpPr/>
                  <p:nvPr/>
                </p:nvSpPr>
                <p:spPr>
                  <a:xfrm>
                    <a:off x="1754473" y="3392373"/>
                    <a:ext cx="832899" cy="560079"/>
                  </a:xfrm>
                  <a:prstGeom prst="ellipse">
                    <a:avLst/>
                  </a:prstGeom>
                  <a:no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Oval 79">
                    <a:extLst>
                      <a:ext uri="{FF2B5EF4-FFF2-40B4-BE49-F238E27FC236}">
                        <a16:creationId xmlns:a16="http://schemas.microsoft.com/office/drawing/2014/main" id="{5DCAAAAF-7995-D740-887E-14BBD521B5C0}"/>
                      </a:ext>
                    </a:extLst>
                  </p:cNvPr>
                  <p:cNvSpPr/>
                  <p:nvPr/>
                </p:nvSpPr>
                <p:spPr>
                  <a:xfrm>
                    <a:off x="2803391" y="3179352"/>
                    <a:ext cx="832899" cy="166910"/>
                  </a:xfrm>
                  <a:prstGeom prst="ellipse">
                    <a:avLst/>
                  </a:prstGeom>
                  <a:no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" name="Oval 80">
                    <a:extLst>
                      <a:ext uri="{FF2B5EF4-FFF2-40B4-BE49-F238E27FC236}">
                        <a16:creationId xmlns:a16="http://schemas.microsoft.com/office/drawing/2014/main" id="{F4FE6C21-17D8-1D48-AF15-BD75C4D5DF5C}"/>
                      </a:ext>
                    </a:extLst>
                  </p:cNvPr>
                  <p:cNvSpPr/>
                  <p:nvPr/>
                </p:nvSpPr>
                <p:spPr>
                  <a:xfrm>
                    <a:off x="2825646" y="2930566"/>
                    <a:ext cx="832899" cy="166910"/>
                  </a:xfrm>
                  <a:prstGeom prst="ellipse">
                    <a:avLst/>
                  </a:prstGeom>
                  <a:no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9" name="Group 8">
                    <a:extLst>
                      <a:ext uri="{FF2B5EF4-FFF2-40B4-BE49-F238E27FC236}">
                        <a16:creationId xmlns:a16="http://schemas.microsoft.com/office/drawing/2014/main" id="{726FB4C8-05AC-EF43-8FBD-114A115B364D}"/>
                      </a:ext>
                    </a:extLst>
                  </p:cNvPr>
                  <p:cNvGrpSpPr/>
                  <p:nvPr/>
                </p:nvGrpSpPr>
                <p:grpSpPr>
                  <a:xfrm>
                    <a:off x="2242047" y="3512489"/>
                    <a:ext cx="2832996" cy="479562"/>
                    <a:chOff x="5992368" y="5423949"/>
                    <a:chExt cx="2832996" cy="479562"/>
                  </a:xfrm>
                </p:grpSpPr>
                <p:sp>
                  <p:nvSpPr>
                    <p:cNvPr id="66" name="Rectangle 65">
                      <a:extLst>
                        <a:ext uri="{FF2B5EF4-FFF2-40B4-BE49-F238E27FC236}">
                          <a16:creationId xmlns:a16="http://schemas.microsoft.com/office/drawing/2014/main" id="{987F96EC-9685-3E40-B565-7AB924C4D6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2368" y="5472624"/>
                      <a:ext cx="2832996" cy="430887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marL="274320" lvl="1" indent="0">
                        <a:buNone/>
                      </a:pPr>
                      <a:r>
                        <a:rPr lang="en-US" altLang="zh-CN" sz="1100" dirty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Observed states with spin-parity determined!</a:t>
                      </a:r>
                    </a:p>
                  </p:txBody>
                </p:sp>
                <p:cxnSp>
                  <p:nvCxnSpPr>
                    <p:cNvPr id="69" name="Straight Arrow Connector 68">
                      <a:extLst>
                        <a:ext uri="{FF2B5EF4-FFF2-40B4-BE49-F238E27FC236}">
                          <a16:creationId xmlns:a16="http://schemas.microsoft.com/office/drawing/2014/main" id="{3E182EFE-0AFC-524D-BC31-8CB3E75EF52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264224" y="5423949"/>
                      <a:ext cx="475913" cy="83455"/>
                    </a:xfrm>
                    <a:prstGeom prst="straightConnector1">
                      <a:avLst/>
                    </a:prstGeom>
                    <a:ln w="12700">
                      <a:solidFill>
                        <a:srgbClr val="00B0F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91" name="Oval 90">
                    <a:extLst>
                      <a:ext uri="{FF2B5EF4-FFF2-40B4-BE49-F238E27FC236}">
                        <a16:creationId xmlns:a16="http://schemas.microsoft.com/office/drawing/2014/main" id="{5C1641BF-387D-0D4B-AA11-544DFEF49F0A}"/>
                      </a:ext>
                    </a:extLst>
                  </p:cNvPr>
                  <p:cNvSpPr/>
                  <p:nvPr/>
                </p:nvSpPr>
                <p:spPr>
                  <a:xfrm>
                    <a:off x="748528" y="4436269"/>
                    <a:ext cx="832899" cy="166910"/>
                  </a:xfrm>
                  <a:prstGeom prst="ellipse">
                    <a:avLst/>
                  </a:prstGeom>
                  <a:no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6F10BB52-7FF9-BD47-9A85-B501D04600FE}"/>
                    </a:ext>
                  </a:extLst>
                </p:cNvPr>
                <p:cNvCxnSpPr/>
                <p:nvPr/>
              </p:nvCxnSpPr>
              <p:spPr>
                <a:xfrm>
                  <a:off x="548111" y="2862623"/>
                  <a:ext cx="5436000" cy="0"/>
                </a:xfrm>
                <a:prstGeom prst="line">
                  <a:avLst/>
                </a:prstGeom>
                <a:ln w="15875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BC06A4F6-F4CA-4347-8072-9A26A2A519EF}"/>
                    </a:ext>
                  </a:extLst>
                </p:cNvPr>
                <p:cNvSpPr/>
                <p:nvPr/>
              </p:nvSpPr>
              <p:spPr>
                <a:xfrm>
                  <a:off x="3542157" y="2931793"/>
                  <a:ext cx="2832996" cy="4308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274320" lvl="1" indent="0">
                    <a:buNone/>
                  </a:pPr>
                  <a:r>
                    <a:rPr lang="en-US" altLang="zh-CN" sz="11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Observed states without spin-parity assignment!</a:t>
                  </a:r>
                </a:p>
              </p:txBody>
            </p:sp>
            <p:cxnSp>
              <p:nvCxnSpPr>
                <p:cNvPr id="87" name="Straight Arrow Connector 86">
                  <a:extLst>
                    <a:ext uri="{FF2B5EF4-FFF2-40B4-BE49-F238E27FC236}">
                      <a16:creationId xmlns:a16="http://schemas.microsoft.com/office/drawing/2014/main" id="{785266A8-FF3D-4D47-8297-68F53503E6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14013" y="2883118"/>
                  <a:ext cx="475913" cy="83455"/>
                </a:xfrm>
                <a:prstGeom prst="straightConnector1">
                  <a:avLst/>
                </a:prstGeom>
                <a:ln w="127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9570B84E-7712-FE4F-A9DE-D0B3893C4FD1}"/>
                      </a:ext>
                    </a:extLst>
                  </p:cNvPr>
                  <p:cNvSpPr/>
                  <p:nvPr/>
                </p:nvSpPr>
                <p:spPr>
                  <a:xfrm>
                    <a:off x="1806588" y="4129690"/>
                    <a:ext cx="2032104" cy="26161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274320" lvl="1" indent="0">
                      <a:buNone/>
                    </a:pPr>
                    <a:r>
                      <a:rPr lang="en-US" altLang="zh-CN" sz="1100" dirty="0">
                        <a:solidFill>
                          <a:srgbClr val="00B0F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Should be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1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n-US" altLang="zh-CN" sz="11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zh-CN" sz="11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altLang="zh-CN" sz="11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∗</m:t>
                            </m:r>
                          </m:sup>
                        </m:sSubSup>
                      </m:oMath>
                    </a14:m>
                    <a:r>
                      <a:rPr lang="en-US" altLang="zh-CN" sz="1100" dirty="0">
                        <a:solidFill>
                          <a:srgbClr val="00B0F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9570B84E-7712-FE4F-A9DE-D0B3893C4FD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06588" y="4129690"/>
                    <a:ext cx="2032104" cy="261610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b="-1363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4C3EE98A-A766-B24D-AD77-49F226BB65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0224" y="4257137"/>
                <a:ext cx="549254" cy="11773"/>
              </a:xfrm>
              <a:prstGeom prst="straightConnector1">
                <a:avLst/>
              </a:prstGeom>
              <a:ln w="12700">
                <a:solidFill>
                  <a:srgbClr val="00B0F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B67A9FBD-9A7D-414C-9191-61BEF2BC3DE6}"/>
                  </a:ext>
                </a:extLst>
              </p:cNvPr>
              <p:cNvCxnSpPr/>
              <p:nvPr/>
            </p:nvCxnSpPr>
            <p:spPr>
              <a:xfrm>
                <a:off x="546794" y="4285188"/>
                <a:ext cx="263166" cy="0"/>
              </a:xfrm>
              <a:prstGeom prst="line">
                <a:avLst/>
              </a:prstGeom>
              <a:ln w="22225">
                <a:solidFill>
                  <a:srgbClr val="00B0F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7C9A90C-4407-764B-AF09-5FF004025D8C}"/>
                </a:ext>
              </a:extLst>
            </p:cNvPr>
            <p:cNvSpPr txBox="1"/>
            <p:nvPr/>
          </p:nvSpPr>
          <p:spPr>
            <a:xfrm>
              <a:off x="2942377" y="4118694"/>
              <a:ext cx="27159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FF0000"/>
                </a:buClr>
                <a:buFont typeface="Apple LiGothic Medium" pitchFamily="2" charset="-120"/>
                <a:buChar char="★"/>
              </a:pPr>
              <a:r>
                <a:rPr lang="en-US" sz="1200" dirty="0">
                  <a:solidFill>
                    <a:srgbClr val="FF0000"/>
                  </a:solidFill>
                </a:rPr>
                <a:t>LHCb observation</a:t>
              </a:r>
            </a:p>
            <a:p>
              <a:pPr marL="285750" indent="-285750">
                <a:buClr>
                  <a:srgbClr val="92D050"/>
                </a:buClr>
                <a:buFont typeface="Apple LiGothic Medium" pitchFamily="2" charset="-120"/>
                <a:buChar char="★"/>
              </a:pPr>
              <a:r>
                <a:rPr lang="en-US" sz="1200" dirty="0">
                  <a:solidFill>
                    <a:srgbClr val="92D050"/>
                  </a:solidFill>
                </a:rPr>
                <a:t>LHCb contribution</a:t>
              </a:r>
            </a:p>
          </p:txBody>
        </p:sp>
        <p:sp>
          <p:nvSpPr>
            <p:cNvPr id="50" name="5-Point Star 49">
              <a:extLst>
                <a:ext uri="{FF2B5EF4-FFF2-40B4-BE49-F238E27FC236}">
                  <a16:creationId xmlns:a16="http://schemas.microsoft.com/office/drawing/2014/main" id="{170E7841-E1DC-1047-80EC-F7CC3697E4E2}"/>
                </a:ext>
              </a:extLst>
            </p:cNvPr>
            <p:cNvSpPr/>
            <p:nvPr/>
          </p:nvSpPr>
          <p:spPr>
            <a:xfrm>
              <a:off x="2508984" y="3389886"/>
              <a:ext cx="90000" cy="90000"/>
            </a:xfrm>
            <a:prstGeom prst="star5">
              <a:avLst/>
            </a:prstGeom>
            <a:solidFill>
              <a:srgbClr val="92D050"/>
            </a:solidFill>
            <a:ln w="12700">
              <a:solidFill>
                <a:srgbClr val="92D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5-Point Star 50">
              <a:extLst>
                <a:ext uri="{FF2B5EF4-FFF2-40B4-BE49-F238E27FC236}">
                  <a16:creationId xmlns:a16="http://schemas.microsoft.com/office/drawing/2014/main" id="{A78345FB-23EF-6E42-B26E-78BE1ABF23FE}"/>
                </a:ext>
              </a:extLst>
            </p:cNvPr>
            <p:cNvSpPr/>
            <p:nvPr/>
          </p:nvSpPr>
          <p:spPr>
            <a:xfrm>
              <a:off x="1540453" y="3196822"/>
              <a:ext cx="90000" cy="90000"/>
            </a:xfrm>
            <a:prstGeom prst="star5">
              <a:avLst/>
            </a:prstGeom>
            <a:solidFill>
              <a:srgbClr val="92D050"/>
            </a:solidFill>
            <a:ln w="12700">
              <a:solidFill>
                <a:srgbClr val="92D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5-Point Star 51">
              <a:extLst>
                <a:ext uri="{FF2B5EF4-FFF2-40B4-BE49-F238E27FC236}">
                  <a16:creationId xmlns:a16="http://schemas.microsoft.com/office/drawing/2014/main" id="{860CEFC8-EE51-2047-A826-10F5DA65DED7}"/>
                </a:ext>
              </a:extLst>
            </p:cNvPr>
            <p:cNvSpPr/>
            <p:nvPr/>
          </p:nvSpPr>
          <p:spPr>
            <a:xfrm>
              <a:off x="3630465" y="2909257"/>
              <a:ext cx="90000" cy="90000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5-Point Star 52">
              <a:extLst>
                <a:ext uri="{FF2B5EF4-FFF2-40B4-BE49-F238E27FC236}">
                  <a16:creationId xmlns:a16="http://schemas.microsoft.com/office/drawing/2014/main" id="{ED57A9E7-DC13-CE4F-ADE3-A4663DE33B28}"/>
                </a:ext>
              </a:extLst>
            </p:cNvPr>
            <p:cNvSpPr/>
            <p:nvPr/>
          </p:nvSpPr>
          <p:spPr>
            <a:xfrm>
              <a:off x="3630465" y="3153654"/>
              <a:ext cx="90000" cy="90000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3B72CD-7901-8C45-8928-1468F49E03B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27295" y="207319"/>
                <a:ext cx="7543800" cy="674171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20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zh-CN" alt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spectroscopy</a:t>
                </a:r>
                <a:r>
                  <a:rPr lang="zh-CN" alt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status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3B72CD-7901-8C45-8928-1468F49E03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27295" y="207319"/>
                <a:ext cx="7543800" cy="674171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3B65EDA-1E98-1645-BCD4-987B9775A9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51" y="0"/>
            <a:ext cx="795616" cy="796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D264E5-21C8-A849-8714-3C3C8D81DF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50" y="0"/>
            <a:ext cx="1103750" cy="74852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DA53BA-A3D5-244C-BF59-9DB24E473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Chen Chen. D and Ds spectroscopy at LHCb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1141A09-803A-914C-9107-6474964A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24-Oct-19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7A626A72-AEE6-B54A-994F-44EA1E71E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6424" y="881490"/>
            <a:ext cx="3427273" cy="5209140"/>
          </a:xfrm>
        </p:spPr>
        <p:txBody>
          <a:bodyPr>
            <a:normAutofit/>
          </a:bodyPr>
          <a:lstStyle/>
          <a:p>
            <a:pPr lvl="1"/>
            <a:r>
              <a:rPr lang="en-US" altLang="zh-CN" dirty="0"/>
              <a:t>Still a lot of states missing</a:t>
            </a:r>
          </a:p>
          <a:p>
            <a:pPr lvl="2"/>
            <a:r>
              <a:rPr lang="en-US" altLang="zh-CN" dirty="0"/>
              <a:t>Provide opportunities to find them</a:t>
            </a:r>
          </a:p>
          <a:p>
            <a:pPr lvl="1"/>
            <a:r>
              <a:rPr lang="en-US" altLang="zh-CN" dirty="0"/>
              <a:t>The spin-parity of several observed states not determined</a:t>
            </a:r>
          </a:p>
          <a:p>
            <a:pPr lvl="2"/>
            <a:r>
              <a:rPr lang="en-US" altLang="zh-CN" dirty="0"/>
              <a:t>Provide opportunities to determine them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8C66FC1-BCEB-5547-A70E-A96EE145CEF0}"/>
              </a:ext>
            </a:extLst>
          </p:cNvPr>
          <p:cNvSpPr/>
          <p:nvPr/>
        </p:nvSpPr>
        <p:spPr>
          <a:xfrm>
            <a:off x="-55728" y="5106358"/>
            <a:ext cx="4572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4320" lvl="1" indent="0">
              <a:buNone/>
            </a:pP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 the full </a:t>
            </a:r>
            <a:r>
              <a:rPr lang="zh-CN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1&amp;2 LHCb data!!</a:t>
            </a:r>
          </a:p>
          <a:p>
            <a:pPr marL="274320" lvl="1" indent="0">
              <a:buNone/>
            </a:pPr>
            <a:endParaRPr lang="en-US" altLang="zh-CN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AE849D1-B6A6-F447-9B0F-7182F6ABE137}"/>
              </a:ext>
            </a:extLst>
          </p:cNvPr>
          <p:cNvGrpSpPr/>
          <p:nvPr/>
        </p:nvGrpSpPr>
        <p:grpSpPr>
          <a:xfrm>
            <a:off x="3504660" y="3481478"/>
            <a:ext cx="5531945" cy="2452203"/>
            <a:chOff x="3504660" y="3481478"/>
            <a:chExt cx="5531945" cy="245220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69A3C09-5560-704F-BFD8-6CF15CB8B24A}"/>
                </a:ext>
              </a:extLst>
            </p:cNvPr>
            <p:cNvGrpSpPr/>
            <p:nvPr/>
          </p:nvGrpSpPr>
          <p:grpSpPr>
            <a:xfrm>
              <a:off x="3504660" y="3481478"/>
              <a:ext cx="5531945" cy="2452203"/>
              <a:chOff x="3513621" y="3527423"/>
              <a:chExt cx="5531945" cy="2452203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015CC5C-5DD1-B346-8392-8BD1323AD56A}"/>
                  </a:ext>
                </a:extLst>
              </p:cNvPr>
              <p:cNvSpPr/>
              <p:nvPr/>
            </p:nvSpPr>
            <p:spPr>
              <a:xfrm>
                <a:off x="3513621" y="5579516"/>
                <a:ext cx="5457372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000" b="1" dirty="0">
                    <a:solidFill>
                      <a:srgbClr val="000000"/>
                    </a:solidFill>
                    <a:latin typeface="Helvetica" pitchFamily="2" charset="0"/>
                  </a:rPr>
                  <a:t>2019 Review of Particle Physics.</a:t>
                </a:r>
                <a:br>
                  <a:rPr lang="en-US" sz="1000" dirty="0"/>
                </a:br>
                <a:r>
                  <a:rPr lang="en-US" sz="1000" dirty="0">
                    <a:solidFill>
                      <a:srgbClr val="0954CF"/>
                    </a:solidFill>
                    <a:latin typeface="Helvetica" pitchFamily="2" charset="0"/>
                  </a:rPr>
                  <a:t>M. Tanabashi</a:t>
                </a:r>
                <a:r>
                  <a:rPr lang="en-US" sz="1000" i="1" dirty="0">
                    <a:solidFill>
                      <a:srgbClr val="0954CF"/>
                    </a:solidFill>
                    <a:latin typeface="Helvetica" pitchFamily="2" charset="0"/>
                  </a:rPr>
                  <a:t> et al.</a:t>
                </a:r>
                <a:r>
                  <a:rPr lang="en-US" sz="1000" dirty="0">
                    <a:solidFill>
                      <a:srgbClr val="000000"/>
                    </a:solidFill>
                    <a:latin typeface="Helvetica" pitchFamily="2" charset="0"/>
                  </a:rPr>
                  <a:t> (Particle Data Group), Phys. Rev. D </a:t>
                </a:r>
                <a:r>
                  <a:rPr lang="en-US" sz="1000" b="1" dirty="0">
                    <a:solidFill>
                      <a:srgbClr val="000000"/>
                    </a:solidFill>
                    <a:latin typeface="Helvetica" pitchFamily="2" charset="0"/>
                  </a:rPr>
                  <a:t>98</a:t>
                </a:r>
                <a:r>
                  <a:rPr lang="en-US" sz="1000" dirty="0">
                    <a:solidFill>
                      <a:srgbClr val="000000"/>
                    </a:solidFill>
                    <a:latin typeface="Helvetica" pitchFamily="2" charset="0"/>
                  </a:rPr>
                  <a:t>, 030001 (2018) and 2019 update.</a:t>
                </a:r>
                <a:endParaRPr lang="en-US" sz="1000" dirty="0"/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EF9496F-F9DB-0B41-B247-18ACC835E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81533" y="3527423"/>
                <a:ext cx="4364033" cy="2069993"/>
              </a:xfrm>
              <a:prstGeom prst="rect">
                <a:avLst/>
              </a:prstGeom>
            </p:spPr>
          </p:pic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136953CE-A0B5-B64B-96D0-E82885BE5454}"/>
                  </a:ext>
                </a:extLst>
              </p:cNvPr>
              <p:cNvSpPr/>
              <p:nvPr/>
            </p:nvSpPr>
            <p:spPr>
              <a:xfrm>
                <a:off x="4696068" y="3743167"/>
                <a:ext cx="4148334" cy="209285"/>
              </a:xfrm>
              <a:prstGeom prst="ellipse">
                <a:avLst/>
              </a:prstGeom>
              <a:noFill/>
              <a:ln>
                <a:solidFill>
                  <a:srgbClr val="00B0F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BEE8057E-1806-BE48-A699-6A60F3D187FC}"/>
                  </a:ext>
                </a:extLst>
              </p:cNvPr>
              <p:cNvSpPr/>
              <p:nvPr/>
            </p:nvSpPr>
            <p:spPr>
              <a:xfrm>
                <a:off x="4715747" y="5324992"/>
                <a:ext cx="4148334" cy="209285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ECAB4415-384F-BC4B-9CAA-5F5D20102F36}"/>
                    </a:ext>
                  </a:extLst>
                </p:cNvPr>
                <p:cNvSpPr/>
                <p:nvPr/>
              </p:nvSpPr>
              <p:spPr>
                <a:xfrm>
                  <a:off x="6437493" y="4086476"/>
                  <a:ext cx="1242071" cy="307777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400" dirty="0">
                      <a:solidFill>
                        <a:srgbClr val="00B0F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Should be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a14:m>
                  <a:endParaRPr lang="en-US" sz="1400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ECAB4415-384F-BC4B-9CAA-5F5D20102F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37493" y="4086476"/>
                  <a:ext cx="1242071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1010" b="-16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D20B425A-614F-4D48-B705-227FC0869BAE}"/>
                </a:ext>
              </a:extLst>
            </p:cNvPr>
            <p:cNvCxnSpPr>
              <a:cxnSpLocks/>
            </p:cNvCxnSpPr>
            <p:nvPr/>
          </p:nvCxnSpPr>
          <p:spPr>
            <a:xfrm>
              <a:off x="6782050" y="3936377"/>
              <a:ext cx="220126" cy="185874"/>
            </a:xfrm>
            <a:prstGeom prst="straightConnector1">
              <a:avLst/>
            </a:prstGeom>
            <a:ln w="12700">
              <a:solidFill>
                <a:srgbClr val="00B0F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5CD07239-873A-164A-B463-1E8D9DDF4D71}"/>
                  </a:ext>
                </a:extLst>
              </p:cNvPr>
              <p:cNvSpPr/>
              <p:nvPr/>
            </p:nvSpPr>
            <p:spPr>
              <a:xfrm>
                <a:off x="5212601" y="2567006"/>
                <a:ext cx="865365" cy="2623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1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CN" sz="1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𝑠𝐽</m:t>
                          </m:r>
                        </m:sub>
                      </m:sSub>
                      <m:sSup>
                        <m:sSupPr>
                          <m:ctrlPr>
                            <a:rPr lang="en-US" altLang="zh-CN" sz="1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10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zh-CN" sz="10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3040</m:t>
                              </m:r>
                            </m:e>
                          </m:d>
                        </m:e>
                        <m:sup>
                          <m:r>
                            <a:rPr lang="en-US" altLang="zh-CN" sz="1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±</m:t>
                          </m:r>
                        </m:sup>
                      </m:sSup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5CD07239-873A-164A-B463-1E8D9DDF4D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2601" y="2567006"/>
                <a:ext cx="865365" cy="26238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7BF3F4-CA31-E242-BB96-49B0E9D0B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50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79"/>
    </mc:Choice>
    <mc:Fallback xmlns="">
      <p:transition spd="slow" advTm="14479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B72CD-7901-8C45-8928-1468F49E0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295" y="207319"/>
            <a:ext cx="7543800" cy="674171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outlook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77AABE-4AC8-2542-82DC-93A2B05E8B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7295" y="1002455"/>
                <a:ext cx="8801351" cy="520914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Two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methods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access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zh-CN" alt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zh-CN" alt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spectroscopy</a:t>
                </a:r>
              </a:p>
              <a:p>
                <a:pPr lvl="1"/>
                <a:r>
                  <a:rPr lang="en-US" altLang="zh-CN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Inclusive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prompt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productions</a:t>
                </a:r>
              </a:p>
              <a:p>
                <a:pPr lvl="1"/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Dalitz</a:t>
                </a:r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plot</a:t>
                </a:r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analysis</a:t>
                </a:r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</m:t>
                        </m:r>
                      </m:sub>
                    </m:sSub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decays</a:t>
                </a:r>
              </a:p>
              <a:p>
                <a:r>
                  <a:rPr lang="en-US" altLang="zh-CN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has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achieved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lot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results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on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spectroscopy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studies</a:t>
                </a:r>
              </a:p>
              <a:p>
                <a:pPr lvl="1"/>
                <a:r>
                  <a:rPr lang="en-US" altLang="zh-CN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Dalitz</a:t>
                </a:r>
                <a:r>
                  <a:rPr lang="zh-CN" altLang="en-US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plot</a:t>
                </a:r>
                <a:r>
                  <a:rPr lang="zh-CN" altLang="en-US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analysis</a:t>
                </a:r>
                <a:r>
                  <a:rPr lang="zh-CN" altLang="en-US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lang="en-US" altLang="zh-CN"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  <m:sup>
                        <m:r>
                          <a:rPr lang="zh-CN" alt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  <m:r>
                          <a:rPr lang="en-US" altLang="zh-CN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(To</a:t>
                </a:r>
                <a:r>
                  <a:rPr lang="zh-CN" altLang="en-US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</a:t>
                </a:r>
                <a:r>
                  <a:rPr lang="zh-CN" altLang="en-US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public)</a:t>
                </a:r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r>
                  <a:rPr lang="en-US" altLang="zh-CN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Inclusive study</a:t>
                </a:r>
                <a:r>
                  <a:rPr lang="zh-CN" altLang="en-US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zh-CN" alt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altLang="zh-CN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bSup>
                      <m:sSubSupPr>
                        <m:ctrlPr>
                          <a:rPr lang="en-US" altLang="zh-CN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en-US" altLang="zh-CN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zh-CN" altLang="en-US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zh-CN" alt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altLang="zh-CN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systems (</a:t>
                </a:r>
                <a:r>
                  <a:rPr lang="en-US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JHEP 02 (2016)</a:t>
                </a:r>
                <a:r>
                  <a:rPr lang="en-US" altLang="zh-CN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en-US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133</a:t>
                </a:r>
                <a:r>
                  <a:rPr lang="en-US" altLang="zh-CN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lvl="1"/>
                <a:r>
                  <a:rPr lang="en-US" altLang="zh-CN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Summary for the results at </a:t>
                </a:r>
                <a:r>
                  <a:rPr lang="en-US" altLang="zh-CN" sz="20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</a:t>
                </a:r>
                <a:endPara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More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results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are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expected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full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run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1&amp;2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LHCb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data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analyses</a:t>
                </a:r>
              </a:p>
              <a:p>
                <a:r>
                  <a:rPr lang="en-US" altLang="zh-CN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About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spectroscopy,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 lot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states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are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missing.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What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we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know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is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just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tip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iceberg</a:t>
                </a:r>
                <a:endParaRPr lang="en-US" altLang="zh-CN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77AABE-4AC8-2542-82DC-93A2B05E8B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7295" y="1002455"/>
                <a:ext cx="8801351" cy="5209140"/>
              </a:xfrm>
              <a:blipFill>
                <a:blip r:embed="rId2"/>
                <a:stretch>
                  <a:fillRect l="-576" t="-1460" r="-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3B65EDA-1E98-1645-BCD4-987B9775A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51" y="0"/>
            <a:ext cx="795616" cy="796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D264E5-21C8-A849-8714-3C3C8D81DF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50" y="0"/>
            <a:ext cx="1103750" cy="74852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DA53BA-A3D5-244C-BF59-9DB24E473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Chen Chen. D and Ds spectroscopy at LHCb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1141A09-803A-914C-9107-6474964A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24-Oct-19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B80826-DA02-AD4E-B4E0-D21AEE51A5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9585" y="4939096"/>
            <a:ext cx="2713761" cy="16988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9C1283-E0AC-844C-B9E5-A529D13C5948}"/>
              </a:ext>
            </a:extLst>
          </p:cNvPr>
          <p:cNvSpPr txBox="1"/>
          <p:nvPr/>
        </p:nvSpPr>
        <p:spPr>
          <a:xfrm>
            <a:off x="685800" y="5373004"/>
            <a:ext cx="5920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zh-CN" alt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your attention</a:t>
            </a:r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Any questions or comments</a:t>
            </a:r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3B85EEE-5E13-8242-AFCB-5FC655DE2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84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73"/>
    </mc:Choice>
    <mc:Fallback xmlns="">
      <p:transition spd="slow" advTm="77973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44AA3-1495-B84B-8C7C-F6A03618CA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altLang="zh-CN" sz="3600" dirty="0"/>
              <a:t>Backup</a:t>
            </a:r>
            <a:r>
              <a:rPr lang="zh-CN" altLang="en-US" sz="3600" dirty="0"/>
              <a:t> </a:t>
            </a:r>
            <a:r>
              <a:rPr lang="en-US" altLang="zh-CN" sz="3600" dirty="0"/>
              <a:t>slides</a:t>
            </a:r>
            <a:endParaRPr lang="en-US" sz="3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FDA2DD-DD16-CE43-9690-FA124F64A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51" y="0"/>
            <a:ext cx="795616" cy="7967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FD7141-21F2-5F40-9B29-5D991AC0F2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50" y="0"/>
            <a:ext cx="1103750" cy="74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6505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B72CD-7901-8C45-8928-1468F49E0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295" y="207319"/>
            <a:ext cx="7543800" cy="674171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Quasi-Model-Independent amplitude</a:t>
            </a:r>
            <a:endParaRPr lang="en-US" altLang="zh-C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77AABE-4AC8-2542-82DC-93A2B05E8B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0418" y="1111750"/>
                <a:ext cx="8701923" cy="5209140"/>
              </a:xfrm>
            </p:spPr>
            <p:txBody>
              <a:bodyPr>
                <a:normAutofit/>
              </a:bodyPr>
              <a:lstStyle/>
              <a:p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To modelled the resonance which can’t be well described by RBW</a:t>
                </a:r>
              </a:p>
              <a:p>
                <a:pPr lvl="1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A certain spin-parity</a:t>
                </a:r>
              </a:p>
              <a:p>
                <a:pPr lvl="1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Too broad</a:t>
                </a:r>
              </a:p>
              <a:p>
                <a:pPr lvl="1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Additional contributions from higher mass region</a:t>
                </a:r>
              </a:p>
              <a:p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Parameterized as a complex histogram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mass </a:t>
                </a:r>
              </a:p>
              <a:p>
                <a:pPr lvl="1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complex amplitude for each bin is a fit parameter in amplitude fit</a:t>
                </a:r>
              </a:p>
              <a:p>
                <a:pPr lvl="1"/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/>
                <a:endParaRPr 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/>
                <a:endParaRPr 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77AABE-4AC8-2542-82DC-93A2B05E8B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0418" y="1111750"/>
                <a:ext cx="8701923" cy="5209140"/>
              </a:xfrm>
              <a:blipFill>
                <a:blip r:embed="rId2"/>
                <a:stretch>
                  <a:fillRect l="-437" t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3B65EDA-1E98-1645-BCD4-987B9775A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51" y="0"/>
            <a:ext cx="795616" cy="796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D264E5-21C8-A849-8714-3C3C8D81DF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50" y="0"/>
            <a:ext cx="1103750" cy="748520"/>
          </a:xfrm>
          <a:prstGeom prst="rect">
            <a:avLst/>
          </a:prstGeom>
        </p:spPr>
      </p:pic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DC9BF9C-C625-6A44-B344-148DCEE45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Chen Chen. D and Ds spectroscopy at LHCb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BA54A321-0352-3048-8284-4EBA169F8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24-Oct-19</a:t>
            </a:r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C31F5B6-54B6-E644-A230-AB3BDD995E4F}"/>
              </a:ext>
            </a:extLst>
          </p:cNvPr>
          <p:cNvSpPr txBox="1">
            <a:spLocks/>
          </p:cNvSpPr>
          <p:nvPr/>
        </p:nvSpPr>
        <p:spPr>
          <a:xfrm>
            <a:off x="4951527" y="3801096"/>
            <a:ext cx="4011827" cy="720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1" indent="0">
              <a:buNone/>
            </a:pPr>
            <a:endParaRPr lang="en-US" altLang="zh-CN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32AC366-C5FB-0548-A744-3F1B3D33A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28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9EAAEBA-F31E-6A4F-A39B-FD09E44A147E}"/>
              </a:ext>
            </a:extLst>
          </p:cNvPr>
          <p:cNvGrpSpPr/>
          <p:nvPr/>
        </p:nvGrpSpPr>
        <p:grpSpPr>
          <a:xfrm>
            <a:off x="621676" y="3533118"/>
            <a:ext cx="7739406" cy="2582186"/>
            <a:chOff x="621676" y="3533118"/>
            <a:chExt cx="7739406" cy="258218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895149E-8212-A841-8847-BE0B24B27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1676" y="3533118"/>
              <a:ext cx="7739406" cy="258218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29CAAC4-B7D6-314F-8468-85BC4FBDAC32}"/>
                </a:ext>
              </a:extLst>
            </p:cNvPr>
            <p:cNvSpPr txBox="1"/>
            <p:nvPr/>
          </p:nvSpPr>
          <p:spPr>
            <a:xfrm rot="20179997">
              <a:off x="2509154" y="4481550"/>
              <a:ext cx="41326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Preliminary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039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505"/>
    </mc:Choice>
    <mc:Fallback xmlns="">
      <p:transition spd="slow" advTm="95505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3B72CD-7901-8C45-8928-1468F49E03B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419606" y="2884748"/>
                <a:ext cx="7543800" cy="674171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3200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zh-CN" alt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spectroscopy</a:t>
                </a:r>
                <a:r>
                  <a:rPr lang="zh-CN" alt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results</a:t>
                </a:r>
                <a:r>
                  <a:rPr lang="zh-CN" alt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at</a:t>
                </a:r>
                <a:r>
                  <a:rPr lang="zh-CN" alt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LHCb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3B72CD-7901-8C45-8928-1468F49E03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419606" y="2884748"/>
                <a:ext cx="7543800" cy="674171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3B65EDA-1E98-1645-BCD4-987B9775A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51" y="0"/>
            <a:ext cx="795616" cy="796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D264E5-21C8-A849-8714-3C3C8D81DF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50" y="0"/>
            <a:ext cx="1103750" cy="74852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DA53BA-A3D5-244C-BF59-9DB24E473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Chen Chen. D and Ds spectroscopy at LHCb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1141A09-803A-914C-9107-6474964A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24-Oct-19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6B72ED-FDFF-1744-BC34-87E266958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060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B72CD-7901-8C45-8928-1468F49E0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295" y="207319"/>
            <a:ext cx="7543800" cy="674171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77AABE-4AC8-2542-82DC-93A2B05E8B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7295" y="890319"/>
                <a:ext cx="8511900" cy="5597567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Charm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meson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spectroscopy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is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well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predicted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by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several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models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based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on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low energy QCD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𝑆</m:t>
                        </m:r>
                      </m:sup>
                    </m:sSup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𝐽</m:t>
                        </m:r>
                      </m:sub>
                    </m:sSub>
                  </m:oMath>
                </a14:m>
                <a:r>
                  <a:rPr lang="en-US" altLang="zh-CN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to identify a charm meson (two-quarks system)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altLang="zh-CN" sz="18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18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Radius </a:t>
                </a:r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quantum</a:t>
                </a:r>
                <a:r>
                  <a:rPr lang="zh-CN" alt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number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altLang="zh-CN" sz="18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𝐿</m:t>
                    </m:r>
                  </m:oMath>
                </a14:m>
                <a:r>
                  <a:rPr lang="en-US" sz="18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Orbital angular momentum </a:t>
                </a:r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quantum</a:t>
                </a:r>
                <a:r>
                  <a:rPr lang="zh-CN" alt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number</a:t>
                </a:r>
                <a:r>
                  <a:rPr lang="zh-CN" alt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1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altLang="zh-CN" sz="1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zh-CN" altLang="en-US" sz="1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altLang="zh-CN" sz="1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altLang="zh-CN" sz="1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zh-CN" altLang="en-US" sz="1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altLang="zh-CN" sz="1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</m:t>
                    </m:r>
                    <m:r>
                      <a:rPr lang="en-US" altLang="zh-CN" sz="1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zh-CN" altLang="en-US" sz="1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altLang="zh-CN" sz="1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𝐹</m:t>
                    </m:r>
                  </m:oMath>
                </a14:m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zh-CN" alt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…)</a:t>
                </a:r>
                <a:endParaRPr 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1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=1 </m:t>
                    </m:r>
                    <m:r>
                      <m:rPr>
                        <m:sty m:val="p"/>
                      </m:rPr>
                      <a:rPr lang="en-US" sz="18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or</m:t>
                    </m:r>
                    <m:r>
                      <a:rPr lang="en-US" sz="1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3</m:t>
                    </m:r>
                  </m:oMath>
                </a14:m>
                <a:r>
                  <a:rPr lang="en-US" sz="18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Spin singlet or tri</a:t>
                </a:r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plet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altLang="zh-CN" sz="1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en-US" altLang="zh-CN" sz="18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zh-CN" altLang="en-US" sz="18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Spin</a:t>
                </a:r>
                <a:r>
                  <a:rPr lang="zh-CN" alt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meson</a:t>
                </a:r>
                <a:r>
                  <a:rPr lang="zh-CN" alt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(Total</a:t>
                </a:r>
                <a:r>
                  <a:rPr lang="zh-CN" alt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angular</a:t>
                </a:r>
                <a:r>
                  <a:rPr lang="zh-CN" alt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momentum</a:t>
                </a:r>
                <a:r>
                  <a:rPr lang="zh-CN" alt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quantum</a:t>
                </a:r>
                <a:r>
                  <a:rPr lang="zh-CN" alt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number</a:t>
                </a:r>
                <a:r>
                  <a:rPr lang="zh-CN" alt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system)</a:t>
                </a:r>
              </a:p>
              <a:p>
                <a:pPr lvl="1"/>
                <a:r>
                  <a:rPr lang="en-US" altLang="zh-CN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Heavy quark symmetry (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  <m:acc>
                      <m:accPr>
                        <m:chr m:val="̅"/>
                        <m:ctrlPr>
                          <a:rPr lang="en-US" altLang="zh-CN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altLang="zh-CN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altLang="zh-CN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𝑄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∞</m:t>
                    </m:r>
                  </m:oMath>
                </a14:m>
                <a:r>
                  <a:rPr lang="en-US" altLang="zh-CN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altLang="zh-CN" sz="1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𝑗</m:t>
                            </m:r>
                          </m:e>
                        </m:acc>
                      </m:e>
                      <m:sub>
                        <m:r>
                          <a:rPr lang="en-US" altLang="zh-CN" sz="1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𝑞</m:t>
                        </m:r>
                      </m:sub>
                    </m:sSub>
                    <m:r>
                      <a:rPr lang="en-US" altLang="zh-CN" sz="1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altLang="zh-CN" sz="1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altLang="zh-CN" sz="1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𝑠</m:t>
                            </m:r>
                          </m:e>
                        </m:acc>
                      </m:e>
                      <m:sub>
                        <m:r>
                          <a:rPr lang="en-US" altLang="zh-CN" sz="1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𝑞</m:t>
                        </m:r>
                      </m:sub>
                    </m:sSub>
                    <m:r>
                      <a:rPr lang="en-US" altLang="zh-CN" sz="1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altLang="zh-CN" sz="1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altLang="zh-CN" sz="1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𝐿</m:t>
                        </m:r>
                      </m:e>
                    </m:acc>
                  </m:oMath>
                </a14:m>
                <a:r>
                  <a:rPr lang="en-US" altLang="zh-CN" sz="18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altLang="zh-CN" sz="1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𝑠</m:t>
                            </m:r>
                          </m:e>
                        </m:acc>
                      </m:e>
                      <m:sub>
                        <m:r>
                          <a:rPr lang="en-US" altLang="zh-CN" sz="1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𝑄</m:t>
                        </m:r>
                      </m:sub>
                    </m:sSub>
                  </m:oMath>
                </a14:m>
                <a:r>
                  <a:rPr lang="en-US" altLang="zh-CN" sz="18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separately conserved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𝑗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𝑞</m:t>
                        </m:r>
                      </m:sub>
                    </m:sSub>
                    <m:r>
                      <a:rPr lang="en-US" altLang="zh-CN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altLang="zh-CN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𝐿</m:t>
                    </m:r>
                    <m:r>
                      <a:rPr lang="en-US" altLang="zh-CN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±</m:t>
                    </m:r>
                    <m:f>
                      <m:fPr>
                        <m:ctrlP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1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doublets </a:t>
                </a:r>
                <a:r>
                  <a:rPr lang="en-US" dirty="0">
                    <a:solidFill>
                      <a:srgbClr val="FF0000"/>
                    </a:solidFill>
                  </a:rPr>
                  <a:t>degenerate in mass </a:t>
                </a:r>
                <a:r>
                  <a:rPr lang="en-US" sz="1800" dirty="0">
                    <a:solidFill>
                      <a:srgbClr val="FF0000"/>
                    </a:solidFill>
                  </a:rPr>
                  <a:t>(broken by a factor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1/</m:t>
                        </m:r>
                        <m:r>
                          <a:rPr lang="en-US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𝑄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rgbClr val="FF0000"/>
                    </a:solidFill>
                  </a:rPr>
                  <a:t>)</a:t>
                </a:r>
              </a:p>
              <a:p>
                <a:pPr lvl="3"/>
                <a:r>
                  <a:rPr lang="en-US" altLang="zh-CN" sz="1800" dirty="0">
                    <a:cs typeface="Arial" panose="020B0604020202020204" pitchFamily="34" charset="0"/>
                  </a:rPr>
                  <a:t>e</a:t>
                </a:r>
                <a:r>
                  <a:rPr lang="en-US" altLang="zh-CN" sz="1800" b="0" dirty="0">
                    <a:cs typeface="Arial" panose="020B0604020202020204" pitchFamily="34" charset="0"/>
                  </a:rPr>
                  <a:t>.g. </a:t>
                </a:r>
                <a14:m>
                  <m:oMath xmlns:m="http://schemas.openxmlformats.org/officeDocument/2006/math">
                    <m:r>
                      <a:rPr lang="en-US" altLang="zh-CN" sz="1800" b="0" i="1" baseline="3000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sSub>
                      <m:sSub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altLang="zh-CN" sz="1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altLang="zh-CN" sz="1800" b="0" i="1" baseline="3000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sSub>
                      <m:sSub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mixing -&gt;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physical states are the superposition of </a:t>
                </a:r>
                <a14:m>
                  <m:oMath xmlns:m="http://schemas.openxmlformats.org/officeDocument/2006/math">
                    <m:r>
                      <a:rPr lang="en-US" altLang="zh-CN" sz="1800" i="1" baseline="300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1800" i="1" baseline="300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Searching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for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these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states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measuring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their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properties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are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important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to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test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theoretical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predictions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77AABE-4AC8-2542-82DC-93A2B05E8B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7295" y="890319"/>
                <a:ext cx="8511900" cy="5597567"/>
              </a:xfrm>
              <a:blipFill>
                <a:blip r:embed="rId2"/>
                <a:stretch>
                  <a:fillRect l="-596" t="-1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3B65EDA-1E98-1645-BCD4-987B9775A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51" y="0"/>
            <a:ext cx="795616" cy="796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D264E5-21C8-A849-8714-3C3C8D81DF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50" y="0"/>
            <a:ext cx="1103750" cy="748520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A82E986-4A84-654E-B252-679B11D43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Chen Chen. D and Ds spectroscopy at LHCb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4D66875-6274-704D-96B6-09F8FF30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24-Oct-19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E1FF85-1735-A242-A0E9-14F112E37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74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967"/>
    </mc:Choice>
    <mc:Fallback xmlns="">
      <p:transition spd="slow" advTm="146967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3B72CD-7901-8C45-8928-1468F49E03B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54395" y="215145"/>
                <a:ext cx="7543800" cy="674171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Study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800" b="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800" b="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800" b="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800" b="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800" b="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800" b="0" i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systems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3B72CD-7901-8C45-8928-1468F49E03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54395" y="215145"/>
                <a:ext cx="7543800" cy="674171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77AABE-4AC8-2542-82DC-93A2B05E8B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1506" y="1159855"/>
                <a:ext cx="7614776" cy="520914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system</a:t>
                </a:r>
              </a:p>
              <a:p>
                <a:pPr lvl="1"/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Can access both natural and unnatural parity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states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77AABE-4AC8-2542-82DC-93A2B05E8B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1506" y="1159855"/>
                <a:ext cx="7614776" cy="5209140"/>
              </a:xfrm>
              <a:blipFill>
                <a:blip r:embed="rId3"/>
                <a:stretch>
                  <a:fillRect l="-835" t="-14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3B65EDA-1E98-1645-BCD4-987B9775A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51" y="0"/>
            <a:ext cx="795616" cy="796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D264E5-21C8-A849-8714-3C3C8D81DF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50" y="0"/>
            <a:ext cx="1103750" cy="7485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C8FA01-2ECD-BD47-A227-522AD8376E1E}"/>
              </a:ext>
            </a:extLst>
          </p:cNvPr>
          <p:cNvSpPr/>
          <p:nvPr/>
        </p:nvSpPr>
        <p:spPr>
          <a:xfrm>
            <a:off x="671563" y="790523"/>
            <a:ext cx="2441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JHEP09 (2013), 145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FD59F3-F3D4-D045-97DC-AB76F5C830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26" y="3377236"/>
            <a:ext cx="5323862" cy="1837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82BF4E-9EEE-5047-BC6A-9E0379072D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7282" y="825937"/>
            <a:ext cx="1677856" cy="2361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D5BB77-04E8-3246-AA0C-CB5D069A57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9586" y="1894309"/>
            <a:ext cx="3344406" cy="14698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C1E10BA-9052-0848-8C38-919BD2926780}"/>
                  </a:ext>
                </a:extLst>
              </p:cNvPr>
              <p:cNvSpPr/>
              <p:nvPr/>
            </p:nvSpPr>
            <p:spPr>
              <a:xfrm>
                <a:off x="344925" y="1960229"/>
                <a:ext cx="3642947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696FF0"/>
                        </a:solidFill>
                        <a:latin typeface="Cambria Math" panose="02040503050406030204" pitchFamily="18" charset="0"/>
                      </a:rPr>
                      <m:t>|</m:t>
                    </m:r>
                    <m:func>
                      <m:funcPr>
                        <m:ctrlPr>
                          <a:rPr lang="en-US" sz="1600" i="1">
                            <a:solidFill>
                              <a:srgbClr val="696FF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rgbClr val="696FF0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sz="1600" i="1">
                                <a:solidFill>
                                  <a:srgbClr val="696F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rgbClr val="696FF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rgbClr val="696FF0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b>
                        </m:sSub>
                        <m:r>
                          <a:rPr lang="en-US" sz="1600" b="0" i="1" smtClean="0">
                            <a:solidFill>
                              <a:srgbClr val="696FF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e>
                    </m:func>
                    <m:r>
                      <a:rPr lang="en-US" sz="1600" b="0" i="0" smtClean="0">
                        <a:solidFill>
                          <a:srgbClr val="696FF0"/>
                        </a:solidFill>
                        <a:latin typeface="Cambria Math" panose="02040503050406030204" pitchFamily="18" charset="0"/>
                      </a:rPr>
                      <m:t>&gt;0.75</m:t>
                    </m:r>
                  </m:oMath>
                </a14:m>
                <a:r>
                  <a:rPr lang="en-US" sz="1600" dirty="0">
                    <a:solidFill>
                      <a:srgbClr val="696F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Enhanced </a:t>
                </a:r>
                <a:r>
                  <a:rPr lang="en-US" altLang="zh-CN" sz="1600" dirty="0">
                    <a:solidFill>
                      <a:srgbClr val="696F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unnatural parity sample </a:t>
                </a: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Natural Parity suppressed by a factor 11.6</a:t>
                </a: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func>
                      <m:funcPr>
                        <m:ctrlPr>
                          <a:rPr lang="en-US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b>
                        </m:sSub>
                        <m:r>
                          <a:rPr lang="en-US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e>
                    </m:func>
                    <m:r>
                      <a:rPr lang="en-US" sz="1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0.5</m:t>
                    </m:r>
                    <m:r>
                      <a:rPr lang="en-US" sz="1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1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altLang="zh-CN" sz="1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natural parity sample </a:t>
                </a: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(Unn</a:t>
                </a: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atural Parity suppressed by a factor 1.5</a:t>
                </a: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C1E10BA-9052-0848-8C38-919BD29267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925" y="1960229"/>
                <a:ext cx="3642947" cy="1200329"/>
              </a:xfrm>
              <a:prstGeom prst="rect">
                <a:avLst/>
              </a:prstGeom>
              <a:blipFill>
                <a:blip r:embed="rId9"/>
                <a:stretch>
                  <a:fillRect l="-694"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DC9BF9C-C625-6A44-B344-148DCEE45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Chen Chen. D and Ds spectroscopy at LHCb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BA54A321-0352-3048-8284-4EBA169F8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24-Oct-19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392577CA-553B-F742-8976-861EF1917C2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4925" y="5214814"/>
                <a:ext cx="4842864" cy="114851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/>
                  </a:buClr>
                  <a:buSzPct val="85000"/>
                  <a:buFont typeface="Wingdings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/>
                  </a:buClr>
                  <a:buSzPct val="85000"/>
                  <a:buFont typeface="Wingdings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/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/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/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/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/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/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/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SzPct val="75000"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3 unnatural parity states observed:</a:t>
                </a:r>
              </a:p>
              <a:p>
                <a:pPr lvl="1">
                  <a:buSzPct val="750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sz="1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sub>
                    </m:sSub>
                    <m:sSup>
                      <m:sSupPr>
                        <m:ctrlPr>
                          <a:rPr lang="en-US" sz="1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6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𝟐𝟓𝟓𝟎</m:t>
                            </m:r>
                          </m:e>
                        </m:d>
                      </m:e>
                      <m:sup>
                        <m:r>
                          <a:rPr lang="en-US" sz="1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sz="1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sz="16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sub>
                    </m:sSub>
                    <m:sSup>
                      <m:sSupPr>
                        <m:ctrlPr>
                          <a:rPr lang="en-US" sz="16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600" b="1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1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𝟐𝟕𝟔𝟎</m:t>
                            </m:r>
                          </m:e>
                        </m:d>
                      </m:e>
                      <m:sup>
                        <m:r>
                          <a:rPr lang="en-US" sz="16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sz="16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sub>
                    </m:sSub>
                    <m:sSup>
                      <m:sSupPr>
                        <m:ctrlPr>
                          <a:rPr lang="en-US" sz="16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600" b="1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1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𝟑𝟎𝟎𝟎</m:t>
                            </m:r>
                          </m:e>
                        </m:d>
                      </m:e>
                      <m:sup>
                        <m:r>
                          <a:rPr lang="en-US" sz="16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SzPct val="75000"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2 natural parity states observed:</a:t>
                </a:r>
              </a:p>
              <a:p>
                <a:pPr lvl="1">
                  <a:buSzPct val="75000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sz="1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sub>
                      <m:sup>
                        <m:r>
                          <a:rPr lang="en-US" sz="1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sz="1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6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𝟐𝟔𝟎𝟎</m:t>
                            </m:r>
                          </m:e>
                        </m:d>
                      </m:e>
                      <m:sup>
                        <m:r>
                          <a:rPr lang="en-US" sz="1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sz="1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sz="1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sub>
                      <m:sup>
                        <m:r>
                          <a:rPr lang="zh-CN" altLang="en-US" sz="1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sz="1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6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𝟐𝟕𝟔𝟎</m:t>
                            </m:r>
                          </m:e>
                        </m:d>
                      </m:e>
                      <m:sup>
                        <m:r>
                          <a:rPr lang="en-US" sz="1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endParaRPr lang="en-US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392577CA-553B-F742-8976-861EF1917C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925" y="5214814"/>
                <a:ext cx="4842864" cy="1148510"/>
              </a:xfrm>
              <a:prstGeom prst="rect">
                <a:avLst/>
              </a:prstGeom>
              <a:blipFill>
                <a:blip r:embed="rId10"/>
                <a:stretch>
                  <a:fillRect t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DC1A0EE5-F21B-A247-B7CC-B7143119C7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27942" y="4793493"/>
            <a:ext cx="2883531" cy="13331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220C64-D3E8-2C4B-99AB-354326E2F2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09881" y="3406386"/>
            <a:ext cx="3820138" cy="13993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FF1DE62-45A0-C549-8C2B-D1330F778C32}"/>
                  </a:ext>
                </a:extLst>
              </p:cNvPr>
              <p:cNvSpPr/>
              <p:nvPr/>
            </p:nvSpPr>
            <p:spPr>
              <a:xfrm>
                <a:off x="4948263" y="6126531"/>
                <a:ext cx="3764692" cy="630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Angular distributions</a:t>
                </a:r>
                <a:r>
                  <a:rPr lang="zh-CN" alt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consistent</a:t>
                </a:r>
                <a:r>
                  <a:rPr lang="zh-CN" alt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with</a:t>
                </a:r>
                <a:r>
                  <a:rPr lang="zh-CN" alt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parity</a:t>
                </a:r>
                <a:r>
                  <a:rPr lang="zh-CN" alt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assignments</a:t>
                </a:r>
              </a:p>
              <a:p>
                <a:r>
                  <a:rPr lang="en-US" altLang="zh-CN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(Black:</a:t>
                </a:r>
                <a:r>
                  <a:rPr lang="zh-CN" alt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natural;</a:t>
                </a:r>
                <a:r>
                  <a:rPr lang="zh-CN" alt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1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Red:</a:t>
                </a:r>
                <a:r>
                  <a:rPr lang="zh-CN" altLang="en-US" sz="11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1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unnatural;</a:t>
                </a:r>
                <a:r>
                  <a:rPr lang="zh-CN" altLang="en-US" sz="11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1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Blue:</a:t>
                </a:r>
                <a:r>
                  <a:rPr lang="zh-CN" altLang="en-US" sz="11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1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1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zh-CN" sz="11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p>
                    <m:r>
                      <a:rPr lang="en-US" altLang="zh-CN" sz="11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11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1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altLang="zh-CN" sz="11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1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FF1DE62-45A0-C549-8C2B-D1330F778C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8263" y="6126531"/>
                <a:ext cx="3764692" cy="630942"/>
              </a:xfrm>
              <a:prstGeom prst="rect">
                <a:avLst/>
              </a:prstGeom>
              <a:blipFill>
                <a:blip r:embed="rId13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2FE11B9-E61F-F44E-AFF5-631B12122AF3}"/>
                  </a:ext>
                </a:extLst>
              </p:cNvPr>
              <p:cNvSpPr/>
              <p:nvPr/>
            </p:nvSpPr>
            <p:spPr>
              <a:xfrm>
                <a:off x="3058668" y="778632"/>
                <a:ext cx="2347053" cy="375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𝟐𝟎𝟏𝟏</m:t>
                    </m:r>
                  </m:oMath>
                </a14:m>
                <a:r>
                  <a:rPr lang="zh-CN" altLang="en-US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data</a:t>
                </a:r>
                <a:r>
                  <a:rPr lang="en-US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𝐟𝐛</m:t>
                        </m:r>
                      </m:e>
                      <m:sup>
                        <m:r>
                          <a:rPr lang="en-US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2FE11B9-E61F-F44E-AFF5-631B12122A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8668" y="778632"/>
                <a:ext cx="2347053" cy="375552"/>
              </a:xfrm>
              <a:prstGeom prst="rect">
                <a:avLst/>
              </a:prstGeom>
              <a:blipFill>
                <a:blip r:embed="rId14"/>
                <a:stretch>
                  <a:fillRect t="-3226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F494736-F9EC-D245-8B5C-5DF89FCA2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0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736"/>
    </mc:Choice>
    <mc:Fallback xmlns="">
      <p:transition spd="slow" advTm="443736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3B72CD-7901-8C45-8928-1468F49E03B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88614" y="185435"/>
                <a:ext cx="7543800" cy="674171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Study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800" b="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800" b="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800" b="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800" b="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800" b="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800" b="0" i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systems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3B72CD-7901-8C45-8928-1468F49E03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88614" y="185435"/>
                <a:ext cx="7543800" cy="674171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77AABE-4AC8-2542-82DC-93A2B05E8B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1506" y="1159855"/>
                <a:ext cx="6664911" cy="520914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system</a:t>
                </a:r>
                <a:endParaRPr lang="en-US" altLang="zh-CN" sz="2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Can access natural parity</a:t>
                </a:r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states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77AABE-4AC8-2542-82DC-93A2B05E8B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1506" y="1159855"/>
                <a:ext cx="6664911" cy="5209140"/>
              </a:xfrm>
              <a:blipFill>
                <a:blip r:embed="rId3"/>
                <a:stretch>
                  <a:fillRect l="-954" t="-14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3B65EDA-1E98-1645-BCD4-987B9775A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51" y="0"/>
            <a:ext cx="795616" cy="796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D264E5-21C8-A849-8714-3C3C8D81DF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50" y="0"/>
            <a:ext cx="1103750" cy="7485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C8FA01-2ECD-BD47-A227-522AD8376E1E}"/>
              </a:ext>
            </a:extLst>
          </p:cNvPr>
          <p:cNvSpPr/>
          <p:nvPr/>
        </p:nvSpPr>
        <p:spPr>
          <a:xfrm>
            <a:off x="671563" y="790523"/>
            <a:ext cx="2441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JHEP09 (2013), 145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DC9BF9C-C625-6A44-B344-148DCEE45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Chen Chen. D and Ds spectroscopy at LHCb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BA54A321-0352-3048-8284-4EBA169F8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24-Oct-19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DF66F72-075A-E845-A022-DF91502693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1025" y="1929694"/>
            <a:ext cx="6868043" cy="22564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DCED32B5-C276-3844-A9D4-DD012BF4D7C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77606" y="4235010"/>
                <a:ext cx="7194880" cy="208515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/>
                  </a:buClr>
                  <a:buSzPct val="85000"/>
                  <a:buFont typeface="Wingdings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/>
                  </a:buClr>
                  <a:buSzPct val="85000"/>
                  <a:buFont typeface="Wingdings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/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/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/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/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/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/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/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Confirm</a:t>
                </a:r>
                <a:r>
                  <a:rPr lang="zh-CN" alt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observations: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sz="1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sub>
                      <m:sup>
                        <m:r>
                          <a:rPr lang="en-US" sz="1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sz="1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6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𝟐𝟔𝟎𝟎</m:t>
                            </m:r>
                          </m:e>
                        </m:d>
                      </m:e>
                      <m:sup>
                        <m:r>
                          <a:rPr lang="en-US" sz="1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sz="1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sz="1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sub>
                      <m:sup>
                        <m:r>
                          <a:rPr lang="zh-CN" altLang="en-US" sz="1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sz="1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6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𝟐𝟕𝟔𝟎</m:t>
                            </m:r>
                          </m:e>
                        </m:d>
                      </m:e>
                      <m:sup>
                        <m:r>
                          <a:rPr lang="en-US" sz="1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endParaRPr lang="en-US" altLang="zh-CN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SzPct val="75000"/>
                </a:pPr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Two</a:t>
                </a:r>
                <a:r>
                  <a:rPr lang="zh-CN" alt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charged</a:t>
                </a:r>
                <a:r>
                  <a:rPr lang="zh-CN" alt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states</a:t>
                </a:r>
                <a:r>
                  <a:rPr lang="zh-CN" alt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found:</a:t>
                </a:r>
              </a:p>
              <a:p>
                <a:pPr lvl="1">
                  <a:buSzPct val="75000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sz="16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sub>
                      <m:sup>
                        <m:r>
                          <a:rPr lang="en-US" sz="16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sz="16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600" b="1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1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𝟐𝟔𝟎𝟎</m:t>
                            </m:r>
                          </m:e>
                        </m:d>
                      </m:e>
                      <m:sup>
                        <m:r>
                          <a:rPr lang="en-US" altLang="zh-CN" sz="1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sz="16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sub>
                      <m:sup>
                        <m:r>
                          <a:rPr lang="zh-CN" altLang="en-US" sz="16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sz="16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600" b="1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1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𝟐𝟕𝟔𝟎</m:t>
                            </m:r>
                          </m:e>
                        </m:d>
                      </m:e>
                      <m:sup>
                        <m:r>
                          <a:rPr lang="en-US" altLang="zh-CN" sz="1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altLang="zh-CN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SzPct val="75000"/>
                </a:pPr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zh-CN" alt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broad</a:t>
                </a:r>
                <a:r>
                  <a:rPr lang="zh-CN" alt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structure</a:t>
                </a:r>
                <a:r>
                  <a:rPr lang="zh-CN" alt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at</a:t>
                </a:r>
                <a:r>
                  <a:rPr lang="zh-CN" alt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3.0</a:t>
                </a:r>
                <a:r>
                  <a:rPr lang="zh-CN" alt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GeV:</a:t>
                </a:r>
              </a:p>
              <a:p>
                <a:pPr lvl="1">
                  <a:buSzPct val="75000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1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sub>
                      <m:sup>
                        <m:r>
                          <a:rPr lang="zh-CN" altLang="en-US" sz="1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sz="16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𝟑𝟎𝟎𝟎</m:t>
                        </m:r>
                      </m:e>
                    </m:d>
                  </m:oMath>
                </a14:m>
                <a:endParaRPr lang="en-US" altLang="zh-CN" sz="1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SzPct val="75000"/>
                </a:pPr>
                <a:endParaRPr lang="en-US" altLang="zh-CN" sz="1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DCED32B5-C276-3844-A9D4-DD012BF4D7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606" y="4235010"/>
                <a:ext cx="7194880" cy="2085154"/>
              </a:xfrm>
              <a:prstGeom prst="rect">
                <a:avLst/>
              </a:prstGeom>
              <a:blipFill>
                <a:blip r:embed="rId7"/>
                <a:stretch>
                  <a:fillRect l="-176" t="-2410" b="-6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C334BA6-9C2E-5042-B082-C24CEAFF58BD}"/>
                  </a:ext>
                </a:extLst>
              </p:cNvPr>
              <p:cNvSpPr/>
              <p:nvPr/>
            </p:nvSpPr>
            <p:spPr>
              <a:xfrm>
                <a:off x="3058668" y="778632"/>
                <a:ext cx="2347053" cy="375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𝟐𝟎𝟏𝟏</m:t>
                    </m:r>
                  </m:oMath>
                </a14:m>
                <a:r>
                  <a:rPr lang="zh-CN" altLang="en-US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data</a:t>
                </a:r>
                <a:r>
                  <a:rPr lang="en-US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𝐟𝐛</m:t>
                        </m:r>
                      </m:e>
                      <m:sup>
                        <m:r>
                          <a:rPr lang="en-US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C334BA6-9C2E-5042-B082-C24CEAFF58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8668" y="778632"/>
                <a:ext cx="2347053" cy="375552"/>
              </a:xfrm>
              <a:prstGeom prst="rect">
                <a:avLst/>
              </a:prstGeom>
              <a:blipFill>
                <a:blip r:embed="rId8"/>
                <a:stretch>
                  <a:fillRect t="-3226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336A7EB-FEDE-DB47-A905-0FA9D2DE5697}"/>
                  </a:ext>
                </a:extLst>
              </p:cNvPr>
              <p:cNvSpPr/>
              <p:nvPr/>
            </p:nvSpPr>
            <p:spPr>
              <a:xfrm>
                <a:off x="6229021" y="1502616"/>
                <a:ext cx="264457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400" dirty="0"/>
                  <a:t>Partially</a:t>
                </a:r>
                <a:r>
                  <a:rPr lang="zh-CN" altLang="en-US" sz="1400" dirty="0"/>
                  <a:t> </a:t>
                </a:r>
                <a:r>
                  <a:rPr lang="en-US" altLang="zh-CN" sz="1400" dirty="0"/>
                  <a:t>reconstructed</a:t>
                </a:r>
                <a:r>
                  <a:rPr lang="zh-CN" altLang="en-US" sz="1400" dirty="0"/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en-US" altLang="zh-CN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336A7EB-FEDE-DB47-A905-0FA9D2DE56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9021" y="1502616"/>
                <a:ext cx="2644570" cy="307777"/>
              </a:xfrm>
              <a:prstGeom prst="rect">
                <a:avLst/>
              </a:prstGeom>
              <a:blipFill>
                <a:blip r:embed="rId9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414C1F1-42A1-474D-A46E-903CC284CF74}"/>
              </a:ext>
            </a:extLst>
          </p:cNvPr>
          <p:cNvCxnSpPr>
            <a:cxnSpLocks/>
          </p:cNvCxnSpPr>
          <p:nvPr/>
        </p:nvCxnSpPr>
        <p:spPr>
          <a:xfrm flipH="1">
            <a:off x="7076280" y="1727984"/>
            <a:ext cx="177553" cy="57834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ED3681-17D7-394D-8EA0-4DC7881D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6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316"/>
    </mc:Choice>
    <mc:Fallback xmlns="">
      <p:transition spd="slow" advTm="174316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3B72CD-7901-8C45-8928-1468F49E03B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27295" y="207319"/>
                <a:ext cx="7543800" cy="674171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Dalitz</a:t>
                </a:r>
                <a:r>
                  <a:rPr lang="zh-CN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plot</a:t>
                </a:r>
                <a:r>
                  <a:rPr lang="zh-CN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analysis</a:t>
                </a:r>
                <a:r>
                  <a:rPr lang="zh-CN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p>
                    <m:r>
                      <a:rPr lang="en-US" altLang="zh-CN" sz="2800" b="1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8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2800" b="1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3B72CD-7901-8C45-8928-1468F49E03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27295" y="207319"/>
                <a:ext cx="7543800" cy="674171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77AABE-4AC8-2542-82DC-93A2B05E8B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1506" y="1159855"/>
                <a:ext cx="4980030" cy="520914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Several</a:t>
                </a:r>
                <a:r>
                  <a:rPr lang="zh-CN" alt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18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800" b="1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sz="1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CN" sz="1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contributions</a:t>
                </a:r>
                <a:r>
                  <a:rPr lang="zh-CN" alt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considered</a:t>
                </a:r>
              </a:p>
              <a:p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Two</a:t>
                </a:r>
                <a:r>
                  <a:rPr lang="zh-CN" alt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models</a:t>
                </a:r>
                <a:r>
                  <a:rPr lang="zh-CN" alt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used:</a:t>
                </a:r>
                <a:r>
                  <a:rPr lang="zh-CN" alt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Isobar</a:t>
                </a:r>
                <a:r>
                  <a:rPr lang="zh-CN" alt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model</a:t>
                </a:r>
                <a:r>
                  <a:rPr lang="zh-CN" alt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K-matrix</a:t>
                </a:r>
                <a:r>
                  <a:rPr lang="zh-CN" alt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model</a:t>
                </a:r>
                <a:r>
                  <a:rPr lang="zh-CN" alt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altLang="zh-CN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77AABE-4AC8-2542-82DC-93A2B05E8B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1506" y="1159855"/>
                <a:ext cx="4980030" cy="5209140"/>
              </a:xfrm>
              <a:blipFill>
                <a:blip r:embed="rId3"/>
                <a:stretch>
                  <a:fillRect l="-510" t="-730" r="-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3B65EDA-1E98-1645-BCD4-987B9775A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51" y="0"/>
            <a:ext cx="795616" cy="796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D264E5-21C8-A849-8714-3C3C8D81DF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50" y="0"/>
            <a:ext cx="1103750" cy="7485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C8FA01-2ECD-BD47-A227-522AD8376E1E}"/>
              </a:ext>
            </a:extLst>
          </p:cNvPr>
          <p:cNvSpPr/>
          <p:nvPr/>
        </p:nvSpPr>
        <p:spPr>
          <a:xfrm>
            <a:off x="463613" y="774934"/>
            <a:ext cx="26976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(Phys.Rev.D92, 032002 (2015))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DC9BF9C-C625-6A44-B344-148DCEE45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Chen Chen. D and Ds spectroscopy at LHCb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BA54A321-0352-3048-8284-4EBA169F8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24-Oct-19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5000102-D7F8-404B-9EA2-6DCA4BD3BD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2662" y="3365220"/>
            <a:ext cx="4481393" cy="10045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B32795-62D0-1942-B6FF-A9BA061D478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9397"/>
          <a:stretch/>
        </p:blipFill>
        <p:spPr>
          <a:xfrm>
            <a:off x="886201" y="2333923"/>
            <a:ext cx="3111766" cy="20343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78919A6-DB65-CE41-B205-E5CBFBF444A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911"/>
          <a:stretch/>
        </p:blipFill>
        <p:spPr>
          <a:xfrm>
            <a:off x="850202" y="4368269"/>
            <a:ext cx="3091203" cy="204166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86ACCD1-5D05-5C4C-AE9C-8A0904C2DC66}"/>
              </a:ext>
            </a:extLst>
          </p:cNvPr>
          <p:cNvGrpSpPr/>
          <p:nvPr/>
        </p:nvGrpSpPr>
        <p:grpSpPr>
          <a:xfrm>
            <a:off x="5245289" y="828444"/>
            <a:ext cx="3727075" cy="2526701"/>
            <a:chOff x="5245289" y="828444"/>
            <a:chExt cx="3727075" cy="25267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CC8196A-7F6F-D943-92D3-F210B4A74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04895" y="828444"/>
              <a:ext cx="3667469" cy="2526701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C48CEA0-F195-164A-8C9D-A6019CCFEA6F}"/>
                </a:ext>
              </a:extLst>
            </p:cNvPr>
            <p:cNvSpPr/>
            <p:nvPr/>
          </p:nvSpPr>
          <p:spPr>
            <a:xfrm>
              <a:off x="5245289" y="3137659"/>
              <a:ext cx="807308" cy="1621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9EBC7AE-5031-0544-AE3A-C3593D52E364}"/>
                  </a:ext>
                </a:extLst>
              </p:cNvPr>
              <p:cNvSpPr/>
              <p:nvPr/>
            </p:nvSpPr>
            <p:spPr>
              <a:xfrm>
                <a:off x="4351968" y="4385320"/>
                <a:ext cx="4620396" cy="9282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itchFamily="2" charset="2"/>
                  <a:buChar char="ü"/>
                </a:pP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precision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mass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&amp;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width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400</m:t>
                        </m:r>
                      </m:e>
                    </m:d>
                  </m:oMath>
                </a14:m>
                <a:r>
                  <a:rPr lang="zh-CN" altLang="en-US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24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improved</a:t>
                </a:r>
              </a:p>
              <a:p>
                <a:pPr marL="285750" indent="-285750">
                  <a:buFont typeface="Wingdings" pitchFamily="2" charset="2"/>
                  <a:buChar char="ü"/>
                </a:pPr>
                <a:r>
                  <a:rPr lang="en-US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Observation of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e>
                      <m:sup>
                        <m:r>
                          <a:rPr lang="en-US" altLang="zh-CN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sup>
                    </m:sSup>
                    <m:r>
                      <a:rPr lang="en-US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  <m:sup>
                        <m:r>
                          <a:rPr lang="en-US" altLang="zh-CN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resonance</a:t>
                </a:r>
                <a:endParaRPr lang="en-US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9EBC7AE-5031-0544-AE3A-C3593D52E3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1968" y="4385320"/>
                <a:ext cx="4620396" cy="928267"/>
              </a:xfrm>
              <a:prstGeom prst="rect">
                <a:avLst/>
              </a:prstGeom>
              <a:blipFill>
                <a:blip r:embed="rId9"/>
                <a:stretch>
                  <a:fillRect l="-824" t="-1351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>
            <a:extLst>
              <a:ext uri="{FF2B5EF4-FFF2-40B4-BE49-F238E27FC236}">
                <a16:creationId xmlns:a16="http://schemas.microsoft.com/office/drawing/2014/main" id="{DBDA97E4-4E6A-8744-9888-B7628F4A8C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91070" y="5253549"/>
            <a:ext cx="3564575" cy="11197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7C12B58-D3FC-5A42-A38B-E69FC220E730}"/>
                  </a:ext>
                </a:extLst>
              </p:cNvPr>
              <p:cNvSpPr/>
              <p:nvPr/>
            </p:nvSpPr>
            <p:spPr>
              <a:xfrm>
                <a:off x="3854622" y="812338"/>
                <a:ext cx="1860317" cy="3125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Run1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data</a:t>
                </a:r>
                <a:r>
                  <a:rPr 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1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14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4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4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4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𝒇𝒃</m:t>
                        </m:r>
                      </m:e>
                      <m:sup>
                        <m:r>
                          <a:rPr lang="en-US" sz="1400" b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4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7C12B58-D3FC-5A42-A38B-E69FC220E7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622" y="812338"/>
                <a:ext cx="1860317" cy="312586"/>
              </a:xfrm>
              <a:prstGeom prst="rect">
                <a:avLst/>
              </a:prstGeom>
              <a:blipFill>
                <a:blip r:embed="rId11"/>
                <a:stretch>
                  <a:fillRect l="-1361" t="-3846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6B004B-B6BB-2348-8196-11F7B1374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4449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3B72CD-7901-8C45-8928-1468F49E03B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27295" y="207319"/>
                <a:ext cx="7543800" cy="674171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Dalitz</a:t>
                </a:r>
                <a:r>
                  <a:rPr lang="zh-CN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plot</a:t>
                </a:r>
                <a:r>
                  <a:rPr lang="zh-CN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analysis</a:t>
                </a:r>
                <a:r>
                  <a:rPr lang="zh-CN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p>
                    <m:r>
                      <a:rPr lang="en-US" altLang="zh-CN" sz="2800" b="1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8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2800" b="1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p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3B72CD-7901-8C45-8928-1468F49E03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27295" y="207319"/>
                <a:ext cx="7543800" cy="674171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3B65EDA-1E98-1645-BCD4-987B9775A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51" y="0"/>
            <a:ext cx="795616" cy="796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D264E5-21C8-A849-8714-3C3C8D81DF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50" y="0"/>
            <a:ext cx="1103750" cy="7485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C8FA01-2ECD-BD47-A227-522AD8376E1E}"/>
              </a:ext>
            </a:extLst>
          </p:cNvPr>
          <p:cNvSpPr/>
          <p:nvPr/>
        </p:nvSpPr>
        <p:spPr>
          <a:xfrm>
            <a:off x="671563" y="790523"/>
            <a:ext cx="26976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(Phys.Rev.D92, 012012 (2015))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DC9BF9C-C625-6A44-B344-148DCEE45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Chen Chen. D and Ds spectroscopy at LHCb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BA54A321-0352-3048-8284-4EBA169F8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24-Oct-19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EC31F5B6-54B6-E644-A230-AB3BDD995E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09061" y="5598667"/>
                <a:ext cx="4402472" cy="57011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/>
                  </a:buClr>
                  <a:buSzPct val="85000"/>
                  <a:buFont typeface="Wingdings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/>
                  </a:buClr>
                  <a:buSzPct val="85000"/>
                  <a:buFont typeface="Wingdings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/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/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/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/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/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/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/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74320" lvl="1" indent="0">
                  <a:buNone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No evidence is found for additional spin-1 or spin-3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  <m:sup>
                        <m:r>
                          <a:rPr lang="zh-CN" altLang="en-US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resonances.</a:t>
                </a:r>
                <a:endParaRPr lang="en-US" altLang="zh-CN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EC31F5B6-54B6-E644-A230-AB3BDD995E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9061" y="5598667"/>
                <a:ext cx="4402472" cy="570118"/>
              </a:xfrm>
              <a:prstGeom prst="rect">
                <a:avLst/>
              </a:prstGeom>
              <a:blipFill>
                <a:blip r:embed="rId5"/>
                <a:stretch>
                  <a:fillRect t="-15217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8AC73-A0C7-3741-A485-1E9694C2B9F0}"/>
              </a:ext>
            </a:extLst>
          </p:cNvPr>
          <p:cNvGrpSpPr/>
          <p:nvPr/>
        </p:nvGrpSpPr>
        <p:grpSpPr>
          <a:xfrm>
            <a:off x="4709061" y="855348"/>
            <a:ext cx="4254345" cy="2518724"/>
            <a:chOff x="4390768" y="881490"/>
            <a:chExt cx="4564905" cy="271083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A6944FB-782C-1B44-BFA8-068A13BCF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62585" y="906422"/>
              <a:ext cx="4493088" cy="2685905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71F3ECC-A584-0C41-96DC-20A2FFDD14D0}"/>
                </a:ext>
              </a:extLst>
            </p:cNvPr>
            <p:cNvSpPr/>
            <p:nvPr/>
          </p:nvSpPr>
          <p:spPr>
            <a:xfrm>
              <a:off x="4390768" y="881490"/>
              <a:ext cx="642551" cy="18781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77AABE-4AC8-2542-82DC-93A2B05E8B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1506" y="1159855"/>
                <a:ext cx="4980030" cy="520914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Several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b="1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CN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contributions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considered</a:t>
                </a:r>
              </a:p>
              <a:p>
                <a:pPr lvl="1"/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77AABE-4AC8-2542-82DC-93A2B05E8B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1506" y="1159855"/>
                <a:ext cx="4980030" cy="5209140"/>
              </a:xfrm>
              <a:blipFill>
                <a:blip r:embed="rId7"/>
                <a:stretch>
                  <a:fillRect l="-765" t="-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6844241D-689B-734A-9186-420DF56D0702}"/>
              </a:ext>
            </a:extLst>
          </p:cNvPr>
          <p:cNvGrpSpPr/>
          <p:nvPr/>
        </p:nvGrpSpPr>
        <p:grpSpPr>
          <a:xfrm>
            <a:off x="415692" y="1743059"/>
            <a:ext cx="4110681" cy="4972060"/>
            <a:chOff x="598380" y="1701442"/>
            <a:chExt cx="4110681" cy="497206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0ED6F58-4E9F-E942-9215-20555EF0A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8380" y="6095178"/>
              <a:ext cx="4110681" cy="57832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1789DBD-5DB4-2948-8D22-AFA5E6FA1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75572" y="1701442"/>
              <a:ext cx="2855847" cy="4328310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6D4E4554-591E-5D46-A181-1EB4FFA917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95176" y="3504065"/>
            <a:ext cx="2402503" cy="18375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7F56236-E735-134C-B00C-50B488CCB0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5839" y="4053962"/>
            <a:ext cx="3025239" cy="7836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29AB47F-8A50-6341-A4F7-CD4BF3B5E44D}"/>
                  </a:ext>
                </a:extLst>
              </p:cNvPr>
              <p:cNvSpPr/>
              <p:nvPr/>
            </p:nvSpPr>
            <p:spPr>
              <a:xfrm>
                <a:off x="3466327" y="822363"/>
                <a:ext cx="1860317" cy="3125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Run1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data</a:t>
                </a:r>
                <a:r>
                  <a:rPr 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1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14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4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4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4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𝒇𝒃</m:t>
                        </m:r>
                      </m:e>
                      <m:sup>
                        <m:r>
                          <a:rPr lang="en-US" sz="1400" b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4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29AB47F-8A50-6341-A4F7-CD4BF3B5E4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6327" y="822363"/>
                <a:ext cx="1860317" cy="312586"/>
              </a:xfrm>
              <a:prstGeom prst="rect">
                <a:avLst/>
              </a:prstGeom>
              <a:blipFill>
                <a:blip r:embed="rId12"/>
                <a:stretch>
                  <a:fillRect l="-680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AC3CA5-04D1-8A4C-B10B-3C34B3959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3970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3B72CD-7901-8C45-8928-1468F49E03B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27295" y="207319"/>
                <a:ext cx="7543800" cy="674171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Dalitz</a:t>
                </a:r>
                <a:r>
                  <a:rPr lang="zh-CN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plot</a:t>
                </a:r>
                <a:r>
                  <a:rPr lang="zh-CN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analysis</a:t>
                </a:r>
                <a:r>
                  <a:rPr lang="zh-CN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lang="en-US" altLang="zh-CN" sz="2800" b="1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p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3B72CD-7901-8C45-8928-1468F49E03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27295" y="207319"/>
                <a:ext cx="7543800" cy="674171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77AABE-4AC8-2542-82DC-93A2B05E8B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1506" y="1159855"/>
                <a:ext cx="4980030" cy="520914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Several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b="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  <m:sup>
                        <m:r>
                          <a:rPr lang="en-US" altLang="zh-CN" b="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en-US" altLang="zh-CN" b="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contributions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considered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Isobar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model</a:t>
                </a:r>
              </a:p>
              <a:p>
                <a:pPr lvl="1"/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77AABE-4AC8-2542-82DC-93A2B05E8B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1506" y="1159855"/>
                <a:ext cx="4980030" cy="5209140"/>
              </a:xfrm>
              <a:blipFill>
                <a:blip r:embed="rId3"/>
                <a:stretch>
                  <a:fillRect l="-765" t="-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3B65EDA-1E98-1645-BCD4-987B9775A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51" y="0"/>
            <a:ext cx="795616" cy="796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D264E5-21C8-A849-8714-3C3C8D81DF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50" y="0"/>
            <a:ext cx="1103750" cy="7485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C8FA01-2ECD-BD47-A227-522AD8376E1E}"/>
              </a:ext>
            </a:extLst>
          </p:cNvPr>
          <p:cNvSpPr/>
          <p:nvPr/>
        </p:nvSpPr>
        <p:spPr>
          <a:xfrm>
            <a:off x="451506" y="776280"/>
            <a:ext cx="30660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Phys.Rev.D91, 092002 (2015)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DC9BF9C-C625-6A44-B344-148DCEE45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Chen Chen. D and Ds spectroscopy at LHCb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BA54A321-0352-3048-8284-4EBA169F8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24-Oct-19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7CFA98-5E97-C449-8294-FB08960EEC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5437" y="836954"/>
            <a:ext cx="3225588" cy="26531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5DCC4C-0274-4F4E-94C9-8372F0AE86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605" y="2011274"/>
            <a:ext cx="4011079" cy="27255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EC31F5B6-54B6-E644-A230-AB3BDD995E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53968" y="5891675"/>
                <a:ext cx="5067579" cy="57011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/>
                  </a:buClr>
                  <a:buSzPct val="85000"/>
                  <a:buFont typeface="Wingdings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/>
                  </a:buClr>
                  <a:buSzPct val="85000"/>
                  <a:buFont typeface="Wingdings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/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/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/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/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/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/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/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74320" lvl="1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sub>
                      <m:sup>
                        <m:r>
                          <a:rPr lang="zh-CN" alt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𝟐𝟕𝟔𝟎</m:t>
                            </m:r>
                          </m:e>
                        </m:d>
                      </m:e>
                      <m:sup>
                        <m:r>
                          <a:rPr lang="en-US" altLang="zh-CN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zh-CN" altLang="en-US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</a:t>
                </a:r>
                <a:r>
                  <a:rPr lang="zh-CN" altLang="en-US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determined</a:t>
                </a:r>
                <a:r>
                  <a:rPr lang="zh-CN" altLang="en-US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</a:t>
                </a:r>
                <a:r>
                  <a:rPr lang="zh-CN" altLang="en-US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</a:t>
                </a:r>
                <a:r>
                  <a:rPr lang="zh-CN" altLang="en-US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spin-1</a:t>
                </a:r>
                <a:r>
                  <a:rPr lang="zh-CN" altLang="en-US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altLang="zh-CN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EC31F5B6-54B6-E644-A230-AB3BDD995E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3968" y="5891675"/>
                <a:ext cx="5067579" cy="570118"/>
              </a:xfrm>
              <a:prstGeom prst="rect">
                <a:avLst/>
              </a:prstGeom>
              <a:blipFill>
                <a:blip r:embed="rId8"/>
                <a:stretch>
                  <a:fillRect t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38A7CDB-5146-A942-B0AB-067B31B05CDC}"/>
                  </a:ext>
                </a:extLst>
              </p:cNvPr>
              <p:cNvSpPr/>
              <p:nvPr/>
            </p:nvSpPr>
            <p:spPr>
              <a:xfrm>
                <a:off x="4601551" y="4615488"/>
                <a:ext cx="4572000" cy="27911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ℬ</m:t>
                      </m:r>
                      <m:r>
                        <a:rPr lang="en-US" sz="1200" i="1" dirty="0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1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i="1" dirty="0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altLang="zh-CN" sz="12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sz="1200" b="0" i="1" dirty="0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12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sz="12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12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i="1" dirty="0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sz="12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altLang="zh-CN" sz="12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200" b="0" i="1" dirty="0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sz="12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l-GR" sz="1200" i="1" dirty="0">
                          <a:latin typeface="Cambria Math" panose="02040503050406030204" pitchFamily="18" charset="0"/>
                        </a:rPr>
                        <m:t>) =(7.31±0.19±0.22 ±0.39)×</m:t>
                      </m:r>
                      <m:sSup>
                        <m:sSupPr>
                          <m:ctrlPr>
                            <a:rPr lang="en-US" altLang="zh-CN" sz="12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sz="1200" i="1" dirty="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200" b="0" i="1" dirty="0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r>
                        <a:rPr lang="el-GR" sz="90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38A7CDB-5146-A942-B0AB-067B31B05C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1551" y="4615488"/>
                <a:ext cx="4572000" cy="279115"/>
              </a:xfrm>
              <a:prstGeom prst="rect">
                <a:avLst/>
              </a:prstGeom>
              <a:blipFill>
                <a:blip r:embed="rId9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616E1F0-7034-E34C-A32B-2A156F18A96D}"/>
                  </a:ext>
                </a:extLst>
              </p:cNvPr>
              <p:cNvSpPr/>
              <p:nvPr/>
            </p:nvSpPr>
            <p:spPr>
              <a:xfrm>
                <a:off x="3616340" y="758835"/>
                <a:ext cx="1860317" cy="3125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Run1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data</a:t>
                </a:r>
                <a:r>
                  <a:rPr 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1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14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4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4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4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𝐟𝐛</m:t>
                        </m:r>
                      </m:e>
                      <m:sup>
                        <m:r>
                          <a:rPr lang="en-US" sz="1400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400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616E1F0-7034-E34C-A32B-2A156F18A9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6340" y="758835"/>
                <a:ext cx="1860317" cy="312586"/>
              </a:xfrm>
              <a:prstGeom prst="rect">
                <a:avLst/>
              </a:prstGeom>
              <a:blipFill>
                <a:blip r:embed="rId10"/>
                <a:stretch>
                  <a:fillRect l="-680" t="-4167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1A6BD03A-D48A-F341-906F-740D3974998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" r="1690"/>
          <a:stretch/>
        </p:blipFill>
        <p:spPr>
          <a:xfrm>
            <a:off x="5165755" y="4918643"/>
            <a:ext cx="3176028" cy="9125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E10B4B-CC52-8047-8CBF-5E57A2B22A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19709" y="3266188"/>
            <a:ext cx="2885343" cy="13857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080554B-BB6F-C045-AA01-C6C2B0195E5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7878" y="4840652"/>
            <a:ext cx="2811294" cy="990566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8DDF928-8315-3849-94C8-6695B9167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42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801"/>
    </mc:Choice>
    <mc:Fallback xmlns="">
      <p:transition spd="slow" advTm="303801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3B72CD-7901-8C45-8928-1468F49E03B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27295" y="207319"/>
                <a:ext cx="7543800" cy="674171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Dalitz</a:t>
                </a:r>
                <a:r>
                  <a:rPr lang="zh-CN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plot</a:t>
                </a:r>
                <a:r>
                  <a:rPr lang="zh-CN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analysis</a:t>
                </a:r>
                <a:r>
                  <a:rPr lang="zh-CN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lang="en-US" altLang="zh-CN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3B72CD-7901-8C45-8928-1468F49E03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27295" y="207319"/>
                <a:ext cx="7543800" cy="674171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77AABE-4AC8-2542-82DC-93A2B05E8B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1506" y="1159855"/>
                <a:ext cx="4980030" cy="520914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Several</a:t>
                </a:r>
                <a:r>
                  <a:rPr lang="zh-CN" alt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  <m:sup>
                        <m:r>
                          <a:rPr lang="en-US" altLang="zh-CN" sz="1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contributions</a:t>
                </a:r>
                <a:r>
                  <a:rPr lang="zh-CN" alt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considered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77AABE-4AC8-2542-82DC-93A2B05E8B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1506" y="1159855"/>
                <a:ext cx="4980030" cy="5209140"/>
              </a:xfrm>
              <a:blipFill>
                <a:blip r:embed="rId3"/>
                <a:stretch>
                  <a:fillRect l="-510" t="-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3B65EDA-1E98-1645-BCD4-987B9775A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51" y="0"/>
            <a:ext cx="795616" cy="796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D264E5-21C8-A849-8714-3C3C8D81DF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50" y="0"/>
            <a:ext cx="1103750" cy="7485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C8FA01-2ECD-BD47-A227-522AD8376E1E}"/>
              </a:ext>
            </a:extLst>
          </p:cNvPr>
          <p:cNvSpPr/>
          <p:nvPr/>
        </p:nvSpPr>
        <p:spPr>
          <a:xfrm>
            <a:off x="571671" y="794048"/>
            <a:ext cx="26976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Phys.Rev.D94, 072001 (2016)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DC9BF9C-C625-6A44-B344-148DCEE45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Chen Chen. D and Ds spectroscopy at LHCb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BA54A321-0352-3048-8284-4EBA169F8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24-Oct-19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EC31F5B6-54B6-E644-A230-AB3BDD995E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45155" y="3668491"/>
                <a:ext cx="4492202" cy="91065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/>
                  </a:buClr>
                  <a:buSzPct val="85000"/>
                  <a:buFont typeface="Wingdings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/>
                  </a:buClr>
                  <a:buSzPct val="85000"/>
                  <a:buFont typeface="Wingdings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/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/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/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/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/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/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/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>
                  <a:buClr>
                    <a:srgbClr val="FF0000"/>
                  </a:buClr>
                  <a:buFont typeface="Wingdings" pitchFamily="2" charset="2"/>
                  <a:buChar char="ü"/>
                </a:pPr>
                <a:r>
                  <a:rPr lang="en-US" altLang="zh-CN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First</a:t>
                </a:r>
                <a:r>
                  <a:rPr lang="zh-CN" altLang="en-US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observation</a:t>
                </a:r>
                <a:r>
                  <a:rPr lang="zh-CN" altLang="en-US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b>
                          <m:sup>
                            <m:r>
                              <a:rPr lang="zh-CN" alt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∗</m:t>
                            </m:r>
                          </m:sup>
                        </m:sSubSup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(2760)</m:t>
                        </m:r>
                      </m:e>
                      <m:sup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zh-CN" altLang="en-US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altLang="zh-CN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buClr>
                    <a:srgbClr val="FF0000"/>
                  </a:buClr>
                  <a:buFont typeface="Wingdings" pitchFamily="2" charset="2"/>
                  <a:buChar char="ü"/>
                </a:pPr>
                <a:r>
                  <a:rPr lang="en-US" altLang="zh-CN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First</a:t>
                </a:r>
                <a:r>
                  <a:rPr lang="zh-CN" altLang="en-US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spin</a:t>
                </a:r>
                <a:r>
                  <a:rPr lang="zh-CN" altLang="en-US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determination</a:t>
                </a:r>
                <a:r>
                  <a:rPr lang="zh-CN" altLang="en-US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  <m:sup>
                        <m:r>
                          <a:rPr lang="zh-CN" alt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3000</m:t>
                            </m:r>
                          </m:e>
                        </m:d>
                      </m:e>
                      <m:sup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</m:oMath>
                </a14:m>
                <a:endParaRPr lang="en-US" altLang="zh-CN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EC31F5B6-54B6-E644-A230-AB3BDD995E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5155" y="3668491"/>
                <a:ext cx="4492202" cy="910659"/>
              </a:xfrm>
              <a:prstGeom prst="rect">
                <a:avLst/>
              </a:prstGeom>
              <a:blipFill>
                <a:blip r:embed="rId6"/>
                <a:stretch>
                  <a:fillRect t="-5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856F0C89-8494-3043-9C8E-E3F2E249FC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3586" y="4547124"/>
            <a:ext cx="3387389" cy="175068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2BB287A-9CAC-8B4E-8BA2-92CC994E951F}"/>
              </a:ext>
            </a:extLst>
          </p:cNvPr>
          <p:cNvGrpSpPr/>
          <p:nvPr/>
        </p:nvGrpSpPr>
        <p:grpSpPr>
          <a:xfrm>
            <a:off x="225341" y="1688362"/>
            <a:ext cx="4803063" cy="4401153"/>
            <a:chOff x="123866" y="1859334"/>
            <a:chExt cx="4803063" cy="405591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68ABF8A-2476-D64F-89D8-322DDD134635}"/>
                </a:ext>
              </a:extLst>
            </p:cNvPr>
            <p:cNvGrpSpPr/>
            <p:nvPr/>
          </p:nvGrpSpPr>
          <p:grpSpPr>
            <a:xfrm>
              <a:off x="123866" y="1859334"/>
              <a:ext cx="4803063" cy="3141506"/>
              <a:chOff x="102059" y="2343840"/>
              <a:chExt cx="4803063" cy="3141506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F05E115-8C7A-914B-B58B-49002C31CF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2059" y="2343840"/>
                <a:ext cx="4803063" cy="1580476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551FEA5-27BF-2A48-AE2A-2302C813FA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4242" y="3907878"/>
                <a:ext cx="4758695" cy="1577468"/>
              </a:xfrm>
              <a:prstGeom prst="rect">
                <a:avLst/>
              </a:prstGeom>
            </p:spPr>
          </p:pic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BA082BF-7461-DA47-A908-1C440201D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92704" y="5014634"/>
              <a:ext cx="1986655" cy="90061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48588E0-77E5-4449-A905-C62603CB132B}"/>
                  </a:ext>
                </a:extLst>
              </p:cNvPr>
              <p:cNvSpPr/>
              <p:nvPr/>
            </p:nvSpPr>
            <p:spPr>
              <a:xfrm>
                <a:off x="3404515" y="803735"/>
                <a:ext cx="1860317" cy="3125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Run1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data</a:t>
                </a:r>
                <a:r>
                  <a:rPr 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14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14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4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4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4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𝒇𝒃</m:t>
                        </m:r>
                      </m:e>
                      <m:sup>
                        <m:r>
                          <a:rPr lang="en-US" sz="1400" b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4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48588E0-77E5-4449-A905-C62603CB13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4515" y="803735"/>
                <a:ext cx="1860317" cy="312586"/>
              </a:xfrm>
              <a:prstGeom prst="rect">
                <a:avLst/>
              </a:prstGeom>
              <a:blipFill>
                <a:blip r:embed="rId12"/>
                <a:stretch>
                  <a:fillRect l="-676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CC18CFBA-72BA-0A4A-A6E2-431956EB00AB}"/>
              </a:ext>
            </a:extLst>
          </p:cNvPr>
          <p:cNvGrpSpPr/>
          <p:nvPr/>
        </p:nvGrpSpPr>
        <p:grpSpPr>
          <a:xfrm>
            <a:off x="5566718" y="918372"/>
            <a:ext cx="3287866" cy="2640547"/>
            <a:chOff x="5566718" y="918372"/>
            <a:chExt cx="3287866" cy="264054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21DA43B-7594-6D40-AB15-7D129F35D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566718" y="918372"/>
              <a:ext cx="3287866" cy="2640547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FE80512-B43B-7B48-A2A3-EBB7065AF3D7}"/>
                </a:ext>
              </a:extLst>
            </p:cNvPr>
            <p:cNvCxnSpPr/>
            <p:nvPr/>
          </p:nvCxnSpPr>
          <p:spPr>
            <a:xfrm flipH="1">
              <a:off x="6511332" y="2240782"/>
              <a:ext cx="160773" cy="33159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13F88D55-8B7C-EA4D-AD33-C8D3FF736135}"/>
                    </a:ext>
                  </a:extLst>
                </p:cNvPr>
                <p:cNvSpPr/>
                <p:nvPr/>
              </p:nvSpPr>
              <p:spPr>
                <a:xfrm>
                  <a:off x="6081301" y="2543450"/>
                  <a:ext cx="775979" cy="27699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n-US" altLang="zh-CN" sz="1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zh-CN" sz="1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  <m:sup>
                            <m:r>
                              <a:rPr lang="zh-CN" altLang="en-US" sz="1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∗</m:t>
                            </m:r>
                          </m:sup>
                        </m:sSubSup>
                        <m:sSup>
                          <m:sSupPr>
                            <m:ctrlPr>
                              <a:rPr lang="en-US" altLang="zh-CN" sz="1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CN" sz="1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2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246</m:t>
                                </m:r>
                                <m:r>
                                  <a:rPr lang="en-US" altLang="zh-CN" sz="1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CN" sz="1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13F88D55-8B7C-EA4D-AD33-C8D3FF73613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1301" y="2543450"/>
                  <a:ext cx="775979" cy="276999"/>
                </a:xfrm>
                <a:prstGeom prst="rect">
                  <a:avLst/>
                </a:prstGeom>
                <a:blipFill>
                  <a:blip r:embed="rId14"/>
                  <a:stretch>
                    <a:fillRect r="-48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C5202D0-BA0D-3541-B83F-1F9C86AB3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03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573"/>
    </mc:Choice>
    <mc:Fallback xmlns="">
      <p:transition spd="slow" advTm="232573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3B72CD-7901-8C45-8928-1468F49E03B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419606" y="2884748"/>
                <a:ext cx="7543800" cy="674171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20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zh-CN" alt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spectroscopy</a:t>
                </a:r>
                <a:r>
                  <a:rPr lang="zh-CN" alt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results</a:t>
                </a:r>
                <a:r>
                  <a:rPr lang="zh-CN" alt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at</a:t>
                </a:r>
                <a:r>
                  <a:rPr lang="zh-CN" alt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LHCb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3B72CD-7901-8C45-8928-1468F49E03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419606" y="2884748"/>
                <a:ext cx="7543800" cy="674171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3B65EDA-1E98-1645-BCD4-987B9775A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51" y="0"/>
            <a:ext cx="795616" cy="796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D264E5-21C8-A849-8714-3C3C8D81DF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50" y="0"/>
            <a:ext cx="1103750" cy="74852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DA53BA-A3D5-244C-BF59-9DB24E473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Chen Chen. D and Ds spectroscopy at LHCb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1141A09-803A-914C-9107-6474964A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24-Oct-19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4EACDB-00AC-4F46-8B8C-0128CF95C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3176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3B72CD-7901-8C45-8928-1468F49E03B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27295" y="207319"/>
                <a:ext cx="7543800" cy="674171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Study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CN" sz="2800" b="1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lang="en-US" altLang="zh-CN" sz="2800" b="1" i="1">
                            <a:latin typeface="Cambria Math" panose="02040503050406030204" pitchFamily="18" charset="0"/>
                          </a:rPr>
                          <m:t>𝑺</m:t>
                        </m:r>
                      </m:sub>
                      <m:sup>
                        <m:r>
                          <a:rPr lang="en-US" altLang="zh-CN" sz="2800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zh-CN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CN" sz="2800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altLang="zh-CN" sz="2800" b="1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systems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3B72CD-7901-8C45-8928-1468F49E03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27295" y="207319"/>
                <a:ext cx="7543800" cy="674171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3B65EDA-1E98-1645-BCD4-987B9775A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51" y="0"/>
            <a:ext cx="795616" cy="796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D264E5-21C8-A849-8714-3C3C8D81DF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50" y="0"/>
            <a:ext cx="1103750" cy="7485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C8FA01-2ECD-BD47-A227-522AD8376E1E}"/>
              </a:ext>
            </a:extLst>
          </p:cNvPr>
          <p:cNvSpPr/>
          <p:nvPr/>
        </p:nvSpPr>
        <p:spPr>
          <a:xfrm>
            <a:off x="344925" y="783750"/>
            <a:ext cx="30786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JHEP 10 (2012)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151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DC9BF9C-C625-6A44-B344-148DCEE45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Chen Chen. D and Ds spectroscopy at LHCb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BA54A321-0352-3048-8284-4EBA169F8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24-Oct-19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6765A884-204D-9940-8119-A66E6E3764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79853" y="1212857"/>
                <a:ext cx="8186351" cy="4050792"/>
              </a:xfrm>
            </p:spPr>
            <p:txBody>
              <a:bodyPr/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Confirmation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2700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sJ</m:t>
                        </m:r>
                      </m:sub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2860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in hadronic interactions for the first time</a:t>
                </a:r>
              </a:p>
            </p:txBody>
          </p:sp>
        </mc:Choice>
        <mc:Fallback xmlns="">
          <p:sp>
            <p:nvSpPr>
              <p:cNvPr id="19" name="Content Placeholder 18">
                <a:extLst>
                  <a:ext uri="{FF2B5EF4-FFF2-40B4-BE49-F238E27FC236}">
                    <a16:creationId xmlns:a16="http://schemas.microsoft.com/office/drawing/2014/main" id="{6765A884-204D-9940-8119-A66E6E3764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9853" y="1212857"/>
                <a:ext cx="8186351" cy="4050792"/>
              </a:xfrm>
              <a:blipFill>
                <a:blip r:embed="rId5"/>
                <a:stretch>
                  <a:fillRect l="-310" t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6A5A5563-4EAA-FC45-AB7A-E04A1CDE7C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0075" y="4920161"/>
            <a:ext cx="5132173" cy="93539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DFC8208C-7FC5-2C4A-A6AA-25ACAF06C71A}"/>
              </a:ext>
            </a:extLst>
          </p:cNvPr>
          <p:cNvGrpSpPr/>
          <p:nvPr/>
        </p:nvGrpSpPr>
        <p:grpSpPr>
          <a:xfrm>
            <a:off x="521516" y="1930289"/>
            <a:ext cx="7961830" cy="2615928"/>
            <a:chOff x="521516" y="1930289"/>
            <a:chExt cx="7961830" cy="261592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A08DEDB-D255-2C4E-AE38-2C3828407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1516" y="1930289"/>
              <a:ext cx="7961830" cy="261592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FC3080E9-61DC-204F-B838-5F6BDD6B3353}"/>
                    </a:ext>
                  </a:extLst>
                </p:cNvPr>
                <p:cNvSpPr/>
                <p:nvPr/>
              </p:nvSpPr>
              <p:spPr>
                <a:xfrm>
                  <a:off x="1673295" y="2085881"/>
                  <a:ext cx="105779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  <m:r>
                            <a:rPr lang="en-US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p>
                        <m:sSupPr>
                          <m:ctrlPr>
                            <a:rPr lang="en-US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𝟐𝟕𝟎𝟎</m:t>
                              </m:r>
                            </m:e>
                          </m:d>
                        </m:e>
                        <m:sup>
                          <m:r>
                            <a:rPr lang="en-US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en-US" sz="1200" b="1" dirty="0">
                      <a:solidFill>
                        <a:srgbClr val="FF0000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FC3080E9-61DC-204F-B838-5F6BDD6B33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3295" y="2085881"/>
                  <a:ext cx="1057790" cy="27699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3588941E-4E91-734F-84BE-418E9F070934}"/>
                    </a:ext>
                  </a:extLst>
                </p:cNvPr>
                <p:cNvSpPr/>
                <p:nvPr/>
              </p:nvSpPr>
              <p:spPr>
                <a:xfrm>
                  <a:off x="2385048" y="2362880"/>
                  <a:ext cx="1038554" cy="2960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  <m:r>
                            <a:rPr lang="en-US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𝑱</m:t>
                          </m:r>
                        </m:sub>
                        <m:sup>
                          <m:r>
                            <a:rPr lang="en-US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p>
                        <m:sSupPr>
                          <m:ctrlPr>
                            <a:rPr lang="en-US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𝟖𝟔</m:t>
                              </m:r>
                              <m:r>
                                <a:rPr lang="en-US" sz="1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d>
                        </m:e>
                        <m:sup>
                          <m:r>
                            <a:rPr lang="en-US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en-US" sz="1200" b="1" dirty="0">
                      <a:solidFill>
                        <a:srgbClr val="FF0000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3588941E-4E91-734F-84BE-418E9F07093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85048" y="2362880"/>
                  <a:ext cx="1038554" cy="29604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F64980B-57F3-594A-8892-13DB9528153C}"/>
                    </a:ext>
                  </a:extLst>
                </p:cNvPr>
                <p:cNvSpPr/>
                <p:nvPr/>
              </p:nvSpPr>
              <p:spPr>
                <a:xfrm>
                  <a:off x="5825273" y="2085881"/>
                  <a:ext cx="105779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  <m:r>
                            <a:rPr lang="en-US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p>
                        <m:sSupPr>
                          <m:ctrlPr>
                            <a:rPr lang="en-US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𝟐𝟕𝟎𝟎</m:t>
                              </m:r>
                            </m:e>
                          </m:d>
                        </m:e>
                        <m:sup>
                          <m:r>
                            <a:rPr lang="en-US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en-US" sz="1200" b="1" dirty="0">
                      <a:solidFill>
                        <a:srgbClr val="FF0000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F64980B-57F3-594A-8892-13DB9528153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25273" y="2085881"/>
                  <a:ext cx="1057790" cy="27699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B1A5F0E-F43F-5B4D-86D5-2620432953BE}"/>
                    </a:ext>
                  </a:extLst>
                </p:cNvPr>
                <p:cNvSpPr/>
                <p:nvPr/>
              </p:nvSpPr>
              <p:spPr>
                <a:xfrm>
                  <a:off x="6569905" y="2362880"/>
                  <a:ext cx="1038554" cy="2960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  <m:r>
                            <a:rPr lang="en-US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𝑱</m:t>
                          </m:r>
                        </m:sub>
                        <m:sup>
                          <m:r>
                            <a:rPr lang="en-US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p>
                        <m:sSupPr>
                          <m:ctrlPr>
                            <a:rPr lang="en-US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𝟖𝟔</m:t>
                              </m:r>
                              <m:r>
                                <a:rPr lang="en-US" sz="1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d>
                        </m:e>
                        <m:sup>
                          <m:r>
                            <a:rPr lang="en-US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en-US" sz="1200" b="1" dirty="0">
                      <a:solidFill>
                        <a:srgbClr val="FF0000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B1A5F0E-F43F-5B4D-86D5-2620432953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69905" y="2362880"/>
                  <a:ext cx="1038554" cy="296043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9A264C5-83D8-0745-8F83-4DE7507DB7CC}"/>
                  </a:ext>
                </a:extLst>
              </p:cNvPr>
              <p:cNvSpPr/>
              <p:nvPr/>
            </p:nvSpPr>
            <p:spPr>
              <a:xfrm>
                <a:off x="3481037" y="795623"/>
                <a:ext cx="1779590" cy="375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CN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𝟐𝟎𝟏𝟏</m:t>
                    </m:r>
                  </m:oMath>
                </a14:m>
                <a:r>
                  <a:rPr lang="en-US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𝒇𝒃</m:t>
                        </m:r>
                      </m:e>
                      <m:sup>
                        <m:r>
                          <a:rPr lang="en-US" b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9A264C5-83D8-0745-8F83-4DE7507DB7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1037" y="795623"/>
                <a:ext cx="1779590" cy="375552"/>
              </a:xfrm>
              <a:prstGeom prst="rect">
                <a:avLst/>
              </a:prstGeom>
              <a:blipFill>
                <a:blip r:embed="rId12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324155-6EA9-ED4B-B609-35DDBEA00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5266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3B72CD-7901-8C45-8928-1468F49E03B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27295" y="207319"/>
                <a:ext cx="7543800" cy="674171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Dalitz</a:t>
                </a:r>
                <a:r>
                  <a:rPr lang="zh-CN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plot</a:t>
                </a:r>
                <a:r>
                  <a:rPr lang="zh-CN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analysis</a:t>
                </a:r>
                <a:r>
                  <a:rPr lang="zh-CN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b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  <m:r>
                      <a:rPr lang="en-US" altLang="zh-CN" sz="2800" b="1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2800" i="1" dirty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800" b="1" i="1" dirty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𝑫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CN" sz="2800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𝟎</m:t>
                            </m:r>
                          </m:sup>
                        </m:sSup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p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endParaRPr lang="en-US" altLang="zh-C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3B72CD-7901-8C45-8928-1468F49E03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27295" y="207319"/>
                <a:ext cx="7543800" cy="674171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77AABE-4AC8-2542-82DC-93A2B05E8B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1506" y="1159855"/>
                <a:ext cx="4622840" cy="520914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Several</a:t>
                </a:r>
                <a:r>
                  <a:rPr lang="zh-CN" alt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p>
                        <m:r>
                          <a:rPr lang="en-US" altLang="zh-CN" sz="1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1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18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800" b="1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sz="1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CN" sz="1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p>
                        <m:r>
                          <a:rPr lang="en-US" altLang="zh-CN" sz="1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contributions</a:t>
                </a:r>
                <a:r>
                  <a:rPr lang="zh-CN" alt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considered</a:t>
                </a:r>
                <a:r>
                  <a:rPr lang="zh-CN" alt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using</a:t>
                </a:r>
                <a:r>
                  <a:rPr lang="zh-CN" alt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tensor</a:t>
                </a:r>
                <a:r>
                  <a:rPr lang="zh-CN" alt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formalism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77AABE-4AC8-2542-82DC-93A2B05E8B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1506" y="1159855"/>
                <a:ext cx="4622840" cy="5209140"/>
              </a:xfrm>
              <a:blipFill>
                <a:blip r:embed="rId3"/>
                <a:stretch>
                  <a:fillRect l="-549" t="-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3B65EDA-1E98-1645-BCD4-987B9775A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51" y="0"/>
            <a:ext cx="795616" cy="796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D264E5-21C8-A849-8714-3C3C8D81DF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50" y="0"/>
            <a:ext cx="1103750" cy="7485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C8FA01-2ECD-BD47-A227-522AD8376E1E}"/>
              </a:ext>
            </a:extLst>
          </p:cNvPr>
          <p:cNvSpPr/>
          <p:nvPr/>
        </p:nvSpPr>
        <p:spPr>
          <a:xfrm>
            <a:off x="589185" y="799610"/>
            <a:ext cx="48423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dirty="0"/>
              <a:t>Phys. Rev. Lett. 113 (2014) 162001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/>
              <a:t>Phys. Rev. D90 (2014) 072003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DC9BF9C-C625-6A44-B344-148DCEE45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Chen Chen. D and Ds spectroscopy at LHCb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BA54A321-0352-3048-8284-4EBA169F8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24-Oct-19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09D8C5E-5C09-CF42-9225-832BC98C6E3E}"/>
                  </a:ext>
                </a:extLst>
              </p:cNvPr>
              <p:cNvSpPr/>
              <p:nvPr/>
            </p:nvSpPr>
            <p:spPr>
              <a:xfrm>
                <a:off x="5460472" y="3077064"/>
                <a:ext cx="3531870" cy="7434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/>
                  <a:t>Signal present in the 2860 MeV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14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400" b="1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sz="14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CN" sz="14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p>
                        <m:r>
                          <a:rPr lang="en-US" altLang="zh-CN" sz="14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dirty="0"/>
                  <a:t>mass region described by a </a:t>
                </a:r>
                <a:r>
                  <a:rPr lang="en-US" sz="1400" b="1" dirty="0">
                    <a:solidFill>
                      <a:srgbClr val="FF0000"/>
                    </a:solidFill>
                  </a:rPr>
                  <a:t>superposition of a spin-1 and a spin-3 resonance</a:t>
                </a:r>
                <a:r>
                  <a:rPr lang="en-US" sz="1400" dirty="0"/>
                  <a:t>.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09D8C5E-5C09-CF42-9225-832BC98C6E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0472" y="3077064"/>
                <a:ext cx="3531870" cy="743473"/>
              </a:xfrm>
              <a:prstGeom prst="rect">
                <a:avLst/>
              </a:prstGeom>
              <a:blipFill>
                <a:blip r:embed="rId10"/>
                <a:stretch>
                  <a:fillRect l="-358" r="-107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C22EBA9-22CD-9C45-BC65-63DE29149800}"/>
                  </a:ext>
                </a:extLst>
              </p:cNvPr>
              <p:cNvSpPr/>
              <p:nvPr/>
            </p:nvSpPr>
            <p:spPr>
              <a:xfrm>
                <a:off x="5314845" y="753688"/>
                <a:ext cx="1493229" cy="3125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Run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14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14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4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4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4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𝐟𝐛</m:t>
                        </m:r>
                      </m:e>
                      <m:sup>
                        <m:r>
                          <a:rPr lang="en-US" sz="1400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400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C22EBA9-22CD-9C45-BC65-63DE291498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4845" y="753688"/>
                <a:ext cx="1493229" cy="312586"/>
              </a:xfrm>
              <a:prstGeom prst="rect">
                <a:avLst/>
              </a:prstGeom>
              <a:blipFill>
                <a:blip r:embed="rId11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5BD3C476-F76A-8B46-B019-A2F5F31CB09D}"/>
              </a:ext>
            </a:extLst>
          </p:cNvPr>
          <p:cNvGrpSpPr/>
          <p:nvPr/>
        </p:nvGrpSpPr>
        <p:grpSpPr>
          <a:xfrm>
            <a:off x="210994" y="1688353"/>
            <a:ext cx="5056415" cy="2812963"/>
            <a:chOff x="17929" y="3529584"/>
            <a:chExt cx="5056415" cy="28129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28BFF9A-5F07-1C49-AF12-7F4A52E24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7929" y="5377258"/>
              <a:ext cx="3348773" cy="965289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358A79D-895D-F548-A857-4107BF60E623}"/>
                </a:ext>
              </a:extLst>
            </p:cNvPr>
            <p:cNvGrpSpPr/>
            <p:nvPr/>
          </p:nvGrpSpPr>
          <p:grpSpPr>
            <a:xfrm>
              <a:off x="65378" y="3529584"/>
              <a:ext cx="5008966" cy="1838829"/>
              <a:chOff x="65378" y="3529584"/>
              <a:chExt cx="5008966" cy="183882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68C5DE4-D55E-8E49-AC7F-A267A55B0B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t="49605"/>
              <a:stretch/>
            </p:blipFill>
            <p:spPr>
              <a:xfrm>
                <a:off x="65378" y="3529584"/>
                <a:ext cx="5008966" cy="183882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CF691D08-8F97-7B4D-B117-D228BCA3D750}"/>
                      </a:ext>
                    </a:extLst>
                  </p:cNvPr>
                  <p:cNvSpPr txBox="1"/>
                  <p:nvPr/>
                </p:nvSpPr>
                <p:spPr>
                  <a:xfrm>
                    <a:off x="589185" y="3730336"/>
                    <a:ext cx="789342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1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1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1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1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sz="1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000" b="0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000" b="0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</a:rPr>
                                    <m:t>2573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0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US" sz="1000" dirty="0">
                      <a:solidFill>
                        <a:srgbClr val="0432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CF691D08-8F97-7B4D-B117-D228BCA3D75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9185" y="3730336"/>
                    <a:ext cx="789342" cy="246221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742205EC-5001-C649-9BB2-F4A7797CB4EB}"/>
                  </a:ext>
                </a:extLst>
              </p:cNvPr>
              <p:cNvCxnSpPr/>
              <p:nvPr/>
            </p:nvCxnSpPr>
            <p:spPr>
              <a:xfrm flipH="1">
                <a:off x="658091" y="3947037"/>
                <a:ext cx="155864" cy="148936"/>
              </a:xfrm>
              <a:prstGeom prst="straightConnector1">
                <a:avLst/>
              </a:prstGeom>
              <a:ln w="12700">
                <a:solidFill>
                  <a:srgbClr val="0432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A79A9B90-8617-1747-B7B0-626B75A14D6A}"/>
                      </a:ext>
                    </a:extLst>
                  </p:cNvPr>
                  <p:cNvSpPr txBox="1"/>
                  <p:nvPr/>
                </p:nvSpPr>
                <p:spPr>
                  <a:xfrm>
                    <a:off x="3235404" y="3783546"/>
                    <a:ext cx="789342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10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0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10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10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0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sz="10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0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0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2860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0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US" sz="1000" dirty="0">
                      <a:solidFill>
                        <a:srgbClr val="FFC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A79A9B90-8617-1747-B7B0-626B75A14D6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35404" y="3783546"/>
                    <a:ext cx="789342" cy="246221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FBEEF4AD-8A83-304B-AA08-72B84F003A5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442853" y="4452200"/>
                <a:ext cx="268722" cy="4635"/>
              </a:xfrm>
              <a:prstGeom prst="straightConnector1">
                <a:avLst/>
              </a:prstGeom>
              <a:ln w="12700">
                <a:solidFill>
                  <a:srgbClr val="FF85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6802791D-A6A7-924D-8946-14A4FD32F9AC}"/>
                      </a:ext>
                    </a:extLst>
                  </p:cNvPr>
                  <p:cNvSpPr txBox="1"/>
                  <p:nvPr/>
                </p:nvSpPr>
                <p:spPr>
                  <a:xfrm>
                    <a:off x="3615879" y="4317314"/>
                    <a:ext cx="789342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1000" b="0" i="1" smtClean="0">
                                  <a:solidFill>
                                    <a:srgbClr val="FF85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000" b="0" i="1" smtClean="0">
                                  <a:solidFill>
                                    <a:srgbClr val="FF85FF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1000" b="0" i="1" smtClean="0">
                                  <a:solidFill>
                                    <a:srgbClr val="FF85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1000" b="0" i="1" smtClean="0">
                                  <a:solidFill>
                                    <a:srgbClr val="FF85FF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sz="1000" b="0" i="1" smtClean="0">
                                  <a:solidFill>
                                    <a:srgbClr val="FF85FF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sz="1000" b="0" i="1" smtClean="0">
                                  <a:solidFill>
                                    <a:srgbClr val="FF85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000" b="0" i="1" smtClean="0">
                                      <a:solidFill>
                                        <a:srgbClr val="FF85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000" b="0" i="1" smtClean="0">
                                      <a:solidFill>
                                        <a:srgbClr val="FF85FF"/>
                                      </a:solidFill>
                                      <a:latin typeface="Cambria Math" panose="02040503050406030204" pitchFamily="18" charset="0"/>
                                    </a:rPr>
                                    <m:t>2860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000" b="0" i="1" smtClean="0">
                                  <a:solidFill>
                                    <a:srgbClr val="FF85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en-US" sz="1000" dirty="0">
                      <a:solidFill>
                        <a:srgbClr val="FF85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6802791D-A6A7-924D-8946-14A4FD32F9A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15879" y="4317314"/>
                    <a:ext cx="789342" cy="246221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DAEDC97C-5B1B-1842-941A-6DBC9E1516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61353" y="3993644"/>
                <a:ext cx="145579" cy="242705"/>
              </a:xfrm>
              <a:prstGeom prst="straightConnector1">
                <a:avLst/>
              </a:prstGeom>
              <a:ln w="127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BAAED02-7C82-DF47-A925-A45E1F3EF8C5}"/>
              </a:ext>
            </a:extLst>
          </p:cNvPr>
          <p:cNvGrpSpPr/>
          <p:nvPr/>
        </p:nvGrpSpPr>
        <p:grpSpPr>
          <a:xfrm>
            <a:off x="3993896" y="4135706"/>
            <a:ext cx="2547026" cy="1901237"/>
            <a:chOff x="5759447" y="3764425"/>
            <a:chExt cx="2547026" cy="190123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BD43EF4-4356-5842-88C4-D9E463603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759447" y="3764425"/>
              <a:ext cx="2547026" cy="1901237"/>
            </a:xfrm>
            <a:prstGeom prst="rect">
              <a:avLst/>
            </a:prstGeom>
          </p:spPr>
        </p:pic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7EA3C2C-674D-2644-99B8-E6A017A8AB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94419" y="4634345"/>
              <a:ext cx="275175" cy="433632"/>
            </a:xfrm>
            <a:prstGeom prst="straightConnector1">
              <a:avLst/>
            </a:prstGeom>
            <a:ln w="12700">
              <a:solidFill>
                <a:srgbClr val="FF85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FF306C17-2731-6C49-8B3F-53AD8FFB76EF}"/>
                    </a:ext>
                  </a:extLst>
                </p:cNvPr>
                <p:cNvSpPr txBox="1"/>
                <p:nvPr/>
              </p:nvSpPr>
              <p:spPr>
                <a:xfrm>
                  <a:off x="7449375" y="4427660"/>
                  <a:ext cx="789342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000" b="0" i="1" smtClean="0">
                                <a:solidFill>
                                  <a:srgbClr val="FF85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000" b="0" i="1" smtClean="0">
                                <a:solidFill>
                                  <a:srgbClr val="FF85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1000" b="0" i="1" smtClean="0">
                                <a:solidFill>
                                  <a:srgbClr val="FF85FF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sz="1000" b="0" i="1" smtClean="0">
                                <a:solidFill>
                                  <a:srgbClr val="FF85FF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sz="1000" b="0" i="1" smtClean="0">
                                <a:solidFill>
                                  <a:srgbClr val="FF85FF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sSup>
                          <m:sSupPr>
                            <m:ctrlPr>
                              <a:rPr lang="en-US" sz="1000" b="0" i="1" smtClean="0">
                                <a:solidFill>
                                  <a:srgbClr val="FF85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000" b="0" i="1" smtClean="0">
                                    <a:solidFill>
                                      <a:srgbClr val="FF85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000" b="0" i="1" smtClean="0">
                                    <a:solidFill>
                                      <a:srgbClr val="FF85FF"/>
                                    </a:solidFill>
                                    <a:latin typeface="Cambria Math" panose="02040503050406030204" pitchFamily="18" charset="0"/>
                                  </a:rPr>
                                  <m:t>2860</m:t>
                                </m:r>
                              </m:e>
                            </m:d>
                          </m:e>
                          <m:sup>
                            <m:r>
                              <a:rPr lang="en-US" sz="1000" b="0" i="1" smtClean="0">
                                <a:solidFill>
                                  <a:srgbClr val="FF85FF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US" sz="1000" dirty="0">
                    <a:solidFill>
                      <a:srgbClr val="FF85FF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FF306C17-2731-6C49-8B3F-53AD8FFB76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49375" y="4427660"/>
                  <a:ext cx="789342" cy="246221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1E562A95-18B0-EA46-B61E-3E22D206FDBE}"/>
                    </a:ext>
                  </a:extLst>
                </p:cNvPr>
                <p:cNvSpPr txBox="1"/>
                <p:nvPr/>
              </p:nvSpPr>
              <p:spPr>
                <a:xfrm>
                  <a:off x="6582555" y="4565461"/>
                  <a:ext cx="789342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0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0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10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sz="10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10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sSup>
                          <m:sSupPr>
                            <m:ctrlPr>
                              <a:rPr lang="en-US" sz="10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0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0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2860</m:t>
                                </m:r>
                              </m:e>
                            </m:d>
                          </m:e>
                          <m:sup>
                            <m:r>
                              <a:rPr lang="en-US" sz="10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US" sz="10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1E562A95-18B0-EA46-B61E-3E22D206FD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2555" y="4565461"/>
                  <a:ext cx="789342" cy="246221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D161D6D6-3157-954D-A0E8-B3410C8398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51245" y="4775559"/>
              <a:ext cx="145579" cy="242705"/>
            </a:xfrm>
            <a:prstGeom prst="straightConnector1">
              <a:avLst/>
            </a:prstGeom>
            <a:ln w="127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6CFD9C59-038E-E040-BC53-B9943EF5319B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3754"/>
          <a:stretch/>
        </p:blipFill>
        <p:spPr>
          <a:xfrm>
            <a:off x="327295" y="4649168"/>
            <a:ext cx="3764339" cy="13547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83A532-0694-AB4E-A8F4-CE023568782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817662" y="1021337"/>
            <a:ext cx="2421055" cy="21422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1AA1499-B3C1-8442-8987-6467AB5FD80C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1776"/>
          <a:stretch/>
        </p:blipFill>
        <p:spPr>
          <a:xfrm>
            <a:off x="6526541" y="4168781"/>
            <a:ext cx="2617459" cy="1835089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5F8C91D0-7116-4643-B48D-897771889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3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94"/>
    </mc:Choice>
    <mc:Fallback xmlns="">
      <p:transition spd="slow" advTm="112694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B72CD-7901-8C45-8928-1468F49E0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295" y="207319"/>
            <a:ext cx="7543800" cy="674171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LHCb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dataset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77AABE-4AC8-2542-82DC-93A2B05E8B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7651" y="1159854"/>
                <a:ext cx="8207465" cy="520914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Single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-arm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(2&lt;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5) 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spectrometer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designed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for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precision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flavour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measurements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77AABE-4AC8-2542-82DC-93A2B05E8B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7651" y="1159854"/>
                <a:ext cx="8207465" cy="5209140"/>
              </a:xfrm>
              <a:blipFill>
                <a:blip r:embed="rId2"/>
                <a:stretch>
                  <a:fillRect l="-309" t="-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3B65EDA-1E98-1645-BCD4-987B9775A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51" y="0"/>
            <a:ext cx="795616" cy="796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D264E5-21C8-A849-8714-3C3C8D81DF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50" y="0"/>
            <a:ext cx="1103750" cy="7485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9F5C0A-B041-F24B-8CF4-76291DCE539F}"/>
              </a:ext>
            </a:extLst>
          </p:cNvPr>
          <p:cNvSpPr/>
          <p:nvPr/>
        </p:nvSpPr>
        <p:spPr>
          <a:xfrm>
            <a:off x="1047294" y="719477"/>
            <a:ext cx="2604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JINST 3 (2008) S08005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94129C-05DF-2A46-9F03-75A807ACB286}"/>
              </a:ext>
            </a:extLst>
          </p:cNvPr>
          <p:cNvSpPr/>
          <p:nvPr/>
        </p:nvSpPr>
        <p:spPr>
          <a:xfrm>
            <a:off x="3616404" y="719477"/>
            <a:ext cx="3929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Int.J.Mod.Phys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A30 (2015) 1530022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24D933B-A6C3-E843-BCF8-DB8FCED3C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Chen Chen. D and Ds spectroscopy at LHCb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1D2E609E-9896-B740-B8B9-57FC7EE1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24-Oct-19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AF0DDB7-F3BA-7C43-96ED-7193A3A52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295" y="2099215"/>
            <a:ext cx="5263753" cy="33304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C08C45F-E5B8-7346-8101-258D96C62DB9}"/>
                  </a:ext>
                </a:extLst>
              </p:cNvPr>
              <p:cNvSpPr/>
              <p:nvPr/>
            </p:nvSpPr>
            <p:spPr>
              <a:xfrm>
                <a:off x="6443251" y="2099215"/>
                <a:ext cx="13396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=9</m:t>
                      </m:r>
                      <m:r>
                        <a:rPr lang="zh-CN" alt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</m:t>
                      </m:r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b="0" i="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b</m:t>
                          </m:r>
                        </m:e>
                        <m:sup>
                          <m:r>
                            <a:rPr lang="en-US" altLang="zh-CN" b="0" i="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C08C45F-E5B8-7346-8101-258D96C62D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3251" y="2099215"/>
                <a:ext cx="1339661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C6AFCC0-10AE-F045-8E14-DD5DF69E7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3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511"/>
    </mc:Choice>
    <mc:Fallback xmlns="">
      <p:transition spd="slow" advTm="8351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B72CD-7901-8C45-8928-1468F49E0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295" y="207319"/>
            <a:ext cx="7543800" cy="674171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B65EDA-1E98-1645-BCD4-987B9775A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51" y="0"/>
            <a:ext cx="795616" cy="796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D264E5-21C8-A849-8714-3C3C8D81D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50" y="0"/>
            <a:ext cx="1103750" cy="748520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A82E986-4A84-654E-B252-679B11D43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Chen Chen. D and Ds spectroscopy at LHCb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4D66875-6274-704D-96B6-09F8FF30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24-Oct-19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B86D779-2D4C-EA4A-9825-15A725CAF9F0}"/>
              </a:ext>
            </a:extLst>
          </p:cNvPr>
          <p:cNvGrpSpPr/>
          <p:nvPr/>
        </p:nvGrpSpPr>
        <p:grpSpPr>
          <a:xfrm>
            <a:off x="1434159" y="898023"/>
            <a:ext cx="6342516" cy="3913099"/>
            <a:chOff x="1016617" y="80685"/>
            <a:chExt cx="6342516" cy="391309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EAD5C4E-3263-6949-8477-15EC4C507BFC}"/>
                </a:ext>
              </a:extLst>
            </p:cNvPr>
            <p:cNvGrpSpPr/>
            <p:nvPr/>
          </p:nvGrpSpPr>
          <p:grpSpPr>
            <a:xfrm>
              <a:off x="1016617" y="80685"/>
              <a:ext cx="6183086" cy="3913099"/>
              <a:chOff x="-32875" y="810452"/>
              <a:chExt cx="6183086" cy="3913099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95853324-6FF1-D74B-90CC-76FB46150616}"/>
                  </a:ext>
                </a:extLst>
              </p:cNvPr>
              <p:cNvGrpSpPr/>
              <p:nvPr/>
            </p:nvGrpSpPr>
            <p:grpSpPr>
              <a:xfrm>
                <a:off x="-32875" y="810452"/>
                <a:ext cx="6183086" cy="3913099"/>
                <a:chOff x="0" y="796787"/>
                <a:chExt cx="6183086" cy="3913099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CA85092C-6E20-F449-A99A-85497CEA3EA6}"/>
                    </a:ext>
                  </a:extLst>
                </p:cNvPr>
                <p:cNvGrpSpPr/>
                <p:nvPr/>
              </p:nvGrpSpPr>
              <p:grpSpPr>
                <a:xfrm>
                  <a:off x="0" y="796787"/>
                  <a:ext cx="6183086" cy="3913099"/>
                  <a:chOff x="389238" y="818588"/>
                  <a:chExt cx="8458201" cy="5517100"/>
                </a:xfrm>
              </p:grpSpPr>
              <p:pic>
                <p:nvPicPr>
                  <p:cNvPr id="23" name="Picture 22">
                    <a:extLst>
                      <a:ext uri="{FF2B5EF4-FFF2-40B4-BE49-F238E27FC236}">
                        <a16:creationId xmlns:a16="http://schemas.microsoft.com/office/drawing/2014/main" id="{2F26DEDF-968B-514B-B51D-401DA37B2F3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389238" y="818588"/>
                    <a:ext cx="8458201" cy="551710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546E836E-AB9E-DA4B-8200-EC85CE05C268}"/>
                      </a:ext>
                    </a:extLst>
                  </p:cNvPr>
                  <p:cNvCxnSpPr/>
                  <p:nvPr/>
                </p:nvCxnSpPr>
                <p:spPr>
                  <a:xfrm>
                    <a:off x="1173836" y="5888024"/>
                    <a:ext cx="360000" cy="0"/>
                  </a:xfrm>
                  <a:prstGeom prst="line">
                    <a:avLst/>
                  </a:prstGeom>
                  <a:ln w="2222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DF77C200-5C5C-4147-AD55-DC73B0437A10}"/>
                      </a:ext>
                    </a:extLst>
                  </p:cNvPr>
                  <p:cNvCxnSpPr/>
                  <p:nvPr/>
                </p:nvCxnSpPr>
                <p:spPr>
                  <a:xfrm>
                    <a:off x="1173836" y="5592951"/>
                    <a:ext cx="360000" cy="0"/>
                  </a:xfrm>
                  <a:prstGeom prst="line">
                    <a:avLst/>
                  </a:prstGeom>
                  <a:ln w="2222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>
                    <a:extLst>
                      <a:ext uri="{FF2B5EF4-FFF2-40B4-BE49-F238E27FC236}">
                        <a16:creationId xmlns:a16="http://schemas.microsoft.com/office/drawing/2014/main" id="{DD9EFF27-FEED-354A-A1BC-E5B5FFCE04F8}"/>
                      </a:ext>
                    </a:extLst>
                  </p:cNvPr>
                  <p:cNvCxnSpPr/>
                  <p:nvPr/>
                </p:nvCxnSpPr>
                <p:spPr>
                  <a:xfrm>
                    <a:off x="1173836" y="4441845"/>
                    <a:ext cx="360000" cy="0"/>
                  </a:xfrm>
                  <a:prstGeom prst="line">
                    <a:avLst/>
                  </a:prstGeom>
                  <a:ln w="2222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Connector 26">
                    <a:extLst>
                      <a:ext uri="{FF2B5EF4-FFF2-40B4-BE49-F238E27FC236}">
                        <a16:creationId xmlns:a16="http://schemas.microsoft.com/office/drawing/2014/main" id="{1D703E8D-226B-7048-97AF-033C29E794BB}"/>
                      </a:ext>
                    </a:extLst>
                  </p:cNvPr>
                  <p:cNvCxnSpPr/>
                  <p:nvPr/>
                </p:nvCxnSpPr>
                <p:spPr>
                  <a:xfrm>
                    <a:off x="2460905" y="4830951"/>
                    <a:ext cx="360000" cy="0"/>
                  </a:xfrm>
                  <a:prstGeom prst="line">
                    <a:avLst/>
                  </a:prstGeom>
                  <a:ln w="2222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Connector 27">
                    <a:extLst>
                      <a:ext uri="{FF2B5EF4-FFF2-40B4-BE49-F238E27FC236}">
                        <a16:creationId xmlns:a16="http://schemas.microsoft.com/office/drawing/2014/main" id="{E96CE236-0C3E-4F4C-B454-64EC3845237B}"/>
                      </a:ext>
                    </a:extLst>
                  </p:cNvPr>
                  <p:cNvCxnSpPr/>
                  <p:nvPr/>
                </p:nvCxnSpPr>
                <p:spPr>
                  <a:xfrm>
                    <a:off x="2460905" y="4652609"/>
                    <a:ext cx="360000" cy="0"/>
                  </a:xfrm>
                  <a:prstGeom prst="line">
                    <a:avLst/>
                  </a:prstGeom>
                  <a:ln w="2222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87BE7B83-EE57-514B-8394-B2425462AFB2}"/>
                      </a:ext>
                    </a:extLst>
                  </p:cNvPr>
                  <p:cNvCxnSpPr/>
                  <p:nvPr/>
                </p:nvCxnSpPr>
                <p:spPr>
                  <a:xfrm>
                    <a:off x="2460905" y="4683413"/>
                    <a:ext cx="360000" cy="0"/>
                  </a:xfrm>
                  <a:prstGeom prst="line">
                    <a:avLst/>
                  </a:prstGeom>
                  <a:ln w="2222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0825CD3E-5FE7-B14A-99C5-78725B148362}"/>
                      </a:ext>
                    </a:extLst>
                  </p:cNvPr>
                  <p:cNvCxnSpPr/>
                  <p:nvPr/>
                </p:nvCxnSpPr>
                <p:spPr>
                  <a:xfrm>
                    <a:off x="1173836" y="4321871"/>
                    <a:ext cx="360000" cy="0"/>
                  </a:xfrm>
                  <a:prstGeom prst="line">
                    <a:avLst/>
                  </a:prstGeom>
                  <a:ln w="2222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4C047ECF-814C-D94E-B8C6-A7328163ADD7}"/>
                      </a:ext>
                    </a:extLst>
                  </p:cNvPr>
                  <p:cNvCxnSpPr/>
                  <p:nvPr/>
                </p:nvCxnSpPr>
                <p:spPr>
                  <a:xfrm>
                    <a:off x="3897819" y="3967350"/>
                    <a:ext cx="360000" cy="0"/>
                  </a:xfrm>
                  <a:prstGeom prst="line">
                    <a:avLst/>
                  </a:prstGeom>
                  <a:ln w="2222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9C9FAA35-F483-C74B-A86B-A25365CD9B8E}"/>
                      </a:ext>
                    </a:extLst>
                  </p:cNvPr>
                  <p:cNvCxnSpPr/>
                  <p:nvPr/>
                </p:nvCxnSpPr>
                <p:spPr>
                  <a:xfrm>
                    <a:off x="3897819" y="3923807"/>
                    <a:ext cx="360000" cy="0"/>
                  </a:xfrm>
                  <a:prstGeom prst="line">
                    <a:avLst/>
                  </a:prstGeom>
                  <a:ln w="22225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6744C1A0-B1A1-184F-89CA-C176BEC5E7B2}"/>
                      </a:ext>
                    </a:extLst>
                  </p:cNvPr>
                  <p:cNvSpPr/>
                  <p:nvPr/>
                </p:nvSpPr>
                <p:spPr>
                  <a:xfrm>
                    <a:off x="1420277" y="5735236"/>
                    <a:ext cx="1139371" cy="235327"/>
                  </a:xfrm>
                  <a:prstGeom prst="ellipse">
                    <a:avLst/>
                  </a:prstGeom>
                  <a:no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DC96D323-35E0-844E-842F-4BB41EC54B05}"/>
                      </a:ext>
                    </a:extLst>
                  </p:cNvPr>
                  <p:cNvSpPr/>
                  <p:nvPr/>
                </p:nvSpPr>
                <p:spPr>
                  <a:xfrm>
                    <a:off x="1420276" y="5393121"/>
                    <a:ext cx="1139371" cy="235327"/>
                  </a:xfrm>
                  <a:prstGeom prst="ellipse">
                    <a:avLst/>
                  </a:prstGeom>
                  <a:no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49F092E2-42F0-8046-8F75-2D02D474B8B5}"/>
                      </a:ext>
                    </a:extLst>
                  </p:cNvPr>
                  <p:cNvSpPr/>
                  <p:nvPr/>
                </p:nvSpPr>
                <p:spPr>
                  <a:xfrm>
                    <a:off x="1420275" y="4056743"/>
                    <a:ext cx="1139371" cy="453058"/>
                  </a:xfrm>
                  <a:prstGeom prst="ellipse">
                    <a:avLst/>
                  </a:prstGeom>
                  <a:no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80AAF75D-82C9-C844-9E7B-3FC30F3F9F1B}"/>
                      </a:ext>
                    </a:extLst>
                  </p:cNvPr>
                  <p:cNvSpPr/>
                  <p:nvPr/>
                </p:nvSpPr>
                <p:spPr>
                  <a:xfrm>
                    <a:off x="2758448" y="4647185"/>
                    <a:ext cx="1139371" cy="406812"/>
                  </a:xfrm>
                  <a:prstGeom prst="ellipse">
                    <a:avLst/>
                  </a:prstGeom>
                  <a:no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8900BF18-FC54-3B48-8388-C4E23B67E37B}"/>
                      </a:ext>
                    </a:extLst>
                  </p:cNvPr>
                  <p:cNvSpPr/>
                  <p:nvPr/>
                </p:nvSpPr>
                <p:spPr>
                  <a:xfrm>
                    <a:off x="2758447" y="4304062"/>
                    <a:ext cx="1139371" cy="235327"/>
                  </a:xfrm>
                  <a:prstGeom prst="ellipse">
                    <a:avLst/>
                  </a:prstGeom>
                  <a:no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27EEC3DC-C062-2C45-8B08-897D55CE6EB7}"/>
                      </a:ext>
                    </a:extLst>
                  </p:cNvPr>
                  <p:cNvSpPr/>
                  <p:nvPr/>
                </p:nvSpPr>
                <p:spPr>
                  <a:xfrm>
                    <a:off x="4202817" y="4000798"/>
                    <a:ext cx="1139371" cy="235327"/>
                  </a:xfrm>
                  <a:prstGeom prst="ellipse">
                    <a:avLst/>
                  </a:prstGeom>
                  <a:no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Oval 38">
                    <a:extLst>
                      <a:ext uri="{FF2B5EF4-FFF2-40B4-BE49-F238E27FC236}">
                        <a16:creationId xmlns:a16="http://schemas.microsoft.com/office/drawing/2014/main" id="{73528D21-2B96-0F4B-B1A5-79A6D9192AE9}"/>
                      </a:ext>
                    </a:extLst>
                  </p:cNvPr>
                  <p:cNvSpPr/>
                  <p:nvPr/>
                </p:nvSpPr>
                <p:spPr>
                  <a:xfrm>
                    <a:off x="4202818" y="3655033"/>
                    <a:ext cx="1139371" cy="235327"/>
                  </a:xfrm>
                  <a:prstGeom prst="ellipse">
                    <a:avLst/>
                  </a:prstGeom>
                  <a:noFill/>
                  <a:ln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E8BB01DC-34BA-454D-9B25-2F85206C6C8E}"/>
                    </a:ext>
                  </a:extLst>
                </p:cNvPr>
                <p:cNvSpPr/>
                <p:nvPr/>
              </p:nvSpPr>
              <p:spPr>
                <a:xfrm>
                  <a:off x="4210056" y="4153497"/>
                  <a:ext cx="1774845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050" dirty="0">
                      <a:solidFill>
                        <a:srgbClr val="555555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(Phys. Rev. D </a:t>
                  </a:r>
                  <a:r>
                    <a:rPr lang="en-US" sz="1050" b="1" dirty="0">
                      <a:solidFill>
                        <a:srgbClr val="555555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93</a:t>
                  </a:r>
                  <a:r>
                    <a:rPr lang="en-US" sz="1050" dirty="0">
                      <a:solidFill>
                        <a:srgbClr val="555555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034035)</a:t>
                  </a:r>
                  <a:endParaRPr lang="en-US" sz="1050" b="0" i="0" dirty="0">
                    <a:solidFill>
                      <a:srgbClr val="555555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D8A3730F-87CE-2F4F-9BAF-A8AB8724AD7F}"/>
                    </a:ext>
                  </a:extLst>
                </p:cNvPr>
                <p:cNvSpPr/>
                <p:nvPr/>
              </p:nvSpPr>
              <p:spPr>
                <a:xfrm>
                  <a:off x="2292974" y="3401050"/>
                  <a:ext cx="2832996" cy="4308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274320" lvl="1" indent="0">
                    <a:buNone/>
                  </a:pPr>
                  <a:r>
                    <a:rPr lang="en-US" altLang="zh-CN" sz="1100" dirty="0">
                      <a:solidFill>
                        <a:srgbClr val="00B0F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Observed states with spin-parity determined!</a:t>
                  </a:r>
                </a:p>
              </p:txBody>
            </p:sp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E1DE3EA2-1D43-8248-B19A-AB1783B13D3F}"/>
                    </a:ext>
                  </a:extLst>
                </p:cNvPr>
                <p:cNvCxnSpPr>
                  <a:cxnSpLocks/>
                  <a:stCxn id="37" idx="6"/>
                </p:cNvCxnSpPr>
                <p:nvPr/>
              </p:nvCxnSpPr>
              <p:spPr>
                <a:xfrm>
                  <a:off x="2564830" y="3352375"/>
                  <a:ext cx="475913" cy="83455"/>
                </a:xfrm>
                <a:prstGeom prst="straightConnector1">
                  <a:avLst/>
                </a:prstGeom>
                <a:ln w="12700">
                  <a:solidFill>
                    <a:srgbClr val="00B0F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97F95EFC-6ED7-EC4D-A151-C23319BF0A08}"/>
                  </a:ext>
                </a:extLst>
              </p:cNvPr>
              <p:cNvCxnSpPr/>
              <p:nvPr/>
            </p:nvCxnSpPr>
            <p:spPr>
              <a:xfrm>
                <a:off x="516156" y="2302413"/>
                <a:ext cx="5436000" cy="0"/>
              </a:xfrm>
              <a:prstGeom prst="line">
                <a:avLst/>
              </a:prstGeom>
              <a:ln w="15875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662B256-B455-FE4C-989E-7FA2C71EE5D9}"/>
                  </a:ext>
                </a:extLst>
              </p:cNvPr>
              <p:cNvSpPr/>
              <p:nvPr/>
            </p:nvSpPr>
            <p:spPr>
              <a:xfrm>
                <a:off x="3280130" y="1124774"/>
                <a:ext cx="2832996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74320" lvl="1" indent="0">
                  <a:buNone/>
                </a:pPr>
                <a:r>
                  <a:rPr lang="en-US" altLang="zh-CN" sz="11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Observed states without spin-parity assignment!</a:t>
                </a:r>
              </a:p>
            </p:txBody>
          </p: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17E5C12D-4769-B047-91F7-385CE26E541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79408" y="1484623"/>
                <a:ext cx="119101" cy="822357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745920D4-F609-2A41-9D6F-58EE042472D3}"/>
                  </a:ext>
                </a:extLst>
              </p:cNvPr>
              <p:cNvCxnSpPr/>
              <p:nvPr/>
            </p:nvCxnSpPr>
            <p:spPr>
              <a:xfrm>
                <a:off x="516026" y="3256077"/>
                <a:ext cx="5436000" cy="0"/>
              </a:xfrm>
              <a:prstGeom prst="line">
                <a:avLst/>
              </a:prstGeom>
              <a:ln w="15875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6B213C2C-5769-F248-A910-9DD025E720FB}"/>
                    </a:ext>
                  </a:extLst>
                </p:cNvPr>
                <p:cNvSpPr/>
                <p:nvPr/>
              </p:nvSpPr>
              <p:spPr>
                <a:xfrm>
                  <a:off x="6508579" y="1361310"/>
                  <a:ext cx="790152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0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𝐷</m:t>
                        </m:r>
                        <m:sSup>
                          <m:sSupPr>
                            <m:ctrlPr>
                              <a:rPr lang="en-US" altLang="zh-CN" sz="10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CN" sz="10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0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3000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CN" sz="10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6B213C2C-5769-F248-A910-9DD025E720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08579" y="1361310"/>
                  <a:ext cx="790152" cy="25391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024F1911-DBEC-B742-880B-880FCA2BC617}"/>
                    </a:ext>
                  </a:extLst>
                </p:cNvPr>
                <p:cNvSpPr/>
                <p:nvPr/>
              </p:nvSpPr>
              <p:spPr>
                <a:xfrm>
                  <a:off x="6508579" y="2283116"/>
                  <a:ext cx="850554" cy="24808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0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10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altLang="zh-CN" sz="10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∗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0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CN" sz="10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000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2640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CN" sz="10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± </m:t>
                            </m:r>
                          </m:sup>
                        </m:sSup>
                      </m:oMath>
                    </m:oMathPara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024F1911-DBEC-B742-880B-880FCA2BC6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08579" y="2283116"/>
                  <a:ext cx="850554" cy="24808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0C1A98C7-C9B3-1E46-AA75-FDC04C6A9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253" y="4936010"/>
            <a:ext cx="8307822" cy="52091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zh-CN" altLang="en-US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states</a:t>
            </a:r>
            <a:r>
              <a:rPr lang="zh-CN" altLang="en-US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zh-CN" altLang="en-US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been</a:t>
            </a:r>
            <a:r>
              <a:rPr lang="zh-CN" altLang="en-US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observed</a:t>
            </a:r>
            <a:r>
              <a:rPr lang="zh-CN" altLang="en-US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various</a:t>
            </a:r>
            <a:r>
              <a:rPr lang="zh-CN" altLang="en-US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experiments.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However</a:t>
            </a:r>
          </a:p>
          <a:p>
            <a:pPr lvl="1"/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Still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Still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spin-parity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several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states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determined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C50FDCA6-8C81-0149-BC53-16BCF0C4F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14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51"/>
    </mc:Choice>
    <mc:Fallback xmlns="">
      <p:transition spd="slow" advTm="2225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B72CD-7901-8C45-8928-1468F49E0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295" y="207319"/>
            <a:ext cx="7543800" cy="674171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B65EDA-1E98-1645-BCD4-987B9775A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51" y="0"/>
            <a:ext cx="795616" cy="796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D264E5-21C8-A849-8714-3C3C8D81D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50" y="0"/>
            <a:ext cx="1103750" cy="748520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A82E986-4A84-654E-B252-679B11D43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Chen Chen. D and Ds spectroscopy at LHCb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4D66875-6274-704D-96B6-09F8FF30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24-Oct-19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0C1A98C7-C9B3-1E46-AA75-FDC04C6A9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253" y="4936010"/>
            <a:ext cx="8307822" cy="52091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zh-CN" altLang="en-US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states</a:t>
            </a:r>
            <a:r>
              <a:rPr lang="zh-CN" altLang="en-US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zh-CN" altLang="en-US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been</a:t>
            </a:r>
            <a:r>
              <a:rPr lang="zh-CN" altLang="en-US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observed</a:t>
            </a:r>
            <a:r>
              <a:rPr lang="zh-CN" altLang="en-US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various</a:t>
            </a:r>
            <a:r>
              <a:rPr lang="zh-CN" altLang="en-US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experiments.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However</a:t>
            </a:r>
          </a:p>
          <a:p>
            <a:pPr lvl="1"/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Still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Still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spin-parity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several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states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determined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altLang="zh-CN" dirty="0">
                <a:solidFill>
                  <a:srgbClr val="FF8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Still</a:t>
            </a:r>
            <a:r>
              <a:rPr lang="zh-CN" altLang="en-US" dirty="0">
                <a:solidFill>
                  <a:srgbClr val="FF8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8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zh-CN" altLang="en-US" dirty="0">
                <a:solidFill>
                  <a:srgbClr val="FF8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8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interesting</a:t>
            </a:r>
            <a:r>
              <a:rPr lang="zh-CN" altLang="en-US" dirty="0">
                <a:solidFill>
                  <a:srgbClr val="FF8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8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tensions</a:t>
            </a:r>
            <a:r>
              <a:rPr lang="zh-CN" altLang="en-US" dirty="0">
                <a:solidFill>
                  <a:srgbClr val="FF8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8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zh-CN" altLang="en-US" dirty="0">
                <a:solidFill>
                  <a:srgbClr val="FF8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8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</a:t>
            </a:r>
            <a:r>
              <a:rPr lang="zh-CN" altLang="en-US" dirty="0">
                <a:solidFill>
                  <a:srgbClr val="FF8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8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dirty="0">
                <a:solidFill>
                  <a:srgbClr val="FF8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8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4BF04DCF-7A98-3046-9B6B-AEFBDE8D037A}"/>
              </a:ext>
            </a:extLst>
          </p:cNvPr>
          <p:cNvGrpSpPr/>
          <p:nvPr/>
        </p:nvGrpSpPr>
        <p:grpSpPr>
          <a:xfrm>
            <a:off x="463215" y="881490"/>
            <a:ext cx="7343577" cy="4006998"/>
            <a:chOff x="463215" y="881490"/>
            <a:chExt cx="7343577" cy="4006998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72B9222-AB7E-DB4E-B248-04C3B7E439AA}"/>
                </a:ext>
              </a:extLst>
            </p:cNvPr>
            <p:cNvGrpSpPr/>
            <p:nvPr/>
          </p:nvGrpSpPr>
          <p:grpSpPr>
            <a:xfrm>
              <a:off x="1469136" y="881490"/>
              <a:ext cx="6337656" cy="4006998"/>
              <a:chOff x="1066800" y="56621"/>
              <a:chExt cx="6337656" cy="4006998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7F909B08-E268-3846-B580-63AAF18131C9}"/>
                  </a:ext>
                </a:extLst>
              </p:cNvPr>
              <p:cNvGrpSpPr/>
              <p:nvPr/>
            </p:nvGrpSpPr>
            <p:grpSpPr>
              <a:xfrm>
                <a:off x="1066800" y="56621"/>
                <a:ext cx="6337656" cy="4006998"/>
                <a:chOff x="0" y="823097"/>
                <a:chExt cx="6337656" cy="4006998"/>
              </a:xfrm>
            </p:grpSpPr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4AF8A1CB-5239-A84F-B9ED-1CB154DC4488}"/>
                    </a:ext>
                  </a:extLst>
                </p:cNvPr>
                <p:cNvGrpSpPr/>
                <p:nvPr/>
              </p:nvGrpSpPr>
              <p:grpSpPr>
                <a:xfrm>
                  <a:off x="0" y="823097"/>
                  <a:ext cx="6337656" cy="4006998"/>
                  <a:chOff x="37497" y="853108"/>
                  <a:chExt cx="6337656" cy="4006998"/>
                </a:xfrm>
              </p:grpSpPr>
              <p:grpSp>
                <p:nvGrpSpPr>
                  <p:cNvPr id="48" name="Group 47">
                    <a:extLst>
                      <a:ext uri="{FF2B5EF4-FFF2-40B4-BE49-F238E27FC236}">
                        <a16:creationId xmlns:a16="http://schemas.microsoft.com/office/drawing/2014/main" id="{80188B72-0756-0B48-81A3-99BC955BF298}"/>
                      </a:ext>
                    </a:extLst>
                  </p:cNvPr>
                  <p:cNvGrpSpPr/>
                  <p:nvPr/>
                </p:nvGrpSpPr>
                <p:grpSpPr>
                  <a:xfrm>
                    <a:off x="37497" y="853108"/>
                    <a:ext cx="6058891" cy="4006998"/>
                    <a:chOff x="37497" y="853108"/>
                    <a:chExt cx="6058891" cy="4006998"/>
                  </a:xfrm>
                </p:grpSpPr>
                <p:pic>
                  <p:nvPicPr>
                    <p:cNvPr id="52" name="Picture 51">
                      <a:extLst>
                        <a:ext uri="{FF2B5EF4-FFF2-40B4-BE49-F238E27FC236}">
                          <a16:creationId xmlns:a16="http://schemas.microsoft.com/office/drawing/2014/main" id="{41B800D3-2BF2-3E43-9006-E9EDEC7C7D2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37497" y="853108"/>
                      <a:ext cx="6058891" cy="4006998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53" name="Rectangle 52">
                      <a:extLst>
                        <a:ext uri="{FF2B5EF4-FFF2-40B4-BE49-F238E27FC236}">
                          <a16:creationId xmlns:a16="http://schemas.microsoft.com/office/drawing/2014/main" id="{456F6E09-3CA5-D64A-B9AE-10F56DC306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09266" y="4280007"/>
                      <a:ext cx="1774845" cy="253916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1050" dirty="0">
                          <a:solidFill>
                            <a:srgbClr val="555555"/>
                          </a:solidFill>
                          <a:latin typeface="Proxima Nova"/>
                        </a:rPr>
                        <a:t>(Phys. Rev. D </a:t>
                      </a:r>
                      <a:r>
                        <a:rPr lang="en-US" sz="1050" b="1" dirty="0">
                          <a:solidFill>
                            <a:srgbClr val="555555"/>
                          </a:solidFill>
                          <a:latin typeface="Proxima Nova"/>
                        </a:rPr>
                        <a:t>93</a:t>
                      </a:r>
                      <a:r>
                        <a:rPr lang="en-US" sz="1050" dirty="0">
                          <a:solidFill>
                            <a:srgbClr val="555555"/>
                          </a:solidFill>
                          <a:latin typeface="Proxima Nova"/>
                        </a:rPr>
                        <a:t>, 034035)</a:t>
                      </a:r>
                      <a:endParaRPr lang="en-US" sz="1050" b="0" i="0" dirty="0">
                        <a:solidFill>
                          <a:srgbClr val="555555"/>
                        </a:solidFill>
                        <a:effectLst/>
                        <a:latin typeface="Proxima Nova"/>
                      </a:endParaRPr>
                    </a:p>
                  </p:txBody>
                </p:sp>
                <p:cxnSp>
                  <p:nvCxnSpPr>
                    <p:cNvPr id="54" name="Straight Connector 53">
                      <a:extLst>
                        <a:ext uri="{FF2B5EF4-FFF2-40B4-BE49-F238E27FC236}">
                          <a16:creationId xmlns:a16="http://schemas.microsoft.com/office/drawing/2014/main" id="{07752689-9434-8E42-89AC-8D010A6DBEF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84291" y="4535826"/>
                      <a:ext cx="263166" cy="0"/>
                    </a:xfrm>
                    <a:prstGeom prst="line">
                      <a:avLst/>
                    </a:prstGeom>
                    <a:ln w="22225">
                      <a:solidFill>
                        <a:srgbClr val="00B0F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Connector 54">
                      <a:extLst>
                        <a:ext uri="{FF2B5EF4-FFF2-40B4-BE49-F238E27FC236}">
                          <a16:creationId xmlns:a16="http://schemas.microsoft.com/office/drawing/2014/main" id="{CE034EF5-3F36-3D4F-8906-678A27D4404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519247" y="3952453"/>
                      <a:ext cx="263166" cy="0"/>
                    </a:xfrm>
                    <a:prstGeom prst="line">
                      <a:avLst/>
                    </a:prstGeom>
                    <a:ln w="22225">
                      <a:solidFill>
                        <a:srgbClr val="00B0F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Straight Connector 55">
                      <a:extLst>
                        <a:ext uri="{FF2B5EF4-FFF2-40B4-BE49-F238E27FC236}">
                          <a16:creationId xmlns:a16="http://schemas.microsoft.com/office/drawing/2014/main" id="{7F6605EA-1280-2341-8E61-40C39B4787B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519247" y="3773118"/>
                      <a:ext cx="263166" cy="0"/>
                    </a:xfrm>
                    <a:prstGeom prst="line">
                      <a:avLst/>
                    </a:prstGeom>
                    <a:ln w="22225">
                      <a:solidFill>
                        <a:srgbClr val="00B0F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Straight Connector 56">
                      <a:extLst>
                        <a:ext uri="{FF2B5EF4-FFF2-40B4-BE49-F238E27FC236}">
                          <a16:creationId xmlns:a16="http://schemas.microsoft.com/office/drawing/2014/main" id="{C74E9817-5974-D548-B113-A25B023D5D2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519247" y="3653325"/>
                      <a:ext cx="263166" cy="0"/>
                    </a:xfrm>
                    <a:prstGeom prst="line">
                      <a:avLst/>
                    </a:prstGeom>
                    <a:ln w="22225">
                      <a:solidFill>
                        <a:srgbClr val="00B0F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8" name="Straight Connector 57">
                      <a:extLst>
                        <a:ext uri="{FF2B5EF4-FFF2-40B4-BE49-F238E27FC236}">
                          <a16:creationId xmlns:a16="http://schemas.microsoft.com/office/drawing/2014/main" id="{06D5F726-5528-2C48-8634-ECD9DD1312B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519247" y="3601581"/>
                      <a:ext cx="263166" cy="0"/>
                    </a:xfrm>
                    <a:prstGeom prst="line">
                      <a:avLst/>
                    </a:prstGeom>
                    <a:ln w="22225">
                      <a:solidFill>
                        <a:srgbClr val="00B0F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Straight Connector 58">
                      <a:extLst>
                        <a:ext uri="{FF2B5EF4-FFF2-40B4-BE49-F238E27FC236}">
                          <a16:creationId xmlns:a16="http://schemas.microsoft.com/office/drawing/2014/main" id="{7EE5BE31-2D85-9842-8CA2-7CD2DEBD81D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75482" y="3378295"/>
                      <a:ext cx="263166" cy="0"/>
                    </a:xfrm>
                    <a:prstGeom prst="line">
                      <a:avLst/>
                    </a:prstGeom>
                    <a:ln w="22225">
                      <a:solidFill>
                        <a:srgbClr val="00B0F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Straight Connector 59">
                      <a:extLst>
                        <a:ext uri="{FF2B5EF4-FFF2-40B4-BE49-F238E27FC236}">
                          <a16:creationId xmlns:a16="http://schemas.microsoft.com/office/drawing/2014/main" id="{F4FC91D2-97D0-6B44-8063-EF5A904B802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564617" y="3113899"/>
                      <a:ext cx="263166" cy="0"/>
                    </a:xfrm>
                    <a:prstGeom prst="line">
                      <a:avLst/>
                    </a:prstGeom>
                    <a:ln w="22225">
                      <a:solidFill>
                        <a:srgbClr val="00B0F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Straight Connector 60">
                      <a:extLst>
                        <a:ext uri="{FF2B5EF4-FFF2-40B4-BE49-F238E27FC236}">
                          <a16:creationId xmlns:a16="http://schemas.microsoft.com/office/drawing/2014/main" id="{EF465B80-AC6B-1047-8730-3F3F9253071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562480" y="3130202"/>
                      <a:ext cx="263166" cy="0"/>
                    </a:xfrm>
                    <a:prstGeom prst="line">
                      <a:avLst/>
                    </a:prstGeom>
                    <a:ln w="22225">
                      <a:solidFill>
                        <a:srgbClr val="00B0F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2" name="Oval 61">
                      <a:extLst>
                        <a:ext uri="{FF2B5EF4-FFF2-40B4-BE49-F238E27FC236}">
                          <a16:creationId xmlns:a16="http://schemas.microsoft.com/office/drawing/2014/main" id="{6CDD281A-E96B-8046-A888-DCE6A1ECB7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4822" y="4203877"/>
                      <a:ext cx="832899" cy="166910"/>
                    </a:xfrm>
                    <a:prstGeom prst="ellipse">
                      <a:avLst/>
                    </a:prstGeom>
                    <a:noFill/>
                    <a:ln>
                      <a:solidFill>
                        <a:srgbClr val="00B0F0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" name="Oval 62">
                      <a:extLst>
                        <a:ext uri="{FF2B5EF4-FFF2-40B4-BE49-F238E27FC236}">
                          <a16:creationId xmlns:a16="http://schemas.microsoft.com/office/drawing/2014/main" id="{1CEEE275-EB6D-8A41-AC0B-5F7647F7A2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8528" y="3230147"/>
                      <a:ext cx="832899" cy="166910"/>
                    </a:xfrm>
                    <a:prstGeom prst="ellipse">
                      <a:avLst/>
                    </a:prstGeom>
                    <a:noFill/>
                    <a:ln>
                      <a:solidFill>
                        <a:srgbClr val="00B0F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4" name="Oval 63">
                      <a:extLst>
                        <a:ext uri="{FF2B5EF4-FFF2-40B4-BE49-F238E27FC236}">
                          <a16:creationId xmlns:a16="http://schemas.microsoft.com/office/drawing/2014/main" id="{0AA6C8E8-8A31-8243-A7E2-FDB9D07F6D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54473" y="3392373"/>
                      <a:ext cx="832899" cy="560079"/>
                    </a:xfrm>
                    <a:prstGeom prst="ellipse">
                      <a:avLst/>
                    </a:prstGeom>
                    <a:noFill/>
                    <a:ln>
                      <a:solidFill>
                        <a:srgbClr val="00B0F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" name="Oval 64">
                      <a:extLst>
                        <a:ext uri="{FF2B5EF4-FFF2-40B4-BE49-F238E27FC236}">
                          <a16:creationId xmlns:a16="http://schemas.microsoft.com/office/drawing/2014/main" id="{FB0A6C04-4B4D-4D44-900A-5296FCBB72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03391" y="3179352"/>
                      <a:ext cx="832899" cy="166910"/>
                    </a:xfrm>
                    <a:prstGeom prst="ellipse">
                      <a:avLst/>
                    </a:prstGeom>
                    <a:noFill/>
                    <a:ln>
                      <a:solidFill>
                        <a:srgbClr val="00B0F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" name="Oval 65">
                      <a:extLst>
                        <a:ext uri="{FF2B5EF4-FFF2-40B4-BE49-F238E27FC236}">
                          <a16:creationId xmlns:a16="http://schemas.microsoft.com/office/drawing/2014/main" id="{94FCC63C-4CE0-9546-A3FC-F4AF45F83F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25646" y="2930566"/>
                      <a:ext cx="832899" cy="166910"/>
                    </a:xfrm>
                    <a:prstGeom prst="ellipse">
                      <a:avLst/>
                    </a:prstGeom>
                    <a:noFill/>
                    <a:ln>
                      <a:solidFill>
                        <a:srgbClr val="00B0F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67" name="Group 66">
                      <a:extLst>
                        <a:ext uri="{FF2B5EF4-FFF2-40B4-BE49-F238E27FC236}">
                          <a16:creationId xmlns:a16="http://schemas.microsoft.com/office/drawing/2014/main" id="{E8C94A69-CD07-1744-BB04-577D11002C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242047" y="3512489"/>
                      <a:ext cx="2832996" cy="479562"/>
                      <a:chOff x="5992368" y="5423949"/>
                      <a:chExt cx="2832996" cy="479562"/>
                    </a:xfrm>
                  </p:grpSpPr>
                  <p:sp>
                    <p:nvSpPr>
                      <p:cNvPr id="69" name="Rectangle 68">
                        <a:extLst>
                          <a:ext uri="{FF2B5EF4-FFF2-40B4-BE49-F238E27FC236}">
                            <a16:creationId xmlns:a16="http://schemas.microsoft.com/office/drawing/2014/main" id="{79C9AA42-D979-0F48-82C1-E0188F07E5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92368" y="5472624"/>
                        <a:ext cx="2832996" cy="430887"/>
                      </a:xfrm>
                      <a:prstGeom prst="rect">
                        <a:avLst/>
                      </a:prstGeom>
                    </p:spPr>
                    <p:txBody>
                      <a:bodyPr wrap="square">
                        <a:spAutoFit/>
                      </a:bodyPr>
                      <a:lstStyle/>
                      <a:p>
                        <a:pPr marL="274320" lvl="1" indent="0">
                          <a:buNone/>
                        </a:pPr>
                        <a:r>
                          <a:rPr lang="en-US" altLang="zh-CN" sz="1100" dirty="0">
                            <a:solidFill>
                              <a:srgbClr val="00B0F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Observed states with spin-parity determined!</a:t>
                        </a:r>
                      </a:p>
                    </p:txBody>
                  </p:sp>
                  <p:cxnSp>
                    <p:nvCxnSpPr>
                      <p:cNvPr id="70" name="Straight Arrow Connector 69">
                        <a:extLst>
                          <a:ext uri="{FF2B5EF4-FFF2-40B4-BE49-F238E27FC236}">
                            <a16:creationId xmlns:a16="http://schemas.microsoft.com/office/drawing/2014/main" id="{C9EC4E0C-FC4D-9649-AC15-C2AF2D37CED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6264224" y="5423949"/>
                        <a:ext cx="475913" cy="83455"/>
                      </a:xfrm>
                      <a:prstGeom prst="straightConnector1">
                        <a:avLst/>
                      </a:prstGeom>
                      <a:ln w="12700">
                        <a:solidFill>
                          <a:srgbClr val="00B0F0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8" name="Oval 67">
                      <a:extLst>
                        <a:ext uri="{FF2B5EF4-FFF2-40B4-BE49-F238E27FC236}">
                          <a16:creationId xmlns:a16="http://schemas.microsoft.com/office/drawing/2014/main" id="{181DF1CD-D190-E74A-8C96-F1BB62A643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8528" y="4436269"/>
                      <a:ext cx="832899" cy="166910"/>
                    </a:xfrm>
                    <a:prstGeom prst="ellipse">
                      <a:avLst/>
                    </a:prstGeom>
                    <a:noFill/>
                    <a:ln>
                      <a:solidFill>
                        <a:srgbClr val="00B0F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cxnSp>
                <p:nvCxnSpPr>
                  <p:cNvPr id="49" name="Straight Connector 48">
                    <a:extLst>
                      <a:ext uri="{FF2B5EF4-FFF2-40B4-BE49-F238E27FC236}">
                        <a16:creationId xmlns:a16="http://schemas.microsoft.com/office/drawing/2014/main" id="{88009B7F-0A59-F34D-AAF4-93F0F1E9446A}"/>
                      </a:ext>
                    </a:extLst>
                  </p:cNvPr>
                  <p:cNvCxnSpPr/>
                  <p:nvPr/>
                </p:nvCxnSpPr>
                <p:spPr>
                  <a:xfrm>
                    <a:off x="548111" y="2862623"/>
                    <a:ext cx="5436000" cy="0"/>
                  </a:xfrm>
                  <a:prstGeom prst="line">
                    <a:avLst/>
                  </a:prstGeom>
                  <a:ln w="15875">
                    <a:solidFill>
                      <a:srgbClr val="FF0000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5B683188-89B3-434F-8090-E86193871912}"/>
                      </a:ext>
                    </a:extLst>
                  </p:cNvPr>
                  <p:cNvSpPr/>
                  <p:nvPr/>
                </p:nvSpPr>
                <p:spPr>
                  <a:xfrm>
                    <a:off x="3542157" y="2931793"/>
                    <a:ext cx="2832996" cy="43088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274320" lvl="1" indent="0">
                      <a:buNone/>
                    </a:pPr>
                    <a:r>
                      <a:rPr lang="en-US" altLang="zh-CN" sz="11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Observed states without spin-parity assignment!</a:t>
                    </a:r>
                  </a:p>
                </p:txBody>
              </p:sp>
              <p:cxnSp>
                <p:nvCxnSpPr>
                  <p:cNvPr id="51" name="Straight Arrow Connector 50">
                    <a:extLst>
                      <a:ext uri="{FF2B5EF4-FFF2-40B4-BE49-F238E27FC236}">
                        <a16:creationId xmlns:a16="http://schemas.microsoft.com/office/drawing/2014/main" id="{E52B6FFA-EC76-B847-B655-DC65A29D911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814013" y="2883118"/>
                    <a:ext cx="475913" cy="83455"/>
                  </a:xfrm>
                  <a:prstGeom prst="straightConnector1">
                    <a:avLst/>
                  </a:prstGeom>
                  <a:ln w="12700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5" name="Rectangle 44">
                      <a:extLst>
                        <a:ext uri="{FF2B5EF4-FFF2-40B4-BE49-F238E27FC236}">
                          <a16:creationId xmlns:a16="http://schemas.microsoft.com/office/drawing/2014/main" id="{35FA7F95-4C22-CA48-AE2E-7695ED178D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06588" y="4129690"/>
                      <a:ext cx="2032104" cy="261610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marL="274320" lvl="1" indent="0">
                        <a:buNone/>
                      </a:pPr>
                      <a:r>
                        <a:rPr lang="en-US" altLang="zh-CN" sz="1100" dirty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Should be </a:t>
                      </a:r>
                      <a14:m>
                        <m:oMath xmlns:m="http://schemas.openxmlformats.org/officeDocument/2006/math">
                          <m:sSubSup>
                            <m:sSubSupPr>
                              <m:ctrlPr>
                                <a:rPr lang="en-US" altLang="zh-CN" sz="11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1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zh-CN" sz="11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altLang="zh-CN" sz="11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∗</m:t>
                              </m:r>
                            </m:sup>
                          </m:sSubSup>
                        </m:oMath>
                      </a14:m>
                      <a:r>
                        <a:rPr lang="en-US" altLang="zh-CN" sz="1100" dirty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p:txBody>
                </p:sp>
              </mc:Choice>
              <mc:Fallback xmlns="">
                <p:sp>
                  <p:nvSpPr>
                    <p:cNvPr id="88" name="Rectangle 87">
                      <a:extLst>
                        <a:ext uri="{FF2B5EF4-FFF2-40B4-BE49-F238E27FC236}">
                          <a16:creationId xmlns:a16="http://schemas.microsoft.com/office/drawing/2014/main" id="{9570B84E-7712-FE4F-A9DE-D0B3893C4FD1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806588" y="4129690"/>
                      <a:ext cx="2032104" cy="261610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b="-1363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46" name="Straight Arrow Connector 45">
                  <a:extLst>
                    <a:ext uri="{FF2B5EF4-FFF2-40B4-BE49-F238E27FC236}">
                      <a16:creationId xmlns:a16="http://schemas.microsoft.com/office/drawing/2014/main" id="{F54AC09C-121C-3C47-9B36-1DA309E7AF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60224" y="4257137"/>
                  <a:ext cx="549254" cy="11773"/>
                </a:xfrm>
                <a:prstGeom prst="straightConnector1">
                  <a:avLst/>
                </a:prstGeom>
                <a:ln w="12700">
                  <a:solidFill>
                    <a:srgbClr val="00B0F0"/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3B838E9E-F93D-6A48-8525-201D20F943D3}"/>
                    </a:ext>
                  </a:extLst>
                </p:cNvPr>
                <p:cNvCxnSpPr/>
                <p:nvPr/>
              </p:nvCxnSpPr>
              <p:spPr>
                <a:xfrm>
                  <a:off x="546794" y="4285188"/>
                  <a:ext cx="263166" cy="0"/>
                </a:xfrm>
                <a:prstGeom prst="line">
                  <a:avLst/>
                </a:prstGeom>
                <a:ln w="22225">
                  <a:solidFill>
                    <a:srgbClr val="00B0F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6236B8C6-B50F-C24D-BBE5-9B51239DE989}"/>
                      </a:ext>
                    </a:extLst>
                  </p:cNvPr>
                  <p:cNvSpPr/>
                  <p:nvPr/>
                </p:nvSpPr>
                <p:spPr>
                  <a:xfrm>
                    <a:off x="6148049" y="1822582"/>
                    <a:ext cx="865365" cy="26238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0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0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zh-CN" sz="10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𝑠𝐽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CN" sz="10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sz="1000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000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3040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sz="10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±</m:t>
                              </m:r>
                            </m:sup>
                          </m:sSup>
                        </m:oMath>
                      </m:oMathPara>
                    </a14:m>
                    <a:endParaRPr lang="en-US" sz="1000" dirty="0"/>
                  </a:p>
                </p:txBody>
              </p:sp>
            </mc:Choice>
            <mc:Fallback xmlns=""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6236B8C6-B50F-C24D-BBE5-9B51239DE98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48049" y="1822582"/>
                    <a:ext cx="865365" cy="26238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66D2DD8D-1B2C-A749-B519-F379467FAB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48442" y="3763126"/>
              <a:ext cx="374428" cy="118261"/>
            </a:xfrm>
            <a:prstGeom prst="straightConnector1">
              <a:avLst/>
            </a:prstGeom>
            <a:ln w="12700">
              <a:solidFill>
                <a:srgbClr val="FF85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AEB48EA9-AF03-7541-B738-CF7D015ABFAA}"/>
                </a:ext>
              </a:extLst>
            </p:cNvPr>
            <p:cNvCxnSpPr>
              <a:cxnSpLocks/>
            </p:cNvCxnSpPr>
            <p:nvPr/>
          </p:nvCxnSpPr>
          <p:spPr>
            <a:xfrm>
              <a:off x="2520426" y="3882818"/>
              <a:ext cx="435869" cy="87358"/>
            </a:xfrm>
            <a:prstGeom prst="straightConnector1">
              <a:avLst/>
            </a:prstGeom>
            <a:ln w="12700">
              <a:solidFill>
                <a:srgbClr val="FF85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19C45ECC-1399-C04D-9D3C-49AF07E78902}"/>
                    </a:ext>
                  </a:extLst>
                </p:cNvPr>
                <p:cNvSpPr/>
                <p:nvPr/>
              </p:nvSpPr>
              <p:spPr>
                <a:xfrm>
                  <a:off x="463215" y="3710059"/>
                  <a:ext cx="2152946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400" b="0" i="1" smtClean="0">
                              <a:solidFill>
                                <a:srgbClr val="FF85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solidFill>
                                <a:srgbClr val="FF85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rgbClr val="FF85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𝑠</m:t>
                          </m:r>
                        </m:sub>
                      </m:sSub>
                      <m:sSup>
                        <m:sSupPr>
                          <m:ctrlPr>
                            <a:rPr lang="en-US" altLang="zh-CN" sz="1400" b="0" i="1" smtClean="0">
                              <a:solidFill>
                                <a:srgbClr val="FF85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1400" b="0" i="1" smtClean="0">
                                  <a:solidFill>
                                    <a:srgbClr val="FF85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zh-CN" sz="1400" b="0" i="1" smtClean="0">
                                  <a:solidFill>
                                    <a:srgbClr val="FF85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2317</m:t>
                              </m:r>
                            </m:e>
                          </m:d>
                        </m:e>
                        <m:sup>
                          <m:r>
                            <a:rPr lang="en-US" altLang="zh-CN" sz="1400" b="0" i="1" smtClean="0">
                              <a:solidFill>
                                <a:srgbClr val="FF85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en-US" altLang="zh-CN" sz="1400" dirty="0">
                      <a:solidFill>
                        <a:srgbClr val="FF85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Mass</a:t>
                  </a:r>
                  <a:r>
                    <a:rPr lang="zh-CN" altLang="en-US" sz="1400" dirty="0">
                      <a:solidFill>
                        <a:srgbClr val="FF85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1400" dirty="0">
                      <a:solidFill>
                        <a:srgbClr val="FF85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tension</a:t>
                  </a:r>
                  <a:endParaRPr lang="en-US" sz="1400" dirty="0"/>
                </a:p>
              </p:txBody>
            </p:sp>
          </mc:Choice>
          <mc:Fallback xmlns=""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19C45ECC-1399-C04D-9D3C-49AF07E7890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3215" y="3710059"/>
                  <a:ext cx="2152946" cy="307777"/>
                </a:xfrm>
                <a:prstGeom prst="rect">
                  <a:avLst/>
                </a:prstGeom>
                <a:blipFill>
                  <a:blip r:embed="rId8"/>
                  <a:stretch>
                    <a:fillRect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7" name="Slide Number Placeholder 106">
            <a:extLst>
              <a:ext uri="{FF2B5EF4-FFF2-40B4-BE49-F238E27FC236}">
                <a16:creationId xmlns:a16="http://schemas.microsoft.com/office/drawing/2014/main" id="{CCF1998C-E677-D44C-8042-DE6F902F4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37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20"/>
    </mc:Choice>
    <mc:Fallback xmlns="">
      <p:transition spd="slow" advTm="2462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B72CD-7901-8C45-8928-1468F49E0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295" y="207319"/>
            <a:ext cx="7543800" cy="674171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77AABE-4AC8-2542-82DC-93A2B05E8B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97610" y="1015378"/>
                <a:ext cx="8307822" cy="5415567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Inclusive stu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dy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prompt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productions: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zh-CN" alt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zh-CN" altLang="en-US" sz="2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𝑝𝑝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𝑒𝑒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)→</m:t>
                      </m:r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zh-CN" alt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          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r>
                  <a:rPr lang="en-US" altLang="zh-CN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All</a:t>
                </a:r>
                <a:r>
                  <a:rPr lang="zh-CN" altLang="en-US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resonances</a:t>
                </a:r>
                <a:r>
                  <a:rPr lang="zh-CN" altLang="en-US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can</a:t>
                </a:r>
                <a:r>
                  <a:rPr lang="zh-CN" altLang="en-US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</a:t>
                </a:r>
                <a:r>
                  <a:rPr lang="zh-CN" altLang="en-US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produced</a:t>
                </a:r>
              </a:p>
              <a:p>
                <a:pPr lvl="1"/>
                <a:r>
                  <a:rPr lang="en-US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Spin-parity analysis of three-body decays can only distinguish between </a:t>
                </a:r>
                <a:r>
                  <a:rPr lang="en-US" altLang="zh-CN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atural and </a:t>
                </a:r>
                <a:r>
                  <a:rPr lang="en-US" altLang="zh-CN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</a:t>
                </a:r>
                <a:r>
                  <a:rPr lang="en-US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nnatural </a:t>
                </a:r>
                <a:r>
                  <a:rPr lang="en-US" altLang="zh-CN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US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arity assignments</a:t>
                </a:r>
              </a:p>
              <a:p>
                <a:pPr lvl="1"/>
                <a:r>
                  <a:rPr lang="en-US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 spin analysis possible for two-body decays</a:t>
                </a:r>
              </a:p>
              <a:p>
                <a:pPr lvl="1"/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Large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background</a:t>
                </a:r>
              </a:p>
              <a:p>
                <a:pPr marL="274320" lvl="1" indent="0">
                  <a:buNone/>
                </a:pPr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74320" lvl="1" indent="0">
                  <a:buNone/>
                </a:pPr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Dalitz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plot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analysis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</m:t>
                        </m:r>
                      </m:sub>
                    </m:sSub>
                  </m:oMath>
                </a14:m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decays: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(∗)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h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h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zh-CN" alt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(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𝑠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)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→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𝐷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𝐷</m:t>
                            </m:r>
                          </m:e>
                        </m:acc>
                        <m:r>
                          <a:rPr lang="en-US" altLang="zh-CN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h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h</m:t>
                                </m:r>
                              </m:e>
                              <m:sup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   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h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(′)</m:t>
                        </m:r>
                      </m:sup>
                    </m:sSup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is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r>
                  <a:rPr lang="en-US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Full spin-parity analysis possible</a:t>
                </a:r>
              </a:p>
              <a:p>
                <a:pPr lvl="1"/>
                <a:r>
                  <a:rPr lang="en-US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High mass resonances can have low rates or may not be produced</a:t>
                </a:r>
                <a:endParaRPr lang="en-US" altLang="zh-CN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The analysis can be complicated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because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multiple contributions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their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interferences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need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to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be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considered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77AABE-4AC8-2542-82DC-93A2B05E8B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7610" y="1015378"/>
                <a:ext cx="8307822" cy="5415567"/>
              </a:xfrm>
              <a:blipFill>
                <a:blip r:embed="rId2"/>
                <a:stretch>
                  <a:fillRect l="-611" t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3B65EDA-1E98-1645-BCD4-987B9775A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51" y="0"/>
            <a:ext cx="795616" cy="796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D264E5-21C8-A849-8714-3C3C8D81DF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50" y="0"/>
            <a:ext cx="1103750" cy="74852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F1EF91-A088-8C4E-B36B-DC60D969C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Chen Chen. D and Ds spectroscopy at LHCb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92564AF-A30A-0F48-9868-E1A132056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24-Oct-19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50C04F9-2775-3340-80C5-72757124890D}"/>
                  </a:ext>
                </a:extLst>
              </p:cNvPr>
              <p:cNvSpPr/>
              <p:nvPr/>
            </p:nvSpPr>
            <p:spPr>
              <a:xfrm>
                <a:off x="5278001" y="2352205"/>
                <a:ext cx="3883897" cy="21189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altLang="zh-CN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Natural</a:t>
                </a:r>
                <a:r>
                  <a:rPr lang="zh-CN" alt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parity</a:t>
                </a:r>
                <a:r>
                  <a:rPr lang="zh-CN" alt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&amp;</a:t>
                </a:r>
                <a:r>
                  <a:rPr lang="zh-CN" alt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unnatural</a:t>
                </a:r>
                <a:r>
                  <a:rPr lang="zh-CN" alt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parity</a:t>
                </a:r>
              </a:p>
              <a:p>
                <a:pPr marL="742950" lvl="1" indent="-285750">
                  <a:buFont typeface="Wingdings" pitchFamily="2" charset="2"/>
                  <a:buChar char="Ø"/>
                </a:pPr>
                <a:r>
                  <a:rPr lang="en-US" altLang="zh-CN" sz="16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Natural</a:t>
                </a:r>
                <a:r>
                  <a:rPr lang="zh-CN" altLang="en-US" sz="16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parity</a:t>
                </a:r>
                <a:r>
                  <a:rPr lang="zh-CN" altLang="en-US" sz="16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states</a:t>
                </a:r>
                <a:r>
                  <a:rPr lang="zh-CN" altLang="en-US" sz="16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can</a:t>
                </a:r>
                <a:r>
                  <a:rPr lang="zh-CN" alt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</a:t>
                </a:r>
                <a:r>
                  <a:rPr lang="zh-CN" alt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strongly</a:t>
                </a:r>
                <a:r>
                  <a:rPr lang="zh-CN" alt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into</a:t>
                </a:r>
                <a:r>
                  <a:rPr lang="zh-CN" alt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two</a:t>
                </a:r>
                <a:r>
                  <a:rPr lang="zh-CN" alt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pseudo scalars</a:t>
                </a:r>
                <a:r>
                  <a:rPr lang="zh-CN" alt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𝐽</m:t>
                        </m:r>
                      </m:e>
                      <m:sup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p>
                    </m:sSup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altLang="zh-CN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zh-CN" alt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p>
                      <m:sSupPr>
                        <m:ctrlP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  <m:sup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zh-CN" alt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p>
                      <m:sSupPr>
                        <m:ctrlP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  <m:sup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zh-CN" alt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etc.),</a:t>
                </a:r>
                <a:r>
                  <a:rPr lang="zh-CN" alt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labeled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as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  <m:sup>
                        <m:r>
                          <a:rPr lang="zh-CN" alt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endParaRPr 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buFont typeface="Wingdings" pitchFamily="2" charset="2"/>
                  <a:buChar char="Ø"/>
                </a:pPr>
                <a:r>
                  <a:rPr lang="en-US" altLang="zh-CN" sz="16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Unnatural</a:t>
                </a:r>
                <a:r>
                  <a:rPr lang="zh-CN" altLang="en-US" sz="16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parity</a:t>
                </a:r>
                <a:r>
                  <a:rPr lang="zh-CN" altLang="en-US" sz="16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states</a:t>
                </a:r>
                <a:r>
                  <a:rPr lang="zh-CN" altLang="en-US" sz="16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are</a:t>
                </a:r>
                <a:r>
                  <a:rPr lang="zh-CN" alt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not</a:t>
                </a:r>
                <a:r>
                  <a:rPr lang="zh-CN" alt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natural</a:t>
                </a:r>
                <a:r>
                  <a:rPr lang="zh-CN" alt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parity</a:t>
                </a:r>
                <a:r>
                  <a:rPr lang="zh-CN" alt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states</a:t>
                </a:r>
                <a:r>
                  <a:rPr lang="zh-CN" alt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𝐽</m:t>
                        </m:r>
                      </m:e>
                      <m:sup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sup>
                    </m:sSup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altLang="zh-CN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zh-CN" alt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p>
                      <m:sSupPr>
                        <m:ctrlP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e>
                      <m:sup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zh-CN" alt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p>
                      <m:sSupPr>
                        <m:ctrlP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  <m:sup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zh-CN" alt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etc.),</a:t>
                </a:r>
                <a:r>
                  <a:rPr lang="zh-CN" altLang="en-US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labeled</a:t>
                </a:r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as</a:t>
                </a:r>
                <a:r>
                  <a:rPr lang="zh-CN" altLang="en-US" sz="1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  <m:r>
                          <a:rPr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</m:t>
                        </m:r>
                        <m:r>
                          <a:rPr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𝐽</m:t>
                        </m:r>
                      </m:sub>
                    </m:sSub>
                  </m:oMath>
                </a14:m>
                <a:endParaRPr 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50C04F9-2775-3340-80C5-7275712489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8001" y="2352205"/>
                <a:ext cx="3883897" cy="2118913"/>
              </a:xfrm>
              <a:prstGeom prst="rect">
                <a:avLst/>
              </a:prstGeom>
              <a:blipFill>
                <a:blip r:embed="rId5"/>
                <a:stretch>
                  <a:fillRect l="-654" t="-595" b="-1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0E67F79-00AD-9742-9616-DB5D0B818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60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427"/>
    </mc:Choice>
    <mc:Fallback xmlns="">
      <p:transition spd="slow" advTm="10342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B72CD-7901-8C45-8928-1468F49E0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295" y="207319"/>
            <a:ext cx="7543800" cy="674171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LHCb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B65EDA-1E98-1645-BCD4-987B9775A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51" y="0"/>
            <a:ext cx="795616" cy="796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D264E5-21C8-A849-8714-3C3C8D81D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50" y="0"/>
            <a:ext cx="1103750" cy="7485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9F5C0A-B041-F24B-8CF4-76291DCE539F}"/>
              </a:ext>
            </a:extLst>
          </p:cNvPr>
          <p:cNvSpPr/>
          <p:nvPr/>
        </p:nvSpPr>
        <p:spPr>
          <a:xfrm>
            <a:off x="1047294" y="719477"/>
            <a:ext cx="2604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JINST 3 (2008) S08005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94129C-05DF-2A46-9F03-75A807ACB286}"/>
              </a:ext>
            </a:extLst>
          </p:cNvPr>
          <p:cNvSpPr/>
          <p:nvPr/>
        </p:nvSpPr>
        <p:spPr>
          <a:xfrm>
            <a:off x="3616404" y="719477"/>
            <a:ext cx="3929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Int.J.Mod.Phys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A30 (2015) 1530022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22B267-F073-CB43-89EC-5FB88955A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982" y="3054715"/>
            <a:ext cx="4556416" cy="3209020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24D933B-A6C3-E843-BCF8-DB8FCED3C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Chen Chen. D and Ds spectroscopy at LHCb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1D2E609E-9896-B740-B8B9-57FC7EE1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24-Oct-19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5E0072A-C70B-3D44-A847-55838EF8C968}"/>
              </a:ext>
            </a:extLst>
          </p:cNvPr>
          <p:cNvGrpSpPr/>
          <p:nvPr/>
        </p:nvGrpSpPr>
        <p:grpSpPr>
          <a:xfrm>
            <a:off x="4897558" y="1396371"/>
            <a:ext cx="3639078" cy="2394109"/>
            <a:chOff x="4996038" y="1507390"/>
            <a:chExt cx="3727338" cy="2551148"/>
          </a:xfrm>
          <a:solidFill>
            <a:schemeClr val="bg1"/>
          </a:solidFill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AABE767-0AFF-2B4E-8552-42A15FCFF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5802" y="1581503"/>
              <a:ext cx="1907574" cy="1850380"/>
            </a:xfrm>
            <a:prstGeom prst="rect">
              <a:avLst/>
            </a:prstGeom>
            <a:grpFill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2630A99-777E-6949-BFEC-1EB994C66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6038" y="1507390"/>
              <a:ext cx="1992660" cy="1932915"/>
            </a:xfrm>
            <a:prstGeom prst="rect">
              <a:avLst/>
            </a:prstGeom>
            <a:grpFill/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9931B9A-3C09-5649-8B6F-09D69C06052D}"/>
                    </a:ext>
                  </a:extLst>
                </p:cNvPr>
                <p:cNvSpPr txBox="1"/>
                <p:nvPr/>
              </p:nvSpPr>
              <p:spPr>
                <a:xfrm>
                  <a:off x="5404564" y="3406115"/>
                  <a:ext cx="3318812" cy="652423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600" b="0" i="1" smtClean="0">
                          <a:latin typeface="Cambria Math" charset="0"/>
                        </a:rPr>
                        <m:t>2&lt;</m:t>
                      </m:r>
                      <m:r>
                        <a:rPr lang="en-US" sz="1600" b="0" i="1" smtClean="0">
                          <a:latin typeface="Cambria Math" charset="0"/>
                        </a:rPr>
                        <m:t>𝜂</m:t>
                      </m:r>
                      <m:r>
                        <a:rPr lang="en-US" sz="1600" b="0" i="1" smtClean="0">
                          <a:latin typeface="Cambria Math" charset="0"/>
                        </a:rPr>
                        <m:t>&lt;5</m:t>
                      </m:r>
                    </m:oMath>
                  </a14:m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range: </a:t>
                  </a:r>
                  <a14:m>
                    <m:oMath xmlns:m="http://schemas.openxmlformats.org/officeDocument/2006/math">
                      <m:r>
                        <a:rPr lang="en-US" sz="1600" b="0" i="1" smtClean="0">
                          <a:latin typeface="Cambria Math" charset="0"/>
                        </a:rPr>
                        <m:t>~25% </m:t>
                      </m:r>
                      <m:r>
                        <a:rPr lang="en-US" sz="1600" b="0" i="1" smtClean="0">
                          <a:latin typeface="Cambria Math" charset="0"/>
                        </a:rPr>
                        <m:t>𝑏</m:t>
                      </m:r>
                      <m:acc>
                        <m:accPr>
                          <m:chr m:val="̅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 charset="0"/>
                            </a:rPr>
                            <m:t>𝑏</m:t>
                          </m:r>
                        </m:e>
                      </m:acc>
                    </m:oMath>
                  </a14:m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pairs in LHCb acceptance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9931B9A-3C09-5649-8B6F-09D69C0605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04564" y="3406115"/>
                  <a:ext cx="3318812" cy="652423"/>
                </a:xfrm>
                <a:prstGeom prst="rect">
                  <a:avLst/>
                </a:prstGeom>
                <a:blipFill>
                  <a:blip r:embed="rId8"/>
                  <a:stretch>
                    <a:fillRect l="-1176" t="-2041" b="-81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77AABE-4AC8-2542-82DC-93A2B05E8B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7651" y="1159854"/>
                <a:ext cx="8207465" cy="520914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Single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-arm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(2&lt;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5) 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spectrometer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designed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for</a:t>
                </a:r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precision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flavour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measurements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77AABE-4AC8-2542-82DC-93A2B05E8B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7651" y="1159854"/>
                <a:ext cx="8207465" cy="5209140"/>
              </a:xfrm>
              <a:blipFill>
                <a:blip r:embed="rId9"/>
                <a:stretch>
                  <a:fillRect l="-309" t="-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FD9CF8F-9071-C246-BBD9-9724A4BD1987}"/>
                  </a:ext>
                </a:extLst>
              </p:cNvPr>
              <p:cNvSpPr/>
              <p:nvPr/>
            </p:nvSpPr>
            <p:spPr>
              <a:xfrm>
                <a:off x="371365" y="2030759"/>
                <a:ext cx="4590369" cy="36933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itchFamily="2" charset="2"/>
                  <a:buChar char="§"/>
                </a:pPr>
                <a:r>
                  <a:rPr lang="en-US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Excellent vertex, IP and decay-time resolution</a:t>
                </a:r>
              </a:p>
              <a:p>
                <a:pPr marL="742950" lvl="1" indent="-285750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tx1"/>
                        </a:solidFill>
                        <a:latin typeface="Cambria Math" charset="0"/>
                      </a:rPr>
                      <m:t>𝜎</m:t>
                    </m:r>
                    <m:d>
                      <m:d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i="1" dirty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IP</m:t>
                        </m:r>
                      </m:e>
                    </m:d>
                    <m:r>
                      <a:rPr lang="en-US" i="1" dirty="0">
                        <a:solidFill>
                          <a:schemeClr val="tx1"/>
                        </a:solidFill>
                        <a:latin typeface="Cambria Math" charset="0"/>
                      </a:rPr>
                      <m:t>≈20 </m:t>
                    </m:r>
                    <m:r>
                      <m:rPr>
                        <m:sty m:val="p"/>
                      </m:rPr>
                      <a:rPr lang="en-US" dirty="0">
                        <a:solidFill>
                          <a:schemeClr val="tx1"/>
                        </a:solidFill>
                        <a:latin typeface="Cambria Math" charset="0"/>
                      </a:rPr>
                      <m:t>μm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for high-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T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tracks</a:t>
                </a:r>
              </a:p>
              <a:p>
                <a:pPr marL="742950" lvl="1" indent="-285750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𝜎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𝜏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≈45 </m:t>
                    </m:r>
                    <m:r>
                      <m:rPr>
                        <m:sty m:val="p"/>
                      </m:rP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fs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𝑠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bSup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→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𝐽</m:t>
                    </m:r>
                    <m:r>
                      <m:rPr>
                        <m:lit/>
                      </m:rP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/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𝜓𝜙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𝑠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bSup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→</m:t>
                    </m:r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𝑠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bSup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decays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US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Good momentum resolution</a:t>
                </a:r>
              </a:p>
              <a:p>
                <a:pPr marL="742950" lvl="1" indent="-285750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𝛿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𝑝</m:t>
                    </m:r>
                    <m:r>
                      <m:rPr>
                        <m:lit/>
                      </m:rP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/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𝑝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≈0.5%−1%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for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𝑝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∈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0,200</m:t>
                        </m:r>
                      </m:e>
                    </m:d>
                    <m:r>
                      <m:rPr>
                        <m:sty m:val="p"/>
                      </m:rP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GeV</m:t>
                    </m:r>
                  </m:oMath>
                </a14:m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𝜎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𝐵</m:t>
                            </m:r>
                          </m:sub>
                        </m:sSub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≈24 </m:t>
                    </m:r>
                    <m:r>
                      <m:rPr>
                        <m:sty m:val="p"/>
                      </m:rP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MeV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for two-body decays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US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Hadron and Muon identification </a:t>
                </a:r>
              </a:p>
              <a:p>
                <a:pPr marL="742950" lvl="1" indent="-285750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𝜖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𝐾</m:t>
                        </m:r>
                        <m:r>
                          <a:rPr lang="en-US" i="1">
                            <a:latin typeface="Cambria Math" charset="0"/>
                          </a:rPr>
                          <m:t>→</m:t>
                        </m:r>
                        <m:r>
                          <a:rPr lang="en-US" i="1">
                            <a:latin typeface="Cambria Math" charset="0"/>
                          </a:rPr>
                          <m:t>𝐾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≈95%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𝜖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𝜋</m:t>
                        </m:r>
                        <m:r>
                          <a:rPr lang="en-US" i="1">
                            <a:latin typeface="Cambria Math" charset="0"/>
                          </a:rPr>
                          <m:t>→</m:t>
                        </m:r>
                        <m:r>
                          <a:rPr lang="en-US" i="1">
                            <a:latin typeface="Cambria Math" charset="0"/>
                          </a:rPr>
                          <m:t>𝐾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≈5%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up to 100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>
                        <a:latin typeface="Cambria Math" charset="0"/>
                      </a:rPr>
                      <m:t>GeV</m:t>
                    </m:r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FD9CF8F-9071-C246-BBD9-9724A4BD19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365" y="2030759"/>
                <a:ext cx="4590369" cy="3693319"/>
              </a:xfrm>
              <a:prstGeom prst="rect">
                <a:avLst/>
              </a:prstGeom>
              <a:blipFill>
                <a:blip r:embed="rId10"/>
                <a:stretch>
                  <a:fillRect l="-551" t="-685" b="-1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0383A818-58D4-E044-8F38-287C15706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3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37"/>
    </mc:Choice>
    <mc:Fallback xmlns="">
      <p:transition spd="slow" advTm="1103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B844AA3-1495-B84B-8C7C-F6A03618CA4B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/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20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</m:oMath>
                </a14:m>
                <a:r>
                  <a:rPr lang="zh-CN" alt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spectroscopy</a:t>
                </a:r>
                <a:r>
                  <a:rPr lang="zh-CN" alt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results</a:t>
                </a:r>
                <a:r>
                  <a:rPr lang="zh-CN" alt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at</a:t>
                </a:r>
                <a:r>
                  <a:rPr lang="zh-CN" alt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LHCb</a:t>
                </a:r>
                <a:endParaRPr lang="en-US" sz="3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B844AA3-1495-B84B-8C7C-F6A03618CA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0BFDA2DD-DD16-CE43-9690-FA124F64A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51" y="0"/>
            <a:ext cx="795616" cy="7967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FD7141-21F2-5F40-9B29-5D991AC0F2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50" y="0"/>
            <a:ext cx="1103750" cy="74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45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1"/>
    </mc:Choice>
    <mc:Fallback xmlns="">
      <p:transition spd="slow" advTm="91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3B72CD-7901-8C45-8928-1468F49E03B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75524" y="237464"/>
                <a:ext cx="7543800" cy="674171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20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CN" sz="32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</m:oMath>
                </a14:m>
                <a:r>
                  <a:rPr lang="en-US" altLang="zh-CN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spectroscopy</a:t>
                </a:r>
                <a:r>
                  <a:rPr lang="zh-CN" alt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analyses</a:t>
                </a:r>
                <a:r>
                  <a:rPr lang="zh-CN" alt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at</a:t>
                </a:r>
                <a:r>
                  <a:rPr lang="zh-CN" alt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LHCb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93B72CD-7901-8C45-8928-1468F49E03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75524" y="237464"/>
                <a:ext cx="7543800" cy="674171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77AABE-4AC8-2542-82DC-93A2B05E8B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5554" y="839596"/>
                <a:ext cx="8307822" cy="5481455"/>
              </a:xfrm>
            </p:spPr>
            <p:txBody>
              <a:bodyPr>
                <a:normAutofit fontScale="92500"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60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zh-CN" alt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spectroscopy results</a:t>
                </a:r>
                <a:endParaRPr lang="en-US" sz="2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Inclusive stud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prompt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productions</a:t>
                </a:r>
              </a:p>
              <a:p>
                <a:pPr lvl="2"/>
                <a:r>
                  <a:rPr lang="en-US" altLang="zh-CN" sz="2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Study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altLang="zh-CN" sz="2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systems (</a:t>
                </a:r>
                <a:r>
                  <a:rPr lang="en-US" sz="2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JHEP09 (2013), 145</a:t>
                </a:r>
                <a:r>
                  <a:rPr lang="en-US" altLang="zh-CN" sz="2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lvl="1"/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Dalitz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plot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analysis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decays</a:t>
                </a: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p>
                        <m: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lang="en-US" altLang="zh-CN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Phys.Rev.D91, 092002 (2015)</a:t>
                </a:r>
                <a:r>
                  <a:rPr lang="en-US" altLang="zh-CN" sz="2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p>
                        <m:r>
                          <a:rPr lang="en-US" altLang="zh-CN" sz="2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  <m:r>
                      <a:rPr lang="en-US" altLang="zh-CN" sz="2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2200" b="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sz="2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(Phys.Rev.D92, 032002 (2015))</a:t>
                </a:r>
                <a:endParaRPr lang="en-US" altLang="zh-CN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p>
                        <m:r>
                          <a:rPr lang="en-US" altLang="zh-CN" sz="2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  <m:r>
                      <a:rPr lang="en-US" altLang="zh-CN" sz="2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2200" b="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sz="2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(Phys.Rev.D92, 012012 (2015))</a:t>
                </a:r>
                <a:endParaRPr lang="en-US" altLang="zh-CN" sz="2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p>
                        <m:r>
                          <a:rPr lang="en-US" altLang="zh-CN" sz="2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lang="en-US" altLang="zh-CN" sz="2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Phys.Rev.D94, 072001 (2016)</a:t>
                </a:r>
                <a:r>
                  <a:rPr lang="en-US" altLang="zh-CN" sz="2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lang="en-US" altLang="zh-CN" sz="2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lang="en-US" altLang="zh-CN" sz="22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2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lang="zh-CN" altLang="en-US" sz="22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  <m:r>
                          <a:rPr lang="en-US" altLang="zh-CN" sz="2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2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22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22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2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(To</a:t>
                </a:r>
                <a:r>
                  <a:rPr lang="zh-CN" altLang="en-US" sz="22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2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</a:t>
                </a:r>
                <a:r>
                  <a:rPr lang="zh-CN" altLang="en-US" sz="22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2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public)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sz="2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zh-CN" altLang="en-US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600" dirty="0">
                    <a:latin typeface="Arial" panose="020B0604020202020204" pitchFamily="34" charset="0"/>
                    <a:cs typeface="Arial" panose="020B0604020202020204" pitchFamily="34" charset="0"/>
                  </a:rPr>
                  <a:t>spectroscopy results</a:t>
                </a:r>
                <a:endParaRPr lang="en-US" sz="2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Inclusive study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prompt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productions</a:t>
                </a:r>
              </a:p>
              <a:p>
                <a:pPr lvl="2"/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Study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bSup>
                      <m:sSub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systems (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JHEP 10 (2012)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151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lvl="2"/>
                <a:r>
                  <a:rPr lang="en-US" altLang="zh-CN" sz="20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Study</a:t>
                </a:r>
                <a:r>
                  <a:rPr lang="zh-CN" altLang="en-US" sz="20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0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zh-CN" altLang="en-U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altLang="zh-CN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bSup>
                      <m:sSubSupPr>
                        <m:ctrlPr>
                          <a:rPr lang="en-US" altLang="zh-CN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sub>
                      <m:sup>
                        <m:r>
                          <a:rPr lang="en-US" altLang="zh-CN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zh-CN" altLang="en-US" sz="20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zh-CN" altLang="en-U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altLang="zh-CN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CN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altLang="zh-CN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20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systems</a:t>
                </a:r>
                <a:r>
                  <a:rPr lang="zh-CN" altLang="en-US" sz="20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20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JHEP 02 (2016)</a:t>
                </a:r>
                <a:r>
                  <a:rPr lang="en-US" altLang="zh-CN" sz="20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en-US" sz="20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133</a:t>
                </a:r>
                <a:r>
                  <a:rPr lang="en-US" altLang="zh-CN" sz="20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lvl="1"/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Dalitz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plot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analysis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decays</a:t>
                </a:r>
              </a:p>
              <a:p>
                <a:pPr lvl="2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b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sub>
                      <m:sup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p>
                    </m:sSubSup>
                    <m:r>
                      <a:rPr lang="en-US" altLang="zh-CN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20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000" b="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CN" sz="2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0</m:t>
                            </m:r>
                          </m:sup>
                        </m:sSup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Phys. Rev. Lett. 113 (2014) 162001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Phys. Rev. D90 (2014) 072003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altLang="zh-CN" sz="2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77AABE-4AC8-2542-82DC-93A2B05E8B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5554" y="839596"/>
                <a:ext cx="8307822" cy="5481455"/>
              </a:xfrm>
              <a:blipFill>
                <a:blip r:embed="rId3"/>
                <a:stretch>
                  <a:fillRect l="-611" t="-1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3B65EDA-1E98-1645-BCD4-987B9775A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651" y="0"/>
            <a:ext cx="795616" cy="796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D264E5-21C8-A849-8714-3C3C8D81DF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50" y="0"/>
            <a:ext cx="1103750" cy="74852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DA53BA-A3D5-244C-BF59-9DB24E473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Chen Chen. D and Ds spectroscopy at LHCb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1141A09-803A-914C-9107-6474964A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24-Oct-19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6952B9-1F95-8549-B9DA-A9B4CF345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6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74"/>
    </mc:Choice>
    <mc:Fallback xmlns="">
      <p:transition spd="slow" advTm="35974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Wood Type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C6AE0645-98FF-411B-B0E9-59ABD78A0CC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6234</TotalTime>
  <Words>2914</Words>
  <Application>Microsoft Macintosh PowerPoint</Application>
  <PresentationFormat>On-screen Show (4:3)</PresentationFormat>
  <Paragraphs>473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2" baseType="lpstr">
      <vt:lpstr>Apple LiGothic Medium</vt:lpstr>
      <vt:lpstr>方正舒体</vt:lpstr>
      <vt:lpstr>Proxima Nova</vt:lpstr>
      <vt:lpstr>华文新魏</vt:lpstr>
      <vt:lpstr>Arial</vt:lpstr>
      <vt:lpstr>Calibri</vt:lpstr>
      <vt:lpstr>Cambria Math</vt:lpstr>
      <vt:lpstr>Georgia</vt:lpstr>
      <vt:lpstr>Helvetica</vt:lpstr>
      <vt:lpstr>Rockwell Extra Bold</vt:lpstr>
      <vt:lpstr>Trebuchet MS</vt:lpstr>
      <vt:lpstr>Wingdings</vt:lpstr>
      <vt:lpstr>Wood Type</vt:lpstr>
      <vt:lpstr>Recent results of charm meson spectroscopy at LHCb </vt:lpstr>
      <vt:lpstr>Outline</vt:lpstr>
      <vt:lpstr>Introduction</vt:lpstr>
      <vt:lpstr>Introduction</vt:lpstr>
      <vt:lpstr>Introduction</vt:lpstr>
      <vt:lpstr>Analysis methods</vt:lpstr>
      <vt:lpstr>LHCb detector</vt:lpstr>
      <vt:lpstr>D_((s)) spectroscopy results at LHCb</vt:lpstr>
      <vt:lpstr>D_((s)) spectroscopy analyses at LHCb</vt:lpstr>
      <vt:lpstr>Dalitz plot analysis of B^-→D^(∗+) π^- π^-</vt:lpstr>
      <vt:lpstr>B^- signals after all the selections</vt:lpstr>
      <vt:lpstr>Dalitz plot of B^-→D^(∗+) π^- π^-</vt:lpstr>
      <vt:lpstr>Mass distribution of (D^(∗+) π^- )_low</vt:lpstr>
      <vt:lpstr>Dalitz plot analysis of B^-→D^(∗+) π^- π^-</vt:lpstr>
      <vt:lpstr>Fit results</vt:lpstr>
      <vt:lpstr>Inclusive study of D^(∗+) K_S^0 and D^(∗0) K^+ systems</vt:lpstr>
      <vt:lpstr>D^(∗+) K_S^0  mass spectrum</vt:lpstr>
      <vt:lpstr>D^(∗+) K_S^0  mass spectrum(2)</vt:lpstr>
      <vt:lpstr>Branching fraction of D_s2^∗ (2573)^+→D^(∗+) K_S^0</vt:lpstr>
      <vt:lpstr>Spin-parity analysis </vt:lpstr>
      <vt:lpstr>D_((s)) spectroscopy results summary</vt:lpstr>
      <vt:lpstr>D spectroscopy results summary</vt:lpstr>
      <vt:lpstr>D_s spectroscopy results summary</vt:lpstr>
      <vt:lpstr>D spectroscopy status</vt:lpstr>
      <vt:lpstr>D_s spectroscopy status</vt:lpstr>
      <vt:lpstr>Conclusion &amp; outlook</vt:lpstr>
      <vt:lpstr>Backup slides</vt:lpstr>
      <vt:lpstr>Quasi-Model-Independent amplitude</vt:lpstr>
      <vt:lpstr>D spectroscopy results at LHCb</vt:lpstr>
      <vt:lpstr>Study of D^+ π^-, D^0 π^+ and D^(∗+) π^- systems</vt:lpstr>
      <vt:lpstr>Study of D^+ π^-, D^0 π^+ and D^(∗+) π^- systems</vt:lpstr>
      <vt:lpstr>Dalitz plot analysis of B^0→D ̅^0 π^+ π^-</vt:lpstr>
      <vt:lpstr>Dalitz plot analysis of B^0→D ̅^0 K^+ π^-</vt:lpstr>
      <vt:lpstr>Dalitz plot analysis of B^-→D^+ K^- π^- </vt:lpstr>
      <vt:lpstr>Dalitz plot analysis of B^-→D^+ π^- π^-</vt:lpstr>
      <vt:lpstr>D_s spectroscopy results at LHCb</vt:lpstr>
      <vt:lpstr>Study of D^+ K_S^0 and D^0 K^+ systems</vt:lpstr>
      <vt:lpstr>Dalitz plot analysis of B_s^0→〖D ̅^0 K〗^- π^+</vt:lpstr>
      <vt:lpstr>LHCb dataset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 and D_s spectroscopy at LHCb </dc:title>
  <dc:creator>Chan Coy</dc:creator>
  <cp:lastModifiedBy>Chan Coy</cp:lastModifiedBy>
  <cp:revision>1255</cp:revision>
  <dcterms:created xsi:type="dcterms:W3CDTF">2019-10-15T13:28:19Z</dcterms:created>
  <dcterms:modified xsi:type="dcterms:W3CDTF">2019-10-24T02:26:52Z</dcterms:modified>
</cp:coreProperties>
</file>