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867" r:id="rId4"/>
    <p:sldId id="869" r:id="rId5"/>
    <p:sldId id="861" r:id="rId6"/>
    <p:sldId id="865" r:id="rId7"/>
    <p:sldId id="866" r:id="rId8"/>
    <p:sldId id="909" r:id="rId9"/>
    <p:sldId id="896" r:id="rId10"/>
    <p:sldId id="897" r:id="rId11"/>
    <p:sldId id="898" r:id="rId12"/>
    <p:sldId id="907" r:id="rId13"/>
    <p:sldId id="899" r:id="rId14"/>
    <p:sldId id="900" r:id="rId15"/>
    <p:sldId id="901" r:id="rId16"/>
    <p:sldId id="903" r:id="rId17"/>
    <p:sldId id="906" r:id="rId18"/>
    <p:sldId id="880" r:id="rId19"/>
    <p:sldId id="910" r:id="rId20"/>
    <p:sldId id="91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81"/>
  </p:normalViewPr>
  <p:slideViewPr>
    <p:cSldViewPr snapToGrid="0" snapToObjects="1">
      <p:cViewPr varScale="1">
        <p:scale>
          <a:sx n="35" d="100"/>
          <a:sy n="35" d="100"/>
        </p:scale>
        <p:origin x="52" y="8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943E9-FB88-4B5C-8914-B9793B42837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3214B06-D7E5-4C8D-BC80-3F2E09255A3A}">
      <dgm:prSet phldrT="[文本]"/>
      <dgm:spPr/>
      <dgm:t>
        <a:bodyPr vert="eaVert"/>
        <a:lstStyle/>
        <a:p>
          <a:r>
            <a:rPr lang="en-US" altLang="en-US" dirty="0"/>
            <a:t>MC</a:t>
          </a:r>
        </a:p>
        <a:p>
          <a:r>
            <a:rPr lang="en-US" altLang="en-US" dirty="0"/>
            <a:t> components</a:t>
          </a:r>
          <a:endParaRPr lang="zh-CN" altLang="en-US" dirty="0"/>
        </a:p>
      </dgm:t>
    </dgm:pt>
    <dgm:pt modelId="{71A0BDDC-AC10-4891-8FB4-367D3DB592D6}" type="parTrans" cxnId="{25127345-F86F-457A-866E-8864363179C6}">
      <dgm:prSet/>
      <dgm:spPr/>
      <dgm:t>
        <a:bodyPr/>
        <a:lstStyle/>
        <a:p>
          <a:endParaRPr lang="zh-CN" altLang="en-US"/>
        </a:p>
      </dgm:t>
    </dgm:pt>
    <dgm:pt modelId="{0F5ED27A-AC9A-4AE7-84EE-2C41BBA5A6A4}" type="sibTrans" cxnId="{25127345-F86F-457A-866E-8864363179C6}">
      <dgm:prSet/>
      <dgm:spPr/>
      <dgm:t>
        <a:bodyPr/>
        <a:lstStyle/>
        <a:p>
          <a:endParaRPr lang="zh-CN" altLang="en-US"/>
        </a:p>
      </dgm:t>
    </dgm:pt>
    <dgm:pt modelId="{FE43AEE9-B673-400B-86C9-BB69E93244BC}">
      <dgm:prSet phldrT="[文本]"/>
      <dgm:spPr/>
      <dgm:t>
        <a:bodyPr/>
        <a:lstStyle/>
        <a:p>
          <a:r>
            <a:rPr lang="en-US" altLang="en-US" dirty="0"/>
            <a:t> hard scattering</a:t>
          </a:r>
          <a:endParaRPr lang="zh-CN" altLang="en-US" dirty="0"/>
        </a:p>
      </dgm:t>
    </dgm:pt>
    <dgm:pt modelId="{3350B967-A1AA-450B-8BC8-86213D3F6F98}" type="parTrans" cxnId="{11E70F97-087B-4636-AE32-9F9008E25302}">
      <dgm:prSet/>
      <dgm:spPr/>
      <dgm:t>
        <a:bodyPr/>
        <a:lstStyle/>
        <a:p>
          <a:endParaRPr lang="zh-CN" altLang="en-US"/>
        </a:p>
      </dgm:t>
    </dgm:pt>
    <dgm:pt modelId="{07347245-1230-402F-89B1-E4931B1B559C}" type="sibTrans" cxnId="{11E70F97-087B-4636-AE32-9F9008E25302}">
      <dgm:prSet/>
      <dgm:spPr/>
      <dgm:t>
        <a:bodyPr/>
        <a:lstStyle/>
        <a:p>
          <a:endParaRPr lang="zh-CN" altLang="en-US"/>
        </a:p>
      </dgm:t>
    </dgm:pt>
    <dgm:pt modelId="{0F91E588-65BC-48CD-AA33-533400DEFF44}">
      <dgm:prSet phldrT="[文本]"/>
      <dgm:spPr/>
      <dgm:t>
        <a:bodyPr/>
        <a:lstStyle/>
        <a:p>
          <a:r>
            <a:rPr lang="en-US" altLang="en-US" dirty="0"/>
            <a:t> BBR</a:t>
          </a:r>
          <a:endParaRPr lang="zh-CN" altLang="en-US" dirty="0"/>
        </a:p>
      </dgm:t>
    </dgm:pt>
    <dgm:pt modelId="{9FCDE0DC-138D-4709-A9E7-A9B7F3DD1E7B}" type="parTrans" cxnId="{E05202F4-6925-4061-AEB0-8D0A46AFCDE3}">
      <dgm:prSet/>
      <dgm:spPr/>
      <dgm:t>
        <a:bodyPr/>
        <a:lstStyle/>
        <a:p>
          <a:endParaRPr lang="zh-CN" altLang="en-US"/>
        </a:p>
      </dgm:t>
    </dgm:pt>
    <dgm:pt modelId="{0DD82C5D-02C7-4C42-87D8-C057AA93060C}" type="sibTrans" cxnId="{E05202F4-6925-4061-AEB0-8D0A46AFCDE3}">
      <dgm:prSet/>
      <dgm:spPr/>
      <dgm:t>
        <a:bodyPr/>
        <a:lstStyle/>
        <a:p>
          <a:endParaRPr lang="zh-CN" altLang="en-US"/>
        </a:p>
      </dgm:t>
    </dgm:pt>
    <dgm:pt modelId="{8367471D-F363-4940-A8E4-B4CBC9F3BEE1}">
      <dgm:prSet/>
      <dgm:spPr/>
      <dgm:t>
        <a:bodyPr/>
        <a:lstStyle/>
        <a:p>
          <a:r>
            <a:rPr lang="en-US" altLang="en-US" dirty="0"/>
            <a:t>hadronization of </a:t>
          </a:r>
          <a:r>
            <a:rPr lang="en-US" altLang="en-US" dirty="0" err="1"/>
            <a:t>partons</a:t>
          </a:r>
          <a:r>
            <a:rPr lang="en-US" altLang="en-US" dirty="0"/>
            <a:t> </a:t>
          </a:r>
          <a:endParaRPr lang="zh-CN" altLang="en-US" dirty="0"/>
        </a:p>
      </dgm:t>
    </dgm:pt>
    <dgm:pt modelId="{4CD0DB82-8D1F-4B81-B671-2C27132D733B}" type="parTrans" cxnId="{15550405-C1F4-4E83-97CA-2B77D8C3B26A}">
      <dgm:prSet/>
      <dgm:spPr/>
      <dgm:t>
        <a:bodyPr/>
        <a:lstStyle/>
        <a:p>
          <a:endParaRPr lang="zh-CN" altLang="en-US"/>
        </a:p>
      </dgm:t>
    </dgm:pt>
    <dgm:pt modelId="{707BE294-74CF-4764-ABEB-123423A2BA2B}" type="sibTrans" cxnId="{15550405-C1F4-4E83-97CA-2B77D8C3B26A}">
      <dgm:prSet/>
      <dgm:spPr/>
      <dgm:t>
        <a:bodyPr/>
        <a:lstStyle/>
        <a:p>
          <a:endParaRPr lang="zh-CN" altLang="en-US"/>
        </a:p>
      </dgm:t>
    </dgm:pt>
    <dgm:pt modelId="{DCF6075B-C265-4D01-99C9-6F8CC91C8A9B}">
      <dgm:prSet/>
      <dgm:spPr/>
      <dgm:t>
        <a:bodyPr/>
        <a:lstStyle/>
        <a:p>
          <a:r>
            <a:rPr lang="en-US" altLang="en-US" dirty="0"/>
            <a:t> </a:t>
          </a:r>
          <a:r>
            <a:rPr lang="en-US" altLang="en-US" dirty="0" err="1"/>
            <a:t>partons</a:t>
          </a:r>
          <a:r>
            <a:rPr lang="en-US" altLang="en-US" dirty="0"/>
            <a:t> from initial-state radiation (ISR) and final-state radiation (FSR)</a:t>
          </a:r>
          <a:endParaRPr lang="zh-CN" altLang="en-US" dirty="0"/>
        </a:p>
      </dgm:t>
    </dgm:pt>
    <dgm:pt modelId="{97BC9B51-98FF-433A-B898-864A1EB7A9D3}" type="parTrans" cxnId="{2C41DF25-581F-4AA5-86FC-2DF34E5473DD}">
      <dgm:prSet/>
      <dgm:spPr/>
      <dgm:t>
        <a:bodyPr/>
        <a:lstStyle/>
        <a:p>
          <a:endParaRPr lang="zh-CN" altLang="en-US"/>
        </a:p>
      </dgm:t>
    </dgm:pt>
    <dgm:pt modelId="{C7EADCEA-E1A8-4FED-A99E-1FA2CFDA5DE1}" type="sibTrans" cxnId="{2C41DF25-581F-4AA5-86FC-2DF34E5473DD}">
      <dgm:prSet/>
      <dgm:spPr/>
      <dgm:t>
        <a:bodyPr/>
        <a:lstStyle/>
        <a:p>
          <a:endParaRPr lang="zh-CN" altLang="en-US"/>
        </a:p>
      </dgm:t>
    </dgm:pt>
    <dgm:pt modelId="{F5D390A1-25D2-4492-8391-9B4E231FC88C}">
      <dgm:prSet/>
      <dgm:spPr/>
      <dgm:t>
        <a:bodyPr/>
        <a:lstStyle/>
        <a:p>
          <a:r>
            <a:rPr lang="en-US" altLang="en-US" dirty="0"/>
            <a:t> underlying event (UE)</a:t>
          </a:r>
          <a:endParaRPr lang="zh-CN" altLang="en-US" dirty="0"/>
        </a:p>
      </dgm:t>
    </dgm:pt>
    <dgm:pt modelId="{957863B4-E829-4F15-B537-07D3FB63C326}" type="parTrans" cxnId="{573E467D-6E48-45B7-B53C-9960EB5D9A08}">
      <dgm:prSet/>
      <dgm:spPr/>
      <dgm:t>
        <a:bodyPr/>
        <a:lstStyle/>
        <a:p>
          <a:endParaRPr lang="zh-CN" altLang="en-US"/>
        </a:p>
      </dgm:t>
    </dgm:pt>
    <dgm:pt modelId="{36F789EE-49E2-4C60-85D1-8DC9804D09ED}" type="sibTrans" cxnId="{573E467D-6E48-45B7-B53C-9960EB5D9A08}">
      <dgm:prSet/>
      <dgm:spPr/>
      <dgm:t>
        <a:bodyPr/>
        <a:lstStyle/>
        <a:p>
          <a:endParaRPr lang="zh-CN" altLang="en-US"/>
        </a:p>
      </dgm:t>
    </dgm:pt>
    <dgm:pt modelId="{157E5710-FD0E-432E-9CC3-D243394AE1D2}">
      <dgm:prSet/>
      <dgm:spPr/>
      <dgm:t>
        <a:bodyPr/>
        <a:lstStyle/>
        <a:p>
          <a:r>
            <a:rPr lang="en-US" altLang="en-US" dirty="0"/>
            <a:t>multiple-</a:t>
          </a:r>
          <a:r>
            <a:rPr lang="en-US" altLang="en-US" dirty="0" err="1"/>
            <a:t>parton</a:t>
          </a:r>
          <a:r>
            <a:rPr lang="en-US" altLang="en-US" dirty="0"/>
            <a:t> interactions (MPI)</a:t>
          </a:r>
          <a:endParaRPr lang="zh-CN" altLang="en-US" dirty="0"/>
        </a:p>
      </dgm:t>
    </dgm:pt>
    <dgm:pt modelId="{ECD30169-6E8B-4A86-BEBF-14A559859D86}" type="parTrans" cxnId="{8D344AC4-C1B8-43AD-9940-D35FA555DFB6}">
      <dgm:prSet/>
      <dgm:spPr/>
      <dgm:t>
        <a:bodyPr/>
        <a:lstStyle/>
        <a:p>
          <a:endParaRPr lang="zh-CN" altLang="en-US"/>
        </a:p>
      </dgm:t>
    </dgm:pt>
    <dgm:pt modelId="{EEE21AC9-2577-4034-B1E3-B50B481E301B}" type="sibTrans" cxnId="{8D344AC4-C1B8-43AD-9940-D35FA555DFB6}">
      <dgm:prSet/>
      <dgm:spPr/>
      <dgm:t>
        <a:bodyPr/>
        <a:lstStyle/>
        <a:p>
          <a:endParaRPr lang="zh-CN" altLang="en-US"/>
        </a:p>
      </dgm:t>
    </dgm:pt>
    <dgm:pt modelId="{112A5B64-EAED-41EA-B230-C651B4673205}" type="pres">
      <dgm:prSet presAssocID="{66B943E9-FB88-4B5C-8914-B9793B42837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A82375-B89F-4FED-901F-856F6FB9B588}" type="pres">
      <dgm:prSet presAssocID="{43214B06-D7E5-4C8D-BC80-3F2E09255A3A}" presName="root1" presStyleCnt="0"/>
      <dgm:spPr/>
    </dgm:pt>
    <dgm:pt modelId="{15E17D27-F107-4F2D-B0D3-F436A035C5DA}" type="pres">
      <dgm:prSet presAssocID="{43214B06-D7E5-4C8D-BC80-3F2E09255A3A}" presName="LevelOneTextNode" presStyleLbl="node0" presStyleIdx="0" presStyleCnt="1" custScaleX="243151" custScaleY="29011">
        <dgm:presLayoutVars>
          <dgm:chPref val="3"/>
        </dgm:presLayoutVars>
      </dgm:prSet>
      <dgm:spPr/>
    </dgm:pt>
    <dgm:pt modelId="{AB5C084A-DFDD-417E-89F1-D43B2F730860}" type="pres">
      <dgm:prSet presAssocID="{43214B06-D7E5-4C8D-BC80-3F2E09255A3A}" presName="level2hierChild" presStyleCnt="0"/>
      <dgm:spPr/>
    </dgm:pt>
    <dgm:pt modelId="{08FA31B0-EFB1-4D27-9A43-0E7877A83CCC}" type="pres">
      <dgm:prSet presAssocID="{3350B967-A1AA-450B-8BC8-86213D3F6F98}" presName="conn2-1" presStyleLbl="parChTrans1D2" presStyleIdx="0" presStyleCnt="2"/>
      <dgm:spPr/>
    </dgm:pt>
    <dgm:pt modelId="{BFC48085-4AA3-43BE-9E06-5B9F52AB499F}" type="pres">
      <dgm:prSet presAssocID="{3350B967-A1AA-450B-8BC8-86213D3F6F98}" presName="connTx" presStyleLbl="parChTrans1D2" presStyleIdx="0" presStyleCnt="2"/>
      <dgm:spPr/>
    </dgm:pt>
    <dgm:pt modelId="{F63E5681-31B9-4C87-A6B9-FE51905525B2}" type="pres">
      <dgm:prSet presAssocID="{FE43AEE9-B673-400B-86C9-BB69E93244BC}" presName="root2" presStyleCnt="0"/>
      <dgm:spPr/>
    </dgm:pt>
    <dgm:pt modelId="{3627AEB8-A0BA-492C-9465-D7E69128EBEF}" type="pres">
      <dgm:prSet presAssocID="{FE43AEE9-B673-400B-86C9-BB69E93244BC}" presName="LevelTwoTextNode" presStyleLbl="node2" presStyleIdx="0" presStyleCnt="2">
        <dgm:presLayoutVars>
          <dgm:chPref val="3"/>
        </dgm:presLayoutVars>
      </dgm:prSet>
      <dgm:spPr/>
    </dgm:pt>
    <dgm:pt modelId="{9C074464-2371-423F-B4B2-91D1D4E6DD20}" type="pres">
      <dgm:prSet presAssocID="{FE43AEE9-B673-400B-86C9-BB69E93244BC}" presName="level3hierChild" presStyleCnt="0"/>
      <dgm:spPr/>
    </dgm:pt>
    <dgm:pt modelId="{D1A22341-11DB-418A-AC32-C2FF808E6589}" type="pres">
      <dgm:prSet presAssocID="{4CD0DB82-8D1F-4B81-B671-2C27132D733B}" presName="conn2-1" presStyleLbl="parChTrans1D3" presStyleIdx="0" presStyleCnt="4"/>
      <dgm:spPr/>
    </dgm:pt>
    <dgm:pt modelId="{0618B418-BADB-4D6C-BC9C-3B2130F158FC}" type="pres">
      <dgm:prSet presAssocID="{4CD0DB82-8D1F-4B81-B671-2C27132D733B}" presName="connTx" presStyleLbl="parChTrans1D3" presStyleIdx="0" presStyleCnt="4"/>
      <dgm:spPr/>
    </dgm:pt>
    <dgm:pt modelId="{0B99CA1C-E8C8-438E-B089-3BF9D7FEB0D1}" type="pres">
      <dgm:prSet presAssocID="{8367471D-F363-4940-A8E4-B4CBC9F3BEE1}" presName="root2" presStyleCnt="0"/>
      <dgm:spPr/>
    </dgm:pt>
    <dgm:pt modelId="{B4690694-8905-47C3-8541-39BF8CF4DCBA}" type="pres">
      <dgm:prSet presAssocID="{8367471D-F363-4940-A8E4-B4CBC9F3BEE1}" presName="LevelTwoTextNode" presStyleLbl="node3" presStyleIdx="0" presStyleCnt="4">
        <dgm:presLayoutVars>
          <dgm:chPref val="3"/>
        </dgm:presLayoutVars>
      </dgm:prSet>
      <dgm:spPr/>
    </dgm:pt>
    <dgm:pt modelId="{69A43248-6F09-415E-B429-774B6575C1EB}" type="pres">
      <dgm:prSet presAssocID="{8367471D-F363-4940-A8E4-B4CBC9F3BEE1}" presName="level3hierChild" presStyleCnt="0"/>
      <dgm:spPr/>
    </dgm:pt>
    <dgm:pt modelId="{E55592A9-0ED2-4DAC-8A66-EF0F806FF1F4}" type="pres">
      <dgm:prSet presAssocID="{97BC9B51-98FF-433A-B898-864A1EB7A9D3}" presName="conn2-1" presStyleLbl="parChTrans1D3" presStyleIdx="1" presStyleCnt="4"/>
      <dgm:spPr/>
    </dgm:pt>
    <dgm:pt modelId="{064AE7AF-1203-4107-BA62-5AB918BC0890}" type="pres">
      <dgm:prSet presAssocID="{97BC9B51-98FF-433A-B898-864A1EB7A9D3}" presName="connTx" presStyleLbl="parChTrans1D3" presStyleIdx="1" presStyleCnt="4"/>
      <dgm:spPr/>
    </dgm:pt>
    <dgm:pt modelId="{C68AEB52-16E5-453D-8451-44AEB638A6BB}" type="pres">
      <dgm:prSet presAssocID="{DCF6075B-C265-4D01-99C9-6F8CC91C8A9B}" presName="root2" presStyleCnt="0"/>
      <dgm:spPr/>
    </dgm:pt>
    <dgm:pt modelId="{DB3649AB-3FB5-48A0-90E3-DF3A9894485D}" type="pres">
      <dgm:prSet presAssocID="{DCF6075B-C265-4D01-99C9-6F8CC91C8A9B}" presName="LevelTwoTextNode" presStyleLbl="node3" presStyleIdx="1" presStyleCnt="4">
        <dgm:presLayoutVars>
          <dgm:chPref val="3"/>
        </dgm:presLayoutVars>
      </dgm:prSet>
      <dgm:spPr/>
    </dgm:pt>
    <dgm:pt modelId="{0AC92C22-1D62-4229-8D04-4D3BF3A48745}" type="pres">
      <dgm:prSet presAssocID="{DCF6075B-C265-4D01-99C9-6F8CC91C8A9B}" presName="level3hierChild" presStyleCnt="0"/>
      <dgm:spPr/>
    </dgm:pt>
    <dgm:pt modelId="{5DF2B85D-D2DE-446C-BE52-FF5DF2A6B236}" type="pres">
      <dgm:prSet presAssocID="{957863B4-E829-4F15-B537-07D3FB63C326}" presName="conn2-1" presStyleLbl="parChTrans1D2" presStyleIdx="1" presStyleCnt="2"/>
      <dgm:spPr/>
    </dgm:pt>
    <dgm:pt modelId="{064BA6B1-D421-4F50-AA4E-F073EB8675A1}" type="pres">
      <dgm:prSet presAssocID="{957863B4-E829-4F15-B537-07D3FB63C326}" presName="connTx" presStyleLbl="parChTrans1D2" presStyleIdx="1" presStyleCnt="2"/>
      <dgm:spPr/>
    </dgm:pt>
    <dgm:pt modelId="{A5B87EA0-D803-4A06-B461-2DABBE136778}" type="pres">
      <dgm:prSet presAssocID="{F5D390A1-25D2-4492-8391-9B4E231FC88C}" presName="root2" presStyleCnt="0"/>
      <dgm:spPr/>
    </dgm:pt>
    <dgm:pt modelId="{C5F8477A-B195-42A1-8B15-0C7FDC729889}" type="pres">
      <dgm:prSet presAssocID="{F5D390A1-25D2-4492-8391-9B4E231FC88C}" presName="LevelTwoTextNode" presStyleLbl="node2" presStyleIdx="1" presStyleCnt="2">
        <dgm:presLayoutVars>
          <dgm:chPref val="3"/>
        </dgm:presLayoutVars>
      </dgm:prSet>
      <dgm:spPr/>
    </dgm:pt>
    <dgm:pt modelId="{15A946C0-E983-43DA-BE06-0C8C1447B8B8}" type="pres">
      <dgm:prSet presAssocID="{F5D390A1-25D2-4492-8391-9B4E231FC88C}" presName="level3hierChild" presStyleCnt="0"/>
      <dgm:spPr/>
    </dgm:pt>
    <dgm:pt modelId="{F8252B44-960C-4014-B408-984EF649B114}" type="pres">
      <dgm:prSet presAssocID="{9FCDE0DC-138D-4709-A9E7-A9B7F3DD1E7B}" presName="conn2-1" presStyleLbl="parChTrans1D3" presStyleIdx="2" presStyleCnt="4"/>
      <dgm:spPr/>
    </dgm:pt>
    <dgm:pt modelId="{D4BFE5B0-7665-476C-BAB7-C2CB95073CA3}" type="pres">
      <dgm:prSet presAssocID="{9FCDE0DC-138D-4709-A9E7-A9B7F3DD1E7B}" presName="connTx" presStyleLbl="parChTrans1D3" presStyleIdx="2" presStyleCnt="4"/>
      <dgm:spPr/>
    </dgm:pt>
    <dgm:pt modelId="{92D82E8A-F754-407E-B4E0-062512437EB8}" type="pres">
      <dgm:prSet presAssocID="{0F91E588-65BC-48CD-AA33-533400DEFF44}" presName="root2" presStyleCnt="0"/>
      <dgm:spPr/>
    </dgm:pt>
    <dgm:pt modelId="{C8992075-826C-4A88-8064-055B8EBD4E3A}" type="pres">
      <dgm:prSet presAssocID="{0F91E588-65BC-48CD-AA33-533400DEFF44}" presName="LevelTwoTextNode" presStyleLbl="node3" presStyleIdx="2" presStyleCnt="4">
        <dgm:presLayoutVars>
          <dgm:chPref val="3"/>
        </dgm:presLayoutVars>
      </dgm:prSet>
      <dgm:spPr/>
    </dgm:pt>
    <dgm:pt modelId="{A2DD39C5-D042-4036-AEED-39BC935F1841}" type="pres">
      <dgm:prSet presAssocID="{0F91E588-65BC-48CD-AA33-533400DEFF44}" presName="level3hierChild" presStyleCnt="0"/>
      <dgm:spPr/>
    </dgm:pt>
    <dgm:pt modelId="{B6B55ECC-BFF6-4970-A2D9-F910558583CC}" type="pres">
      <dgm:prSet presAssocID="{ECD30169-6E8B-4A86-BEBF-14A559859D86}" presName="conn2-1" presStyleLbl="parChTrans1D3" presStyleIdx="3" presStyleCnt="4"/>
      <dgm:spPr/>
    </dgm:pt>
    <dgm:pt modelId="{53C56AFA-7C89-4B15-A629-3CAC4219DC4A}" type="pres">
      <dgm:prSet presAssocID="{ECD30169-6E8B-4A86-BEBF-14A559859D86}" presName="connTx" presStyleLbl="parChTrans1D3" presStyleIdx="3" presStyleCnt="4"/>
      <dgm:spPr/>
    </dgm:pt>
    <dgm:pt modelId="{4B622042-AFC8-43FE-8814-11F57E957DBF}" type="pres">
      <dgm:prSet presAssocID="{157E5710-FD0E-432E-9CC3-D243394AE1D2}" presName="root2" presStyleCnt="0"/>
      <dgm:spPr/>
    </dgm:pt>
    <dgm:pt modelId="{E7821B15-4B72-49EE-8D9D-C576F1AEF85C}" type="pres">
      <dgm:prSet presAssocID="{157E5710-FD0E-432E-9CC3-D243394AE1D2}" presName="LevelTwoTextNode" presStyleLbl="node3" presStyleIdx="3" presStyleCnt="4">
        <dgm:presLayoutVars>
          <dgm:chPref val="3"/>
        </dgm:presLayoutVars>
      </dgm:prSet>
      <dgm:spPr/>
    </dgm:pt>
    <dgm:pt modelId="{7CCD01D1-E400-4BEA-B842-A96FB8CDB6C0}" type="pres">
      <dgm:prSet presAssocID="{157E5710-FD0E-432E-9CC3-D243394AE1D2}" presName="level3hierChild" presStyleCnt="0"/>
      <dgm:spPr/>
    </dgm:pt>
  </dgm:ptLst>
  <dgm:cxnLst>
    <dgm:cxn modelId="{15550405-C1F4-4E83-97CA-2B77D8C3B26A}" srcId="{FE43AEE9-B673-400B-86C9-BB69E93244BC}" destId="{8367471D-F363-4940-A8E4-B4CBC9F3BEE1}" srcOrd="0" destOrd="0" parTransId="{4CD0DB82-8D1F-4B81-B671-2C27132D733B}" sibTransId="{707BE294-74CF-4764-ABEB-123423A2BA2B}"/>
    <dgm:cxn modelId="{48E6B020-7509-44F2-B092-039ED47F6A30}" type="presOf" srcId="{66B943E9-FB88-4B5C-8914-B9793B428379}" destId="{112A5B64-EAED-41EA-B230-C651B4673205}" srcOrd="0" destOrd="0" presId="urn:microsoft.com/office/officeart/2008/layout/HorizontalMultiLevelHierarchy"/>
    <dgm:cxn modelId="{4B15ED23-F2B8-4CBF-B1CF-2DA3F0FE6EFB}" type="presOf" srcId="{3350B967-A1AA-450B-8BC8-86213D3F6F98}" destId="{08FA31B0-EFB1-4D27-9A43-0E7877A83CCC}" srcOrd="0" destOrd="0" presId="urn:microsoft.com/office/officeart/2008/layout/HorizontalMultiLevelHierarchy"/>
    <dgm:cxn modelId="{2C41DF25-581F-4AA5-86FC-2DF34E5473DD}" srcId="{FE43AEE9-B673-400B-86C9-BB69E93244BC}" destId="{DCF6075B-C265-4D01-99C9-6F8CC91C8A9B}" srcOrd="1" destOrd="0" parTransId="{97BC9B51-98FF-433A-B898-864A1EB7A9D3}" sibTransId="{C7EADCEA-E1A8-4FED-A99E-1FA2CFDA5DE1}"/>
    <dgm:cxn modelId="{B96D1529-26FA-45CD-9CD6-A517EF809C83}" type="presOf" srcId="{9FCDE0DC-138D-4709-A9E7-A9B7F3DD1E7B}" destId="{D4BFE5B0-7665-476C-BAB7-C2CB95073CA3}" srcOrd="1" destOrd="0" presId="urn:microsoft.com/office/officeart/2008/layout/HorizontalMultiLevelHierarchy"/>
    <dgm:cxn modelId="{697A1D43-C04F-4BD0-ACE5-957FA6332B57}" type="presOf" srcId="{8367471D-F363-4940-A8E4-B4CBC9F3BEE1}" destId="{B4690694-8905-47C3-8541-39BF8CF4DCBA}" srcOrd="0" destOrd="0" presId="urn:microsoft.com/office/officeart/2008/layout/HorizontalMultiLevelHierarchy"/>
    <dgm:cxn modelId="{25127345-F86F-457A-866E-8864363179C6}" srcId="{66B943E9-FB88-4B5C-8914-B9793B428379}" destId="{43214B06-D7E5-4C8D-BC80-3F2E09255A3A}" srcOrd="0" destOrd="0" parTransId="{71A0BDDC-AC10-4891-8FB4-367D3DB592D6}" sibTransId="{0F5ED27A-AC9A-4AE7-84EE-2C41BBA5A6A4}"/>
    <dgm:cxn modelId="{BBFD5D4A-42C5-4434-AF75-0F6C4DA5B9C7}" type="presOf" srcId="{4CD0DB82-8D1F-4B81-B671-2C27132D733B}" destId="{0618B418-BADB-4D6C-BC9C-3B2130F158FC}" srcOrd="1" destOrd="0" presId="urn:microsoft.com/office/officeart/2008/layout/HorizontalMultiLevelHierarchy"/>
    <dgm:cxn modelId="{D532934A-D7AF-4C0B-8782-AEEEC26C3BE1}" type="presOf" srcId="{4CD0DB82-8D1F-4B81-B671-2C27132D733B}" destId="{D1A22341-11DB-418A-AC32-C2FF808E6589}" srcOrd="0" destOrd="0" presId="urn:microsoft.com/office/officeart/2008/layout/HorizontalMultiLevelHierarchy"/>
    <dgm:cxn modelId="{573E467D-6E48-45B7-B53C-9960EB5D9A08}" srcId="{43214B06-D7E5-4C8D-BC80-3F2E09255A3A}" destId="{F5D390A1-25D2-4492-8391-9B4E231FC88C}" srcOrd="1" destOrd="0" parTransId="{957863B4-E829-4F15-B537-07D3FB63C326}" sibTransId="{36F789EE-49E2-4C60-85D1-8DC9804D09ED}"/>
    <dgm:cxn modelId="{937DC87F-2FD9-40F5-A7BF-19CF07F04FC4}" type="presOf" srcId="{DCF6075B-C265-4D01-99C9-6F8CC91C8A9B}" destId="{DB3649AB-3FB5-48A0-90E3-DF3A9894485D}" srcOrd="0" destOrd="0" presId="urn:microsoft.com/office/officeart/2008/layout/HorizontalMultiLevelHierarchy"/>
    <dgm:cxn modelId="{5024458A-629B-46A7-BD21-0C3DFB4F9A51}" type="presOf" srcId="{F5D390A1-25D2-4492-8391-9B4E231FC88C}" destId="{C5F8477A-B195-42A1-8B15-0C7FDC729889}" srcOrd="0" destOrd="0" presId="urn:microsoft.com/office/officeart/2008/layout/HorizontalMultiLevelHierarchy"/>
    <dgm:cxn modelId="{A1A6398B-B12A-4F26-8E94-4A988DAFD0FF}" type="presOf" srcId="{3350B967-A1AA-450B-8BC8-86213D3F6F98}" destId="{BFC48085-4AA3-43BE-9E06-5B9F52AB499F}" srcOrd="1" destOrd="0" presId="urn:microsoft.com/office/officeart/2008/layout/HorizontalMultiLevelHierarchy"/>
    <dgm:cxn modelId="{3D1C818B-FBAE-4F94-8325-85010A1F35C4}" type="presOf" srcId="{0F91E588-65BC-48CD-AA33-533400DEFF44}" destId="{C8992075-826C-4A88-8064-055B8EBD4E3A}" srcOrd="0" destOrd="0" presId="urn:microsoft.com/office/officeart/2008/layout/HorizontalMultiLevelHierarchy"/>
    <dgm:cxn modelId="{C076D890-F65A-4690-878E-36061651BAA1}" type="presOf" srcId="{157E5710-FD0E-432E-9CC3-D243394AE1D2}" destId="{E7821B15-4B72-49EE-8D9D-C576F1AEF85C}" srcOrd="0" destOrd="0" presId="urn:microsoft.com/office/officeart/2008/layout/HorizontalMultiLevelHierarchy"/>
    <dgm:cxn modelId="{32E93891-89E4-4BEF-BF53-4BE1B35CD517}" type="presOf" srcId="{957863B4-E829-4F15-B537-07D3FB63C326}" destId="{064BA6B1-D421-4F50-AA4E-F073EB8675A1}" srcOrd="1" destOrd="0" presId="urn:microsoft.com/office/officeart/2008/layout/HorizontalMultiLevelHierarchy"/>
    <dgm:cxn modelId="{11E70F97-087B-4636-AE32-9F9008E25302}" srcId="{43214B06-D7E5-4C8D-BC80-3F2E09255A3A}" destId="{FE43AEE9-B673-400B-86C9-BB69E93244BC}" srcOrd="0" destOrd="0" parTransId="{3350B967-A1AA-450B-8BC8-86213D3F6F98}" sibTransId="{07347245-1230-402F-89B1-E4931B1B559C}"/>
    <dgm:cxn modelId="{52EB3EAD-036B-4093-A2CE-328057383853}" type="presOf" srcId="{97BC9B51-98FF-433A-B898-864A1EB7A9D3}" destId="{064AE7AF-1203-4107-BA62-5AB918BC0890}" srcOrd="1" destOrd="0" presId="urn:microsoft.com/office/officeart/2008/layout/HorizontalMultiLevelHierarchy"/>
    <dgm:cxn modelId="{86BC3DB4-F16F-45D3-AE12-C3C4C26B73DF}" type="presOf" srcId="{ECD30169-6E8B-4A86-BEBF-14A559859D86}" destId="{53C56AFA-7C89-4B15-A629-3CAC4219DC4A}" srcOrd="1" destOrd="0" presId="urn:microsoft.com/office/officeart/2008/layout/HorizontalMultiLevelHierarchy"/>
    <dgm:cxn modelId="{87AAF5B7-D693-43EB-AF99-D44E4A84546C}" type="presOf" srcId="{9FCDE0DC-138D-4709-A9E7-A9B7F3DD1E7B}" destId="{F8252B44-960C-4014-B408-984EF649B114}" srcOrd="0" destOrd="0" presId="urn:microsoft.com/office/officeart/2008/layout/HorizontalMultiLevelHierarchy"/>
    <dgm:cxn modelId="{C2561CBA-C7A5-457F-AF98-9AAFBB01DD3D}" type="presOf" srcId="{97BC9B51-98FF-433A-B898-864A1EB7A9D3}" destId="{E55592A9-0ED2-4DAC-8A66-EF0F806FF1F4}" srcOrd="0" destOrd="0" presId="urn:microsoft.com/office/officeart/2008/layout/HorizontalMultiLevelHierarchy"/>
    <dgm:cxn modelId="{8D344AC4-C1B8-43AD-9940-D35FA555DFB6}" srcId="{F5D390A1-25D2-4492-8391-9B4E231FC88C}" destId="{157E5710-FD0E-432E-9CC3-D243394AE1D2}" srcOrd="1" destOrd="0" parTransId="{ECD30169-6E8B-4A86-BEBF-14A559859D86}" sibTransId="{EEE21AC9-2577-4034-B1E3-B50B481E301B}"/>
    <dgm:cxn modelId="{A38330C6-D119-4B2B-B9A5-01D463351302}" type="presOf" srcId="{43214B06-D7E5-4C8D-BC80-3F2E09255A3A}" destId="{15E17D27-F107-4F2D-B0D3-F436A035C5DA}" srcOrd="0" destOrd="0" presId="urn:microsoft.com/office/officeart/2008/layout/HorizontalMultiLevelHierarchy"/>
    <dgm:cxn modelId="{0FAD49D6-1CEB-419F-817D-95442AF42B21}" type="presOf" srcId="{ECD30169-6E8B-4A86-BEBF-14A559859D86}" destId="{B6B55ECC-BFF6-4970-A2D9-F910558583CC}" srcOrd="0" destOrd="0" presId="urn:microsoft.com/office/officeart/2008/layout/HorizontalMultiLevelHierarchy"/>
    <dgm:cxn modelId="{E05202F4-6925-4061-AEB0-8D0A46AFCDE3}" srcId="{F5D390A1-25D2-4492-8391-9B4E231FC88C}" destId="{0F91E588-65BC-48CD-AA33-533400DEFF44}" srcOrd="0" destOrd="0" parTransId="{9FCDE0DC-138D-4709-A9E7-A9B7F3DD1E7B}" sibTransId="{0DD82C5D-02C7-4C42-87D8-C057AA93060C}"/>
    <dgm:cxn modelId="{FE0171F9-B0BF-4761-A90C-224102B5E694}" type="presOf" srcId="{957863B4-E829-4F15-B537-07D3FB63C326}" destId="{5DF2B85D-D2DE-446C-BE52-FF5DF2A6B236}" srcOrd="0" destOrd="0" presId="urn:microsoft.com/office/officeart/2008/layout/HorizontalMultiLevelHierarchy"/>
    <dgm:cxn modelId="{F359EEFC-10E1-45F4-9665-5E84D80E431D}" type="presOf" srcId="{FE43AEE9-B673-400B-86C9-BB69E93244BC}" destId="{3627AEB8-A0BA-492C-9465-D7E69128EBEF}" srcOrd="0" destOrd="0" presId="urn:microsoft.com/office/officeart/2008/layout/HorizontalMultiLevelHierarchy"/>
    <dgm:cxn modelId="{FD9EED14-C55E-40FA-B8B9-083DED8618EC}" type="presParOf" srcId="{112A5B64-EAED-41EA-B230-C651B4673205}" destId="{0BA82375-B89F-4FED-901F-856F6FB9B588}" srcOrd="0" destOrd="0" presId="urn:microsoft.com/office/officeart/2008/layout/HorizontalMultiLevelHierarchy"/>
    <dgm:cxn modelId="{9DAF5740-4D6A-4B8A-A68A-5BE023E4A8A8}" type="presParOf" srcId="{0BA82375-B89F-4FED-901F-856F6FB9B588}" destId="{15E17D27-F107-4F2D-B0D3-F436A035C5DA}" srcOrd="0" destOrd="0" presId="urn:microsoft.com/office/officeart/2008/layout/HorizontalMultiLevelHierarchy"/>
    <dgm:cxn modelId="{2A2D2537-A08A-4B18-9086-3A6A46D3341A}" type="presParOf" srcId="{0BA82375-B89F-4FED-901F-856F6FB9B588}" destId="{AB5C084A-DFDD-417E-89F1-D43B2F730860}" srcOrd="1" destOrd="0" presId="urn:microsoft.com/office/officeart/2008/layout/HorizontalMultiLevelHierarchy"/>
    <dgm:cxn modelId="{19A0E6ED-0BAA-4557-BA34-5DC386FA7971}" type="presParOf" srcId="{AB5C084A-DFDD-417E-89F1-D43B2F730860}" destId="{08FA31B0-EFB1-4D27-9A43-0E7877A83CCC}" srcOrd="0" destOrd="0" presId="urn:microsoft.com/office/officeart/2008/layout/HorizontalMultiLevelHierarchy"/>
    <dgm:cxn modelId="{7FC7A663-3F95-4FE2-9A93-369953505C0D}" type="presParOf" srcId="{08FA31B0-EFB1-4D27-9A43-0E7877A83CCC}" destId="{BFC48085-4AA3-43BE-9E06-5B9F52AB499F}" srcOrd="0" destOrd="0" presId="urn:microsoft.com/office/officeart/2008/layout/HorizontalMultiLevelHierarchy"/>
    <dgm:cxn modelId="{1D625240-1582-48C1-8578-271A1AF6392A}" type="presParOf" srcId="{AB5C084A-DFDD-417E-89F1-D43B2F730860}" destId="{F63E5681-31B9-4C87-A6B9-FE51905525B2}" srcOrd="1" destOrd="0" presId="urn:microsoft.com/office/officeart/2008/layout/HorizontalMultiLevelHierarchy"/>
    <dgm:cxn modelId="{9512CB91-0B0A-409A-92C7-70C0747D07D0}" type="presParOf" srcId="{F63E5681-31B9-4C87-A6B9-FE51905525B2}" destId="{3627AEB8-A0BA-492C-9465-D7E69128EBEF}" srcOrd="0" destOrd="0" presId="urn:microsoft.com/office/officeart/2008/layout/HorizontalMultiLevelHierarchy"/>
    <dgm:cxn modelId="{71EE6D50-934B-4604-AE02-DA601E4E7FF0}" type="presParOf" srcId="{F63E5681-31B9-4C87-A6B9-FE51905525B2}" destId="{9C074464-2371-423F-B4B2-91D1D4E6DD20}" srcOrd="1" destOrd="0" presId="urn:microsoft.com/office/officeart/2008/layout/HorizontalMultiLevelHierarchy"/>
    <dgm:cxn modelId="{7B41192E-4DBA-4C68-85DF-CC5EDC0C5787}" type="presParOf" srcId="{9C074464-2371-423F-B4B2-91D1D4E6DD20}" destId="{D1A22341-11DB-418A-AC32-C2FF808E6589}" srcOrd="0" destOrd="0" presId="urn:microsoft.com/office/officeart/2008/layout/HorizontalMultiLevelHierarchy"/>
    <dgm:cxn modelId="{2D523825-B5B7-4E4A-9FBE-CE28821C2195}" type="presParOf" srcId="{D1A22341-11DB-418A-AC32-C2FF808E6589}" destId="{0618B418-BADB-4D6C-BC9C-3B2130F158FC}" srcOrd="0" destOrd="0" presId="urn:microsoft.com/office/officeart/2008/layout/HorizontalMultiLevelHierarchy"/>
    <dgm:cxn modelId="{3AAA8681-E1CC-4DB6-9B56-A2D540C6D8FE}" type="presParOf" srcId="{9C074464-2371-423F-B4B2-91D1D4E6DD20}" destId="{0B99CA1C-E8C8-438E-B089-3BF9D7FEB0D1}" srcOrd="1" destOrd="0" presId="urn:microsoft.com/office/officeart/2008/layout/HorizontalMultiLevelHierarchy"/>
    <dgm:cxn modelId="{43CC5D3B-A133-4F07-B03B-0150CB3E399C}" type="presParOf" srcId="{0B99CA1C-E8C8-438E-B089-3BF9D7FEB0D1}" destId="{B4690694-8905-47C3-8541-39BF8CF4DCBA}" srcOrd="0" destOrd="0" presId="urn:microsoft.com/office/officeart/2008/layout/HorizontalMultiLevelHierarchy"/>
    <dgm:cxn modelId="{A184A799-2079-45F6-A71A-338556718B0E}" type="presParOf" srcId="{0B99CA1C-E8C8-438E-B089-3BF9D7FEB0D1}" destId="{69A43248-6F09-415E-B429-774B6575C1EB}" srcOrd="1" destOrd="0" presId="urn:microsoft.com/office/officeart/2008/layout/HorizontalMultiLevelHierarchy"/>
    <dgm:cxn modelId="{ED98D684-4A26-4334-84E4-21FE2B40D220}" type="presParOf" srcId="{9C074464-2371-423F-B4B2-91D1D4E6DD20}" destId="{E55592A9-0ED2-4DAC-8A66-EF0F806FF1F4}" srcOrd="2" destOrd="0" presId="urn:microsoft.com/office/officeart/2008/layout/HorizontalMultiLevelHierarchy"/>
    <dgm:cxn modelId="{46A91699-297D-40FB-85AF-D76E720A9224}" type="presParOf" srcId="{E55592A9-0ED2-4DAC-8A66-EF0F806FF1F4}" destId="{064AE7AF-1203-4107-BA62-5AB918BC0890}" srcOrd="0" destOrd="0" presId="urn:microsoft.com/office/officeart/2008/layout/HorizontalMultiLevelHierarchy"/>
    <dgm:cxn modelId="{A82D209E-820B-4C64-BF0D-445D1E7154D1}" type="presParOf" srcId="{9C074464-2371-423F-B4B2-91D1D4E6DD20}" destId="{C68AEB52-16E5-453D-8451-44AEB638A6BB}" srcOrd="3" destOrd="0" presId="urn:microsoft.com/office/officeart/2008/layout/HorizontalMultiLevelHierarchy"/>
    <dgm:cxn modelId="{21039BB3-8D14-4F14-81E3-07014D37A5F7}" type="presParOf" srcId="{C68AEB52-16E5-453D-8451-44AEB638A6BB}" destId="{DB3649AB-3FB5-48A0-90E3-DF3A9894485D}" srcOrd="0" destOrd="0" presId="urn:microsoft.com/office/officeart/2008/layout/HorizontalMultiLevelHierarchy"/>
    <dgm:cxn modelId="{C7F5A311-311F-4C48-9E08-88590EBCF77C}" type="presParOf" srcId="{C68AEB52-16E5-453D-8451-44AEB638A6BB}" destId="{0AC92C22-1D62-4229-8D04-4D3BF3A48745}" srcOrd="1" destOrd="0" presId="urn:microsoft.com/office/officeart/2008/layout/HorizontalMultiLevelHierarchy"/>
    <dgm:cxn modelId="{6BD3B362-DAB2-420C-9ADC-999654C02A06}" type="presParOf" srcId="{AB5C084A-DFDD-417E-89F1-D43B2F730860}" destId="{5DF2B85D-D2DE-446C-BE52-FF5DF2A6B236}" srcOrd="2" destOrd="0" presId="urn:microsoft.com/office/officeart/2008/layout/HorizontalMultiLevelHierarchy"/>
    <dgm:cxn modelId="{3B861345-8116-4084-9208-E2DA21D65497}" type="presParOf" srcId="{5DF2B85D-D2DE-446C-BE52-FF5DF2A6B236}" destId="{064BA6B1-D421-4F50-AA4E-F073EB8675A1}" srcOrd="0" destOrd="0" presId="urn:microsoft.com/office/officeart/2008/layout/HorizontalMultiLevelHierarchy"/>
    <dgm:cxn modelId="{D619246D-07CC-4614-AC64-B38888D58BE3}" type="presParOf" srcId="{AB5C084A-DFDD-417E-89F1-D43B2F730860}" destId="{A5B87EA0-D803-4A06-B461-2DABBE136778}" srcOrd="3" destOrd="0" presId="urn:microsoft.com/office/officeart/2008/layout/HorizontalMultiLevelHierarchy"/>
    <dgm:cxn modelId="{7B49FD36-F69F-431D-9120-D4A0A4D05242}" type="presParOf" srcId="{A5B87EA0-D803-4A06-B461-2DABBE136778}" destId="{C5F8477A-B195-42A1-8B15-0C7FDC729889}" srcOrd="0" destOrd="0" presId="urn:microsoft.com/office/officeart/2008/layout/HorizontalMultiLevelHierarchy"/>
    <dgm:cxn modelId="{309CDA11-41A7-46D8-AFFA-105946E1655F}" type="presParOf" srcId="{A5B87EA0-D803-4A06-B461-2DABBE136778}" destId="{15A946C0-E983-43DA-BE06-0C8C1447B8B8}" srcOrd="1" destOrd="0" presId="urn:microsoft.com/office/officeart/2008/layout/HorizontalMultiLevelHierarchy"/>
    <dgm:cxn modelId="{1CD5D88E-4547-4B91-BD59-DA0FFA85F4AA}" type="presParOf" srcId="{15A946C0-E983-43DA-BE06-0C8C1447B8B8}" destId="{F8252B44-960C-4014-B408-984EF649B114}" srcOrd="0" destOrd="0" presId="urn:microsoft.com/office/officeart/2008/layout/HorizontalMultiLevelHierarchy"/>
    <dgm:cxn modelId="{846F6E82-7F15-4A29-B808-C2D8D0534A6D}" type="presParOf" srcId="{F8252B44-960C-4014-B408-984EF649B114}" destId="{D4BFE5B0-7665-476C-BAB7-C2CB95073CA3}" srcOrd="0" destOrd="0" presId="urn:microsoft.com/office/officeart/2008/layout/HorizontalMultiLevelHierarchy"/>
    <dgm:cxn modelId="{01B7447C-F197-4245-8524-04B8E071B2D6}" type="presParOf" srcId="{15A946C0-E983-43DA-BE06-0C8C1447B8B8}" destId="{92D82E8A-F754-407E-B4E0-062512437EB8}" srcOrd="1" destOrd="0" presId="urn:microsoft.com/office/officeart/2008/layout/HorizontalMultiLevelHierarchy"/>
    <dgm:cxn modelId="{7DFA9CCB-C920-4A15-962A-B46F4AA1209B}" type="presParOf" srcId="{92D82E8A-F754-407E-B4E0-062512437EB8}" destId="{C8992075-826C-4A88-8064-055B8EBD4E3A}" srcOrd="0" destOrd="0" presId="urn:microsoft.com/office/officeart/2008/layout/HorizontalMultiLevelHierarchy"/>
    <dgm:cxn modelId="{C37B0516-0F15-41D2-8939-7A58465DA14E}" type="presParOf" srcId="{92D82E8A-F754-407E-B4E0-062512437EB8}" destId="{A2DD39C5-D042-4036-AEED-39BC935F1841}" srcOrd="1" destOrd="0" presId="urn:microsoft.com/office/officeart/2008/layout/HorizontalMultiLevelHierarchy"/>
    <dgm:cxn modelId="{664978FD-45AF-4C8E-BBFF-F2BDC906D376}" type="presParOf" srcId="{15A946C0-E983-43DA-BE06-0C8C1447B8B8}" destId="{B6B55ECC-BFF6-4970-A2D9-F910558583CC}" srcOrd="2" destOrd="0" presId="urn:microsoft.com/office/officeart/2008/layout/HorizontalMultiLevelHierarchy"/>
    <dgm:cxn modelId="{0EF61E4F-4C51-41A6-9BDC-E5CDBE2D71CB}" type="presParOf" srcId="{B6B55ECC-BFF6-4970-A2D9-F910558583CC}" destId="{53C56AFA-7C89-4B15-A629-3CAC4219DC4A}" srcOrd="0" destOrd="0" presId="urn:microsoft.com/office/officeart/2008/layout/HorizontalMultiLevelHierarchy"/>
    <dgm:cxn modelId="{6E434466-EECB-40BC-BC9D-DFC977117C03}" type="presParOf" srcId="{15A946C0-E983-43DA-BE06-0C8C1447B8B8}" destId="{4B622042-AFC8-43FE-8814-11F57E957DBF}" srcOrd="3" destOrd="0" presId="urn:microsoft.com/office/officeart/2008/layout/HorizontalMultiLevelHierarchy"/>
    <dgm:cxn modelId="{0FC1D060-095F-4886-B7E4-2E543791A8E0}" type="presParOf" srcId="{4B622042-AFC8-43FE-8814-11F57E957DBF}" destId="{E7821B15-4B72-49EE-8D9D-C576F1AEF85C}" srcOrd="0" destOrd="0" presId="urn:microsoft.com/office/officeart/2008/layout/HorizontalMultiLevelHierarchy"/>
    <dgm:cxn modelId="{1C2376F6-A6FB-4326-A410-147FD6D9B6AC}" type="presParOf" srcId="{4B622042-AFC8-43FE-8814-11F57E957DBF}" destId="{7CCD01D1-E400-4BEA-B842-A96FB8CDB6C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55ECC-BFF6-4970-A2D9-F910558583CC}">
      <dsp:nvSpPr>
        <dsp:cNvPr id="0" name=""/>
        <dsp:cNvSpPr/>
      </dsp:nvSpPr>
      <dsp:spPr>
        <a:xfrm>
          <a:off x="4520122" y="3596613"/>
          <a:ext cx="465644" cy="443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822" y="0"/>
              </a:lnTo>
              <a:lnTo>
                <a:pt x="232822" y="443640"/>
              </a:lnTo>
              <a:lnTo>
                <a:pt x="465644" y="4436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736866" y="3802355"/>
        <a:ext cx="32157" cy="32157"/>
      </dsp:txXfrm>
    </dsp:sp>
    <dsp:sp modelId="{F8252B44-960C-4014-B408-984EF649B114}">
      <dsp:nvSpPr>
        <dsp:cNvPr id="0" name=""/>
        <dsp:cNvSpPr/>
      </dsp:nvSpPr>
      <dsp:spPr>
        <a:xfrm>
          <a:off x="4520122" y="3152973"/>
          <a:ext cx="465644" cy="443640"/>
        </a:xfrm>
        <a:custGeom>
          <a:avLst/>
          <a:gdLst/>
          <a:ahLst/>
          <a:cxnLst/>
          <a:rect l="0" t="0" r="0" b="0"/>
          <a:pathLst>
            <a:path>
              <a:moveTo>
                <a:pt x="0" y="443640"/>
              </a:moveTo>
              <a:lnTo>
                <a:pt x="232822" y="443640"/>
              </a:lnTo>
              <a:lnTo>
                <a:pt x="232822" y="0"/>
              </a:lnTo>
              <a:lnTo>
                <a:pt x="46564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736866" y="3358714"/>
        <a:ext cx="32157" cy="32157"/>
      </dsp:txXfrm>
    </dsp:sp>
    <dsp:sp modelId="{5DF2B85D-D2DE-446C-BE52-FF5DF2A6B236}">
      <dsp:nvSpPr>
        <dsp:cNvPr id="0" name=""/>
        <dsp:cNvSpPr/>
      </dsp:nvSpPr>
      <dsp:spPr>
        <a:xfrm>
          <a:off x="1726254" y="2709333"/>
          <a:ext cx="465644" cy="887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822" y="0"/>
              </a:lnTo>
              <a:lnTo>
                <a:pt x="232822" y="887280"/>
              </a:lnTo>
              <a:lnTo>
                <a:pt x="465644" y="8872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34025" y="3127922"/>
        <a:ext cx="50102" cy="50102"/>
      </dsp:txXfrm>
    </dsp:sp>
    <dsp:sp modelId="{E55592A9-0ED2-4DAC-8A66-EF0F806FF1F4}">
      <dsp:nvSpPr>
        <dsp:cNvPr id="0" name=""/>
        <dsp:cNvSpPr/>
      </dsp:nvSpPr>
      <dsp:spPr>
        <a:xfrm>
          <a:off x="4520122" y="1822053"/>
          <a:ext cx="465644" cy="443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822" y="0"/>
              </a:lnTo>
              <a:lnTo>
                <a:pt x="232822" y="443640"/>
              </a:lnTo>
              <a:lnTo>
                <a:pt x="465644" y="4436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736866" y="2027794"/>
        <a:ext cx="32157" cy="32157"/>
      </dsp:txXfrm>
    </dsp:sp>
    <dsp:sp modelId="{D1A22341-11DB-418A-AC32-C2FF808E6589}">
      <dsp:nvSpPr>
        <dsp:cNvPr id="0" name=""/>
        <dsp:cNvSpPr/>
      </dsp:nvSpPr>
      <dsp:spPr>
        <a:xfrm>
          <a:off x="4520122" y="1378413"/>
          <a:ext cx="465644" cy="443640"/>
        </a:xfrm>
        <a:custGeom>
          <a:avLst/>
          <a:gdLst/>
          <a:ahLst/>
          <a:cxnLst/>
          <a:rect l="0" t="0" r="0" b="0"/>
          <a:pathLst>
            <a:path>
              <a:moveTo>
                <a:pt x="0" y="443640"/>
              </a:moveTo>
              <a:lnTo>
                <a:pt x="232822" y="443640"/>
              </a:lnTo>
              <a:lnTo>
                <a:pt x="232822" y="0"/>
              </a:lnTo>
              <a:lnTo>
                <a:pt x="46564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736866" y="1584154"/>
        <a:ext cx="32157" cy="32157"/>
      </dsp:txXfrm>
    </dsp:sp>
    <dsp:sp modelId="{08FA31B0-EFB1-4D27-9A43-0E7877A83CCC}">
      <dsp:nvSpPr>
        <dsp:cNvPr id="0" name=""/>
        <dsp:cNvSpPr/>
      </dsp:nvSpPr>
      <dsp:spPr>
        <a:xfrm>
          <a:off x="1726254" y="1822053"/>
          <a:ext cx="465644" cy="887280"/>
        </a:xfrm>
        <a:custGeom>
          <a:avLst/>
          <a:gdLst/>
          <a:ahLst/>
          <a:cxnLst/>
          <a:rect l="0" t="0" r="0" b="0"/>
          <a:pathLst>
            <a:path>
              <a:moveTo>
                <a:pt x="0" y="887280"/>
              </a:moveTo>
              <a:lnTo>
                <a:pt x="232822" y="887280"/>
              </a:lnTo>
              <a:lnTo>
                <a:pt x="232822" y="0"/>
              </a:lnTo>
              <a:lnTo>
                <a:pt x="4656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34025" y="2240642"/>
        <a:ext cx="50102" cy="50102"/>
      </dsp:txXfrm>
    </dsp:sp>
    <dsp:sp modelId="{15E17D27-F107-4F2D-B0D3-F436A035C5DA}">
      <dsp:nvSpPr>
        <dsp:cNvPr id="0" name=""/>
        <dsp:cNvSpPr/>
      </dsp:nvSpPr>
      <dsp:spPr>
        <a:xfrm rot="16200000">
          <a:off x="321368" y="1846361"/>
          <a:ext cx="1083826" cy="1725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/>
            <a:t>MC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/>
            <a:t> components</a:t>
          </a:r>
          <a:endParaRPr lang="zh-CN" altLang="en-US" sz="2400" kern="1200" dirty="0"/>
        </a:p>
      </dsp:txBody>
      <dsp:txXfrm>
        <a:off x="321368" y="1846361"/>
        <a:ext cx="1083826" cy="1725944"/>
      </dsp:txXfrm>
    </dsp:sp>
    <dsp:sp modelId="{3627AEB8-A0BA-492C-9465-D7E69128EBEF}">
      <dsp:nvSpPr>
        <dsp:cNvPr id="0" name=""/>
        <dsp:cNvSpPr/>
      </dsp:nvSpPr>
      <dsp:spPr>
        <a:xfrm>
          <a:off x="2191899" y="1467141"/>
          <a:ext cx="2328223" cy="709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 hard scattering</a:t>
          </a:r>
          <a:endParaRPr lang="zh-CN" altLang="en-US" sz="1600" kern="1200" dirty="0"/>
        </a:p>
      </dsp:txBody>
      <dsp:txXfrm>
        <a:off x="2191899" y="1467141"/>
        <a:ext cx="2328223" cy="709824"/>
      </dsp:txXfrm>
    </dsp:sp>
    <dsp:sp modelId="{B4690694-8905-47C3-8541-39BF8CF4DCBA}">
      <dsp:nvSpPr>
        <dsp:cNvPr id="0" name=""/>
        <dsp:cNvSpPr/>
      </dsp:nvSpPr>
      <dsp:spPr>
        <a:xfrm>
          <a:off x="4985767" y="1023501"/>
          <a:ext cx="2328223" cy="709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hadronization of </a:t>
          </a:r>
          <a:r>
            <a:rPr lang="en-US" altLang="en-US" sz="1600" kern="1200" dirty="0" err="1"/>
            <a:t>partons</a:t>
          </a:r>
          <a:r>
            <a:rPr lang="en-US" altLang="en-US" sz="1600" kern="1200" dirty="0"/>
            <a:t> </a:t>
          </a:r>
          <a:endParaRPr lang="zh-CN" altLang="en-US" sz="1600" kern="1200" dirty="0"/>
        </a:p>
      </dsp:txBody>
      <dsp:txXfrm>
        <a:off x="4985767" y="1023501"/>
        <a:ext cx="2328223" cy="709824"/>
      </dsp:txXfrm>
    </dsp:sp>
    <dsp:sp modelId="{DB3649AB-3FB5-48A0-90E3-DF3A9894485D}">
      <dsp:nvSpPr>
        <dsp:cNvPr id="0" name=""/>
        <dsp:cNvSpPr/>
      </dsp:nvSpPr>
      <dsp:spPr>
        <a:xfrm>
          <a:off x="4985767" y="1910781"/>
          <a:ext cx="2328223" cy="709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 </a:t>
          </a:r>
          <a:r>
            <a:rPr lang="en-US" altLang="en-US" sz="1600" kern="1200" dirty="0" err="1"/>
            <a:t>partons</a:t>
          </a:r>
          <a:r>
            <a:rPr lang="en-US" altLang="en-US" sz="1600" kern="1200" dirty="0"/>
            <a:t> from initial-state radiation (ISR) and final-state radiation (FSR)</a:t>
          </a:r>
          <a:endParaRPr lang="zh-CN" altLang="en-US" sz="1600" kern="1200" dirty="0"/>
        </a:p>
      </dsp:txBody>
      <dsp:txXfrm>
        <a:off x="4985767" y="1910781"/>
        <a:ext cx="2328223" cy="709824"/>
      </dsp:txXfrm>
    </dsp:sp>
    <dsp:sp modelId="{C5F8477A-B195-42A1-8B15-0C7FDC729889}">
      <dsp:nvSpPr>
        <dsp:cNvPr id="0" name=""/>
        <dsp:cNvSpPr/>
      </dsp:nvSpPr>
      <dsp:spPr>
        <a:xfrm>
          <a:off x="2191899" y="3241701"/>
          <a:ext cx="2328223" cy="709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 underlying event (UE)</a:t>
          </a:r>
          <a:endParaRPr lang="zh-CN" altLang="en-US" sz="1600" kern="1200" dirty="0"/>
        </a:p>
      </dsp:txBody>
      <dsp:txXfrm>
        <a:off x="2191899" y="3241701"/>
        <a:ext cx="2328223" cy="709824"/>
      </dsp:txXfrm>
    </dsp:sp>
    <dsp:sp modelId="{C8992075-826C-4A88-8064-055B8EBD4E3A}">
      <dsp:nvSpPr>
        <dsp:cNvPr id="0" name=""/>
        <dsp:cNvSpPr/>
      </dsp:nvSpPr>
      <dsp:spPr>
        <a:xfrm>
          <a:off x="4985767" y="2798061"/>
          <a:ext cx="2328223" cy="709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 BBR</a:t>
          </a:r>
          <a:endParaRPr lang="zh-CN" altLang="en-US" sz="1600" kern="1200" dirty="0"/>
        </a:p>
      </dsp:txBody>
      <dsp:txXfrm>
        <a:off x="4985767" y="2798061"/>
        <a:ext cx="2328223" cy="709824"/>
      </dsp:txXfrm>
    </dsp:sp>
    <dsp:sp modelId="{E7821B15-4B72-49EE-8D9D-C576F1AEF85C}">
      <dsp:nvSpPr>
        <dsp:cNvPr id="0" name=""/>
        <dsp:cNvSpPr/>
      </dsp:nvSpPr>
      <dsp:spPr>
        <a:xfrm>
          <a:off x="4985767" y="3685341"/>
          <a:ext cx="2328223" cy="709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multiple-</a:t>
          </a:r>
          <a:r>
            <a:rPr lang="en-US" altLang="en-US" sz="1600" kern="1200" dirty="0" err="1"/>
            <a:t>parton</a:t>
          </a:r>
          <a:r>
            <a:rPr lang="en-US" altLang="en-US" sz="1600" kern="1200" dirty="0"/>
            <a:t> interactions (MPI)</a:t>
          </a:r>
          <a:endParaRPr lang="zh-CN" altLang="en-US" sz="1600" kern="1200" dirty="0"/>
        </a:p>
      </dsp:txBody>
      <dsp:txXfrm>
        <a:off x="4985767" y="3685341"/>
        <a:ext cx="2328223" cy="70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DB33B-0042-A54A-878B-444725F6927B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E90CC-7F76-C148-A32C-6F2FE14D15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98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044AF-FDAA-EC4D-BFB4-A7E99E49C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0CF689-A394-004F-B749-2F8D60F75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9A875C-8C63-344C-A040-E69A49A0B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7BE8-8FD1-054E-9EAC-C6D5EABA0CF1}" type="datetime1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4E724D-3AA0-6440-9275-01F6C3FB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E184AE-43DD-1641-AA28-F38484DF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42D9-53CE-EA40-B0F7-E9123C2AB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94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3EC1F-D20A-1046-80EB-1837AA83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E13EBD-8FAD-B240-BC5F-7F5C56FE1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DDE3E8-F7D9-B64C-8050-308D72A5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6871-8076-2D4C-93A8-C28534B1BD07}" type="datetime1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FBD13C-37AB-AF40-B585-1B634EC8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52C6E1-CB69-5B4A-B66B-DAA98D29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42D9-53CE-EA40-B0F7-E9123C2AB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17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D4DF823-193C-8B45-A9C7-959873C967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CAAA9F-882D-1343-8FFF-65028B250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A1C394-6B22-444C-A0E0-8DF9251F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A31A-3267-AE41-BD47-CA064D2282F7}" type="datetime1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39E0AD-F8AD-194B-A8DE-C969FC3A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502C26-B604-7646-BB06-71705E4D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42D9-53CE-EA40-B0F7-E9123C2AB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05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>
              <a:defRPr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17311" y="6505278"/>
            <a:ext cx="345472" cy="267891"/>
          </a:xfrm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20974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94C1C-1B69-FE42-86CC-E2510879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F43FF2-164C-FC48-976B-0C020C36E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FBBB85-79F1-B842-85C0-FE217531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2919-1E87-E24F-9914-8E351097B62D}" type="datetime1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086390-D3B6-9845-AF89-736C9FB2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9399BF-B538-0041-8070-8E42E65A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42D9-53CE-EA40-B0F7-E9123C2AB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05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14ABA-C344-3543-A645-73552D1F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4B3928-25B0-4A4D-8CBE-7132493CD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7A3E25-00F2-D849-AC04-6A53FEC3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8F1E-BC6E-7247-8669-F0A82D131D73}" type="datetime1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4F6660-6E2A-844B-8435-5D4452B9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CA8EE2-D146-2E48-898B-58DEB3B1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42D9-53CE-EA40-B0F7-E9123C2AB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28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4B1C3-66FC-5F45-83CA-2499C0B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06BF43-2941-3F43-AE38-FF7C57EA6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C11F54-8953-4847-998E-22607FFC1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1FC192-2CDC-8141-99C3-E2088654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D5FC-0093-D340-BB0A-45BDBA7E93E6}" type="datetime1">
              <a:rPr lang="fr-FR" smtClean="0"/>
              <a:t>23/10/2019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0B6042-6BAF-E448-8550-32C47F10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2C3460-2517-AE41-A8EA-8BF66FFD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42D9-53CE-EA40-B0F7-E9123C2AB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68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4CFF1-C426-6F46-B330-62EDA1D7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C7E07A-5572-3248-A39A-EFE7A7179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0CCCFC-37E7-394D-A1DF-F28F5AB1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ED0630-4C73-E043-9373-507E7AF27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9C6032-5D6D-EA4F-A82C-6896722A9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9E8E161-D913-894E-8F14-191ED175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A263-82F4-F840-A0E8-C12E8A4ACD47}" type="datetime1">
              <a:rPr lang="fr-FR" smtClean="0"/>
              <a:t>23/10/2019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94FF094-7B6A-284C-ABEF-7B813578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555BEF-18F1-4A4E-A73B-717A03A8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42D9-53CE-EA40-B0F7-E9123C2AB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82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C2D82-D90C-8641-9866-FF661DF6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390C3F-3B8A-7E41-BDB2-F2FAA2C5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C6EA-46D2-134E-AF1A-DB4DCE2BA511}" type="datetime1">
              <a:rPr lang="fr-FR" smtClean="0"/>
              <a:t>23/10/2019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E44888-D208-364A-A476-D59E9519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3D70EB-A03C-3B44-AEB7-835282D1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42D9-53CE-EA40-B0F7-E9123C2AB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4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2DF9DA-A2A2-8D49-BAAB-E6C89EBD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847A-8622-A047-BC89-C06360C9894A}" type="datetime1">
              <a:rPr lang="fr-FR" smtClean="0"/>
              <a:t>23/10/2019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D0C5C1-A69F-3240-B911-AA8D4A02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5AFF88-A3EA-F947-8D17-7F4F000D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42D9-53CE-EA40-B0F7-E9123C2AB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51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A4A88D-FDE2-5444-AB03-B8E2D7F7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46EFF7-75FA-A74B-8977-D29402A38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189E99-5585-A148-ACC5-9D8824D9B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A55B51-91D6-7F43-BA87-66EAE961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78F2-5F00-D144-9CD6-B336DB0F8A0A}" type="datetime1">
              <a:rPr lang="fr-FR" smtClean="0"/>
              <a:t>23/10/2019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684D0D-9800-8649-93FB-33023AEF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3B7FE3-9966-6745-B00A-1C8DD880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42D9-53CE-EA40-B0F7-E9123C2AB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38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69ADE-9BEB-0343-AB90-49C67EC3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4DDDCB-98AF-4744-B3D1-5BB0BD562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EFC604-8F4E-8E41-9325-60313BD54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CCD77D-32BB-784B-9438-1245A12DA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1D5C-D3C4-7B48-BDCC-37EC76643BAE}" type="datetime1">
              <a:rPr lang="fr-FR" smtClean="0"/>
              <a:t>23/10/2019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0CC39E-3921-5946-A100-591DB785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29AD67-27A5-6A46-9AF7-81CB5697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242D9-53CE-EA40-B0F7-E9123C2AB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86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7BC09C-84CB-D940-8D3B-BBDA0852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C3C86D-618E-B043-A175-C7A2C0F4A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83D800-63BE-C94E-A17A-031C52670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9ACAA-287F-8E40-94BA-4B6E1F6A0219}" type="datetime1">
              <a:rPr lang="fr-FR" smtClean="0"/>
              <a:t>23/10/2019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06C308-D5FC-1847-B67B-C10887F94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9E669A-D6ED-6842-8C39-798D30349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242D9-53CE-EA40-B0F7-E9123C2AB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61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rxiv.org/abs/1903.12179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emf"/><Relationship Id="rId7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hyperlink" Target="https://arxiv.org/abs/1903.12179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23.emf"/><Relationship Id="rId7" Type="http://schemas.openxmlformats.org/officeDocument/2006/relationships/image" Target="../media/image15.emf"/><Relationship Id="rId2" Type="http://schemas.openxmlformats.org/officeDocument/2006/relationships/hyperlink" Target="https://arxiv.org/abs/1903.12179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emf"/><Relationship Id="rId4" Type="http://schemas.openxmlformats.org/officeDocument/2006/relationships/hyperlink" Target="https://arxiv.org/abs/1903.1217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hyperlink" Target="https://arxiv.org/abs/1903.12179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hyperlink" Target="https://arxiv.org/abs/1903.1217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rxiv.org/abs/1903.1217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hyperlink" Target="https://arxiv.org/abs/1903.12179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link.springer.com/article/10.1140%2Fepjc%2Fs10052-019-6620-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opscience.iop.org/article/10.1088/1126-6708/2004/02/056/meta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903.12179" TargetMode="External"/><Relationship Id="rId3" Type="http://schemas.openxmlformats.org/officeDocument/2006/relationships/image" Target="../media/image5.emf"/><Relationship Id="rId7" Type="http://schemas.openxmlformats.org/officeDocument/2006/relationships/hyperlink" Target="https://link.springer.com/article/10.1140%2Fepjc%2Fs10052-016-3988-x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ds.cern.ch/record/2235192?ln=en" TargetMode="External"/><Relationship Id="rId2" Type="http://schemas.openxmlformats.org/officeDocument/2006/relationships/hyperlink" Target="https://arxiv.org/abs/1903.121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content/pdf/10.1007%2FJHEP07%282018%29032.pdf" TargetMode="External"/><Relationship Id="rId5" Type="http://schemas.openxmlformats.org/officeDocument/2006/relationships/hyperlink" Target="https://journals.aps.org/prd/abstract/10.1103/PhysRevD.98.092014" TargetMode="External"/><Relationship Id="rId4" Type="http://schemas.openxmlformats.org/officeDocument/2006/relationships/hyperlink" Target="https://link.springer.com/content/pdf/10.1140%2Fepjc%2Fs10052-019-6620-z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3.12179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3.12179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3.12179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ds.cern.ch/record/147898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hyperlink" Target="https://arxiv.org/abs/1903.121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EDDCF-4DB7-8647-A960-159C663A2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84713"/>
            <a:ext cx="12192000" cy="2387600"/>
          </a:xfrm>
        </p:spPr>
        <p:txBody>
          <a:bodyPr>
            <a:normAutofit/>
          </a:bodyPr>
          <a:lstStyle/>
          <a:p>
            <a:r>
              <a:rPr lang="en-US" dirty="0"/>
              <a:t>A new set of CMS Pythia8 tunes from underlying-event measurements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124EB2-7EDE-314F-AD37-A64C914A7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1344"/>
            <a:ext cx="9144000" cy="2648637"/>
          </a:xfrm>
        </p:spPr>
        <p:txBody>
          <a:bodyPr>
            <a:normAutofit/>
          </a:bodyPr>
          <a:lstStyle/>
          <a:p>
            <a:r>
              <a:rPr lang="fr-CH" sz="3200" dirty="0" err="1">
                <a:solidFill>
                  <a:srgbClr val="0070C0"/>
                </a:solidFill>
              </a:rPr>
              <a:t>Efe</a:t>
            </a:r>
            <a:r>
              <a:rPr lang="fr-CH" sz="3200" dirty="0">
                <a:solidFill>
                  <a:srgbClr val="0070C0"/>
                </a:solidFill>
              </a:rPr>
              <a:t> Yazgan </a:t>
            </a:r>
          </a:p>
          <a:p>
            <a:endParaRPr lang="fr-FR" dirty="0"/>
          </a:p>
          <a:p>
            <a:r>
              <a:rPr lang="fr-FR" sz="3600" dirty="0"/>
              <a:t>CLHCP2018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943A8B-2B51-AC41-A802-9CA92B185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332213"/>
            <a:ext cx="6299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0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4BEE5-D3F3-3543-8D72-815C0960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α</a:t>
            </a:r>
            <a:r>
              <a:rPr lang="fr-FR" sz="3600" baseline="-25000" dirty="0">
                <a:latin typeface="+mj-lt"/>
              </a:rPr>
              <a:t>s </a:t>
            </a:r>
            <a:r>
              <a:rPr lang="en-US" sz="3600" dirty="0">
                <a:latin typeface="+mj-lt"/>
              </a:rPr>
              <a:t>Consistency in ME and PS and PDF Choices –Underlying Event</a:t>
            </a:r>
            <a:endParaRPr lang="fr-FR" sz="3600" dirty="0">
              <a:latin typeface="+mj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74F09F-ADFF-FA46-953D-B557AC6EE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363" y="6093311"/>
            <a:ext cx="9796062" cy="764689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latin typeface="+mn-lt"/>
              </a:rPr>
              <a:t>13 </a:t>
            </a:r>
            <a:r>
              <a:rPr lang="fr-FR" dirty="0" err="1">
                <a:latin typeface="+mn-lt"/>
              </a:rPr>
              <a:t>TeV</a:t>
            </a:r>
            <a:r>
              <a:rPr lang="fr-FR" dirty="0">
                <a:latin typeface="+mn-lt"/>
              </a:rPr>
              <a:t> UE data are </a:t>
            </a:r>
            <a:r>
              <a:rPr lang="fr-FR" dirty="0" err="1">
                <a:latin typeface="+mn-lt"/>
              </a:rPr>
              <a:t>described</a:t>
            </a:r>
            <a:r>
              <a:rPr lang="fr-FR" dirty="0">
                <a:latin typeface="+mn-lt"/>
              </a:rPr>
              <a:t> at the </a:t>
            </a:r>
            <a:r>
              <a:rPr lang="fr-FR" dirty="0" err="1">
                <a:latin typeface="+mn-lt"/>
              </a:rPr>
              <a:t>same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level</a:t>
            </a:r>
            <a:r>
              <a:rPr lang="fr-FR" dirty="0">
                <a:latin typeface="+mn-lt"/>
              </a:rPr>
              <a:t> by tunes </a:t>
            </a:r>
            <a:r>
              <a:rPr lang="fr-FR" dirty="0" err="1">
                <a:latin typeface="+mn-lt"/>
              </a:rPr>
              <a:t>with</a:t>
            </a:r>
            <a:r>
              <a:rPr lang="fr-FR" dirty="0">
                <a:latin typeface="+mn-lt"/>
              </a:rPr>
              <a:t> LO, NLO, and NNLO NNPDF3.1 sets.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B9879F-FBAE-C745-82B1-81E4AA5C86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596165" y="6590109"/>
            <a:ext cx="595835" cy="267891"/>
          </a:xfrm>
        </p:spPr>
        <p:txBody>
          <a:bodyPr/>
          <a:lstStyle/>
          <a:p>
            <a:fld id="{86CB4B4D-7CA3-9044-876B-883B54F8677D}" type="slidenum">
              <a:rPr lang="fr-CH" smtClean="0"/>
              <a:t>10</a:t>
            </a:fld>
            <a:endParaRPr lang="fr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5A1F7-88B0-2D48-B57B-494D2A0AD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4" y="1169808"/>
            <a:ext cx="5056910" cy="4590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F68571-5D70-054C-8EEE-70A43726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436" y="1211373"/>
            <a:ext cx="5011121" cy="45487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4885C7-1DA2-9E46-8518-2724B3A3DABF}"/>
              </a:ext>
            </a:extLst>
          </p:cNvPr>
          <p:cNvSpPr/>
          <p:nvPr/>
        </p:nvSpPr>
        <p:spPr>
          <a:xfrm>
            <a:off x="5549534" y="5621136"/>
            <a:ext cx="18261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  <a:hlinkClick r:id="rId4"/>
              </a:rPr>
              <a:t>arXiv:1903.12179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5793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4BEE5-D3F3-3543-8D72-815C0960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0025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CPX and UE</a:t>
            </a:r>
            <a:endParaRPr lang="fr-FR" sz="3600" dirty="0">
              <a:latin typeface="+mj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74F09F-ADFF-FA46-953D-B557AC6EE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363" y="6093311"/>
            <a:ext cx="9796062" cy="630744"/>
          </a:xfrm>
        </p:spPr>
        <p:txBody>
          <a:bodyPr>
            <a:normAutofit/>
          </a:bodyPr>
          <a:lstStyle/>
          <a:p>
            <a:r>
              <a:rPr lang="fr-FR" dirty="0" err="1">
                <a:latin typeface="+mn-lt"/>
              </a:rPr>
              <a:t>Lower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pT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better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described</a:t>
            </a:r>
            <a:r>
              <a:rPr lang="fr-FR" dirty="0">
                <a:latin typeface="+mn-lt"/>
              </a:rPr>
              <a:t> by (N)NLO PDF tunes.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B9879F-FBAE-C745-82B1-81E4AA5C86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596165" y="6590109"/>
            <a:ext cx="595835" cy="267891"/>
          </a:xfrm>
        </p:spPr>
        <p:txBody>
          <a:bodyPr/>
          <a:lstStyle/>
          <a:p>
            <a:fld id="{86CB4B4D-7CA3-9044-876B-883B54F8677D}" type="slidenum">
              <a:rPr lang="fr-CH" smtClean="0"/>
              <a:t>11</a:t>
            </a:fld>
            <a:endParaRPr lang="fr-C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147240-120E-8E45-85DF-6831BCE8E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8" y="724611"/>
            <a:ext cx="4889876" cy="44387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AA1DEF-9B71-4A4D-8CD0-A146F25D7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140" y="744746"/>
            <a:ext cx="4927397" cy="44727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C7260D-F8F9-DA43-95BF-1C4AA2061F8D}"/>
              </a:ext>
            </a:extLst>
          </p:cNvPr>
          <p:cNvSpPr/>
          <p:nvPr/>
        </p:nvSpPr>
        <p:spPr>
          <a:xfrm>
            <a:off x="9345354" y="174037"/>
            <a:ext cx="18261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  <a:hlinkClick r:id="rId4"/>
              </a:rPr>
              <a:t>arXiv:1903.12179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E38AA-1ADA-B646-BD09-9E77B61BC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784" y="5165739"/>
            <a:ext cx="1378235" cy="37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AD3BDB-E0CD-6E48-8249-DA5962CEB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3784" y="5635385"/>
            <a:ext cx="1378235" cy="340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913347BB-CFA9-3842-AEE2-0824F9D6C816}"/>
              </a:ext>
            </a:extLst>
          </p:cNvPr>
          <p:cNvSpPr/>
          <p:nvPr/>
        </p:nvSpPr>
        <p:spPr>
          <a:xfrm>
            <a:off x="3902019" y="5165739"/>
            <a:ext cx="325597" cy="8299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11DA4B-F30C-9F4C-80FE-223C8477F53D}"/>
              </a:ext>
            </a:extLst>
          </p:cNvPr>
          <p:cNvCxnSpPr>
            <a:cxnSpLocks/>
          </p:cNvCxnSpPr>
          <p:nvPr/>
        </p:nvCxnSpPr>
        <p:spPr>
          <a:xfrm>
            <a:off x="4370119" y="5600999"/>
            <a:ext cx="20663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EFAE62D-9F21-9242-A1DD-EB83A22A6C71}"/>
              </a:ext>
            </a:extLst>
          </p:cNvPr>
          <p:cNvSpPr txBox="1"/>
          <p:nvPr/>
        </p:nvSpPr>
        <p:spPr>
          <a:xfrm>
            <a:off x="4489575" y="5621264"/>
            <a:ext cx="152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SISCone0.5 jet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214AD3-3A8F-2344-AF32-A808387C5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8277" y="5641111"/>
            <a:ext cx="1115579" cy="329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C7D844-9D3F-0843-9BF4-05BFD65D1F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8277" y="5213351"/>
            <a:ext cx="1520042" cy="3454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2515151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4BEE5-D3F3-3543-8D72-815C0960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481" y="-344091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CPX and Collision Energy Dependence</a:t>
            </a:r>
            <a:endParaRPr lang="fr-FR" sz="3600" dirty="0">
              <a:latin typeface="+mj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B9879F-FBAE-C745-82B1-81E4AA5C86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596165" y="6590109"/>
            <a:ext cx="595835" cy="267891"/>
          </a:xfrm>
        </p:spPr>
        <p:txBody>
          <a:bodyPr/>
          <a:lstStyle/>
          <a:p>
            <a:fld id="{86CB4B4D-7CA3-9044-876B-883B54F8677D}" type="slidenum">
              <a:rPr lang="fr-CH" smtClean="0"/>
              <a:t>12</a:t>
            </a:fld>
            <a:endParaRPr lang="fr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C7260D-F8F9-DA43-95BF-1C4AA2061F8D}"/>
              </a:ext>
            </a:extLst>
          </p:cNvPr>
          <p:cNvSpPr/>
          <p:nvPr/>
        </p:nvSpPr>
        <p:spPr>
          <a:xfrm>
            <a:off x="9770024" y="62883"/>
            <a:ext cx="18261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  <a:hlinkClick r:id="rId2"/>
              </a:rPr>
              <a:t>arXiv:1903.12179</a:t>
            </a:r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508A65-E3C1-434C-8CEE-E548A8C4849D}"/>
              </a:ext>
            </a:extLst>
          </p:cNvPr>
          <p:cNvSpPr/>
          <p:nvPr/>
        </p:nvSpPr>
        <p:spPr>
          <a:xfrm>
            <a:off x="592326" y="532789"/>
            <a:ext cx="3420870" cy="58705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09523CB-0CC2-E049-877C-569CE7452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41" y="3696706"/>
            <a:ext cx="2759033" cy="250447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B1B87B7-705F-8C4A-95AE-EBA059952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41" y="1039146"/>
            <a:ext cx="2759033" cy="250447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E7031A3-FB8E-0943-A2A9-599F3EF5D2DD}"/>
              </a:ext>
            </a:extLst>
          </p:cNvPr>
          <p:cNvSpPr txBox="1"/>
          <p:nvPr/>
        </p:nvSpPr>
        <p:spPr>
          <a:xfrm>
            <a:off x="1478996" y="491241"/>
            <a:ext cx="167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√s=1.96 </a:t>
            </a:r>
            <a:r>
              <a:rPr lang="en-GB" sz="2400" dirty="0" err="1"/>
              <a:t>TeV</a:t>
            </a:r>
            <a:endParaRPr lang="en-GB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2FBA11-6077-524B-AD32-01FDD931E5BB}"/>
              </a:ext>
            </a:extLst>
          </p:cNvPr>
          <p:cNvSpPr txBox="1"/>
          <p:nvPr/>
        </p:nvSpPr>
        <p:spPr>
          <a:xfrm>
            <a:off x="1397875" y="2000234"/>
            <a:ext cx="42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BFD7E6-AB58-4E47-B644-D4BC5DF71509}"/>
              </a:ext>
            </a:extLst>
          </p:cNvPr>
          <p:cNvSpPr txBox="1"/>
          <p:nvPr/>
        </p:nvSpPr>
        <p:spPr>
          <a:xfrm>
            <a:off x="1290404" y="4831184"/>
            <a:ext cx="868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(N)NLO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794641-9370-5248-8D97-0932CF1B3598}"/>
              </a:ext>
            </a:extLst>
          </p:cNvPr>
          <p:cNvSpPr/>
          <p:nvPr/>
        </p:nvSpPr>
        <p:spPr>
          <a:xfrm>
            <a:off x="4157329" y="531892"/>
            <a:ext cx="3420870" cy="58833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E65CB21-0ACE-8A47-8D36-2439AB27C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768" y="1028045"/>
            <a:ext cx="2770909" cy="25152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EEEA7F0-FE28-0943-8ADF-7F243FC35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768" y="3734470"/>
            <a:ext cx="2770909" cy="251526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FC81417-D68E-1743-8B46-F0E2B6FB5C30}"/>
              </a:ext>
            </a:extLst>
          </p:cNvPr>
          <p:cNvSpPr/>
          <p:nvPr/>
        </p:nvSpPr>
        <p:spPr>
          <a:xfrm>
            <a:off x="7815499" y="526403"/>
            <a:ext cx="3420870" cy="5883348"/>
          </a:xfrm>
          <a:prstGeom prst="rect">
            <a:avLst/>
          </a:prstGeom>
          <a:solidFill>
            <a:srgbClr val="FF7E79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8BB34-97D7-8246-8CC0-235256CEBE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2113" y="1039146"/>
            <a:ext cx="2810495" cy="255119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0ED0310-4871-7540-A8C7-64C7060033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5865" y="3720097"/>
            <a:ext cx="2786743" cy="252963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C6D255C-90AB-BF41-A848-DA1365B58275}"/>
              </a:ext>
            </a:extLst>
          </p:cNvPr>
          <p:cNvSpPr txBox="1"/>
          <p:nvPr/>
        </p:nvSpPr>
        <p:spPr>
          <a:xfrm>
            <a:off x="5158564" y="532789"/>
            <a:ext cx="128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√s=7 </a:t>
            </a:r>
            <a:r>
              <a:rPr lang="en-GB" sz="2400" dirty="0" err="1"/>
              <a:t>TeV</a:t>
            </a:r>
            <a:endParaRPr lang="en-GB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8042AA-08E9-0A47-95EF-782713CF5EEE}"/>
              </a:ext>
            </a:extLst>
          </p:cNvPr>
          <p:cNvSpPr txBox="1"/>
          <p:nvPr/>
        </p:nvSpPr>
        <p:spPr>
          <a:xfrm>
            <a:off x="8794732" y="487786"/>
            <a:ext cx="1444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√s=13 </a:t>
            </a:r>
            <a:r>
              <a:rPr lang="en-GB" sz="2400" dirty="0" err="1"/>
              <a:t>TeV</a:t>
            </a:r>
            <a:endParaRPr lang="en-GB" sz="2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5A9008-D408-DE4E-A91F-31AAB3FD25E2}"/>
              </a:ext>
            </a:extLst>
          </p:cNvPr>
          <p:cNvSpPr txBox="1"/>
          <p:nvPr/>
        </p:nvSpPr>
        <p:spPr>
          <a:xfrm>
            <a:off x="5077575" y="1976780"/>
            <a:ext cx="42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7CCE23-0177-E942-B36B-BD70882D95D9}"/>
              </a:ext>
            </a:extLst>
          </p:cNvPr>
          <p:cNvSpPr txBox="1"/>
          <p:nvPr/>
        </p:nvSpPr>
        <p:spPr>
          <a:xfrm>
            <a:off x="8672765" y="1952106"/>
            <a:ext cx="42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707E4A-13E2-B14A-865A-7B9692AC5358}"/>
              </a:ext>
            </a:extLst>
          </p:cNvPr>
          <p:cNvSpPr txBox="1"/>
          <p:nvPr/>
        </p:nvSpPr>
        <p:spPr>
          <a:xfrm>
            <a:off x="4946678" y="4831184"/>
            <a:ext cx="868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(N)NLO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81302A-36F4-6B49-8F0E-073408BE7986}"/>
              </a:ext>
            </a:extLst>
          </p:cNvPr>
          <p:cNvSpPr txBox="1"/>
          <p:nvPr/>
        </p:nvSpPr>
        <p:spPr>
          <a:xfrm>
            <a:off x="8555127" y="4878969"/>
            <a:ext cx="868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(N)NLO</a:t>
            </a:r>
          </a:p>
        </p:txBody>
      </p:sp>
      <p:sp>
        <p:nvSpPr>
          <p:cNvPr id="50" name="Espace réservé du texte 2">
            <a:extLst>
              <a:ext uri="{FF2B5EF4-FFF2-40B4-BE49-F238E27FC236}">
                <a16:creationId xmlns:a16="http://schemas.microsoft.com/office/drawing/2014/main" id="{90E310F8-C235-B242-8A48-0AEC186602C2}"/>
              </a:ext>
            </a:extLst>
          </p:cNvPr>
          <p:cNvSpPr txBox="1">
            <a:spLocks/>
          </p:cNvSpPr>
          <p:nvPr/>
        </p:nvSpPr>
        <p:spPr>
          <a:xfrm>
            <a:off x="1079214" y="6378780"/>
            <a:ext cx="8943560" cy="6307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40000"/>
              </a:lnSpc>
            </a:pPr>
            <a:r>
              <a:rPr lang="fr-FR" sz="1800" dirty="0">
                <a:latin typeface="+mn-lt"/>
              </a:rPr>
              <a:t>All </a:t>
            </a:r>
            <a:r>
              <a:rPr lang="fr-FR" sz="1800" dirty="0" err="1">
                <a:latin typeface="+mn-lt"/>
              </a:rPr>
              <a:t>predictions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reproduce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well</a:t>
            </a:r>
            <a:r>
              <a:rPr lang="fr-FR" sz="1800" dirty="0">
                <a:latin typeface="+mn-lt"/>
              </a:rPr>
              <a:t> the central values of UE observables at 1.96, 7, and 13 </a:t>
            </a:r>
            <a:r>
              <a:rPr lang="fr-FR" sz="1800" dirty="0" err="1">
                <a:latin typeface="+mn-lt"/>
              </a:rPr>
              <a:t>TeV</a:t>
            </a:r>
            <a:r>
              <a:rPr lang="fr-FR" sz="1800" dirty="0">
                <a:latin typeface="+mn-lt"/>
              </a:rPr>
              <a:t>.</a:t>
            </a:r>
          </a:p>
          <a:p>
            <a:pPr>
              <a:lnSpc>
                <a:spcPct val="40000"/>
              </a:lnSpc>
            </a:pPr>
            <a:r>
              <a:rPr lang="fr-FR" sz="1800" dirty="0">
                <a:latin typeface="+mn-lt"/>
              </a:rPr>
              <a:t>LO-PDF tunes </a:t>
            </a:r>
            <a:r>
              <a:rPr lang="fr-FR" sz="1800" dirty="0" err="1">
                <a:latin typeface="+mn-lt"/>
              </a:rPr>
              <a:t>slightly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better</a:t>
            </a:r>
            <a:r>
              <a:rPr lang="fr-FR" sz="1800" dirty="0">
                <a:latin typeface="+mn-lt"/>
              </a:rPr>
              <a:t> in </a:t>
            </a:r>
            <a:r>
              <a:rPr lang="fr-FR" sz="1800" dirty="0" err="1">
                <a:latin typeface="+mn-lt"/>
              </a:rPr>
              <a:t>describing</a:t>
            </a:r>
            <a:r>
              <a:rPr lang="fr-FR" sz="1800" dirty="0">
                <a:latin typeface="+mn-lt"/>
              </a:rPr>
              <a:t> the </a:t>
            </a:r>
            <a:r>
              <a:rPr lang="fr-FR" sz="1800" dirty="0" err="1">
                <a:latin typeface="+mn-lt"/>
              </a:rPr>
              <a:t>energy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dependence</a:t>
            </a:r>
            <a:r>
              <a:rPr lang="fr-FR" sz="1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78546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4BEE5-D3F3-3543-8D72-815C0960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0025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CPX and ttbar</a:t>
            </a:r>
            <a:endParaRPr lang="fr-FR" sz="3600" dirty="0">
              <a:latin typeface="+mj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74F09F-ADFF-FA46-953D-B557AC6EE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363" y="5426671"/>
            <a:ext cx="9796062" cy="1122422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latin typeface="+mn-lt"/>
              </a:rPr>
              <a:t>CP5 (and CUETP8M2T4) </a:t>
            </a:r>
            <a:r>
              <a:rPr lang="fr-FR" dirty="0">
                <a:latin typeface="+mn-lt"/>
                <a:sym typeface="Wingdings" pitchFamily="2" charset="2"/>
              </a:rPr>
              <a:t> </a:t>
            </a:r>
            <a:r>
              <a:rPr lang="fr-FR" dirty="0" err="1">
                <a:latin typeface="+mn-lt"/>
                <a:sym typeface="Wingdings" pitchFamily="2" charset="2"/>
              </a:rPr>
              <a:t>RapidityOrdering</a:t>
            </a:r>
            <a:r>
              <a:rPr lang="fr-FR" dirty="0">
                <a:latin typeface="+mn-lt"/>
                <a:sym typeface="Wingdings" pitchFamily="2" charset="2"/>
              </a:rPr>
              <a:t> for ISR = on </a:t>
            </a:r>
          </a:p>
          <a:p>
            <a:pPr lvl="1"/>
            <a:r>
              <a:rPr lang="fr-FR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Makes</a:t>
            </a:r>
            <a:r>
              <a:rPr lang="fr-FR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a </a:t>
            </a:r>
            <a:r>
              <a:rPr lang="fr-FR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big</a:t>
            </a:r>
            <a:r>
              <a:rPr lang="fr-FR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difference</a:t>
            </a:r>
            <a:r>
              <a:rPr lang="fr-FR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in POWHEG+PYTHIA8</a:t>
            </a:r>
          </a:p>
          <a:p>
            <a:r>
              <a:rPr lang="fr-FR" dirty="0">
                <a:latin typeface="+mn-lt"/>
                <a:sym typeface="Wingdings" pitchFamily="2" charset="2"/>
              </a:rPr>
              <a:t>All </a:t>
            </a:r>
            <a:r>
              <a:rPr lang="fr-FR" dirty="0" err="1">
                <a:latin typeface="+mn-lt"/>
                <a:sym typeface="Wingdings" pitchFamily="2" charset="2"/>
              </a:rPr>
              <a:t>predictions</a:t>
            </a:r>
            <a:r>
              <a:rPr lang="fr-FR" dirty="0">
                <a:latin typeface="+mn-lt"/>
                <a:sym typeface="Wingdings" pitchFamily="2" charset="2"/>
              </a:rPr>
              <a:t> </a:t>
            </a:r>
            <a:r>
              <a:rPr lang="fr-FR" dirty="0" err="1">
                <a:latin typeface="+mn-lt"/>
                <a:sym typeface="Wingdings" pitchFamily="2" charset="2"/>
              </a:rPr>
              <a:t>equivalently</a:t>
            </a:r>
            <a:r>
              <a:rPr lang="fr-FR" dirty="0">
                <a:latin typeface="+mn-lt"/>
                <a:sym typeface="Wingdings" pitchFamily="2" charset="2"/>
              </a:rPr>
              <a:t> good for MG5_aMC+PYTHIA8 [</a:t>
            </a:r>
            <a:r>
              <a:rPr lang="fr-FR" dirty="0" err="1">
                <a:latin typeface="+mn-lt"/>
                <a:sym typeface="Wingdings" pitchFamily="2" charset="2"/>
              </a:rPr>
              <a:t>FxFx</a:t>
            </a:r>
            <a:r>
              <a:rPr lang="fr-FR" dirty="0">
                <a:latin typeface="+mn-lt"/>
                <a:sym typeface="Wingdings" pitchFamily="2" charset="2"/>
              </a:rPr>
              <a:t>]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B9879F-FBAE-C745-82B1-81E4AA5C86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524824" y="6590109"/>
            <a:ext cx="595835" cy="267891"/>
          </a:xfrm>
        </p:spPr>
        <p:txBody>
          <a:bodyPr/>
          <a:lstStyle/>
          <a:p>
            <a:fld id="{86CB4B4D-7CA3-9044-876B-883B54F8677D}" type="slidenum">
              <a:rPr lang="fr-CH" smtClean="0"/>
              <a:t>13</a:t>
            </a:fld>
            <a:endParaRPr lang="fr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56161-066A-134F-AF9E-03FC713B7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351" y="849722"/>
            <a:ext cx="4454085" cy="4043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59E75C-907A-5F42-A4D2-2091645A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905" y="849722"/>
            <a:ext cx="4553881" cy="41337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60CEE3-6EAE-7042-B544-B193092C0693}"/>
              </a:ext>
            </a:extLst>
          </p:cNvPr>
          <p:cNvSpPr/>
          <p:nvPr/>
        </p:nvSpPr>
        <p:spPr>
          <a:xfrm>
            <a:off x="9135312" y="186809"/>
            <a:ext cx="18261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  <a:hlinkClick r:id="rId4"/>
              </a:rPr>
              <a:t>arXiv:1903.12179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D60DD-BE90-6F4E-956D-7FE45FDF7102}"/>
              </a:ext>
            </a:extLst>
          </p:cNvPr>
          <p:cNvSpPr txBox="1"/>
          <p:nvPr/>
        </p:nvSpPr>
        <p:spPr>
          <a:xfrm>
            <a:off x="19786" y="883712"/>
            <a:ext cx="3113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Matrix elements: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</a:rPr>
              <a:t>POWHEG: inclusive ttbar at NLO, additional jet at LO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dirty="0" err="1">
                <a:solidFill>
                  <a:srgbClr val="002060"/>
                </a:solidFill>
              </a:rPr>
              <a:t>hdamp</a:t>
            </a:r>
            <a:r>
              <a:rPr lang="en-GB" dirty="0">
                <a:solidFill>
                  <a:srgbClr val="002060"/>
                </a:solidFill>
              </a:rPr>
              <a:t> tuned using 8 </a:t>
            </a:r>
            <a:r>
              <a:rPr lang="en-GB" dirty="0" err="1">
                <a:solidFill>
                  <a:srgbClr val="002060"/>
                </a:solidFill>
              </a:rPr>
              <a:t>TeV</a:t>
            </a:r>
            <a:r>
              <a:rPr lang="en-GB" dirty="0">
                <a:solidFill>
                  <a:srgbClr val="002060"/>
                </a:solidFill>
              </a:rPr>
              <a:t> data and CP5 tune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</a:rPr>
              <a:t>MG5_aMC[</a:t>
            </a:r>
            <a:r>
              <a:rPr lang="en-GB" dirty="0" err="1">
                <a:solidFill>
                  <a:srgbClr val="0070C0"/>
                </a:solidFill>
              </a:rPr>
              <a:t>FxFx</a:t>
            </a:r>
            <a:r>
              <a:rPr lang="en-GB" dirty="0">
                <a:solidFill>
                  <a:srgbClr val="0070C0"/>
                </a:solidFill>
              </a:rPr>
              <a:t>]: ≤ 2 </a:t>
            </a:r>
            <a:r>
              <a:rPr lang="en-GB" dirty="0" err="1">
                <a:solidFill>
                  <a:srgbClr val="0070C0"/>
                </a:solidFill>
              </a:rPr>
              <a:t>parton</a:t>
            </a:r>
            <a:r>
              <a:rPr lang="en-GB" dirty="0">
                <a:solidFill>
                  <a:srgbClr val="0070C0"/>
                </a:solidFill>
              </a:rPr>
              <a:t> at NLO 3</a:t>
            </a:r>
            <a:r>
              <a:rPr lang="en-GB" baseline="30000" dirty="0">
                <a:solidFill>
                  <a:srgbClr val="0070C0"/>
                </a:solidFill>
              </a:rPr>
              <a:t>rd</a:t>
            </a:r>
            <a:r>
              <a:rPr lang="en-GB" dirty="0">
                <a:solidFill>
                  <a:srgbClr val="0070C0"/>
                </a:solidFill>
              </a:rPr>
              <a:t> at LO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</a:rPr>
              <a:t>NNPDF3.1 NNLO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en-US" baseline="-25000" dirty="0">
                <a:solidFill>
                  <a:srgbClr val="0070C0"/>
                </a:solidFill>
              </a:rPr>
              <a:t>s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m</a:t>
            </a:r>
            <a:r>
              <a:rPr lang="en-US" baseline="-25000" dirty="0" err="1">
                <a:solidFill>
                  <a:srgbClr val="0070C0"/>
                </a:solidFill>
              </a:rPr>
              <a:t>Z</a:t>
            </a:r>
            <a:r>
              <a:rPr lang="en-US" dirty="0">
                <a:solidFill>
                  <a:srgbClr val="0070C0"/>
                </a:solidFill>
              </a:rPr>
              <a:t>)=0.118 for both cases</a:t>
            </a:r>
            <a:endParaRPr lang="en-GB" baseline="-25000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3248B-0B31-504E-A27A-286945BA7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31" y="3746034"/>
            <a:ext cx="2852618" cy="4066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4835879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C87BF8-FC42-4A47-B1C8-6CDCF6A8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5954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CPX and double </a:t>
            </a:r>
            <a:r>
              <a:rPr lang="en-GB" dirty="0" err="1">
                <a:latin typeface="+mj-lt"/>
              </a:rPr>
              <a:t>parton</a:t>
            </a:r>
            <a:r>
              <a:rPr lang="en-GB" dirty="0">
                <a:latin typeface="+mj-lt"/>
              </a:rPr>
              <a:t> scattering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0A0D0F-1C37-734B-83EF-C66B78F5E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218" y="5518830"/>
            <a:ext cx="10772355" cy="1339170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latin typeface="+mn-lt"/>
              </a:rPr>
              <a:t>DPS effective cross sections from the individual measurements and different tunes compatible within ~1</a:t>
            </a:r>
            <a:r>
              <a:rPr lang="el-GR" dirty="0">
                <a:latin typeface="+mn-lt"/>
              </a:rPr>
              <a:t>σ.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(N)NLO PDF tunes or </a:t>
            </a:r>
            <a:r>
              <a:rPr lang="en-GB" dirty="0" err="1">
                <a:latin typeface="+mn-lt"/>
              </a:rPr>
              <a:t>RapidityOrdering</a:t>
            </a:r>
            <a:r>
              <a:rPr lang="en-GB" dirty="0">
                <a:latin typeface="+mn-lt"/>
              </a:rPr>
              <a:t> gives worse predictions for DPS sensitive observables for CPX tunes.</a:t>
            </a:r>
          </a:p>
          <a:p>
            <a:r>
              <a:rPr lang="en-GB" dirty="0">
                <a:latin typeface="+mn-lt"/>
              </a:rPr>
              <a:t>CUETP8M1 already not good (although LO and even w/o rapidity ordering) 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E237ED-A123-2544-80A7-EDF48C90A7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46528" y="6590109"/>
            <a:ext cx="345472" cy="267891"/>
          </a:xfrm>
        </p:spPr>
        <p:txBody>
          <a:bodyPr/>
          <a:lstStyle/>
          <a:p>
            <a:fld id="{86CB4B4D-7CA3-9044-876B-883B54F8677D}" type="slidenum">
              <a:rPr lang="fr-FR" smtClean="0"/>
              <a:t>14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7C403B-35F1-0043-BF3D-BE4CBC260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609"/>
            <a:ext cx="3755010" cy="34085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9CAF51-45C2-5341-9FBF-3165D4367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010" y="1029609"/>
            <a:ext cx="3755010" cy="34085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8E0256-AE8F-AD4A-8EDD-F8300827F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315" y="4521302"/>
            <a:ext cx="31242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3287F3-F229-E241-88CD-D90BF41BE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437" y="841592"/>
            <a:ext cx="4282827" cy="8803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979CC0-09DF-B84F-8162-B2AF1B703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7530" y="2486511"/>
            <a:ext cx="4480640" cy="251665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13F0898-A095-4648-9ED9-4254DFFAEEDE}"/>
              </a:ext>
            </a:extLst>
          </p:cNvPr>
          <p:cNvSpPr/>
          <p:nvPr/>
        </p:nvSpPr>
        <p:spPr>
          <a:xfrm>
            <a:off x="186226" y="4633838"/>
            <a:ext cx="18261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  <a:hlinkClick r:id="rId7"/>
              </a:rPr>
              <a:t>arXiv:1903.12179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8553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C87BF8-FC42-4A47-B1C8-6CDCF6A8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7011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CPX and </a:t>
            </a:r>
            <a:r>
              <a:rPr lang="en-GB" dirty="0" err="1">
                <a:latin typeface="+mj-lt"/>
              </a:rPr>
              <a:t>Z+Jets</a:t>
            </a:r>
            <a:endParaRPr lang="en-GB" dirty="0">
              <a:latin typeface="+mj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0A0D0F-1C37-734B-83EF-C66B78F5E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66" y="5225521"/>
            <a:ext cx="10515600" cy="1284122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latin typeface="+mn-lt"/>
              </a:rPr>
              <a:t>Little sensitivity to the tune for low multiplicities.</a:t>
            </a:r>
          </a:p>
          <a:p>
            <a:r>
              <a:rPr lang="en-GB" dirty="0">
                <a:latin typeface="+mn-lt"/>
              </a:rPr>
              <a:t>All tunes describe the central values of </a:t>
            </a:r>
            <a:r>
              <a:rPr lang="en-GB" dirty="0" err="1">
                <a:latin typeface="+mn-lt"/>
              </a:rPr>
              <a:t>Njets</a:t>
            </a:r>
            <a:r>
              <a:rPr lang="en-GB" dirty="0">
                <a:latin typeface="+mn-lt"/>
              </a:rPr>
              <a:t> reasonably well.</a:t>
            </a:r>
          </a:p>
          <a:p>
            <a:r>
              <a:rPr lang="en-GB" dirty="0">
                <a:latin typeface="+mn-lt"/>
              </a:rPr>
              <a:t>CP2 has a slightly better description of the central values. </a:t>
            </a:r>
          </a:p>
          <a:p>
            <a:r>
              <a:rPr lang="en-GB" dirty="0">
                <a:latin typeface="+mn-lt"/>
              </a:rPr>
              <a:t>CUETP8M1 and CP5 undershoot the data at the PS dominated region with at least 4 jets. 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E237ED-A123-2544-80A7-EDF48C90A7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46528" y="6590109"/>
            <a:ext cx="345472" cy="267891"/>
          </a:xfrm>
        </p:spPr>
        <p:txBody>
          <a:bodyPr/>
          <a:lstStyle/>
          <a:p>
            <a:fld id="{86CB4B4D-7CA3-9044-876B-883B54F8677D}" type="slidenum">
              <a:rPr lang="fr-FR" smtClean="0"/>
              <a:t>15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3CC23-977C-9243-8294-A276FDE31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465" y="854428"/>
            <a:ext cx="4258561" cy="3980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71CB4-C1DE-0745-B4E0-9DD9CD4B2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247" y="865589"/>
            <a:ext cx="4275281" cy="39961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043CBA-0D30-4944-B3BF-50F01DFD55F6}"/>
              </a:ext>
            </a:extLst>
          </p:cNvPr>
          <p:cNvSpPr/>
          <p:nvPr/>
        </p:nvSpPr>
        <p:spPr>
          <a:xfrm>
            <a:off x="8907895" y="307977"/>
            <a:ext cx="18261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  <a:hlinkClick r:id="rId4"/>
              </a:rPr>
              <a:t>arXiv:1903.12179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C0950-DAEA-6149-B283-C87BE2708228}"/>
              </a:ext>
            </a:extLst>
          </p:cNvPr>
          <p:cNvSpPr txBox="1"/>
          <p:nvPr/>
        </p:nvSpPr>
        <p:spPr>
          <a:xfrm>
            <a:off x="5890966" y="1427314"/>
            <a:ext cx="42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E9705-555D-4743-BE5E-00798D080F66}"/>
              </a:ext>
            </a:extLst>
          </p:cNvPr>
          <p:cNvSpPr txBox="1"/>
          <p:nvPr/>
        </p:nvSpPr>
        <p:spPr>
          <a:xfrm>
            <a:off x="8556655" y="1909126"/>
            <a:ext cx="57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NLO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AD5D3-EB83-E74C-AA4E-2ACB613E4E1F}"/>
              </a:ext>
            </a:extLst>
          </p:cNvPr>
          <p:cNvSpPr txBox="1"/>
          <p:nvPr/>
        </p:nvSpPr>
        <p:spPr>
          <a:xfrm>
            <a:off x="19786" y="883712"/>
            <a:ext cx="2948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Matrix elements: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</a:rPr>
              <a:t>LO: ≤ 3 </a:t>
            </a:r>
            <a:r>
              <a:rPr lang="en-GB" dirty="0" err="1">
                <a:solidFill>
                  <a:srgbClr val="0070C0"/>
                </a:solidFill>
              </a:rPr>
              <a:t>partons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</a:rPr>
              <a:t>NLO: ≤ 2 </a:t>
            </a:r>
            <a:r>
              <a:rPr lang="en-GB" dirty="0" err="1">
                <a:solidFill>
                  <a:srgbClr val="0070C0"/>
                </a:solidFill>
              </a:rPr>
              <a:t>parton</a:t>
            </a:r>
            <a:r>
              <a:rPr lang="en-GB" dirty="0">
                <a:solidFill>
                  <a:srgbClr val="0070C0"/>
                </a:solidFill>
              </a:rPr>
              <a:t> at NLO 3</a:t>
            </a:r>
            <a:r>
              <a:rPr lang="en-GB" baseline="30000" dirty="0">
                <a:solidFill>
                  <a:srgbClr val="0070C0"/>
                </a:solidFill>
              </a:rPr>
              <a:t>rd</a:t>
            </a:r>
            <a:r>
              <a:rPr lang="en-GB" dirty="0">
                <a:solidFill>
                  <a:srgbClr val="0070C0"/>
                </a:solidFill>
              </a:rPr>
              <a:t> at LO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rgbClr val="0070C0"/>
                </a:solidFill>
              </a:rPr>
              <a:t>NNPDF3.1 NNLO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en-US" baseline="-25000" dirty="0">
                <a:solidFill>
                  <a:srgbClr val="0070C0"/>
                </a:solidFill>
              </a:rPr>
              <a:t>s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m</a:t>
            </a:r>
            <a:r>
              <a:rPr lang="en-US" baseline="-25000" dirty="0" err="1">
                <a:solidFill>
                  <a:srgbClr val="0070C0"/>
                </a:solidFill>
              </a:rPr>
              <a:t>Z</a:t>
            </a:r>
            <a:r>
              <a:rPr lang="en-US" dirty="0">
                <a:solidFill>
                  <a:srgbClr val="0070C0"/>
                </a:solidFill>
              </a:rPr>
              <a:t>)=0.118 for both cases</a:t>
            </a:r>
            <a:endParaRPr lang="en-GB" baseline="-25000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7C61AB-3C46-0E43-BA5E-09879ACB7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62" y="3068668"/>
            <a:ext cx="2432712" cy="6126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BD6F9-EB21-0B4C-8E58-2954E4C40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452" y="4045100"/>
            <a:ext cx="1747358" cy="775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2561243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C87BF8-FC42-4A47-B1C8-6CDCF6A8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9368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CPX and </a:t>
            </a:r>
            <a:r>
              <a:rPr lang="en-GB" dirty="0" err="1">
                <a:latin typeface="+mj-lt"/>
              </a:rPr>
              <a:t>Z+Jets</a:t>
            </a:r>
            <a:endParaRPr lang="en-GB" dirty="0">
              <a:latin typeface="+mj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0A0D0F-1C37-734B-83EF-C66B78F5E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54906"/>
            <a:ext cx="10515600" cy="1133651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+mn-lt"/>
              </a:rPr>
              <a:t>MLM: poor agreement with data</a:t>
            </a:r>
          </a:p>
          <a:p>
            <a:r>
              <a:rPr lang="en-GB" dirty="0" err="1">
                <a:latin typeface="+mn-lt"/>
              </a:rPr>
              <a:t>FxFx</a:t>
            </a:r>
            <a:r>
              <a:rPr lang="en-GB" dirty="0">
                <a:latin typeface="+mn-lt"/>
              </a:rPr>
              <a:t>: all tunes give reasonable agreement for </a:t>
            </a:r>
            <a:r>
              <a:rPr lang="en-GB" dirty="0" err="1">
                <a:latin typeface="+mn-lt"/>
              </a:rPr>
              <a:t>p</a:t>
            </a:r>
            <a:r>
              <a:rPr lang="en-GB" baseline="-25000" dirty="0" err="1">
                <a:latin typeface="+mn-lt"/>
              </a:rPr>
              <a:t>T</a:t>
            </a:r>
            <a:r>
              <a:rPr lang="en-GB" dirty="0">
                <a:latin typeface="+mn-lt"/>
              </a:rPr>
              <a:t>(Z)&gt; ~5 GeV</a:t>
            </a:r>
          </a:p>
          <a:p>
            <a:r>
              <a:rPr lang="en-GB" dirty="0" err="1">
                <a:latin typeface="+mn-lt"/>
              </a:rPr>
              <a:t>p</a:t>
            </a:r>
            <a:r>
              <a:rPr lang="en-GB" baseline="-25000" dirty="0" err="1">
                <a:latin typeface="+mn-lt"/>
              </a:rPr>
              <a:t>T</a:t>
            </a:r>
            <a:r>
              <a:rPr lang="en-GB" dirty="0">
                <a:latin typeface="+mn-lt"/>
              </a:rPr>
              <a:t>(Z)&lt;10 GeV: description by CUETP8M1 is better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E237ED-A123-2544-80A7-EDF48C90A7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46528" y="6590109"/>
            <a:ext cx="345472" cy="267891"/>
          </a:xfrm>
        </p:spPr>
        <p:txBody>
          <a:bodyPr/>
          <a:lstStyle/>
          <a:p>
            <a:fld id="{86CB4B4D-7CA3-9044-876B-883B54F8677D}" type="slidenum">
              <a:rPr lang="fr-FR" smtClean="0"/>
              <a:t>16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8DB72-9202-C94E-AF79-583771E77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311" y="1013114"/>
            <a:ext cx="4279900" cy="400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30457E-9356-724D-919D-08A9D5D6F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13114"/>
            <a:ext cx="4279900" cy="4000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D02CEA-1981-7A44-B10E-799AE0C60000}"/>
              </a:ext>
            </a:extLst>
          </p:cNvPr>
          <p:cNvSpPr/>
          <p:nvPr/>
        </p:nvSpPr>
        <p:spPr>
          <a:xfrm>
            <a:off x="9527659" y="338470"/>
            <a:ext cx="18261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  <a:hlinkClick r:id="rId4"/>
              </a:rPr>
              <a:t>arXiv:1903.12179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1409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8B74-6E5F-9B43-A7DB-4E6423E7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1007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+mj-lt"/>
              </a:rPr>
              <a:t>UE in </a:t>
            </a:r>
            <a:r>
              <a:rPr lang="fr-FR" dirty="0" err="1">
                <a:latin typeface="+mj-lt"/>
              </a:rPr>
              <a:t>Z+</a:t>
            </a:r>
            <a:r>
              <a:rPr lang="fr-FR" dirty="0" err="1">
                <a:latin typeface="+mj-lt"/>
                <a:sym typeface="Wingdings" pitchFamily="2" charset="2"/>
              </a:rPr>
              <a:t>Jets</a:t>
            </a:r>
            <a:r>
              <a:rPr lang="fr-FR" dirty="0">
                <a:latin typeface="+mj-lt"/>
                <a:sym typeface="Wingdings" pitchFamily="2" charset="2"/>
              </a:rPr>
              <a:t> Events</a:t>
            </a:r>
            <a:endParaRPr lang="en-GB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CA60D-F286-D542-97AF-65BED42DC74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48395" y="6468208"/>
            <a:ext cx="345472" cy="267891"/>
          </a:xfrm>
        </p:spPr>
        <p:txBody>
          <a:bodyPr/>
          <a:lstStyle/>
          <a:p>
            <a:fld id="{86CB4B4D-7CA3-9044-876B-883B54F8677D}" type="slidenum">
              <a:rPr lang="fr-FR" smtClean="0"/>
              <a:t>17</a:t>
            </a:fld>
            <a:endParaRPr lang="fr-FR"/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4F865494-C1D1-9F4C-8AAE-B99D6FAA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345"/>
            <a:ext cx="2258949" cy="26238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E52A60-BC19-3848-B76A-FA4DB26F18E5}"/>
              </a:ext>
            </a:extLst>
          </p:cNvPr>
          <p:cNvSpPr/>
          <p:nvPr/>
        </p:nvSpPr>
        <p:spPr>
          <a:xfrm>
            <a:off x="741405" y="249252"/>
            <a:ext cx="1272746" cy="363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F28FE6-A1BE-1D43-A9B9-9E127A808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92" y="138723"/>
            <a:ext cx="490169" cy="363088"/>
          </a:xfrm>
          <a:prstGeom prst="rect">
            <a:avLst/>
          </a:prstGeom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C7FAD3C-2267-4047-89C9-6E8EE75EC4A7}"/>
              </a:ext>
            </a:extLst>
          </p:cNvPr>
          <p:cNvSpPr txBox="1">
            <a:spLocks/>
          </p:cNvSpPr>
          <p:nvPr/>
        </p:nvSpPr>
        <p:spPr>
          <a:xfrm>
            <a:off x="0" y="4857368"/>
            <a:ext cx="12192000" cy="1857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latin typeface="+mn-lt"/>
              </a:rPr>
              <a:t>Central values of the UE observables are, in </a:t>
            </a:r>
            <a:r>
              <a:rPr lang="fr-FR" sz="1800" dirty="0" err="1">
                <a:latin typeface="+mn-lt"/>
              </a:rPr>
              <a:t>general</a:t>
            </a:r>
            <a:r>
              <a:rPr lang="fr-FR" sz="1800" dirty="0">
                <a:latin typeface="+mn-lt"/>
              </a:rPr>
              <a:t>, </a:t>
            </a:r>
            <a:r>
              <a:rPr lang="fr-FR" sz="1800" dirty="0" err="1">
                <a:latin typeface="+mn-lt"/>
              </a:rPr>
              <a:t>well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described</a:t>
            </a:r>
            <a:r>
              <a:rPr lang="fr-FR" sz="1800" dirty="0">
                <a:latin typeface="+mn-lt"/>
              </a:rPr>
              <a:t> by all tunes.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fr-FR" sz="1800" dirty="0" err="1">
                <a:latin typeface="+mn-lt"/>
              </a:rPr>
              <a:t>Away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region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dominated</a:t>
            </a:r>
            <a:r>
              <a:rPr lang="fr-FR" sz="1800" dirty="0">
                <a:latin typeface="+mn-lt"/>
              </a:rPr>
              <a:t> by </a:t>
            </a:r>
            <a:r>
              <a:rPr lang="fr-FR" sz="1800" dirty="0" err="1">
                <a:latin typeface="+mn-lt"/>
              </a:rPr>
              <a:t>hadronic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recoil</a:t>
            </a:r>
            <a:r>
              <a:rPr lang="fr-FR" sz="1800" dirty="0">
                <a:latin typeface="+mn-lt"/>
              </a:rPr>
              <a:t> system </a:t>
            </a:r>
            <a:r>
              <a:rPr lang="fr-FR" sz="1800" dirty="0" err="1">
                <a:latin typeface="+mn-lt"/>
              </a:rPr>
              <a:t>correlated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with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p</a:t>
            </a:r>
            <a:r>
              <a:rPr lang="fr-FR" sz="1800" baseline="-25000" dirty="0" err="1">
                <a:latin typeface="+mn-lt"/>
              </a:rPr>
              <a:t>T</a:t>
            </a:r>
            <a:r>
              <a:rPr lang="fr-FR" sz="1800" dirty="0">
                <a:latin typeface="+mn-lt"/>
              </a:rPr>
              <a:t>(µµ)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latin typeface="+mn-lt"/>
              </a:rPr>
              <a:t>UE≠0 </a:t>
            </a:r>
            <a:r>
              <a:rPr lang="fr-FR" sz="1800" dirty="0" err="1">
                <a:latin typeface="+mn-lt"/>
              </a:rPr>
              <a:t>when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p</a:t>
            </a:r>
            <a:r>
              <a:rPr lang="fr-FR" sz="1800" baseline="-25000" dirty="0" err="1">
                <a:latin typeface="+mn-lt"/>
              </a:rPr>
              <a:t>T</a:t>
            </a:r>
            <a:r>
              <a:rPr lang="fr-FR" sz="1800" dirty="0">
                <a:latin typeface="+mn-lt"/>
              </a:rPr>
              <a:t>(µµ)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0 </a:t>
            </a:r>
            <a:r>
              <a:rPr lang="fr-FR" sz="1800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because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of the large initial </a:t>
            </a:r>
            <a:r>
              <a:rPr lang="fr-FR" sz="1800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scale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in Z </a:t>
            </a:r>
            <a:r>
              <a:rPr lang="fr-FR" sz="1800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boso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</a:t>
            </a:r>
            <a:r>
              <a:rPr lang="fr-FR" sz="1800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events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 </a:t>
            </a:r>
            <a:r>
              <a:rPr lang="fr-FR" sz="1800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significant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</a:t>
            </a:r>
            <a:r>
              <a:rPr lang="fr-FR" sz="1800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overlap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</a:t>
            </a:r>
            <a:r>
              <a:rPr lang="fr-FR" sz="1800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between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transverse parton </a:t>
            </a:r>
            <a:r>
              <a:rPr lang="fr-FR" sz="1800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densities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of the </a:t>
            </a:r>
            <a:r>
              <a:rPr lang="fr-FR" sz="1800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colliding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protons  </a:t>
            </a:r>
            <a:r>
              <a:rPr lang="fr-FR" sz="1800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Larger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# MPI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latin typeface="+mn-lt"/>
                <a:sym typeface="Wingdings" pitchFamily="2" charset="2"/>
              </a:rPr>
              <a:t>UE </a:t>
            </a:r>
            <a:r>
              <a:rPr lang="fr-FR" sz="1800" dirty="0" err="1">
                <a:latin typeface="+mn-lt"/>
                <a:sym typeface="Wingdings" pitchFamily="2" charset="2"/>
              </a:rPr>
              <a:t>activity</a:t>
            </a:r>
            <a:r>
              <a:rPr lang="fr-FR" sz="1800" dirty="0">
                <a:latin typeface="+mn-lt"/>
                <a:sym typeface="Wingdings" pitchFamily="2" charset="2"/>
              </a:rPr>
              <a:t> </a:t>
            </a:r>
            <a:r>
              <a:rPr lang="fr-FR" sz="1800" dirty="0" err="1">
                <a:latin typeface="+mn-lt"/>
                <a:sym typeface="Wingdings" pitchFamily="2" charset="2"/>
              </a:rPr>
              <a:t>becomes</a:t>
            </a:r>
            <a:r>
              <a:rPr lang="fr-FR" sz="1800" dirty="0">
                <a:latin typeface="+mn-lt"/>
                <a:sym typeface="Wingdings" pitchFamily="2" charset="2"/>
              </a:rPr>
              <a:t> </a:t>
            </a:r>
            <a:r>
              <a:rPr lang="fr-FR" sz="1800" dirty="0" err="1">
                <a:latin typeface="+mn-lt"/>
                <a:sym typeface="Wingdings" pitchFamily="2" charset="2"/>
              </a:rPr>
              <a:t>similar</a:t>
            </a:r>
            <a:r>
              <a:rPr lang="fr-FR" sz="1800" dirty="0">
                <a:latin typeface="+mn-lt"/>
                <a:sym typeface="Wingdings" pitchFamily="2" charset="2"/>
              </a:rPr>
              <a:t> in </a:t>
            </a:r>
            <a:r>
              <a:rPr lang="fr-FR" sz="1800" dirty="0" err="1">
                <a:latin typeface="+mn-lt"/>
                <a:sym typeface="Wingdings" pitchFamily="2" charset="2"/>
              </a:rPr>
              <a:t>different</a:t>
            </a:r>
            <a:r>
              <a:rPr lang="fr-FR" sz="1800" dirty="0">
                <a:latin typeface="+mn-lt"/>
                <a:sym typeface="Wingdings" pitchFamily="2" charset="2"/>
              </a:rPr>
              <a:t> </a:t>
            </a:r>
            <a:r>
              <a:rPr lang="fr-FR" sz="1800" dirty="0" err="1">
                <a:latin typeface="+mn-lt"/>
                <a:sym typeface="Wingdings" pitchFamily="2" charset="2"/>
              </a:rPr>
              <a:t>regions</a:t>
            </a:r>
            <a:r>
              <a:rPr lang="fr-FR" sz="1800" dirty="0">
                <a:latin typeface="+mn-lt"/>
                <a:sym typeface="Wingdings" pitchFamily="2" charset="2"/>
              </a:rPr>
              <a:t> </a:t>
            </a:r>
            <a:r>
              <a:rPr lang="fr-FR" sz="1800" dirty="0" err="1">
                <a:latin typeface="+mn-lt"/>
                <a:sym typeface="Wingdings" pitchFamily="2" charset="2"/>
              </a:rPr>
              <a:t>with</a:t>
            </a:r>
            <a:r>
              <a:rPr lang="fr-FR" sz="1800" dirty="0">
                <a:latin typeface="+mn-lt"/>
                <a:sym typeface="Wingdings" pitchFamily="2" charset="2"/>
              </a:rPr>
              <a:t> </a:t>
            </a:r>
            <a:r>
              <a:rPr lang="fr-FR" sz="1800" dirty="0" err="1">
                <a:latin typeface="+mn-lt"/>
              </a:rPr>
              <a:t>p</a:t>
            </a:r>
            <a:r>
              <a:rPr lang="fr-FR" sz="1800" baseline="-25000" dirty="0" err="1">
                <a:latin typeface="+mn-lt"/>
              </a:rPr>
              <a:t>T</a:t>
            </a:r>
            <a:r>
              <a:rPr lang="fr-FR" sz="1800" dirty="0">
                <a:latin typeface="+mn-lt"/>
              </a:rPr>
              <a:t>(µµ)~0 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 </a:t>
            </a:r>
            <a:r>
              <a:rPr lang="fr-FR" sz="1800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activity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in the </a:t>
            </a:r>
            <a:r>
              <a:rPr lang="fr-FR" sz="1800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three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</a:t>
            </a:r>
            <a:r>
              <a:rPr lang="fr-FR" sz="1800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regions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</a:t>
            </a:r>
            <a:r>
              <a:rPr lang="fr-FR" sz="1800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mostly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due to </a:t>
            </a:r>
            <a:r>
              <a:rPr lang="fr-FR" sz="1800" dirty="0" err="1">
                <a:solidFill>
                  <a:srgbClr val="0070C0"/>
                </a:solidFill>
                <a:latin typeface="+mn-lt"/>
                <a:sym typeface="Wingdings" pitchFamily="2" charset="2"/>
              </a:rPr>
              <a:t>varying</a:t>
            </a:r>
            <a:r>
              <a:rPr lang="fr-FR" sz="1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ISR/FSR contributions</a:t>
            </a:r>
            <a:r>
              <a:rPr lang="fr-FR" sz="1800" dirty="0">
                <a:latin typeface="+mn-lt"/>
                <a:sym typeface="Wingdings" pitchFamily="2" charset="2"/>
              </a:rPr>
              <a:t>. </a:t>
            </a:r>
            <a:endParaRPr lang="fr-FR" sz="1800" dirty="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890824-C269-5842-A53F-67AB60CBADEE}"/>
              </a:ext>
            </a:extLst>
          </p:cNvPr>
          <p:cNvSpPr/>
          <p:nvPr/>
        </p:nvSpPr>
        <p:spPr>
          <a:xfrm>
            <a:off x="9527659" y="338470"/>
            <a:ext cx="18261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  <a:hlinkClick r:id="rId4"/>
              </a:rPr>
              <a:t>arXiv:1903.12179</a:t>
            </a:r>
            <a:endParaRPr lang="fr-FR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EFE568-0A38-4F4E-8E56-0CC0A1D06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66" y="3037755"/>
            <a:ext cx="2254250" cy="965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B4BF4D-C280-B249-8BDC-CBBCED7B0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187" y="1122136"/>
            <a:ext cx="3907291" cy="35467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E1BFEC-F8F0-D148-A4EB-F3A1B61A8D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083" y="1122136"/>
            <a:ext cx="3907292" cy="35467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A78771-55D4-7F42-ADB6-E25134EB0DFB}"/>
              </a:ext>
            </a:extLst>
          </p:cNvPr>
          <p:cNvSpPr txBox="1"/>
          <p:nvPr/>
        </p:nvSpPr>
        <p:spPr>
          <a:xfrm>
            <a:off x="6472463" y="195713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~ 1 GeV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7A3E3E38-C701-704C-8985-47277D06C32D}"/>
              </a:ext>
            </a:extLst>
          </p:cNvPr>
          <p:cNvSpPr/>
          <p:nvPr/>
        </p:nvSpPr>
        <p:spPr>
          <a:xfrm>
            <a:off x="6339042" y="1710047"/>
            <a:ext cx="133421" cy="7243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F1A99F4A-B7DF-1342-8FD0-B00E5543CB04}"/>
              </a:ext>
            </a:extLst>
          </p:cNvPr>
          <p:cNvSpPr/>
          <p:nvPr/>
        </p:nvSpPr>
        <p:spPr>
          <a:xfrm>
            <a:off x="11211012" y="1900465"/>
            <a:ext cx="284302" cy="14372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588E9F-AFBA-D143-B534-226729FDBA1F}"/>
              </a:ext>
            </a:extLst>
          </p:cNvPr>
          <p:cNvSpPr txBox="1"/>
          <p:nvPr/>
        </p:nvSpPr>
        <p:spPr>
          <a:xfrm>
            <a:off x="11276655" y="227418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~ 7 GeV</a:t>
            </a:r>
          </a:p>
        </p:txBody>
      </p:sp>
    </p:spTree>
    <p:extLst>
      <p:ext uri="{BB962C8B-B14F-4D97-AF65-F5344CB8AC3E}">
        <p14:creationId xmlns:p14="http://schemas.microsoft.com/office/powerpoint/2010/main" val="183502719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FBE9F-E1BA-2E47-9F18-BE1D46FB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Summary - 1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EE28E2-F533-814B-BB7B-4A22C124D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08" y="1611460"/>
            <a:ext cx="11418277" cy="4489089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latin typeface="+mn-lt"/>
              </a:rPr>
              <a:t>New CMS tunes CUETP8M2T4 and CP1-5 describe the central values of the data better than CUETP8M1.</a:t>
            </a:r>
          </a:p>
          <a:p>
            <a:r>
              <a:rPr lang="en-GB" dirty="0">
                <a:latin typeface="+mn-lt"/>
              </a:rPr>
              <a:t>None of the tunes prior to CPX describe the ttbar jet sub-structure data.</a:t>
            </a:r>
          </a:p>
          <a:p>
            <a:r>
              <a:rPr lang="en-GB" dirty="0"/>
              <a:t>Tunes are tested for which </a:t>
            </a:r>
            <a:r>
              <a:rPr lang="el-GR" dirty="0" err="1"/>
              <a:t>α</a:t>
            </a:r>
            <a:r>
              <a:rPr lang="el-GR" baseline="-25000" dirty="0" err="1"/>
              <a:t>S</a:t>
            </a:r>
            <a:r>
              <a:rPr lang="en-GB" dirty="0"/>
              <a:t>(M</a:t>
            </a:r>
            <a:r>
              <a:rPr lang="en-GB" baseline="-25000" dirty="0"/>
              <a:t>Z</a:t>
            </a:r>
            <a:r>
              <a:rPr lang="en-GB" dirty="0"/>
              <a:t>) used for the hard scattering, ISR, FSR, and MPI are chosen consistently with the order of the PDF used. </a:t>
            </a:r>
          </a:p>
          <a:p>
            <a:r>
              <a:rPr lang="en-GB" dirty="0">
                <a:solidFill>
                  <a:srgbClr val="0070C0"/>
                </a:solidFill>
              </a:rPr>
              <a:t>For the first time, predictions from PYTHIA8 with (N)NLO-PDF-based tunes  are shown to reliably describe the central values of min-bias and underlying event data with similar or better level agreement to predictions from LO-PDF tunes. </a:t>
            </a:r>
          </a:p>
          <a:p>
            <a:r>
              <a:rPr lang="en-GB" dirty="0"/>
              <a:t>Irrespective of the order of NNPDF3.1 PDF order, predictions from CPX tunes reproduce the UE from 1.96-13 </a:t>
            </a:r>
            <a:r>
              <a:rPr lang="en-GB" dirty="0" err="1"/>
              <a:t>TeV</a:t>
            </a:r>
            <a:r>
              <a:rPr lang="en-GB" dirty="0"/>
              <a:t> reasonably well (and better than CUETP8M1). </a:t>
            </a:r>
          </a:p>
          <a:p>
            <a:r>
              <a:rPr lang="en-GB" dirty="0"/>
              <a:t>CPX tunes simultaneously describe the </a:t>
            </a:r>
            <a:r>
              <a:rPr lang="en-GB" dirty="0" err="1"/>
              <a:t>N</a:t>
            </a:r>
            <a:r>
              <a:rPr lang="en-GB" baseline="-25000" dirty="0" err="1"/>
              <a:t>ch</a:t>
            </a:r>
            <a:r>
              <a:rPr lang="en-GB" dirty="0"/>
              <a:t> in diffractive and inelastic collisions. </a:t>
            </a:r>
          </a:p>
          <a:p>
            <a:r>
              <a:rPr lang="en-GB" dirty="0"/>
              <a:t>CPX tunes describe the min-bias data up to |</a:t>
            </a:r>
            <a:r>
              <a:rPr lang="el-GR" dirty="0"/>
              <a:t>η</a:t>
            </a:r>
            <a:r>
              <a:rPr lang="en-GB" dirty="0"/>
              <a:t>| &lt; 4.7.</a:t>
            </a:r>
          </a:p>
          <a:p>
            <a:r>
              <a:rPr lang="en-GB" dirty="0"/>
              <a:t>No tune describes the very forward region (-6.6 &lt; </a:t>
            </a:r>
            <a:r>
              <a:rPr lang="el-GR" dirty="0"/>
              <a:t>η</a:t>
            </a:r>
            <a:r>
              <a:rPr lang="en-US" dirty="0"/>
              <a:t> </a:t>
            </a:r>
            <a:r>
              <a:rPr lang="en-GB" dirty="0"/>
              <a:t>&lt; -5.2).</a:t>
            </a:r>
          </a:p>
          <a:p>
            <a:r>
              <a:rPr lang="en-US" dirty="0">
                <a:solidFill>
                  <a:srgbClr val="0070C0"/>
                </a:solidFill>
              </a:rPr>
              <a:t>New tunes tested against min-bias, UE, ttbar, DY, </a:t>
            </a:r>
            <a:r>
              <a:rPr lang="en-US" dirty="0" err="1">
                <a:solidFill>
                  <a:srgbClr val="0070C0"/>
                </a:solidFill>
              </a:rPr>
              <a:t>dijet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V+jets</a:t>
            </a:r>
            <a:r>
              <a:rPr lang="en-US" dirty="0">
                <a:solidFill>
                  <a:srgbClr val="0070C0"/>
                </a:solidFill>
              </a:rPr>
              <a:t>, DPS data. </a:t>
            </a: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6DDC3C-7BA2-0A44-A85D-34B018C446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799185" y="6590109"/>
            <a:ext cx="345472" cy="267891"/>
          </a:xfrm>
        </p:spPr>
        <p:txBody>
          <a:bodyPr/>
          <a:lstStyle/>
          <a:p>
            <a:fld id="{86CB4B4D-7CA3-9044-876B-883B54F8677D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275911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FB5FCD-EA42-4DA6-8A43-4E12F362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backups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0146FE-87A1-4536-AD23-9D68C43E5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2CE80F-5A86-41F9-9A31-08B3DE890ED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19</a:t>
            </a:fld>
            <a:endParaRPr lang="zh-CN" altLang="en-US"/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6B217AD-77D7-4F82-9796-2A788F8A26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918875"/>
              </p:ext>
            </p:extLst>
          </p:nvPr>
        </p:nvGraphicFramePr>
        <p:xfrm>
          <a:off x="777734" y="922453"/>
          <a:ext cx="73143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标注: 左箭头 5">
            <a:extLst>
              <a:ext uri="{FF2B5EF4-FFF2-40B4-BE49-F238E27FC236}">
                <a16:creationId xmlns:a16="http://schemas.microsoft.com/office/drawing/2014/main" id="{273B7D1C-D85C-47FE-AEEB-DE4EFDAEFE6E}"/>
              </a:ext>
            </a:extLst>
          </p:cNvPr>
          <p:cNvSpPr/>
          <p:nvPr/>
        </p:nvSpPr>
        <p:spPr>
          <a:xfrm>
            <a:off x="8213416" y="2050135"/>
            <a:ext cx="2201034" cy="55992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MEs</a:t>
            </a:r>
            <a:endParaRPr lang="zh-CN" altLang="en-US" dirty="0"/>
          </a:p>
        </p:txBody>
      </p:sp>
      <p:sp>
        <p:nvSpPr>
          <p:cNvPr id="7" name="标注: 左箭头 6">
            <a:extLst>
              <a:ext uri="{FF2B5EF4-FFF2-40B4-BE49-F238E27FC236}">
                <a16:creationId xmlns:a16="http://schemas.microsoft.com/office/drawing/2014/main" id="{DFFD67FE-19E6-41A6-A74A-E68B44656691}"/>
              </a:ext>
            </a:extLst>
          </p:cNvPr>
          <p:cNvSpPr/>
          <p:nvPr/>
        </p:nvSpPr>
        <p:spPr>
          <a:xfrm>
            <a:off x="8213416" y="2948128"/>
            <a:ext cx="2201034" cy="55992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showering algorithm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81723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167E7-AC52-E54D-8F36-8BC55BE4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0997"/>
            <a:ext cx="12192000" cy="1325563"/>
          </a:xfrm>
        </p:spPr>
        <p:txBody>
          <a:bodyPr/>
          <a:lstStyle/>
          <a:p>
            <a:pPr algn="ctr"/>
            <a:r>
              <a:rPr lang="fr-FR" dirty="0" err="1"/>
              <a:t>Underlying</a:t>
            </a:r>
            <a:r>
              <a:rPr lang="fr-FR" dirty="0"/>
              <a:t> Event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5BF3BA7-21C6-8F43-8F5F-0C994235D445}"/>
              </a:ext>
            </a:extLst>
          </p:cNvPr>
          <p:cNvSpPr txBox="1">
            <a:spLocks/>
          </p:cNvSpPr>
          <p:nvPr/>
        </p:nvSpPr>
        <p:spPr>
          <a:xfrm>
            <a:off x="235030" y="5263318"/>
            <a:ext cx="11956970" cy="1618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/>
              <a:t>UE</a:t>
            </a:r>
            <a:r>
              <a:rPr lang="fr-CH" dirty="0"/>
              <a:t>: </a:t>
            </a:r>
            <a:r>
              <a:rPr lang="fr-CH" dirty="0" err="1"/>
              <a:t>activity</a:t>
            </a:r>
            <a:r>
              <a:rPr lang="fr-CH" dirty="0"/>
              <a:t> in addition to the hard </a:t>
            </a:r>
            <a:r>
              <a:rPr lang="fr-CH" dirty="0" err="1"/>
              <a:t>process</a:t>
            </a:r>
            <a:endParaRPr lang="fr-CH" dirty="0"/>
          </a:p>
          <a:p>
            <a:pPr lvl="1"/>
            <a:r>
              <a:rPr lang="fr-CH" dirty="0" err="1">
                <a:solidFill>
                  <a:srgbClr val="0070C0"/>
                </a:solidFill>
              </a:rPr>
              <a:t>Consists</a:t>
            </a:r>
            <a:r>
              <a:rPr lang="fr-CH" dirty="0">
                <a:solidFill>
                  <a:srgbClr val="0070C0"/>
                </a:solidFill>
              </a:rPr>
              <a:t> of </a:t>
            </a:r>
            <a:r>
              <a:rPr lang="fr-CH" dirty="0" err="1">
                <a:solidFill>
                  <a:srgbClr val="0070C0"/>
                </a:solidFill>
              </a:rPr>
              <a:t>beam-beam</a:t>
            </a:r>
            <a:r>
              <a:rPr lang="fr-CH" dirty="0">
                <a:solidFill>
                  <a:srgbClr val="0070C0"/>
                </a:solidFill>
              </a:rPr>
              <a:t> </a:t>
            </a:r>
            <a:r>
              <a:rPr lang="fr-CH" dirty="0" err="1">
                <a:solidFill>
                  <a:srgbClr val="0070C0"/>
                </a:solidFill>
              </a:rPr>
              <a:t>remnants</a:t>
            </a:r>
            <a:r>
              <a:rPr lang="fr-CH" dirty="0">
                <a:solidFill>
                  <a:srgbClr val="0070C0"/>
                </a:solidFill>
              </a:rPr>
              <a:t> and multi-parton interactions + </a:t>
            </a:r>
            <a:r>
              <a:rPr lang="fr-CH" dirty="0" err="1">
                <a:solidFill>
                  <a:srgbClr val="0070C0"/>
                </a:solidFill>
              </a:rPr>
              <a:t>some</a:t>
            </a:r>
            <a:r>
              <a:rPr lang="fr-CH" dirty="0">
                <a:solidFill>
                  <a:srgbClr val="0070C0"/>
                </a:solidFill>
              </a:rPr>
              <a:t> contribution </a:t>
            </a:r>
            <a:r>
              <a:rPr lang="fr-CH" dirty="0" err="1">
                <a:solidFill>
                  <a:srgbClr val="0070C0"/>
                </a:solidFill>
              </a:rPr>
              <a:t>from</a:t>
            </a:r>
            <a:r>
              <a:rPr lang="fr-CH" dirty="0">
                <a:solidFill>
                  <a:srgbClr val="0070C0"/>
                </a:solidFill>
              </a:rPr>
              <a:t> the hard </a:t>
            </a:r>
            <a:r>
              <a:rPr lang="fr-CH" dirty="0" err="1">
                <a:solidFill>
                  <a:srgbClr val="0070C0"/>
                </a:solidFill>
              </a:rPr>
              <a:t>process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r>
              <a:rPr lang="fr-FR" dirty="0" err="1">
                <a:solidFill>
                  <a:srgbClr val="0070C0"/>
                </a:solidFill>
              </a:rPr>
              <a:t>Requires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modeling</a:t>
            </a:r>
            <a:r>
              <a:rPr lang="fr-FR" dirty="0">
                <a:solidFill>
                  <a:srgbClr val="0070C0"/>
                </a:solidFill>
              </a:rPr>
              <a:t> of BBR, MPI, </a:t>
            </a:r>
            <a:r>
              <a:rPr lang="fr-FR" dirty="0" err="1">
                <a:solidFill>
                  <a:srgbClr val="0070C0"/>
                </a:solidFill>
              </a:rPr>
              <a:t>hadronization</a:t>
            </a:r>
            <a:r>
              <a:rPr lang="fr-FR" dirty="0">
                <a:solidFill>
                  <a:srgbClr val="0070C0"/>
                </a:solidFill>
              </a:rPr>
              <a:t>, ISR, FSR.</a:t>
            </a:r>
          </a:p>
          <a:p>
            <a:pPr lvl="1"/>
            <a:r>
              <a:rPr lang="fr-FR" dirty="0" err="1">
                <a:solidFill>
                  <a:srgbClr val="0070C0"/>
                </a:solidFill>
              </a:rPr>
              <a:t>Need</a:t>
            </a:r>
            <a:r>
              <a:rPr lang="fr-FR" dirty="0">
                <a:solidFill>
                  <a:srgbClr val="0070C0"/>
                </a:solidFill>
              </a:rPr>
              <a:t> to tune the </a:t>
            </a:r>
            <a:r>
              <a:rPr lang="fr-FR" dirty="0" err="1">
                <a:solidFill>
                  <a:srgbClr val="0070C0"/>
                </a:solidFill>
              </a:rPr>
              <a:t>adjustable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parameters</a:t>
            </a:r>
            <a:r>
              <a:rPr lang="fr-FR" dirty="0">
                <a:solidFill>
                  <a:srgbClr val="0070C0"/>
                </a:solidFill>
              </a:rPr>
              <a:t> in </a:t>
            </a:r>
            <a:r>
              <a:rPr lang="fr-FR" dirty="0" err="1">
                <a:solidFill>
                  <a:srgbClr val="0070C0"/>
                </a:solidFill>
              </a:rPr>
              <a:t>MCs</a:t>
            </a:r>
            <a:r>
              <a:rPr lang="fr-FR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D45D5E9-2E91-F745-B413-CFBAF939CCCF}"/>
              </a:ext>
            </a:extLst>
          </p:cNvPr>
          <p:cNvSpPr txBox="1"/>
          <p:nvPr/>
        </p:nvSpPr>
        <p:spPr>
          <a:xfrm>
            <a:off x="7296841" y="4805543"/>
            <a:ext cx="25397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hlinkClick r:id="rId2"/>
              </a:rPr>
              <a:t>CMS, EPJ C 79 (2019) 123</a:t>
            </a:r>
            <a:endParaRPr lang="fr-FR" dirty="0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01274912-828F-DD47-A97E-45321F9252BB}"/>
              </a:ext>
            </a:extLst>
          </p:cNvPr>
          <p:cNvSpPr txBox="1">
            <a:spLocks/>
          </p:cNvSpPr>
          <p:nvPr/>
        </p:nvSpPr>
        <p:spPr>
          <a:xfrm>
            <a:off x="11922856" y="6506893"/>
            <a:ext cx="448053" cy="28000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F5DB6-487A-D143-81BC-8A28CD266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45" y="800977"/>
            <a:ext cx="3961066" cy="396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CAC160-5B2E-1E43-B8AD-C71FB679F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821" y="800977"/>
            <a:ext cx="3384709" cy="3641923"/>
          </a:xfrm>
          <a:prstGeom prst="rect">
            <a:avLst/>
          </a:prstGeom>
        </p:spPr>
      </p:pic>
      <p:sp>
        <p:nvSpPr>
          <p:cNvPr id="12" name="ZoneTexte 8">
            <a:extLst>
              <a:ext uri="{FF2B5EF4-FFF2-40B4-BE49-F238E27FC236}">
                <a16:creationId xmlns:a16="http://schemas.microsoft.com/office/drawing/2014/main" id="{CA70CFB9-FFF2-8B45-B046-49EC5C308590}"/>
              </a:ext>
            </a:extLst>
          </p:cNvPr>
          <p:cNvSpPr txBox="1"/>
          <p:nvPr/>
        </p:nvSpPr>
        <p:spPr>
          <a:xfrm>
            <a:off x="1411821" y="4481154"/>
            <a:ext cx="338470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Gleisberg</a:t>
            </a:r>
            <a:r>
              <a:rPr lang="en-US" dirty="0">
                <a:hlinkClick r:id="rId5"/>
              </a:rPr>
              <a:t> et al. JHEP02 (2004) 056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FBFD23-D658-894E-BD1B-330036122090}"/>
              </a:ext>
            </a:extLst>
          </p:cNvPr>
          <p:cNvSpPr txBox="1"/>
          <p:nvPr/>
        </p:nvSpPr>
        <p:spPr>
          <a:xfrm>
            <a:off x="2822745" y="2621938"/>
            <a:ext cx="1026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Beam remnants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47F93-1543-9B4B-A29F-28C8C5AFDB99}"/>
              </a:ext>
            </a:extLst>
          </p:cNvPr>
          <p:cNvSpPr txBox="1"/>
          <p:nvPr/>
        </p:nvSpPr>
        <p:spPr>
          <a:xfrm>
            <a:off x="2421459" y="3090135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E892FF"/>
                </a:solidFill>
              </a:rPr>
              <a:t>Underlying event/</a:t>
            </a:r>
          </a:p>
          <a:p>
            <a:r>
              <a:rPr lang="en-US" sz="1000" b="1" dirty="0">
                <a:solidFill>
                  <a:srgbClr val="E892FF"/>
                </a:solidFill>
              </a:rPr>
              <a:t>Multi-</a:t>
            </a:r>
            <a:r>
              <a:rPr lang="en-US" sz="1000" b="1" dirty="0" err="1">
                <a:solidFill>
                  <a:srgbClr val="E892FF"/>
                </a:solidFill>
              </a:rPr>
              <a:t>parton</a:t>
            </a:r>
            <a:r>
              <a:rPr lang="en-US" sz="1000" b="1" dirty="0">
                <a:solidFill>
                  <a:srgbClr val="E892FF"/>
                </a:solidFill>
              </a:rPr>
              <a:t> interactions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4F7B66-4C47-FA41-B9AC-C7FFEAFCD525}"/>
              </a:ext>
            </a:extLst>
          </p:cNvPr>
          <p:cNvSpPr txBox="1"/>
          <p:nvPr/>
        </p:nvSpPr>
        <p:spPr>
          <a:xfrm>
            <a:off x="2822745" y="2292412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Hard process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A14805-BD06-F74C-BB28-280FF72CC690}"/>
              </a:ext>
            </a:extLst>
          </p:cNvPr>
          <p:cNvSpPr txBox="1"/>
          <p:nvPr/>
        </p:nvSpPr>
        <p:spPr>
          <a:xfrm>
            <a:off x="2697711" y="1839033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accent2">
                    <a:lumMod val="75000"/>
                  </a:schemeClr>
                </a:solidFill>
              </a:rPr>
              <a:t>Fragmentation/</a:t>
            </a:r>
          </a:p>
          <a:p>
            <a:r>
              <a:rPr lang="en-US" sz="1000" b="1" dirty="0">
                <a:solidFill>
                  <a:schemeClr val="accent2">
                    <a:lumMod val="75000"/>
                  </a:schemeClr>
                </a:solidFill>
              </a:rPr>
              <a:t>Parton shower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A0964F-399F-8C4B-8D80-387C7D52F633}"/>
              </a:ext>
            </a:extLst>
          </p:cNvPr>
          <p:cNvSpPr/>
          <p:nvPr/>
        </p:nvSpPr>
        <p:spPr>
          <a:xfrm>
            <a:off x="3291782" y="1481824"/>
            <a:ext cx="9685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>
                <a:solidFill>
                  <a:srgbClr val="4ED667"/>
                </a:solidFill>
              </a:rPr>
              <a:t>Hadronization</a:t>
            </a:r>
            <a:r>
              <a:rPr lang="en-US" sz="1000" b="1" dirty="0">
                <a:solidFill>
                  <a:srgbClr val="4ED667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C94178-EC3F-6143-A972-ABDA95ACE98C}"/>
              </a:ext>
            </a:extLst>
          </p:cNvPr>
          <p:cNvSpPr/>
          <p:nvPr/>
        </p:nvSpPr>
        <p:spPr>
          <a:xfrm>
            <a:off x="3776049" y="925499"/>
            <a:ext cx="19277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b="1" dirty="0">
              <a:solidFill>
                <a:srgbClr val="008000"/>
              </a:solidFill>
            </a:endParaRPr>
          </a:p>
          <a:p>
            <a:r>
              <a:rPr lang="en-US" sz="1000" b="1" dirty="0">
                <a:solidFill>
                  <a:srgbClr val="008000"/>
                </a:solidFill>
              </a:rPr>
              <a:t>decays</a:t>
            </a:r>
          </a:p>
        </p:txBody>
      </p:sp>
    </p:spTree>
    <p:extLst>
      <p:ext uri="{BB962C8B-B14F-4D97-AF65-F5344CB8AC3E}">
        <p14:creationId xmlns:p14="http://schemas.microsoft.com/office/powerpoint/2010/main" val="2267003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01A089-C876-4681-979E-10CEB3E6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CCD24B-F226-4856-BF92-5C0ADCAC8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100262"/>
            <a:ext cx="9886950" cy="2657475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24C411-B3EF-42DE-B50F-4638AE195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34F708-9554-437D-A73C-1F761FA452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724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7CF3F1-5FE1-E840-8E0F-27836767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54"/>
            <a:ext cx="12192000" cy="349682"/>
          </a:xfrm>
        </p:spPr>
        <p:txBody>
          <a:bodyPr>
            <a:noAutofit/>
          </a:bodyPr>
          <a:lstStyle/>
          <a:p>
            <a:r>
              <a:rPr lang="en-GB" sz="2800" dirty="0"/>
              <a:t>Comparisons of predictions for UE observables from previous tunes to 13 </a:t>
            </a:r>
            <a:r>
              <a:rPr lang="en-GB" sz="2800" dirty="0" err="1"/>
              <a:t>TeV</a:t>
            </a:r>
            <a:r>
              <a:rPr lang="en-GB" sz="2800" dirty="0"/>
              <a:t> data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BD20F8-8A24-CD49-A52C-7AF695A93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75" y="5121851"/>
            <a:ext cx="11984725" cy="1789469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Main CMS tune (CUETP8M1 based on Monash tune) used until 2017 analyses does not describe well the central values of the data at 13 </a:t>
            </a:r>
            <a:r>
              <a:rPr lang="en-GB" dirty="0" err="1"/>
              <a:t>TeV</a:t>
            </a:r>
            <a:r>
              <a:rPr lang="en-GB" dirty="0"/>
              <a:t>.</a:t>
            </a:r>
          </a:p>
          <a:p>
            <a:r>
              <a:rPr lang="en-US" sz="3000" dirty="0">
                <a:solidFill>
                  <a:srgbClr val="0070C0"/>
                </a:solidFill>
              </a:rPr>
              <a:t>CUETP8M1: </a:t>
            </a:r>
            <a:r>
              <a:rPr lang="el-GR" sz="3000" dirty="0">
                <a:solidFill>
                  <a:srgbClr val="0070C0"/>
                </a:solidFill>
              </a:rPr>
              <a:t>α</a:t>
            </a:r>
            <a:r>
              <a:rPr lang="fr-FR" sz="3000" baseline="-25000" dirty="0">
                <a:solidFill>
                  <a:srgbClr val="0070C0"/>
                </a:solidFill>
              </a:rPr>
              <a:t>s</a:t>
            </a:r>
            <a:r>
              <a:rPr lang="fr-FR" sz="3000" dirty="0">
                <a:solidFill>
                  <a:srgbClr val="0070C0"/>
                </a:solidFill>
              </a:rPr>
              <a:t> and </a:t>
            </a:r>
            <a:r>
              <a:rPr lang="fr-FR" sz="3000" dirty="0" err="1">
                <a:solidFill>
                  <a:srgbClr val="0070C0"/>
                </a:solidFill>
              </a:rPr>
              <a:t>shower</a:t>
            </a:r>
            <a:r>
              <a:rPr lang="fr-FR" sz="3000" dirty="0">
                <a:solidFill>
                  <a:srgbClr val="0070C0"/>
                </a:solidFill>
              </a:rPr>
              <a:t> </a:t>
            </a:r>
            <a:r>
              <a:rPr lang="fr-FR" sz="3000" dirty="0" err="1">
                <a:solidFill>
                  <a:srgbClr val="0070C0"/>
                </a:solidFill>
              </a:rPr>
              <a:t>parameters</a:t>
            </a:r>
            <a:r>
              <a:rPr lang="fr-FR" sz="3000" dirty="0">
                <a:solidFill>
                  <a:srgbClr val="0070C0"/>
                </a:solidFill>
              </a:rPr>
              <a:t> </a:t>
            </a:r>
            <a:r>
              <a:rPr lang="fr-FR" sz="3000" dirty="0" err="1">
                <a:solidFill>
                  <a:srgbClr val="0070C0"/>
                </a:solidFill>
              </a:rPr>
              <a:t>kept</a:t>
            </a:r>
            <a:r>
              <a:rPr lang="fr-FR" sz="3000" dirty="0">
                <a:solidFill>
                  <a:srgbClr val="0070C0"/>
                </a:solidFill>
              </a:rPr>
              <a:t> as in </a:t>
            </a:r>
            <a:r>
              <a:rPr lang="fr-FR" sz="3000" dirty="0" err="1">
                <a:solidFill>
                  <a:srgbClr val="0070C0"/>
                </a:solidFill>
              </a:rPr>
              <a:t>Monash</a:t>
            </a:r>
            <a:r>
              <a:rPr lang="fr-FR" sz="3000" dirty="0">
                <a:solidFill>
                  <a:srgbClr val="0070C0"/>
                </a:solidFill>
              </a:rPr>
              <a:t> </a:t>
            </a:r>
            <a:r>
              <a:rPr lang="fr-FR" sz="30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l-GR" sz="3000" dirty="0">
                <a:solidFill>
                  <a:srgbClr val="0070C0"/>
                </a:solidFill>
              </a:rPr>
              <a:t>α</a:t>
            </a:r>
            <a:r>
              <a:rPr lang="fr-FR" sz="3000" baseline="-25000" dirty="0" err="1">
                <a:solidFill>
                  <a:srgbClr val="0070C0"/>
                </a:solidFill>
              </a:rPr>
              <a:t>s</a:t>
            </a:r>
            <a:r>
              <a:rPr lang="fr-FR" sz="3000" baseline="30000" dirty="0" err="1">
                <a:solidFill>
                  <a:srgbClr val="0070C0"/>
                </a:solidFill>
              </a:rPr>
              <a:t>ISR</a:t>
            </a:r>
            <a:r>
              <a:rPr lang="fr-FR" sz="3000" baseline="30000" dirty="0">
                <a:solidFill>
                  <a:srgbClr val="0070C0"/>
                </a:solidFill>
              </a:rPr>
              <a:t>/FSR</a:t>
            </a:r>
            <a:r>
              <a:rPr lang="fr-FR" sz="3000" dirty="0">
                <a:solidFill>
                  <a:srgbClr val="0070C0"/>
                </a:solidFill>
              </a:rPr>
              <a:t>=0.1365 </a:t>
            </a:r>
            <a:r>
              <a:rPr lang="fr-FR" sz="3000" dirty="0" err="1">
                <a:solidFill>
                  <a:srgbClr val="0070C0"/>
                </a:solidFill>
              </a:rPr>
              <a:t>despite</a:t>
            </a:r>
            <a:r>
              <a:rPr lang="fr-FR" sz="3000" dirty="0">
                <a:solidFill>
                  <a:srgbClr val="0070C0"/>
                </a:solidFill>
              </a:rPr>
              <a:t> the </a:t>
            </a:r>
            <a:r>
              <a:rPr lang="fr-FR" sz="3000" dirty="0" err="1">
                <a:solidFill>
                  <a:srgbClr val="0070C0"/>
                </a:solidFill>
              </a:rPr>
              <a:t>prefered</a:t>
            </a:r>
            <a:r>
              <a:rPr lang="fr-FR" sz="3000" dirty="0">
                <a:solidFill>
                  <a:srgbClr val="0070C0"/>
                </a:solidFill>
              </a:rPr>
              <a:t> values of 0.130 in LO and 0.118 in NLO matrix </a:t>
            </a:r>
            <a:r>
              <a:rPr lang="fr-FR" sz="3000" dirty="0" err="1">
                <a:solidFill>
                  <a:srgbClr val="0070C0"/>
                </a:solidFill>
              </a:rPr>
              <a:t>elements</a:t>
            </a:r>
            <a:r>
              <a:rPr lang="fr-FR" sz="3000" dirty="0">
                <a:solidFill>
                  <a:srgbClr val="0070C0"/>
                </a:solidFill>
              </a:rPr>
              <a:t>/ PDF sets. </a:t>
            </a:r>
          </a:p>
          <a:p>
            <a:pPr lvl="1"/>
            <a:r>
              <a:rPr lang="el-GR" sz="2800" dirty="0"/>
              <a:t>α</a:t>
            </a:r>
            <a:r>
              <a:rPr lang="fr-FR" sz="2800" baseline="-25000" dirty="0" err="1"/>
              <a:t>s</a:t>
            </a:r>
            <a:r>
              <a:rPr lang="fr-FR" sz="2800" baseline="30000" dirty="0" err="1"/>
              <a:t>FSR</a:t>
            </a:r>
            <a:r>
              <a:rPr lang="fr-FR" sz="2800" baseline="30000" dirty="0"/>
              <a:t> </a:t>
            </a:r>
            <a:r>
              <a:rPr lang="fr-FR" sz="2800" dirty="0"/>
              <a:t>in </a:t>
            </a:r>
            <a:r>
              <a:rPr lang="fr-FR" sz="2800" dirty="0" err="1"/>
              <a:t>Monash</a:t>
            </a:r>
            <a:r>
              <a:rPr lang="fr-FR" sz="2800" dirty="0"/>
              <a:t> </a:t>
            </a:r>
            <a:r>
              <a:rPr lang="fr-FR" sz="2800" dirty="0">
                <a:sym typeface="Wingdings" pitchFamily="2" charset="2"/>
              </a:rPr>
              <a:t> by </a:t>
            </a:r>
            <a:r>
              <a:rPr lang="fr-FR" sz="2800" dirty="0" err="1">
                <a:sym typeface="Wingdings" pitchFamily="2" charset="2"/>
              </a:rPr>
              <a:t>fitting</a:t>
            </a:r>
            <a:r>
              <a:rPr lang="fr-FR" sz="2800" dirty="0">
                <a:sym typeface="Wingdings" pitchFamily="2" charset="2"/>
              </a:rPr>
              <a:t> Pythia8 </a:t>
            </a:r>
            <a:r>
              <a:rPr lang="fr-FR" sz="2800" dirty="0" err="1">
                <a:sym typeface="Wingdings" pitchFamily="2" charset="2"/>
              </a:rPr>
              <a:t>predictions</a:t>
            </a:r>
            <a:r>
              <a:rPr lang="fr-FR" sz="2800" dirty="0">
                <a:sym typeface="Wingdings" pitchFamily="2" charset="2"/>
              </a:rPr>
              <a:t> to LEP </a:t>
            </a:r>
            <a:r>
              <a:rPr lang="fr-FR" sz="2800" dirty="0" err="1">
                <a:sym typeface="Wingdings" pitchFamily="2" charset="2"/>
              </a:rPr>
              <a:t>event</a:t>
            </a:r>
            <a:r>
              <a:rPr lang="fr-FR" sz="2800" dirty="0">
                <a:sym typeface="Wingdings" pitchFamily="2" charset="2"/>
              </a:rPr>
              <a:t> </a:t>
            </a:r>
            <a:r>
              <a:rPr lang="fr-FR" sz="2800" dirty="0" err="1">
                <a:sym typeface="Wingdings" pitchFamily="2" charset="2"/>
              </a:rPr>
              <a:t>shapes</a:t>
            </a:r>
            <a:r>
              <a:rPr lang="fr-FR" sz="2800" dirty="0">
                <a:sym typeface="Wingdings" pitchFamily="2" charset="2"/>
              </a:rPr>
              <a:t> and </a:t>
            </a:r>
            <a:r>
              <a:rPr lang="el-GR" sz="2800" dirty="0"/>
              <a:t>α</a:t>
            </a:r>
            <a:r>
              <a:rPr lang="fr-FR" sz="2800" baseline="-25000" dirty="0" err="1"/>
              <a:t>s</a:t>
            </a:r>
            <a:r>
              <a:rPr lang="fr-FR" sz="2800" baseline="30000" dirty="0" err="1"/>
              <a:t>ISR</a:t>
            </a:r>
            <a:r>
              <a:rPr lang="fr-FR" sz="2800" baseline="300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just</a:t>
            </a:r>
            <a:r>
              <a:rPr lang="fr-FR" sz="2800" dirty="0"/>
              <a:t> </a:t>
            </a:r>
            <a:r>
              <a:rPr lang="fr-FR" sz="2800" dirty="0" err="1"/>
              <a:t>assumed</a:t>
            </a:r>
            <a:r>
              <a:rPr lang="fr-FR" sz="2800" dirty="0"/>
              <a:t> to </a:t>
            </a:r>
            <a:r>
              <a:rPr lang="fr-FR" sz="2800" dirty="0" err="1"/>
              <a:t>be</a:t>
            </a:r>
            <a:r>
              <a:rPr lang="fr-FR" sz="2800" dirty="0"/>
              <a:t> the </a:t>
            </a:r>
            <a:r>
              <a:rPr lang="fr-FR" sz="2800" dirty="0" err="1"/>
              <a:t>same</a:t>
            </a:r>
            <a:r>
              <a:rPr lang="fr-FR" sz="2800" dirty="0"/>
              <a:t> as </a:t>
            </a:r>
            <a:r>
              <a:rPr lang="el-GR" sz="2800" dirty="0"/>
              <a:t>α</a:t>
            </a:r>
            <a:r>
              <a:rPr lang="fr-FR" sz="2800" baseline="-25000" dirty="0" err="1"/>
              <a:t>s</a:t>
            </a:r>
            <a:r>
              <a:rPr lang="fr-FR" sz="2800" baseline="30000" dirty="0" err="1"/>
              <a:t>FSR</a:t>
            </a:r>
            <a:r>
              <a:rPr lang="fr-FR" sz="2800" dirty="0"/>
              <a:t>.</a:t>
            </a:r>
          </a:p>
          <a:p>
            <a:pPr lvl="1"/>
            <a:r>
              <a:rPr lang="el-GR" sz="2800" dirty="0"/>
              <a:t>α</a:t>
            </a:r>
            <a:r>
              <a:rPr lang="fr-FR" sz="2800" baseline="-25000" dirty="0" err="1"/>
              <a:t>s</a:t>
            </a:r>
            <a:r>
              <a:rPr lang="fr-FR" sz="2800" baseline="30000" dirty="0" err="1"/>
              <a:t>MPI</a:t>
            </a:r>
            <a:r>
              <a:rPr lang="fr-FR" sz="2800" baseline="30000" dirty="0"/>
              <a:t> </a:t>
            </a:r>
            <a:r>
              <a:rPr lang="fr-FR" sz="2800" dirty="0"/>
              <a:t>= 0.130 set to the value </a:t>
            </a:r>
            <a:r>
              <a:rPr lang="fr-FR" sz="2800" dirty="0" err="1"/>
              <a:t>prefered</a:t>
            </a:r>
            <a:r>
              <a:rPr lang="fr-FR" sz="2800" dirty="0"/>
              <a:t> in the LO PDF set.</a:t>
            </a:r>
          </a:p>
          <a:p>
            <a:endParaRPr lang="en-GB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C4EBFBA-D109-FB4D-AE5E-ACE1D59E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141"/>
            <a:ext cx="2391678" cy="2778026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22A08C5-B668-D043-A825-0E42C648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473" y="6566107"/>
            <a:ext cx="2743200" cy="365125"/>
          </a:xfrm>
        </p:spPr>
        <p:txBody>
          <a:bodyPr/>
          <a:lstStyle/>
          <a:p>
            <a:fld id="{1D1242D9-53CE-EA40-B0F7-E9123C2AB1B2}" type="slidenum">
              <a:rPr lang="fr-FR" smtClean="0"/>
              <a:t>3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3B09B-E516-7B4D-B253-13BF0F8B9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586" y="1014367"/>
            <a:ext cx="3518487" cy="3937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9B49-6CF0-2048-86B4-F9C7006CA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08" y="951063"/>
            <a:ext cx="3500289" cy="3916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44F32B-11E4-204E-9C7D-EF19036D6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73" y="3427884"/>
            <a:ext cx="2053031" cy="3065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6900E0-0195-D743-8288-0A3FEF27F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73" y="3880952"/>
            <a:ext cx="1067484" cy="3085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A437A2-A47A-6F44-B019-43C8B8EA6CB9}"/>
              </a:ext>
            </a:extLst>
          </p:cNvPr>
          <p:cNvSpPr/>
          <p:nvPr/>
        </p:nvSpPr>
        <p:spPr>
          <a:xfrm>
            <a:off x="2649692" y="5331770"/>
            <a:ext cx="1234633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CH" sz="1000" i="1" dirty="0">
                <a:hlinkClick r:id="rId7"/>
              </a:rPr>
              <a:t>EP JC 76 (2016) 155</a:t>
            </a:r>
            <a:r>
              <a:rPr lang="fr-FR" sz="1000" i="1" dirty="0">
                <a:hlinkClick r:id="rId7"/>
              </a:rPr>
              <a:t> </a:t>
            </a:r>
            <a:endParaRPr lang="fr-FR" sz="1000" i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9D9351-87C9-2F43-A969-CFE4A9AABC8E}"/>
              </a:ext>
            </a:extLst>
          </p:cNvPr>
          <p:cNvSpPr/>
          <p:nvPr/>
        </p:nvSpPr>
        <p:spPr>
          <a:xfrm>
            <a:off x="5446131" y="485965"/>
            <a:ext cx="18261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  <a:hlinkClick r:id="rId8"/>
              </a:rPr>
              <a:t>arXiv:1903.12179</a:t>
            </a: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CCA53A-DA6F-1645-AB62-B68FACCE90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73" y="4320218"/>
            <a:ext cx="1930401" cy="294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1666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152316-DAB3-8D44-ABAD-54E8A5B19771}"/>
              </a:ext>
            </a:extLst>
          </p:cNvPr>
          <p:cNvSpPr/>
          <p:nvPr/>
        </p:nvSpPr>
        <p:spPr>
          <a:xfrm>
            <a:off x="357809" y="3833807"/>
            <a:ext cx="11078817" cy="1223889"/>
          </a:xfrm>
          <a:prstGeom prst="rect">
            <a:avLst/>
          </a:prstGeom>
          <a:solidFill>
            <a:srgbClr val="BDD7EE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DEFA371-4034-F14C-8755-6C75DBD9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1" y="0"/>
            <a:ext cx="11878101" cy="1032954"/>
          </a:xfrm>
        </p:spPr>
        <p:txBody>
          <a:bodyPr>
            <a:noAutofit/>
          </a:bodyPr>
          <a:lstStyle/>
          <a:p>
            <a:pPr algn="ctr"/>
            <a:r>
              <a:rPr lang="fr-FR" sz="3600" dirty="0" err="1"/>
              <a:t>Revisiting</a:t>
            </a:r>
            <a:r>
              <a:rPr lang="fr-FR" sz="3600" dirty="0"/>
              <a:t> </a:t>
            </a:r>
            <a:r>
              <a:rPr lang="fr-FR" sz="3600" dirty="0" err="1"/>
              <a:t>Shower</a:t>
            </a:r>
            <a:r>
              <a:rPr lang="fr-FR" sz="3600" dirty="0"/>
              <a:t> </a:t>
            </a:r>
            <a:r>
              <a:rPr lang="fr-FR" sz="3600" dirty="0" err="1"/>
              <a:t>Parameters</a:t>
            </a:r>
            <a:r>
              <a:rPr lang="fr-FR" sz="3600" dirty="0"/>
              <a:t> and Tunes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499979-8C0D-6D4F-8542-5F6377EE4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1" y="1630441"/>
            <a:ext cx="11362637" cy="385595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fr-FR" sz="2800" dirty="0" err="1"/>
              <a:t>Starting</a:t>
            </a:r>
            <a:r>
              <a:rPr lang="fr-FR" sz="2800" dirty="0"/>
              <a:t> </a:t>
            </a:r>
            <a:r>
              <a:rPr lang="fr-FR" sz="2800" dirty="0" err="1"/>
              <a:t>from</a:t>
            </a:r>
            <a:r>
              <a:rPr lang="fr-FR" sz="2800" dirty="0"/>
              <a:t> parton </a:t>
            </a:r>
            <a:r>
              <a:rPr lang="fr-FR" sz="2800" dirty="0" err="1"/>
              <a:t>shower</a:t>
            </a:r>
            <a:r>
              <a:rPr lang="fr-FR" sz="2800" dirty="0"/>
              <a:t> in </a:t>
            </a:r>
            <a:r>
              <a:rPr lang="fr-FR" sz="2800" dirty="0" err="1"/>
              <a:t>ttbar</a:t>
            </a:r>
            <a:r>
              <a:rPr lang="fr-FR" sz="2800" dirty="0"/>
              <a:t> </a:t>
            </a:r>
            <a:r>
              <a:rPr lang="fr-FR" sz="2800" dirty="0" err="1"/>
              <a:t>events</a:t>
            </a:r>
            <a:r>
              <a:rPr lang="fr-FR" sz="2800" dirty="0"/>
              <a:t> </a:t>
            </a:r>
          </a:p>
          <a:p>
            <a:pPr marL="457200" lvl="1" indent="0">
              <a:buNone/>
            </a:pPr>
            <a:r>
              <a:rPr lang="fr-FR" sz="2800" dirty="0">
                <a:solidFill>
                  <a:srgbClr val="0070C0"/>
                </a:solidFill>
                <a:sym typeface="Wingdings" pitchFamily="2" charset="2"/>
              </a:rPr>
              <a:t>		 CUETP8M2T4 tune (</a:t>
            </a:r>
            <a:r>
              <a:rPr lang="el-GR" sz="2800" dirty="0">
                <a:solidFill>
                  <a:srgbClr val="0070C0"/>
                </a:solidFill>
              </a:rPr>
              <a:t>α</a:t>
            </a:r>
            <a:r>
              <a:rPr lang="fr-FR" sz="2800" baseline="-25000" dirty="0" err="1">
                <a:solidFill>
                  <a:srgbClr val="0070C0"/>
                </a:solidFill>
              </a:rPr>
              <a:t>s</a:t>
            </a:r>
            <a:r>
              <a:rPr lang="fr-FR" sz="2800" baseline="30000" dirty="0" err="1">
                <a:solidFill>
                  <a:srgbClr val="0070C0"/>
                </a:solidFill>
              </a:rPr>
              <a:t>ISR</a:t>
            </a:r>
            <a:r>
              <a:rPr lang="fr-FR" sz="2800" baseline="30000" dirty="0">
                <a:solidFill>
                  <a:srgbClr val="0070C0"/>
                </a:solidFill>
              </a:rPr>
              <a:t> </a:t>
            </a:r>
            <a:r>
              <a:rPr lang="fr-FR" sz="2800" dirty="0">
                <a:solidFill>
                  <a:srgbClr val="0070C0"/>
                </a:solidFill>
              </a:rPr>
              <a:t>~ 0.11</a:t>
            </a:r>
            <a:r>
              <a:rPr lang="fr-FR" sz="2800" dirty="0">
                <a:solidFill>
                  <a:srgbClr val="0070C0"/>
                </a:solidFill>
                <a:sym typeface="Wingdings" pitchFamily="2" charset="2"/>
              </a:rPr>
              <a:t>)</a:t>
            </a:r>
          </a:p>
          <a:p>
            <a:pPr lvl="1"/>
            <a:r>
              <a:rPr lang="fr-FR" sz="2800" dirty="0">
                <a:sym typeface="Wingdings" pitchFamily="2" charset="2"/>
              </a:rPr>
              <a:t>UE in </a:t>
            </a:r>
            <a:r>
              <a:rPr lang="fr-FR" sz="2800" dirty="0" err="1">
                <a:sym typeface="Wingdings" pitchFamily="2" charset="2"/>
              </a:rPr>
              <a:t>ttbar</a:t>
            </a:r>
            <a:r>
              <a:rPr lang="fr-FR" sz="2800" dirty="0">
                <a:sym typeface="Wingdings" pitchFamily="2" charset="2"/>
              </a:rPr>
              <a:t> </a:t>
            </a:r>
            <a:r>
              <a:rPr lang="fr-FR" sz="2800" dirty="0" err="1">
                <a:sym typeface="Wingdings" pitchFamily="2" charset="2"/>
              </a:rPr>
              <a:t>events</a:t>
            </a:r>
            <a:r>
              <a:rPr lang="fr-FR" sz="2800" dirty="0">
                <a:sym typeface="Wingdings" pitchFamily="2" charset="2"/>
              </a:rPr>
              <a:t> at 13 </a:t>
            </a:r>
            <a:r>
              <a:rPr lang="fr-FR" sz="2800" dirty="0" err="1">
                <a:sym typeface="Wingdings" pitchFamily="2" charset="2"/>
              </a:rPr>
              <a:t>TeV</a:t>
            </a:r>
            <a:r>
              <a:rPr lang="fr-FR" sz="2800" dirty="0">
                <a:sym typeface="Wingdings" pitchFamily="2" charset="2"/>
              </a:rPr>
              <a:t>  </a:t>
            </a:r>
          </a:p>
          <a:p>
            <a:pPr marL="457200" lvl="1" indent="0">
              <a:buNone/>
            </a:pPr>
            <a:r>
              <a:rPr lang="fr-FR" sz="2800" dirty="0">
                <a:solidFill>
                  <a:srgbClr val="0070C0"/>
                </a:solidFill>
                <a:sym typeface="Wingdings" pitchFamily="2" charset="2"/>
              </a:rPr>
              <a:t>		  </a:t>
            </a:r>
            <a:r>
              <a:rPr lang="el-GR" sz="2800" dirty="0">
                <a:solidFill>
                  <a:srgbClr val="0070C0"/>
                </a:solidFill>
              </a:rPr>
              <a:t>α</a:t>
            </a:r>
            <a:r>
              <a:rPr lang="fr-FR" sz="2800" baseline="-25000" dirty="0">
                <a:solidFill>
                  <a:srgbClr val="0070C0"/>
                </a:solidFill>
              </a:rPr>
              <a:t>s</a:t>
            </a:r>
            <a:r>
              <a:rPr lang="fr-FR" sz="2800" baseline="30000" dirty="0">
                <a:solidFill>
                  <a:srgbClr val="0070C0"/>
                </a:solidFill>
              </a:rPr>
              <a:t>FSR</a:t>
            </a:r>
            <a:r>
              <a:rPr lang="fr-FR" sz="2800" dirty="0">
                <a:solidFill>
                  <a:srgbClr val="0070C0"/>
                </a:solidFill>
              </a:rPr>
              <a:t>~0.118 </a:t>
            </a:r>
            <a:r>
              <a:rPr lang="fr-FR" sz="2800" dirty="0" err="1">
                <a:solidFill>
                  <a:srgbClr val="0070C0"/>
                </a:solidFill>
              </a:rPr>
              <a:t>agrees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fr-FR" sz="2800" dirty="0" err="1">
                <a:solidFill>
                  <a:srgbClr val="0070C0"/>
                </a:solidFill>
              </a:rPr>
              <a:t>better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fr-FR" sz="2800" dirty="0" err="1">
                <a:solidFill>
                  <a:srgbClr val="0070C0"/>
                </a:solidFill>
              </a:rPr>
              <a:t>with</a:t>
            </a:r>
            <a:r>
              <a:rPr lang="fr-FR" sz="2800" dirty="0">
                <a:solidFill>
                  <a:srgbClr val="0070C0"/>
                </a:solidFill>
              </a:rPr>
              <a:t> data.  </a:t>
            </a:r>
          </a:p>
          <a:p>
            <a:pPr lvl="1"/>
            <a:r>
              <a:rPr lang="fr-FR" sz="2800" dirty="0"/>
              <a:t>Jet substructure in </a:t>
            </a:r>
            <a:r>
              <a:rPr lang="fr-FR" sz="2800" dirty="0" err="1"/>
              <a:t>ttbar</a:t>
            </a:r>
            <a:r>
              <a:rPr lang="fr-FR" sz="2800" dirty="0"/>
              <a:t> </a:t>
            </a:r>
            <a:r>
              <a:rPr lang="fr-FR" sz="2800" dirty="0" err="1"/>
              <a:t>events</a:t>
            </a:r>
            <a:r>
              <a:rPr lang="fr-FR" sz="2800" dirty="0"/>
              <a:t> at 13 </a:t>
            </a:r>
            <a:r>
              <a:rPr lang="fr-FR" sz="2800" dirty="0" err="1"/>
              <a:t>TeV</a:t>
            </a:r>
            <a:r>
              <a:rPr lang="fr-FR" sz="2800" dirty="0"/>
              <a:t>   		</a:t>
            </a:r>
          </a:p>
          <a:p>
            <a:pPr marL="457200" lvl="1" indent="0">
              <a:buNone/>
            </a:pPr>
            <a:r>
              <a:rPr lang="fr-FR" sz="2800" dirty="0">
                <a:solidFill>
                  <a:srgbClr val="0070C0"/>
                </a:solidFill>
                <a:sym typeface="Wingdings" pitchFamily="2" charset="2"/>
              </a:rPr>
              <a:t>		 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el-GR" sz="2800" dirty="0">
                <a:solidFill>
                  <a:srgbClr val="0070C0"/>
                </a:solidFill>
              </a:rPr>
              <a:t>α</a:t>
            </a:r>
            <a:r>
              <a:rPr lang="fr-FR" sz="2800" baseline="-25000" dirty="0">
                <a:solidFill>
                  <a:srgbClr val="0070C0"/>
                </a:solidFill>
              </a:rPr>
              <a:t>s</a:t>
            </a:r>
            <a:r>
              <a:rPr lang="fr-FR" sz="2800" baseline="30000" dirty="0">
                <a:solidFill>
                  <a:srgbClr val="0070C0"/>
                </a:solidFill>
              </a:rPr>
              <a:t>FSR</a:t>
            </a:r>
            <a:r>
              <a:rPr lang="fr-FR" sz="2800" dirty="0">
                <a:solidFill>
                  <a:srgbClr val="0070C0"/>
                </a:solidFill>
              </a:rPr>
              <a:t>~0.115.</a:t>
            </a:r>
          </a:p>
          <a:p>
            <a:pPr lvl="1"/>
            <a:r>
              <a:rPr lang="fr-FR" sz="2800" dirty="0"/>
              <a:t>New CMS tunes </a:t>
            </a:r>
            <a:r>
              <a:rPr lang="fr-FR" sz="2800" dirty="0" err="1"/>
              <a:t>using</a:t>
            </a:r>
            <a:r>
              <a:rPr lang="fr-FR" sz="2800" dirty="0"/>
              <a:t> (N)(N)LO PDF sets in PS </a:t>
            </a:r>
          </a:p>
          <a:p>
            <a:pPr marL="457200" lvl="1" indent="0">
              <a:buNone/>
            </a:pPr>
            <a:r>
              <a:rPr lang="fr-FR" sz="2800" dirty="0">
                <a:solidFill>
                  <a:srgbClr val="0070C0"/>
                </a:solidFill>
                <a:sym typeface="Wingdings" pitchFamily="2" charset="2"/>
              </a:rPr>
              <a:t>		 CPX tunes (consistent </a:t>
            </a:r>
            <a:r>
              <a:rPr lang="fr-FR" sz="2800" dirty="0" err="1">
                <a:solidFill>
                  <a:srgbClr val="0070C0"/>
                </a:solidFill>
                <a:sym typeface="Wingdings" pitchFamily="2" charset="2"/>
              </a:rPr>
              <a:t>treatment</a:t>
            </a:r>
            <a:r>
              <a:rPr lang="fr-FR" sz="2800" dirty="0">
                <a:solidFill>
                  <a:srgbClr val="0070C0"/>
                </a:solidFill>
                <a:sym typeface="Wingdings" pitchFamily="2" charset="2"/>
              </a:rPr>
              <a:t> of PDF+</a:t>
            </a:r>
            <a:r>
              <a:rPr lang="el-GR" sz="2800" dirty="0">
                <a:solidFill>
                  <a:srgbClr val="0070C0"/>
                </a:solidFill>
              </a:rPr>
              <a:t>α</a:t>
            </a:r>
            <a:r>
              <a:rPr lang="fr-FR" sz="2800" baseline="-25000" dirty="0">
                <a:solidFill>
                  <a:srgbClr val="0070C0"/>
                </a:solidFill>
              </a:rPr>
              <a:t>s</a:t>
            </a:r>
            <a:r>
              <a:rPr lang="fr-FR" sz="2800" dirty="0">
                <a:solidFill>
                  <a:srgbClr val="0070C0"/>
                </a:solidFill>
              </a:rPr>
              <a:t> in matrix </a:t>
            </a:r>
            <a:r>
              <a:rPr lang="fr-FR" sz="2800" dirty="0" err="1">
                <a:solidFill>
                  <a:srgbClr val="0070C0"/>
                </a:solidFill>
              </a:rPr>
              <a:t>element</a:t>
            </a:r>
            <a:r>
              <a:rPr lang="fr-FR" sz="2800" dirty="0">
                <a:solidFill>
                  <a:srgbClr val="0070C0"/>
                </a:solidFill>
              </a:rPr>
              <a:t> and </a:t>
            </a:r>
          </a:p>
          <a:p>
            <a:pPr marL="457200" lvl="1" indent="0">
              <a:buNone/>
            </a:pPr>
            <a:r>
              <a:rPr lang="fr-FR" sz="2800" dirty="0">
                <a:solidFill>
                  <a:srgbClr val="0070C0"/>
                </a:solidFill>
              </a:rPr>
              <a:t>				parton </a:t>
            </a:r>
            <a:r>
              <a:rPr lang="fr-FR" sz="2800" dirty="0" err="1">
                <a:solidFill>
                  <a:srgbClr val="0070C0"/>
                </a:solidFill>
              </a:rPr>
              <a:t>shower</a:t>
            </a:r>
            <a:r>
              <a:rPr lang="fr-FR" sz="2800" dirty="0">
                <a:solidFill>
                  <a:srgbClr val="0070C0"/>
                </a:solidFill>
                <a:sym typeface="Wingdings" pitchFamily="2" charset="2"/>
              </a:rPr>
              <a:t>)</a:t>
            </a:r>
          </a:p>
          <a:p>
            <a:pPr lvl="1"/>
            <a:r>
              <a:rPr lang="fr-FR" sz="2800" dirty="0"/>
              <a:t>UE in </a:t>
            </a:r>
            <a:r>
              <a:rPr lang="fr-FR" sz="2800" dirty="0" err="1"/>
              <a:t>Z+jets</a:t>
            </a:r>
            <a:r>
              <a:rPr lang="fr-FR" sz="2800" dirty="0"/>
              <a:t> </a:t>
            </a:r>
            <a:r>
              <a:rPr lang="fr-FR" sz="2800" dirty="0" err="1"/>
              <a:t>events</a:t>
            </a:r>
            <a:r>
              <a:rPr lang="fr-FR" sz="2800" dirty="0"/>
              <a:t> at 13 </a:t>
            </a:r>
            <a:r>
              <a:rPr lang="fr-FR" sz="2800" dirty="0" err="1"/>
              <a:t>TeV</a:t>
            </a:r>
            <a:endParaRPr lang="fr-FR" sz="2800" dirty="0">
              <a:sym typeface="Wingdings" pitchFamily="2" charset="2"/>
            </a:endParaRPr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0B3817-8411-324E-A7E0-3BE86E6B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772" y="6492875"/>
            <a:ext cx="2743200" cy="365125"/>
          </a:xfrm>
        </p:spPr>
        <p:txBody>
          <a:bodyPr/>
          <a:lstStyle/>
          <a:p>
            <a:fld id="{FBEA8056-6F0C-2A49-85ED-4391F51F809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0D88CB-F0FB-8145-89BD-4862CF8A83A5}"/>
              </a:ext>
            </a:extLst>
          </p:cNvPr>
          <p:cNvSpPr/>
          <p:nvPr/>
        </p:nvSpPr>
        <p:spPr>
          <a:xfrm>
            <a:off x="7481631" y="3860311"/>
            <a:ext cx="18261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  <a:hlinkClick r:id="rId2"/>
              </a:rPr>
              <a:t>arXiv:1903.12179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27FE6-01DE-1444-B5EB-A8114BDA3E8E}"/>
              </a:ext>
            </a:extLst>
          </p:cNvPr>
          <p:cNvSpPr/>
          <p:nvPr/>
        </p:nvSpPr>
        <p:spPr>
          <a:xfrm>
            <a:off x="7481631" y="1661743"/>
            <a:ext cx="21864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  <a:hlinkClick r:id="rId3"/>
              </a:rPr>
              <a:t>CMS-PAS-TOP-16-021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03319F-ABD7-6C4C-9696-9F18A53942E9}"/>
              </a:ext>
            </a:extLst>
          </p:cNvPr>
          <p:cNvSpPr/>
          <p:nvPr/>
        </p:nvSpPr>
        <p:spPr>
          <a:xfrm>
            <a:off x="7481631" y="2382396"/>
            <a:ext cx="202036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ym typeface="Wingdings" pitchFamily="2" charset="2"/>
                <a:hlinkClick r:id="rId4"/>
              </a:rPr>
              <a:t>EPJC 79 (2019) 123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9552D-08AB-284A-A846-10E20963C02A}"/>
              </a:ext>
            </a:extLst>
          </p:cNvPr>
          <p:cNvSpPr/>
          <p:nvPr/>
        </p:nvSpPr>
        <p:spPr>
          <a:xfrm>
            <a:off x="7481631" y="3187383"/>
            <a:ext cx="222208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hlinkClick r:id="rId5"/>
              </a:rPr>
              <a:t>PRD98 (2018) 092014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98A042-5EA4-AD4F-9596-AE9091EDB8AA}"/>
              </a:ext>
            </a:extLst>
          </p:cNvPr>
          <p:cNvSpPr/>
          <p:nvPr/>
        </p:nvSpPr>
        <p:spPr>
          <a:xfrm>
            <a:off x="8754992" y="5084200"/>
            <a:ext cx="18261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  <a:hlinkClick r:id="rId2"/>
              </a:rPr>
              <a:t>arXiv:1903.12179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035-D203-744A-A770-939F5E58D12E}"/>
              </a:ext>
            </a:extLst>
          </p:cNvPr>
          <p:cNvSpPr txBox="1"/>
          <p:nvPr/>
        </p:nvSpPr>
        <p:spPr>
          <a:xfrm>
            <a:off x="8130763" y="50842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E4CE39-C476-9549-AFF8-DCC3CB404433}"/>
              </a:ext>
            </a:extLst>
          </p:cNvPr>
          <p:cNvSpPr/>
          <p:nvPr/>
        </p:nvSpPr>
        <p:spPr>
          <a:xfrm>
            <a:off x="6111921" y="5084200"/>
            <a:ext cx="193354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CH" dirty="0">
                <a:solidFill>
                  <a:schemeClr val="bg1"/>
                </a:solidFill>
                <a:hlinkClick r:id="rId6"/>
              </a:rPr>
              <a:t>JHEP07 (2018) 032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350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28AE9-2E17-7B4E-B5B8-E1653A46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α</a:t>
            </a:r>
            <a:r>
              <a:rPr lang="fr-FR" baseline="-25000" dirty="0">
                <a:latin typeface="+mj-lt"/>
              </a:rPr>
              <a:t>s </a:t>
            </a:r>
            <a:r>
              <a:rPr lang="en-US" dirty="0">
                <a:latin typeface="+mj-lt"/>
              </a:rPr>
              <a:t>Consistency in ME and PS and PDF Choices</a:t>
            </a:r>
            <a:endParaRPr lang="fr-FR" dirty="0">
              <a:latin typeface="+mj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73D208-C754-D949-876C-3487CF7C6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662" y="1690688"/>
            <a:ext cx="11810998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latin typeface="+mn-lt"/>
              </a:rPr>
              <a:t>PDF and </a:t>
            </a:r>
            <a:r>
              <a:rPr lang="el-GR" dirty="0">
                <a:latin typeface="+mn-lt"/>
              </a:rPr>
              <a:t>α</a:t>
            </a:r>
            <a:r>
              <a:rPr lang="en-US" baseline="-25000" dirty="0">
                <a:latin typeface="+mn-lt"/>
              </a:rPr>
              <a:t>s</a:t>
            </a:r>
            <a:r>
              <a:rPr lang="en-US" dirty="0">
                <a:latin typeface="+mn-lt"/>
              </a:rPr>
              <a:t>(M</a:t>
            </a:r>
            <a:r>
              <a:rPr lang="en-US" baseline="-25000" dirty="0">
                <a:latin typeface="+mn-lt"/>
              </a:rPr>
              <a:t>Z</a:t>
            </a:r>
            <a:r>
              <a:rPr lang="en-US" dirty="0">
                <a:latin typeface="+mn-lt"/>
              </a:rPr>
              <a:t>) appear in ME, PS, and MPI models. </a:t>
            </a:r>
          </a:p>
          <a:p>
            <a:r>
              <a:rPr lang="el-GR" dirty="0"/>
              <a:t>α</a:t>
            </a:r>
            <a:r>
              <a:rPr lang="en-US" baseline="-25000" dirty="0"/>
              <a:t>s</a:t>
            </a:r>
            <a:r>
              <a:rPr lang="en-US" dirty="0"/>
              <a:t>(M</a:t>
            </a:r>
            <a:r>
              <a:rPr lang="en-US" baseline="-25000" dirty="0"/>
              <a:t>Z</a:t>
            </a:r>
            <a:r>
              <a:rPr lang="en-US" dirty="0"/>
              <a:t>)</a:t>
            </a:r>
            <a:r>
              <a:rPr lang="en-US" dirty="0">
                <a:latin typeface="+mn-lt"/>
              </a:rPr>
              <a:t> at (N)NLO </a:t>
            </a:r>
            <a:r>
              <a:rPr lang="en-US" dirty="0">
                <a:latin typeface="+mn-lt"/>
                <a:sym typeface="Wingdings" pitchFamily="2" charset="2"/>
              </a:rPr>
              <a:t>= 0.118 (=world average) </a:t>
            </a:r>
            <a:r>
              <a:rPr lang="en-US" dirty="0">
                <a:latin typeface="+mn-lt"/>
              </a:rPr>
              <a:t>and LO = 0.130</a:t>
            </a:r>
          </a:p>
          <a:p>
            <a:r>
              <a:rPr lang="en-US" dirty="0">
                <a:latin typeface="+mn-lt"/>
              </a:rPr>
              <a:t>Different strategies are adopted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+mn-lt"/>
              </a:rPr>
              <a:t>CMS &amp; ATLAS tunes traditionally based on LO PDFs.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+mn-lt"/>
              </a:rPr>
              <a:t>PYTHIA tunes are mostly based on LO PDFs.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+mn-lt"/>
              </a:rPr>
              <a:t>Sherpa tunes are based on NNLO PDFs.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+mn-lt"/>
              </a:rPr>
              <a:t>HERWIG7 provide tunes based on NLO PDFs (in which MPI is still based on LO PDF).  </a:t>
            </a:r>
          </a:p>
          <a:p>
            <a:r>
              <a:rPr lang="en-US" dirty="0">
                <a:latin typeface="+mn-lt"/>
              </a:rPr>
              <a:t>Using the same PDF set and </a:t>
            </a:r>
            <a:r>
              <a:rPr lang="el-GR" dirty="0"/>
              <a:t>α</a:t>
            </a:r>
            <a:r>
              <a:rPr lang="en-US" baseline="-25000" dirty="0"/>
              <a:t>s</a:t>
            </a:r>
            <a:r>
              <a:rPr lang="en-US" dirty="0"/>
              <a:t>(M</a:t>
            </a:r>
            <a:r>
              <a:rPr lang="en-US" baseline="-25000" dirty="0"/>
              <a:t>Z</a:t>
            </a:r>
            <a:r>
              <a:rPr lang="en-US" dirty="0"/>
              <a:t>)</a:t>
            </a:r>
            <a:r>
              <a:rPr lang="en-US" dirty="0">
                <a:latin typeface="+mn-lt"/>
              </a:rPr>
              <a:t> value in the ME and in the simulation of the PS components in matched configurations advocated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+mn-lt"/>
              </a:rPr>
              <a:t>i.e. If ME is at NLO, then use N</a:t>
            </a:r>
            <a:r>
              <a:rPr lang="en-US" baseline="30000" dirty="0">
                <a:solidFill>
                  <a:srgbClr val="0070C0"/>
                </a:solidFill>
                <a:latin typeface="+mn-lt"/>
              </a:rPr>
              <a:t>≥1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LO PDF in ME and PS.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+mn-lt"/>
              </a:rPr>
              <a:t>Effect depends on the configuration and process.</a:t>
            </a:r>
            <a:endParaRPr lang="fr-FR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50789A-211B-5448-952E-95F3D0757E8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776188" y="6590109"/>
            <a:ext cx="345472" cy="267891"/>
          </a:xfrm>
        </p:spPr>
        <p:txBody>
          <a:bodyPr/>
          <a:lstStyle/>
          <a:p>
            <a:fld id="{86CB4B4D-7CA3-9044-876B-883B54F8677D}" type="slidenum">
              <a:rPr lang="fr-FR" smtClean="0"/>
              <a:t>5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CA8D4-EB09-5D40-98EF-9D2BA1D82AAF}"/>
              </a:ext>
            </a:extLst>
          </p:cNvPr>
          <p:cNvSpPr/>
          <p:nvPr/>
        </p:nvSpPr>
        <p:spPr>
          <a:xfrm>
            <a:off x="7508646" y="4774641"/>
            <a:ext cx="339213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Cooper et al. EPJC72 (2012) 2078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9127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9BE2F-73ED-694A-993A-36E80658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3579"/>
            <a:ext cx="12192000" cy="1325563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New CMS Tunes using LO PDF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8EC0F22-38B4-4E4D-A43B-ACE5A929ADC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46528" y="6523199"/>
            <a:ext cx="345472" cy="318612"/>
          </a:xfrm>
        </p:spPr>
        <p:txBody>
          <a:bodyPr/>
          <a:lstStyle/>
          <a:p>
            <a:fld id="{86CB4B4D-7CA3-9044-876B-883B54F8677D}" type="slidenum">
              <a:rPr lang="fr-FR" smtClean="0"/>
              <a:t>6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4DC5DE-A108-234B-B6E0-3D5A933CB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02" y="1076326"/>
            <a:ext cx="10376291" cy="49824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30711C-8F63-584F-8575-A3566B9854E9}"/>
              </a:ext>
            </a:extLst>
          </p:cNvPr>
          <p:cNvSpPr/>
          <p:nvPr/>
        </p:nvSpPr>
        <p:spPr>
          <a:xfrm>
            <a:off x="9857850" y="309202"/>
            <a:ext cx="18261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  <a:hlinkClick r:id="rId3"/>
              </a:rPr>
              <a:t>arXiv:1903.12179</a:t>
            </a:r>
            <a:endParaRPr lang="fr-FR" dirty="0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1DBE85D1-D76E-D24D-B317-65BFF133E2FC}"/>
              </a:ext>
            </a:extLst>
          </p:cNvPr>
          <p:cNvSpPr/>
          <p:nvPr/>
        </p:nvSpPr>
        <p:spPr>
          <a:xfrm>
            <a:off x="10685493" y="1556657"/>
            <a:ext cx="363507" cy="24601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8726BE-6859-CB42-A92F-99EE220E3444}"/>
              </a:ext>
            </a:extLst>
          </p:cNvPr>
          <p:cNvSpPr txBox="1"/>
          <p:nvPr/>
        </p:nvSpPr>
        <p:spPr>
          <a:xfrm>
            <a:off x="10994695" y="2463577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Fixed</a:t>
            </a:r>
          </a:p>
          <a:p>
            <a:r>
              <a:rPr lang="en-GB" dirty="0"/>
              <a:t>inputs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76ADDF35-83E6-BB42-B054-2460116073E0}"/>
              </a:ext>
            </a:extLst>
          </p:cNvPr>
          <p:cNvSpPr/>
          <p:nvPr/>
        </p:nvSpPr>
        <p:spPr>
          <a:xfrm>
            <a:off x="9957499" y="4155279"/>
            <a:ext cx="275071" cy="18708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DD5C38-06B6-1D4C-91EE-00997BB21D90}"/>
              </a:ext>
            </a:extLst>
          </p:cNvPr>
          <p:cNvSpPr txBox="1"/>
          <p:nvPr/>
        </p:nvSpPr>
        <p:spPr>
          <a:xfrm>
            <a:off x="10142191" y="4767531"/>
            <a:ext cx="125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Fitted </a:t>
            </a:r>
          </a:p>
          <a:p>
            <a:r>
              <a:rPr lang="en-GB" dirty="0"/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36103593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9BE2F-73ED-694A-993A-36E80658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7800"/>
            <a:ext cx="10515600" cy="1325563"/>
          </a:xfrm>
        </p:spPr>
        <p:txBody>
          <a:bodyPr/>
          <a:lstStyle/>
          <a:p>
            <a:r>
              <a:rPr lang="en-GB" dirty="0">
                <a:latin typeface="+mj-lt"/>
              </a:rPr>
              <a:t>New CMS Tunes using (N)NLO PDFs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6023B1-5769-E245-9580-653D10AD77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66947" y="6590109"/>
            <a:ext cx="345472" cy="267891"/>
          </a:xfrm>
        </p:spPr>
        <p:txBody>
          <a:bodyPr/>
          <a:lstStyle/>
          <a:p>
            <a:fld id="{86CB4B4D-7CA3-9044-876B-883B54F8677D}" type="slidenum">
              <a:rPr lang="fr-FR" smtClean="0"/>
              <a:t>7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4B6066-E39C-4A4D-A93A-3355E0414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617" y="1147763"/>
            <a:ext cx="11077312" cy="40746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EBF018-51E4-7B41-A758-A83427E3F3A8}"/>
              </a:ext>
            </a:extLst>
          </p:cNvPr>
          <p:cNvSpPr/>
          <p:nvPr/>
        </p:nvSpPr>
        <p:spPr>
          <a:xfrm>
            <a:off x="9624299" y="321910"/>
            <a:ext cx="18261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  <a:hlinkClick r:id="rId3"/>
              </a:rPr>
              <a:t>arXiv:1903.12179</a:t>
            </a:r>
            <a:endParaRPr lang="fr-FR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C61E72B4-B47C-924D-A75B-1570717D11E0}"/>
              </a:ext>
            </a:extLst>
          </p:cNvPr>
          <p:cNvSpPr/>
          <p:nvPr/>
        </p:nvSpPr>
        <p:spPr>
          <a:xfrm>
            <a:off x="10994695" y="1556657"/>
            <a:ext cx="287307" cy="20465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3D370-1D59-E643-9856-775201664441}"/>
              </a:ext>
            </a:extLst>
          </p:cNvPr>
          <p:cNvSpPr txBox="1"/>
          <p:nvPr/>
        </p:nvSpPr>
        <p:spPr>
          <a:xfrm>
            <a:off x="11353800" y="2060805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Fixed</a:t>
            </a:r>
          </a:p>
          <a:p>
            <a:r>
              <a:rPr lang="en-GB" dirty="0"/>
              <a:t>inputs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ECB2E6C-228A-8647-8F44-E36F711543E4}"/>
              </a:ext>
            </a:extLst>
          </p:cNvPr>
          <p:cNvSpPr/>
          <p:nvPr/>
        </p:nvSpPr>
        <p:spPr>
          <a:xfrm>
            <a:off x="10240527" y="3676309"/>
            <a:ext cx="296843" cy="14917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DE72C0-D43D-DA42-A6D8-6BFB04497F4F}"/>
              </a:ext>
            </a:extLst>
          </p:cNvPr>
          <p:cNvSpPr txBox="1"/>
          <p:nvPr/>
        </p:nvSpPr>
        <p:spPr>
          <a:xfrm>
            <a:off x="10594628" y="4099003"/>
            <a:ext cx="125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Fitted </a:t>
            </a:r>
          </a:p>
          <a:p>
            <a:r>
              <a:rPr lang="en-GB" dirty="0"/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37424673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9BE2F-73ED-694A-993A-36E80658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7800"/>
            <a:ext cx="10515600" cy="1325563"/>
          </a:xfrm>
        </p:spPr>
        <p:txBody>
          <a:bodyPr/>
          <a:lstStyle/>
          <a:p>
            <a:r>
              <a:rPr lang="en-GB" dirty="0">
                <a:latin typeface="+mj-lt"/>
              </a:rPr>
              <a:t>New CMS Tunes using (N)NLO PDFs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6023B1-5769-E245-9580-653D10AD77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66947" y="6590109"/>
            <a:ext cx="345472" cy="267891"/>
          </a:xfrm>
        </p:spPr>
        <p:txBody>
          <a:bodyPr/>
          <a:lstStyle/>
          <a:p>
            <a:fld id="{86CB4B4D-7CA3-9044-876B-883B54F8677D}" type="slidenum">
              <a:rPr lang="fr-FR" smtClean="0"/>
              <a:t>8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4B6066-E39C-4A4D-A93A-3355E0414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617" y="1147763"/>
            <a:ext cx="11077312" cy="40746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EBF018-51E4-7B41-A758-A83427E3F3A8}"/>
              </a:ext>
            </a:extLst>
          </p:cNvPr>
          <p:cNvSpPr/>
          <p:nvPr/>
        </p:nvSpPr>
        <p:spPr>
          <a:xfrm>
            <a:off x="9624299" y="321910"/>
            <a:ext cx="18261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  <a:hlinkClick r:id="rId3"/>
              </a:rPr>
              <a:t>arXiv:1903.12179</a:t>
            </a:r>
            <a:endParaRPr lang="fr-FR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C61E72B4-B47C-924D-A75B-1570717D11E0}"/>
              </a:ext>
            </a:extLst>
          </p:cNvPr>
          <p:cNvSpPr/>
          <p:nvPr/>
        </p:nvSpPr>
        <p:spPr>
          <a:xfrm>
            <a:off x="10994695" y="1556657"/>
            <a:ext cx="287307" cy="20465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3D370-1D59-E643-9856-775201664441}"/>
              </a:ext>
            </a:extLst>
          </p:cNvPr>
          <p:cNvSpPr txBox="1"/>
          <p:nvPr/>
        </p:nvSpPr>
        <p:spPr>
          <a:xfrm>
            <a:off x="11353800" y="2060805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Fixed</a:t>
            </a:r>
          </a:p>
          <a:p>
            <a:r>
              <a:rPr lang="en-GB" dirty="0"/>
              <a:t>inputs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ECB2E6C-228A-8647-8F44-E36F711543E4}"/>
              </a:ext>
            </a:extLst>
          </p:cNvPr>
          <p:cNvSpPr/>
          <p:nvPr/>
        </p:nvSpPr>
        <p:spPr>
          <a:xfrm>
            <a:off x="10240527" y="3676309"/>
            <a:ext cx="296843" cy="14917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DE72C0-D43D-DA42-A6D8-6BFB04497F4F}"/>
              </a:ext>
            </a:extLst>
          </p:cNvPr>
          <p:cNvSpPr txBox="1"/>
          <p:nvPr/>
        </p:nvSpPr>
        <p:spPr>
          <a:xfrm>
            <a:off x="10594628" y="4099003"/>
            <a:ext cx="125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Fitted </a:t>
            </a:r>
          </a:p>
          <a:p>
            <a:r>
              <a:rPr lang="en-GB" dirty="0"/>
              <a:t>parameters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A9BD9C-5B9B-354D-9E91-555771AAFBAF}"/>
              </a:ext>
            </a:extLst>
          </p:cNvPr>
          <p:cNvSpPr/>
          <p:nvPr/>
        </p:nvSpPr>
        <p:spPr>
          <a:xfrm>
            <a:off x="0" y="4187687"/>
            <a:ext cx="5102087" cy="517891"/>
          </a:xfrm>
          <a:prstGeom prst="rect">
            <a:avLst/>
          </a:prstGeom>
          <a:solidFill>
            <a:srgbClr val="BDD7EE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5DF85A-0F56-5341-BAC4-23B9684C8E1D}"/>
              </a:ext>
            </a:extLst>
          </p:cNvPr>
          <p:cNvCxnSpPr>
            <a:cxnSpLocks/>
          </p:cNvCxnSpPr>
          <p:nvPr/>
        </p:nvCxnSpPr>
        <p:spPr>
          <a:xfrm flipV="1">
            <a:off x="742122" y="4705578"/>
            <a:ext cx="1470991" cy="741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69E18EB-6B7C-3447-A386-5C608384E878}"/>
              </a:ext>
            </a:extLst>
          </p:cNvPr>
          <p:cNvSpPr txBox="1"/>
          <p:nvPr/>
        </p:nvSpPr>
        <p:spPr>
          <a:xfrm>
            <a:off x="290945" y="5446643"/>
            <a:ext cx="9945415" cy="369332"/>
          </a:xfrm>
          <a:prstGeom prst="rect">
            <a:avLst/>
          </a:prstGeom>
          <a:solidFill>
            <a:srgbClr val="BDD7EE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The overlap between two protons modelled by a double-gaussian --&gt; better reproduces 7 </a:t>
            </a:r>
            <a:r>
              <a:rPr lang="en-GB" dirty="0" err="1"/>
              <a:t>TeV</a:t>
            </a:r>
            <a:r>
              <a:rPr lang="en-GB" dirty="0"/>
              <a:t> CMS data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91DAB8-5146-9A47-9208-F4B91AAD62CD}"/>
              </a:ext>
            </a:extLst>
          </p:cNvPr>
          <p:cNvSpPr/>
          <p:nvPr/>
        </p:nvSpPr>
        <p:spPr>
          <a:xfrm>
            <a:off x="10017018" y="5464375"/>
            <a:ext cx="173669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400" dirty="0">
                <a:hlinkClick r:id="rId4"/>
              </a:rPr>
              <a:t>CMS-PAS-FSQ-12-020</a:t>
            </a:r>
            <a:endParaRPr lang="fr-FR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53136D-13AE-F14D-B799-4BF4E2BE38C0}"/>
              </a:ext>
            </a:extLst>
          </p:cNvPr>
          <p:cNvSpPr txBox="1"/>
          <p:nvPr/>
        </p:nvSpPr>
        <p:spPr>
          <a:xfrm>
            <a:off x="1181201" y="5863222"/>
            <a:ext cx="8835817" cy="923330"/>
          </a:xfrm>
          <a:prstGeom prst="rect">
            <a:avLst/>
          </a:prstGeom>
          <a:solidFill>
            <a:srgbClr val="BDD7EE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Data used for the fits:</a:t>
            </a:r>
          </a:p>
          <a:p>
            <a:r>
              <a:rPr lang="en-GB" dirty="0"/>
              <a:t>charged particle and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r>
              <a:rPr lang="en-GB" baseline="30000" dirty="0" err="1"/>
              <a:t>sum</a:t>
            </a:r>
            <a:r>
              <a:rPr lang="en-GB" dirty="0"/>
              <a:t> densities in </a:t>
            </a:r>
            <a:r>
              <a:rPr lang="en-GB" dirty="0" err="1"/>
              <a:t>transMIN</a:t>
            </a:r>
            <a:r>
              <a:rPr lang="en-GB" dirty="0"/>
              <a:t>, </a:t>
            </a:r>
            <a:r>
              <a:rPr lang="en-GB" dirty="0" err="1"/>
              <a:t>transMax</a:t>
            </a:r>
            <a:r>
              <a:rPr lang="en-GB" dirty="0"/>
              <a:t> vs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r>
              <a:rPr lang="en-GB" baseline="30000" dirty="0" err="1"/>
              <a:t>max</a:t>
            </a:r>
            <a:r>
              <a:rPr lang="en-GB" dirty="0"/>
              <a:t> at √s = 1.96, 7 and 13 </a:t>
            </a:r>
            <a:r>
              <a:rPr lang="en-GB" dirty="0" err="1"/>
              <a:t>TeV</a:t>
            </a:r>
            <a:r>
              <a:rPr lang="en-GB" dirty="0"/>
              <a:t>.</a:t>
            </a:r>
          </a:p>
          <a:p>
            <a:r>
              <a:rPr lang="en-GB" dirty="0"/>
              <a:t>+ charged-particle multiplicity vs </a:t>
            </a:r>
            <a:r>
              <a:rPr lang="el-GR" dirty="0"/>
              <a:t>η</a:t>
            </a:r>
            <a:r>
              <a:rPr lang="en-US" dirty="0"/>
              <a:t> at √s=13 </a:t>
            </a:r>
            <a:r>
              <a:rPr lang="en-US" dirty="0" err="1"/>
              <a:t>TeV</a:t>
            </a:r>
            <a:r>
              <a:rPr lang="en-US" dirty="0"/>
              <a:t>.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31862451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4BEE5-D3F3-3543-8D72-815C0960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α</a:t>
            </a:r>
            <a:r>
              <a:rPr lang="fr-FR" sz="3600" baseline="-25000" dirty="0">
                <a:latin typeface="+mj-lt"/>
              </a:rPr>
              <a:t>s </a:t>
            </a:r>
            <a:r>
              <a:rPr lang="en-US" sz="3600" dirty="0">
                <a:latin typeface="+mj-lt"/>
              </a:rPr>
              <a:t>Consistency in ME and PS and PDF Choices – </a:t>
            </a:r>
            <a:r>
              <a:rPr lang="en-US" sz="3600" dirty="0" err="1">
                <a:latin typeface="+mj-lt"/>
              </a:rPr>
              <a:t>MinBias</a:t>
            </a:r>
            <a:endParaRPr lang="fr-FR" sz="3600" dirty="0">
              <a:latin typeface="+mj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74F09F-ADFF-FA46-953D-B557AC6EE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257" y="5730663"/>
            <a:ext cx="10611485" cy="878134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latin typeface="+mn-lt"/>
              </a:rPr>
              <a:t>Central values of </a:t>
            </a:r>
            <a:r>
              <a:rPr lang="fr-FR" dirty="0" err="1">
                <a:latin typeface="+mn-lt"/>
              </a:rPr>
              <a:t>min-bias</a:t>
            </a:r>
            <a:r>
              <a:rPr lang="fr-FR" dirty="0">
                <a:latin typeface="+mn-lt"/>
              </a:rPr>
              <a:t> data are </a:t>
            </a:r>
            <a:r>
              <a:rPr lang="fr-FR" dirty="0" err="1">
                <a:latin typeface="+mn-lt"/>
              </a:rPr>
              <a:t>described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within</a:t>
            </a:r>
            <a:r>
              <a:rPr lang="fr-FR" dirty="0">
                <a:latin typeface="+mn-lt"/>
              </a:rPr>
              <a:t> ~5% of </a:t>
            </a:r>
            <a:r>
              <a:rPr lang="fr-FR" dirty="0" err="1">
                <a:latin typeface="+mn-lt"/>
              </a:rPr>
              <a:t>uncertainties</a:t>
            </a:r>
            <a:r>
              <a:rPr lang="fr-FR" dirty="0">
                <a:latin typeface="+mn-lt"/>
              </a:rPr>
              <a:t> by tunes </a:t>
            </a:r>
            <a:r>
              <a:rPr lang="fr-FR" dirty="0" err="1">
                <a:latin typeface="+mn-lt"/>
              </a:rPr>
              <a:t>with</a:t>
            </a:r>
            <a:r>
              <a:rPr lang="fr-FR" dirty="0">
                <a:latin typeface="+mn-lt"/>
              </a:rPr>
              <a:t> LO, NLO, and NNLO NNPDF3.1 sets. </a:t>
            </a:r>
          </a:p>
          <a:p>
            <a:pPr lvl="1"/>
            <a:r>
              <a:rPr lang="fr-FR" dirty="0">
                <a:solidFill>
                  <a:srgbClr val="0070C0"/>
                </a:solidFill>
                <a:latin typeface="+mn-lt"/>
              </a:rPr>
              <a:t>Central values of the LO-PDF-tunes </a:t>
            </a:r>
            <a:r>
              <a:rPr lang="fr-FR" dirty="0" err="1">
                <a:solidFill>
                  <a:srgbClr val="0070C0"/>
                </a:solidFill>
                <a:latin typeface="+mn-lt"/>
              </a:rPr>
              <a:t>worse</a:t>
            </a:r>
            <a:r>
              <a:rPr lang="fr-FR" dirty="0">
                <a:solidFill>
                  <a:srgbClr val="0070C0"/>
                </a:solidFill>
                <a:latin typeface="+mn-lt"/>
              </a:rPr>
              <a:t> description of data for </a:t>
            </a:r>
            <a:r>
              <a:rPr lang="el-GR" dirty="0">
                <a:solidFill>
                  <a:srgbClr val="0070C0"/>
                </a:solidFill>
                <a:latin typeface="+mn-lt"/>
              </a:rPr>
              <a:t>|η|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&gt;1.5</a:t>
            </a:r>
            <a:endParaRPr lang="fr-FR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B9879F-FBAE-C745-82B1-81E4AA5C86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596165" y="6590109"/>
            <a:ext cx="595835" cy="267891"/>
          </a:xfrm>
        </p:spPr>
        <p:txBody>
          <a:bodyPr/>
          <a:lstStyle/>
          <a:p>
            <a:fld id="{86CB4B4D-7CA3-9044-876B-883B54F8677D}" type="slidenum">
              <a:rPr lang="fr-CH" smtClean="0"/>
              <a:t>9</a:t>
            </a:fld>
            <a:endParaRPr lang="fr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FE814E-C610-C345-ACB9-9DA244C52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43" y="1028193"/>
            <a:ext cx="4193296" cy="3806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7F7CC8-975F-4241-A8C1-9CF82E987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424" y="1045973"/>
            <a:ext cx="4173708" cy="3788634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42A79A32-951A-F040-9E84-C8E5710023EA}"/>
              </a:ext>
            </a:extLst>
          </p:cNvPr>
          <p:cNvSpPr txBox="1"/>
          <p:nvPr/>
        </p:nvSpPr>
        <p:spPr>
          <a:xfrm>
            <a:off x="6658593" y="2562068"/>
            <a:ext cx="868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(N)NLO</a:t>
            </a:r>
          </a:p>
        </p:txBody>
      </p:sp>
      <p:sp>
        <p:nvSpPr>
          <p:cNvPr id="16" name="ZoneTexte 12">
            <a:extLst>
              <a:ext uri="{FF2B5EF4-FFF2-40B4-BE49-F238E27FC236}">
                <a16:creationId xmlns:a16="http://schemas.microsoft.com/office/drawing/2014/main" id="{D9D48740-8FF4-0744-889E-59CAB1D951FC}"/>
              </a:ext>
            </a:extLst>
          </p:cNvPr>
          <p:cNvSpPr txBox="1"/>
          <p:nvPr/>
        </p:nvSpPr>
        <p:spPr>
          <a:xfrm>
            <a:off x="2171648" y="2746734"/>
            <a:ext cx="42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3ED594-4198-324F-9DFE-6BF3E0281D7A}"/>
              </a:ext>
            </a:extLst>
          </p:cNvPr>
          <p:cNvSpPr/>
          <p:nvPr/>
        </p:nvSpPr>
        <p:spPr>
          <a:xfrm>
            <a:off x="10067941" y="1136044"/>
            <a:ext cx="18261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  <a:hlinkClick r:id="rId4"/>
              </a:rPr>
              <a:t>arXiv:1903.12179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4D330-BC56-044F-9228-6D385DB70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378" y="5090713"/>
            <a:ext cx="3270108" cy="3722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466900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23284</TotalTime>
  <Words>1341</Words>
  <Application>Microsoft Office PowerPoint</Application>
  <PresentationFormat>宽屏</PresentationFormat>
  <Paragraphs>186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Wingdings</vt:lpstr>
      <vt:lpstr>Thème Office</vt:lpstr>
      <vt:lpstr>A new set of CMS Pythia8 tunes from underlying-event measurements</vt:lpstr>
      <vt:lpstr>Underlying Event</vt:lpstr>
      <vt:lpstr>Comparisons of predictions for UE observables from previous tunes to 13 TeV data</vt:lpstr>
      <vt:lpstr>Revisiting Shower Parameters and Tunes</vt:lpstr>
      <vt:lpstr>αs Consistency in ME and PS and PDF Choices</vt:lpstr>
      <vt:lpstr>New CMS Tunes using LO PDF</vt:lpstr>
      <vt:lpstr>New CMS Tunes using (N)NLO PDFs</vt:lpstr>
      <vt:lpstr>New CMS Tunes using (N)NLO PDFs</vt:lpstr>
      <vt:lpstr>αs Consistency in ME and PS and PDF Choices – MinBias</vt:lpstr>
      <vt:lpstr>αs Consistency in ME and PS and PDF Choices –Underlying Event</vt:lpstr>
      <vt:lpstr>CPX and UE</vt:lpstr>
      <vt:lpstr>CPX and Collision Energy Dependence</vt:lpstr>
      <vt:lpstr>CPX and ttbar</vt:lpstr>
      <vt:lpstr>CPX and double parton scattering</vt:lpstr>
      <vt:lpstr>CPX and Z+Jets</vt:lpstr>
      <vt:lpstr>CPX and Z+Jets</vt:lpstr>
      <vt:lpstr>UE in Z+Jets Events</vt:lpstr>
      <vt:lpstr>Summary - 1</vt:lpstr>
      <vt:lpstr>backups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Underlying Event in Drell Yan Events in CMS</dc:title>
  <dc:creator>Utilisateur Microsoft Office</dc:creator>
  <cp:lastModifiedBy>Hua Starling</cp:lastModifiedBy>
  <cp:revision>184</cp:revision>
  <cp:lastPrinted>2019-04-05T15:45:46Z</cp:lastPrinted>
  <dcterms:created xsi:type="dcterms:W3CDTF">2018-05-18T08:06:40Z</dcterms:created>
  <dcterms:modified xsi:type="dcterms:W3CDTF">2019-10-23T22:52:41Z</dcterms:modified>
</cp:coreProperties>
</file>