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3"/>
  </p:notesMasterIdLst>
  <p:sldIdLst>
    <p:sldId id="260" r:id="rId2"/>
    <p:sldId id="291" r:id="rId3"/>
    <p:sldId id="307" r:id="rId4"/>
    <p:sldId id="303" r:id="rId5"/>
    <p:sldId id="293" r:id="rId6"/>
    <p:sldId id="263" r:id="rId7"/>
    <p:sldId id="308" r:id="rId8"/>
    <p:sldId id="300" r:id="rId9"/>
    <p:sldId id="301" r:id="rId10"/>
    <p:sldId id="302" r:id="rId11"/>
    <p:sldId id="275" r:id="rId12"/>
    <p:sldId id="306" r:id="rId13"/>
    <p:sldId id="268" r:id="rId14"/>
    <p:sldId id="281" r:id="rId15"/>
    <p:sldId id="309" r:id="rId16"/>
    <p:sldId id="282" r:id="rId17"/>
    <p:sldId id="283" r:id="rId18"/>
    <p:sldId id="286" r:id="rId19"/>
    <p:sldId id="304" r:id="rId20"/>
    <p:sldId id="299" r:id="rId21"/>
    <p:sldId id="285" r:id="rId22"/>
    <p:sldId id="284" r:id="rId23"/>
    <p:sldId id="259" r:id="rId24"/>
    <p:sldId id="292" r:id="rId25"/>
    <p:sldId id="269" r:id="rId26"/>
    <p:sldId id="264" r:id="rId27"/>
    <p:sldId id="266" r:id="rId28"/>
    <p:sldId id="267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34"/>
    <p:restoredTop sz="93127"/>
  </p:normalViewPr>
  <p:slideViewPr>
    <p:cSldViewPr snapToGrid="0" snapToObjects="1">
      <p:cViewPr>
        <p:scale>
          <a:sx n="100" d="100"/>
          <a:sy n="100" d="100"/>
        </p:scale>
        <p:origin x="1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67941-0898-0C4C-AED7-AFD22C1CA3FE}" type="datetimeFigureOut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5663C-6549-D949-975B-04C0508224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3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834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48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8101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5533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63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4127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6953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834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748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301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08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FOREWARD</a:t>
            </a:r>
            <a:r>
              <a:rPr kumimoji="1" lang="zh-CN" altLang="en-US" baseline="0" dirty="0" smtClean="0"/>
              <a:t> 和</a:t>
            </a:r>
            <a:r>
              <a:rPr kumimoji="1" lang="en-US" altLang="zh-CN" baseline="0" dirty="0" smtClean="0"/>
              <a:t>BACKWARD</a:t>
            </a:r>
            <a:r>
              <a:rPr kumimoji="1" lang="zh-CN" altLang="en-US" baseline="0" dirty="0" smtClean="0"/>
              <a:t> 加框强调对应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800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8A4C-B55C-D84F-B994-6663BAC9329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737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FOREWARD</a:t>
            </a:r>
            <a:r>
              <a:rPr kumimoji="1" lang="zh-CN" altLang="en-US" baseline="0" dirty="0" smtClean="0"/>
              <a:t> 和</a:t>
            </a:r>
            <a:r>
              <a:rPr kumimoji="1" lang="en-US" altLang="zh-CN" baseline="0" dirty="0" smtClean="0"/>
              <a:t>BACKWARD</a:t>
            </a:r>
            <a:r>
              <a:rPr kumimoji="1" lang="zh-CN" altLang="en-US" baseline="0" dirty="0" smtClean="0"/>
              <a:t> 加框强调对应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45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100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5663C-6549-D949-975B-04C0508224D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886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E02E-D6B6-0E4E-84B3-4A1581EC5297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765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8638-7775-6840-8476-AFE4EE3AB23A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43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927F-5F8C-3248-920C-01D32BCB846B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853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F34-B8B4-1C42-B526-512B6155E6D1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108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1A8B-5903-4145-9678-02965BDFE077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26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0EFF-E264-DE42-8815-7EB2188849BD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850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B24B-C8CE-0C4B-A91E-D6E9C26FCDF9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30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B164-C279-A743-A425-03DE927DD258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595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E88F-4731-1143-98D8-A0576F291573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40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1CFF-424B-184B-B768-55296150FAB0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541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zh-CN" altLang="en-US" smtClean="0"/>
              <a:t>将图片拖动到占位符，或单击添加图标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FFFC-677B-0145-9B16-04F011098705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58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E5F1-CD14-3E4B-9023-F55AF03D238D}" type="datetime1">
              <a:rPr kumimoji="1" lang="zh-CN" altLang="en-US" smtClean="0"/>
              <a:t>19/10/24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CLHCP 2019; open charm and beauty in LHCb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F1D9-9B52-A346-BE33-DED81B8497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160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0" Type="http://schemas.openxmlformats.org/officeDocument/2006/relationships/image" Target="../media/image370.png"/><Relationship Id="rId9" Type="http://schemas.openxmlformats.org/officeDocument/2006/relationships/image" Target="../media/image36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1.png"/><Relationship Id="rId6" Type="http://schemas.openxmlformats.org/officeDocument/2006/relationships/image" Target="../media/image51.png"/><Relationship Id="rId7" Type="http://schemas.openxmlformats.org/officeDocument/2006/relationships/image" Target="../media/image400.png"/><Relationship Id="rId8" Type="http://schemas.openxmlformats.org/officeDocument/2006/relationships/image" Target="../media/image530.png"/><Relationship Id="rId9" Type="http://schemas.openxmlformats.org/officeDocument/2006/relationships/image" Target="../media/image4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1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1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0.png"/><Relationship Id="rId12" Type="http://schemas.openxmlformats.org/officeDocument/2006/relationships/image" Target="../media/image470.png"/><Relationship Id="rId13" Type="http://schemas.openxmlformats.org/officeDocument/2006/relationships/image" Target="../media/image63.png"/><Relationship Id="rId14" Type="http://schemas.openxmlformats.org/officeDocument/2006/relationships/image" Target="../media/image490.png"/><Relationship Id="rId15" Type="http://schemas.openxmlformats.org/officeDocument/2006/relationships/image" Target="../media/image64.png"/><Relationship Id="rId16" Type="http://schemas.openxmlformats.org/officeDocument/2006/relationships/image" Target="../media/image6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1.png"/><Relationship Id="rId3" Type="http://schemas.openxmlformats.org/officeDocument/2006/relationships/image" Target="../media/image1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8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25.png"/><Relationship Id="rId8" Type="http://schemas.openxmlformats.org/officeDocument/2006/relationships/image" Target="../media/image79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1.png"/><Relationship Id="rId5" Type="http://schemas.openxmlformats.org/officeDocument/2006/relationships/image" Target="../media/image632.png"/><Relationship Id="rId6" Type="http://schemas.openxmlformats.org/officeDocument/2006/relationships/image" Target="../media/image75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4" Type="http://schemas.openxmlformats.org/officeDocument/2006/relationships/image" Target="../media/image1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80.png"/><Relationship Id="rId5" Type="http://schemas.openxmlformats.org/officeDocument/2006/relationships/image" Target="../media/image781.png"/><Relationship Id="rId6" Type="http://schemas.openxmlformats.org/officeDocument/2006/relationships/image" Target="../media/image820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2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1.png"/><Relationship Id="rId3" Type="http://schemas.openxmlformats.org/officeDocument/2006/relationships/image" Target="../media/image600.png"/><Relationship Id="rId4" Type="http://schemas.openxmlformats.org/officeDocument/2006/relationships/image" Target="../media/image1.png"/><Relationship Id="rId5" Type="http://schemas.openxmlformats.org/officeDocument/2006/relationships/image" Target="../media/image610.png"/><Relationship Id="rId6" Type="http://schemas.openxmlformats.org/officeDocument/2006/relationships/image" Target="../media/image620.png"/><Relationship Id="rId7" Type="http://schemas.openxmlformats.org/officeDocument/2006/relationships/image" Target="../media/image630.png"/><Relationship Id="rId8" Type="http://schemas.openxmlformats.org/officeDocument/2006/relationships/image" Target="../media/image640.png"/><Relationship Id="rId9" Type="http://schemas.openxmlformats.org/officeDocument/2006/relationships/image" Target="../media/image660.png"/><Relationship Id="rId10" Type="http://schemas.openxmlformats.org/officeDocument/2006/relationships/image" Target="../media/image6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4" Type="http://schemas.openxmlformats.org/officeDocument/2006/relationships/image" Target="../media/image1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4" Type="http://schemas.openxmlformats.org/officeDocument/2006/relationships/image" Target="../media/image1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6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10.png"/><Relationship Id="rId13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1.png"/><Relationship Id="rId3" Type="http://schemas.openxmlformats.org/officeDocument/2006/relationships/image" Target="../media/image730.png"/><Relationship Id="rId4" Type="http://schemas.openxmlformats.org/officeDocument/2006/relationships/image" Target="../media/image1.png"/><Relationship Id="rId5" Type="http://schemas.openxmlformats.org/officeDocument/2006/relationships/image" Target="../media/image740.png"/><Relationship Id="rId6" Type="http://schemas.openxmlformats.org/officeDocument/2006/relationships/image" Target="../media/image620.png"/><Relationship Id="rId7" Type="http://schemas.openxmlformats.org/officeDocument/2006/relationships/image" Target="../media/image750.png"/><Relationship Id="rId8" Type="http://schemas.openxmlformats.org/officeDocument/2006/relationships/image" Target="../media/image770.png"/><Relationship Id="rId9" Type="http://schemas.openxmlformats.org/officeDocument/2006/relationships/image" Target="../media/image780.png"/><Relationship Id="rId10" Type="http://schemas.openxmlformats.org/officeDocument/2006/relationships/image" Target="../media/image8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12.png"/><Relationship Id="rId5" Type="http://schemas.openxmlformats.org/officeDocument/2006/relationships/image" Target="../media/image89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image" Target="../media/image711.png"/><Relationship Id="rId6" Type="http://schemas.openxmlformats.org/officeDocument/2006/relationships/image" Target="../media/image7.png"/><Relationship Id="rId7" Type="http://schemas.openxmlformats.org/officeDocument/2006/relationships/image" Target="../media/image611.png"/><Relationship Id="rId8" Type="http://schemas.openxmlformats.org/officeDocument/2006/relationships/image" Target="../media/image85.png"/><Relationship Id="rId9" Type="http://schemas.openxmlformats.org/officeDocument/2006/relationships/image" Target="../media/image90.png"/><Relationship Id="rId10" Type="http://schemas.openxmlformats.org/officeDocument/2006/relationships/image" Target="../media/image100.png"/><Relationship Id="rId11" Type="http://schemas.openxmlformats.org/officeDocument/2006/relationships/image" Target="../media/image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0.png"/><Relationship Id="rId5" Type="http://schemas.openxmlformats.org/officeDocument/2006/relationships/image" Target="../media/image81.png"/><Relationship Id="rId6" Type="http://schemas.openxmlformats.org/officeDocument/2006/relationships/image" Target="../media/image1.png"/><Relationship Id="rId7" Type="http://schemas.openxmlformats.org/officeDocument/2006/relationships/image" Target="../media/image130.png"/><Relationship Id="rId8" Type="http://schemas.openxmlformats.org/officeDocument/2006/relationships/image" Target="../media/image140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0.png"/><Relationship Id="rId5" Type="http://schemas.openxmlformats.org/officeDocument/2006/relationships/image" Target="../media/image1.png"/><Relationship Id="rId7" Type="http://schemas.openxmlformats.org/officeDocument/2006/relationships/image" Target="../media/image130.png"/><Relationship Id="rId8" Type="http://schemas.openxmlformats.org/officeDocument/2006/relationships/image" Target="../media/image21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0.png"/><Relationship Id="rId12" Type="http://schemas.openxmlformats.org/officeDocument/2006/relationships/image" Target="../media/image2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71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60.png"/><Relationship Id="rId9" Type="http://schemas.openxmlformats.org/officeDocument/2006/relationships/image" Target="../media/image170.png"/><Relationship Id="rId10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80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20.png"/><Relationship Id="rId14" Type="http://schemas.openxmlformats.org/officeDocument/2006/relationships/image" Target="../media/image330.png"/><Relationship Id="rId15" Type="http://schemas.openxmlformats.org/officeDocument/2006/relationships/image" Target="../media/image340.png"/><Relationship Id="rId16" Type="http://schemas.openxmlformats.org/officeDocument/2006/relationships/image" Target="../media/image351.png"/><Relationship Id="rId17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19" Type="http://schemas.openxmlformats.org/officeDocument/2006/relationships/image" Target="../media/image380.png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7550" y="1578769"/>
            <a:ext cx="7607300" cy="1985963"/>
          </a:xfrm>
        </p:spPr>
        <p:txBody>
          <a:bodyPr>
            <a:normAutofit/>
          </a:bodyPr>
          <a:lstStyle/>
          <a:p>
            <a:r>
              <a:rPr lang="en-US" altLang="zh-CN" dirty="0"/>
              <a:t>Open charm and beauty states production in proton-lead collisions with </a:t>
            </a:r>
            <a:r>
              <a:rPr lang="en-US" altLang="zh-CN" dirty="0" err="1" smtClean="0"/>
              <a:t>LHCb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886201"/>
            <a:ext cx="6858000" cy="1812090"/>
          </a:xfrm>
        </p:spPr>
        <p:txBody>
          <a:bodyPr>
            <a:normAutofit/>
          </a:bodyPr>
          <a:lstStyle/>
          <a:p>
            <a:r>
              <a:rPr kumimoji="1" lang="zh-CN" altLang="en-US" sz="2000" dirty="0" smtClean="0"/>
              <a:t>杨迪（清华大学）</a:t>
            </a:r>
          </a:p>
          <a:p>
            <a:r>
              <a:rPr kumimoji="1" lang="en-US" altLang="zh-CN" sz="2000" dirty="0" smtClean="0"/>
              <a:t>Di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Yang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(Tsinghua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University)</a:t>
            </a:r>
            <a:endParaRPr kumimoji="1" lang="zh-CN" altLang="en-US" sz="2000" dirty="0" smtClean="0"/>
          </a:p>
          <a:p>
            <a:r>
              <a:rPr kumimoji="1" lang="en-US" altLang="zh-CN" sz="2000" dirty="0" smtClean="0"/>
              <a:t>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behalf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LHCb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Collaboration</a:t>
            </a:r>
            <a:endParaRPr kumimoji="1" lang="zh-CN" altLang="en-US" sz="2000" dirty="0" smtClean="0"/>
          </a:p>
          <a:p>
            <a:r>
              <a:rPr kumimoji="1" lang="en-US" altLang="zh-CN" sz="2000" dirty="0"/>
              <a:t>October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24</a:t>
            </a:r>
            <a:r>
              <a:rPr kumimoji="1" lang="en-US" altLang="zh-CN" sz="2000" baseline="30000" dirty="0" smtClean="0"/>
              <a:t>th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2019</a:t>
            </a:r>
            <a:endParaRPr kumimoji="1" lang="zh-CN" altLang="en-US" sz="2000" dirty="0" smtClean="0"/>
          </a:p>
          <a:p>
            <a:endParaRPr kumimoji="1" lang="zh-CN" altLang="en-US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79388"/>
            <a:ext cx="1409700" cy="552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3299"/>
            <a:ext cx="9144000" cy="9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Prompt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charm: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/>
              <a:t>c</a:t>
            </a:r>
            <a:r>
              <a:rPr kumimoji="1" lang="en-US" altLang="zh-CN" sz="3000" dirty="0" smtClean="0"/>
              <a:t>ross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section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9396"/>
            <a:ext cx="7779261" cy="2574716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2613223" y="5273168"/>
            <a:ext cx="45719" cy="196450"/>
            <a:chOff x="1093177" y="7161335"/>
            <a:chExt cx="114300" cy="477981"/>
          </a:xfrm>
        </p:grpSpPr>
        <p:cxnSp>
          <p:nvCxnSpPr>
            <p:cNvPr id="11" name="直线连接符 10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2688607" y="5171811"/>
            <a:ext cx="91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/>
              <a:t>stat.+sys</a:t>
            </a:r>
            <a:r>
              <a:rPr kumimoji="1" lang="en-US" altLang="zh-CN" sz="1600" dirty="0" smtClean="0"/>
              <a:t>.</a:t>
            </a:r>
            <a:endParaRPr kumimoji="1" lang="zh-CN" altLang="en-US" sz="1600" dirty="0" smtClean="0"/>
          </a:p>
        </p:txBody>
      </p:sp>
      <p:grpSp>
        <p:nvGrpSpPr>
          <p:cNvPr id="15" name="组 14"/>
          <p:cNvGrpSpPr/>
          <p:nvPr/>
        </p:nvGrpSpPr>
        <p:grpSpPr>
          <a:xfrm>
            <a:off x="6435090" y="5208374"/>
            <a:ext cx="45719" cy="196450"/>
            <a:chOff x="1093177" y="7161335"/>
            <a:chExt cx="114300" cy="477981"/>
          </a:xfrm>
        </p:grpSpPr>
        <p:cxnSp>
          <p:nvCxnSpPr>
            <p:cNvPr id="16" name="直线连接符 15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6457950" y="5103891"/>
            <a:ext cx="91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/>
              <a:t>stat.+sys</a:t>
            </a:r>
            <a:r>
              <a:rPr kumimoji="1" lang="en-US" altLang="zh-CN" sz="1600" dirty="0" smtClean="0"/>
              <a:t>.</a:t>
            </a:r>
            <a:endParaRPr kumimoji="1" lang="zh-CN" altLang="en-US" sz="1600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028950" y="6480000"/>
            <a:ext cx="3086100" cy="365125"/>
          </a:xfrm>
        </p:spPr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6" y="732450"/>
            <a:ext cx="7455011" cy="271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546454" y="1250342"/>
                <a:ext cx="511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54" y="1250342"/>
                <a:ext cx="51193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545138" y="1248983"/>
                <a:ext cx="511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138" y="1248983"/>
                <a:ext cx="51193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099373" y="4068677"/>
                <a:ext cx="511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73" y="4068677"/>
                <a:ext cx="51148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233495" y="4038693"/>
                <a:ext cx="511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495" y="4038693"/>
                <a:ext cx="51148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9</a:t>
            </a:fld>
            <a:endParaRPr kumimoji="1" lang="zh-CN" altLang="en-US" sz="1100" b="1" dirty="0"/>
          </a:p>
        </p:txBody>
      </p:sp>
      <p:grpSp>
        <p:nvGrpSpPr>
          <p:cNvPr id="28" name="组 27"/>
          <p:cNvGrpSpPr/>
          <p:nvPr/>
        </p:nvGrpSpPr>
        <p:grpSpPr>
          <a:xfrm>
            <a:off x="6187371" y="4068792"/>
            <a:ext cx="1118493" cy="338554"/>
            <a:chOff x="-2438459" y="4799206"/>
            <a:chExt cx="1682735" cy="578581"/>
          </a:xfrm>
        </p:grpSpPr>
        <p:sp>
          <p:nvSpPr>
            <p:cNvPr id="29" name="矩形 28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-2438459" y="4799206"/>
              <a:ext cx="1682735" cy="57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Backward</a:t>
              </a:r>
              <a:endParaRPr kumimoji="1" lang="zh-CN" altLang="en-US" sz="1600" dirty="0"/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5576835" y="1086810"/>
            <a:ext cx="1104714" cy="338554"/>
            <a:chOff x="-2462619" y="4770779"/>
            <a:chExt cx="1662005" cy="652132"/>
          </a:xfrm>
        </p:grpSpPr>
        <p:sp>
          <p:nvSpPr>
            <p:cNvPr id="32" name="矩形 31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-2462619" y="4770779"/>
              <a:ext cx="1662005" cy="6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Backward</a:t>
              </a:r>
              <a:endParaRPr kumimoji="1" lang="zh-CN" altLang="en-US" sz="1600" dirty="0"/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2269136" y="4093618"/>
            <a:ext cx="940299" cy="295077"/>
            <a:chOff x="-2418892" y="2002082"/>
            <a:chExt cx="1248460" cy="437489"/>
          </a:xfrm>
        </p:grpSpPr>
        <p:sp>
          <p:nvSpPr>
            <p:cNvPr id="36" name="矩形 35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1702144" y="1117312"/>
            <a:ext cx="940299" cy="295077"/>
            <a:chOff x="-2418892" y="2002082"/>
            <a:chExt cx="1248460" cy="437489"/>
          </a:xfrm>
        </p:grpSpPr>
        <p:sp>
          <p:nvSpPr>
            <p:cNvPr id="39" name="矩形 38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sp>
        <p:nvSpPr>
          <p:cNvPr id="42" name="矩形 41"/>
          <p:cNvSpPr/>
          <p:nvPr/>
        </p:nvSpPr>
        <p:spPr>
          <a:xfrm>
            <a:off x="86117" y="5884318"/>
            <a:ext cx="2613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dirty="0" smtClean="0"/>
              <a:t>LHCb. JHEP </a:t>
            </a:r>
            <a:r>
              <a:rPr lang="is-IS" altLang="zh-CN" sz="1400" dirty="0"/>
              <a:t>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  <a:p>
            <a:r>
              <a:rPr lang="hr-HR" altLang="zh-CN" sz="1400" dirty="0" err="1" smtClean="0"/>
              <a:t>LHCb</a:t>
            </a:r>
            <a:r>
              <a:rPr lang="hr-HR" altLang="zh-CN" sz="1400" dirty="0" smtClean="0"/>
              <a:t>. JHEP</a:t>
            </a:r>
            <a:r>
              <a:rPr lang="zh-CN" altLang="en-US" sz="1400" dirty="0" smtClean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899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" y="147393"/>
            <a:ext cx="7886700" cy="586768"/>
          </a:xfrm>
        </p:spPr>
        <p:txBody>
          <a:bodyPr/>
          <a:lstStyle/>
          <a:p>
            <a:r>
              <a:rPr kumimoji="1" lang="en-US" altLang="zh-CN" sz="3000" dirty="0"/>
              <a:t>P</a:t>
            </a:r>
            <a:r>
              <a:rPr kumimoji="1" lang="en-US" altLang="zh-CN" sz="3000" dirty="0" smtClean="0"/>
              <a:t>rompt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charm: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nuclear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modification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factor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3548518"/>
                <a:ext cx="5538266" cy="330948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𝑝𝑝</m:t>
                    </m:r>
                  </m:oMath>
                </a14:m>
                <a:r>
                  <a:rPr kumimoji="1" lang="zh-CN" altLang="en-US" sz="2000" i="1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reference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measured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by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err="1" smtClean="0">
                    <a:latin typeface="Cambria Math" charset="0"/>
                  </a:rPr>
                  <a:t>LHCb</a:t>
                </a:r>
                <a:endParaRPr kumimoji="1" lang="zh-CN" altLang="en-US" sz="200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suppressed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>
                    <a:solidFill>
                      <a:srgbClr val="0070C0"/>
                    </a:solidFill>
                  </a:rPr>
                  <a:t>forward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rapidity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Slight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increase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increasing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close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to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1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at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>
                    <a:solidFill>
                      <a:srgbClr val="FF0000"/>
                    </a:solidFill>
                  </a:rPr>
                  <a:t>backward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rapidity</a:t>
                </a:r>
                <a:r>
                  <a:rPr kumimoji="1" lang="zh-CN" altLang="en-US" sz="2000" dirty="0" smtClean="0"/>
                  <a:t> </a:t>
                </a:r>
              </a:p>
              <a:p>
                <a:r>
                  <a:rPr lang="en-US" altLang="zh-CN" sz="2000" dirty="0" smtClean="0"/>
                  <a:t>Data are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consistent with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models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with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err="1" smtClean="0"/>
                  <a:t>nPDF</a:t>
                </a:r>
                <a:r>
                  <a:rPr lang="en-US" altLang="zh-CN" sz="2000" dirty="0" smtClean="0"/>
                  <a:t>,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CGC</a:t>
                </a:r>
              </a:p>
              <a:p>
                <a:r>
                  <a:rPr lang="en-US" altLang="zh-CN" sz="2000" b="1" dirty="0" smtClean="0"/>
                  <a:t>Data have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smaller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uncertainties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than</a:t>
                </a:r>
                <a:r>
                  <a:rPr lang="zh-CN" altLang="en-US" sz="2000" b="1" dirty="0" smtClean="0"/>
                  <a:t> </a:t>
                </a:r>
                <a:r>
                  <a:rPr lang="en-US" altLang="zh-CN" sz="2000" b="1" dirty="0" smtClean="0"/>
                  <a:t>theory</a:t>
                </a:r>
                <a:endParaRPr kumimoji="1" lang="zh-CN" altLang="en-US" sz="2000" b="1" dirty="0" smtClean="0"/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3548518"/>
                <a:ext cx="5538266" cy="3309482"/>
              </a:xfrm>
              <a:blipFill rotWithShape="0">
                <a:blip r:embed="rId3"/>
                <a:stretch>
                  <a:fillRect l="-990" t="-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387045" y="3548518"/>
            <a:ext cx="3582655" cy="2967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750661"/>
            <a:ext cx="3531114" cy="2707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750661"/>
            <a:ext cx="3429001" cy="2627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6051" y="821162"/>
                <a:ext cx="3620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1" y="821162"/>
                <a:ext cx="362023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892193" y="819381"/>
                <a:ext cx="3620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193" y="819381"/>
                <a:ext cx="3620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934038" y="3642334"/>
                <a:ext cx="3620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038" y="3642334"/>
                <a:ext cx="3620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10</a:t>
            </a:fld>
            <a:endParaRPr kumimoji="1" lang="zh-CN" altLang="en-US" sz="1100" b="1" dirty="0"/>
          </a:p>
        </p:txBody>
      </p:sp>
      <p:grpSp>
        <p:nvGrpSpPr>
          <p:cNvPr id="14" name="组 13"/>
          <p:cNvGrpSpPr/>
          <p:nvPr/>
        </p:nvGrpSpPr>
        <p:grpSpPr>
          <a:xfrm>
            <a:off x="2025508" y="2523150"/>
            <a:ext cx="940299" cy="295077"/>
            <a:chOff x="-2418892" y="2002082"/>
            <a:chExt cx="1248460" cy="437489"/>
          </a:xfrm>
        </p:grpSpPr>
        <p:sp>
          <p:nvSpPr>
            <p:cNvPr id="15" name="矩形 14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5569654" y="2565273"/>
            <a:ext cx="1036168" cy="338554"/>
            <a:chOff x="-2392278" y="4781295"/>
            <a:chExt cx="1558879" cy="578581"/>
          </a:xfrm>
        </p:grpSpPr>
        <p:sp>
          <p:nvSpPr>
            <p:cNvPr id="18" name="矩形 17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-2392278" y="4781295"/>
              <a:ext cx="1558879" cy="57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Backward</a:t>
              </a:r>
              <a:endParaRPr kumimoji="1" lang="zh-CN" altLang="en-US" sz="1600" dirty="0"/>
            </a:p>
          </p:txBody>
        </p:sp>
      </p:grpSp>
      <p:sp>
        <p:nvSpPr>
          <p:cNvPr id="20" name="矩形 19"/>
          <p:cNvSpPr/>
          <p:nvPr/>
        </p:nvSpPr>
        <p:spPr>
          <a:xfrm>
            <a:off x="6905490" y="1273463"/>
            <a:ext cx="211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dirty="0" smtClean="0"/>
              <a:t>LHCb. JHEP </a:t>
            </a:r>
            <a:r>
              <a:rPr lang="is-IS" altLang="zh-CN" sz="1400" dirty="0"/>
              <a:t>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35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" y="147393"/>
            <a:ext cx="7886700" cy="586768"/>
          </a:xfrm>
        </p:spPr>
        <p:txBody>
          <a:bodyPr/>
          <a:lstStyle/>
          <a:p>
            <a:r>
              <a:rPr kumimoji="1" lang="zh-CN" altLang="en-US" sz="3000" dirty="0" smtClean="0"/>
              <a:t> </a:t>
            </a:r>
            <a:r>
              <a:rPr kumimoji="1" lang="en-US" altLang="zh-CN" sz="3000" dirty="0"/>
              <a:t>Prompt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charm: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PDF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modification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9562" y="889146"/>
            <a:ext cx="3105521" cy="2572671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11</a:t>
            </a:fld>
            <a:endParaRPr kumimoji="1" lang="zh-CN" altLang="en-US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1023341" y="4696238"/>
                <a:ext cx="6863358" cy="69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 have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small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uncertainties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used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reduce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uncertainties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</a:rPr>
                          <m:t>g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</a:rPr>
                          <m:t>Pb</m:t>
                        </m:r>
                      </m:sup>
                    </m:sSub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some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nPDF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models</a:t>
                </a:r>
                <a:r>
                  <a:rPr lang="zh-CN" altLang="en-US" dirty="0" smtClean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41" y="4696238"/>
                <a:ext cx="6863358" cy="690895"/>
              </a:xfrm>
              <a:prstGeom prst="rect">
                <a:avLst/>
              </a:prstGeom>
              <a:blipFill rotWithShape="0">
                <a:blip r:embed="rId5"/>
                <a:stretch>
                  <a:fillRect l="-799" t="-4386" b="-9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200458" y="3593143"/>
            <a:ext cx="2299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smtClean="0"/>
              <a:t>LHCb. </a:t>
            </a:r>
            <a:r>
              <a:rPr lang="is-IS" altLang="zh-CN" sz="1400" dirty="0" smtClean="0"/>
              <a:t>JHEP </a:t>
            </a:r>
            <a:r>
              <a:rPr lang="is-IS" altLang="zh-CN" sz="1400" dirty="0"/>
              <a:t>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325" y="961597"/>
            <a:ext cx="2927029" cy="28332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435" y="1000041"/>
            <a:ext cx="2935615" cy="273123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43960" y="1348430"/>
            <a:ext cx="105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EPPS16</a:t>
            </a:r>
            <a:endParaRPr kumimoji="1" lang="zh-CN" altLang="en-US" sz="1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7036836" y="1275854"/>
            <a:ext cx="1055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nCTEQ15</a:t>
            </a:r>
            <a:endParaRPr kumimoji="1"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2916133" y="3658505"/>
                <a:ext cx="15557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 smtClean="0"/>
                  <a:t>Blue: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without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err="1" smtClean="0"/>
                  <a:t>LHCb</a:t>
                </a:r>
                <a:r>
                  <a:rPr kumimoji="1" lang="zh-CN" altLang="en-US" sz="1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data</a:t>
                </a:r>
                <a:r>
                  <a:rPr kumimoji="1" lang="zh-CN" altLang="en-US" sz="1600" dirty="0" smtClean="0"/>
                  <a:t> 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33" y="3658505"/>
                <a:ext cx="1555751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1953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4308530" y="3658505"/>
                <a:ext cx="1806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 smtClean="0"/>
                  <a:t>Red: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reweighted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with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err="1" smtClean="0"/>
                  <a:t>LHCb</a:t>
                </a:r>
                <a:r>
                  <a:rPr kumimoji="1" lang="zh-CN" altLang="en-US" sz="1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data</a:t>
                </a:r>
                <a:r>
                  <a:rPr kumimoji="1" lang="zh-CN" altLang="en-US" sz="1600" dirty="0" smtClean="0"/>
                  <a:t> 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530" y="3658505"/>
                <a:ext cx="1806520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2027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线箭头连接符 35"/>
          <p:cNvCxnSpPr/>
          <p:nvPr/>
        </p:nvCxnSpPr>
        <p:spPr>
          <a:xfrm flipV="1">
            <a:off x="4041547" y="2700932"/>
            <a:ext cx="139207" cy="10303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 flipH="1" flipV="1">
            <a:off x="4650113" y="2454257"/>
            <a:ext cx="19041" cy="121140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6193161" y="3639615"/>
                <a:ext cx="14823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smtClean="0"/>
                  <a:t>Purple: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without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err="1" smtClean="0"/>
                  <a:t>LHCb</a:t>
                </a:r>
                <a:r>
                  <a:rPr kumimoji="1" lang="zh-CN" altLang="en-US" sz="1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data</a:t>
                </a:r>
                <a:r>
                  <a:rPr kumimoji="1" lang="zh-CN" altLang="en-US" sz="1600" dirty="0" smtClean="0"/>
                  <a:t> 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61" y="3639615"/>
                <a:ext cx="1482392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2469" t="-3125" r="-412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7669259" y="3658505"/>
                <a:ext cx="15525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smtClean="0"/>
                  <a:t>Blue:</a:t>
                </a:r>
                <a:r>
                  <a:rPr kumimoji="1" lang="en-US" altLang="zh-CN" sz="1600"/>
                  <a:t> reweighted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with</a:t>
                </a:r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err="1" smtClean="0"/>
                  <a:t>LHCb</a:t>
                </a:r>
                <a:r>
                  <a:rPr kumimoji="1" lang="zh-CN" altLang="en-US" sz="1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1600" dirty="0" smtClean="0"/>
                  <a:t> </a:t>
                </a:r>
                <a:r>
                  <a:rPr kumimoji="1" lang="en-US" altLang="zh-CN" sz="1600" dirty="0" smtClean="0"/>
                  <a:t>data</a:t>
                </a:r>
                <a:r>
                  <a:rPr kumimoji="1" lang="zh-CN" altLang="en-US" sz="1600" dirty="0" smtClean="0"/>
                  <a:t> 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259" y="3658505"/>
                <a:ext cx="1552564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1961" t="-2206" r="-784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箭头连接符 39"/>
          <p:cNvCxnSpPr/>
          <p:nvPr/>
        </p:nvCxnSpPr>
        <p:spPr>
          <a:xfrm flipV="1">
            <a:off x="7048277" y="2543157"/>
            <a:ext cx="195868" cy="1219447"/>
          </a:xfrm>
          <a:prstGeom prst="straightConnector1">
            <a:avLst/>
          </a:prstGeom>
          <a:ln w="19050">
            <a:solidFill>
              <a:srgbClr val="D77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/>
          <p:nvPr/>
        </p:nvCxnSpPr>
        <p:spPr>
          <a:xfrm flipH="1" flipV="1">
            <a:off x="7990205" y="2260901"/>
            <a:ext cx="323293" cy="147519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405935" y="700025"/>
            <a:ext cx="32696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Eskola</a:t>
            </a:r>
            <a:r>
              <a:rPr lang="en-US" altLang="zh-CN" sz="1400" dirty="0"/>
              <a:t>, Kari J., et </a:t>
            </a:r>
            <a:r>
              <a:rPr lang="en-US" altLang="zh-CN" sz="1400" dirty="0" smtClean="0"/>
              <a:t>al. </a:t>
            </a:r>
            <a:r>
              <a:rPr lang="nb-NO" altLang="zh-CN" sz="1400" dirty="0" smtClean="0"/>
              <a:t>arXiv:1906.02512v1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499233" y="1860483"/>
                <a:ext cx="511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33" y="1860483"/>
                <a:ext cx="51193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2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1915"/>
            <a:ext cx="6410938" cy="2175952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19328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Prompt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charm: forward-backward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ratio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5576336"/>
                <a:ext cx="5931780" cy="86881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Data agree </a:t>
                </a:r>
                <a:r>
                  <a:rPr lang="en-US" altLang="zh-CN" sz="2000" dirty="0"/>
                  <a:t>with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calculations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using </a:t>
                </a:r>
                <a:r>
                  <a:rPr lang="en-US" altLang="zh-CN" sz="2000" dirty="0"/>
                  <a:t>various </a:t>
                </a:r>
                <a:r>
                  <a:rPr lang="en-US" altLang="zh-CN" sz="2000" dirty="0" err="1"/>
                  <a:t>nPDF</a:t>
                </a:r>
                <a:r>
                  <a:rPr lang="en-US" altLang="zh-CN" sz="2000" dirty="0"/>
                  <a:t> sets</a:t>
                </a:r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data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have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smaller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uncertainties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than</a:t>
                </a:r>
                <a:r>
                  <a:rPr lang="zh-CN" altLang="en-US" sz="2000" dirty="0"/>
                  <a:t> </a:t>
                </a:r>
                <a:r>
                  <a:rPr lang="en-US" altLang="zh-CN" sz="2000" dirty="0" smtClean="0"/>
                  <a:t>theory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5576336"/>
                <a:ext cx="5931780" cy="868813"/>
              </a:xfrm>
              <a:blipFill rotWithShape="0">
                <a:blip r:embed="rId4"/>
                <a:stretch>
                  <a:fillRect l="-925" t="-7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1" y="908941"/>
            <a:ext cx="6410938" cy="2253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43664" y="908941"/>
                <a:ext cx="4749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4" y="908941"/>
                <a:ext cx="47493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721212" y="890247"/>
                <a:ext cx="4749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212" y="890247"/>
                <a:ext cx="474938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6931928" y="5781673"/>
            <a:ext cx="2326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200" dirty="0" smtClean="0"/>
              <a:t>LHCb. JHEP </a:t>
            </a:r>
            <a:r>
              <a:rPr lang="is-IS" altLang="zh-CN" sz="1200" dirty="0"/>
              <a:t>10 (2017) </a:t>
            </a:r>
            <a:r>
              <a:rPr lang="is-IS" altLang="zh-CN" sz="1200" dirty="0" smtClean="0"/>
              <a:t>090</a:t>
            </a:r>
            <a:endParaRPr lang="zh-CN" altLang="en-US" sz="1200" dirty="0" smtClean="0"/>
          </a:p>
          <a:p>
            <a:r>
              <a:rPr lang="hr-HR" altLang="zh-CN" sz="1200" dirty="0" err="1" smtClean="0"/>
              <a:t>LHCb</a:t>
            </a:r>
            <a:r>
              <a:rPr lang="hr-HR" altLang="zh-CN" sz="1200" dirty="0" smtClean="0"/>
              <a:t>. JHEP</a:t>
            </a:r>
            <a:r>
              <a:rPr lang="zh-CN" altLang="en-US" sz="1200" dirty="0" smtClean="0"/>
              <a:t> </a:t>
            </a:r>
            <a:r>
              <a:rPr lang="hr-HR" altLang="zh-CN" sz="1200" dirty="0"/>
              <a:t>02</a:t>
            </a:r>
            <a:r>
              <a:rPr lang="zh-CN" altLang="en-US" sz="1200" dirty="0"/>
              <a:t> </a:t>
            </a:r>
            <a:r>
              <a:rPr lang="hr-HR" altLang="zh-CN" sz="1200" dirty="0"/>
              <a:t>(2019)</a:t>
            </a:r>
            <a:r>
              <a:rPr lang="zh-CN" altLang="en-US" sz="1200" dirty="0"/>
              <a:t> </a:t>
            </a:r>
            <a:r>
              <a:rPr lang="hr-HR" altLang="zh-CN" sz="1200" dirty="0"/>
              <a:t>102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85237" y="3181015"/>
                <a:ext cx="4754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sz="1600" i="1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7" y="3181015"/>
                <a:ext cx="475451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055154" y="3162321"/>
                <a:ext cx="4754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sz="1600" i="1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154" y="3162321"/>
                <a:ext cx="475451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10938" y="999502"/>
                <a:ext cx="2733062" cy="21815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  <m:r>
                      <a:rPr kumimoji="1" lang="en-US" altLang="zh-CN" sz="2000" i="1" smtClean="0">
                        <a:latin typeface="Cambria Math" charset="0"/>
                      </a:rPr>
                      <m:t>=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 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Pb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zh-CN" altLang="en-US" sz="2000" i="1"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Pb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zh-CN" altLang="en-US" sz="2000" i="1"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20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  <m:r>
                      <a:rPr kumimoji="1" lang="hr-HR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lang="en-US" altLang="zh-CN" sz="2000" dirty="0" smtClean="0"/>
                  <a:t>decreases </a:t>
                </a:r>
                <a:r>
                  <a:rPr lang="en-US" altLang="zh-CN" sz="2000" dirty="0"/>
                  <a:t>with </a:t>
                </a:r>
                <a:r>
                  <a:rPr lang="en-US" altLang="zh-CN" sz="2000" dirty="0" smtClean="0"/>
                  <a:t>rapidity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4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10938" y="999502"/>
                <a:ext cx="2733062" cy="2181513"/>
              </a:xfrm>
              <a:blipFill rotWithShape="0">
                <a:blip r:embed="rId9"/>
                <a:stretch>
                  <a:fillRect l="-2009" t="-2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3145545" y="4255101"/>
            <a:ext cx="533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s</a:t>
            </a:r>
            <a:r>
              <a:rPr kumimoji="1" lang="en-US" altLang="zh-CN" sz="1600" dirty="0" smtClean="0"/>
              <a:t>ys.</a:t>
            </a:r>
            <a:endParaRPr kumimoji="1" lang="zh-CN" altLang="en-US" sz="1600" dirty="0" smtClean="0"/>
          </a:p>
        </p:txBody>
      </p:sp>
      <p:sp>
        <p:nvSpPr>
          <p:cNvPr id="24" name="文本框 23"/>
          <p:cNvSpPr txBox="1"/>
          <p:nvPr/>
        </p:nvSpPr>
        <p:spPr>
          <a:xfrm>
            <a:off x="3112679" y="4570727"/>
            <a:ext cx="879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total.</a:t>
            </a:r>
            <a:endParaRPr kumimoji="1" lang="zh-CN" altLang="en-US" sz="1600" dirty="0" smtClean="0"/>
          </a:p>
        </p:txBody>
      </p:sp>
      <p:sp>
        <p:nvSpPr>
          <p:cNvPr id="25" name="矩形 24"/>
          <p:cNvSpPr/>
          <p:nvPr/>
        </p:nvSpPr>
        <p:spPr>
          <a:xfrm>
            <a:off x="5741907" y="4396176"/>
            <a:ext cx="85189" cy="20000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grpSp>
        <p:nvGrpSpPr>
          <p:cNvPr id="26" name="组 25"/>
          <p:cNvGrpSpPr/>
          <p:nvPr/>
        </p:nvGrpSpPr>
        <p:grpSpPr>
          <a:xfrm>
            <a:off x="5753946" y="4650255"/>
            <a:ext cx="61113" cy="255565"/>
            <a:chOff x="1093177" y="7161335"/>
            <a:chExt cx="114300" cy="477981"/>
          </a:xfrm>
        </p:grpSpPr>
        <p:cxnSp>
          <p:nvCxnSpPr>
            <p:cNvPr id="27" name="直线连接符 26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5850822" y="4311701"/>
            <a:ext cx="471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s</a:t>
            </a:r>
            <a:r>
              <a:rPr kumimoji="1" lang="en-US" altLang="zh-CN" sz="1600" dirty="0" smtClean="0"/>
              <a:t>ys.</a:t>
            </a:r>
            <a:endParaRPr kumimoji="1" lang="zh-CN" altLang="en-US" sz="1600" dirty="0" smtClean="0"/>
          </a:p>
        </p:txBody>
      </p:sp>
      <p:sp>
        <p:nvSpPr>
          <p:cNvPr id="31" name="文本框 30"/>
          <p:cNvSpPr txBox="1"/>
          <p:nvPr/>
        </p:nvSpPr>
        <p:spPr>
          <a:xfrm>
            <a:off x="5858390" y="4612221"/>
            <a:ext cx="770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total.</a:t>
            </a:r>
            <a:endParaRPr kumimoji="1" lang="zh-CN" altLang="en-US" sz="1600" dirty="0" smtClean="0"/>
          </a:p>
        </p:txBody>
      </p:sp>
      <p:grpSp>
        <p:nvGrpSpPr>
          <p:cNvPr id="32" name="组 31"/>
          <p:cNvGrpSpPr/>
          <p:nvPr/>
        </p:nvGrpSpPr>
        <p:grpSpPr>
          <a:xfrm>
            <a:off x="3082447" y="4612221"/>
            <a:ext cx="61113" cy="255565"/>
            <a:chOff x="1093177" y="7161335"/>
            <a:chExt cx="114300" cy="477981"/>
          </a:xfrm>
        </p:grpSpPr>
        <p:cxnSp>
          <p:nvCxnSpPr>
            <p:cNvPr id="33" name="直线连接符 32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3079224" y="4351283"/>
            <a:ext cx="85189" cy="20000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12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8495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023" y="674419"/>
            <a:ext cx="4067352" cy="27450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13799"/>
            <a:ext cx="4140200" cy="2811564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29861"/>
            <a:ext cx="7780374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Prompt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charm: particle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ratio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3462435"/>
                <a:ext cx="4789387" cy="3395565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sSubSup>
                          <m:sSub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𝑐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sSubSup>
                              <m:sSub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+</m:t>
                                </m:r>
                              </m:sup>
                            </m:sSubSup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kumimoji="1" lang="zh-CN" altLang="en-US" sz="2000" dirty="0"/>
              </a:p>
              <a:p>
                <a:r>
                  <a:rPr lang="en-US" altLang="zh-CN" sz="2000" dirty="0" smtClean="0"/>
                  <a:t>Theoretical calculations </a:t>
                </a:r>
                <a:r>
                  <a:rPr lang="en-US" altLang="zh-CN" sz="2000" dirty="0"/>
                  <a:t>is based on measured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𝑝𝑝</m:t>
                    </m:r>
                  </m:oMath>
                </a14:m>
                <a:r>
                  <a:rPr lang="en-US" altLang="zh-CN" sz="2000" dirty="0" smtClean="0"/>
                  <a:t> results </a:t>
                </a:r>
                <a:r>
                  <a:rPr lang="en-US" altLang="zh-CN" sz="2000" dirty="0"/>
                  <a:t>from </a:t>
                </a:r>
                <a:r>
                  <a:rPr lang="en-US" altLang="zh-CN" sz="2000" dirty="0" err="1"/>
                  <a:t>LHCb</a:t>
                </a:r>
                <a:endParaRPr kumimoji="1" lang="en-US" altLang="zh-CN" sz="2000" dirty="0" smtClean="0"/>
              </a:p>
              <a:p>
                <a:r>
                  <a:rPr lang="en-US" altLang="zh-CN" sz="2000" dirty="0" err="1"/>
                  <a:t>nPDF</a:t>
                </a:r>
                <a:r>
                  <a:rPr lang="en-US" altLang="zh-CN" sz="2000" dirty="0"/>
                  <a:t> effects cancel in baryon/meson ratios</a:t>
                </a:r>
                <a:endParaRPr kumimoji="1" lang="en-US" altLang="zh-CN" sz="2000" dirty="0"/>
              </a:p>
              <a:p>
                <a:r>
                  <a:rPr kumimoji="1" lang="en-US" altLang="zh-CN" sz="2000" dirty="0" smtClean="0">
                    <a:solidFill>
                      <a:srgbClr val="0070C0"/>
                    </a:solidFill>
                  </a:rPr>
                  <a:t>Forward</a:t>
                </a:r>
                <a:r>
                  <a:rPr kumimoji="1" lang="en-US" altLang="zh-CN" sz="2000" dirty="0" smtClean="0"/>
                  <a:t>: consistent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with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theory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lower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and below theory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higher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endParaRPr kumimoji="1" lang="zh-CN" altLang="en-US" sz="2000" dirty="0"/>
              </a:p>
              <a:p>
                <a:r>
                  <a:rPr kumimoji="1" lang="en-US" altLang="zh-CN" sz="2000" dirty="0" smtClean="0">
                    <a:solidFill>
                      <a:srgbClr val="FF0000"/>
                    </a:solidFill>
                  </a:rPr>
                  <a:t>Backward</a:t>
                </a:r>
                <a:r>
                  <a:rPr kumimoji="1" lang="en-US" altLang="zh-CN" sz="2000" dirty="0" smtClean="0"/>
                  <a:t>: consistent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theory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all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9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3462435"/>
                <a:ext cx="4789387" cy="3395565"/>
              </a:xfrm>
              <a:blipFill rotWithShape="0">
                <a:blip r:embed="rId6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5549200" y="6159490"/>
            <a:ext cx="266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zh-CN" sz="1400" dirty="0" err="1" smtClean="0"/>
              <a:t>LHCb</a:t>
            </a:r>
            <a:r>
              <a:rPr lang="hr-HR" altLang="zh-CN" sz="1400" dirty="0" smtClean="0"/>
              <a:t>. JHEP</a:t>
            </a:r>
            <a:r>
              <a:rPr lang="zh-CN" altLang="en-US" sz="1400" dirty="0" smtClean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 smtClean="0"/>
              <a:t>102 </a:t>
            </a:r>
            <a:endParaRPr lang="zh-CN" altLang="en-US" sz="1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023" y="3418096"/>
            <a:ext cx="4033048" cy="2756025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13</a:t>
            </a:fld>
            <a:endParaRPr kumimoji="1" lang="zh-CN" altLang="en-US" sz="1100" b="1" dirty="0"/>
          </a:p>
        </p:txBody>
      </p:sp>
      <p:grpSp>
        <p:nvGrpSpPr>
          <p:cNvPr id="13" name="组 12"/>
          <p:cNvGrpSpPr/>
          <p:nvPr/>
        </p:nvGrpSpPr>
        <p:grpSpPr>
          <a:xfrm>
            <a:off x="5939866" y="732450"/>
            <a:ext cx="1036168" cy="338554"/>
            <a:chOff x="-2392278" y="4781295"/>
            <a:chExt cx="1558879" cy="578581"/>
          </a:xfrm>
        </p:grpSpPr>
        <p:sp>
          <p:nvSpPr>
            <p:cNvPr id="16" name="矩形 15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-2392278" y="4781295"/>
              <a:ext cx="1558879" cy="57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Backward</a:t>
              </a:r>
              <a:endParaRPr kumimoji="1" lang="zh-CN" altLang="en-US" sz="1600" dirty="0"/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1454394" y="813908"/>
            <a:ext cx="940299" cy="295077"/>
            <a:chOff x="-2418892" y="2002082"/>
            <a:chExt cx="1248460" cy="437489"/>
          </a:xfrm>
        </p:grpSpPr>
        <p:sp>
          <p:nvSpPr>
            <p:cNvPr id="19" name="矩形 18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08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21" y="719170"/>
            <a:ext cx="3235130" cy="281085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29861"/>
            <a:ext cx="7780374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Prompt</a:t>
            </a:r>
            <a:r>
              <a:rPr kumimoji="1" lang="zh-CN" altLang="en-US" sz="3000" dirty="0"/>
              <a:t> </a:t>
            </a:r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charm: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err="1" smtClean="0"/>
              <a:t>hadronization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mechanics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14</a:t>
            </a:fld>
            <a:endParaRPr kumimoji="1" lang="zh-CN" altLang="en-US" sz="1100" b="1" dirty="0"/>
          </a:p>
        </p:txBody>
      </p:sp>
      <p:grpSp>
        <p:nvGrpSpPr>
          <p:cNvPr id="18" name="组 17"/>
          <p:cNvGrpSpPr/>
          <p:nvPr/>
        </p:nvGrpSpPr>
        <p:grpSpPr>
          <a:xfrm>
            <a:off x="1066918" y="781189"/>
            <a:ext cx="940299" cy="295077"/>
            <a:chOff x="-2418892" y="2002082"/>
            <a:chExt cx="1248460" cy="437489"/>
          </a:xfrm>
        </p:grpSpPr>
        <p:sp>
          <p:nvSpPr>
            <p:cNvPr id="19" name="矩形 18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387" y="719169"/>
            <a:ext cx="3205151" cy="2832253"/>
          </a:xfrm>
          <a:prstGeom prst="rect">
            <a:avLst/>
          </a:prstGeom>
        </p:spPr>
      </p:pic>
      <p:grpSp>
        <p:nvGrpSpPr>
          <p:cNvPr id="21" name="组 20"/>
          <p:cNvGrpSpPr/>
          <p:nvPr/>
        </p:nvGrpSpPr>
        <p:grpSpPr>
          <a:xfrm>
            <a:off x="4893937" y="879390"/>
            <a:ext cx="940299" cy="295077"/>
            <a:chOff x="-2418892" y="2002082"/>
            <a:chExt cx="1248460" cy="437489"/>
          </a:xfrm>
        </p:grpSpPr>
        <p:sp>
          <p:nvSpPr>
            <p:cNvPr id="22" name="矩形 21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234573" y="1141681"/>
                <a:ext cx="740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zh-CN" altLang="en-US" b="0" i="1" smtClean="0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73" y="1141681"/>
                <a:ext cx="7409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7438" t="-4348" r="-4132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5093328" y="1205869"/>
                <a:ext cx="740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kumimoji="1" lang="zh-CN" altLang="en-US" b="0" i="1" smtClean="0">
                              <a:latin typeface="Cambria Math" charset="0"/>
                            </a:rPr>
                            <m:t> 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28" y="1205869"/>
                <a:ext cx="7409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7438" t="-6667" r="-413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1001203" y="141868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</a:t>
            </a:r>
            <a:r>
              <a:rPr kumimoji="1" lang="en-US" altLang="zh-CN" dirty="0" smtClean="0"/>
              <a:t>ragmentation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4886780" y="1415786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Combination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5978642" y="4442726"/>
                <a:ext cx="30160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+</m:t>
                        </m:r>
                        <m:r>
                          <a:rPr kumimoji="1" lang="zh-CN" altLang="en-US" i="1">
                            <a:latin typeface="Cambria Math" charset="0"/>
                          </a:rPr>
                          <m:t> </m:t>
                        </m:r>
                      </m:sup>
                    </m:sSubSup>
                    <m:r>
                      <a:rPr kumimoji="1" lang="en-US" altLang="zh-CN" i="1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is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consistent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with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both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models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with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fragmentation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and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model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with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combination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within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uncertainties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42" y="4442726"/>
                <a:ext cx="3016015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1818" t="-3046" r="-161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/>
          <p:cNvSpPr/>
          <p:nvPr/>
        </p:nvSpPr>
        <p:spPr>
          <a:xfrm>
            <a:off x="2362441" y="3548659"/>
            <a:ext cx="314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Li, Hai-</a:t>
            </a:r>
            <a:r>
              <a:rPr lang="en-US" altLang="zh-CN" sz="1400" dirty="0" err="1"/>
              <a:t>hong</a:t>
            </a:r>
            <a:r>
              <a:rPr lang="en-US" altLang="zh-CN" sz="1400" dirty="0"/>
              <a:t>, et </a:t>
            </a:r>
            <a:r>
              <a:rPr lang="en-US" altLang="zh-CN" sz="1400" dirty="0" smtClean="0"/>
              <a:t>al.</a:t>
            </a:r>
            <a:r>
              <a:rPr lang="zh-CN" altLang="en-US" sz="1400" dirty="0" smtClean="0"/>
              <a:t> PhysRevC</a:t>
            </a:r>
            <a:r>
              <a:rPr lang="zh-CN" altLang="en-US" sz="1400" dirty="0"/>
              <a:t>.97.064915</a:t>
            </a:r>
          </a:p>
        </p:txBody>
      </p:sp>
      <p:cxnSp>
        <p:nvCxnSpPr>
          <p:cNvPr id="10" name="直线箭头连接符 9"/>
          <p:cNvCxnSpPr/>
          <p:nvPr/>
        </p:nvCxnSpPr>
        <p:spPr>
          <a:xfrm flipV="1">
            <a:off x="429230" y="4289568"/>
            <a:ext cx="555243" cy="1531772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/>
          <p:nvPr/>
        </p:nvCxnSpPr>
        <p:spPr>
          <a:xfrm flipV="1">
            <a:off x="1052433" y="4201999"/>
            <a:ext cx="305773" cy="7352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/>
          <p:cNvCxnSpPr/>
          <p:nvPr/>
        </p:nvCxnSpPr>
        <p:spPr>
          <a:xfrm flipV="1">
            <a:off x="1052433" y="4784867"/>
            <a:ext cx="709110" cy="1524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/>
          <p:nvPr/>
        </p:nvCxnSpPr>
        <p:spPr>
          <a:xfrm flipV="1">
            <a:off x="629918" y="4937268"/>
            <a:ext cx="422515" cy="33655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681979" y="4017847"/>
            <a:ext cx="955008" cy="66165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81979" y="5016214"/>
            <a:ext cx="75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B050"/>
                </a:solidFill>
              </a:rPr>
              <a:t>gluon</a:t>
            </a:r>
            <a:endParaRPr kumimoji="1" lang="zh-CN" altLang="en-US" dirty="0">
              <a:solidFill>
                <a:srgbClr val="00B05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2842" y="5498615"/>
            <a:ext cx="119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err="1">
                <a:solidFill>
                  <a:srgbClr val="7030A0"/>
                </a:solidFill>
              </a:rPr>
              <a:t>b,c</a:t>
            </a:r>
            <a:r>
              <a:rPr kumimoji="1" lang="en-US" altLang="zh-CN" dirty="0">
                <a:solidFill>
                  <a:srgbClr val="7030A0"/>
                </a:solidFill>
              </a:rPr>
              <a:t> quark</a:t>
            </a:r>
            <a:endParaRPr kumimoji="1" lang="zh-CN" altLang="en-US" dirty="0">
              <a:solidFill>
                <a:srgbClr val="7030A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21635" y="4775883"/>
            <a:ext cx="1910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l</a:t>
            </a:r>
            <a:r>
              <a:rPr kumimoji="1" lang="en-US" altLang="zh-CN" dirty="0" smtClean="0">
                <a:solidFill>
                  <a:srgbClr val="FF0000"/>
                </a:solidFill>
              </a:rPr>
              <a:t>ight quark fragmented from </a:t>
            </a:r>
            <a:r>
              <a:rPr kumimoji="1" lang="en-US" altLang="zh-CN" dirty="0" err="1">
                <a:solidFill>
                  <a:srgbClr val="FF0000"/>
                </a:solidFill>
              </a:rPr>
              <a:t>b,c</a:t>
            </a:r>
            <a:r>
              <a:rPr kumimoji="1" lang="en-US" altLang="zh-CN" dirty="0">
                <a:solidFill>
                  <a:srgbClr val="FF0000"/>
                </a:solidFill>
              </a:rPr>
              <a:t> quark</a:t>
            </a:r>
            <a:endParaRPr kumimoji="1" lang="zh-CN" altLang="en-US" dirty="0">
              <a:solidFill>
                <a:srgbClr val="FF0000"/>
              </a:solidFill>
            </a:endParaRPr>
          </a:p>
          <a:p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20845" y="3938901"/>
            <a:ext cx="119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 err="1" smtClean="0">
                <a:solidFill>
                  <a:srgbClr val="7030A0"/>
                </a:solidFill>
              </a:rPr>
              <a:t>b,c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 hadron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cxnSp>
        <p:nvCxnSpPr>
          <p:cNvPr id="36" name="直线箭头连接符 35"/>
          <p:cNvCxnSpPr/>
          <p:nvPr/>
        </p:nvCxnSpPr>
        <p:spPr>
          <a:xfrm flipV="1">
            <a:off x="3536780" y="4332345"/>
            <a:ext cx="483438" cy="12954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/>
          <p:nvPr/>
        </p:nvCxnSpPr>
        <p:spPr>
          <a:xfrm flipV="1">
            <a:off x="4088671" y="4409925"/>
            <a:ext cx="338436" cy="9715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3717724" y="4060624"/>
            <a:ext cx="955008" cy="66165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2999216" y="5563063"/>
            <a:ext cx="119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err="1" smtClean="0">
                <a:solidFill>
                  <a:srgbClr val="7030A0"/>
                </a:solidFill>
              </a:rPr>
              <a:t>b,c</a:t>
            </a:r>
            <a:r>
              <a:rPr kumimoji="1" lang="en-US" altLang="zh-CN" dirty="0" smtClean="0">
                <a:solidFill>
                  <a:srgbClr val="7030A0"/>
                </a:solidFill>
              </a:rPr>
              <a:t> quark</a:t>
            </a:r>
            <a:endParaRPr kumimoji="1" lang="zh-CN" altLang="en-US" dirty="0">
              <a:solidFill>
                <a:srgbClr val="7030A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35541" y="5331759"/>
            <a:ext cx="181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l</a:t>
            </a:r>
            <a:r>
              <a:rPr kumimoji="1" lang="en-US" altLang="zh-CN" dirty="0" smtClean="0">
                <a:solidFill>
                  <a:srgbClr val="FF0000"/>
                </a:solidFill>
              </a:rPr>
              <a:t>ight quark </a:t>
            </a:r>
            <a:r>
              <a:rPr kumimoji="1" lang="en-US" altLang="zh-CN" smtClean="0">
                <a:solidFill>
                  <a:srgbClr val="FF0000"/>
                </a:solidFill>
              </a:rPr>
              <a:t>in medium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56590" y="3981678"/>
            <a:ext cx="1196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 err="1" smtClean="0">
                <a:solidFill>
                  <a:srgbClr val="7030A0"/>
                </a:solidFill>
              </a:rPr>
              <a:t>b,c</a:t>
            </a:r>
            <a:r>
              <a:rPr kumimoji="1" lang="en-US" altLang="zh-CN" b="1" dirty="0" smtClean="0">
                <a:solidFill>
                  <a:srgbClr val="7030A0"/>
                </a:solidFill>
              </a:rPr>
              <a:t> hadron</a:t>
            </a:r>
            <a:endParaRPr kumimoji="1"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99443" y="5914883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</a:t>
            </a:r>
            <a:r>
              <a:rPr kumimoji="1" lang="en-US" altLang="zh-CN" dirty="0" smtClean="0"/>
              <a:t>ragmentation</a:t>
            </a:r>
            <a:endParaRPr kumimoji="1"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3397361" y="6070446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Combination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" y="145162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beauty: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signals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164060" y="937254"/>
                <a:ext cx="1956017" cy="349172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 smtClean="0"/>
                  <a:t>Reconstructed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through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decay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channels:</a:t>
                </a:r>
                <a:endParaRPr kumimoji="1" lang="zh-CN" alt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kumimoji="1" lang="is-I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en-US" altLang="zh-CN" sz="2000" i="1" dirty="0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1" lang="en-US" altLang="zh-CN" sz="2000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 dirty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 dirty="0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kumimoji="1" lang="en-US" altLang="zh-CN" sz="20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 dirty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/>
                  <a:t>;</a:t>
                </a:r>
                <a:r>
                  <a:rPr kumimoji="1" lang="zh-CN" altLang="en-US" sz="2000" dirty="0"/>
                  <a:t> </a:t>
                </a:r>
                <a:r>
                  <a:rPr kumimoji="1" lang="zh-CN" altLang="en-US" sz="2000" dirty="0" smtClean="0"/>
                  <a:t> </a:t>
                </a:r>
                <a:endParaRPr kumimoji="1" lang="en-US" altLang="zh-CN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kumimoji="1" lang="is-I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𝐽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 smtClean="0"/>
                  <a:t> </a:t>
                </a:r>
                <a:r>
                  <a:rPr kumimoji="1" lang="en-US" altLang="zh-CN" sz="2000" dirty="0"/>
                  <a:t>;</a:t>
                </a:r>
                <a:endParaRPr kumimoji="1" lang="en-US" altLang="zh-CN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is-I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 smtClean="0"/>
                  <a:t>;</a:t>
                </a:r>
              </a:p>
              <a:p>
                <a:pPr marL="0" indent="0">
                  <a:buNone/>
                </a:pP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a:rPr kumimoji="1" lang="is-I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64060" y="937254"/>
                <a:ext cx="1956017" cy="3491728"/>
              </a:xfrm>
              <a:blipFill rotWithShape="0">
                <a:blip r:embed="rId2"/>
                <a:stretch>
                  <a:fillRect l="-2804" t="-1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27226" y="3100153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sz="1350" dirty="0"/>
          </a:p>
        </p:txBody>
      </p:sp>
      <p:sp>
        <p:nvSpPr>
          <p:cNvPr id="14" name="矩形 13"/>
          <p:cNvSpPr/>
          <p:nvPr/>
        </p:nvSpPr>
        <p:spPr>
          <a:xfrm>
            <a:off x="7191427" y="4406236"/>
            <a:ext cx="177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dirty="0" smtClean="0"/>
              <a:t>LHCb. Phys</a:t>
            </a:r>
            <a:r>
              <a:rPr lang="is-IS" altLang="zh-CN" sz="1400" dirty="0"/>
              <a:t>. Rev. D99 052011 (2019) </a:t>
            </a:r>
            <a:endParaRPr lang="en-US" altLang="zh-CN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200449" y="5846103"/>
                <a:ext cx="8767618" cy="428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000" dirty="0" smtClean="0"/>
                  <a:t>Extract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beauty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 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fitting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invariant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mass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smtClean="0"/>
                  <a:t>distribution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49" y="5846103"/>
                <a:ext cx="8767618" cy="428387"/>
              </a:xfrm>
              <a:prstGeom prst="rect">
                <a:avLst/>
              </a:prstGeom>
              <a:blipFill rotWithShape="0">
                <a:blip r:embed="rId4"/>
                <a:stretch>
                  <a:fillRect l="-765" t="-5714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731410"/>
            <a:ext cx="3550720" cy="25387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719" y="702827"/>
            <a:ext cx="3513153" cy="2567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738211" y="769701"/>
                <a:ext cx="1318013" cy="357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kumimoji="1" lang="is-I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zh-CN" sz="1600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1" lang="en-US" altLang="zh-CN" sz="1600" i="1" dirty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  <m:sSup>
                        <m:sSupPr>
                          <m:ctrlPr>
                            <a:rPr kumimoji="1" lang="en-US" altLang="zh-CN" sz="1600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11" y="769701"/>
                <a:ext cx="1318013" cy="3572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305502" y="709573"/>
                <a:ext cx="139117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kumimoji="1" lang="is-I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en-U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𝐽</m:t>
                      </m:r>
                      <m:r>
                        <a:rPr kumimoji="1" lang="en-U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kumimoji="1" lang="en-U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sSup>
                        <m:s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502" y="709573"/>
                <a:ext cx="139117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99" y="3270131"/>
            <a:ext cx="3729530" cy="2544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883639" y="3270131"/>
                <a:ext cx="12562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kumimoji="1" lang="is-I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639" y="3270131"/>
                <a:ext cx="1256291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0907" y="3270131"/>
            <a:ext cx="3609408" cy="2592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556641" y="3306605"/>
                <a:ext cx="1235595" cy="356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6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bSup>
                      <m:r>
                        <a:rPr kumimoji="1" lang="is-IS" altLang="zh-CN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641" y="3306605"/>
                <a:ext cx="1235595" cy="35631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15</a:t>
            </a:fld>
            <a:endParaRPr kumimoji="1" lang="zh-CN" altLang="en-US" sz="1100" b="1" dirty="0"/>
          </a:p>
        </p:txBody>
      </p:sp>
      <p:grpSp>
        <p:nvGrpSpPr>
          <p:cNvPr id="22" name="组 21"/>
          <p:cNvGrpSpPr/>
          <p:nvPr/>
        </p:nvGrpSpPr>
        <p:grpSpPr>
          <a:xfrm>
            <a:off x="892455" y="1318178"/>
            <a:ext cx="940299" cy="295077"/>
            <a:chOff x="-2418892" y="2002082"/>
            <a:chExt cx="1248460" cy="437489"/>
          </a:xfrm>
        </p:grpSpPr>
        <p:sp>
          <p:nvSpPr>
            <p:cNvPr id="23" name="矩形 22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4202956" y="1266398"/>
            <a:ext cx="940299" cy="295077"/>
            <a:chOff x="-2418892" y="2002082"/>
            <a:chExt cx="1248460" cy="437489"/>
          </a:xfrm>
        </p:grpSpPr>
        <p:sp>
          <p:nvSpPr>
            <p:cNvPr id="26" name="矩形 25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666994" y="3830935"/>
            <a:ext cx="940299" cy="295077"/>
            <a:chOff x="-2418892" y="2002082"/>
            <a:chExt cx="1248460" cy="437489"/>
          </a:xfrm>
        </p:grpSpPr>
        <p:sp>
          <p:nvSpPr>
            <p:cNvPr id="29" name="矩形 28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4249962" y="3861566"/>
            <a:ext cx="940299" cy="295077"/>
            <a:chOff x="-2418892" y="2002082"/>
            <a:chExt cx="1248460" cy="437489"/>
          </a:xfrm>
        </p:grpSpPr>
        <p:sp>
          <p:nvSpPr>
            <p:cNvPr id="32" name="矩形 31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5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35963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beauty: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/>
              <a:t>c</a:t>
            </a:r>
            <a:r>
              <a:rPr kumimoji="1" lang="en-US" altLang="zh-CN" sz="3000" dirty="0" smtClean="0"/>
              <a:t>ross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sections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27226" y="3100153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sz="1350" dirty="0"/>
          </a:p>
        </p:txBody>
      </p:sp>
      <p:sp>
        <p:nvSpPr>
          <p:cNvPr id="21" name="矩形 20"/>
          <p:cNvSpPr/>
          <p:nvPr/>
        </p:nvSpPr>
        <p:spPr>
          <a:xfrm>
            <a:off x="3879028" y="5725075"/>
            <a:ext cx="2839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 smtClean="0"/>
              <a:t>LHCb. Phys</a:t>
            </a:r>
            <a:r>
              <a:rPr lang="is-IS" altLang="zh-CN" sz="1400" dirty="0"/>
              <a:t>. Rev. D99 052011 (2019) </a:t>
            </a:r>
            <a:endParaRPr lang="en-US" altLang="zh-CN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2450"/>
            <a:ext cx="3041314" cy="22665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8965"/>
            <a:ext cx="2882900" cy="23027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50" y="740543"/>
            <a:ext cx="3027957" cy="22487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455" y="2989247"/>
            <a:ext cx="3043324" cy="23585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6907" y="734398"/>
            <a:ext cx="2978989" cy="22548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954" y="2979529"/>
            <a:ext cx="3001903" cy="231244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173336" y="1171592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4" name="组 23"/>
          <p:cNvGrpSpPr/>
          <p:nvPr/>
        </p:nvGrpSpPr>
        <p:grpSpPr>
          <a:xfrm>
            <a:off x="2180142" y="1480387"/>
            <a:ext cx="45719" cy="196450"/>
            <a:chOff x="1093177" y="7161335"/>
            <a:chExt cx="114300" cy="477981"/>
          </a:xfrm>
        </p:grpSpPr>
        <p:cxnSp>
          <p:nvCxnSpPr>
            <p:cNvPr id="25" name="直线连接符 24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2203001" y="1052749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29" name="文本框 28"/>
          <p:cNvSpPr txBox="1"/>
          <p:nvPr/>
        </p:nvSpPr>
        <p:spPr>
          <a:xfrm>
            <a:off x="2255526" y="1379030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0" name="矩形 29"/>
          <p:cNvSpPr/>
          <p:nvPr/>
        </p:nvSpPr>
        <p:spPr>
          <a:xfrm>
            <a:off x="5227952" y="1193721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1" name="组 30"/>
          <p:cNvGrpSpPr/>
          <p:nvPr/>
        </p:nvGrpSpPr>
        <p:grpSpPr>
          <a:xfrm>
            <a:off x="5234758" y="1502516"/>
            <a:ext cx="45719" cy="196450"/>
            <a:chOff x="1093177" y="7161335"/>
            <a:chExt cx="114300" cy="477981"/>
          </a:xfrm>
        </p:grpSpPr>
        <p:cxnSp>
          <p:nvCxnSpPr>
            <p:cNvPr id="32" name="直线连接符 31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5257617" y="1074878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36" name="文本框 35"/>
          <p:cNvSpPr txBox="1"/>
          <p:nvPr/>
        </p:nvSpPr>
        <p:spPr>
          <a:xfrm>
            <a:off x="5310142" y="1401159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7" name="矩形 36"/>
          <p:cNvSpPr/>
          <p:nvPr/>
        </p:nvSpPr>
        <p:spPr>
          <a:xfrm>
            <a:off x="8372761" y="1298109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8" name="组 37"/>
          <p:cNvGrpSpPr/>
          <p:nvPr/>
        </p:nvGrpSpPr>
        <p:grpSpPr>
          <a:xfrm>
            <a:off x="8379567" y="1606904"/>
            <a:ext cx="45719" cy="196450"/>
            <a:chOff x="1093177" y="7161335"/>
            <a:chExt cx="114300" cy="477981"/>
          </a:xfrm>
        </p:grpSpPr>
        <p:cxnSp>
          <p:nvCxnSpPr>
            <p:cNvPr id="39" name="直线连接符 38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9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8402426" y="1179266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43" name="文本框 42"/>
          <p:cNvSpPr txBox="1"/>
          <p:nvPr/>
        </p:nvSpPr>
        <p:spPr>
          <a:xfrm>
            <a:off x="8454951" y="1505547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51" name="矩形 50"/>
          <p:cNvSpPr/>
          <p:nvPr/>
        </p:nvSpPr>
        <p:spPr>
          <a:xfrm>
            <a:off x="541716" y="3186903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2" name="组 51"/>
          <p:cNvGrpSpPr/>
          <p:nvPr/>
        </p:nvGrpSpPr>
        <p:grpSpPr>
          <a:xfrm>
            <a:off x="548522" y="3495698"/>
            <a:ext cx="45719" cy="196450"/>
            <a:chOff x="1093177" y="7161335"/>
            <a:chExt cx="114300" cy="477981"/>
          </a:xfrm>
        </p:grpSpPr>
        <p:cxnSp>
          <p:nvCxnSpPr>
            <p:cNvPr id="53" name="直线连接符 52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53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/>
        </p:nvSpPr>
        <p:spPr>
          <a:xfrm>
            <a:off x="571381" y="3068060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57" name="文本框 56"/>
          <p:cNvSpPr txBox="1"/>
          <p:nvPr/>
        </p:nvSpPr>
        <p:spPr>
          <a:xfrm>
            <a:off x="623906" y="3394341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58" name="矩形 57"/>
          <p:cNvSpPr/>
          <p:nvPr/>
        </p:nvSpPr>
        <p:spPr>
          <a:xfrm>
            <a:off x="3540280" y="3159060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9" name="组 58"/>
          <p:cNvGrpSpPr/>
          <p:nvPr/>
        </p:nvGrpSpPr>
        <p:grpSpPr>
          <a:xfrm>
            <a:off x="3547086" y="3467855"/>
            <a:ext cx="45719" cy="196450"/>
            <a:chOff x="1093177" y="7161335"/>
            <a:chExt cx="114300" cy="477981"/>
          </a:xfrm>
        </p:grpSpPr>
        <p:cxnSp>
          <p:nvCxnSpPr>
            <p:cNvPr id="60" name="直线连接符 59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61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文本框 62"/>
          <p:cNvSpPr txBox="1"/>
          <p:nvPr/>
        </p:nvSpPr>
        <p:spPr>
          <a:xfrm>
            <a:off x="3569945" y="3040217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64" name="文本框 63"/>
          <p:cNvSpPr txBox="1"/>
          <p:nvPr/>
        </p:nvSpPr>
        <p:spPr>
          <a:xfrm>
            <a:off x="3622470" y="3366498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65" name="矩形 64"/>
          <p:cNvSpPr/>
          <p:nvPr/>
        </p:nvSpPr>
        <p:spPr>
          <a:xfrm>
            <a:off x="6608391" y="3172005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6" name="组 65"/>
          <p:cNvGrpSpPr/>
          <p:nvPr/>
        </p:nvGrpSpPr>
        <p:grpSpPr>
          <a:xfrm>
            <a:off x="6615197" y="3480800"/>
            <a:ext cx="45719" cy="196450"/>
            <a:chOff x="1093177" y="7161335"/>
            <a:chExt cx="114300" cy="477981"/>
          </a:xfrm>
        </p:grpSpPr>
        <p:cxnSp>
          <p:nvCxnSpPr>
            <p:cNvPr id="67" name="直线连接符 66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文本框 69"/>
          <p:cNvSpPr txBox="1"/>
          <p:nvPr/>
        </p:nvSpPr>
        <p:spPr>
          <a:xfrm>
            <a:off x="6638056" y="3053162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71" name="文本框 70"/>
          <p:cNvSpPr txBox="1"/>
          <p:nvPr/>
        </p:nvSpPr>
        <p:spPr>
          <a:xfrm>
            <a:off x="6690581" y="3379443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16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581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055" y="3769726"/>
            <a:ext cx="4016731" cy="29607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462" y="691343"/>
            <a:ext cx="4165915" cy="30966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91" y="691087"/>
            <a:ext cx="4183080" cy="3096697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31362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beauty: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nuclear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modification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factor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19054" y="4129567"/>
                <a:ext cx="4856310" cy="2080221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000" dirty="0" smtClean="0">
                    <a:solidFill>
                      <a:srgbClr val="0070C0"/>
                    </a:solidFill>
                  </a:rPr>
                  <a:t>Forward</a:t>
                </a:r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suppressed,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increases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endParaRPr kumimoji="1" lang="zh-CN" altLang="en-US" sz="2000" dirty="0" smtClean="0"/>
              </a:p>
              <a:p>
                <a:r>
                  <a:rPr kumimoji="1" lang="en-US" altLang="zh-CN" sz="2000" dirty="0" smtClean="0">
                    <a:solidFill>
                      <a:srgbClr val="FF0000"/>
                    </a:solidFill>
                  </a:rPr>
                  <a:t>Backward</a:t>
                </a:r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no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obvious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suppression</a:t>
                </a:r>
                <a:endParaRPr kumimoji="1" lang="zh-CN" altLang="en-US" sz="2000" dirty="0" smtClean="0"/>
              </a:p>
              <a:p>
                <a:r>
                  <a:rPr kumimoji="1" lang="en-US" altLang="zh-CN" sz="2000" dirty="0" smtClean="0"/>
                  <a:t>Data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are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consistent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nPDF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calculations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𝐽</m:t>
                    </m:r>
                  </m:oMath>
                </a14:m>
                <a:r>
                  <a:rPr kumimoji="1" lang="en-US" altLang="zh-CN" sz="2000" dirty="0" smtClean="0"/>
                  <a:t>/</a:t>
                </a: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charset="0"/>
                      </a:rPr>
                      <m:t>𝜓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i="1" dirty="0" smtClean="0"/>
                  <a:t>b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decay</a:t>
                </a:r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9054" y="4129567"/>
                <a:ext cx="4856310" cy="2080221"/>
              </a:xfrm>
              <a:blipFill rotWithShape="0">
                <a:blip r:embed="rId6"/>
                <a:stretch>
                  <a:fillRect l="-1131" t="-2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2055" y="6151620"/>
            <a:ext cx="301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smtClean="0"/>
              <a:t>LHCb. </a:t>
            </a:r>
            <a:r>
              <a:rPr lang="is-IS" altLang="zh-CN" sz="1400" dirty="0" smtClean="0"/>
              <a:t>Phys</a:t>
            </a:r>
            <a:r>
              <a:rPr lang="is-IS" altLang="zh-CN" sz="1400" dirty="0"/>
              <a:t>. Rev. D99 </a:t>
            </a:r>
            <a:r>
              <a:rPr lang="is-IS" altLang="zh-CN" sz="1400" dirty="0" smtClean="0"/>
              <a:t>(</a:t>
            </a:r>
            <a:r>
              <a:rPr lang="is-IS" altLang="zh-CN" sz="1400" dirty="0"/>
              <a:t>2019) 052011 </a:t>
            </a:r>
            <a:endParaRPr lang="en-US" altLang="zh-CN" sz="1400" dirty="0"/>
          </a:p>
        </p:txBody>
      </p:sp>
      <p:sp>
        <p:nvSpPr>
          <p:cNvPr id="33" name="矩形 32"/>
          <p:cNvSpPr/>
          <p:nvPr/>
        </p:nvSpPr>
        <p:spPr>
          <a:xfrm>
            <a:off x="6983731" y="2522221"/>
            <a:ext cx="45719" cy="241779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8" name="组 47"/>
          <p:cNvGrpSpPr/>
          <p:nvPr/>
        </p:nvGrpSpPr>
        <p:grpSpPr>
          <a:xfrm>
            <a:off x="6983730" y="2864820"/>
            <a:ext cx="45719" cy="196450"/>
            <a:chOff x="1093177" y="7161335"/>
            <a:chExt cx="114300" cy="477981"/>
          </a:xfrm>
        </p:grpSpPr>
        <p:cxnSp>
          <p:nvCxnSpPr>
            <p:cNvPr id="49" name="直线连接符 48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49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7029449" y="2483017"/>
            <a:ext cx="460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53" name="文本框 52"/>
          <p:cNvSpPr txBox="1"/>
          <p:nvPr/>
        </p:nvSpPr>
        <p:spPr>
          <a:xfrm>
            <a:off x="6983958" y="2778321"/>
            <a:ext cx="574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54" name="矩形 53"/>
          <p:cNvSpPr/>
          <p:nvPr/>
        </p:nvSpPr>
        <p:spPr>
          <a:xfrm>
            <a:off x="3007866" y="2626673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5" name="组 54"/>
          <p:cNvGrpSpPr/>
          <p:nvPr/>
        </p:nvGrpSpPr>
        <p:grpSpPr>
          <a:xfrm>
            <a:off x="3014672" y="2935468"/>
            <a:ext cx="45719" cy="196450"/>
            <a:chOff x="1093177" y="7161335"/>
            <a:chExt cx="114300" cy="477981"/>
          </a:xfrm>
        </p:grpSpPr>
        <p:cxnSp>
          <p:nvCxnSpPr>
            <p:cNvPr id="56" name="直线连接符 55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56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58"/>
          <p:cNvSpPr txBox="1"/>
          <p:nvPr/>
        </p:nvSpPr>
        <p:spPr>
          <a:xfrm>
            <a:off x="3037531" y="2507830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60" name="文本框 59"/>
          <p:cNvSpPr txBox="1"/>
          <p:nvPr/>
        </p:nvSpPr>
        <p:spPr>
          <a:xfrm>
            <a:off x="3090056" y="2834111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40" name="矩形 39"/>
          <p:cNvSpPr/>
          <p:nvPr/>
        </p:nvSpPr>
        <p:spPr>
          <a:xfrm>
            <a:off x="7080562" y="5516774"/>
            <a:ext cx="45719" cy="241779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1" name="组 40"/>
          <p:cNvGrpSpPr/>
          <p:nvPr/>
        </p:nvGrpSpPr>
        <p:grpSpPr>
          <a:xfrm>
            <a:off x="7080562" y="5875053"/>
            <a:ext cx="45719" cy="196450"/>
            <a:chOff x="1093177" y="7161335"/>
            <a:chExt cx="114300" cy="477981"/>
          </a:xfrm>
        </p:grpSpPr>
        <p:cxnSp>
          <p:nvCxnSpPr>
            <p:cNvPr id="42" name="直线连接符 41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42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7126281" y="5465099"/>
            <a:ext cx="460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46" name="文本框 45"/>
          <p:cNvSpPr txBox="1"/>
          <p:nvPr/>
        </p:nvSpPr>
        <p:spPr>
          <a:xfrm>
            <a:off x="7126281" y="5758553"/>
            <a:ext cx="574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298384" y="6459397"/>
            <a:ext cx="3086100" cy="365125"/>
          </a:xfrm>
        </p:spPr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30977" y="6465451"/>
            <a:ext cx="2057400" cy="365125"/>
          </a:xfrm>
        </p:spPr>
        <p:txBody>
          <a:bodyPr/>
          <a:lstStyle/>
          <a:p>
            <a:fld id="{5AE3F1D9-9B52-A346-BE33-DED81B8497A9}" type="slidenum">
              <a:rPr kumimoji="1" lang="zh-CN" altLang="en-US" sz="1100" b="1" smtClean="0"/>
              <a:t>17</a:t>
            </a:fld>
            <a:endParaRPr kumimoji="1" lang="zh-CN" altLang="en-US" sz="1100" b="1" dirty="0"/>
          </a:p>
        </p:txBody>
      </p:sp>
      <p:grpSp>
        <p:nvGrpSpPr>
          <p:cNvPr id="32" name="组 31"/>
          <p:cNvGrpSpPr/>
          <p:nvPr/>
        </p:nvGrpSpPr>
        <p:grpSpPr>
          <a:xfrm>
            <a:off x="1927867" y="787438"/>
            <a:ext cx="940299" cy="295077"/>
            <a:chOff x="-2418892" y="2002082"/>
            <a:chExt cx="1248460" cy="437489"/>
          </a:xfrm>
        </p:grpSpPr>
        <p:sp>
          <p:nvSpPr>
            <p:cNvPr id="34" name="矩形 33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6110947" y="818117"/>
            <a:ext cx="1036168" cy="338554"/>
            <a:chOff x="-2392278" y="4781295"/>
            <a:chExt cx="1558879" cy="578581"/>
          </a:xfrm>
        </p:grpSpPr>
        <p:sp>
          <p:nvSpPr>
            <p:cNvPr id="37" name="矩形 36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-2392278" y="4781295"/>
              <a:ext cx="1558879" cy="57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Backward</a:t>
              </a:r>
              <a:endParaRPr kumimoji="1"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7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9" y="718130"/>
            <a:ext cx="3248145" cy="2394211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31362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beauty: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nuclear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modification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factor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41024" y="4144400"/>
                <a:ext cx="4491614" cy="71110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suppressed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at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forward</a:t>
                </a:r>
                <a:r>
                  <a:rPr lang="en-US" altLang="zh-CN" sz="2000" dirty="0" smtClean="0"/>
                  <a:t>,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no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suppression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at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backward</a:t>
                </a:r>
                <a:endParaRPr lang="zh-CN" alt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sz="2000" dirty="0" smtClean="0"/>
                  <a:t>Suppression-enhancement pattern predicted </a:t>
                </a:r>
                <a:r>
                  <a:rPr lang="en-US" altLang="zh-CN" sz="2000" dirty="0"/>
                  <a:t>by </a:t>
                </a:r>
                <a:r>
                  <a:rPr lang="en-US" altLang="zh-CN" sz="2000" dirty="0" err="1" smtClean="0"/>
                  <a:t>nPDFs</a:t>
                </a:r>
                <a:endParaRPr lang="zh-CN" altLang="en-US" sz="2000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suppression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compatible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to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zh-CN" altLang="en-US" sz="2000" dirty="0" smtClean="0"/>
                  <a:t> </a:t>
                </a:r>
              </a:p>
              <a:p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41024" y="4144400"/>
                <a:ext cx="4491614" cy="711103"/>
              </a:xfrm>
              <a:blipFill rotWithShape="0">
                <a:blip r:embed="rId4"/>
                <a:stretch>
                  <a:fillRect l="-1221" t="-855" r="-1764" b="-170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1872" y="5881036"/>
            <a:ext cx="292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smtClean="0"/>
              <a:t>LHCb. </a:t>
            </a:r>
            <a:r>
              <a:rPr lang="is-IS" altLang="zh-CN" sz="1400" dirty="0" smtClean="0"/>
              <a:t>Phys</a:t>
            </a:r>
            <a:r>
              <a:rPr lang="is-IS" altLang="zh-CN" sz="1400" dirty="0"/>
              <a:t>. Rev. D99 </a:t>
            </a:r>
            <a:r>
              <a:rPr lang="is-IS" altLang="zh-CN" sz="1400" dirty="0" smtClean="0"/>
              <a:t>(</a:t>
            </a:r>
            <a:r>
              <a:rPr lang="is-IS" altLang="zh-CN" sz="1400" dirty="0"/>
              <a:t>2019) 052011 </a:t>
            </a:r>
            <a:endParaRPr lang="en-US" altLang="zh-CN" sz="1400" dirty="0"/>
          </a:p>
        </p:txBody>
      </p:sp>
      <p:sp>
        <p:nvSpPr>
          <p:cNvPr id="40" name="矩形 39"/>
          <p:cNvSpPr/>
          <p:nvPr/>
        </p:nvSpPr>
        <p:spPr>
          <a:xfrm>
            <a:off x="1700028" y="1018019"/>
            <a:ext cx="45719" cy="241779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1" name="组 40"/>
          <p:cNvGrpSpPr/>
          <p:nvPr/>
        </p:nvGrpSpPr>
        <p:grpSpPr>
          <a:xfrm>
            <a:off x="1700028" y="1376298"/>
            <a:ext cx="45719" cy="196450"/>
            <a:chOff x="1093177" y="7161335"/>
            <a:chExt cx="114300" cy="477981"/>
          </a:xfrm>
        </p:grpSpPr>
        <p:cxnSp>
          <p:nvCxnSpPr>
            <p:cNvPr id="42" name="直线连接符 41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42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1745747" y="966344"/>
            <a:ext cx="460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46" name="文本框 45"/>
          <p:cNvSpPr txBox="1"/>
          <p:nvPr/>
        </p:nvSpPr>
        <p:spPr>
          <a:xfrm>
            <a:off x="1704663" y="1272695"/>
            <a:ext cx="574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298384" y="6459397"/>
            <a:ext cx="3086100" cy="365125"/>
          </a:xfrm>
        </p:spPr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30977" y="6465451"/>
            <a:ext cx="2057400" cy="365125"/>
          </a:xfrm>
        </p:spPr>
        <p:txBody>
          <a:bodyPr/>
          <a:lstStyle/>
          <a:p>
            <a:fld id="{5AE3F1D9-9B52-A346-BE33-DED81B8497A9}" type="slidenum">
              <a:rPr kumimoji="1" lang="zh-CN" altLang="en-US" sz="1100" b="1" smtClean="0"/>
              <a:t>18</a:t>
            </a:fld>
            <a:endParaRPr kumimoji="1" lang="zh-CN" altLang="en-US" sz="1100" b="1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501" y="919222"/>
            <a:ext cx="4412951" cy="282299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 flipV="1">
            <a:off x="2535293" y="1789770"/>
            <a:ext cx="344767" cy="38735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514612" y="1789044"/>
            <a:ext cx="431913" cy="67857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972642" y="1598341"/>
            <a:ext cx="698158" cy="4076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877217" y="1598341"/>
            <a:ext cx="350919" cy="3945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6461451" y="3688475"/>
            <a:ext cx="227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dirty="0"/>
              <a:t>Eur. Phys. J. C (2017) 77:163</a:t>
            </a:r>
            <a:endParaRPr lang="zh-CN" altLang="en-US" sz="1400" dirty="0" smtClean="0"/>
          </a:p>
        </p:txBody>
      </p:sp>
      <p:pic>
        <p:nvPicPr>
          <p:cNvPr id="65" name="图片 64"/>
          <p:cNvPicPr/>
          <p:nvPr/>
        </p:nvPicPr>
        <p:blipFill>
          <a:blip r:embed="rId7"/>
          <a:stretch>
            <a:fillRect/>
          </a:stretch>
        </p:blipFill>
        <p:spPr>
          <a:xfrm>
            <a:off x="50239" y="3112341"/>
            <a:ext cx="3239041" cy="2683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 flipH="1">
                <a:off x="492395" y="3261262"/>
                <a:ext cx="4091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2395" y="3261262"/>
                <a:ext cx="409148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椭圆 67"/>
          <p:cNvSpPr/>
          <p:nvPr/>
        </p:nvSpPr>
        <p:spPr>
          <a:xfrm flipV="1">
            <a:off x="2395712" y="4562491"/>
            <a:ext cx="626888" cy="38735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685800" y="4323040"/>
            <a:ext cx="791488" cy="2897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7" name="直线箭头连接符 76"/>
          <p:cNvCxnSpPr>
            <a:stCxn id="22" idx="6"/>
          </p:cNvCxnSpPr>
          <p:nvPr/>
        </p:nvCxnSpPr>
        <p:spPr>
          <a:xfrm>
            <a:off x="2880060" y="1983446"/>
            <a:ext cx="2634552" cy="947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箭头连接符 77"/>
          <p:cNvCxnSpPr/>
          <p:nvPr/>
        </p:nvCxnSpPr>
        <p:spPr>
          <a:xfrm flipV="1">
            <a:off x="2733521" y="2264489"/>
            <a:ext cx="2781091" cy="229737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80"/>
          <p:cNvCxnSpPr>
            <a:stCxn id="63" idx="7"/>
          </p:cNvCxnSpPr>
          <p:nvPr/>
        </p:nvCxnSpPr>
        <p:spPr>
          <a:xfrm>
            <a:off x="1176745" y="1656125"/>
            <a:ext cx="5795897" cy="430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线箭头连接符 82"/>
          <p:cNvCxnSpPr>
            <a:stCxn id="70" idx="6"/>
          </p:cNvCxnSpPr>
          <p:nvPr/>
        </p:nvCxnSpPr>
        <p:spPr>
          <a:xfrm flipV="1">
            <a:off x="1477288" y="2001117"/>
            <a:ext cx="5495354" cy="24667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12394" y="5636767"/>
            <a:ext cx="242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smtClean="0"/>
              <a:t>LHCb. </a:t>
            </a:r>
            <a:r>
              <a:rPr lang="is-IS" altLang="zh-CN" sz="1400" dirty="0" smtClean="0"/>
              <a:t>JHEP </a:t>
            </a:r>
            <a:r>
              <a:rPr lang="is-IS" altLang="zh-CN" sz="1400" dirty="0"/>
              <a:t>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167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1" grpId="0" animBg="1"/>
      <p:bldP spid="62" grpId="0" animBg="1"/>
      <p:bldP spid="63" grpId="0" animBg="1"/>
      <p:bldP spid="68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26314" y="180000"/>
            <a:ext cx="7886700" cy="552450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>
                <a:latin typeface="+mn-lt"/>
              </a:rPr>
              <a:t>Outline</a:t>
            </a:r>
            <a:endParaRPr kumimoji="1" lang="zh-CN" altLang="en-US" sz="3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226314" y="1502284"/>
                <a:ext cx="7886700" cy="428492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800" dirty="0" smtClean="0"/>
                  <a:t>Physics motivation</a:t>
                </a:r>
                <a:endParaRPr kumimoji="1" lang="zh-CN" altLang="en-US" sz="2800" dirty="0" smtClean="0"/>
              </a:p>
              <a:p>
                <a:r>
                  <a:rPr kumimoji="1" lang="en-US" altLang="zh-CN" sz="2800" dirty="0" smtClean="0"/>
                  <a:t>The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err="1" smtClean="0"/>
                  <a:t>LHCb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detector</a:t>
                </a:r>
                <a:endParaRPr kumimoji="1" lang="zh-CN" altLang="en-US" sz="2800" dirty="0" smtClean="0"/>
              </a:p>
              <a:p>
                <a:r>
                  <a:rPr kumimoji="1" lang="en-US" altLang="zh-CN" sz="2800" dirty="0"/>
                  <a:t>Analysis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 smtClean="0"/>
                  <a:t>strategy</a:t>
                </a:r>
                <a:endParaRPr kumimoji="1" lang="zh-CN" altLang="en-US" sz="2800" dirty="0" smtClean="0"/>
              </a:p>
              <a:p>
                <a:r>
                  <a:rPr kumimoji="1" lang="en-US" altLang="zh-CN" sz="2800" b="0" dirty="0" err="1" smtClean="0"/>
                  <a:t>LHCb</a:t>
                </a:r>
                <a:r>
                  <a:rPr kumimoji="1" lang="zh-CN" alt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800" dirty="0" err="1" smtClean="0"/>
                  <a:t>Pb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/>
                  <a:t>d</a:t>
                </a:r>
                <a:r>
                  <a:rPr kumimoji="1" lang="en-US" altLang="zh-CN" sz="2800" dirty="0" smtClean="0"/>
                  <a:t>ata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samples</a:t>
                </a:r>
                <a:endParaRPr kumimoji="1" lang="zh-CN" altLang="en-US" sz="2800" dirty="0"/>
              </a:p>
              <a:p>
                <a:r>
                  <a:rPr kumimoji="1" lang="en-US" altLang="zh-CN" sz="2800" dirty="0" smtClean="0"/>
                  <a:t>Prompt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/>
                  <a:t>o</a:t>
                </a:r>
                <a:r>
                  <a:rPr kumimoji="1" lang="en-US" altLang="zh-CN" sz="2800" dirty="0" smtClean="0"/>
                  <a:t>pen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/>
                  <a:t>c</a:t>
                </a:r>
                <a:r>
                  <a:rPr kumimoji="1" lang="en-US" altLang="zh-CN" sz="2800" dirty="0" smtClean="0"/>
                  <a:t>harm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production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at</a:t>
                </a:r>
                <a:r>
                  <a:rPr kumimoji="1" lang="zh-CN" altLang="en-US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8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800" b="0" i="0" smtClean="0">
                                <a:latin typeface="Cambria Math" charset="0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kumimoji="1" lang="en-US" altLang="zh-CN" sz="28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5.02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err="1" smtClean="0"/>
                  <a:t>TeV</a:t>
                </a:r>
                <a:r>
                  <a:rPr kumimoji="1"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800" dirty="0" err="1" smtClean="0"/>
                  <a:t>Pb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collisions</a:t>
                </a:r>
                <a:endParaRPr kumimoji="1" lang="zh-CN" altLang="en-US" sz="2800" dirty="0" smtClean="0"/>
              </a:p>
              <a:p>
                <a:r>
                  <a:rPr kumimoji="1" lang="en-US" altLang="zh-CN" sz="2800" dirty="0"/>
                  <a:t>Open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 smtClean="0"/>
                  <a:t>beauty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/>
                  <a:t>production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 smtClean="0"/>
                  <a:t>at</a:t>
                </a:r>
                <a:r>
                  <a:rPr kumimoji="1" lang="zh-CN" altLang="en-US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800">
                                <a:latin typeface="Cambria Math" charset="0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kumimoji="1" lang="en-US" altLang="zh-CN" sz="28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8.16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err="1" smtClean="0"/>
                  <a:t>TeV</a:t>
                </a:r>
                <a:r>
                  <a:rPr kumimoji="1"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800" dirty="0" err="1"/>
                  <a:t>Pb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 smtClean="0"/>
                  <a:t>collisions</a:t>
                </a:r>
                <a:endParaRPr kumimoji="1" lang="zh-CN" altLang="en-US" sz="2800" dirty="0" smtClean="0"/>
              </a:p>
              <a:p>
                <a:r>
                  <a:rPr kumimoji="1" lang="en-US" altLang="zh-CN" sz="2800" dirty="0" smtClean="0"/>
                  <a:t>Summary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and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outlook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314" y="1502284"/>
                <a:ext cx="7886700" cy="4284921"/>
              </a:xfrm>
              <a:blipFill rotWithShape="0">
                <a:blip r:embed="rId3"/>
                <a:stretch>
                  <a:fillRect l="-1391" t="-2276" r="-1005" b="-1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72000" y="4868956"/>
            <a:ext cx="3165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dirty="0" smtClean="0"/>
              <a:t>LHCb. Phys</a:t>
            </a:r>
            <a:r>
              <a:rPr lang="is-IS" altLang="zh-CN" sz="1400" dirty="0"/>
              <a:t>. Rev. D99 052011 (2019) </a:t>
            </a:r>
            <a:endParaRPr lang="en-US" altLang="zh-CN" sz="1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1</a:t>
            </a:fld>
            <a:endParaRPr kumimoji="1" lang="zh-CN" altLang="en-US" sz="1100" b="1" dirty="0"/>
          </a:p>
        </p:txBody>
      </p:sp>
      <p:sp>
        <p:nvSpPr>
          <p:cNvPr id="10" name="矩形 9"/>
          <p:cNvSpPr/>
          <p:nvPr/>
        </p:nvSpPr>
        <p:spPr>
          <a:xfrm>
            <a:off x="4660898" y="3912945"/>
            <a:ext cx="3606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dirty="0" smtClean="0"/>
              <a:t>LHCb. JHEP </a:t>
            </a:r>
            <a:r>
              <a:rPr lang="is-IS" altLang="zh-CN" sz="1400" dirty="0"/>
              <a:t>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  <a:p>
            <a:r>
              <a:rPr lang="hr-HR" altLang="zh-CN" sz="1400" dirty="0" err="1" smtClean="0"/>
              <a:t>LHCb</a:t>
            </a:r>
            <a:r>
              <a:rPr lang="hr-HR" altLang="zh-CN" sz="1400" dirty="0"/>
              <a:t>.</a:t>
            </a:r>
            <a:r>
              <a:rPr lang="hr-HR" altLang="zh-CN" sz="1400" dirty="0" smtClean="0"/>
              <a:t> JHEP</a:t>
            </a:r>
            <a:r>
              <a:rPr lang="zh-CN" altLang="en-US" sz="1400" dirty="0" smtClean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840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537"/>
            <a:ext cx="8968067" cy="3287993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31362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Open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beauty: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nuclear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modification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factor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8953" y="5870846"/>
            <a:ext cx="366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smtClean="0"/>
              <a:t>LHCb. </a:t>
            </a:r>
            <a:r>
              <a:rPr lang="is-IS" altLang="zh-CN" sz="1400" dirty="0" smtClean="0"/>
              <a:t>Phys</a:t>
            </a:r>
            <a:r>
              <a:rPr lang="is-IS" altLang="zh-CN" sz="1400" dirty="0"/>
              <a:t>. Rev. D99 052011 (2019) </a:t>
            </a:r>
            <a:endParaRPr lang="en-US" altLang="zh-CN" sz="1400" dirty="0"/>
          </a:p>
        </p:txBody>
      </p:sp>
      <p:sp>
        <p:nvSpPr>
          <p:cNvPr id="33" name="矩形 32"/>
          <p:cNvSpPr/>
          <p:nvPr/>
        </p:nvSpPr>
        <p:spPr>
          <a:xfrm>
            <a:off x="8227918" y="1154554"/>
            <a:ext cx="45719" cy="241779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8" name="组 47"/>
          <p:cNvGrpSpPr/>
          <p:nvPr/>
        </p:nvGrpSpPr>
        <p:grpSpPr>
          <a:xfrm>
            <a:off x="8227917" y="1497153"/>
            <a:ext cx="45719" cy="196450"/>
            <a:chOff x="1093177" y="7161335"/>
            <a:chExt cx="114300" cy="477981"/>
          </a:xfrm>
        </p:grpSpPr>
        <p:cxnSp>
          <p:nvCxnSpPr>
            <p:cNvPr id="49" name="直线连接符 48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49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8273636" y="1115350"/>
            <a:ext cx="460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53" name="文本框 52"/>
          <p:cNvSpPr txBox="1"/>
          <p:nvPr/>
        </p:nvSpPr>
        <p:spPr>
          <a:xfrm>
            <a:off x="8228145" y="1410654"/>
            <a:ext cx="574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54" name="矩形 53"/>
          <p:cNvSpPr/>
          <p:nvPr/>
        </p:nvSpPr>
        <p:spPr>
          <a:xfrm>
            <a:off x="2433644" y="2789706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5" name="组 54"/>
          <p:cNvGrpSpPr/>
          <p:nvPr/>
        </p:nvGrpSpPr>
        <p:grpSpPr>
          <a:xfrm>
            <a:off x="2440450" y="3098501"/>
            <a:ext cx="45719" cy="196450"/>
            <a:chOff x="1093177" y="7161335"/>
            <a:chExt cx="114300" cy="477981"/>
          </a:xfrm>
        </p:grpSpPr>
        <p:cxnSp>
          <p:nvCxnSpPr>
            <p:cNvPr id="56" name="直线连接符 55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56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58"/>
          <p:cNvSpPr txBox="1"/>
          <p:nvPr/>
        </p:nvSpPr>
        <p:spPr>
          <a:xfrm>
            <a:off x="2463309" y="2670863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60" name="文本框 59"/>
          <p:cNvSpPr txBox="1"/>
          <p:nvPr/>
        </p:nvSpPr>
        <p:spPr>
          <a:xfrm>
            <a:off x="2515834" y="2997144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600450" y="4027530"/>
                <a:ext cx="2301656" cy="493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0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charset="0"/>
                            </a:rPr>
                            <m:t>Pb</m:t>
                          </m:r>
                        </m:sub>
                        <m:sup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kumimoji="1" lang="en-US" altLang="zh-CN" sz="20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𝑝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>
                              <a:latin typeface="Cambria Math" charset="0"/>
                            </a:rPr>
                            <m:t>Pb</m:t>
                          </m:r>
                        </m:sub>
                        <m:sup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latin typeface="Cambria Math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bSup>
                        </m:sup>
                      </m:sSubSup>
                      <m:r>
                        <a:rPr kumimoji="1" lang="en-US" altLang="zh-CN" sz="2000" b="0" i="1" smtClean="0">
                          <a:latin typeface="Cambria Math" charset="0"/>
                        </a:rPr>
                        <m:t>/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charset="0"/>
                            </a:rPr>
                            <m:t>𝑝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>
                              <a:latin typeface="Cambria Math" charset="0"/>
                            </a:rPr>
                            <m:t>Pb</m:t>
                          </m:r>
                        </m:sub>
                        <m:sup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50" y="4027530"/>
                <a:ext cx="2301656" cy="4932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88953" y="4609578"/>
                <a:ext cx="8379114" cy="1569045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000" dirty="0" smtClean="0"/>
                  <a:t>Nuclear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modification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factor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ratio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of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close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to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unity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forward</a:t>
                </a:r>
                <a:endParaRPr kumimoji="1" lang="zh-CN" altLang="en-US" sz="2000" dirty="0" smtClean="0"/>
              </a:p>
              <a:p>
                <a:r>
                  <a:rPr kumimoji="1" lang="en-US" altLang="zh-CN" sz="2000" dirty="0" smtClean="0"/>
                  <a:t>Suffer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large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uncertainty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backward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due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to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limited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sample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size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24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8953" y="4609578"/>
                <a:ext cx="8379114" cy="1569045"/>
              </a:xfrm>
              <a:blipFill rotWithShape="0">
                <a:blip r:embed="rId6"/>
                <a:stretch>
                  <a:fillRect l="-655" t="-3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19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1146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45681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beauty: forward-backward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ratio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574800" y="4279686"/>
                <a:ext cx="6457950" cy="215238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kumimoji="1" lang="en-US" altLang="zh-CN" sz="2000" dirty="0" smtClean="0"/>
                  <a:t> mesons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hr-HR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endParaRPr kumimoji="1" lang="en-US" altLang="zh-CN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/>
                  <a:t>N</a:t>
                </a:r>
                <a:r>
                  <a:rPr lang="en-US" altLang="zh-CN" sz="2000" dirty="0" smtClean="0"/>
                  <a:t>o </a:t>
                </a:r>
                <a:r>
                  <a:rPr lang="en-US" altLang="zh-CN" sz="2000" dirty="0"/>
                  <a:t>strong dependence on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 is </a:t>
                </a:r>
                <a:r>
                  <a:rPr lang="en-US" altLang="zh-CN" sz="2000" dirty="0" smtClean="0"/>
                  <a:t>observed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2000" dirty="0"/>
                  <a:t>C</a:t>
                </a:r>
                <a:r>
                  <a:rPr lang="en-US" altLang="zh-CN" sz="2000" dirty="0" smtClean="0"/>
                  <a:t>onsistent </a:t>
                </a:r>
                <a:r>
                  <a:rPr lang="en-US" altLang="zh-CN" sz="2000" dirty="0"/>
                  <a:t>with </a:t>
                </a:r>
                <a:r>
                  <a:rPr lang="en-US" altLang="zh-CN" sz="2000" dirty="0" err="1"/>
                  <a:t>nPDF</a:t>
                </a:r>
                <a:r>
                  <a:rPr lang="en-US" altLang="zh-CN" sz="2000" dirty="0"/>
                  <a:t> calculations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</m:oMath>
                </a14:m>
                <a:r>
                  <a:rPr kumimoji="1" lang="zh-CN" altLang="en-US" sz="2000" i="1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for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i="1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and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sz="2000" i="1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are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similar</a:t>
                </a:r>
                <a:endParaRPr kumimoji="1" lang="zh-CN" altLang="en-US" sz="200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for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1" smtClean="0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lang="en-US" altLang="zh-CN" sz="2000" dirty="0"/>
                  <a:t>suffers </a:t>
                </a:r>
                <a:r>
                  <a:rPr lang="en-US" altLang="zh-CN" sz="2000" dirty="0" smtClean="0"/>
                  <a:t>large </a:t>
                </a:r>
                <a:r>
                  <a:rPr lang="en-US" altLang="zh-CN" sz="2000" dirty="0"/>
                  <a:t>statistical </a:t>
                </a:r>
                <a:r>
                  <a:rPr lang="en-US" altLang="zh-CN" sz="2000" dirty="0" smtClean="0"/>
                  <a:t>uncertainty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74800" y="4279686"/>
                <a:ext cx="6457950" cy="2152389"/>
              </a:xfrm>
              <a:blipFill rotWithShape="0">
                <a:blip r:embed="rId3"/>
                <a:stretch>
                  <a:fillRect l="-849" t="-2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10300" y="6118055"/>
            <a:ext cx="290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smtClean="0"/>
              <a:t>LHCb. </a:t>
            </a:r>
            <a:r>
              <a:rPr lang="is-IS" altLang="zh-CN" sz="1400" dirty="0" smtClean="0"/>
              <a:t>Phys</a:t>
            </a:r>
            <a:r>
              <a:rPr lang="is-IS" altLang="zh-CN" sz="1400" dirty="0"/>
              <a:t>. Rev. D99 052011 (2019) </a:t>
            </a:r>
            <a:endParaRPr lang="en-US" altLang="zh-CN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1520"/>
            <a:ext cx="9144000" cy="337192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82366" y="1369235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2189172" y="1678030"/>
            <a:ext cx="45719" cy="196450"/>
            <a:chOff x="1093177" y="7161335"/>
            <a:chExt cx="114300" cy="477981"/>
          </a:xfrm>
        </p:grpSpPr>
        <p:cxnSp>
          <p:nvCxnSpPr>
            <p:cNvPr id="13" name="直线连接符 12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212031" y="1250392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17" name="文本框 16"/>
          <p:cNvSpPr txBox="1"/>
          <p:nvPr/>
        </p:nvSpPr>
        <p:spPr>
          <a:xfrm>
            <a:off x="2264556" y="1576673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18" name="矩形 17"/>
          <p:cNvSpPr/>
          <p:nvPr/>
        </p:nvSpPr>
        <p:spPr>
          <a:xfrm>
            <a:off x="6963061" y="1439168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9" name="组 18"/>
          <p:cNvGrpSpPr/>
          <p:nvPr/>
        </p:nvGrpSpPr>
        <p:grpSpPr>
          <a:xfrm>
            <a:off x="6969867" y="1747963"/>
            <a:ext cx="45719" cy="196450"/>
            <a:chOff x="1093177" y="7161335"/>
            <a:chExt cx="114300" cy="477981"/>
          </a:xfrm>
        </p:grpSpPr>
        <p:cxnSp>
          <p:nvCxnSpPr>
            <p:cNvPr id="20" name="直线连接符 19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6992726" y="1320325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24" name="文本框 23"/>
          <p:cNvSpPr txBox="1"/>
          <p:nvPr/>
        </p:nvSpPr>
        <p:spPr>
          <a:xfrm>
            <a:off x="7045251" y="1646606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20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460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11713"/>
            <a:ext cx="7886700" cy="586768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Open</a:t>
            </a:r>
            <a:r>
              <a:rPr kumimoji="1" lang="zh-CN" altLang="en-US" sz="3000" dirty="0"/>
              <a:t> </a:t>
            </a:r>
            <a:r>
              <a:rPr kumimoji="1" lang="en-US" altLang="zh-CN" sz="3000" dirty="0" smtClean="0"/>
              <a:t>beauty: particle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ratio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27226" y="3100153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099495" y="3629863"/>
                <a:ext cx="1842299" cy="7332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0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T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T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495" y="3629863"/>
                <a:ext cx="1842299" cy="7332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411869" y="3595267"/>
                <a:ext cx="1826076" cy="792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𝛬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T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sz="200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T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869" y="3595267"/>
                <a:ext cx="1826076" cy="7923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3980512" y="4459727"/>
                <a:ext cx="5163488" cy="133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172800"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 smtClean="0"/>
                  <a:t> about 1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kumimoji="1" lang="en-US" altLang="zh-CN" sz="2000" dirty="0" smtClean="0"/>
                  <a:t> from 1, explained by systematic uncertainties</a:t>
                </a:r>
                <a:endParaRPr kumimoji="1" lang="zh-CN" altLang="en-US" sz="2000" dirty="0" smtClean="0"/>
              </a:p>
              <a:p>
                <a:pPr indent="-172800"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m:rPr>
                        <m:nor/>
                      </m:rPr>
                      <a:rPr kumimoji="1" lang="en-US" altLang="zh-CN" sz="2000" dirty="0">
                        <a:solidFill>
                          <a:srgbClr val="0432FF"/>
                        </a:solidFill>
                      </a:rPr>
                      <m:t>/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≈0.4</m:t>
                    </m:r>
                  </m:oMath>
                </a14:m>
                <a:r>
                  <a:rPr kumimoji="1" lang="en-US" altLang="zh-CN" sz="2000" dirty="0" smtClean="0"/>
                  <a:t>,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decreases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high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and is compatible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charset="0"/>
                          </a:rPr>
                          <m:t>c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lang="en-US" altLang="zh-CN" sz="2000" b="0" i="1" smtClean="0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in </a:t>
                </a:r>
                <a:r>
                  <a:rPr lang="en-US" altLang="zh-CN" sz="2000" dirty="0"/>
                  <a:t>the </a:t>
                </a:r>
                <a:r>
                  <a:rPr lang="en-US" altLang="zh-CN" sz="2000"/>
                  <a:t>same </a:t>
                </a:r>
                <a:r>
                  <a:rPr lang="en-US" altLang="zh-CN" sz="2000" smtClean="0"/>
                  <a:t>region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512" y="4459727"/>
                <a:ext cx="5163488" cy="1337674"/>
              </a:xfrm>
              <a:prstGeom prst="rect">
                <a:avLst/>
              </a:prstGeom>
              <a:blipFill rotWithShape="0">
                <a:blip r:embed="rId6"/>
                <a:stretch>
                  <a:fillRect l="-1299" t="-2740" b="-7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824726" y="6042225"/>
            <a:ext cx="2976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smtClean="0"/>
              <a:t>LHCb. </a:t>
            </a:r>
            <a:r>
              <a:rPr lang="is-IS" altLang="zh-CN" sz="1400" dirty="0" smtClean="0"/>
              <a:t>Phys</a:t>
            </a:r>
            <a:r>
              <a:rPr lang="is-IS" altLang="zh-CN" sz="1400" dirty="0"/>
              <a:t>. Rev. D99 052011 (2019) </a:t>
            </a:r>
            <a:endParaRPr lang="en-US" altLang="zh-CN" sz="1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3712836"/>
            <a:ext cx="3895960" cy="28858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698481"/>
            <a:ext cx="7940389" cy="295700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943862" y="1992084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3" name="组 22"/>
          <p:cNvGrpSpPr/>
          <p:nvPr/>
        </p:nvGrpSpPr>
        <p:grpSpPr>
          <a:xfrm>
            <a:off x="2950668" y="2300879"/>
            <a:ext cx="45719" cy="196450"/>
            <a:chOff x="1093177" y="7161335"/>
            <a:chExt cx="114300" cy="477981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2973527" y="1873241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28" name="文本框 27"/>
          <p:cNvSpPr txBox="1"/>
          <p:nvPr/>
        </p:nvSpPr>
        <p:spPr>
          <a:xfrm>
            <a:off x="3026052" y="2199522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29" name="矩形 28"/>
          <p:cNvSpPr/>
          <p:nvPr/>
        </p:nvSpPr>
        <p:spPr>
          <a:xfrm>
            <a:off x="6729601" y="2062017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0" name="组 29"/>
          <p:cNvGrpSpPr/>
          <p:nvPr/>
        </p:nvGrpSpPr>
        <p:grpSpPr>
          <a:xfrm>
            <a:off x="6736407" y="2370812"/>
            <a:ext cx="45719" cy="196450"/>
            <a:chOff x="1093177" y="7161335"/>
            <a:chExt cx="114300" cy="477981"/>
          </a:xfrm>
        </p:grpSpPr>
        <p:cxnSp>
          <p:nvCxnSpPr>
            <p:cNvPr id="31" name="直线连接符 30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6759266" y="1943174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35" name="文本框 34"/>
          <p:cNvSpPr txBox="1"/>
          <p:nvPr/>
        </p:nvSpPr>
        <p:spPr>
          <a:xfrm>
            <a:off x="6811791" y="2269455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36" name="矩形 35"/>
          <p:cNvSpPr/>
          <p:nvPr/>
        </p:nvSpPr>
        <p:spPr>
          <a:xfrm>
            <a:off x="1759229" y="4409224"/>
            <a:ext cx="52525" cy="20743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7" name="组 36"/>
          <p:cNvGrpSpPr/>
          <p:nvPr/>
        </p:nvGrpSpPr>
        <p:grpSpPr>
          <a:xfrm>
            <a:off x="1766035" y="4718019"/>
            <a:ext cx="45719" cy="196450"/>
            <a:chOff x="1093177" y="7161335"/>
            <a:chExt cx="114300" cy="477981"/>
          </a:xfrm>
        </p:grpSpPr>
        <p:cxnSp>
          <p:nvCxnSpPr>
            <p:cNvPr id="38" name="直线连接符 37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38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9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/>
        </p:nvSpPr>
        <p:spPr>
          <a:xfrm>
            <a:off x="1788894" y="4290381"/>
            <a:ext cx="52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tot.</a:t>
            </a:r>
            <a:endParaRPr kumimoji="1" lang="zh-CN" altLang="en-US" sz="1600" dirty="0" smtClean="0"/>
          </a:p>
        </p:txBody>
      </p:sp>
      <p:sp>
        <p:nvSpPr>
          <p:cNvPr id="42" name="文本框 41"/>
          <p:cNvSpPr txBox="1"/>
          <p:nvPr/>
        </p:nvSpPr>
        <p:spPr>
          <a:xfrm>
            <a:off x="1841419" y="4616662"/>
            <a:ext cx="513116" cy="3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stat.</a:t>
            </a:r>
            <a:endParaRPr kumimoji="1" lang="zh-CN" altLang="en-US" sz="1600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6052" y="6416169"/>
            <a:ext cx="3086100" cy="365125"/>
          </a:xfrm>
        </p:spPr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21</a:t>
            </a:fld>
            <a:endParaRPr kumimoji="1" lang="zh-CN" altLang="en-US" sz="1100" b="1" dirty="0"/>
          </a:p>
        </p:txBody>
      </p:sp>
      <p:grpSp>
        <p:nvGrpSpPr>
          <p:cNvPr id="43" name="组 42"/>
          <p:cNvGrpSpPr/>
          <p:nvPr/>
        </p:nvGrpSpPr>
        <p:grpSpPr>
          <a:xfrm>
            <a:off x="2473712" y="1113545"/>
            <a:ext cx="940299" cy="295077"/>
            <a:chOff x="-2418892" y="2002082"/>
            <a:chExt cx="1248460" cy="437489"/>
          </a:xfrm>
        </p:grpSpPr>
        <p:sp>
          <p:nvSpPr>
            <p:cNvPr id="44" name="矩形 43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6516047" y="1092129"/>
            <a:ext cx="1036168" cy="338554"/>
            <a:chOff x="-2392278" y="4781295"/>
            <a:chExt cx="1558879" cy="578581"/>
          </a:xfrm>
        </p:grpSpPr>
        <p:sp>
          <p:nvSpPr>
            <p:cNvPr id="47" name="矩形 46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-2392278" y="4781295"/>
              <a:ext cx="1558879" cy="57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Backward</a:t>
              </a:r>
              <a:endParaRPr kumimoji="1"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74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79247"/>
            <a:ext cx="7886700" cy="546868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Summary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and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outlook</a:t>
            </a:r>
            <a:r>
              <a:rPr kumimoji="1" lang="zh-CN" altLang="en-US" sz="3000" dirty="0" smtClean="0"/>
              <a:t> </a:t>
            </a:r>
            <a:endParaRPr kumimoji="1" lang="zh-CN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732450"/>
                <a:ext cx="8515350" cy="545245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LHCb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has excellent </a:t>
                </a:r>
                <a:r>
                  <a:rPr lang="en-US" altLang="zh-CN" sz="2000" dirty="0"/>
                  <a:t>capabilities to study heavy flavor in heavy ion studies</a:t>
                </a:r>
                <a:endParaRPr kumimoji="1" lang="zh-CN" altLang="en-US" sz="2000" dirty="0"/>
              </a:p>
              <a:p>
                <a:r>
                  <a:rPr kumimoji="1" lang="en-US" altLang="zh-CN" sz="2000" dirty="0"/>
                  <a:t>Production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𝛬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measured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5.02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TeV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collisions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/>
                  <a:t>LHCb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significantly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suppressed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forward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more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precise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than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theory 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is used to constrain models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FB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  <m:sup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𝛬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𝑐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agree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QCD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models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has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smaller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uncertainties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than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theory</a:t>
                </a:r>
                <a:r>
                  <a:rPr kumimoji="1" lang="zh-CN" altLang="en-US" sz="2000" dirty="0" smtClean="0"/>
                  <a:t> </a:t>
                </a:r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sSubSup>
                          <m:sSub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𝛬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𝑐</m:t>
                            </m:r>
                          </m:sub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agrees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model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except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forward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high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bins</a:t>
                </a:r>
                <a:endParaRPr kumimoji="1" lang="zh-CN" altLang="en-US" sz="2000" dirty="0" smtClean="0"/>
              </a:p>
              <a:p>
                <a:r>
                  <a:rPr kumimoji="1" lang="en-US" altLang="zh-CN" sz="2000" dirty="0"/>
                  <a:t>Production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measured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8.16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TeV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collisions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LHCb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zh-CN" sz="20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agrees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with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QCD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theory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𝐽</m:t>
                    </m:r>
                  </m:oMath>
                </a14:m>
                <a:r>
                  <a:rPr kumimoji="1" lang="en-US" altLang="zh-CN" sz="2000" dirty="0"/>
                  <a:t>/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𝜓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from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decay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bSup>
                          <m:sSub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𝛬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𝑏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bSup>
                      </m:sup>
                    </m:sSubSup>
                  </m:oMath>
                </a14:m>
                <a:r>
                  <a:rPr kumimoji="1" lang="en-US" altLang="zh-CN" sz="2000" dirty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1 </m:t>
                    </m:r>
                  </m:oMath>
                </a14:m>
                <a:r>
                  <a:rPr lang="en-US" altLang="zh-CN" sz="2000" dirty="0" smtClean="0"/>
                  <a:t>at forward rapidity </a:t>
                </a:r>
                <a:endParaRPr lang="zh-CN" altLang="en-US" sz="2000" dirty="0" smtClean="0"/>
              </a:p>
              <a:p>
                <a:r>
                  <a:rPr kumimoji="1" lang="en-US" altLang="zh-CN" sz="2300" dirty="0" smtClean="0"/>
                  <a:t>Production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of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open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charm</a:t>
                </a:r>
                <a:r>
                  <a:rPr kumimoji="1" lang="zh-CN" altLang="en-US" sz="2300" dirty="0" smtClean="0"/>
                  <a:t> </a:t>
                </a:r>
                <a:r>
                  <a:rPr lang="en-US" altLang="zh-CN" sz="2300" dirty="0" smtClean="0"/>
                  <a:t>in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8.16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err="1" smtClean="0"/>
                  <a:t>TeV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and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more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species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in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5.02</a:t>
                </a:r>
                <a:r>
                  <a:rPr lang="zh-CN" altLang="en-US" sz="2300" dirty="0" smtClean="0"/>
                  <a:t> </a:t>
                </a:r>
                <a:r>
                  <a:rPr lang="en-US" altLang="zh-CN" sz="2300" dirty="0" smtClean="0"/>
                  <a:t>TeV</a:t>
                </a:r>
                <a:r>
                  <a:rPr lang="zh-CN" altLang="en-US" sz="23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3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300" dirty="0" err="1"/>
                  <a:t>Pb</a:t>
                </a:r>
                <a:r>
                  <a:rPr kumimoji="1" lang="zh-CN" altLang="en-US" sz="2300" dirty="0"/>
                  <a:t> </a:t>
                </a:r>
                <a:r>
                  <a:rPr kumimoji="1" lang="en-US" altLang="zh-CN" sz="2300" dirty="0"/>
                  <a:t>collisions</a:t>
                </a:r>
                <a:r>
                  <a:rPr kumimoji="1" lang="zh-CN" altLang="en-US" sz="2300" dirty="0"/>
                  <a:t> </a:t>
                </a:r>
                <a:r>
                  <a:rPr kumimoji="1" lang="en-US" altLang="zh-CN" sz="2300" dirty="0" smtClean="0"/>
                  <a:t>are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under</a:t>
                </a:r>
                <a:r>
                  <a:rPr kumimoji="1" lang="zh-CN" altLang="en-US" sz="2300" dirty="0" smtClean="0"/>
                  <a:t> </a:t>
                </a:r>
                <a:r>
                  <a:rPr kumimoji="1" lang="en-US" altLang="zh-CN" sz="2300" dirty="0" smtClean="0"/>
                  <a:t>study</a:t>
                </a:r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Multiplicity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dependence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732450"/>
                <a:ext cx="8515350" cy="5452450"/>
              </a:xfrm>
              <a:blipFill rotWithShape="0">
                <a:blip r:embed="rId2"/>
                <a:stretch>
                  <a:fillRect l="-860" t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028950" y="6470651"/>
            <a:ext cx="3086100" cy="365125"/>
          </a:xfrm>
        </p:spPr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22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0788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79675"/>
          </a:xfrm>
        </p:spPr>
        <p:txBody>
          <a:bodyPr/>
          <a:lstStyle/>
          <a:p>
            <a:r>
              <a:rPr kumimoji="1" lang="en-US" altLang="zh-CN" dirty="0" smtClean="0"/>
              <a:t>Thank</a:t>
            </a:r>
            <a:r>
              <a:rPr kumimoji="1" lang="zh-CN" altLang="en-US" dirty="0" smtClean="0"/>
              <a:t> </a:t>
            </a:r>
            <a:r>
              <a:rPr kumimoji="1" lang="en-US" altLang="zh-CN" smtClean="0"/>
              <a:t>you</a:t>
            </a:r>
            <a:r>
              <a:rPr kumimoji="1" lang="en-US" altLang="zh-CN"/>
              <a:t>!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23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479675"/>
          </a:xfrm>
        </p:spPr>
        <p:txBody>
          <a:bodyPr/>
          <a:lstStyle/>
          <a:p>
            <a:r>
              <a:rPr kumimoji="1" lang="en-US" altLang="zh-CN" dirty="0" smtClean="0"/>
              <a:t>Back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slides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24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6437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0772"/>
                <a:ext cx="7886700" cy="586768"/>
              </a:xfrm>
            </p:spPr>
            <p:txBody>
              <a:bodyPr/>
              <a:lstStyle/>
              <a:p>
                <a:r>
                  <a:rPr kumimoji="1" lang="en-US" altLang="zh-CN" sz="3000" dirty="0" smtClean="0"/>
                  <a:t>Open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charm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 smtClean="0"/>
                  <a:t>production: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p</a:t>
                </a:r>
                <a:r>
                  <a:rPr kumimoji="1" lang="en-US" altLang="zh-CN" sz="3000" dirty="0" smtClean="0"/>
                  <a:t>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0772"/>
                <a:ext cx="7886700" cy="586768"/>
              </a:xfrm>
              <a:blipFill rotWithShape="0">
                <a:blip r:embed="rId2"/>
                <a:stretch>
                  <a:fillRect l="-1777" t="-12500" b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210" y="4338369"/>
                <a:ext cx="8904857" cy="2519631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000" dirty="0" smtClean="0"/>
                  <a:t>Reconstructed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through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decay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channel: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is-I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zh-CN" altLang="en-US" sz="2000" dirty="0" smtClean="0"/>
              </a:p>
              <a:p>
                <a:r>
                  <a:rPr kumimoji="1" lang="en-US" altLang="zh-CN" sz="2000" dirty="0" smtClean="0"/>
                  <a:t>Obtain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yields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is-IS" altLang="zh-CN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fitting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invariant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mass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distribution: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Signal: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Crystal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Ball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+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Gaussian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Background: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linear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210" y="4338369"/>
                <a:ext cx="8904857" cy="2519631"/>
              </a:xfrm>
              <a:blipFill rotWithShape="0">
                <a:blip r:embed="rId3"/>
                <a:stretch>
                  <a:fillRect l="-616" t="-2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87" y="814647"/>
            <a:ext cx="4285659" cy="34256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746" y="809281"/>
            <a:ext cx="4295991" cy="34310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25213" y="6048574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JHEP 10 (2017) 090</a:t>
            </a:r>
            <a:endParaRPr lang="zh-CN" altLang="en-US" sz="1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25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11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34959"/>
                <a:ext cx="7886700" cy="58676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 smtClean="0"/>
                  <a:t>Open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charm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 smtClean="0"/>
                  <a:t>production: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p</a:t>
                </a:r>
                <a:r>
                  <a:rPr kumimoji="1" lang="en-US" altLang="zh-CN" sz="3000" dirty="0" smtClean="0"/>
                  <a:t>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34959"/>
                <a:ext cx="7886700" cy="586768"/>
              </a:xfrm>
              <a:blipFill rotWithShape="0">
                <a:blip r:embed="rId2"/>
                <a:stretch>
                  <a:fillRect l="-1777" t="-12500" b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1515" y="4307378"/>
                <a:ext cx="5616982" cy="2196157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000" dirty="0" smtClean="0"/>
                  <a:t>Extract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prompt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fitting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IP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distribution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Prompt: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Background: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sideband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data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1515" y="4307378"/>
                <a:ext cx="5616982" cy="2196157"/>
              </a:xfrm>
              <a:blipFill rotWithShape="0">
                <a:blip r:embed="rId3"/>
                <a:stretch>
                  <a:fillRect l="-977" t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cxnSp>
        <p:nvCxnSpPr>
          <p:cNvPr id="7" name="直线箭头连接符 6"/>
          <p:cNvCxnSpPr/>
          <p:nvPr/>
        </p:nvCxnSpPr>
        <p:spPr>
          <a:xfrm flipV="1">
            <a:off x="6500895" y="5335569"/>
            <a:ext cx="186239" cy="4264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 flipV="1">
            <a:off x="6687133" y="4883788"/>
            <a:ext cx="650627" cy="4452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/>
          <p:nvPr/>
        </p:nvCxnSpPr>
        <p:spPr>
          <a:xfrm flipH="1" flipV="1">
            <a:off x="6637441" y="4825879"/>
            <a:ext cx="49694" cy="4999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 flipV="1">
            <a:off x="6699161" y="4453508"/>
            <a:ext cx="397964" cy="85423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584787" y="5764947"/>
                <a:ext cx="330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>
                          <a:latin typeface="Cambria Math" charset="0"/>
                        </a:rPr>
                        <m:t>PV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787" y="5764947"/>
                <a:ext cx="330868" cy="338554"/>
              </a:xfrm>
              <a:prstGeom prst="rect">
                <a:avLst/>
              </a:prstGeom>
              <a:blipFill rotWithShape="0">
                <a:blip r:embed="rId5"/>
                <a:stretch>
                  <a:fillRect r="-24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6058109" y="4609604"/>
                <a:ext cx="3188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109" y="4609604"/>
                <a:ext cx="318837" cy="338554"/>
              </a:xfrm>
              <a:prstGeom prst="rect">
                <a:avLst/>
              </a:prstGeom>
              <a:blipFill rotWithShape="0">
                <a:blip r:embed="rId6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7233057" y="5088243"/>
                <a:ext cx="295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057" y="5088243"/>
                <a:ext cx="295901" cy="338554"/>
              </a:xfrm>
              <a:prstGeom prst="rect">
                <a:avLst/>
              </a:prstGeom>
              <a:blipFill rotWithShape="0">
                <a:blip r:embed="rId7"/>
                <a:stretch>
                  <a:fillRect r="-35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6533016" y="4157824"/>
                <a:ext cx="19918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i="1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r>
                        <a:rPr kumimoji="1" lang="en-US" altLang="zh-CN" sz="1600" i="1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sz="16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016" y="4157824"/>
                <a:ext cx="1991884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连接符 19"/>
          <p:cNvCxnSpPr/>
          <p:nvPr/>
        </p:nvCxnSpPr>
        <p:spPr>
          <a:xfrm flipH="1">
            <a:off x="6343513" y="5338823"/>
            <a:ext cx="343623" cy="798376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6704027" y="5382278"/>
                <a:ext cx="295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27" y="5382278"/>
                <a:ext cx="295901" cy="338554"/>
              </a:xfrm>
              <a:prstGeom prst="rect">
                <a:avLst/>
              </a:prstGeom>
              <a:blipFill rotWithShape="0">
                <a:blip r:embed="rId9"/>
                <a:stretch>
                  <a:fillRect r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箭头连接符 21"/>
          <p:cNvCxnSpPr/>
          <p:nvPr/>
        </p:nvCxnSpPr>
        <p:spPr>
          <a:xfrm flipV="1">
            <a:off x="6031617" y="5733678"/>
            <a:ext cx="490116" cy="9987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>
            <a:off x="6500895" y="5765315"/>
            <a:ext cx="1351038" cy="3035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>
            <a:off x="6025463" y="5841253"/>
            <a:ext cx="377029" cy="1379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>
            <a:off x="6328329" y="5868694"/>
            <a:ext cx="97235" cy="473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 flipV="1">
            <a:off x="6305162" y="5882252"/>
            <a:ext cx="38351" cy="756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 flipH="1">
                <a:off x="6025463" y="5920085"/>
                <a:ext cx="134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>
                          <a:solidFill>
                            <a:srgbClr val="FF0000"/>
                          </a:solidFill>
                          <a:latin typeface="Cambria Math" charset="0"/>
                        </a:rPr>
                        <m:t>IP</m:t>
                      </m:r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25463" y="5920085"/>
                <a:ext cx="134477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4545" r="-14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/>
          <p:cNvSpPr txBox="1"/>
          <p:nvPr/>
        </p:nvSpPr>
        <p:spPr>
          <a:xfrm>
            <a:off x="6586065" y="5899610"/>
            <a:ext cx="114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/>
              <a:t>others</a:t>
            </a:r>
            <a:endParaRPr kumimoji="1" lang="zh-CN" altLang="en-US" sz="1600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732451"/>
            <a:ext cx="4432015" cy="342537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0809" y="735705"/>
            <a:ext cx="4474002" cy="3422119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201269" y="6187602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JHEP 10 (2017) 090</a:t>
            </a:r>
            <a:endParaRPr lang="zh-CN" altLang="en-US" sz="1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26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503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15824"/>
                <a:ext cx="7886700" cy="58676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 smtClean="0"/>
                  <a:t>Prompt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3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sz="3000" dirty="0" smtClean="0"/>
                  <a:t>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c</a:t>
                </a:r>
                <a:r>
                  <a:rPr kumimoji="1" lang="en-US" altLang="zh-CN" sz="3000" dirty="0" smtClean="0"/>
                  <a:t>ross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 smtClean="0"/>
                  <a:t>section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15824"/>
                <a:ext cx="7886700" cy="586768"/>
              </a:xfrm>
              <a:blipFill rotWithShape="0">
                <a:blip r:embed="rId2"/>
                <a:stretch>
                  <a:fillRect l="-1777" t="-12500" b="-2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0767" y="4001133"/>
                <a:ext cx="9053233" cy="262826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 smtClean="0"/>
                  <a:t>Double-differential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Cross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section: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𝜎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𝑦𝑑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  <m: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p>
                        </m:sSup>
                        <m:r>
                          <a:rPr kumimoji="1" lang="is-I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000" i="1"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𝜀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)×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ℬ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charset="0"/>
                          </a:rPr>
                          <m:t>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)×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</m:oMath>
                </a14:m>
                <a:endParaRPr kumimoji="1" lang="zh-CN" altLang="en-US" sz="2000" dirty="0" smtClean="0"/>
              </a:p>
              <a:p>
                <a:r>
                  <a:rPr lang="en-US" altLang="zh-CN" sz="2000" dirty="0"/>
                  <a:t>The uncertainty </a:t>
                </a:r>
                <a:r>
                  <a:rPr lang="en-US" altLang="zh-CN" sz="2000" dirty="0" smtClean="0"/>
                  <a:t>is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the </a:t>
                </a:r>
                <a:r>
                  <a:rPr lang="en-US" altLang="zh-CN" sz="2000" dirty="0"/>
                  <a:t>quadratic sum of the statistical and systematic components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effeciency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estimated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sample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𝜎</m:t>
                    </m:r>
                    <m:r>
                      <a:rPr kumimoji="1" lang="en-US" altLang="zh-CN" sz="20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</m:t>
                        </m:r>
                      </m:sub>
                    </m:sSub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10</m:t>
                    </m:r>
                    <m:r>
                      <a:rPr kumimoji="1"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  <a:ea typeface="Cambria Math" charset="0"/>
                        <a:cs typeface="Cambria Math" charset="0"/>
                      </a:rPr>
                      <m:t>GeV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kumimoji="1" lang="zh-CN" altLang="en-US" sz="20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,</m:t>
                    </m:r>
                    <m:r>
                      <a:rPr kumimoji="1" lang="zh-CN" altLang="en-US" sz="2000" i="1" dirty="0">
                        <a:latin typeface="Cambria Math" charset="0"/>
                      </a:rPr>
                      <m:t>  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1.5</m:t>
                    </m:r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4.0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)=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230.6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0.5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stat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)±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13.0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sys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i="1" dirty="0"/>
                  <a:t> </a:t>
                </a:r>
                <a:r>
                  <a:rPr kumimoji="1" lang="en-US" altLang="zh-CN" sz="2000" dirty="0"/>
                  <a:t>mb</a:t>
                </a:r>
                <a:endParaRPr kumimoji="1" lang="zh-CN" altLang="en-US" sz="2000" dirty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𝜎</m:t>
                    </m:r>
                    <m:r>
                      <a:rPr kumimoji="1" lang="en-US" altLang="zh-CN" sz="20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</m:t>
                        </m:r>
                      </m:sub>
                    </m:sSub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10</m:t>
                    </m:r>
                    <m:r>
                      <a:rPr kumimoji="1"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  <a:ea typeface="Cambria Math" charset="0"/>
                        <a:cs typeface="Cambria Math" charset="0"/>
                      </a:rPr>
                      <m:t>GeV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kumimoji="1" lang="zh-CN" altLang="en-US" sz="20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,</m:t>
                    </m:r>
                    <m:r>
                      <a:rPr kumimoji="1" lang="zh-CN" altLang="en-US" sz="2000" i="1" dirty="0">
                        <a:latin typeface="Cambria Math" charset="0"/>
                      </a:rPr>
                      <m:t>  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−5.0</m:t>
                    </m:r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−2.5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)=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252.7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±1.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stat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)±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sys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i="1" dirty="0"/>
                  <a:t> </a:t>
                </a:r>
                <a:r>
                  <a:rPr kumimoji="1" lang="en-US" altLang="zh-CN" sz="2000" dirty="0" smtClean="0"/>
                  <a:t>mb</a:t>
                </a:r>
                <a:endParaRPr kumimoji="1" lang="zh-CN" altLang="en-US" sz="3800" dirty="0" smtClean="0"/>
              </a:p>
              <a:p>
                <a:endParaRPr kumimoji="1" lang="zh-CN" altLang="en-US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0767" y="4001133"/>
                <a:ext cx="9053233" cy="2628267"/>
              </a:xfr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2" y="883479"/>
            <a:ext cx="8568390" cy="31176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28056" y="6048573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400" dirty="0"/>
              <a:t>JHEP 10 (2017) 090</a:t>
            </a:r>
            <a:endParaRPr lang="zh-CN" altLang="en-US" sz="14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27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528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5682"/>
                <a:ext cx="7886700" cy="586768"/>
              </a:xfrm>
            </p:spPr>
            <p:txBody>
              <a:bodyPr/>
              <a:lstStyle/>
              <a:p>
                <a:r>
                  <a:rPr kumimoji="1" lang="en-US" altLang="zh-CN" sz="3000" dirty="0" smtClean="0"/>
                  <a:t>Open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charm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 smtClean="0"/>
                  <a:t>production: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p</a:t>
                </a:r>
                <a:r>
                  <a:rPr kumimoji="1" lang="en-US" altLang="zh-CN" sz="3000" dirty="0" smtClean="0"/>
                  <a:t>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3000" b="0" i="0" smtClean="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000" b="0" i="1" smtClean="0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5682"/>
                <a:ext cx="7886700" cy="586768"/>
              </a:xfrm>
              <a:blipFill rotWithShape="0">
                <a:blip r:embed="rId2"/>
                <a:stretch>
                  <a:fillRect l="-1777" t="-13542" b="-26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650" y="3801979"/>
                <a:ext cx="8000283" cy="188258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 smtClean="0"/>
                  <a:t>Reconstructed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throught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decay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channel: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kumimoji="1" lang="is-I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zh-CN" altLang="en-US" sz="2000" dirty="0" smtClean="0"/>
              </a:p>
              <a:p>
                <a:r>
                  <a:rPr kumimoji="1" lang="en-US" altLang="zh-CN" sz="2000" dirty="0" smtClean="0"/>
                  <a:t>Obtain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yields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</m:sup>
                    </m:sSubSup>
                    <m:r>
                      <a:rPr kumimoji="1" lang="is-IS" altLang="zh-CN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fitting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invariant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mass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distribution: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Signal: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Gaussian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Background: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linear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650" y="3801979"/>
                <a:ext cx="8000283" cy="1882588"/>
              </a:xfrm>
              <a:blipFill rotWithShape="0">
                <a:blip r:embed="rId3"/>
                <a:stretch>
                  <a:fillRect l="-685" t="-3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799843" y="6048574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0" y="921133"/>
            <a:ext cx="8969700" cy="2880846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28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300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22694" y="147357"/>
            <a:ext cx="7886700" cy="552450"/>
          </a:xfrm>
        </p:spPr>
        <p:txBody>
          <a:bodyPr>
            <a:normAutofit fontScale="90000"/>
          </a:bodyPr>
          <a:lstStyle/>
          <a:p>
            <a:r>
              <a:rPr kumimoji="1" lang="en-US" altLang="zh-CN" sz="3600" dirty="0"/>
              <a:t>Physics motivation</a:t>
            </a:r>
            <a:endParaRPr kumimoji="1"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12133" y="3188814"/>
                <a:ext cx="5499299" cy="1620075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zh-CN" sz="2000" dirty="0" smtClean="0"/>
                  <a:t>Cold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n</a:t>
                </a:r>
                <a:r>
                  <a:rPr kumimoji="1" lang="en-US" altLang="zh-CN" sz="2000" dirty="0" smtClean="0"/>
                  <a:t>uclear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m</a:t>
                </a:r>
                <a:r>
                  <a:rPr kumimoji="1" lang="en-US" altLang="zh-CN" sz="2000" dirty="0" smtClean="0"/>
                  <a:t>atter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effects:</a:t>
                </a:r>
                <a:endParaRPr lang="zh-CN" altLang="en-US" sz="2000" dirty="0" smtClean="0"/>
              </a:p>
              <a:p>
                <a:pPr marL="169200" lvl="1">
                  <a:buFont typeface="Wingdings" charset="2"/>
                  <a:buChar char="Ø"/>
                </a:pPr>
                <a:r>
                  <a:rPr lang="en-US" altLang="zh-CN" sz="2000" dirty="0" smtClean="0"/>
                  <a:t>Modification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of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err="1" smtClean="0"/>
                  <a:t>parton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distribution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functions: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err="1" smtClean="0"/>
                  <a:t>nPDF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and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CGC: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gluon</m:t>
                        </m:r>
                      </m:sub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Pb</m:t>
                        </m:r>
                      </m:sup>
                    </m:sSubSup>
                    <m:r>
                      <a:rPr lang="en-US" altLang="zh-CN" sz="2000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gluon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Pb</m:t>
                        </m:r>
                      </m:sup>
                    </m:sSubSup>
                  </m:oMath>
                </a14:m>
                <a:r>
                  <a:rPr lang="en-US" altLang="zh-CN" sz="2000" dirty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gluon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𝑝</m:t>
                        </m:r>
                      </m:sup>
                    </m:sSubSup>
                  </m:oMath>
                </a14:m>
                <a:endParaRPr lang="zh-CN" altLang="en-US" sz="2000" dirty="0" smtClean="0"/>
              </a:p>
              <a:p>
                <a:pPr marL="169200" lvl="1">
                  <a:buFont typeface="Wingdings" charset="2"/>
                  <a:buChar char="Ø"/>
                </a:pPr>
                <a:r>
                  <a:rPr lang="en-US" altLang="zh-CN" sz="2000" dirty="0" err="1" smtClean="0"/>
                  <a:t>Hadronization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with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medium</a:t>
                </a:r>
                <a:endParaRPr lang="zh-CN" altLang="en-US" sz="2000" dirty="0"/>
              </a:p>
              <a:p>
                <a:pPr marL="169200" lvl="1">
                  <a:buFont typeface="Wingdings" charset="2"/>
                  <a:buChar char="Ø"/>
                </a:pPr>
                <a:r>
                  <a:rPr lang="en-US" altLang="zh-CN" sz="2000" dirty="0" smtClean="0"/>
                  <a:t>Energy-loss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medium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and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on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33" y="3188814"/>
                <a:ext cx="5499299" cy="1620075"/>
              </a:xfrm>
              <a:blipFill rotWithShape="0">
                <a:blip r:embed="rId3"/>
                <a:stretch>
                  <a:fillRect l="-998" t="-5263" b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0" y="722578"/>
                <a:ext cx="8332089" cy="1156543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indent="-172800">
                  <a:buFont typeface="Arial" charset="0"/>
                  <a:buChar char="•"/>
                </a:pPr>
                <a:r>
                  <a:rPr kumimoji="1" lang="en-US" altLang="zh-CN" sz="2000" dirty="0" smtClean="0"/>
                  <a:t>Heavy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flavor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states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are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good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probes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heavy-ion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collisions</a:t>
                </a:r>
                <a:endParaRPr kumimoji="1" lang="zh-CN" altLang="en-US" sz="2000" dirty="0"/>
              </a:p>
              <a:p>
                <a:pPr marL="169200" lvl="2" indent="-1728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000" i="1" smtClean="0">
                            <a:latin typeface="Cambria Math" charset="0"/>
                          </a:rPr>
                          <m:t>𝑐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,  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≫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0B050"/>
                        </a:solidFill>
                        <a:latin typeface="Cambria Math" charset="0"/>
                      </a:rPr>
                      <m:t>𝑔</m:t>
                    </m:r>
                    <m:r>
                      <a:rPr kumimoji="1" lang="en-US" altLang="zh-CN" sz="2000" i="1">
                        <a:solidFill>
                          <a:srgbClr val="00B050"/>
                        </a:solidFill>
                        <a:latin typeface="Cambria Math" charset="0"/>
                      </a:rPr>
                      <m:t>+</m:t>
                    </m:r>
                    <m:r>
                      <a:rPr kumimoji="1" lang="en-US" altLang="zh-CN" sz="2000" i="1">
                        <a:solidFill>
                          <a:srgbClr val="00B050"/>
                        </a:solidFill>
                        <a:latin typeface="Cambria Math" charset="0"/>
                      </a:rPr>
                      <m:t>𝑔</m:t>
                    </m:r>
                    <m:groupChr>
                      <m:groupChrPr>
                        <m:chr m:val="→"/>
                        <m:vertJc m:val="bot"/>
                        <m:ctrlPr>
                          <a:rPr kumimoji="1" lang="is-IS" altLang="zh-CN" sz="2000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kumimoji="1" lang="en-US" altLang="zh-CN" sz="2000">
                            <a:latin typeface="Cambria Math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ertubative</m:t>
                        </m:r>
                        <m:r>
                          <a:rPr kumimoji="1" lang="zh-CN" altLang="en-US" sz="20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QCD</m:t>
                        </m:r>
                      </m:e>
                    </m:groupChr>
                    <m:r>
                      <a:rPr kumimoji="1" lang="en-US" altLang="zh-CN" sz="2000" i="1">
                        <a:solidFill>
                          <a:srgbClr val="7030A0"/>
                        </a:solidFill>
                        <a:latin typeface="Cambria Math" charset="0"/>
                      </a:rPr>
                      <m:t>𝑐</m:t>
                    </m:r>
                    <m:r>
                      <a:rPr kumimoji="1" lang="en-US" altLang="zh-CN" sz="2000" i="1">
                        <a:solidFill>
                          <a:srgbClr val="7030A0"/>
                        </a:solidFill>
                        <a:latin typeface="Cambria Math" charset="0"/>
                      </a:rPr>
                      <m:t>,</m:t>
                    </m:r>
                    <m:r>
                      <a:rPr kumimoji="1" lang="en-US" altLang="zh-CN" sz="2000" i="1">
                        <a:solidFill>
                          <a:srgbClr val="7030A0"/>
                        </a:solidFill>
                        <a:latin typeface="Cambria Math" charset="0"/>
                      </a:rPr>
                      <m:t>𝑏</m:t>
                    </m:r>
                    <m:r>
                      <a:rPr kumimoji="1" lang="zh-CN" alt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rgbClr val="7030A0"/>
                        </a:solidFill>
                        <a:latin typeface="Cambria Math" charset="0"/>
                      </a:rPr>
                      <m:t>quark</m:t>
                    </m:r>
                  </m:oMath>
                </a14:m>
                <a:endParaRPr kumimoji="1" lang="zh-CN" altLang="en-US" sz="2000" dirty="0"/>
              </a:p>
              <a:p>
                <a:pPr marL="169200" lvl="2" indent="-172800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prod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≪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QGP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experience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whole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time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evolution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of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collisions</a:t>
                </a:r>
                <a:r>
                  <a:rPr kumimoji="1" lang="zh-CN" altLang="en-US" sz="2000" dirty="0" smtClean="0"/>
                  <a:t> </a:t>
                </a:r>
                <a:endParaRPr kumimoji="1" lang="zh-CN" altLang="en-US" sz="2000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2578"/>
                <a:ext cx="8332089" cy="1156543"/>
              </a:xfrm>
              <a:prstGeom prst="rect">
                <a:avLst/>
              </a:prstGeom>
              <a:blipFill rotWithShape="0">
                <a:blip r:embed="rId5"/>
                <a:stretch>
                  <a:fillRect l="-658" t="-3175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</a:t>
            </a:fld>
            <a:endParaRPr kumimoji="1" lang="zh-CN" altLang="en-US" sz="1100" b="1" dirty="0"/>
          </a:p>
        </p:txBody>
      </p:sp>
      <p:sp>
        <p:nvSpPr>
          <p:cNvPr id="18" name="右箭头 17"/>
          <p:cNvSpPr/>
          <p:nvPr/>
        </p:nvSpPr>
        <p:spPr>
          <a:xfrm>
            <a:off x="6673649" y="1113093"/>
            <a:ext cx="1455890" cy="181203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9" name="直线箭头连接符 18"/>
          <p:cNvCxnSpPr/>
          <p:nvPr/>
        </p:nvCxnSpPr>
        <p:spPr>
          <a:xfrm>
            <a:off x="7484745" y="1276081"/>
            <a:ext cx="225665" cy="7142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 flipH="1" flipV="1">
            <a:off x="7751445" y="2146555"/>
            <a:ext cx="190500" cy="65509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 flipV="1">
            <a:off x="7804231" y="1868018"/>
            <a:ext cx="651637" cy="241668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 flipH="1">
            <a:off x="7006269" y="2125263"/>
            <a:ext cx="649926" cy="23524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上箭头 23"/>
          <p:cNvSpPr/>
          <p:nvPr/>
        </p:nvSpPr>
        <p:spPr>
          <a:xfrm rot="3866384">
            <a:off x="8510986" y="1509205"/>
            <a:ext cx="326856" cy="498317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上箭头 24"/>
          <p:cNvSpPr/>
          <p:nvPr/>
        </p:nvSpPr>
        <p:spPr>
          <a:xfrm rot="14658644">
            <a:off x="6531333" y="2208250"/>
            <a:ext cx="326856" cy="650645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C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87520" y="2009447"/>
            <a:ext cx="105349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i="1" dirty="0" err="1" smtClean="0">
                <a:solidFill>
                  <a:srgbClr val="7030A0"/>
                </a:solidFill>
              </a:rPr>
              <a:t>c,b</a:t>
            </a:r>
            <a:r>
              <a:rPr lang="zh-CN" altLang="en-US" dirty="0" smtClean="0">
                <a:solidFill>
                  <a:srgbClr val="7030A0"/>
                </a:solidFill>
              </a:rPr>
              <a:t> </a:t>
            </a:r>
            <a:r>
              <a:rPr lang="en-US" altLang="zh-CN" dirty="0" smtClean="0">
                <a:solidFill>
                  <a:srgbClr val="7030A0"/>
                </a:solidFill>
              </a:rPr>
              <a:t>quark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 rot="10800000">
            <a:off x="6873797" y="2742090"/>
            <a:ext cx="1691729" cy="23119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050671" y="760299"/>
            <a:ext cx="103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70C0"/>
                </a:solidFill>
              </a:rPr>
              <a:t>proton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60000" y="2819482"/>
            <a:ext cx="103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70C0"/>
                </a:solidFill>
              </a:rPr>
              <a:t>proton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35" name="右箭头 34"/>
          <p:cNvSpPr/>
          <p:nvPr/>
        </p:nvSpPr>
        <p:spPr>
          <a:xfrm>
            <a:off x="6562528" y="3584657"/>
            <a:ext cx="1525597" cy="20888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右箭头 36"/>
          <p:cNvSpPr/>
          <p:nvPr/>
        </p:nvSpPr>
        <p:spPr>
          <a:xfrm flipH="1">
            <a:off x="6771870" y="5420199"/>
            <a:ext cx="2031300" cy="6634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9" name="直线箭头连接符 38"/>
          <p:cNvCxnSpPr/>
          <p:nvPr/>
        </p:nvCxnSpPr>
        <p:spPr>
          <a:xfrm>
            <a:off x="7444558" y="3761906"/>
            <a:ext cx="225665" cy="71429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/>
          <p:nvPr/>
        </p:nvCxnSpPr>
        <p:spPr>
          <a:xfrm flipH="1" flipV="1">
            <a:off x="7710410" y="4608766"/>
            <a:ext cx="283667" cy="101009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/>
          <p:nvPr/>
        </p:nvCxnSpPr>
        <p:spPr>
          <a:xfrm flipV="1">
            <a:off x="7754101" y="4384650"/>
            <a:ext cx="577988" cy="19875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/>
          <p:cNvCxnSpPr/>
          <p:nvPr/>
        </p:nvCxnSpPr>
        <p:spPr>
          <a:xfrm flipH="1">
            <a:off x="7261217" y="4583404"/>
            <a:ext cx="377432" cy="22152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上箭头 42"/>
          <p:cNvSpPr/>
          <p:nvPr/>
        </p:nvSpPr>
        <p:spPr>
          <a:xfrm rot="3866384">
            <a:off x="8491263" y="3993480"/>
            <a:ext cx="326856" cy="498317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上箭头 43"/>
          <p:cNvSpPr/>
          <p:nvPr/>
        </p:nvSpPr>
        <p:spPr>
          <a:xfrm rot="14658644">
            <a:off x="6787848" y="4610102"/>
            <a:ext cx="326856" cy="674070"/>
          </a:xfrm>
          <a:prstGeom prst="upArrow">
            <a:avLst>
              <a:gd name="adj1" fmla="val 46100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C000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 rot="4204625">
            <a:off x="7312776" y="3602207"/>
            <a:ext cx="959897" cy="1935492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6314869" y="5121138"/>
            <a:ext cx="160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C000"/>
                </a:solidFill>
              </a:rPr>
              <a:t>Medium(QGP?)</a:t>
            </a:r>
            <a:endParaRPr kumimoji="1" lang="zh-CN" altLang="en-US" dirty="0">
              <a:solidFill>
                <a:srgbClr val="FFC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054535" y="3213280"/>
            <a:ext cx="103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70C0"/>
                </a:solidFill>
              </a:rPr>
              <a:t>proton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373428" y="5907030"/>
            <a:ext cx="103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lead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/>
              <p:cNvSpPr txBox="1"/>
              <p:nvPr/>
            </p:nvSpPr>
            <p:spPr>
              <a:xfrm>
                <a:off x="106620" y="2042283"/>
                <a:ext cx="5523240" cy="982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gluon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𝑝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kumimoji="1" lang="is-IS" altLang="zh-CN" sz="2000" b="0" i="1" smtClean="0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QCD</m:t>
                        </m:r>
                      </m:e>
                    </m:groupChr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𝑐</m:t>
                        </m:r>
                        <m:r>
                          <a:rPr kumimoji="1" lang="en-US" altLang="zh-CN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kumimoji="1" lang="en-US" altLang="zh-CN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quar</m:t>
                        </m:r>
                        <m:r>
                          <a:rPr kumimoji="1" lang="en-US" altLang="zh-CN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𝑝𝑝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kumimoji="1" lang="is-IS" altLang="zh-CN" sz="2000" b="0" i="1" smtClean="0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adronization</m:t>
                        </m:r>
                        <m:r>
                          <a:rPr kumimoji="1" lang="zh-CN" altLang="en-US" sz="2000" b="0" i="0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000" b="1" i="0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𝐧𝐨</m:t>
                        </m:r>
                        <m:r>
                          <a:rPr kumimoji="1" lang="zh-CN" altLang="en-US" sz="2000" b="1" i="0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000" b="1" i="0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𝐦𝐞𝐝𝐢𝐮𝐦</m:t>
                        </m:r>
                        <m:r>
                          <a:rPr kumimoji="1" lang="en-US" altLang="zh-CN" sz="2000" b="1" i="0" smtClean="0">
                            <a:latin typeface="Cambria Math" charset="0"/>
                          </a:rPr>
                          <m:t> </m:t>
                        </m:r>
                      </m:e>
                    </m:groupChr>
                    <m:sSubSup>
                      <m:sSubSupPr>
                        <m:ctrlP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𝝈</m:t>
                        </m:r>
                      </m:e>
                      <m:sub>
                        <m: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𝒄</m:t>
                        </m:r>
                        <m: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𝒃</m:t>
                        </m:r>
                        <m: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000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𝐡𝐚𝐝𝐨𝐧</m:t>
                        </m:r>
                      </m:sub>
                      <m:sup>
                        <m: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𝒑𝒑</m:t>
                        </m:r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gluon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Pb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kumimoji="1" lang="is-IS" altLang="zh-CN" sz="2000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kumimoji="1" lang="en-US" altLang="zh-CN" sz="2000">
                            <a:latin typeface="Cambria Math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QCD</m:t>
                        </m:r>
                      </m:e>
                    </m:groupChr>
                    <m:sSubSup>
                      <m:sSubSupPr>
                        <m:ctrlPr>
                          <a:rPr kumimoji="1" lang="en-US" altLang="zh-CN" sz="200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𝑐</m:t>
                        </m:r>
                        <m:r>
                          <a:rPr kumimoji="1" lang="en-US" altLang="zh-CN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kumimoji="1" lang="en-US" altLang="zh-CN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quar</m:t>
                        </m:r>
                        <m:r>
                          <a:rPr kumimoji="1" lang="en-US" altLang="zh-CN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Pb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kumimoji="1" lang="is-IS" altLang="zh-CN" sz="2000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kumimoji="1" lang="en-US" altLang="zh-CN" sz="2000">
                            <a:latin typeface="Cambria Math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adronization</m:t>
                        </m:r>
                        <m:r>
                          <a:rPr kumimoji="1" lang="en-US" altLang="zh-CN" sz="2000">
                            <a:latin typeface="Cambria Math" charset="0"/>
                          </a:rPr>
                          <m:t> &amp; </m:t>
                        </m:r>
                        <m:r>
                          <a:rPr kumimoji="1" lang="en-US" altLang="zh-CN" sz="2000" b="1" i="1" smtClean="0">
                            <a:solidFill>
                              <a:srgbClr val="FFC000"/>
                            </a:solidFill>
                            <a:latin typeface="Cambria Math" charset="0"/>
                          </a:rPr>
                          <m:t>𝐦𝐞𝐝𝐢𝐮𝐦</m:t>
                        </m:r>
                      </m:e>
                    </m:groupChr>
                    <m:sSubSup>
                      <m:sSubSupPr>
                        <m:ctrlP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𝝈</m:t>
                        </m:r>
                      </m:e>
                      <m:sub>
                        <m:r>
                          <a:rPr kumimoji="1" lang="en-US" altLang="zh-CN" sz="20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𝒄</m:t>
                        </m:r>
                        <m:r>
                          <a:rPr kumimoji="1" lang="en-US" altLang="zh-CN" sz="20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𝒃</m:t>
                        </m:r>
                        <m:r>
                          <a:rPr kumimoji="1" lang="en-US" altLang="zh-CN" sz="20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0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𝒉𝒂𝒅𝒐𝒏</m:t>
                        </m:r>
                      </m:sub>
                      <m:sup>
                        <m:r>
                          <a:rPr kumimoji="1" lang="en-US" altLang="zh-CN" sz="20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𝒑</m:t>
                        </m:r>
                        <m:r>
                          <a:rPr lang="en-US" altLang="zh-CN" sz="2000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𝑷𝒃</m:t>
                        </m:r>
                      </m:sup>
                    </m:sSubSup>
                  </m:oMath>
                </a14:m>
                <a:r>
                  <a:rPr lang="zh-CN" altLang="en-US" sz="2000" dirty="0" smtClean="0"/>
                  <a:t> 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0" y="2042283"/>
                <a:ext cx="5523240" cy="982577"/>
              </a:xfrm>
              <a:prstGeom prst="rect">
                <a:avLst/>
              </a:prstGeom>
              <a:blipFill rotWithShape="0">
                <a:blip r:embed="rId6"/>
                <a:stretch>
                  <a:fillRect r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3045" y="4791389"/>
                <a:ext cx="6084201" cy="1654940"/>
              </a:xfrm>
              <a:prstGeom prst="rect">
                <a:avLst/>
              </a:prstGeom>
            </p:spPr>
            <p:txBody>
              <a:bodyPr wrap="square" lIns="36000">
                <a:spAutoFit/>
              </a:bodyPr>
              <a:lstStyle/>
              <a:p>
                <a:pPr indent="-162900">
                  <a:buFont typeface="Arial" charset="0"/>
                  <a:buChar char="•"/>
                </a:pPr>
                <a:r>
                  <a:rPr lang="en-US" altLang="zh-CN" sz="2000" dirty="0" smtClean="0"/>
                  <a:t>Observables:</a:t>
                </a:r>
                <a:endParaRPr lang="zh-CN" altLang="en-US" sz="2000" dirty="0" smtClean="0"/>
              </a:p>
              <a:p>
                <a:pPr marL="169200" lvl="1">
                  <a:buFont typeface="Wingdings" charset="2"/>
                  <a:buChar char="Ø"/>
                </a:pPr>
                <a:r>
                  <a:rPr lang="en-US" altLang="zh-CN" sz="2000" dirty="0" smtClean="0"/>
                  <a:t>Nuclear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modification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factor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Pb</m:t>
                        </m:r>
                      </m:sub>
                    </m:sSub>
                  </m:oMath>
                </a14:m>
                <a:r>
                  <a:rPr lang="en-US" altLang="zh-CN" sz="2000" dirty="0"/>
                  <a:t>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modification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PDF,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2"/>
                      </m:rPr>
                      <a:rPr kumimoji="1" lang="en-US" altLang="zh-CN" sz="2000">
                        <a:latin typeface="Cambria Math" charset="0"/>
                      </a:rPr>
                      <m:t>h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adronization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mechanism,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medium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effects</a:t>
                </a:r>
                <a:endParaRPr lang="zh-CN" altLang="en-US" sz="2000" dirty="0"/>
              </a:p>
              <a:p>
                <a:pPr marL="169200" lvl="1">
                  <a:buFont typeface="Wingdings" charset="2"/>
                  <a:buChar char="Ø"/>
                </a:pPr>
                <a:r>
                  <a:rPr lang="en-US" altLang="zh-CN" sz="2000" dirty="0"/>
                  <a:t>Forward-backward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ratio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</m:oMath>
                </a14:m>
                <a:r>
                  <a:rPr lang="en-US" altLang="zh-CN" sz="2000" dirty="0"/>
                  <a:t>: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modification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PDF</a:t>
                </a:r>
                <a:r>
                  <a:rPr lang="zh-CN" altLang="en-US" sz="2000" dirty="0"/>
                  <a:t> </a:t>
                </a:r>
              </a:p>
              <a:p>
                <a:pPr marL="169200" lvl="1">
                  <a:buFont typeface="Wingdings" charset="2"/>
                  <a:buChar char="Ø"/>
                </a:pPr>
                <a:r>
                  <a:rPr lang="en-US" altLang="zh-CN" sz="2000" dirty="0"/>
                  <a:t>Particle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ratios: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2"/>
                      </m:rPr>
                      <a:rPr kumimoji="1" lang="en-US" altLang="zh-CN" sz="2000">
                        <a:latin typeface="Cambria Math" charset="0"/>
                      </a:rPr>
                      <m:t>h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adronization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mechanism</a:t>
                </a: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" y="4791389"/>
                <a:ext cx="6084201" cy="1654940"/>
              </a:xfrm>
              <a:prstGeom prst="rect">
                <a:avLst/>
              </a:prstGeom>
              <a:blipFill rotWithShape="0">
                <a:blip r:embed="rId7"/>
                <a:stretch>
                  <a:fillRect l="-1804" t="-2214" r="-2104" b="-5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/>
          <p:cNvSpPr/>
          <p:nvPr/>
        </p:nvSpPr>
        <p:spPr>
          <a:xfrm>
            <a:off x="6415763" y="374975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gluon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in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i="1" dirty="0" smtClean="0">
                <a:solidFill>
                  <a:srgbClr val="00B050"/>
                </a:solidFill>
              </a:rPr>
              <a:t>p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870280" y="4953748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g</a:t>
            </a:r>
            <a:r>
              <a:rPr lang="en-US" altLang="zh-CN" smtClean="0">
                <a:solidFill>
                  <a:srgbClr val="00B050"/>
                </a:solidFill>
              </a:rPr>
              <a:t>luon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in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dirty="0" err="1" smtClean="0">
                <a:solidFill>
                  <a:srgbClr val="00B050"/>
                </a:solidFill>
              </a:rPr>
              <a:t>Pb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767924" y="2047698"/>
            <a:ext cx="119981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b="1" i="1" dirty="0" err="1" smtClean="0">
                <a:solidFill>
                  <a:srgbClr val="7030A0"/>
                </a:solidFill>
              </a:rPr>
              <a:t>c,b</a:t>
            </a:r>
            <a:r>
              <a:rPr lang="zh-CN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zh-CN" b="1" dirty="0" smtClean="0">
                <a:solidFill>
                  <a:srgbClr val="7030A0"/>
                </a:solidFill>
              </a:rPr>
              <a:t>hadron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014054" y="4427392"/>
            <a:ext cx="105349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i="1" dirty="0" err="1" smtClean="0">
                <a:solidFill>
                  <a:srgbClr val="7030A0"/>
                </a:solidFill>
              </a:rPr>
              <a:t>c,b</a:t>
            </a:r>
            <a:r>
              <a:rPr lang="zh-CN" altLang="en-US" dirty="0" smtClean="0">
                <a:solidFill>
                  <a:srgbClr val="7030A0"/>
                </a:solidFill>
              </a:rPr>
              <a:t> </a:t>
            </a:r>
            <a:r>
              <a:rPr lang="en-US" altLang="zh-CN" dirty="0" smtClean="0">
                <a:solidFill>
                  <a:srgbClr val="7030A0"/>
                </a:solidFill>
              </a:rPr>
              <a:t>quark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020647" y="3686309"/>
            <a:ext cx="119981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b="1" i="1" dirty="0" err="1" smtClean="0">
                <a:solidFill>
                  <a:srgbClr val="7030A0"/>
                </a:solidFill>
              </a:rPr>
              <a:t>c,b</a:t>
            </a:r>
            <a:r>
              <a:rPr lang="zh-CN" altLang="en-US" b="1" dirty="0" smtClean="0">
                <a:solidFill>
                  <a:srgbClr val="7030A0"/>
                </a:solidFill>
              </a:rPr>
              <a:t> </a:t>
            </a:r>
            <a:r>
              <a:rPr lang="en-US" altLang="zh-CN" b="1" dirty="0" smtClean="0">
                <a:solidFill>
                  <a:srgbClr val="7030A0"/>
                </a:solidFill>
              </a:rPr>
              <a:t>hadron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589608" y="1235068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gluon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in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i="1" dirty="0" smtClean="0">
                <a:solidFill>
                  <a:srgbClr val="00B050"/>
                </a:solidFill>
              </a:rPr>
              <a:t>p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890223" y="2416549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gluon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in</a:t>
            </a:r>
            <a:r>
              <a:rPr lang="zh-CN" altLang="en-US" dirty="0" smtClean="0">
                <a:solidFill>
                  <a:srgbClr val="00B050"/>
                </a:solidFill>
              </a:rPr>
              <a:t> </a:t>
            </a:r>
            <a:r>
              <a:rPr lang="en-US" altLang="zh-CN" i="1" dirty="0" smtClean="0">
                <a:solidFill>
                  <a:srgbClr val="00B050"/>
                </a:solidFill>
              </a:rPr>
              <a:t>p</a:t>
            </a:r>
            <a:endParaRPr lang="zh-CN" altLang="en-US" i="1" dirty="0">
              <a:solidFill>
                <a:srgbClr val="00B050"/>
              </a:solidFill>
            </a:endParaRPr>
          </a:p>
        </p:txBody>
      </p:sp>
      <p:cxnSp>
        <p:nvCxnSpPr>
          <p:cNvPr id="45" name="直线箭头连接符 44"/>
          <p:cNvCxnSpPr/>
          <p:nvPr/>
        </p:nvCxnSpPr>
        <p:spPr>
          <a:xfrm flipH="1" flipV="1">
            <a:off x="6967740" y="4591444"/>
            <a:ext cx="174896" cy="17808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385029" y="4239434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B050"/>
                </a:solidFill>
              </a:rPr>
              <a:t>gluon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76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1825"/>
                <a:ext cx="7886700" cy="58676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 smtClean="0"/>
                  <a:t>Open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charm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 smtClean="0"/>
                  <a:t>production: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p</a:t>
                </a:r>
                <a:r>
                  <a:rPr kumimoji="1" lang="en-US" altLang="zh-CN" sz="3000" dirty="0" smtClean="0"/>
                  <a:t>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3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1825"/>
                <a:ext cx="7886700" cy="586768"/>
              </a:xfrm>
              <a:blipFill rotWithShape="0">
                <a:blip r:embed="rId2"/>
                <a:stretch>
                  <a:fillRect l="-1777" t="-13542" b="-26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23392" y="3843478"/>
                <a:ext cx="5280360" cy="2196157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zh-CN" sz="2000" dirty="0" smtClean="0"/>
                  <a:t>Extract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prompt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fitting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IP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distribution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Prompt: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endParaRPr kumimoji="1" lang="zh-CN" altLang="en-US" sz="2000" dirty="0" smtClean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 smtClean="0"/>
                  <a:t>Background: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sideband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data</a:t>
                </a:r>
                <a:endParaRPr kumimoji="1" lang="zh-CN" altLang="en-US" sz="2000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23392" y="3843478"/>
                <a:ext cx="5280360" cy="2196157"/>
              </a:xfrm>
              <a:blipFill rotWithShape="0">
                <a:blip r:embed="rId3"/>
                <a:stretch>
                  <a:fillRect l="-1039" t="-2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cxnSp>
        <p:nvCxnSpPr>
          <p:cNvPr id="30" name="直线箭头连接符 29"/>
          <p:cNvCxnSpPr/>
          <p:nvPr/>
        </p:nvCxnSpPr>
        <p:spPr>
          <a:xfrm flipV="1">
            <a:off x="6209568" y="4985951"/>
            <a:ext cx="184358" cy="4121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/>
          <p:nvPr/>
        </p:nvCxnSpPr>
        <p:spPr>
          <a:xfrm>
            <a:off x="6393719" y="4967779"/>
            <a:ext cx="747462" cy="65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 flipH="1" flipV="1">
            <a:off x="5861530" y="4656144"/>
            <a:ext cx="532397" cy="3200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/>
          <p:nvPr/>
        </p:nvCxnSpPr>
        <p:spPr>
          <a:xfrm flipH="1" flipV="1">
            <a:off x="6300867" y="4510162"/>
            <a:ext cx="93059" cy="4790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/>
          <p:cNvCxnSpPr/>
          <p:nvPr/>
        </p:nvCxnSpPr>
        <p:spPr>
          <a:xfrm flipV="1">
            <a:off x="6405954" y="4239962"/>
            <a:ext cx="283781" cy="71816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5403752" y="5402119"/>
                <a:ext cx="330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>
                          <a:latin typeface="Cambria Math" charset="0"/>
                        </a:rPr>
                        <m:t>PV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752" y="5402119"/>
                <a:ext cx="330868" cy="338554"/>
              </a:xfrm>
              <a:prstGeom prst="rect">
                <a:avLst/>
              </a:prstGeom>
              <a:blipFill rotWithShape="0">
                <a:blip r:embed="rId5"/>
                <a:stretch>
                  <a:fillRect r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5648278" y="4438199"/>
                <a:ext cx="3188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278" y="4438199"/>
                <a:ext cx="318837" cy="338554"/>
              </a:xfrm>
              <a:prstGeom prst="rect">
                <a:avLst/>
              </a:prstGeom>
              <a:blipFill rotWithShape="0">
                <a:blip r:embed="rId6"/>
                <a:stretch>
                  <a:fillRect r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6109284" y="4182032"/>
                <a:ext cx="2844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84" y="4182032"/>
                <a:ext cx="284435" cy="338554"/>
              </a:xfrm>
              <a:prstGeom prst="rect">
                <a:avLst/>
              </a:prstGeom>
              <a:blipFill rotWithShape="0">
                <a:blip r:embed="rId7"/>
                <a:stretch>
                  <a:fillRect r="-25532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7141181" y="4773545"/>
                <a:ext cx="295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181" y="4773545"/>
                <a:ext cx="295901" cy="338554"/>
              </a:xfrm>
              <a:prstGeom prst="rect">
                <a:avLst/>
              </a:prstGeom>
              <a:blipFill rotWithShape="0">
                <a:blip r:embed="rId8"/>
                <a:stretch>
                  <a:fillRect r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线连接符 40"/>
          <p:cNvCxnSpPr/>
          <p:nvPr/>
        </p:nvCxnSpPr>
        <p:spPr>
          <a:xfrm flipH="1">
            <a:off x="6044738" y="4961275"/>
            <a:ext cx="359931" cy="847603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6410819" y="5032660"/>
                <a:ext cx="295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sz="160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zh-CN" sz="1600" i="1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819" y="5032660"/>
                <a:ext cx="295901" cy="338554"/>
              </a:xfrm>
              <a:prstGeom prst="rect">
                <a:avLst/>
              </a:prstGeom>
              <a:blipFill rotWithShape="0">
                <a:blip r:embed="rId9"/>
                <a:stretch>
                  <a:fillRect r="-22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线箭头连接符 42"/>
          <p:cNvCxnSpPr/>
          <p:nvPr/>
        </p:nvCxnSpPr>
        <p:spPr>
          <a:xfrm flipV="1">
            <a:off x="5738410" y="5414477"/>
            <a:ext cx="486293" cy="694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/>
          <p:nvPr/>
        </p:nvCxnSpPr>
        <p:spPr>
          <a:xfrm>
            <a:off x="6196685" y="5421381"/>
            <a:ext cx="1442117" cy="1368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/>
          <p:cNvCxnSpPr/>
          <p:nvPr/>
        </p:nvCxnSpPr>
        <p:spPr>
          <a:xfrm>
            <a:off x="5732255" y="5491634"/>
            <a:ext cx="377029" cy="1379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/>
          <p:cNvCxnSpPr/>
          <p:nvPr/>
        </p:nvCxnSpPr>
        <p:spPr>
          <a:xfrm>
            <a:off x="6035122" y="5519076"/>
            <a:ext cx="97235" cy="473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/>
          <p:cNvCxnSpPr/>
          <p:nvPr/>
        </p:nvCxnSpPr>
        <p:spPr>
          <a:xfrm flipV="1">
            <a:off x="6011954" y="5532633"/>
            <a:ext cx="38351" cy="756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 flipH="1">
                <a:off x="5732255" y="5570467"/>
                <a:ext cx="1344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1600">
                          <a:solidFill>
                            <a:srgbClr val="FF0000"/>
                          </a:solidFill>
                          <a:latin typeface="Cambria Math" charset="0"/>
                        </a:rPr>
                        <m:t>IP</m:t>
                      </m:r>
                    </m:oMath>
                  </m:oMathPara>
                </a14:m>
                <a:endParaRPr kumimoji="1"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32255" y="5570467"/>
                <a:ext cx="134477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4545" r="-14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/>
          <p:cNvSpPr txBox="1"/>
          <p:nvPr/>
        </p:nvSpPr>
        <p:spPr>
          <a:xfrm>
            <a:off x="7338970" y="5183306"/>
            <a:ext cx="120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/>
              <a:t>others</a:t>
            </a:r>
            <a:endParaRPr kumimoji="1"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6209568" y="3843478"/>
                <a:ext cx="25561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 smtClean="0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i="1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b="1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b="0" i="1" smtClean="0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b="1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68" y="3843478"/>
                <a:ext cx="2556133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7028916" y="6113373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392" y="818598"/>
            <a:ext cx="9020608" cy="3028087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29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639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5682"/>
                <a:ext cx="7886700" cy="58676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 smtClean="0"/>
                  <a:t>Prompt</a:t>
                </a:r>
                <a:r>
                  <a:rPr kumimoji="1" lang="zh-CN" altLang="en-US" sz="3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3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3000">
                            <a:latin typeface="Cambria Math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000" i="1"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zh-CN" sz="3000" i="1">
                            <a:latin typeface="Cambria Math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zh-CN" sz="3000" dirty="0" smtClean="0"/>
                  <a:t>: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c</a:t>
                </a:r>
                <a:r>
                  <a:rPr kumimoji="1" lang="en-US" altLang="zh-CN" sz="3000" dirty="0" smtClean="0"/>
                  <a:t>ross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 smtClean="0"/>
                  <a:t>section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5682"/>
                <a:ext cx="7886700" cy="586768"/>
              </a:xfrm>
              <a:blipFill rotWithShape="0">
                <a:blip r:embed="rId2"/>
                <a:stretch>
                  <a:fillRect l="-1777" t="-13542" b="-26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43551" y="4102100"/>
                <a:ext cx="8799713" cy="2254251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 dirty="0" smtClean="0"/>
                  <a:t>Double-differential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Cross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section: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𝜎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𝑦𝑑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  <m: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Λ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is-I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000" i="1"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𝜀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)×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ℬ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charset="0"/>
                          </a:rPr>
                          <m:t>→</m:t>
                        </m:r>
                        <m:r>
                          <a:rPr lang="en-US" altLang="zh-CN" sz="2000" i="1">
                            <a:latin typeface="Cambria Math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)×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</m:oMath>
                </a14:m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effeciency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estimated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from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simulation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sample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𝜎</m:t>
                    </m:r>
                    <m:r>
                      <a:rPr kumimoji="1" lang="en-US" altLang="zh-CN" sz="2000" b="0" i="1" smtClean="0">
                        <a:latin typeface="Cambria Math" charset="0"/>
                      </a:rPr>
                      <m:t>(2&lt;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</m:t>
                        </m:r>
                      </m:sub>
                    </m:sSub>
                    <m:r>
                      <a:rPr kumimoji="1" lang="hr-HR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10</m:t>
                    </m:r>
                    <m:r>
                      <a:rPr kumimoji="1" lang="zh-CN" alt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GeV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kumimoji="1" lang="zh-CN" altLang="en-US" sz="2000" i="1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dirty="0" smtClean="0">
                        <a:latin typeface="Cambria Math" charset="0"/>
                      </a:rPr>
                      <m:t>,</m:t>
                    </m:r>
                    <m:r>
                      <a:rPr kumimoji="1" lang="zh-CN" altLang="en-US" sz="2000" b="0" i="1" dirty="0" smtClean="0">
                        <a:latin typeface="Cambria Math" charset="0"/>
                      </a:rPr>
                      <m:t>  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1.5</m:t>
                    </m:r>
                    <m:r>
                      <a:rPr kumimoji="1" lang="hr-HR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4.0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)=32.1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±1.1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stat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)±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3.2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sys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i="1" dirty="0" smtClean="0"/>
                  <a:t> </a:t>
                </a:r>
                <a:r>
                  <a:rPr kumimoji="1" lang="en-US" altLang="zh-CN" sz="2000" dirty="0" smtClean="0"/>
                  <a:t>mb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𝜎</m:t>
                    </m:r>
                    <m:r>
                      <a:rPr kumimoji="1" lang="en-US" altLang="zh-CN" sz="2000" i="1">
                        <a:latin typeface="Cambria Math" charset="0"/>
                      </a:rPr>
                      <m:t>(2&lt;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</m:t>
                        </m:r>
                      </m:sub>
                    </m:sSub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10</m:t>
                    </m:r>
                    <m:r>
                      <a:rPr kumimoji="1" lang="zh-CN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  <a:ea typeface="Cambria Math" charset="0"/>
                        <a:cs typeface="Cambria Math" charset="0"/>
                      </a:rPr>
                      <m:t>GeV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r>
                  <a:rPr kumimoji="1" lang="zh-CN" altLang="en-US" sz="2000" i="1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,</m:t>
                    </m:r>
                    <m:r>
                      <a:rPr kumimoji="1" lang="zh-CN" altLang="en-US" sz="2000" i="1" dirty="0">
                        <a:latin typeface="Cambria Math" charset="0"/>
                      </a:rPr>
                      <m:t>  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−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5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.0</m:t>
                    </m:r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−2.5</m:t>
                    </m:r>
                    <m:r>
                      <a:rPr kumimoji="1" lang="en-US" altLang="zh-CN" sz="2000" i="1" dirty="0">
                        <a:latin typeface="Cambria Math" charset="0"/>
                      </a:rPr>
                      <m:t>)=</m:t>
                    </m:r>
                    <m:r>
                      <a:rPr kumimoji="1" lang="en-US" altLang="zh-CN" sz="2000" b="0" i="1" dirty="0" smtClean="0">
                        <a:latin typeface="Cambria Math" charset="0"/>
                      </a:rPr>
                      <m:t>27.7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±1.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8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stat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)±</m:t>
                    </m:r>
                    <m:r>
                      <a:rPr kumimoji="1" lang="en-US" altLang="zh-CN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3.</m:t>
                    </m:r>
                    <m:r>
                      <a:rPr kumimoji="1" lang="en-US" altLang="zh-CN" sz="2000" b="0" i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8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sys</m:t>
                    </m:r>
                    <m:r>
                      <a:rPr kumimoji="1" lang="en-US" altLang="zh-CN" sz="2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kumimoji="1" lang="zh-CN" altLang="en-US" sz="2000" i="1" dirty="0"/>
                  <a:t> </a:t>
                </a:r>
                <a:r>
                  <a:rPr kumimoji="1" lang="en-US" altLang="zh-CN" sz="2000" dirty="0"/>
                  <a:t>mb</a:t>
                </a:r>
                <a:endParaRPr kumimoji="1" lang="zh-CN" altLang="en-US" sz="2000" i="1" dirty="0"/>
              </a:p>
              <a:p>
                <a:endParaRPr kumimoji="1" lang="zh-CN" altLang="en-US" i="1" dirty="0" smtClean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43551" y="4102100"/>
                <a:ext cx="8799713" cy="2254251"/>
              </a:xfrm>
              <a:blipFill rotWithShape="0">
                <a:blip r:embed="rId3"/>
                <a:stretch>
                  <a:fillRect l="-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367" y="180000"/>
            <a:ext cx="1409700" cy="5524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35262" y="6048574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zh-CN" sz="1400" dirty="0"/>
              <a:t>JHEP</a:t>
            </a:r>
            <a:r>
              <a:rPr lang="zh-CN" altLang="en-US" sz="1400" dirty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68"/>
            <a:ext cx="8974202" cy="2970207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3191628" y="2907055"/>
            <a:ext cx="45719" cy="196450"/>
            <a:chOff x="1093177" y="7161335"/>
            <a:chExt cx="114300" cy="477981"/>
          </a:xfrm>
        </p:grpSpPr>
        <p:cxnSp>
          <p:nvCxnSpPr>
            <p:cNvPr id="11" name="直线连接符 10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267012" y="2805698"/>
            <a:ext cx="91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/>
              <a:t>stat.+sys</a:t>
            </a:r>
            <a:r>
              <a:rPr kumimoji="1" lang="en-US" altLang="zh-CN" sz="1600" dirty="0" smtClean="0"/>
              <a:t>.</a:t>
            </a:r>
            <a:endParaRPr kumimoji="1" lang="zh-CN" altLang="en-US" sz="1600" dirty="0" smtClean="0"/>
          </a:p>
        </p:txBody>
      </p:sp>
      <p:grpSp>
        <p:nvGrpSpPr>
          <p:cNvPr id="15" name="组 14"/>
          <p:cNvGrpSpPr/>
          <p:nvPr/>
        </p:nvGrpSpPr>
        <p:grpSpPr>
          <a:xfrm>
            <a:off x="7886700" y="2839135"/>
            <a:ext cx="45719" cy="196450"/>
            <a:chOff x="1093177" y="7161335"/>
            <a:chExt cx="114300" cy="477981"/>
          </a:xfrm>
        </p:grpSpPr>
        <p:cxnSp>
          <p:nvCxnSpPr>
            <p:cNvPr id="16" name="直线连接符 15"/>
            <p:cNvCxnSpPr/>
            <p:nvPr/>
          </p:nvCxnSpPr>
          <p:spPr>
            <a:xfrm>
              <a:off x="1151392" y="7161335"/>
              <a:ext cx="0" cy="477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16"/>
            <p:cNvCxnSpPr/>
            <p:nvPr/>
          </p:nvCxnSpPr>
          <p:spPr>
            <a:xfrm>
              <a:off x="1093177" y="7161335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/>
            <p:nvPr/>
          </p:nvCxnSpPr>
          <p:spPr>
            <a:xfrm>
              <a:off x="1093177" y="7639316"/>
              <a:ext cx="1143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7962084" y="2737778"/>
            <a:ext cx="911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 smtClean="0"/>
              <a:t>stat.+sys</a:t>
            </a:r>
            <a:r>
              <a:rPr kumimoji="1" lang="en-US" altLang="zh-CN" sz="1600" dirty="0" smtClean="0"/>
              <a:t>.</a:t>
            </a:r>
            <a:endParaRPr kumimoji="1" lang="zh-CN" altLang="en-US" sz="1600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30</a:t>
            </a:fld>
            <a:endParaRPr kumimoji="1"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331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27588" y="115451"/>
            <a:ext cx="7886700" cy="615353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Analysis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strategy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3</a:t>
            </a:fld>
            <a:endParaRPr kumimoji="1" lang="zh-CN" altLang="en-US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11788" y="1062053"/>
                <a:ext cx="8660812" cy="1745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000" dirty="0" smtClean="0"/>
                  <a:t>Nuclear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modification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factor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Pb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sz="2000" i="1">
                            <a:latin typeface="Cambria Math" charset="0"/>
                          </a:rPr>
                          <m:t>𝐴</m:t>
                        </m:r>
                      </m:den>
                    </m:f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Pb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>
                                        <a:latin typeface="Cambria Math" charset="0"/>
                                      </a:rPr>
                                      <m:t>NN</m:t>
                                    </m:r>
                                    <m:r>
                                      <a:rPr kumimoji="1" lang="zh-CN" altLang="en-US" sz="2000">
                                        <a:latin typeface="Cambria Math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𝑝𝑝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>
                                        <a:latin typeface="Cambria Math" charset="0"/>
                                      </a:rPr>
                                      <m:t>NN</m:t>
                                    </m:r>
                                    <m:r>
                                      <a:rPr kumimoji="1" lang="zh-CN" altLang="en-US" sz="2000">
                                        <a:latin typeface="Cambria Math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kumimoji="1" lang="en-US" altLang="zh-CN" sz="2000" dirty="0"/>
                  <a:t>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𝐴</m:t>
                    </m:r>
                    <m:r>
                      <a:rPr kumimoji="1" lang="en-US" altLang="zh-CN" sz="2000" i="1">
                        <a:latin typeface="Cambria Math" charset="0"/>
                      </a:rPr>
                      <m:t>=208</m:t>
                    </m:r>
                  </m:oMath>
                </a14:m>
                <a:r>
                  <a:rPr lang="zh-CN" altLang="en-US" sz="2000" dirty="0" smtClean="0"/>
                  <a:t>   </a:t>
                </a:r>
              </a:p>
              <a:p>
                <a:r>
                  <a:rPr kumimoji="1" lang="en-US" altLang="zh-CN" sz="2000" dirty="0" smtClean="0"/>
                  <a:t>Forward-backward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ration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FB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Pb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zh-CN" altLang="en-US" sz="2000" i="1"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zh-CN" altLang="en-US" sz="20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Pb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zh-CN" altLang="en-US" sz="2000" i="1"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zh-CN" altLang="en-US" sz="20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sz="2000" dirty="0" smtClean="0"/>
                  <a:t> </a:t>
                </a:r>
              </a:p>
              <a:p>
                <a:r>
                  <a:rPr kumimoji="1" lang="en-US" altLang="zh-CN" sz="2000" dirty="0" smtClean="0"/>
                  <a:t>Particle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ratio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charset="0"/>
                          </a:rPr>
                          <m:t>particle</m:t>
                        </m:r>
                        <m:r>
                          <a:rPr kumimoji="1" lang="zh-CN" altLang="en-US" sz="2000" b="0" i="0" smtClean="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particle</m:t>
                        </m:r>
                        <m:r>
                          <a:rPr kumimoji="1" lang="zh-CN" altLang="en-US" sz="2000">
                            <a:latin typeface="Cambria Math" charset="0"/>
                          </a:rPr>
                          <m:t> </m:t>
                        </m:r>
                        <m:r>
                          <a:rPr kumimoji="1" lang="en-US" altLang="zh-CN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 smtClean="0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particle</m:t>
                            </m:r>
                            <m:r>
                              <a:rPr kumimoji="1" lang="zh-CN" altLang="en-US" sz="2000"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zh-CN" altLang="en-US" sz="20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 i="1" smtClean="0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particle</m:t>
                            </m:r>
                            <m:r>
                              <a:rPr kumimoji="1" lang="zh-CN" altLang="en-US" sz="2000"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zh-CN" sz="2000">
                                    <a:latin typeface="Cambria Math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zh-CN" sz="2000" i="1">
                            <a:latin typeface="Cambria Math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d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zh-CN" altLang="en-US" sz="20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sz="2000" dirty="0" smtClean="0"/>
                  <a:t> 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88" y="1062053"/>
                <a:ext cx="8660812" cy="1745478"/>
              </a:xfrm>
              <a:prstGeom prst="rect">
                <a:avLst/>
              </a:prstGeom>
              <a:blipFill rotWithShape="0">
                <a:blip r:embed="rId4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339850" y="4305622"/>
                <a:ext cx="64643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ℒ</m:t>
                    </m:r>
                  </m:oMath>
                </a14:m>
                <a:r>
                  <a:rPr kumimoji="1" lang="en-US" altLang="zh-CN" sz="2000" dirty="0" smtClean="0">
                    <a:latin typeface="Cambria Math" charset="0"/>
                  </a:rPr>
                  <a:t>: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  <a:r>
                  <a:rPr kumimoji="1" lang="en-US" altLang="zh-CN" sz="2000" dirty="0" smtClean="0">
                    <a:latin typeface="Cambria Math" charset="0"/>
                  </a:rPr>
                  <a:t>luminosity</a:t>
                </a:r>
                <a:r>
                  <a:rPr kumimoji="1" lang="zh-CN" altLang="en-US" sz="2000" dirty="0" smtClean="0">
                    <a:latin typeface="Cambria Math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T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: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effeciency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estimated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from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simulation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samples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zh-CN" sz="200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ℬ</m:t>
                    </m:r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branch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ratio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of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decay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channel</a:t>
                </a:r>
                <a:endParaRPr kumimoji="1" lang="zh-CN" altLang="en-US" sz="20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Δ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charset="0"/>
                      </a:rPr>
                      <m:t>Δ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width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of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rapidity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and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transvers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momentum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bins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850" y="4305622"/>
                <a:ext cx="6464300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94"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11788" y="2807531"/>
                <a:ext cx="8432212" cy="1175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000" dirty="0" smtClean="0"/>
                  <a:t>Prompt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open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charm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cross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section</a:t>
                </a:r>
                <a:r>
                  <a:rPr kumimoji="1" lang="zh-CN" altLang="en-US" sz="20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prompt</m:t>
                            </m:r>
                            <m:r>
                              <a:rPr kumimoji="1" lang="zh-CN" altLang="en-US" sz="2000" i="1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charm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d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zh-CN" altLang="en-US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𝑑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prompt</m:t>
                            </m:r>
                            <m:r>
                              <a:rPr kumimoji="1" lang="zh-CN" altLang="en-US" sz="2000" i="1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charm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1" lang="zh-CN" altLang="en-US" sz="2000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kumimoji="1" lang="en-US" altLang="zh-CN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𝜀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)×</m:t>
                        </m:r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ℬ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zh-CN" altLang="en-US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kumimoji="1" lang="zh-CN" altLang="en-US" sz="2000" i="1">
                        <a:latin typeface="Cambria Math" charset="0"/>
                      </a:rPr>
                      <m:t>   </m:t>
                    </m:r>
                  </m:oMath>
                </a14:m>
                <a:r>
                  <a:rPr lang="zh-CN" altLang="en-US" sz="2000" dirty="0"/>
                  <a:t> </a:t>
                </a:r>
                <a:endParaRPr lang="zh-CN" altLang="en-US" sz="2000" dirty="0" smtClean="0"/>
              </a:p>
              <a:p>
                <a:r>
                  <a:rPr kumimoji="1" lang="en-US" altLang="zh-CN" sz="2000" dirty="0" smtClean="0"/>
                  <a:t>Open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beauty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cross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section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beauty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d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zh-CN" altLang="en-US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d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beauty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zh-CN" altLang="en-US" sz="2000" i="1">
                                <a:latin typeface="Cambria Math" charset="0"/>
                              </a:rPr>
                              <m:t> </m:t>
                            </m:r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zh-CN" altLang="en-US" sz="20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𝜀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)×</m:t>
                        </m:r>
                        <m:r>
                          <a:rPr kumimoji="1" lang="en-US" altLang="zh-CN" sz="20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ℬ</m:t>
                        </m:r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zh-CN" altLang="en-US" sz="2000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Δ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T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88" y="2807531"/>
                <a:ext cx="8432212" cy="1175002"/>
              </a:xfrm>
              <a:prstGeom prst="rect">
                <a:avLst/>
              </a:prstGeom>
              <a:blipFill rotWithShape="0">
                <a:blip r:embed="rId6"/>
                <a:stretch>
                  <a:fillRect l="-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037" y="798947"/>
            <a:ext cx="8206606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4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254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single-arm </a:t>
            </a:r>
            <a:r>
              <a:rPr lang="en-US" altLang="zh-CN" sz="254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general purpose detector </a:t>
            </a:r>
            <a:r>
              <a:rPr lang="en-US" altLang="zh-CN" sz="254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at </a:t>
            </a:r>
            <a:r>
              <a:rPr lang="en-US" altLang="zh-CN" sz="2540" b="1" dirty="0">
                <a:solidFill>
                  <a:srgbClr val="FF00F6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forward</a:t>
            </a:r>
            <a:r>
              <a:rPr lang="en-US" altLang="zh-CN" sz="254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rapidity !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14246" y="176786"/>
            <a:ext cx="7358131" cy="525448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kumimoji="1" lang="en-US" altLang="zh-CN" dirty="0" err="1">
                <a:latin typeface="Times New Roman" charset="0"/>
                <a:ea typeface="Times New Roman" charset="0"/>
                <a:cs typeface="Times New Roman" charset="0"/>
              </a:rPr>
              <a:t>LHCb</a:t>
            </a:r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 detector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302" y="1328766"/>
                <a:ext cx="4126899" cy="38549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5" i="1" dirty="0"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pseudorapidity acceptance   </a:t>
                </a:r>
                <a14:m>
                  <m:oMath xmlns:m="http://schemas.openxmlformats.org/officeDocument/2006/math"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1905" b="1" i="1">
                        <a:solidFill>
                          <a:srgbClr val="FF00F6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altLang="zh-CN" sz="1905" b="1" i="1" dirty="0">
                    <a:solidFill>
                      <a:srgbClr val="FF00F6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1905" b="1" i="1" dirty="0">
                  <a:solidFill>
                    <a:srgbClr val="FF00F6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2" y="1328766"/>
                <a:ext cx="4126899" cy="385490"/>
              </a:xfrm>
              <a:prstGeom prst="rect">
                <a:avLst/>
              </a:prstGeom>
              <a:blipFill>
                <a:blip r:embed="rId5"/>
                <a:stretch>
                  <a:fillRect l="-1223" t="-6250" b="-2187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3" y="2107476"/>
            <a:ext cx="7378502" cy="3987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505765" y="2079411"/>
                <a:ext cx="1457392" cy="1092607"/>
              </a:xfrm>
              <a:prstGeom prst="rect">
                <a:avLst/>
              </a:prstGeom>
              <a:solidFill>
                <a:srgbClr val="FCE3D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Vertex detector: IP resolution ~ 20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300" b="0" i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Decay time resolution ~ 45 fs </a:t>
                </a:r>
                <a:endParaRPr lang="zh-CN" alt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65" y="2079411"/>
                <a:ext cx="1457392" cy="1092607"/>
              </a:xfrm>
              <a:prstGeom prst="rect">
                <a:avLst/>
              </a:prstGeom>
              <a:blipFill>
                <a:blip r:embed="rId7"/>
                <a:stretch>
                  <a:fillRect l="-837" t="-559" r="-2929" b="-3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>
            <a:off x="1457328" y="3190152"/>
            <a:ext cx="514350" cy="746057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2561990" y="1876066"/>
                <a:ext cx="1910002" cy="692497"/>
              </a:xfrm>
              <a:prstGeom prst="rect">
                <a:avLst/>
              </a:prstGeom>
              <a:solidFill>
                <a:srgbClr val="FCE3D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RICH: K/</a:t>
                </a:r>
                <a14:m>
                  <m:oMath xmlns:m="http://schemas.openxmlformats.org/officeDocument/2006/math"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CN" sz="1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separation</a:t>
                </a:r>
              </a:p>
              <a:p>
                <a14:m>
                  <m:oMath xmlns:m="http://schemas.openxmlformats.org/officeDocument/2006/math">
                    <m:r>
                      <a:rPr lang="zh-CN" altLang="en-US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</a:t>
                </a:r>
                <a14:m>
                  <m:oMath xmlns:m="http://schemas.openxmlformats.org/officeDocument/2006/math"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K) ~ 95%</a:t>
                </a:r>
              </a:p>
              <a:p>
                <a:r>
                  <a:rPr lang="en-US" altLang="zh-CN" sz="1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Mis</a:t>
                </a:r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-ID: </a:t>
                </a:r>
                <a14:m>
                  <m:oMath xmlns:m="http://schemas.openxmlformats.org/officeDocument/2006/math">
                    <m:r>
                      <a:rPr lang="zh-CN" altLang="en-US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~ 5% </a:t>
                </a:r>
                <a:endParaRPr lang="zh-CN" alt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90" y="1876066"/>
                <a:ext cx="1910002" cy="692497"/>
              </a:xfrm>
              <a:prstGeom prst="rect">
                <a:avLst/>
              </a:prstGeom>
              <a:blipFill>
                <a:blip r:embed="rId8"/>
                <a:stretch>
                  <a:fillRect l="-318" t="-885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274312" y="1649425"/>
                <a:ext cx="2524691" cy="692497"/>
              </a:xfrm>
              <a:prstGeom prst="rect">
                <a:avLst/>
              </a:prstGeom>
              <a:solidFill>
                <a:srgbClr val="FCE3D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Muon system: </a:t>
                </a:r>
                <a:b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identification: </a:t>
                </a:r>
                <a14:m>
                  <m:oMath xmlns:m="http://schemas.openxmlformats.org/officeDocument/2006/math">
                    <m:r>
                      <a:rPr lang="zh-CN" altLang="en-US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~ 97%</a:t>
                </a:r>
              </a:p>
              <a:p>
                <a:r>
                  <a:rPr lang="en-US" altLang="zh-CN" sz="13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Mis</a:t>
                </a:r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-ID:</a:t>
                </a:r>
                <a14:m>
                  <m:oMath xmlns:m="http://schemas.openxmlformats.org/officeDocument/2006/math">
                    <m:r>
                      <a:rPr lang="en-US" altLang="zh-CN" sz="13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zh-CN" altLang="en-US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13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altLang="zh-CN" sz="1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~ 1</a:t>
                </a:r>
                <a14:m>
                  <m:oMath xmlns:m="http://schemas.openxmlformats.org/officeDocument/2006/math">
                    <m:r>
                      <a:rPr lang="en-US" altLang="zh-CN" sz="1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3% </a:t>
                </a:r>
                <a:endParaRPr lang="zh-CN" alt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312" y="1649425"/>
                <a:ext cx="2524691" cy="692497"/>
              </a:xfrm>
              <a:prstGeom prst="rect">
                <a:avLst/>
              </a:prstGeom>
              <a:blipFill>
                <a:blip r:embed="rId9"/>
                <a:stretch>
                  <a:fillRect l="-242" t="-885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4319909" y="5471210"/>
                <a:ext cx="1517231" cy="692497"/>
              </a:xfrm>
              <a:prstGeom prst="rect">
                <a:avLst/>
              </a:prstGeom>
              <a:solidFill>
                <a:srgbClr val="FCE3D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Tracking system: </a:t>
                </a:r>
                <a:b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3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0.5</a:t>
                </a:r>
                <a14:m>
                  <m:oMath xmlns:m="http://schemas.openxmlformats.org/officeDocument/2006/math">
                    <m:r>
                      <a:rPr lang="en-US" altLang="zh-CN" sz="1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1.0%</a:t>
                </a:r>
              </a:p>
              <a:p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(5</a:t>
                </a:r>
                <a14:m>
                  <m:oMath xmlns:m="http://schemas.openxmlformats.org/officeDocument/2006/math">
                    <m:r>
                      <a:rPr lang="en-US" altLang="zh-CN" sz="1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altLang="zh-CN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 GeV/c)</a:t>
                </a:r>
                <a:endParaRPr lang="zh-CN" alt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09" y="5471210"/>
                <a:ext cx="1517231" cy="692497"/>
              </a:xfrm>
              <a:prstGeom prst="rect">
                <a:avLst/>
              </a:prstGeom>
              <a:blipFill>
                <a:blip r:embed="rId10"/>
                <a:stretch>
                  <a:fillRect l="-803" t="-885" b="-7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6543678" y="5313254"/>
            <a:ext cx="1414463" cy="692497"/>
          </a:xfrm>
          <a:prstGeom prst="rect">
            <a:avLst/>
          </a:prstGeom>
          <a:solidFill>
            <a:srgbClr val="FCE3DC"/>
          </a:solidFill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Electromagnetic + hadronic calorimeters</a:t>
            </a:r>
            <a:endParaRPr lang="zh-CN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85797" y="5413280"/>
            <a:ext cx="1728881" cy="492443"/>
          </a:xfrm>
          <a:prstGeom prst="rect">
            <a:avLst/>
          </a:prstGeom>
          <a:solidFill>
            <a:srgbClr val="FCE3DC"/>
          </a:solidFill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Dipole magnet Bending power 4 Tm</a:t>
            </a:r>
            <a:endParaRPr lang="zh-CN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6310033" y="4879184"/>
            <a:ext cx="305083" cy="37147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7572377" y="2349908"/>
            <a:ext cx="326266" cy="37186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 flipV="1">
            <a:off x="5097428" y="4991521"/>
            <a:ext cx="152541" cy="46647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 flipV="1">
            <a:off x="2242779" y="4622006"/>
            <a:ext cx="757600" cy="62865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3000378" y="4815216"/>
            <a:ext cx="0" cy="43544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H="1" flipV="1">
            <a:off x="3000379" y="5250660"/>
            <a:ext cx="571499" cy="471487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3571878" y="5722147"/>
            <a:ext cx="727285" cy="95312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4471992" y="2484280"/>
            <a:ext cx="414336" cy="494667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2250237" y="2664622"/>
            <a:ext cx="99746" cy="82034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>
            <a:off x="2242780" y="2484280"/>
            <a:ext cx="319210" cy="18630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4</a:t>
            </a:fld>
            <a:endParaRPr kumimoji="1" lang="zh-CN" altLang="en-US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809101" y="1306044"/>
                <a:ext cx="16488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down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to</a:t>
                </a:r>
                <a:r>
                  <a:rPr kumimoji="1" lang="zh-CN" altLang="en-US" sz="2400" dirty="0" smtClean="0"/>
                  <a:t> </a:t>
                </a:r>
                <a:r>
                  <a:rPr kumimoji="1" lang="en-US" altLang="zh-CN" sz="2400" dirty="0" smtClean="0"/>
                  <a:t>0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01" y="1306044"/>
                <a:ext cx="164884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667" t="-24590" r="-10370" b="-49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1"/>
          <p:cNvSpPr txBox="1"/>
          <p:nvPr/>
        </p:nvSpPr>
        <p:spPr>
          <a:xfrm>
            <a:off x="685862" y="6043049"/>
            <a:ext cx="29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err="1" smtClean="0">
                <a:ea typeface="Times New Roman" charset="0"/>
                <a:cs typeface="Times New Roman" charset="0"/>
              </a:rPr>
              <a:t>LHCb</a:t>
            </a:r>
            <a:r>
              <a:rPr kumimoji="1" lang="en-US" altLang="zh-CN" sz="1400" i="1" dirty="0">
                <a:ea typeface="Times New Roman" charset="0"/>
                <a:cs typeface="Times New Roman" charset="0"/>
              </a:rPr>
              <a:t>.</a:t>
            </a:r>
            <a:r>
              <a:rPr kumimoji="1" lang="en-US" altLang="zh-CN" sz="1400" i="1" dirty="0" smtClean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400" dirty="0" smtClean="0">
                <a:ea typeface="Times New Roman" charset="0"/>
                <a:cs typeface="Times New Roman" charset="0"/>
              </a:rPr>
              <a:t>JINST </a:t>
            </a:r>
            <a:r>
              <a:rPr kumimoji="1" lang="en-US" altLang="zh-CN" sz="1400" dirty="0">
                <a:ea typeface="Times New Roman" charset="0"/>
                <a:cs typeface="Times New Roman" charset="0"/>
              </a:rPr>
              <a:t>3 (2008) </a:t>
            </a:r>
            <a:r>
              <a:rPr kumimoji="1" lang="en-US" altLang="zh-CN" sz="1400" dirty="0" smtClean="0">
                <a:ea typeface="Times New Roman" charset="0"/>
                <a:cs typeface="Times New Roman" charset="0"/>
              </a:rPr>
              <a:t>S08005</a:t>
            </a:r>
          </a:p>
          <a:p>
            <a:r>
              <a:rPr kumimoji="1" lang="en-US" altLang="zh-CN" sz="1400" dirty="0" err="1" smtClean="0">
                <a:ea typeface="Times New Roman" charset="0"/>
                <a:cs typeface="Times New Roman" charset="0"/>
              </a:rPr>
              <a:t>LHCb</a:t>
            </a:r>
            <a:r>
              <a:rPr kumimoji="1" lang="en-US" altLang="zh-CN" sz="1400" i="1" dirty="0">
                <a:ea typeface="Times New Roman" charset="0"/>
                <a:cs typeface="Times New Roman" charset="0"/>
              </a:rPr>
              <a:t>.</a:t>
            </a:r>
            <a:r>
              <a:rPr kumimoji="1" lang="en-US" altLang="zh-CN" sz="1400" i="1" dirty="0" smtClean="0"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400" dirty="0" smtClean="0">
                <a:ea typeface="Times New Roman" charset="0"/>
                <a:cs typeface="Times New Roman" charset="0"/>
              </a:rPr>
              <a:t>IJMPA </a:t>
            </a:r>
            <a:r>
              <a:rPr kumimoji="1" lang="en-US" altLang="zh-CN" sz="1400" dirty="0">
                <a:ea typeface="Times New Roman" charset="0"/>
                <a:cs typeface="Times New Roman" charset="0"/>
              </a:rPr>
              <a:t>30 (2015) 1530022</a:t>
            </a:r>
            <a:endParaRPr kumimoji="1" lang="zh-CN" altLang="en-US" sz="14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7991" y="3672060"/>
            <a:ext cx="1879409" cy="3685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991" y="823920"/>
            <a:ext cx="1727009" cy="3685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" y="1291158"/>
            <a:ext cx="4393418" cy="2016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127588" y="115451"/>
                <a:ext cx="7886700" cy="61535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/>
                  <a:t>LHCb</a:t>
                </a:r>
                <a:r>
                  <a:rPr kumimoji="1" lang="zh-CN" altLang="en-US" sz="3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3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3000" dirty="0" err="1"/>
                  <a:t>Pb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d</a:t>
                </a:r>
                <a:r>
                  <a:rPr kumimoji="1" lang="en-US" altLang="zh-CN" sz="3000" dirty="0" smtClean="0"/>
                  <a:t>ata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samples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7588" y="115451"/>
                <a:ext cx="7886700" cy="615353"/>
              </a:xfrm>
              <a:blipFill rotWithShape="0">
                <a:blip r:embed="rId4"/>
                <a:stretch>
                  <a:fillRect l="-1855" t="-10891" b="-2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60669" y="1254417"/>
                <a:ext cx="4683331" cy="51829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0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kumimoji="1" lang="en-US" altLang="zh-CN" sz="2000" i="1">
                        <a:latin typeface="Cambria Math" charset="0"/>
                      </a:rPr>
                      <m:t>=5.02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TeV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(2013)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1.06</m:t>
                        </m:r>
                        <m:r>
                          <a:rPr kumimoji="1" lang="zh-CN" altLang="en-US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nb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sz="2000" dirty="0"/>
                  <a:t>+ Pb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0.52</m:t>
                        </m:r>
                        <m:r>
                          <a:rPr kumimoji="1" lang="zh-CN" altLang="en-US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nb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kumimoji="1" lang="zh-CN" altLang="en-US" sz="2000" dirty="0" smtClean="0"/>
              </a:p>
              <a:p>
                <a:pPr marL="342900" lvl="1" indent="0">
                  <a:buNone/>
                </a:pPr>
                <a:endParaRPr kumimoji="1" lang="zh-CN" altLang="en-US" sz="2000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charset="0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kumimoji="1" lang="en-US" altLang="zh-CN" sz="2000" i="1">
                        <a:latin typeface="Cambria Math" charset="0"/>
                      </a:rPr>
                      <m:t>=8.16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 err="1"/>
                  <a:t>TeV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(2016)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kumimoji="1" lang="en-US" altLang="zh-CN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kumimoji="1" lang="en-US" altLang="zh-CN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kumimoji="1" lang="en-US" altLang="zh-CN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kumimoji="1" lang="en-US" altLang="zh-CN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kumimoji="1" lang="zh-CN" altLang="en-US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nb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sz="2000" dirty="0"/>
                  <a:t>+ Pb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ℒ</m:t>
                        </m:r>
                        <m:r>
                          <a:rPr kumimoji="1" lang="en-US" altLang="zh-CN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=18</m:t>
                        </m:r>
                        <m:r>
                          <a:rPr kumimoji="1" lang="en-US" altLang="zh-CN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.</m:t>
                        </m:r>
                        <m:r>
                          <a:rPr kumimoji="1" lang="en-US" altLang="zh-CN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6</m:t>
                        </m:r>
                        <m:r>
                          <a:rPr kumimoji="1" lang="zh-CN" altLang="en-US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nb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kumimoji="1" lang="zh-CN" altLang="en-US" sz="2000" dirty="0" smtClean="0"/>
              </a:p>
              <a:p>
                <a:pPr marL="0" indent="0">
                  <a:buNone/>
                </a:pPr>
                <a:endParaRPr kumimoji="1" lang="zh-CN" altLang="en-US" sz="2000" dirty="0"/>
              </a:p>
              <a:p>
                <a:r>
                  <a:rPr kumimoji="1" lang="en-US" altLang="zh-CN" sz="2000" dirty="0" smtClean="0"/>
                  <a:t>Rapidity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c</a:t>
                </a:r>
                <a:r>
                  <a:rPr kumimoji="1" lang="en-US" altLang="zh-CN" sz="2000" dirty="0" smtClean="0"/>
                  <a:t>overage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lab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cms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</a:p>
              <a:p>
                <a:pPr marL="342900" lvl="1" indent="0">
                  <a:buNone/>
                </a:pP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rapidity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in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smtClean="0"/>
                  <a:t>nucleon-nucleon</a:t>
                </a:r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 err="1" smtClean="0"/>
                  <a:t>cms</a:t>
                </a:r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charset="0"/>
                          </a:rPr>
                          <m:t>cms</m:t>
                        </m:r>
                      </m:sub>
                    </m:sSub>
                    <m:r>
                      <a:rPr kumimoji="1" lang="en-US" altLang="zh-CN" sz="2000" i="1">
                        <a:latin typeface="Cambria Math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±0.465</m:t>
                    </m:r>
                  </m:oMath>
                </a14:m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/>
                  <a:t>Forward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 err="1"/>
                  <a:t>Pb</a:t>
                </a:r>
                <a:r>
                  <a:rPr kumimoji="1" lang="en-US" altLang="zh-CN" sz="2000" dirty="0"/>
                  <a:t>):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1.5</m:t>
                    </m:r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4.0</m:t>
                    </m:r>
                  </m:oMath>
                </a14:m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/>
                  <a:t>Backward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(</a:t>
                </a:r>
                <a:r>
                  <a:rPr kumimoji="1" lang="en-US" altLang="zh-CN" sz="2000" dirty="0" err="1"/>
                  <a:t>Pb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000" dirty="0"/>
                  <a:t>):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−5.0</m:t>
                    </m:r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−2.5</m:t>
                    </m:r>
                  </m:oMath>
                </a14:m>
                <a:endParaRPr kumimoji="1" lang="zh-CN" altLang="en-US" sz="2000" dirty="0"/>
              </a:p>
              <a:p>
                <a:pPr lvl="1">
                  <a:buFont typeface="Wingdings" charset="2"/>
                  <a:buChar char="Ø"/>
                </a:pPr>
                <a:r>
                  <a:rPr kumimoji="1" lang="en-US" altLang="zh-CN" sz="2000" dirty="0"/>
                  <a:t>Common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region</a:t>
                </a:r>
                <a:r>
                  <a:rPr kumimoji="1" lang="en-US" altLang="zh-CN" sz="2000" dirty="0" smtClean="0"/>
                  <a:t>: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charset="0"/>
                      </a:rPr>
                      <m:t>2</m:t>
                    </m:r>
                    <m:r>
                      <a:rPr kumimoji="1" lang="en-US" altLang="zh-CN" sz="2000" i="1">
                        <a:latin typeface="Cambria Math" charset="0"/>
                      </a:rPr>
                      <m:t>.5</m:t>
                    </m:r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kumimoji="1" lang="en-US" altLang="zh-CN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p>
                        <m:r>
                          <a:rPr kumimoji="1" lang="zh-CN" alt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|</m:t>
                    </m:r>
                    <m:r>
                      <a:rPr kumimoji="1" lang="hr-HR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kumimoji="1"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4.0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60669" y="1254417"/>
                <a:ext cx="4683331" cy="5182900"/>
              </a:xfrm>
              <a:blipFill rotWithShape="0">
                <a:blip r:embed="rId5"/>
                <a:stretch>
                  <a:fillRect l="-1172" t="-4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7588" y="753186"/>
                <a:ext cx="1879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 smtClean="0"/>
                  <a:t>Forward:</a:t>
                </a:r>
                <a:r>
                  <a:rPr kumimoji="1"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400" dirty="0" err="1"/>
                  <a:t>Pb</a:t>
                </a:r>
                <a:r>
                  <a:rPr kumimoji="1"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8" y="753186"/>
                <a:ext cx="187901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195" t="-10667" r="-324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127588" y="3615035"/>
                <a:ext cx="2042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Backward: Pb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𝑝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8" y="3615035"/>
                <a:ext cx="204261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77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9" y="4076700"/>
            <a:ext cx="4395880" cy="2057996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5</a:t>
            </a:fld>
            <a:endParaRPr kumimoji="1" lang="zh-CN" altLang="en-US" sz="1100" b="1" dirty="0"/>
          </a:p>
        </p:txBody>
      </p:sp>
      <p:cxnSp>
        <p:nvCxnSpPr>
          <p:cNvPr id="11" name="直线箭头连接符 10"/>
          <p:cNvCxnSpPr/>
          <p:nvPr/>
        </p:nvCxnSpPr>
        <p:spPr>
          <a:xfrm>
            <a:off x="1203397" y="2232915"/>
            <a:ext cx="33141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1203397" y="5100904"/>
            <a:ext cx="33141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026681" y="1935371"/>
            <a:ext cx="682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z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axis</a:t>
            </a:r>
            <a:endParaRPr kumimoji="1"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027335" y="4791535"/>
            <a:ext cx="682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z</a:t>
            </a:r>
            <a:r>
              <a:rPr kumimoji="1" lang="zh-CN" altLang="en-US" sz="1600" dirty="0" smtClean="0"/>
              <a:t> </a:t>
            </a:r>
            <a:r>
              <a:rPr kumimoji="1" lang="en-US" altLang="zh-CN" sz="1600" smtClean="0"/>
              <a:t>axis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84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4605" y="3327533"/>
            <a:ext cx="1879409" cy="3685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991" y="823920"/>
            <a:ext cx="1727009" cy="3685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851"/>
            <a:ext cx="4008028" cy="1839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>
                <a:spLocks noGrp="1"/>
              </p:cNvSpPr>
              <p:nvPr>
                <p:ph type="title"/>
              </p:nvPr>
            </p:nvSpPr>
            <p:spPr>
              <a:xfrm>
                <a:off x="127588" y="115451"/>
                <a:ext cx="7886700" cy="61535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3000" dirty="0"/>
                  <a:t>LHCb</a:t>
                </a:r>
                <a:r>
                  <a:rPr kumimoji="1" lang="zh-CN" altLang="en-US" sz="3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30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3000" dirty="0" err="1"/>
                  <a:t>Pb</a:t>
                </a:r>
                <a:r>
                  <a:rPr kumimoji="1" lang="zh-CN" altLang="en-US" sz="3000" dirty="0"/>
                  <a:t> </a:t>
                </a:r>
                <a:r>
                  <a:rPr kumimoji="1" lang="en-US" altLang="zh-CN" sz="3000" dirty="0"/>
                  <a:t>d</a:t>
                </a:r>
                <a:r>
                  <a:rPr kumimoji="1" lang="en-US" altLang="zh-CN" sz="3000" dirty="0" smtClean="0"/>
                  <a:t>ata</a:t>
                </a:r>
                <a:r>
                  <a:rPr kumimoji="1" lang="zh-CN" altLang="en-US" sz="3000" dirty="0" smtClean="0"/>
                  <a:t> </a:t>
                </a:r>
                <a:r>
                  <a:rPr kumimoji="1" lang="en-US" altLang="zh-CN" sz="3000" dirty="0"/>
                  <a:t>samples</a:t>
                </a:r>
                <a:endParaRPr kumimoji="1" lang="zh-CN" altLang="en-US" sz="3000" dirty="0"/>
              </a:p>
            </p:txBody>
          </p:sp>
        </mc:Choice>
        <mc:Fallback xmlns="">
          <p:sp>
            <p:nvSpPr>
              <p:cNvPr id="5" name="标题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7588" y="115451"/>
                <a:ext cx="7886700" cy="615353"/>
              </a:xfrm>
              <a:blipFill rotWithShape="0">
                <a:blip r:embed="rId4"/>
                <a:stretch>
                  <a:fillRect l="-1855" t="-10891" b="-2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7588" y="753186"/>
                <a:ext cx="1879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 smtClean="0"/>
                  <a:t>Forward:</a:t>
                </a:r>
                <a:r>
                  <a:rPr kumimoji="1"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𝑝</m:t>
                    </m:r>
                  </m:oMath>
                </a14:m>
                <a:r>
                  <a:rPr kumimoji="1" lang="en-US" altLang="zh-CN" sz="2400" dirty="0" err="1"/>
                  <a:t>Pb</a:t>
                </a:r>
                <a:r>
                  <a:rPr kumimoji="1"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8" y="753186"/>
                <a:ext cx="187901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195" t="-10667" r="-324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45785" y="3234417"/>
                <a:ext cx="2042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Backward: Pb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charset="0"/>
                      </a:rPr>
                      <m:t>𝑝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" y="3234417"/>
                <a:ext cx="204261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77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80" y="3760748"/>
            <a:ext cx="3994005" cy="1869852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6</a:t>
            </a:fld>
            <a:endParaRPr kumimoji="1" lang="zh-CN" altLang="en-US" sz="1100" b="1" dirty="0"/>
          </a:p>
        </p:txBody>
      </p:sp>
      <p:cxnSp>
        <p:nvCxnSpPr>
          <p:cNvPr id="11" name="直线箭头连接符 10"/>
          <p:cNvCxnSpPr/>
          <p:nvPr/>
        </p:nvCxnSpPr>
        <p:spPr>
          <a:xfrm>
            <a:off x="1041495" y="2107081"/>
            <a:ext cx="278120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1026209" y="4697530"/>
            <a:ext cx="279649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400731" y="1757336"/>
            <a:ext cx="682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z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axis</a:t>
            </a:r>
            <a:endParaRPr kumimoji="1"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397543" y="4359496"/>
            <a:ext cx="682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z</a:t>
            </a:r>
            <a:r>
              <a:rPr kumimoji="1" lang="zh-CN" altLang="en-US" sz="1600" dirty="0" smtClean="0"/>
              <a:t> </a:t>
            </a:r>
            <a:r>
              <a:rPr kumimoji="1" lang="en-US" altLang="zh-CN" sz="1600" smtClean="0"/>
              <a:t>axis</a:t>
            </a:r>
            <a:endParaRPr kumimoji="1" lang="zh-CN" altLang="en-US" sz="16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4161" y="1032412"/>
            <a:ext cx="3915539" cy="25047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599654" y="724635"/>
            <a:ext cx="227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zh-CN" sz="1400" dirty="0"/>
              <a:t>Eur. Phys. J. C (2017) 77:163</a:t>
            </a:r>
            <a:endParaRPr lang="zh-CN" altLang="en-US" sz="1400" dirty="0" smtClean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4660" y="3372616"/>
            <a:ext cx="4605040" cy="1333943"/>
          </a:xfrm>
          <a:prstGeom prst="rect">
            <a:avLst/>
          </a:prstGeom>
        </p:spPr>
      </p:pic>
      <p:cxnSp>
        <p:nvCxnSpPr>
          <p:cNvPr id="23" name="直线箭头连接符 22"/>
          <p:cNvCxnSpPr>
            <a:stCxn id="25" idx="1"/>
          </p:cNvCxnSpPr>
          <p:nvPr/>
        </p:nvCxnSpPr>
        <p:spPr>
          <a:xfrm flipH="1" flipV="1">
            <a:off x="6304517" y="2306867"/>
            <a:ext cx="354218" cy="1338096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>
            <a:endCxn id="29" idx="4"/>
          </p:cNvCxnSpPr>
          <p:nvPr/>
        </p:nvCxnSpPr>
        <p:spPr>
          <a:xfrm flipH="1" flipV="1">
            <a:off x="7646698" y="1910445"/>
            <a:ext cx="407796" cy="1753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577229" y="3537207"/>
            <a:ext cx="556555" cy="73580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012822" y="3555780"/>
            <a:ext cx="314384" cy="7889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793117" y="1760816"/>
            <a:ext cx="784111" cy="546051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70C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321683" y="1665435"/>
            <a:ext cx="650030" cy="2450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5030678" y="4972165"/>
                <a:ext cx="4398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smtClean="0">
                    <a:solidFill>
                      <a:srgbClr val="0070C0"/>
                    </a:solidFill>
                  </a:rPr>
                  <a:t>Forward</a:t>
                </a:r>
                <a:r>
                  <a:rPr kumimoji="1" lang="en-US" altLang="zh-CN" dirty="0" smtClean="0"/>
                  <a:t>: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sensitive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to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small-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region</a:t>
                </a:r>
                <a:endParaRPr kumimoji="1" lang="zh-CN" altLang="en-US" dirty="0" smtClean="0"/>
              </a:p>
              <a:p>
                <a:r>
                  <a:rPr kumimoji="1" lang="en-US" altLang="zh-CN" dirty="0" smtClean="0">
                    <a:solidFill>
                      <a:srgbClr val="FF0000"/>
                    </a:solidFill>
                  </a:rPr>
                  <a:t>Backward</a:t>
                </a:r>
                <a:r>
                  <a:rPr kumimoji="1" lang="en-US" altLang="zh-CN" dirty="0" smtClean="0"/>
                  <a:t>:</a:t>
                </a:r>
                <a:r>
                  <a:rPr kumimoji="1" lang="en-US" altLang="zh-CN" dirty="0"/>
                  <a:t> sensitive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smtClean="0"/>
                  <a:t>to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mid-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𝑥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region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678" y="4972165"/>
                <a:ext cx="4398340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1108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4805040" y="4706559"/>
            <a:ext cx="4100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Zenaiev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Oleksandr</a:t>
            </a:r>
            <a:r>
              <a:rPr lang="en-US" altLang="zh-CN" sz="1400" dirty="0"/>
              <a:t>, et al. </a:t>
            </a:r>
            <a:r>
              <a:rPr lang="is-IS" altLang="zh-CN" sz="1400" dirty="0"/>
              <a:t>Eur. Phys. J. C (2015) 75: 396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5754370" y="1422866"/>
            <a:ext cx="1317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0070C0"/>
                </a:solidFill>
              </a:rPr>
              <a:t>shadowing</a:t>
            </a:r>
            <a:endParaRPr kumimoji="1"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804032" y="1255324"/>
            <a:ext cx="171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>
                <a:solidFill>
                  <a:srgbClr val="FF0000"/>
                </a:solidFill>
              </a:rPr>
              <a:t>a</a:t>
            </a:r>
            <a:r>
              <a:rPr kumimoji="1" lang="en-US" altLang="zh-CN" sz="1600" smtClean="0">
                <a:solidFill>
                  <a:srgbClr val="FF0000"/>
                </a:solidFill>
              </a:rPr>
              <a:t>nti-shadowing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1093"/>
            <a:ext cx="7404152" cy="2380442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17097"/>
            <a:ext cx="7886700" cy="615353"/>
          </a:xfrm>
        </p:spPr>
        <p:txBody>
          <a:bodyPr>
            <a:normAutofit/>
          </a:bodyPr>
          <a:lstStyle/>
          <a:p>
            <a:r>
              <a:rPr kumimoji="1" lang="en-US" altLang="zh-CN" sz="3000" dirty="0"/>
              <a:t>O</a:t>
            </a:r>
            <a:r>
              <a:rPr kumimoji="1" lang="en-US" altLang="zh-CN" sz="3000" dirty="0" smtClean="0"/>
              <a:t>pen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 smtClean="0"/>
              <a:t>charm:</a:t>
            </a:r>
            <a:r>
              <a:rPr kumimoji="1" lang="zh-CN" altLang="en-US" sz="3000" dirty="0" smtClean="0"/>
              <a:t> </a:t>
            </a:r>
            <a:r>
              <a:rPr kumimoji="1" lang="en-US" altLang="zh-CN" sz="3000" dirty="0"/>
              <a:t>signals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-10873" y="5782491"/>
                <a:ext cx="83255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000" dirty="0" smtClean="0"/>
                  <a:t>Extract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charm</m:t>
                        </m:r>
                      </m:sub>
                    </m:sSub>
                  </m:oMath>
                </a14:m>
                <a:r>
                  <a:rPr kumimoji="1" lang="zh-CN" altLang="en-US" sz="2000" dirty="0" smtClean="0"/>
                  <a:t> </a:t>
                </a:r>
                <a:r>
                  <a:rPr kumimoji="1" lang="en-US" altLang="zh-CN" sz="2000" dirty="0"/>
                  <a:t>by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fitting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invariant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mass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 smtClean="0"/>
                  <a:t>distributions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73" y="5782491"/>
                <a:ext cx="8325533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732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8" y="675978"/>
            <a:ext cx="3454399" cy="27612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076" y="679886"/>
            <a:ext cx="3457311" cy="2761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98682" y="1695358"/>
                <a:ext cx="1064956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kumimoji="1" lang="is-I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82" y="1695358"/>
                <a:ext cx="1064956" cy="3000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390216" y="1695358"/>
                <a:ext cx="1064956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r>
                        <a:rPr kumimoji="1" lang="is-I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216" y="1695358"/>
                <a:ext cx="1064956" cy="300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01765" y="4471580"/>
                <a:ext cx="1261872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kumimoji="1" lang="is-I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en-U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35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65" y="4471580"/>
                <a:ext cx="1261872" cy="207749"/>
              </a:xfrm>
              <a:prstGeom prst="rect">
                <a:avLst/>
              </a:prstGeom>
              <a:blipFill rotWithShape="0">
                <a:blip r:embed="rId10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179767" y="934371"/>
                <a:ext cx="1551024" cy="1501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 smtClean="0"/>
                  <a:t>Reconstructed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through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decay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smtClean="0"/>
                  <a:t>channels:</a:t>
                </a:r>
                <a:r>
                  <a:rPr kumimoji="1"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kumimoji="1" lang="is-I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 smtClean="0"/>
                  <a:t>,</a:t>
                </a:r>
                <a:endParaRPr lang="zh-CN" alt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charset="0"/>
                            </a:rPr>
                            <m:t>c</m:t>
                          </m:r>
                        </m:sub>
                        <m:sup>
                          <m:r>
                            <a:rPr kumimoji="1" lang="en-US" altLang="zh-CN" b="0" i="0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kumimoji="1" lang="is-I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67" y="934371"/>
                <a:ext cx="1551024" cy="1501052"/>
              </a:xfrm>
              <a:prstGeom prst="rect">
                <a:avLst/>
              </a:prstGeom>
              <a:blipFill rotWithShape="0">
                <a:blip r:embed="rId11"/>
                <a:stretch>
                  <a:fillRect l="-3543" t="-2024" r="-2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4291758" y="4544255"/>
                <a:ext cx="1261872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sup>
                      </m:sSubSup>
                      <m:r>
                        <a:rPr kumimoji="1" lang="is-I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kumimoji="1" lang="en-US" altLang="zh-CN" sz="135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35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1350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758" y="4544255"/>
                <a:ext cx="1261872" cy="207749"/>
              </a:xfrm>
              <a:prstGeom prst="rect">
                <a:avLst/>
              </a:prstGeom>
              <a:blipFill rotWithShape="0">
                <a:blip r:embed="rId12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7</a:t>
            </a:fld>
            <a:endParaRPr kumimoji="1" lang="zh-CN" altLang="en-US" sz="1100" b="1" dirty="0"/>
          </a:p>
        </p:txBody>
      </p:sp>
      <p:grpSp>
        <p:nvGrpSpPr>
          <p:cNvPr id="7" name="组 6"/>
          <p:cNvGrpSpPr/>
          <p:nvPr/>
        </p:nvGrpSpPr>
        <p:grpSpPr>
          <a:xfrm>
            <a:off x="727195" y="732450"/>
            <a:ext cx="940299" cy="295077"/>
            <a:chOff x="-2418892" y="2002082"/>
            <a:chExt cx="1248460" cy="437489"/>
          </a:xfrm>
        </p:grpSpPr>
        <p:sp>
          <p:nvSpPr>
            <p:cNvPr id="21" name="矩形 20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4436311" y="4141206"/>
            <a:ext cx="907989" cy="265646"/>
            <a:chOff x="-2368489" y="4839754"/>
            <a:chExt cx="1413052" cy="433153"/>
          </a:xfrm>
        </p:grpSpPr>
        <p:sp>
          <p:nvSpPr>
            <p:cNvPr id="20" name="矩形 19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-2368489" y="4839754"/>
              <a:ext cx="1413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/>
                <a:t>Backward</a:t>
              </a:r>
              <a:endParaRPr kumimoji="1" lang="zh-CN" altLang="en-US" sz="1400" dirty="0"/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584853" y="4111118"/>
            <a:ext cx="986224" cy="282723"/>
            <a:chOff x="-2418892" y="2002082"/>
            <a:chExt cx="1248460" cy="437489"/>
          </a:xfrm>
        </p:grpSpPr>
        <p:sp>
          <p:nvSpPr>
            <p:cNvPr id="25" name="矩形 24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4468699" y="745308"/>
            <a:ext cx="907989" cy="265646"/>
            <a:chOff x="-2368489" y="4839754"/>
            <a:chExt cx="1413052" cy="433153"/>
          </a:xfrm>
        </p:grpSpPr>
        <p:sp>
          <p:nvSpPr>
            <p:cNvPr id="28" name="矩形 27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-2368489" y="4839754"/>
              <a:ext cx="1413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/>
                <a:t>Backward</a:t>
              </a:r>
              <a:endParaRPr kumimoji="1" lang="zh-CN" altLang="en-US" sz="1400" dirty="0"/>
            </a:p>
          </p:txBody>
        </p:sp>
      </p:grpSp>
      <p:sp>
        <p:nvSpPr>
          <p:cNvPr id="31" name="矩形 30"/>
          <p:cNvSpPr/>
          <p:nvPr/>
        </p:nvSpPr>
        <p:spPr>
          <a:xfrm>
            <a:off x="5740400" y="5888126"/>
            <a:ext cx="2613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dirty="0" smtClean="0"/>
              <a:t>LHCb. JHEP </a:t>
            </a:r>
            <a:r>
              <a:rPr lang="is-IS" altLang="zh-CN" sz="1400" dirty="0"/>
              <a:t>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  <a:p>
            <a:r>
              <a:rPr lang="hr-HR" altLang="zh-CN" sz="1400" dirty="0" err="1" smtClean="0"/>
              <a:t>LHCb</a:t>
            </a:r>
            <a:r>
              <a:rPr lang="hr-HR" altLang="zh-CN" sz="1400" dirty="0" smtClean="0"/>
              <a:t>. JHEP</a:t>
            </a:r>
            <a:r>
              <a:rPr lang="zh-CN" altLang="en-US" sz="1400" dirty="0" smtClean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514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923" y="3453117"/>
            <a:ext cx="6286223" cy="2278444"/>
          </a:xfrm>
          <a:prstGeom prst="rect">
            <a:avLst/>
          </a:prstGeom>
        </p:spPr>
      </p:pic>
      <p:cxnSp>
        <p:nvCxnSpPr>
          <p:cNvPr id="46" name="直线连接符 45"/>
          <p:cNvCxnSpPr/>
          <p:nvPr/>
        </p:nvCxnSpPr>
        <p:spPr>
          <a:xfrm flipH="1">
            <a:off x="1145987" y="4691335"/>
            <a:ext cx="439828" cy="965143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92942"/>
            <a:ext cx="7886700" cy="615353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/>
              <a:t>Prompt and non-prompt charm</a:t>
            </a:r>
            <a:endParaRPr kumimoji="1"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0" y="180000"/>
            <a:ext cx="1409700" cy="55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791" y="1083194"/>
            <a:ext cx="3050883" cy="23579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530" y="1082234"/>
            <a:ext cx="3083966" cy="2358897"/>
          </a:xfrm>
          <a:prstGeom prst="rect">
            <a:avLst/>
          </a:prstGeom>
        </p:spPr>
      </p:pic>
      <p:cxnSp>
        <p:nvCxnSpPr>
          <p:cNvPr id="39" name="直线箭头连接符 38"/>
          <p:cNvCxnSpPr/>
          <p:nvPr/>
        </p:nvCxnSpPr>
        <p:spPr>
          <a:xfrm flipV="1">
            <a:off x="1383020" y="4678303"/>
            <a:ext cx="214818" cy="4922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箭头连接符 39"/>
          <p:cNvCxnSpPr>
            <a:endCxn id="45" idx="1"/>
          </p:cNvCxnSpPr>
          <p:nvPr/>
        </p:nvCxnSpPr>
        <p:spPr>
          <a:xfrm flipV="1">
            <a:off x="1585811" y="4416358"/>
            <a:ext cx="590732" cy="2652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/>
          <p:cNvCxnSpPr/>
          <p:nvPr/>
        </p:nvCxnSpPr>
        <p:spPr>
          <a:xfrm flipH="1" flipV="1">
            <a:off x="1444011" y="4048614"/>
            <a:ext cx="141802" cy="6296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/>
          <p:cNvCxnSpPr/>
          <p:nvPr/>
        </p:nvCxnSpPr>
        <p:spPr>
          <a:xfrm flipV="1">
            <a:off x="1597838" y="3831029"/>
            <a:ext cx="394770" cy="82922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91837" y="5104168"/>
                <a:ext cx="3308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>
                          <a:latin typeface="Cambria Math" charset="0"/>
                        </a:rPr>
                        <m:t>PV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7" y="5104168"/>
                <a:ext cx="330868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8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>
                <a:off x="1073827" y="3833779"/>
                <a:ext cx="318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27" y="3833779"/>
                <a:ext cx="318837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44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2176543" y="4216303"/>
                <a:ext cx="295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43" y="4216303"/>
                <a:ext cx="295901" cy="400110"/>
              </a:xfrm>
              <a:prstGeom prst="rect">
                <a:avLst/>
              </a:prstGeom>
              <a:blipFill rotWithShape="0">
                <a:blip r:embed="rId9"/>
                <a:stretch>
                  <a:fillRect r="-5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1045416" y="4522039"/>
                <a:ext cx="295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16" y="4522039"/>
                <a:ext cx="295901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5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线箭头连接符 47"/>
          <p:cNvCxnSpPr/>
          <p:nvPr/>
        </p:nvCxnSpPr>
        <p:spPr>
          <a:xfrm>
            <a:off x="365815" y="5125464"/>
            <a:ext cx="1015866" cy="625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48"/>
          <p:cNvCxnSpPr/>
          <p:nvPr/>
        </p:nvCxnSpPr>
        <p:spPr>
          <a:xfrm>
            <a:off x="1365190" y="5170549"/>
            <a:ext cx="792532" cy="6007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/>
          <p:cNvCxnSpPr/>
          <p:nvPr/>
        </p:nvCxnSpPr>
        <p:spPr>
          <a:xfrm>
            <a:off x="359822" y="5135855"/>
            <a:ext cx="910369" cy="2929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/>
          <p:cNvCxnSpPr/>
          <p:nvPr/>
        </p:nvCxnSpPr>
        <p:spPr>
          <a:xfrm>
            <a:off x="1187882" y="5314588"/>
            <a:ext cx="97235" cy="473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/>
          <p:cNvCxnSpPr/>
          <p:nvPr/>
        </p:nvCxnSpPr>
        <p:spPr>
          <a:xfrm flipV="1">
            <a:off x="1149532" y="5322448"/>
            <a:ext cx="38351" cy="756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585537" y="4952943"/>
            <a:ext cx="114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others</a:t>
            </a:r>
            <a:endParaRPr kumimoji="1"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7312" y="4682663"/>
            <a:ext cx="126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i="1" dirty="0"/>
              <a:t>b</a:t>
            </a:r>
            <a:r>
              <a:rPr kumimoji="1" lang="en-US" altLang="zh-CN" sz="2000" dirty="0"/>
              <a:t> hadron</a:t>
            </a:r>
            <a:endParaRPr kumimoji="1" lang="zh-CN" altLang="en-US" sz="2000" dirty="0"/>
          </a:p>
        </p:txBody>
      </p:sp>
      <p:sp>
        <p:nvSpPr>
          <p:cNvPr id="55" name="文本框 54"/>
          <p:cNvSpPr txBox="1"/>
          <p:nvPr/>
        </p:nvSpPr>
        <p:spPr>
          <a:xfrm>
            <a:off x="-21015" y="5731945"/>
            <a:ext cx="356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Non-prompt: </a:t>
            </a:r>
            <a:r>
              <a:rPr kumimoji="1" lang="en-US" altLang="zh-CN" dirty="0"/>
              <a:t>charm produced from </a:t>
            </a:r>
            <a:r>
              <a:rPr kumimoji="1" lang="en-US" altLang="zh-CN" i="1" dirty="0" smtClean="0"/>
              <a:t>b</a:t>
            </a:r>
            <a:r>
              <a:rPr kumimoji="1" lang="en-US" altLang="zh-CN" dirty="0" smtClean="0"/>
              <a:t> decay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(IP&gt;0)</a:t>
            </a:r>
            <a:endParaRPr kumimoji="1" lang="zh-CN" altLang="en-US" dirty="0" smtClean="0"/>
          </a:p>
        </p:txBody>
      </p:sp>
      <p:sp>
        <p:nvSpPr>
          <p:cNvPr id="56" name="矩形 55"/>
          <p:cNvSpPr/>
          <p:nvPr/>
        </p:nvSpPr>
        <p:spPr>
          <a:xfrm>
            <a:off x="0" y="648039"/>
            <a:ext cx="896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b="1" dirty="0" smtClean="0"/>
              <a:t>Distinguish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/>
              <a:t>prompt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and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 smtClean="0"/>
              <a:t>non-prompt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/>
              <a:t>by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fitting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 smtClean="0"/>
              <a:t>impact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parameter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(IP)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distributions</a:t>
            </a:r>
            <a:endParaRPr kumimoji="1"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574649" y="5256368"/>
                <a:ext cx="3308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>
                          <a:solidFill>
                            <a:srgbClr val="FF0000"/>
                          </a:solidFill>
                          <a:latin typeface="Cambria Math" charset="0"/>
                        </a:rPr>
                        <m:t>IP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49" y="5256368"/>
                <a:ext cx="330868" cy="400110"/>
              </a:xfrm>
              <a:prstGeom prst="rect">
                <a:avLst/>
              </a:prstGeom>
              <a:blipFill rotWithShape="0">
                <a:blip r:embed="rId11"/>
                <a:stretch>
                  <a:fillRect r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1073827" y="3519915"/>
                <a:ext cx="1731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i="1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r>
                        <a:rPr kumimoji="1" lang="en-US" altLang="zh-CN" sz="1600" i="1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sz="16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27" y="3519915"/>
                <a:ext cx="1731085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542230" y="5702775"/>
                <a:ext cx="3651594" cy="427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smtClean="0"/>
                  <a:t>Extract</a:t>
                </a:r>
                <a:r>
                  <a:rPr kumimoji="1" lang="zh-CN" alt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prompt</m:t>
                        </m:r>
                        <m:r>
                          <a:rPr kumimoji="1" lang="zh-CN" altLang="en-US" sz="200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charset="0"/>
                          </a:rPr>
                          <m:t>charm</m:t>
                        </m:r>
                      </m:sub>
                    </m:sSub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30" y="5702775"/>
                <a:ext cx="3651594" cy="427489"/>
              </a:xfrm>
              <a:prstGeom prst="rect">
                <a:avLst/>
              </a:prstGeom>
              <a:blipFill rotWithShape="0">
                <a:blip r:embed="rId13"/>
                <a:stretch>
                  <a:fillRect l="-1669" t="-5634" b="-18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238523" y="1069126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523" y="1069126"/>
                <a:ext cx="57150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8493543" y="1060135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543" y="1060135"/>
                <a:ext cx="57150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723412" y="3421583"/>
                <a:ext cx="374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zh-CN" altLang="en-US" i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12" y="3421583"/>
                <a:ext cx="374924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3564941" y="3438055"/>
                <a:ext cx="374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𝛬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zh-CN" altLang="en-US" i="1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941" y="3438055"/>
                <a:ext cx="374924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CLHCP 2019; open charm and beauty in </a:t>
            </a:r>
            <a:r>
              <a:rPr kumimoji="1"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endParaRPr kumimoji="1"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F1D9-9B52-A346-BE33-DED81B8497A9}" type="slidenum">
              <a:rPr kumimoji="1" lang="zh-CN" altLang="en-US" sz="1100" b="1" smtClean="0"/>
              <a:t>8</a:t>
            </a:fld>
            <a:endParaRPr kumimoji="1" lang="zh-CN" altLang="en-US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02" y="2953884"/>
                <a:ext cx="27368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/>
                  <a:t>Prompt : charm produced directly in collisions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(IP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</m:oMath>
                </a14:m>
                <a:r>
                  <a:rPr kumimoji="1" lang="en-US" altLang="zh-CN" dirty="0"/>
                  <a:t>0)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" y="2953884"/>
                <a:ext cx="2736811" cy="646331"/>
              </a:xfrm>
              <a:prstGeom prst="rect">
                <a:avLst/>
              </a:prstGeom>
              <a:blipFill rotWithShape="0">
                <a:blip r:embed="rId17"/>
                <a:stretch>
                  <a:fillRect l="-1782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线箭头连接符 36"/>
          <p:cNvCxnSpPr/>
          <p:nvPr/>
        </p:nvCxnSpPr>
        <p:spPr>
          <a:xfrm flipV="1">
            <a:off x="1279044" y="2128726"/>
            <a:ext cx="239973" cy="5375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箭头连接符 37"/>
          <p:cNvCxnSpPr/>
          <p:nvPr/>
        </p:nvCxnSpPr>
        <p:spPr>
          <a:xfrm flipV="1">
            <a:off x="1506990" y="1866780"/>
            <a:ext cx="590732" cy="2652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箭头连接符 53"/>
          <p:cNvCxnSpPr/>
          <p:nvPr/>
        </p:nvCxnSpPr>
        <p:spPr>
          <a:xfrm flipH="1" flipV="1">
            <a:off x="1365190" y="1499036"/>
            <a:ext cx="141802" cy="6296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/>
          <p:cNvCxnSpPr/>
          <p:nvPr/>
        </p:nvCxnSpPr>
        <p:spPr>
          <a:xfrm flipV="1">
            <a:off x="1519017" y="1281451"/>
            <a:ext cx="394770" cy="82922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813346" y="2468179"/>
                <a:ext cx="3308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>
                          <a:latin typeface="Cambria Math" charset="0"/>
                        </a:rPr>
                        <m:t>PV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46" y="2468179"/>
                <a:ext cx="330868" cy="400110"/>
              </a:xfrm>
              <a:prstGeom prst="rect">
                <a:avLst/>
              </a:prstGeom>
              <a:blipFill rotWithShape="0">
                <a:blip r:embed="rId13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/>
              <p:cNvSpPr txBox="1"/>
              <p:nvPr/>
            </p:nvSpPr>
            <p:spPr>
              <a:xfrm>
                <a:off x="995006" y="1284201"/>
                <a:ext cx="318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59" name="文本框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06" y="1284201"/>
                <a:ext cx="318837" cy="400110"/>
              </a:xfrm>
              <a:prstGeom prst="rect">
                <a:avLst/>
              </a:prstGeom>
              <a:blipFill rotWithShape="0">
                <a:blip r:embed="rId19"/>
                <a:stretch>
                  <a:fillRect r="-41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/>
            </p:nvSpPr>
            <p:spPr>
              <a:xfrm>
                <a:off x="2097722" y="1666725"/>
                <a:ext cx="295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722" y="1666725"/>
                <a:ext cx="295901" cy="400110"/>
              </a:xfrm>
              <a:prstGeom prst="rect">
                <a:avLst/>
              </a:prstGeom>
              <a:blipFill rotWithShape="0">
                <a:blip r:embed="rId20"/>
                <a:stretch>
                  <a:fillRect r="-5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/>
              <p:cNvSpPr txBox="1"/>
              <p:nvPr/>
            </p:nvSpPr>
            <p:spPr>
              <a:xfrm>
                <a:off x="966595" y="1972461"/>
                <a:ext cx="295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2000" i="1">
                              <a:latin typeface="Cambria Math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sz="20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2" name="文本框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95" y="1972461"/>
                <a:ext cx="295901" cy="400110"/>
              </a:xfrm>
              <a:prstGeom prst="rect">
                <a:avLst/>
              </a:prstGeom>
              <a:blipFill rotWithShape="0">
                <a:blip r:embed="rId21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线箭头连接符 64"/>
          <p:cNvCxnSpPr/>
          <p:nvPr/>
        </p:nvCxnSpPr>
        <p:spPr>
          <a:xfrm>
            <a:off x="1279044" y="2662768"/>
            <a:ext cx="1040014" cy="3122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1506716" y="2403365"/>
            <a:ext cx="114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others</a:t>
            </a:r>
            <a:endParaRPr kumimoji="1"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/>
              <p:cNvSpPr txBox="1"/>
              <p:nvPr/>
            </p:nvSpPr>
            <p:spPr>
              <a:xfrm>
                <a:off x="995006" y="970337"/>
                <a:ext cx="1731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d>
                        <m:d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600" i="1">
                          <a:latin typeface="Cambria Math" charset="0"/>
                        </a:rPr>
                        <m:t>+</m:t>
                      </m:r>
                      <m:r>
                        <a:rPr kumimoji="1" lang="en-US" altLang="zh-CN" sz="1600" b="1" i="1">
                          <a:latin typeface="Cambria Math" charset="0"/>
                        </a:rPr>
                        <m:t>𝒑</m:t>
                      </m:r>
                      <m:r>
                        <a:rPr kumimoji="1" lang="en-US" altLang="zh-CN" sz="1600" i="1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zh-CN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kumimoji="1" lang="en-US" altLang="zh-CN" sz="1600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sz="1600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sz="16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600" dirty="0"/>
              </a:p>
            </p:txBody>
          </p:sp>
        </mc:Choice>
        <mc:Fallback xmlns="">
          <p:sp>
            <p:nvSpPr>
              <p:cNvPr id="72" name="文本框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06" y="970337"/>
                <a:ext cx="1731085" cy="338554"/>
              </a:xfrm>
              <a:prstGeom prst="rect">
                <a:avLst/>
              </a:prstGeom>
              <a:blipFill rotWithShape="0">
                <a:blip r:embed="rId2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组 72"/>
          <p:cNvGrpSpPr/>
          <p:nvPr/>
        </p:nvGrpSpPr>
        <p:grpSpPr>
          <a:xfrm>
            <a:off x="3323154" y="1156996"/>
            <a:ext cx="940299" cy="295077"/>
            <a:chOff x="-2418892" y="2002082"/>
            <a:chExt cx="1248460" cy="437489"/>
          </a:xfrm>
        </p:grpSpPr>
        <p:sp>
          <p:nvSpPr>
            <p:cNvPr id="74" name="矩形 73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76" name="组 75"/>
          <p:cNvGrpSpPr/>
          <p:nvPr/>
        </p:nvGrpSpPr>
        <p:grpSpPr>
          <a:xfrm>
            <a:off x="4871385" y="3955570"/>
            <a:ext cx="940299" cy="295077"/>
            <a:chOff x="-2418892" y="2002082"/>
            <a:chExt cx="1248460" cy="437489"/>
          </a:xfrm>
        </p:grpSpPr>
        <p:sp>
          <p:nvSpPr>
            <p:cNvPr id="77" name="矩形 76"/>
            <p:cNvSpPr/>
            <p:nvPr/>
          </p:nvSpPr>
          <p:spPr>
            <a:xfrm>
              <a:off x="-2368489" y="2048640"/>
              <a:ext cx="1070041" cy="390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-2418892" y="2002082"/>
              <a:ext cx="1248460" cy="38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Forward</a:t>
              </a:r>
              <a:endParaRPr kumimoji="1" lang="zh-CN" altLang="en-US" sz="1600" dirty="0"/>
            </a:p>
          </p:txBody>
        </p:sp>
      </p:grpSp>
      <p:grpSp>
        <p:nvGrpSpPr>
          <p:cNvPr id="98" name="组 97"/>
          <p:cNvGrpSpPr/>
          <p:nvPr/>
        </p:nvGrpSpPr>
        <p:grpSpPr>
          <a:xfrm>
            <a:off x="6563211" y="1127197"/>
            <a:ext cx="1036168" cy="338554"/>
            <a:chOff x="-2392278" y="4781295"/>
            <a:chExt cx="1558879" cy="578581"/>
          </a:xfrm>
        </p:grpSpPr>
        <p:sp>
          <p:nvSpPr>
            <p:cNvPr id="99" name="矩形 98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-2392278" y="4781295"/>
              <a:ext cx="1558879" cy="57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Backward</a:t>
              </a:r>
              <a:endParaRPr kumimoji="1" lang="zh-CN" altLang="en-US" sz="1600" dirty="0"/>
            </a:p>
          </p:txBody>
        </p:sp>
      </p:grpSp>
      <p:grpSp>
        <p:nvGrpSpPr>
          <p:cNvPr id="101" name="组 100"/>
          <p:cNvGrpSpPr/>
          <p:nvPr/>
        </p:nvGrpSpPr>
        <p:grpSpPr>
          <a:xfrm>
            <a:off x="8224551" y="3923316"/>
            <a:ext cx="1036168" cy="338554"/>
            <a:chOff x="-2392278" y="4781295"/>
            <a:chExt cx="1558879" cy="578581"/>
          </a:xfrm>
        </p:grpSpPr>
        <p:sp>
          <p:nvSpPr>
            <p:cNvPr id="102" name="矩形 101"/>
            <p:cNvSpPr/>
            <p:nvPr/>
          </p:nvSpPr>
          <p:spPr>
            <a:xfrm>
              <a:off x="-2368489" y="4868267"/>
              <a:ext cx="1362649" cy="4046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-2392278" y="4781295"/>
              <a:ext cx="1558879" cy="57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Backward</a:t>
              </a:r>
              <a:endParaRPr kumimoji="1" lang="zh-CN" altLang="en-US" sz="1600" dirty="0"/>
            </a:p>
          </p:txBody>
        </p:sp>
      </p:grpSp>
      <p:sp>
        <p:nvSpPr>
          <p:cNvPr id="64" name="矩形 63"/>
          <p:cNvSpPr/>
          <p:nvPr/>
        </p:nvSpPr>
        <p:spPr>
          <a:xfrm>
            <a:off x="6016238" y="6094357"/>
            <a:ext cx="2613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altLang="zh-CN" sz="1400" dirty="0" smtClean="0"/>
              <a:t>LHCb. JHEP </a:t>
            </a:r>
            <a:r>
              <a:rPr lang="is-IS" altLang="zh-CN" sz="1400" dirty="0"/>
              <a:t>10 (2017) </a:t>
            </a:r>
            <a:r>
              <a:rPr lang="is-IS" altLang="zh-CN" sz="1400" dirty="0" smtClean="0"/>
              <a:t>090</a:t>
            </a:r>
            <a:endParaRPr lang="zh-CN" altLang="en-US" sz="1400" dirty="0" smtClean="0"/>
          </a:p>
          <a:p>
            <a:r>
              <a:rPr lang="hr-HR" altLang="zh-CN" sz="1400" dirty="0" err="1" smtClean="0"/>
              <a:t>LHCb</a:t>
            </a:r>
            <a:r>
              <a:rPr lang="hr-HR" altLang="zh-CN" sz="1400" dirty="0" smtClean="0"/>
              <a:t>. JHEP</a:t>
            </a:r>
            <a:r>
              <a:rPr lang="zh-CN" altLang="en-US" sz="1400" dirty="0" smtClean="0"/>
              <a:t> </a:t>
            </a:r>
            <a:r>
              <a:rPr lang="hr-HR" altLang="zh-CN" sz="1400" dirty="0"/>
              <a:t>02</a:t>
            </a:r>
            <a:r>
              <a:rPr lang="zh-CN" altLang="en-US" sz="1400" dirty="0"/>
              <a:t> </a:t>
            </a:r>
            <a:r>
              <a:rPr lang="hr-HR" altLang="zh-CN" sz="1400" dirty="0"/>
              <a:t>(2019)</a:t>
            </a:r>
            <a:r>
              <a:rPr lang="zh-CN" altLang="en-US" sz="1400" dirty="0"/>
              <a:t> </a:t>
            </a:r>
            <a:r>
              <a:rPr lang="hr-HR" altLang="zh-CN" sz="1400" dirty="0"/>
              <a:t>102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6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FE0FB8E5-BB7D-0A41-83FA-40E55A0B8036}" vid="{B984B24B-829B-2E41-AD6B-FF255868049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清华-LHCb模板</Template>
  <TotalTime>17949</TotalTime>
  <Words>1296</Words>
  <Application>Microsoft Macintosh PowerPoint</Application>
  <PresentationFormat>全屏显示(4:3)</PresentationFormat>
  <Paragraphs>457</Paragraphs>
  <Slides>31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 Unicode MS</vt:lpstr>
      <vt:lpstr>Calibri</vt:lpstr>
      <vt:lpstr>Calibri Light</vt:lpstr>
      <vt:lpstr>Cambria Math</vt:lpstr>
      <vt:lpstr>Times New Roman</vt:lpstr>
      <vt:lpstr>Wingdings</vt:lpstr>
      <vt:lpstr>宋体</vt:lpstr>
      <vt:lpstr>Arial</vt:lpstr>
      <vt:lpstr>Office 主题</vt:lpstr>
      <vt:lpstr>Open charm and beauty states production in proton-lead collisions with LHCb</vt:lpstr>
      <vt:lpstr>Outline</vt:lpstr>
      <vt:lpstr>Physics motivation</vt:lpstr>
      <vt:lpstr>Analysis strategy</vt:lpstr>
      <vt:lpstr>The LHCb detector</vt:lpstr>
      <vt:lpstr>LHCb pPb data samples</vt:lpstr>
      <vt:lpstr>LHCb pPb data samples</vt:lpstr>
      <vt:lpstr>Open charm: signals</vt:lpstr>
      <vt:lpstr>Prompt and non-prompt charm</vt:lpstr>
      <vt:lpstr>Prompt open charm: cross section</vt:lpstr>
      <vt:lpstr>Prompt open charm: nuclear modification factor</vt:lpstr>
      <vt:lpstr> Prompt open charm: PDF modification</vt:lpstr>
      <vt:lpstr>Prompt open charm: forward-backward ratio</vt:lpstr>
      <vt:lpstr>Prompt open charm: particle ratio</vt:lpstr>
      <vt:lpstr>Prompt open charm: hadronization mechanics</vt:lpstr>
      <vt:lpstr>Open beauty: signals</vt:lpstr>
      <vt:lpstr>Open beauty: cross sections</vt:lpstr>
      <vt:lpstr>Open beauty: nuclear modification factor</vt:lpstr>
      <vt:lpstr>Open beauty: nuclear modification factor</vt:lpstr>
      <vt:lpstr>Open beauty: nuclear modification factor</vt:lpstr>
      <vt:lpstr>Open beauty: forward-backward ratio</vt:lpstr>
      <vt:lpstr>Open beauty: particle ratio</vt:lpstr>
      <vt:lpstr>Summary and outlook </vt:lpstr>
      <vt:lpstr>Thank you!</vt:lpstr>
      <vt:lpstr>Back up slides</vt:lpstr>
      <vt:lpstr>Open charm production: prompt D^0</vt:lpstr>
      <vt:lpstr>Open charm production: prompt D^0</vt:lpstr>
      <vt:lpstr>Prompt D^0: cross section</vt:lpstr>
      <vt:lpstr>Open charm production: prompt Λ_c^+</vt:lpstr>
      <vt:lpstr>Open charm production: prompt Λ_c^+</vt:lpstr>
      <vt:lpstr>Prompt Λ_c^+: cross section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1987</cp:revision>
  <cp:lastPrinted>2019-10-17T07:17:17Z</cp:lastPrinted>
  <dcterms:created xsi:type="dcterms:W3CDTF">2018-10-23T07:03:01Z</dcterms:created>
  <dcterms:modified xsi:type="dcterms:W3CDTF">2019-10-24T08:25:47Z</dcterms:modified>
</cp:coreProperties>
</file>