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5" r:id="rId5"/>
    <p:sldId id="262" r:id="rId6"/>
    <p:sldId id="269" r:id="rId7"/>
    <p:sldId id="270" r:id="rId8"/>
    <p:sldId id="272" r:id="rId9"/>
    <p:sldId id="273" r:id="rId10"/>
    <p:sldId id="274" r:id="rId11"/>
    <p:sldId id="275" r:id="rId12"/>
    <p:sldId id="268" r:id="rId13"/>
    <p:sldId id="26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07"/>
  </p:normalViewPr>
  <p:slideViewPr>
    <p:cSldViewPr snapToGrid="0" snapToObjects="1">
      <p:cViewPr>
        <p:scale>
          <a:sx n="105" d="100"/>
          <a:sy n="105" d="100"/>
        </p:scale>
        <p:origin x="-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2FC8-6564-9D4B-851D-B8E8971A62B6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B45C-C3AD-1C44-8E76-FC0F5719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4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1494-25D4-5C46-92D3-41E7FD19E4CE}" type="datetimeFigureOut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arxiv.org/pdf/1902.00134.pdf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s://cds.cern.ch/record/2651299/files/CERN-ACC-2018-0057.pdf" TargetMode="Externa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783429/contributions/3372740/attachments/1829904/2996434/HiggsHLLHC_v5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indico.ihep.ac.cn/event/9832/session/9/contribution/19/material/slides/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indico.ihep.ac.cn/event/9832/session/9/contribution/12/material/slides/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0848" y="500571"/>
            <a:ext cx="9144000" cy="2387600"/>
          </a:xfrm>
        </p:spPr>
        <p:txBody>
          <a:bodyPr/>
          <a:lstStyle/>
          <a:p>
            <a:r>
              <a:rPr lang="en-US" dirty="0" smtClean="0"/>
              <a:t>Introduction and Plans for CEPC Higgs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57" y="397256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Yaquan</a:t>
            </a:r>
            <a:r>
              <a:rPr lang="en-US" dirty="0" smtClean="0"/>
              <a:t> Fang (IHEP)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CEPC Higgs workshop at Peking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157861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Talks in Higgs 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3424"/>
            <a:ext cx="6696169" cy="4417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64" y="1708057"/>
            <a:ext cx="6335556" cy="39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977"/>
            <a:ext cx="10515600" cy="4351338"/>
          </a:xfrm>
        </p:spPr>
        <p:txBody>
          <a:bodyPr/>
          <a:lstStyle/>
          <a:p>
            <a:r>
              <a:rPr lang="en-US" dirty="0" smtClean="0"/>
              <a:t>The Higgs CDR is done and the studies post CDR toward TDR start</a:t>
            </a:r>
          </a:p>
          <a:p>
            <a:r>
              <a:rPr lang="en-US" dirty="0" smtClean="0"/>
              <a:t>Different topics will be addressed (page 7). </a:t>
            </a:r>
          </a:p>
          <a:p>
            <a:r>
              <a:rPr lang="en-US" dirty="0" smtClean="0"/>
              <a:t>Manpower needed (welcome to join)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6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192" y="2315845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 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1483478"/>
            <a:ext cx="7854696" cy="199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955442"/>
            <a:ext cx="1067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improvement of significance </a:t>
            </a:r>
            <a:r>
              <a:rPr lang="en-US" dirty="0" err="1" smtClean="0"/>
              <a:t>w.r.t</a:t>
            </a:r>
            <a:r>
              <a:rPr lang="en-US" dirty="0" smtClean="0"/>
              <a:t>. inclusive one  is from 4.0 to 4.6, corresponding 13% improvement on the </a:t>
            </a:r>
          </a:p>
          <a:p>
            <a:r>
              <a:rPr lang="en-US" dirty="0"/>
              <a:t>p</a:t>
            </a:r>
            <a:r>
              <a:rPr lang="en-US" dirty="0" smtClean="0"/>
              <a:t>recision.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2208" y="693469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ATLAS-CONF-2016-017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1534823"/>
            <a:ext cx="7854696" cy="19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2224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Measurement of Higgs width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84856" y="1268761"/>
            <a:ext cx="8703632" cy="5353941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Method 1</a:t>
            </a:r>
            <a:r>
              <a:rPr lang="en-US" altLang="zh-CN" b="1" dirty="0"/>
              <a:t>:</a:t>
            </a:r>
            <a:r>
              <a:rPr lang="en-US" altLang="zh-CN" dirty="0"/>
              <a:t> </a:t>
            </a:r>
            <a:r>
              <a:rPr lang="en-US" altLang="zh-CN" b="1" dirty="0"/>
              <a:t>Higgs width can be determined directly from the measurement of </a:t>
            </a:r>
            <a:r>
              <a:rPr lang="el-GR" altLang="zh-CN" b="1" dirty="0"/>
              <a:t>σ</a:t>
            </a:r>
            <a:r>
              <a:rPr lang="en-US" altLang="zh-CN" b="1" dirty="0"/>
              <a:t>(ZH) and Br. of (H-&gt;ZZ*)</a:t>
            </a:r>
          </a:p>
          <a:p>
            <a:pPr lvl="1"/>
            <a:endParaRPr lang="en-US" altLang="zh-CN" b="1" dirty="0"/>
          </a:p>
          <a:p>
            <a:pPr lvl="1"/>
            <a:endParaRPr lang="en-US" altLang="zh-CN" b="1" dirty="0" smtClean="0"/>
          </a:p>
          <a:p>
            <a:pPr lvl="1"/>
            <a:r>
              <a:rPr lang="en-US" altLang="zh-CN" b="1" dirty="0"/>
              <a:t>But the uncertainty of Br(H-&gt;ZZ*) is relatively high due to low statistics.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Method 2</a:t>
            </a:r>
            <a:r>
              <a:rPr lang="en-US" altLang="zh-CN" b="1" dirty="0"/>
              <a:t>: It can also be measured through: </a:t>
            </a:r>
          </a:p>
          <a:p>
            <a:pPr lvl="1"/>
            <a:endParaRPr lang="en-US" altLang="zh-CN" b="1" dirty="0"/>
          </a:p>
          <a:p>
            <a:pPr lvl="1"/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These two orthogonal methods can be combined to reach the best precision. </a:t>
            </a:r>
            <a:endParaRPr lang="en-US" altLang="zh-CN" b="1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132857"/>
            <a:ext cx="4064070" cy="828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6" y="4077072"/>
            <a:ext cx="1800200" cy="633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32" y="4221088"/>
            <a:ext cx="6160040" cy="323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2" y="4725145"/>
            <a:ext cx="3933334" cy="64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9836" y="2262173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5.1%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7629" y="4725145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3.5%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5117" y="5825373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2.8%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0096" y="455389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3.0%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327648" y="4710476"/>
            <a:ext cx="498108" cy="19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546812" y="2462975"/>
            <a:ext cx="498108" cy="19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physics at CEPC (Y. Fang, IHEP)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Higgs white paper @ CDR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8788" y="1044680"/>
            <a:ext cx="479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 is at </a:t>
            </a:r>
            <a:r>
              <a:rPr lang="en-US" dirty="0" err="1" smtClean="0"/>
              <a:t>arxiv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CPC : </a:t>
            </a:r>
            <a:r>
              <a:rPr lang="en-US" dirty="0" smtClean="0">
                <a:solidFill>
                  <a:srgbClr val="FF0000"/>
                </a:solidFill>
              </a:rPr>
              <a:t>Vol 43, No.4 (2019) 043002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20" y="1044681"/>
            <a:ext cx="5184067" cy="5516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080" y="1766074"/>
            <a:ext cx="435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</a:t>
            </a:r>
            <a:r>
              <a:rPr lang="en-US" dirty="0" smtClean="0"/>
              <a:t>those colleagues </a:t>
            </a:r>
            <a:r>
              <a:rPr lang="en-US" dirty="0" smtClean="0"/>
              <a:t>for great efforts. </a:t>
            </a:r>
            <a:endParaRPr lang="en-US" dirty="0" smtClean="0"/>
          </a:p>
          <a:p>
            <a:r>
              <a:rPr lang="en-US" dirty="0" smtClean="0"/>
              <a:t>Welcome to new colleagues to join in.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5335" y="6283072"/>
            <a:ext cx="4439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Mailing list: </a:t>
            </a:r>
            <a:r>
              <a:rPr lang="en-US" b="1" dirty="0" err="1" smtClean="0">
                <a:solidFill>
                  <a:srgbClr val="00B050"/>
                </a:solidFill>
              </a:rPr>
              <a:t>cepc-physics@maillist.ihep.ac.cn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35" y="1044680"/>
            <a:ext cx="5184067" cy="5516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07" y="2809878"/>
            <a:ext cx="3326059" cy="2584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31" y="2724181"/>
            <a:ext cx="2292269" cy="31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97" y="-98805"/>
            <a:ext cx="10515600" cy="926757"/>
          </a:xfrm>
        </p:spPr>
        <p:txBody>
          <a:bodyPr/>
          <a:lstStyle/>
          <a:p>
            <a:pPr algn="ctr"/>
            <a:r>
              <a:rPr lang="en-US" dirty="0" smtClean="0"/>
              <a:t>  Recent news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97" y="5212997"/>
            <a:ext cx="11143883" cy="145060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LHC updated their projected results based on current Run 2 studies and possible improvements on uncertainties :</a:t>
            </a:r>
          </a:p>
          <a:p>
            <a:pPr lvl="1"/>
            <a:r>
              <a:rPr lang="en-US" sz="1800" dirty="0" smtClean="0"/>
              <a:t>theory  ½ and experimental systematics 1/</a:t>
            </a:r>
            <a:r>
              <a:rPr lang="en-US" sz="1800" dirty="0" err="1" smtClean="0"/>
              <a:t>sqrt</a:t>
            </a:r>
            <a:r>
              <a:rPr lang="en-US" sz="1800" dirty="0" smtClean="0"/>
              <a:t>(L) of current ones (check </a:t>
            </a:r>
            <a:r>
              <a:rPr lang="en-US" sz="1800" dirty="0" smtClean="0">
                <a:hlinkClick r:id="rId2"/>
              </a:rPr>
              <a:t>talk</a:t>
            </a:r>
            <a:r>
              <a:rPr lang="en-US" sz="1800" dirty="0" smtClean="0"/>
              <a:t> at CEPC workshop in Oxford)</a:t>
            </a:r>
          </a:p>
          <a:p>
            <a:r>
              <a:rPr lang="en-US" sz="2200" dirty="0" err="1" smtClean="0"/>
              <a:t>Fcc-ee</a:t>
            </a:r>
            <a:r>
              <a:rPr lang="en-US" sz="2200" dirty="0" smtClean="0"/>
              <a:t> has similar results as CEPC but including a 365 GeV run improving the measurement of Higgs width.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8" y="916468"/>
            <a:ext cx="3054179" cy="34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64636" y="788257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a</a:t>
            </a:r>
            <a:r>
              <a:rPr lang="en-US" sz="1200" b="1" dirty="0" err="1" smtClean="0"/>
              <a:t>rxiv</a:t>
            </a:r>
            <a:r>
              <a:rPr lang="en-US" sz="1200" b="1" dirty="0" smtClean="0"/>
              <a:t>: </a:t>
            </a:r>
            <a:r>
              <a:rPr lang="en-US" sz="1200" b="1" dirty="0" smtClean="0">
                <a:hlinkClick r:id="rId4"/>
              </a:rPr>
              <a:t>1902.00134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19936" y="4410277"/>
                <a:ext cx="3815660" cy="976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Width: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𝟖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𝟕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MeV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. </m:t>
                        </m:r>
                        <m:r>
                          <a:rPr lang="en-US" b="1" i="0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 </m:t>
                        </m:r>
                      </m:e>
                      <m:sub/>
                      <m:sup/>
                    </m:sSub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altLang="en-US" dirty="0">
                    <a:latin typeface="Calibri" charset="0"/>
                  </a:rPr>
                  <a:t>Precision </a:t>
                </a:r>
                <a:r>
                  <a:rPr lang="en-US" altLang="en-US" dirty="0" smtClean="0">
                    <a:latin typeface="Calibri" charset="0"/>
                  </a:rPr>
                  <a:t>mass of </a:t>
                </a:r>
                <a:r>
                  <a:rPr lang="en-US" altLang="en-US" b="1" dirty="0">
                    <a:solidFill>
                      <a:srgbClr val="7030A0"/>
                    </a:solidFill>
                    <a:latin typeface="Calibri" charset="0"/>
                  </a:rPr>
                  <a:t>10-20 MeV plausible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36" y="4410277"/>
                <a:ext cx="3815660" cy="976036"/>
              </a:xfrm>
              <a:prstGeom prst="rect">
                <a:avLst/>
              </a:prstGeom>
              <a:blipFill rotWithShape="0">
                <a:blip r:embed="rId5"/>
                <a:stretch>
                  <a:fillRect l="-1278" t="-31056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18" y="1110162"/>
            <a:ext cx="3216356" cy="3300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2313" y="582236"/>
            <a:ext cx="180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Fcc-ee</a:t>
            </a:r>
            <a:r>
              <a:rPr lang="en-US" sz="1200" b="1" dirty="0" smtClean="0"/>
              <a:t> 240 GeV/365 GeV: </a:t>
            </a:r>
          </a:p>
          <a:p>
            <a:pPr algn="ctr"/>
            <a:r>
              <a:rPr lang="en-US" sz="1200" b="1" dirty="0" smtClean="0">
                <a:hlinkClick r:id="rId7"/>
              </a:rPr>
              <a:t>CERN-ACC-2018-0057</a:t>
            </a:r>
            <a:endParaRPr lang="en-US" sz="1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99" y="688954"/>
            <a:ext cx="4218224" cy="41425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33497" y="331922"/>
            <a:ext cx="20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CDR vs HL-LHC 2014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1416" y="2760219"/>
            <a:ext cx="20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CDR vs HL-LHC 2019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8079" y="449328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: ~1.3%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479555" y="2113005"/>
            <a:ext cx="547296" cy="308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99989" y="2135240"/>
            <a:ext cx="547296" cy="308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" y="1057339"/>
            <a:ext cx="10058400" cy="4175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56" y="0"/>
            <a:ext cx="10515600" cy="1057339"/>
          </a:xfrm>
        </p:spPr>
        <p:txBody>
          <a:bodyPr/>
          <a:lstStyle/>
          <a:p>
            <a:r>
              <a:rPr lang="en-US" dirty="0" smtClean="0"/>
              <a:t>HL-LHC 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:   one example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1670" y="5366729"/>
            <a:ext cx="7433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 S1:  Total uncertainty is half of the one used for the result of 80 fb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Scenario  S2: Total uncertainty is 1/3 of the one for 80 fb</a:t>
            </a:r>
            <a:r>
              <a:rPr lang="en-US" baseline="30000" dirty="0" smtClean="0"/>
              <a:t>-1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6368" y="146951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S2 scenario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0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857" y="1002400"/>
            <a:ext cx="7337502" cy="4937451"/>
          </a:xfrm>
        </p:spPr>
        <p:txBody>
          <a:bodyPr/>
          <a:lstStyle/>
          <a:p>
            <a:r>
              <a:rPr lang="en-US" dirty="0" smtClean="0"/>
              <a:t>The inclusive analysis is very simple : </a:t>
            </a:r>
          </a:p>
          <a:p>
            <a:pPr lvl="1"/>
            <a:r>
              <a:rPr lang="en-US" dirty="0" smtClean="0"/>
              <a:t>Photon ID, Isolation, Kinematic cuts on leading/</a:t>
            </a:r>
            <a:r>
              <a:rPr lang="en-US" dirty="0" err="1" smtClean="0"/>
              <a:t>subleading</a:t>
            </a:r>
            <a:r>
              <a:rPr lang="en-US" dirty="0" smtClean="0"/>
              <a:t> photon.</a:t>
            </a:r>
          </a:p>
          <a:p>
            <a:r>
              <a:rPr lang="en-US" dirty="0" smtClean="0"/>
              <a:t>Explore other possible improvements ?</a:t>
            </a:r>
          </a:p>
          <a:p>
            <a:pPr lvl="1"/>
            <a:r>
              <a:rPr lang="en-US" dirty="0" smtClean="0"/>
              <a:t>Divide events into different categories.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Y. Fang 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8" y="4124154"/>
            <a:ext cx="2852648" cy="2634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1916" y="3471126"/>
            <a:ext cx="28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Divide different eta regions for two photons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41" y="4323111"/>
            <a:ext cx="3122199" cy="2187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4608" y="3122782"/>
            <a:ext cx="245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of Higgs 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Tt</a:t>
            </a:r>
            <a:r>
              <a:rPr lang="en-US" dirty="0"/>
              <a:t> is perpendicular to the thrust direction of two photon)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3484" y="3344699"/>
            <a:ext cx="245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Conversion of the </a:t>
            </a:r>
            <a:r>
              <a:rPr lang="en-US">
                <a:solidFill>
                  <a:srgbClr val="C00000"/>
                </a:solidFill>
              </a:rPr>
              <a:t>photons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13688" y="0"/>
            <a:ext cx="10515600" cy="1057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HL-LHC 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:   very advanced analyses </a:t>
            </a:r>
            <a:r>
              <a:rPr lang="en-US" dirty="0" smtClean="0"/>
              <a:t>(example)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8" y="4146217"/>
            <a:ext cx="2852648" cy="2634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65" y="4368146"/>
            <a:ext cx="3122199" cy="21877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2" y="4312362"/>
            <a:ext cx="2987796" cy="22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96" y="316357"/>
            <a:ext cx="11244072" cy="866267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smtClean="0"/>
              <a:t>HL-LHC: Differential </a:t>
            </a:r>
            <a:r>
              <a:rPr lang="en-US" dirty="0" err="1" smtClean="0"/>
              <a:t>xsection</a:t>
            </a:r>
            <a:r>
              <a:rPr lang="en-US" dirty="0" smtClean="0"/>
              <a:t>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6" y="1317244"/>
            <a:ext cx="5969000" cy="439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59" y="1317244"/>
            <a:ext cx="4393274" cy="4956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656" y="5839968"/>
            <a:ext cx="570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precision can reach a few percent for different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6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Plan for CEP Higgs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593152"/>
            <a:ext cx="10719816" cy="45020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Improve the analyses with different technologies: </a:t>
            </a:r>
          </a:p>
          <a:p>
            <a:pPr lvl="1"/>
            <a:r>
              <a:rPr lang="en-US" dirty="0" smtClean="0"/>
              <a:t>MVA, multi-dim fit.</a:t>
            </a:r>
          </a:p>
          <a:p>
            <a:pPr lvl="1"/>
            <a:r>
              <a:rPr lang="en-US" dirty="0" smtClean="0"/>
              <a:t>Improve the performance b-tagging, photon ID/conversion etc.</a:t>
            </a:r>
          </a:p>
          <a:p>
            <a:pPr lvl="1"/>
            <a:r>
              <a:rPr lang="en-US" dirty="0" smtClean="0"/>
              <a:t>Test different setup-of the detectors</a:t>
            </a:r>
          </a:p>
          <a:p>
            <a:r>
              <a:rPr lang="en-US" dirty="0" smtClean="0"/>
              <a:t>Test the analyses with different colliding energy </a:t>
            </a:r>
          </a:p>
          <a:p>
            <a:pPr lvl="1"/>
            <a:r>
              <a:rPr lang="en-US" dirty="0" smtClean="0"/>
              <a:t>Benchmark : 360 GeV/1.5(2.0) ab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Improvement of </a:t>
            </a:r>
            <a:r>
              <a:rPr lang="en-US" dirty="0" err="1" smtClean="0"/>
              <a:t>ww</a:t>
            </a:r>
            <a:r>
              <a:rPr lang="en-US" dirty="0" smtClean="0"/>
              <a:t> fusion on the Higgs width as well as the precision measurement. </a:t>
            </a:r>
          </a:p>
          <a:p>
            <a:pPr lvl="1"/>
            <a:r>
              <a:rPr lang="en-US" i="1" dirty="0" err="1" smtClean="0"/>
              <a:t>ttbar</a:t>
            </a:r>
            <a:r>
              <a:rPr lang="en-US" i="1" dirty="0" smtClean="0"/>
              <a:t> run</a:t>
            </a:r>
            <a:endParaRPr lang="en-US" i="1" dirty="0"/>
          </a:p>
          <a:p>
            <a:r>
              <a:rPr lang="en-US" dirty="0" smtClean="0"/>
              <a:t>Differential </a:t>
            </a:r>
            <a:r>
              <a:rPr lang="en-US" dirty="0" err="1" smtClean="0"/>
              <a:t>xsection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Start to do that. </a:t>
            </a:r>
          </a:p>
          <a:p>
            <a:r>
              <a:rPr lang="en-US" dirty="0" smtClean="0"/>
              <a:t>Interpretation on the results</a:t>
            </a:r>
          </a:p>
          <a:p>
            <a:pPr lvl="1"/>
            <a:r>
              <a:rPr lang="en-US" dirty="0" smtClean="0"/>
              <a:t>Further cooperation with theorists (in particular the domestic theorists)</a:t>
            </a:r>
            <a:endParaRPr lang="en-US" dirty="0"/>
          </a:p>
          <a:p>
            <a:r>
              <a:rPr lang="en-US" dirty="0" smtClean="0"/>
              <a:t>Wrap up with a post CDR Higgs paper. </a:t>
            </a:r>
          </a:p>
        </p:txBody>
      </p:sp>
    </p:spTree>
    <p:extLst>
      <p:ext uri="{BB962C8B-B14F-4D97-AF65-F5344CB8AC3E}">
        <p14:creationId xmlns:p14="http://schemas.microsoft.com/office/powerpoint/2010/main" val="132819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16" y="109093"/>
            <a:ext cx="10515600" cy="1325563"/>
          </a:xfrm>
        </p:spPr>
        <p:txBody>
          <a:bodyPr/>
          <a:lstStyle/>
          <a:p>
            <a:r>
              <a:rPr lang="en-US" dirty="0" smtClean="0"/>
              <a:t>           Some preliminary progresses (H-&gt;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64" y="1434656"/>
            <a:ext cx="4237740" cy="3150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04" y="1219200"/>
            <a:ext cx="4124743" cy="3938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5648" y="5157724"/>
            <a:ext cx="8801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Variables having low correlations with </a:t>
            </a:r>
            <a:r>
              <a:rPr lang="en-US" dirty="0" err="1" smtClean="0"/>
              <a:t>M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 are chosen as inputs to MVA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Two dimensional fit is implemented to extract the precision of the measurement.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 The improvement is ~30% in the channel of  Z(-&gt;</a:t>
            </a:r>
            <a:r>
              <a:rPr lang="en-US" dirty="0" err="1" smtClean="0"/>
              <a:t>qq</a:t>
            </a:r>
            <a:r>
              <a:rPr lang="en-US" dirty="0" smtClean="0"/>
              <a:t>)H-&gt;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 for the precision </a:t>
            </a:r>
            <a:r>
              <a:rPr lang="en-US" dirty="0" err="1" smtClean="0"/>
              <a:t>measurment</a:t>
            </a:r>
            <a:r>
              <a:rPr lang="en-US" dirty="0" smtClean="0"/>
              <a:t>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See more in </a:t>
            </a:r>
            <a:r>
              <a:rPr lang="en-US" dirty="0" err="1" smtClean="0"/>
              <a:t>Fangyi</a:t>
            </a:r>
            <a:r>
              <a:rPr lang="en-US" dirty="0" smtClean="0"/>
              <a:t> </a:t>
            </a:r>
            <a:r>
              <a:rPr lang="en-US" dirty="0" err="1" smtClean="0"/>
              <a:t>Guo’s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talk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6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US" smtClean="0"/>
              <a:t>               High energy (360 GeV) Run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" y="1092200"/>
            <a:ext cx="10058400" cy="5409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40" y="1092200"/>
            <a:ext cx="11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Kaili’s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talk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60576" y="5486400"/>
            <a:ext cx="3523488" cy="268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255008" y="5620512"/>
            <a:ext cx="536448" cy="46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71168" y="6142092"/>
            <a:ext cx="242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Mostly from WW fusion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Hao</a:t>
            </a:r>
            <a:r>
              <a:rPr lang="en-US" dirty="0" smtClean="0">
                <a:solidFill>
                  <a:srgbClr val="C00000"/>
                </a:solidFill>
              </a:rPr>
              <a:t> Liang’s talk)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0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629</Words>
  <Application>Microsoft Macintosh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Calibri Light</vt:lpstr>
      <vt:lpstr>Cambria Math</vt:lpstr>
      <vt:lpstr>DengXian</vt:lpstr>
      <vt:lpstr>DengXian Light</vt:lpstr>
      <vt:lpstr>Symbol</vt:lpstr>
      <vt:lpstr>Wingdings</vt:lpstr>
      <vt:lpstr>Arial</vt:lpstr>
      <vt:lpstr>Office Theme</vt:lpstr>
      <vt:lpstr>Introduction and Plans for CEPC Higgs physics</vt:lpstr>
      <vt:lpstr>Higgs white paper @ CDR</vt:lpstr>
      <vt:lpstr>  Recent news </vt:lpstr>
      <vt:lpstr>HL-LHC  H-&gt;gg:   one example  </vt:lpstr>
      <vt:lpstr>HL-LHC  H-&gt;gg:   very advanced analyses (example) </vt:lpstr>
      <vt:lpstr>         HL-LHC: Differential xsection measurement</vt:lpstr>
      <vt:lpstr> Plan for CEP Higgs physics</vt:lpstr>
      <vt:lpstr>           Some preliminary progresses (H-&gt;gg)</vt:lpstr>
      <vt:lpstr>               High energy (360 GeV) Run</vt:lpstr>
      <vt:lpstr>                      Talks in Higgs section</vt:lpstr>
      <vt:lpstr>                                Conclusion</vt:lpstr>
      <vt:lpstr>                          backup slides</vt:lpstr>
      <vt:lpstr>One example </vt:lpstr>
      <vt:lpstr>Measurement of Higgs width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physics toward TDR</dc:title>
  <dc:creator>fangyq@ihep.ac.cn</dc:creator>
  <cp:lastModifiedBy>fangyq@ihep.ac.cn</cp:lastModifiedBy>
  <cp:revision>87</cp:revision>
  <dcterms:created xsi:type="dcterms:W3CDTF">2018-11-12T03:00:20Z</dcterms:created>
  <dcterms:modified xsi:type="dcterms:W3CDTF">2019-07-01T05:03:39Z</dcterms:modified>
</cp:coreProperties>
</file>