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84" r:id="rId3"/>
    <p:sldId id="385" r:id="rId4"/>
    <p:sldId id="393" r:id="rId5"/>
    <p:sldId id="394" r:id="rId6"/>
    <p:sldId id="396" r:id="rId7"/>
    <p:sldId id="397" r:id="rId8"/>
    <p:sldId id="398" r:id="rId9"/>
    <p:sldId id="405" r:id="rId10"/>
    <p:sldId id="406" r:id="rId11"/>
    <p:sldId id="407" r:id="rId12"/>
    <p:sldId id="408" r:id="rId13"/>
    <p:sldId id="411" r:id="rId14"/>
    <p:sldId id="427" r:id="rId15"/>
    <p:sldId id="410" r:id="rId16"/>
    <p:sldId id="417" r:id="rId17"/>
    <p:sldId id="428" r:id="rId18"/>
    <p:sldId id="429" r:id="rId19"/>
    <p:sldId id="395" r:id="rId20"/>
    <p:sldId id="431" r:id="rId21"/>
    <p:sldId id="399" r:id="rId22"/>
    <p:sldId id="401" r:id="rId23"/>
    <p:sldId id="402" r:id="rId24"/>
    <p:sldId id="403" r:id="rId25"/>
    <p:sldId id="412" r:id="rId26"/>
    <p:sldId id="390" r:id="rId27"/>
    <p:sldId id="413" r:id="rId28"/>
    <p:sldId id="414" r:id="rId29"/>
    <p:sldId id="415" r:id="rId30"/>
    <p:sldId id="420" r:id="rId31"/>
    <p:sldId id="421" r:id="rId32"/>
    <p:sldId id="422" r:id="rId33"/>
    <p:sldId id="423" r:id="rId34"/>
    <p:sldId id="392" r:id="rId35"/>
    <p:sldId id="426" r:id="rId36"/>
    <p:sldId id="387" r:id="rId37"/>
  </p:sldIdLst>
  <p:sldSz cx="9906000" cy="6858000" type="A4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66"/>
    <a:srgbClr val="66FF99"/>
    <a:srgbClr val="66FF33"/>
    <a:srgbClr val="3399FF"/>
    <a:srgbClr val="FF99FF"/>
    <a:srgbClr val="FF66CC"/>
    <a:srgbClr val="1C7400"/>
    <a:srgbClr val="9DC9A7"/>
    <a:srgbClr val="F5F3A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4913" autoAdjust="0"/>
    <p:restoredTop sz="89278" autoAdjust="0"/>
  </p:normalViewPr>
  <p:slideViewPr>
    <p:cSldViewPr>
      <p:cViewPr>
        <p:scale>
          <a:sx n="100" d="100"/>
          <a:sy n="100" d="100"/>
        </p:scale>
        <p:origin x="-832" y="66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-3584" y="-10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488B3A1-A55C-46A6-99FD-765F986DEAA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1111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2851D-FAE0-4A5F-BFAD-B29DDC5F5CD4}" type="slidenum">
              <a:rPr lang="it-IT" smtClean="0"/>
              <a:pPr>
                <a:defRPr/>
              </a:pPr>
              <a:t>1</a:t>
            </a:fld>
            <a:endParaRPr lang="it-IT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Latency</a:t>
            </a:r>
            <a:r>
              <a:rPr lang="it-IT" dirty="0" smtClean="0"/>
              <a:t> control: le due soluzioni… fare disegnino come </a:t>
            </a:r>
            <a:r>
              <a:rPr lang="it-IT" dirty="0" err="1" smtClean="0"/>
              <a:t>alessandro</a:t>
            </a:r>
            <a:r>
              <a:rPr lang="it-IT" dirty="0" smtClean="0"/>
              <a:t> con le varie componenti e far vedere le due soluzioni quali problemi affrontano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167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67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67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67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67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15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3788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455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5937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643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854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8609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807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90768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65099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49706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7061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47529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81385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0355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504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1197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L1/L2 GPU can reduce number of computing systems required</a:t>
            </a:r>
          </a:p>
          <a:p>
            <a:r>
              <a:rPr lang="en-US" dirty="0" smtClean="0"/>
              <a:t>At L0 completely different problems…..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0715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194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916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167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8B3A1-A55C-46A6-99FD-765F986DEAAF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6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Relationship Id="rId3" Type="http://schemas.openxmlformats.org/officeDocument/2006/relationships/image" Target="../media/image4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 rot="10800000">
            <a:off x="8745142" y="6215063"/>
            <a:ext cx="237331" cy="214312"/>
          </a:xfrm>
          <a:prstGeom prst="rect">
            <a:avLst/>
          </a:prstGeom>
          <a:gradFill>
            <a:gsLst>
              <a:gs pos="0">
                <a:srgbClr val="C4E59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 rot="10800000">
            <a:off x="77392" y="71438"/>
            <a:ext cx="469503" cy="4318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10800000">
            <a:off x="309563" y="285751"/>
            <a:ext cx="314722" cy="288925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 rot="10800000">
            <a:off x="464344" y="428626"/>
            <a:ext cx="392113" cy="360363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10800000">
            <a:off x="386954" y="642939"/>
            <a:ext cx="237331" cy="217487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10800000">
            <a:off x="309563" y="785813"/>
            <a:ext cx="159941" cy="14605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10800000">
            <a:off x="773906" y="142875"/>
            <a:ext cx="159941" cy="14605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1" name="Rectangle 2"/>
          <p:cNvSpPr>
            <a:spLocks noChangeArrowheads="1"/>
          </p:cNvSpPr>
          <p:nvPr userDrawn="1"/>
        </p:nvSpPr>
        <p:spPr bwMode="auto">
          <a:xfrm rot="10800000">
            <a:off x="386954" y="857250"/>
            <a:ext cx="159940" cy="14605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 rot="10800000">
            <a:off x="232173" y="1000125"/>
            <a:ext cx="159940" cy="14605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 rot="10800000">
            <a:off x="928688" y="285751"/>
            <a:ext cx="82550" cy="74613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4" name="Rectangle 2"/>
          <p:cNvSpPr>
            <a:spLocks noChangeArrowheads="1"/>
          </p:cNvSpPr>
          <p:nvPr userDrawn="1"/>
        </p:nvSpPr>
        <p:spPr bwMode="auto">
          <a:xfrm rot="10800000">
            <a:off x="386954" y="1143001"/>
            <a:ext cx="82550" cy="74613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5" name="Rectangle 2"/>
          <p:cNvSpPr>
            <a:spLocks noChangeArrowheads="1"/>
          </p:cNvSpPr>
          <p:nvPr userDrawn="1"/>
        </p:nvSpPr>
        <p:spPr bwMode="auto">
          <a:xfrm rot="10800000">
            <a:off x="309563" y="1214438"/>
            <a:ext cx="82550" cy="74612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 rot="10800000">
            <a:off x="9441657" y="357189"/>
            <a:ext cx="237331" cy="217487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7" name="Rectangle 2"/>
          <p:cNvSpPr>
            <a:spLocks noChangeArrowheads="1"/>
          </p:cNvSpPr>
          <p:nvPr userDrawn="1"/>
        </p:nvSpPr>
        <p:spPr bwMode="auto">
          <a:xfrm rot="10800000">
            <a:off x="8977313" y="857250"/>
            <a:ext cx="216694" cy="19843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670" name="Rectangle 2"/>
          <p:cNvSpPr>
            <a:spLocks noChangeArrowheads="1"/>
          </p:cNvSpPr>
          <p:nvPr userDrawn="1"/>
        </p:nvSpPr>
        <p:spPr bwMode="auto">
          <a:xfrm rot="10800000">
            <a:off x="9286876" y="6000751"/>
            <a:ext cx="237331" cy="214313"/>
          </a:xfrm>
          <a:prstGeom prst="rect">
            <a:avLst/>
          </a:prstGeom>
          <a:gradFill>
            <a:gsLst>
              <a:gs pos="0">
                <a:srgbClr val="C4E59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671" name="Rectangle 2"/>
          <p:cNvSpPr>
            <a:spLocks noChangeArrowheads="1"/>
          </p:cNvSpPr>
          <p:nvPr userDrawn="1"/>
        </p:nvSpPr>
        <p:spPr bwMode="auto">
          <a:xfrm rot="10800000">
            <a:off x="154782" y="6000751"/>
            <a:ext cx="237331" cy="214313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672" name="Rectangle 2"/>
          <p:cNvSpPr>
            <a:spLocks noChangeArrowheads="1"/>
          </p:cNvSpPr>
          <p:nvPr userDrawn="1"/>
        </p:nvSpPr>
        <p:spPr bwMode="auto">
          <a:xfrm rot="10800000">
            <a:off x="309563" y="5857876"/>
            <a:ext cx="237331" cy="214313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673" name="Rectangle 2"/>
          <p:cNvSpPr>
            <a:spLocks noChangeArrowheads="1"/>
          </p:cNvSpPr>
          <p:nvPr userDrawn="1"/>
        </p:nvSpPr>
        <p:spPr bwMode="auto">
          <a:xfrm rot="10800000">
            <a:off x="232172" y="5715000"/>
            <a:ext cx="170259" cy="13335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674" name="Rectangle 2"/>
          <p:cNvSpPr>
            <a:spLocks noChangeArrowheads="1"/>
          </p:cNvSpPr>
          <p:nvPr userDrawn="1"/>
        </p:nvSpPr>
        <p:spPr bwMode="auto">
          <a:xfrm rot="10800000">
            <a:off x="309562" y="6143625"/>
            <a:ext cx="386954" cy="35718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675" name="Rectangle 2"/>
          <p:cNvSpPr>
            <a:spLocks noChangeArrowheads="1"/>
          </p:cNvSpPr>
          <p:nvPr userDrawn="1"/>
        </p:nvSpPr>
        <p:spPr bwMode="auto">
          <a:xfrm rot="10800000">
            <a:off x="9364267" y="6429376"/>
            <a:ext cx="237331" cy="214313"/>
          </a:xfrm>
          <a:prstGeom prst="rect">
            <a:avLst/>
          </a:prstGeom>
          <a:gradFill>
            <a:gsLst>
              <a:gs pos="0">
                <a:srgbClr val="C4E59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676" name="Rectangle 2"/>
          <p:cNvSpPr>
            <a:spLocks noChangeArrowheads="1"/>
          </p:cNvSpPr>
          <p:nvPr userDrawn="1"/>
        </p:nvSpPr>
        <p:spPr bwMode="auto">
          <a:xfrm rot="10800000">
            <a:off x="9054704" y="6143626"/>
            <a:ext cx="159940" cy="142875"/>
          </a:xfrm>
          <a:prstGeom prst="rect">
            <a:avLst/>
          </a:prstGeom>
          <a:gradFill>
            <a:gsLst>
              <a:gs pos="0">
                <a:srgbClr val="C4E59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677" name="Rectangle 2"/>
          <p:cNvSpPr>
            <a:spLocks noChangeArrowheads="1"/>
          </p:cNvSpPr>
          <p:nvPr userDrawn="1"/>
        </p:nvSpPr>
        <p:spPr bwMode="auto">
          <a:xfrm rot="10800000">
            <a:off x="9054704" y="500063"/>
            <a:ext cx="469503" cy="4318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96012" y="1196975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Click to edit Master subtitle style</a:t>
            </a:r>
          </a:p>
        </p:txBody>
      </p:sp>
      <p:pic>
        <p:nvPicPr>
          <p:cNvPr id="2" name="Picture 1" descr="bu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" y="548680"/>
            <a:ext cx="9782175" cy="139700"/>
          </a:xfrm>
          <a:prstGeom prst="rect">
            <a:avLst/>
          </a:prstGeom>
        </p:spPr>
      </p:pic>
      <p:pic>
        <p:nvPicPr>
          <p:cNvPr id="3" name="Picture 2" descr="bu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99261" y="1710305"/>
            <a:ext cx="141505" cy="9283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0764D-ECD9-4D3E-919C-BDCCA43A2DC7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408863" y="0"/>
            <a:ext cx="2247768" cy="61547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62120" y="0"/>
            <a:ext cx="6581642" cy="61547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F7E9D-3B9F-4911-986F-4698EC59EDC3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120" y="0"/>
            <a:ext cx="5929842" cy="6477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741231" y="1628776"/>
            <a:ext cx="89154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75E79-AE1A-44EC-BF2F-9B30E917A163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120" y="0"/>
            <a:ext cx="5929842" cy="6477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41231" y="1628776"/>
            <a:ext cx="437515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5281481" y="1628775"/>
            <a:ext cx="437515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5281481" y="3967164"/>
            <a:ext cx="437515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01328-849C-4308-AC34-AD07B66EA67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 userDrawn="1"/>
        </p:nvSpPr>
        <p:spPr bwMode="auto">
          <a:xfrm>
            <a:off x="8435579" y="6429375"/>
            <a:ext cx="65352" cy="76200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3" name="Rectangle 22"/>
          <p:cNvSpPr>
            <a:spLocks noChangeArrowheads="1"/>
          </p:cNvSpPr>
          <p:nvPr userDrawn="1"/>
        </p:nvSpPr>
        <p:spPr bwMode="auto">
          <a:xfrm>
            <a:off x="8977313" y="6357939"/>
            <a:ext cx="189177" cy="166687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4" name="AutoShape 18"/>
          <p:cNvSpPr>
            <a:spLocks noChangeAspect="1" noChangeArrowheads="1"/>
          </p:cNvSpPr>
          <p:nvPr userDrawn="1"/>
        </p:nvSpPr>
        <p:spPr bwMode="auto">
          <a:xfrm>
            <a:off x="0" y="571500"/>
            <a:ext cx="8736542" cy="147638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 rot="10800000">
            <a:off x="557213" y="266701"/>
            <a:ext cx="159941" cy="142875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6" name="Rectangle 23"/>
          <p:cNvSpPr>
            <a:spLocks noChangeArrowheads="1"/>
          </p:cNvSpPr>
          <p:nvPr userDrawn="1"/>
        </p:nvSpPr>
        <p:spPr bwMode="auto">
          <a:xfrm>
            <a:off x="9132094" y="6429376"/>
            <a:ext cx="235612" cy="214313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7" name="Rectangle 23"/>
          <p:cNvSpPr>
            <a:spLocks noChangeArrowheads="1"/>
          </p:cNvSpPr>
          <p:nvPr userDrawn="1"/>
        </p:nvSpPr>
        <p:spPr bwMode="auto">
          <a:xfrm>
            <a:off x="9364266" y="6286501"/>
            <a:ext cx="158221" cy="14287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8" name="Rectangle 23"/>
          <p:cNvSpPr>
            <a:spLocks noChangeArrowheads="1"/>
          </p:cNvSpPr>
          <p:nvPr userDrawn="1"/>
        </p:nvSpPr>
        <p:spPr bwMode="auto">
          <a:xfrm>
            <a:off x="9446816" y="5838825"/>
            <a:ext cx="80830" cy="71438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9" name="Rectangle 23"/>
          <p:cNvSpPr>
            <a:spLocks noChangeArrowheads="1"/>
          </p:cNvSpPr>
          <p:nvPr userDrawn="1"/>
        </p:nvSpPr>
        <p:spPr bwMode="auto">
          <a:xfrm>
            <a:off x="8899922" y="6429376"/>
            <a:ext cx="158221" cy="14287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0" name="Rectangle 20"/>
          <p:cNvSpPr>
            <a:spLocks noChangeArrowheads="1"/>
          </p:cNvSpPr>
          <p:nvPr userDrawn="1"/>
        </p:nvSpPr>
        <p:spPr bwMode="auto">
          <a:xfrm>
            <a:off x="9286875" y="6215063"/>
            <a:ext cx="91150" cy="95250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1" name="Rectangle 2"/>
          <p:cNvSpPr>
            <a:spLocks noChangeArrowheads="1"/>
          </p:cNvSpPr>
          <p:nvPr userDrawn="1"/>
        </p:nvSpPr>
        <p:spPr bwMode="auto">
          <a:xfrm rot="10800000">
            <a:off x="309563" y="285751"/>
            <a:ext cx="154781" cy="142875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 rot="10800000">
            <a:off x="696517" y="366714"/>
            <a:ext cx="77390" cy="71437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 rot="10800000" flipH="1">
            <a:off x="443707" y="185739"/>
            <a:ext cx="154781" cy="142875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4" name="Rectangle 2"/>
          <p:cNvSpPr>
            <a:spLocks noChangeArrowheads="1"/>
          </p:cNvSpPr>
          <p:nvPr userDrawn="1"/>
        </p:nvSpPr>
        <p:spPr bwMode="auto">
          <a:xfrm rot="10800000">
            <a:off x="165101" y="338139"/>
            <a:ext cx="154781" cy="142875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5" name="Rectangle 2"/>
          <p:cNvSpPr>
            <a:spLocks noChangeArrowheads="1"/>
          </p:cNvSpPr>
          <p:nvPr userDrawn="1"/>
        </p:nvSpPr>
        <p:spPr bwMode="auto">
          <a:xfrm rot="10800000">
            <a:off x="206376" y="447676"/>
            <a:ext cx="154781" cy="142875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 rot="10800000">
            <a:off x="748111" y="309564"/>
            <a:ext cx="77390" cy="71437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7" name="Rectangle 2"/>
          <p:cNvSpPr>
            <a:spLocks noChangeArrowheads="1"/>
          </p:cNvSpPr>
          <p:nvPr userDrawn="1"/>
        </p:nvSpPr>
        <p:spPr bwMode="auto">
          <a:xfrm rot="10800000">
            <a:off x="294086" y="609600"/>
            <a:ext cx="77390" cy="7143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8" name="Rectangle 2"/>
          <p:cNvSpPr>
            <a:spLocks noChangeArrowheads="1"/>
          </p:cNvSpPr>
          <p:nvPr userDrawn="1"/>
        </p:nvSpPr>
        <p:spPr bwMode="auto">
          <a:xfrm rot="10800000">
            <a:off x="283767" y="819150"/>
            <a:ext cx="49873" cy="4603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9" name="Rectangle 2"/>
          <p:cNvSpPr>
            <a:spLocks noChangeArrowheads="1"/>
          </p:cNvSpPr>
          <p:nvPr userDrawn="1"/>
        </p:nvSpPr>
        <p:spPr bwMode="auto">
          <a:xfrm rot="10800000">
            <a:off x="202935" y="900114"/>
            <a:ext cx="49875" cy="46037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0" name="Rectangle 2"/>
          <p:cNvSpPr>
            <a:spLocks noChangeArrowheads="1"/>
          </p:cNvSpPr>
          <p:nvPr userDrawn="1"/>
        </p:nvSpPr>
        <p:spPr bwMode="auto">
          <a:xfrm rot="10800000">
            <a:off x="925248" y="282575"/>
            <a:ext cx="49875" cy="4603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1" name="Rectangle 2"/>
          <p:cNvSpPr>
            <a:spLocks noChangeArrowheads="1"/>
          </p:cNvSpPr>
          <p:nvPr userDrawn="1"/>
        </p:nvSpPr>
        <p:spPr bwMode="auto">
          <a:xfrm rot="10800000">
            <a:off x="846137" y="338139"/>
            <a:ext cx="49875" cy="46037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2" name="Rectangle 23"/>
          <p:cNvSpPr>
            <a:spLocks noChangeArrowheads="1"/>
          </p:cNvSpPr>
          <p:nvPr userDrawn="1"/>
        </p:nvSpPr>
        <p:spPr bwMode="auto">
          <a:xfrm>
            <a:off x="9286875" y="6357939"/>
            <a:ext cx="158221" cy="14287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3" name="Rectangle 23"/>
          <p:cNvSpPr>
            <a:spLocks noChangeArrowheads="1"/>
          </p:cNvSpPr>
          <p:nvPr userDrawn="1"/>
        </p:nvSpPr>
        <p:spPr bwMode="auto">
          <a:xfrm>
            <a:off x="9493250" y="5995988"/>
            <a:ext cx="75671" cy="76200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4" name="Rectangle 2"/>
          <p:cNvSpPr>
            <a:spLocks noChangeArrowheads="1"/>
          </p:cNvSpPr>
          <p:nvPr userDrawn="1"/>
        </p:nvSpPr>
        <p:spPr bwMode="auto">
          <a:xfrm rot="10800000">
            <a:off x="214975" y="685800"/>
            <a:ext cx="77390" cy="7143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5" name="Rectangle 2"/>
          <p:cNvSpPr>
            <a:spLocks noChangeArrowheads="1"/>
          </p:cNvSpPr>
          <p:nvPr userDrawn="1"/>
        </p:nvSpPr>
        <p:spPr bwMode="auto">
          <a:xfrm rot="10800000">
            <a:off x="256250" y="195263"/>
            <a:ext cx="77390" cy="71437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6" name="Rectangle 2"/>
          <p:cNvSpPr>
            <a:spLocks noChangeArrowheads="1"/>
          </p:cNvSpPr>
          <p:nvPr userDrawn="1"/>
        </p:nvSpPr>
        <p:spPr bwMode="auto">
          <a:xfrm rot="10800000">
            <a:off x="302683" y="733425"/>
            <a:ext cx="77391" cy="7143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7" name="Rectangle 23"/>
          <p:cNvSpPr>
            <a:spLocks noChangeArrowheads="1"/>
          </p:cNvSpPr>
          <p:nvPr userDrawn="1"/>
        </p:nvSpPr>
        <p:spPr bwMode="auto">
          <a:xfrm>
            <a:off x="8580041" y="6524625"/>
            <a:ext cx="75671" cy="76200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8" name="Rectangle 23"/>
          <p:cNvSpPr>
            <a:spLocks noChangeArrowheads="1"/>
          </p:cNvSpPr>
          <p:nvPr userDrawn="1"/>
        </p:nvSpPr>
        <p:spPr bwMode="auto">
          <a:xfrm>
            <a:off x="8729662" y="6448425"/>
            <a:ext cx="75671" cy="76200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9" name="Rectangle 23"/>
          <p:cNvSpPr>
            <a:spLocks noChangeArrowheads="1"/>
          </p:cNvSpPr>
          <p:nvPr userDrawn="1"/>
        </p:nvSpPr>
        <p:spPr bwMode="auto">
          <a:xfrm>
            <a:off x="8838010" y="6529388"/>
            <a:ext cx="75671" cy="76200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30" name="Rectangle 23"/>
          <p:cNvSpPr>
            <a:spLocks noChangeArrowheads="1"/>
          </p:cNvSpPr>
          <p:nvPr userDrawn="1"/>
        </p:nvSpPr>
        <p:spPr bwMode="auto">
          <a:xfrm>
            <a:off x="9400381" y="6100763"/>
            <a:ext cx="75671" cy="76200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31" name="Rectangle 23"/>
          <p:cNvSpPr>
            <a:spLocks noChangeArrowheads="1"/>
          </p:cNvSpPr>
          <p:nvPr userDrawn="1"/>
        </p:nvSpPr>
        <p:spPr bwMode="auto">
          <a:xfrm>
            <a:off x="9364266" y="6143625"/>
            <a:ext cx="75671" cy="76200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grpSp>
        <p:nvGrpSpPr>
          <p:cNvPr id="32" name="Group 3"/>
          <p:cNvGrpSpPr>
            <a:grpSpLocks noChangeAspect="1"/>
          </p:cNvGrpSpPr>
          <p:nvPr userDrawn="1"/>
        </p:nvGrpSpPr>
        <p:grpSpPr bwMode="auto">
          <a:xfrm>
            <a:off x="1083442" y="285728"/>
            <a:ext cx="7971290" cy="71438"/>
            <a:chOff x="0" y="675"/>
            <a:chExt cx="5647" cy="103"/>
          </a:xfr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</a:gradFill>
        </p:grpSpPr>
        <p:sp>
          <p:nvSpPr>
            <p:cNvPr id="33" name="AutoShape 2"/>
            <p:cNvSpPr>
              <a:spLocks noChangeAspect="1" noChangeArrowheads="1" noTextEdit="1"/>
            </p:cNvSpPr>
            <p:nvPr/>
          </p:nvSpPr>
          <p:spPr bwMode="auto">
            <a:xfrm>
              <a:off x="0" y="675"/>
              <a:ext cx="5647" cy="1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grpSp>
          <p:nvGrpSpPr>
            <p:cNvPr id="34" name="Group 60"/>
            <p:cNvGrpSpPr>
              <a:grpSpLocks/>
            </p:cNvGrpSpPr>
            <p:nvPr/>
          </p:nvGrpSpPr>
          <p:grpSpPr bwMode="auto">
            <a:xfrm>
              <a:off x="3945" y="690"/>
              <a:ext cx="1695" cy="78"/>
              <a:chOff x="3945" y="690"/>
              <a:chExt cx="1695" cy="78"/>
            </a:xfrm>
            <a:grpFill/>
          </p:grpSpPr>
          <p:sp>
            <p:nvSpPr>
              <p:cNvPr id="302" name="Rectangle 4"/>
              <p:cNvSpPr>
                <a:spLocks noChangeArrowheads="1"/>
              </p:cNvSpPr>
              <p:nvPr/>
            </p:nvSpPr>
            <p:spPr bwMode="auto">
              <a:xfrm>
                <a:off x="3945" y="69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3" name="Rectangle 5"/>
              <p:cNvSpPr>
                <a:spLocks noChangeArrowheads="1"/>
              </p:cNvSpPr>
              <p:nvPr/>
            </p:nvSpPr>
            <p:spPr bwMode="auto">
              <a:xfrm>
                <a:off x="3945" y="69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4" name="Rectangle 6"/>
              <p:cNvSpPr>
                <a:spLocks noChangeArrowheads="1"/>
              </p:cNvSpPr>
              <p:nvPr/>
            </p:nvSpPr>
            <p:spPr bwMode="auto">
              <a:xfrm>
                <a:off x="3945" y="692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5" name="Rectangle 7"/>
              <p:cNvSpPr>
                <a:spLocks noChangeArrowheads="1"/>
              </p:cNvSpPr>
              <p:nvPr/>
            </p:nvSpPr>
            <p:spPr bwMode="auto">
              <a:xfrm>
                <a:off x="3945" y="695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6" name="Rectangle 8"/>
              <p:cNvSpPr>
                <a:spLocks noChangeArrowheads="1"/>
              </p:cNvSpPr>
              <p:nvPr/>
            </p:nvSpPr>
            <p:spPr bwMode="auto">
              <a:xfrm>
                <a:off x="3945" y="69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7" name="Rectangle 9"/>
              <p:cNvSpPr>
                <a:spLocks noChangeArrowheads="1"/>
              </p:cNvSpPr>
              <p:nvPr/>
            </p:nvSpPr>
            <p:spPr bwMode="auto">
              <a:xfrm>
                <a:off x="3945" y="69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8" name="Rectangle 10"/>
              <p:cNvSpPr>
                <a:spLocks noChangeArrowheads="1"/>
              </p:cNvSpPr>
              <p:nvPr/>
            </p:nvSpPr>
            <p:spPr bwMode="auto">
              <a:xfrm>
                <a:off x="3945" y="70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9" name="Rectangle 11"/>
              <p:cNvSpPr>
                <a:spLocks noChangeArrowheads="1"/>
              </p:cNvSpPr>
              <p:nvPr/>
            </p:nvSpPr>
            <p:spPr bwMode="auto">
              <a:xfrm>
                <a:off x="3945" y="70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0" name="Rectangle 12"/>
              <p:cNvSpPr>
                <a:spLocks noChangeArrowheads="1"/>
              </p:cNvSpPr>
              <p:nvPr/>
            </p:nvSpPr>
            <p:spPr bwMode="auto">
              <a:xfrm>
                <a:off x="3945" y="702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1" name="Rectangle 13"/>
              <p:cNvSpPr>
                <a:spLocks noChangeArrowheads="1"/>
              </p:cNvSpPr>
              <p:nvPr/>
            </p:nvSpPr>
            <p:spPr bwMode="auto">
              <a:xfrm>
                <a:off x="3945" y="70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2" name="Rectangle 14"/>
              <p:cNvSpPr>
                <a:spLocks noChangeArrowheads="1"/>
              </p:cNvSpPr>
              <p:nvPr/>
            </p:nvSpPr>
            <p:spPr bwMode="auto">
              <a:xfrm>
                <a:off x="3945" y="70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3" name="Rectangle 15"/>
              <p:cNvSpPr>
                <a:spLocks noChangeArrowheads="1"/>
              </p:cNvSpPr>
              <p:nvPr/>
            </p:nvSpPr>
            <p:spPr bwMode="auto">
              <a:xfrm>
                <a:off x="3945" y="70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4" name="Rectangle 16"/>
              <p:cNvSpPr>
                <a:spLocks noChangeArrowheads="1"/>
              </p:cNvSpPr>
              <p:nvPr/>
            </p:nvSpPr>
            <p:spPr bwMode="auto">
              <a:xfrm>
                <a:off x="3945" y="70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5" name="Rectangle 17"/>
              <p:cNvSpPr>
                <a:spLocks noChangeArrowheads="1"/>
              </p:cNvSpPr>
              <p:nvPr/>
            </p:nvSpPr>
            <p:spPr bwMode="auto">
              <a:xfrm>
                <a:off x="3945" y="709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6" name="Rectangle 18"/>
              <p:cNvSpPr>
                <a:spLocks noChangeArrowheads="1"/>
              </p:cNvSpPr>
              <p:nvPr/>
            </p:nvSpPr>
            <p:spPr bwMode="auto">
              <a:xfrm>
                <a:off x="3945" y="71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7" name="Rectangle 19"/>
              <p:cNvSpPr>
                <a:spLocks noChangeArrowheads="1"/>
              </p:cNvSpPr>
              <p:nvPr/>
            </p:nvSpPr>
            <p:spPr bwMode="auto">
              <a:xfrm>
                <a:off x="3945" y="71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8" name="Rectangle 20"/>
              <p:cNvSpPr>
                <a:spLocks noChangeArrowheads="1"/>
              </p:cNvSpPr>
              <p:nvPr/>
            </p:nvSpPr>
            <p:spPr bwMode="auto">
              <a:xfrm>
                <a:off x="3945" y="713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19" name="Rectangle 21"/>
              <p:cNvSpPr>
                <a:spLocks noChangeArrowheads="1"/>
              </p:cNvSpPr>
              <p:nvPr/>
            </p:nvSpPr>
            <p:spPr bwMode="auto">
              <a:xfrm>
                <a:off x="3945" y="71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0" name="Rectangle 22"/>
              <p:cNvSpPr>
                <a:spLocks noChangeArrowheads="1"/>
              </p:cNvSpPr>
              <p:nvPr/>
            </p:nvSpPr>
            <p:spPr bwMode="auto">
              <a:xfrm>
                <a:off x="3945" y="716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1" name="Rectangle 23"/>
              <p:cNvSpPr>
                <a:spLocks noChangeArrowheads="1"/>
              </p:cNvSpPr>
              <p:nvPr/>
            </p:nvSpPr>
            <p:spPr bwMode="auto">
              <a:xfrm>
                <a:off x="3945" y="71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2" name="Rectangle 24"/>
              <p:cNvSpPr>
                <a:spLocks noChangeArrowheads="1"/>
              </p:cNvSpPr>
              <p:nvPr/>
            </p:nvSpPr>
            <p:spPr bwMode="auto">
              <a:xfrm>
                <a:off x="3945" y="71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3" name="Rectangle 25"/>
              <p:cNvSpPr>
                <a:spLocks noChangeArrowheads="1"/>
              </p:cNvSpPr>
              <p:nvPr/>
            </p:nvSpPr>
            <p:spPr bwMode="auto">
              <a:xfrm>
                <a:off x="3945" y="72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4" name="Rectangle 26"/>
              <p:cNvSpPr>
                <a:spLocks noChangeArrowheads="1"/>
              </p:cNvSpPr>
              <p:nvPr/>
            </p:nvSpPr>
            <p:spPr bwMode="auto">
              <a:xfrm>
                <a:off x="3945" y="72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5" name="Rectangle 27"/>
              <p:cNvSpPr>
                <a:spLocks noChangeArrowheads="1"/>
              </p:cNvSpPr>
              <p:nvPr/>
            </p:nvSpPr>
            <p:spPr bwMode="auto">
              <a:xfrm>
                <a:off x="3945" y="72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6" name="Rectangle 28"/>
              <p:cNvSpPr>
                <a:spLocks noChangeArrowheads="1"/>
              </p:cNvSpPr>
              <p:nvPr/>
            </p:nvSpPr>
            <p:spPr bwMode="auto">
              <a:xfrm>
                <a:off x="3945" y="72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7" name="Rectangle 29"/>
              <p:cNvSpPr>
                <a:spLocks noChangeArrowheads="1"/>
              </p:cNvSpPr>
              <p:nvPr/>
            </p:nvSpPr>
            <p:spPr bwMode="auto">
              <a:xfrm>
                <a:off x="3945" y="72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8" name="Rectangle 30"/>
              <p:cNvSpPr>
                <a:spLocks noChangeArrowheads="1"/>
              </p:cNvSpPr>
              <p:nvPr/>
            </p:nvSpPr>
            <p:spPr bwMode="auto">
              <a:xfrm>
                <a:off x="3945" y="72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29" name="Rectangle 31"/>
              <p:cNvSpPr>
                <a:spLocks noChangeArrowheads="1"/>
              </p:cNvSpPr>
              <p:nvPr/>
            </p:nvSpPr>
            <p:spPr bwMode="auto">
              <a:xfrm>
                <a:off x="3945" y="72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0" name="Rectangle 32"/>
              <p:cNvSpPr>
                <a:spLocks noChangeArrowheads="1"/>
              </p:cNvSpPr>
              <p:nvPr/>
            </p:nvSpPr>
            <p:spPr bwMode="auto">
              <a:xfrm>
                <a:off x="3945" y="72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1" name="Rectangle 33"/>
              <p:cNvSpPr>
                <a:spLocks noChangeArrowheads="1"/>
              </p:cNvSpPr>
              <p:nvPr/>
            </p:nvSpPr>
            <p:spPr bwMode="auto">
              <a:xfrm>
                <a:off x="3945" y="72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2" name="Rectangle 34"/>
              <p:cNvSpPr>
                <a:spLocks noChangeArrowheads="1"/>
              </p:cNvSpPr>
              <p:nvPr/>
            </p:nvSpPr>
            <p:spPr bwMode="auto">
              <a:xfrm>
                <a:off x="3945" y="72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3" name="Rectangle 35"/>
              <p:cNvSpPr>
                <a:spLocks noChangeArrowheads="1"/>
              </p:cNvSpPr>
              <p:nvPr/>
            </p:nvSpPr>
            <p:spPr bwMode="auto">
              <a:xfrm>
                <a:off x="3945" y="730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4" name="Rectangle 36"/>
              <p:cNvSpPr>
                <a:spLocks noChangeArrowheads="1"/>
              </p:cNvSpPr>
              <p:nvPr/>
            </p:nvSpPr>
            <p:spPr bwMode="auto">
              <a:xfrm>
                <a:off x="3945" y="73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5" name="Rectangle 37"/>
              <p:cNvSpPr>
                <a:spLocks noChangeArrowheads="1"/>
              </p:cNvSpPr>
              <p:nvPr/>
            </p:nvSpPr>
            <p:spPr bwMode="auto">
              <a:xfrm>
                <a:off x="3945" y="73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6" name="Rectangle 38"/>
              <p:cNvSpPr>
                <a:spLocks noChangeArrowheads="1"/>
              </p:cNvSpPr>
              <p:nvPr/>
            </p:nvSpPr>
            <p:spPr bwMode="auto">
              <a:xfrm>
                <a:off x="3945" y="73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7" name="Rectangle 39"/>
              <p:cNvSpPr>
                <a:spLocks noChangeArrowheads="1"/>
              </p:cNvSpPr>
              <p:nvPr/>
            </p:nvSpPr>
            <p:spPr bwMode="auto">
              <a:xfrm>
                <a:off x="3945" y="73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8" name="Rectangle 40"/>
              <p:cNvSpPr>
                <a:spLocks noChangeArrowheads="1"/>
              </p:cNvSpPr>
              <p:nvPr/>
            </p:nvSpPr>
            <p:spPr bwMode="auto">
              <a:xfrm>
                <a:off x="3945" y="73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39" name="Rectangle 41"/>
              <p:cNvSpPr>
                <a:spLocks noChangeArrowheads="1"/>
              </p:cNvSpPr>
              <p:nvPr/>
            </p:nvSpPr>
            <p:spPr bwMode="auto">
              <a:xfrm>
                <a:off x="3945" y="73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0" name="Rectangle 42"/>
              <p:cNvSpPr>
                <a:spLocks noChangeArrowheads="1"/>
              </p:cNvSpPr>
              <p:nvPr/>
            </p:nvSpPr>
            <p:spPr bwMode="auto">
              <a:xfrm>
                <a:off x="3945" y="739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1" name="Rectangle 43"/>
              <p:cNvSpPr>
                <a:spLocks noChangeArrowheads="1"/>
              </p:cNvSpPr>
              <p:nvPr/>
            </p:nvSpPr>
            <p:spPr bwMode="auto">
              <a:xfrm>
                <a:off x="3945" y="74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2" name="Rectangle 44"/>
              <p:cNvSpPr>
                <a:spLocks noChangeArrowheads="1"/>
              </p:cNvSpPr>
              <p:nvPr/>
            </p:nvSpPr>
            <p:spPr bwMode="auto">
              <a:xfrm>
                <a:off x="3945" y="74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3" name="Rectangle 45"/>
              <p:cNvSpPr>
                <a:spLocks noChangeArrowheads="1"/>
              </p:cNvSpPr>
              <p:nvPr/>
            </p:nvSpPr>
            <p:spPr bwMode="auto">
              <a:xfrm>
                <a:off x="3945" y="74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4" name="Rectangle 46"/>
              <p:cNvSpPr>
                <a:spLocks noChangeArrowheads="1"/>
              </p:cNvSpPr>
              <p:nvPr/>
            </p:nvSpPr>
            <p:spPr bwMode="auto">
              <a:xfrm>
                <a:off x="3945" y="74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5" name="Rectangle 47"/>
              <p:cNvSpPr>
                <a:spLocks noChangeArrowheads="1"/>
              </p:cNvSpPr>
              <p:nvPr/>
            </p:nvSpPr>
            <p:spPr bwMode="auto">
              <a:xfrm>
                <a:off x="3945" y="745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6" name="Rectangle 48"/>
              <p:cNvSpPr>
                <a:spLocks noChangeArrowheads="1"/>
              </p:cNvSpPr>
              <p:nvPr/>
            </p:nvSpPr>
            <p:spPr bwMode="auto">
              <a:xfrm>
                <a:off x="3945" y="74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7" name="Rectangle 49"/>
              <p:cNvSpPr>
                <a:spLocks noChangeArrowheads="1"/>
              </p:cNvSpPr>
              <p:nvPr/>
            </p:nvSpPr>
            <p:spPr bwMode="auto">
              <a:xfrm>
                <a:off x="3945" y="74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8" name="Rectangle 50"/>
              <p:cNvSpPr>
                <a:spLocks noChangeArrowheads="1"/>
              </p:cNvSpPr>
              <p:nvPr/>
            </p:nvSpPr>
            <p:spPr bwMode="auto">
              <a:xfrm>
                <a:off x="3945" y="74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49" name="Rectangle 51"/>
              <p:cNvSpPr>
                <a:spLocks noChangeArrowheads="1"/>
              </p:cNvSpPr>
              <p:nvPr/>
            </p:nvSpPr>
            <p:spPr bwMode="auto">
              <a:xfrm>
                <a:off x="3945" y="75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0" name="Rectangle 52"/>
              <p:cNvSpPr>
                <a:spLocks noChangeArrowheads="1"/>
              </p:cNvSpPr>
              <p:nvPr/>
            </p:nvSpPr>
            <p:spPr bwMode="auto">
              <a:xfrm>
                <a:off x="3945" y="751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1" name="Rectangle 53"/>
              <p:cNvSpPr>
                <a:spLocks noChangeArrowheads="1"/>
              </p:cNvSpPr>
              <p:nvPr/>
            </p:nvSpPr>
            <p:spPr bwMode="auto">
              <a:xfrm>
                <a:off x="3945" y="75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2" name="Rectangle 54"/>
              <p:cNvSpPr>
                <a:spLocks noChangeArrowheads="1"/>
              </p:cNvSpPr>
              <p:nvPr/>
            </p:nvSpPr>
            <p:spPr bwMode="auto">
              <a:xfrm>
                <a:off x="3945" y="75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3" name="Rectangle 55"/>
              <p:cNvSpPr>
                <a:spLocks noChangeArrowheads="1"/>
              </p:cNvSpPr>
              <p:nvPr/>
            </p:nvSpPr>
            <p:spPr bwMode="auto">
              <a:xfrm>
                <a:off x="3945" y="75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4" name="Rectangle 56"/>
              <p:cNvSpPr>
                <a:spLocks noChangeArrowheads="1"/>
              </p:cNvSpPr>
              <p:nvPr/>
            </p:nvSpPr>
            <p:spPr bwMode="auto">
              <a:xfrm>
                <a:off x="3945" y="75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5" name="Rectangle 57"/>
              <p:cNvSpPr>
                <a:spLocks noChangeArrowheads="1"/>
              </p:cNvSpPr>
              <p:nvPr/>
            </p:nvSpPr>
            <p:spPr bwMode="auto">
              <a:xfrm>
                <a:off x="3945" y="758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6" name="Rectangle 58"/>
              <p:cNvSpPr>
                <a:spLocks noChangeArrowheads="1"/>
              </p:cNvSpPr>
              <p:nvPr/>
            </p:nvSpPr>
            <p:spPr bwMode="auto">
              <a:xfrm>
                <a:off x="3945" y="76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57" name="Rectangle 59"/>
              <p:cNvSpPr>
                <a:spLocks noChangeArrowheads="1"/>
              </p:cNvSpPr>
              <p:nvPr/>
            </p:nvSpPr>
            <p:spPr bwMode="auto">
              <a:xfrm>
                <a:off x="3945" y="762"/>
                <a:ext cx="1695" cy="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35" name="Group 109"/>
            <p:cNvGrpSpPr>
              <a:grpSpLocks/>
            </p:cNvGrpSpPr>
            <p:nvPr/>
          </p:nvGrpSpPr>
          <p:grpSpPr bwMode="auto">
            <a:xfrm>
              <a:off x="1685" y="680"/>
              <a:ext cx="2594" cy="66"/>
              <a:chOff x="1685" y="680"/>
              <a:chExt cx="2594" cy="66"/>
            </a:xfrm>
            <a:grpFill/>
          </p:grpSpPr>
          <p:sp>
            <p:nvSpPr>
              <p:cNvPr id="254" name="Rectangle 61"/>
              <p:cNvSpPr>
                <a:spLocks noChangeArrowheads="1"/>
              </p:cNvSpPr>
              <p:nvPr/>
            </p:nvSpPr>
            <p:spPr bwMode="auto">
              <a:xfrm>
                <a:off x="1685" y="68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5" name="Rectangle 62"/>
              <p:cNvSpPr>
                <a:spLocks noChangeArrowheads="1"/>
              </p:cNvSpPr>
              <p:nvPr/>
            </p:nvSpPr>
            <p:spPr bwMode="auto">
              <a:xfrm>
                <a:off x="1685" y="681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6" name="Rectangle 63"/>
              <p:cNvSpPr>
                <a:spLocks noChangeArrowheads="1"/>
              </p:cNvSpPr>
              <p:nvPr/>
            </p:nvSpPr>
            <p:spPr bwMode="auto">
              <a:xfrm>
                <a:off x="1685" y="685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7" name="Rectangle 64"/>
              <p:cNvSpPr>
                <a:spLocks noChangeArrowheads="1"/>
              </p:cNvSpPr>
              <p:nvPr/>
            </p:nvSpPr>
            <p:spPr bwMode="auto">
              <a:xfrm>
                <a:off x="1685" y="68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8" name="Rectangle 65"/>
              <p:cNvSpPr>
                <a:spLocks noChangeArrowheads="1"/>
              </p:cNvSpPr>
              <p:nvPr/>
            </p:nvSpPr>
            <p:spPr bwMode="auto">
              <a:xfrm>
                <a:off x="1685" y="69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9" name="Rectangle 66"/>
              <p:cNvSpPr>
                <a:spLocks noChangeArrowheads="1"/>
              </p:cNvSpPr>
              <p:nvPr/>
            </p:nvSpPr>
            <p:spPr bwMode="auto">
              <a:xfrm>
                <a:off x="1685" y="691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0" name="Rectangle 67"/>
              <p:cNvSpPr>
                <a:spLocks noChangeArrowheads="1"/>
              </p:cNvSpPr>
              <p:nvPr/>
            </p:nvSpPr>
            <p:spPr bwMode="auto">
              <a:xfrm>
                <a:off x="1685" y="69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1" name="Rectangle 68"/>
              <p:cNvSpPr>
                <a:spLocks noChangeArrowheads="1"/>
              </p:cNvSpPr>
              <p:nvPr/>
            </p:nvSpPr>
            <p:spPr bwMode="auto">
              <a:xfrm>
                <a:off x="1685" y="695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2" name="Rectangle 69"/>
              <p:cNvSpPr>
                <a:spLocks noChangeArrowheads="1"/>
              </p:cNvSpPr>
              <p:nvPr/>
            </p:nvSpPr>
            <p:spPr bwMode="auto">
              <a:xfrm>
                <a:off x="1685" y="69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3" name="Rectangle 70"/>
              <p:cNvSpPr>
                <a:spLocks noChangeArrowheads="1"/>
              </p:cNvSpPr>
              <p:nvPr/>
            </p:nvSpPr>
            <p:spPr bwMode="auto">
              <a:xfrm>
                <a:off x="1685" y="69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4" name="Rectangle 71"/>
              <p:cNvSpPr>
                <a:spLocks noChangeArrowheads="1"/>
              </p:cNvSpPr>
              <p:nvPr/>
            </p:nvSpPr>
            <p:spPr bwMode="auto">
              <a:xfrm>
                <a:off x="1685" y="69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5" name="Rectangle 72"/>
              <p:cNvSpPr>
                <a:spLocks noChangeArrowheads="1"/>
              </p:cNvSpPr>
              <p:nvPr/>
            </p:nvSpPr>
            <p:spPr bwMode="auto">
              <a:xfrm>
                <a:off x="1685" y="70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6" name="Rectangle 73"/>
              <p:cNvSpPr>
                <a:spLocks noChangeArrowheads="1"/>
              </p:cNvSpPr>
              <p:nvPr/>
            </p:nvSpPr>
            <p:spPr bwMode="auto">
              <a:xfrm>
                <a:off x="1685" y="70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7" name="Rectangle 74"/>
              <p:cNvSpPr>
                <a:spLocks noChangeArrowheads="1"/>
              </p:cNvSpPr>
              <p:nvPr/>
            </p:nvSpPr>
            <p:spPr bwMode="auto">
              <a:xfrm>
                <a:off x="1685" y="70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8" name="Rectangle 75"/>
              <p:cNvSpPr>
                <a:spLocks noChangeArrowheads="1"/>
              </p:cNvSpPr>
              <p:nvPr/>
            </p:nvSpPr>
            <p:spPr bwMode="auto">
              <a:xfrm>
                <a:off x="1685" y="703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9" name="Rectangle 76"/>
              <p:cNvSpPr>
                <a:spLocks noChangeArrowheads="1"/>
              </p:cNvSpPr>
              <p:nvPr/>
            </p:nvSpPr>
            <p:spPr bwMode="auto">
              <a:xfrm>
                <a:off x="1685" y="704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0" name="Rectangle 77"/>
              <p:cNvSpPr>
                <a:spLocks noChangeArrowheads="1"/>
              </p:cNvSpPr>
              <p:nvPr/>
            </p:nvSpPr>
            <p:spPr bwMode="auto">
              <a:xfrm>
                <a:off x="1685" y="70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1" name="Rectangle 78"/>
              <p:cNvSpPr>
                <a:spLocks noChangeArrowheads="1"/>
              </p:cNvSpPr>
              <p:nvPr/>
            </p:nvSpPr>
            <p:spPr bwMode="auto">
              <a:xfrm>
                <a:off x="1685" y="70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2" name="Rectangle 79"/>
              <p:cNvSpPr>
                <a:spLocks noChangeArrowheads="1"/>
              </p:cNvSpPr>
              <p:nvPr/>
            </p:nvSpPr>
            <p:spPr bwMode="auto">
              <a:xfrm>
                <a:off x="1685" y="70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3" name="Rectangle 80"/>
              <p:cNvSpPr>
                <a:spLocks noChangeArrowheads="1"/>
              </p:cNvSpPr>
              <p:nvPr/>
            </p:nvSpPr>
            <p:spPr bwMode="auto">
              <a:xfrm>
                <a:off x="1685" y="70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4" name="Rectangle 81"/>
              <p:cNvSpPr>
                <a:spLocks noChangeArrowheads="1"/>
              </p:cNvSpPr>
              <p:nvPr/>
            </p:nvSpPr>
            <p:spPr bwMode="auto">
              <a:xfrm>
                <a:off x="1685" y="70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5" name="Rectangle 82"/>
              <p:cNvSpPr>
                <a:spLocks noChangeArrowheads="1"/>
              </p:cNvSpPr>
              <p:nvPr/>
            </p:nvSpPr>
            <p:spPr bwMode="auto">
              <a:xfrm>
                <a:off x="1685" y="71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6" name="Rectangle 83"/>
              <p:cNvSpPr>
                <a:spLocks noChangeArrowheads="1"/>
              </p:cNvSpPr>
              <p:nvPr/>
            </p:nvSpPr>
            <p:spPr bwMode="auto">
              <a:xfrm>
                <a:off x="1685" y="71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7" name="Rectangle 84"/>
              <p:cNvSpPr>
                <a:spLocks noChangeArrowheads="1"/>
              </p:cNvSpPr>
              <p:nvPr/>
            </p:nvSpPr>
            <p:spPr bwMode="auto">
              <a:xfrm>
                <a:off x="1685" y="71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8" name="Rectangle 85"/>
              <p:cNvSpPr>
                <a:spLocks noChangeArrowheads="1"/>
              </p:cNvSpPr>
              <p:nvPr/>
            </p:nvSpPr>
            <p:spPr bwMode="auto">
              <a:xfrm>
                <a:off x="1685" y="71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9" name="Rectangle 86"/>
              <p:cNvSpPr>
                <a:spLocks noChangeArrowheads="1"/>
              </p:cNvSpPr>
              <p:nvPr/>
            </p:nvSpPr>
            <p:spPr bwMode="auto">
              <a:xfrm>
                <a:off x="1685" y="71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0" name="Rectangle 87"/>
              <p:cNvSpPr>
                <a:spLocks noChangeArrowheads="1"/>
              </p:cNvSpPr>
              <p:nvPr/>
            </p:nvSpPr>
            <p:spPr bwMode="auto">
              <a:xfrm>
                <a:off x="1685" y="71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1" name="Rectangle 88"/>
              <p:cNvSpPr>
                <a:spLocks noChangeArrowheads="1"/>
              </p:cNvSpPr>
              <p:nvPr/>
            </p:nvSpPr>
            <p:spPr bwMode="auto">
              <a:xfrm>
                <a:off x="1685" y="71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2" name="Rectangle 89"/>
              <p:cNvSpPr>
                <a:spLocks noChangeArrowheads="1"/>
              </p:cNvSpPr>
              <p:nvPr/>
            </p:nvSpPr>
            <p:spPr bwMode="auto">
              <a:xfrm>
                <a:off x="1685" y="71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3" name="Rectangle 90"/>
              <p:cNvSpPr>
                <a:spLocks noChangeArrowheads="1"/>
              </p:cNvSpPr>
              <p:nvPr/>
            </p:nvSpPr>
            <p:spPr bwMode="auto">
              <a:xfrm>
                <a:off x="1685" y="71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4" name="Rectangle 91"/>
              <p:cNvSpPr>
                <a:spLocks noChangeArrowheads="1"/>
              </p:cNvSpPr>
              <p:nvPr/>
            </p:nvSpPr>
            <p:spPr bwMode="auto">
              <a:xfrm>
                <a:off x="1685" y="72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5" name="Rectangle 92"/>
              <p:cNvSpPr>
                <a:spLocks noChangeArrowheads="1"/>
              </p:cNvSpPr>
              <p:nvPr/>
            </p:nvSpPr>
            <p:spPr bwMode="auto">
              <a:xfrm>
                <a:off x="1685" y="72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6" name="Rectangle 93"/>
              <p:cNvSpPr>
                <a:spLocks noChangeArrowheads="1"/>
              </p:cNvSpPr>
              <p:nvPr/>
            </p:nvSpPr>
            <p:spPr bwMode="auto">
              <a:xfrm>
                <a:off x="1685" y="72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7" name="Rectangle 94"/>
              <p:cNvSpPr>
                <a:spLocks noChangeArrowheads="1"/>
              </p:cNvSpPr>
              <p:nvPr/>
            </p:nvSpPr>
            <p:spPr bwMode="auto">
              <a:xfrm>
                <a:off x="1685" y="723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8" name="Rectangle 95"/>
              <p:cNvSpPr>
                <a:spLocks noChangeArrowheads="1"/>
              </p:cNvSpPr>
              <p:nvPr/>
            </p:nvSpPr>
            <p:spPr bwMode="auto">
              <a:xfrm>
                <a:off x="1685" y="724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89" name="Rectangle 96"/>
              <p:cNvSpPr>
                <a:spLocks noChangeArrowheads="1"/>
              </p:cNvSpPr>
              <p:nvPr/>
            </p:nvSpPr>
            <p:spPr bwMode="auto">
              <a:xfrm>
                <a:off x="1685" y="72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0" name="Rectangle 97"/>
              <p:cNvSpPr>
                <a:spLocks noChangeArrowheads="1"/>
              </p:cNvSpPr>
              <p:nvPr/>
            </p:nvSpPr>
            <p:spPr bwMode="auto">
              <a:xfrm>
                <a:off x="1685" y="72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1" name="Rectangle 98"/>
              <p:cNvSpPr>
                <a:spLocks noChangeArrowheads="1"/>
              </p:cNvSpPr>
              <p:nvPr/>
            </p:nvSpPr>
            <p:spPr bwMode="auto">
              <a:xfrm>
                <a:off x="1685" y="72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2" name="Rectangle 99"/>
              <p:cNvSpPr>
                <a:spLocks noChangeArrowheads="1"/>
              </p:cNvSpPr>
              <p:nvPr/>
            </p:nvSpPr>
            <p:spPr bwMode="auto">
              <a:xfrm>
                <a:off x="1685" y="72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3" name="Rectangle 100"/>
              <p:cNvSpPr>
                <a:spLocks noChangeArrowheads="1"/>
              </p:cNvSpPr>
              <p:nvPr/>
            </p:nvSpPr>
            <p:spPr bwMode="auto">
              <a:xfrm>
                <a:off x="1685" y="72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4" name="Rectangle 101"/>
              <p:cNvSpPr>
                <a:spLocks noChangeArrowheads="1"/>
              </p:cNvSpPr>
              <p:nvPr/>
            </p:nvSpPr>
            <p:spPr bwMode="auto">
              <a:xfrm>
                <a:off x="1685" y="73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5" name="Rectangle 102"/>
              <p:cNvSpPr>
                <a:spLocks noChangeArrowheads="1"/>
              </p:cNvSpPr>
              <p:nvPr/>
            </p:nvSpPr>
            <p:spPr bwMode="auto">
              <a:xfrm>
                <a:off x="1685" y="731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6" name="Rectangle 103"/>
              <p:cNvSpPr>
                <a:spLocks noChangeArrowheads="1"/>
              </p:cNvSpPr>
              <p:nvPr/>
            </p:nvSpPr>
            <p:spPr bwMode="auto">
              <a:xfrm>
                <a:off x="1685" y="73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7" name="Rectangle 104"/>
              <p:cNvSpPr>
                <a:spLocks noChangeArrowheads="1"/>
              </p:cNvSpPr>
              <p:nvPr/>
            </p:nvSpPr>
            <p:spPr bwMode="auto">
              <a:xfrm>
                <a:off x="1685" y="735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8" name="Rectangle 105"/>
              <p:cNvSpPr>
                <a:spLocks noChangeArrowheads="1"/>
              </p:cNvSpPr>
              <p:nvPr/>
            </p:nvSpPr>
            <p:spPr bwMode="auto">
              <a:xfrm>
                <a:off x="1685" y="73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99" name="Rectangle 106"/>
              <p:cNvSpPr>
                <a:spLocks noChangeArrowheads="1"/>
              </p:cNvSpPr>
              <p:nvPr/>
            </p:nvSpPr>
            <p:spPr bwMode="auto">
              <a:xfrm>
                <a:off x="1685" y="73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0" name="Rectangle 107"/>
              <p:cNvSpPr>
                <a:spLocks noChangeArrowheads="1"/>
              </p:cNvSpPr>
              <p:nvPr/>
            </p:nvSpPr>
            <p:spPr bwMode="auto">
              <a:xfrm>
                <a:off x="1685" y="739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01" name="Rectangle 108"/>
              <p:cNvSpPr>
                <a:spLocks noChangeArrowheads="1"/>
              </p:cNvSpPr>
              <p:nvPr/>
            </p:nvSpPr>
            <p:spPr bwMode="auto">
              <a:xfrm>
                <a:off x="1685" y="743"/>
                <a:ext cx="2594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36" name="Group 165"/>
            <p:cNvGrpSpPr>
              <a:grpSpLocks/>
            </p:cNvGrpSpPr>
            <p:nvPr/>
          </p:nvGrpSpPr>
          <p:grpSpPr bwMode="auto">
            <a:xfrm>
              <a:off x="0" y="674"/>
              <a:ext cx="1995" cy="68"/>
              <a:chOff x="0" y="674"/>
              <a:chExt cx="1995" cy="68"/>
            </a:xfrm>
            <a:grpFill/>
          </p:grpSpPr>
          <p:sp>
            <p:nvSpPr>
              <p:cNvPr id="199" name="Rectangle 110"/>
              <p:cNvSpPr>
                <a:spLocks noChangeArrowheads="1"/>
              </p:cNvSpPr>
              <p:nvPr/>
            </p:nvSpPr>
            <p:spPr bwMode="auto">
              <a:xfrm>
                <a:off x="0" y="674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0" name="Rectangle 111"/>
              <p:cNvSpPr>
                <a:spLocks noChangeArrowheads="1"/>
              </p:cNvSpPr>
              <p:nvPr/>
            </p:nvSpPr>
            <p:spPr bwMode="auto">
              <a:xfrm>
                <a:off x="0" y="67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1" name="Rectangle 112"/>
              <p:cNvSpPr>
                <a:spLocks noChangeArrowheads="1"/>
              </p:cNvSpPr>
              <p:nvPr/>
            </p:nvSpPr>
            <p:spPr bwMode="auto">
              <a:xfrm>
                <a:off x="0" y="677"/>
                <a:ext cx="19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2" name="Rectangle 113"/>
              <p:cNvSpPr>
                <a:spLocks noChangeArrowheads="1"/>
              </p:cNvSpPr>
              <p:nvPr/>
            </p:nvSpPr>
            <p:spPr bwMode="auto">
              <a:xfrm>
                <a:off x="0" y="68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3" name="Rectangle 114"/>
              <p:cNvSpPr>
                <a:spLocks noChangeArrowheads="1"/>
              </p:cNvSpPr>
              <p:nvPr/>
            </p:nvSpPr>
            <p:spPr bwMode="auto">
              <a:xfrm>
                <a:off x="0" y="681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4" name="Rectangle 115"/>
              <p:cNvSpPr>
                <a:spLocks noChangeArrowheads="1"/>
              </p:cNvSpPr>
              <p:nvPr/>
            </p:nvSpPr>
            <p:spPr bwMode="auto">
              <a:xfrm>
                <a:off x="0" y="68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5" name="Rectangle 116"/>
              <p:cNvSpPr>
                <a:spLocks noChangeArrowheads="1"/>
              </p:cNvSpPr>
              <p:nvPr/>
            </p:nvSpPr>
            <p:spPr bwMode="auto">
              <a:xfrm>
                <a:off x="0" y="68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6" name="Rectangle 117"/>
              <p:cNvSpPr>
                <a:spLocks noChangeArrowheads="1"/>
              </p:cNvSpPr>
              <p:nvPr/>
            </p:nvSpPr>
            <p:spPr bwMode="auto">
              <a:xfrm>
                <a:off x="0" y="68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7" name="Rectangle 118"/>
              <p:cNvSpPr>
                <a:spLocks noChangeArrowheads="1"/>
              </p:cNvSpPr>
              <p:nvPr/>
            </p:nvSpPr>
            <p:spPr bwMode="auto">
              <a:xfrm>
                <a:off x="0" y="686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8" name="Rectangle 119"/>
              <p:cNvSpPr>
                <a:spLocks noChangeArrowheads="1"/>
              </p:cNvSpPr>
              <p:nvPr/>
            </p:nvSpPr>
            <p:spPr bwMode="auto">
              <a:xfrm>
                <a:off x="0" y="68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9" name="Rectangle 120"/>
              <p:cNvSpPr>
                <a:spLocks noChangeArrowheads="1"/>
              </p:cNvSpPr>
              <p:nvPr/>
            </p:nvSpPr>
            <p:spPr bwMode="auto">
              <a:xfrm>
                <a:off x="0" y="68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0" name="Rectangle 121"/>
              <p:cNvSpPr>
                <a:spLocks noChangeArrowheads="1"/>
              </p:cNvSpPr>
              <p:nvPr/>
            </p:nvSpPr>
            <p:spPr bwMode="auto">
              <a:xfrm>
                <a:off x="0" y="69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1" name="Rectangle 122"/>
              <p:cNvSpPr>
                <a:spLocks noChangeArrowheads="1"/>
              </p:cNvSpPr>
              <p:nvPr/>
            </p:nvSpPr>
            <p:spPr bwMode="auto">
              <a:xfrm>
                <a:off x="0" y="691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2" name="Rectangle 123"/>
              <p:cNvSpPr>
                <a:spLocks noChangeArrowheads="1"/>
              </p:cNvSpPr>
              <p:nvPr/>
            </p:nvSpPr>
            <p:spPr bwMode="auto">
              <a:xfrm>
                <a:off x="0" y="69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3" name="Rectangle 124"/>
              <p:cNvSpPr>
                <a:spLocks noChangeArrowheads="1"/>
              </p:cNvSpPr>
              <p:nvPr/>
            </p:nvSpPr>
            <p:spPr bwMode="auto">
              <a:xfrm>
                <a:off x="0" y="69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4" name="Rectangle 125"/>
              <p:cNvSpPr>
                <a:spLocks noChangeArrowheads="1"/>
              </p:cNvSpPr>
              <p:nvPr/>
            </p:nvSpPr>
            <p:spPr bwMode="auto">
              <a:xfrm>
                <a:off x="0" y="69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5" name="Rectangle 126"/>
              <p:cNvSpPr>
                <a:spLocks noChangeArrowheads="1"/>
              </p:cNvSpPr>
              <p:nvPr/>
            </p:nvSpPr>
            <p:spPr bwMode="auto">
              <a:xfrm>
                <a:off x="0" y="69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6" name="Rectangle 127"/>
              <p:cNvSpPr>
                <a:spLocks noChangeArrowheads="1"/>
              </p:cNvSpPr>
              <p:nvPr/>
            </p:nvSpPr>
            <p:spPr bwMode="auto">
              <a:xfrm>
                <a:off x="0" y="69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7" name="Rectangle 128"/>
              <p:cNvSpPr>
                <a:spLocks noChangeArrowheads="1"/>
              </p:cNvSpPr>
              <p:nvPr/>
            </p:nvSpPr>
            <p:spPr bwMode="auto">
              <a:xfrm>
                <a:off x="0" y="69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8" name="Rectangle 129"/>
              <p:cNvSpPr>
                <a:spLocks noChangeArrowheads="1"/>
              </p:cNvSpPr>
              <p:nvPr/>
            </p:nvSpPr>
            <p:spPr bwMode="auto">
              <a:xfrm>
                <a:off x="0" y="69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19" name="Rectangle 130"/>
              <p:cNvSpPr>
                <a:spLocks noChangeArrowheads="1"/>
              </p:cNvSpPr>
              <p:nvPr/>
            </p:nvSpPr>
            <p:spPr bwMode="auto">
              <a:xfrm>
                <a:off x="0" y="70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0" name="Rectangle 131"/>
              <p:cNvSpPr>
                <a:spLocks noChangeArrowheads="1"/>
              </p:cNvSpPr>
              <p:nvPr/>
            </p:nvSpPr>
            <p:spPr bwMode="auto">
              <a:xfrm>
                <a:off x="0" y="70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1" name="Rectangle 132"/>
              <p:cNvSpPr>
                <a:spLocks noChangeArrowheads="1"/>
              </p:cNvSpPr>
              <p:nvPr/>
            </p:nvSpPr>
            <p:spPr bwMode="auto">
              <a:xfrm>
                <a:off x="0" y="70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2" name="Rectangle 133"/>
              <p:cNvSpPr>
                <a:spLocks noChangeArrowheads="1"/>
              </p:cNvSpPr>
              <p:nvPr/>
            </p:nvSpPr>
            <p:spPr bwMode="auto">
              <a:xfrm>
                <a:off x="0" y="70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3" name="Rectangle 134"/>
              <p:cNvSpPr>
                <a:spLocks noChangeArrowheads="1"/>
              </p:cNvSpPr>
              <p:nvPr/>
            </p:nvSpPr>
            <p:spPr bwMode="auto">
              <a:xfrm>
                <a:off x="0" y="70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4" name="Rectangle 135"/>
              <p:cNvSpPr>
                <a:spLocks noChangeArrowheads="1"/>
              </p:cNvSpPr>
              <p:nvPr/>
            </p:nvSpPr>
            <p:spPr bwMode="auto">
              <a:xfrm>
                <a:off x="0" y="70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5" name="Rectangle 136"/>
              <p:cNvSpPr>
                <a:spLocks noChangeArrowheads="1"/>
              </p:cNvSpPr>
              <p:nvPr/>
            </p:nvSpPr>
            <p:spPr bwMode="auto">
              <a:xfrm>
                <a:off x="0" y="70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6" name="Rectangle 137"/>
              <p:cNvSpPr>
                <a:spLocks noChangeArrowheads="1"/>
              </p:cNvSpPr>
              <p:nvPr/>
            </p:nvSpPr>
            <p:spPr bwMode="auto">
              <a:xfrm>
                <a:off x="0" y="70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7" name="Rectangle 138"/>
              <p:cNvSpPr>
                <a:spLocks noChangeArrowheads="1"/>
              </p:cNvSpPr>
              <p:nvPr/>
            </p:nvSpPr>
            <p:spPr bwMode="auto">
              <a:xfrm>
                <a:off x="0" y="70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8" name="Rectangle 139"/>
              <p:cNvSpPr>
                <a:spLocks noChangeArrowheads="1"/>
              </p:cNvSpPr>
              <p:nvPr/>
            </p:nvSpPr>
            <p:spPr bwMode="auto">
              <a:xfrm>
                <a:off x="0" y="70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29" name="Rectangle 140"/>
              <p:cNvSpPr>
                <a:spLocks noChangeArrowheads="1"/>
              </p:cNvSpPr>
              <p:nvPr/>
            </p:nvSpPr>
            <p:spPr bwMode="auto">
              <a:xfrm>
                <a:off x="0" y="71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0" name="Rectangle 141"/>
              <p:cNvSpPr>
                <a:spLocks noChangeArrowheads="1"/>
              </p:cNvSpPr>
              <p:nvPr/>
            </p:nvSpPr>
            <p:spPr bwMode="auto">
              <a:xfrm>
                <a:off x="0" y="71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1" name="Rectangle 142"/>
              <p:cNvSpPr>
                <a:spLocks noChangeArrowheads="1"/>
              </p:cNvSpPr>
              <p:nvPr/>
            </p:nvSpPr>
            <p:spPr bwMode="auto">
              <a:xfrm>
                <a:off x="0" y="71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2" name="Rectangle 143"/>
              <p:cNvSpPr>
                <a:spLocks noChangeArrowheads="1"/>
              </p:cNvSpPr>
              <p:nvPr/>
            </p:nvSpPr>
            <p:spPr bwMode="auto">
              <a:xfrm>
                <a:off x="0" y="713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3" name="Rectangle 144"/>
              <p:cNvSpPr>
                <a:spLocks noChangeArrowheads="1"/>
              </p:cNvSpPr>
              <p:nvPr/>
            </p:nvSpPr>
            <p:spPr bwMode="auto">
              <a:xfrm>
                <a:off x="0" y="71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4" name="Rectangle 145"/>
              <p:cNvSpPr>
                <a:spLocks noChangeArrowheads="1"/>
              </p:cNvSpPr>
              <p:nvPr/>
            </p:nvSpPr>
            <p:spPr bwMode="auto">
              <a:xfrm>
                <a:off x="0" y="71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5" name="Rectangle 146"/>
              <p:cNvSpPr>
                <a:spLocks noChangeArrowheads="1"/>
              </p:cNvSpPr>
              <p:nvPr/>
            </p:nvSpPr>
            <p:spPr bwMode="auto">
              <a:xfrm>
                <a:off x="0" y="71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6" name="Rectangle 147"/>
              <p:cNvSpPr>
                <a:spLocks noChangeArrowheads="1"/>
              </p:cNvSpPr>
              <p:nvPr/>
            </p:nvSpPr>
            <p:spPr bwMode="auto">
              <a:xfrm>
                <a:off x="0" y="71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7" name="Rectangle 148"/>
              <p:cNvSpPr>
                <a:spLocks noChangeArrowheads="1"/>
              </p:cNvSpPr>
              <p:nvPr/>
            </p:nvSpPr>
            <p:spPr bwMode="auto">
              <a:xfrm>
                <a:off x="0" y="71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8" name="Rectangle 149"/>
              <p:cNvSpPr>
                <a:spLocks noChangeArrowheads="1"/>
              </p:cNvSpPr>
              <p:nvPr/>
            </p:nvSpPr>
            <p:spPr bwMode="auto">
              <a:xfrm>
                <a:off x="0" y="72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39" name="Rectangle 150"/>
              <p:cNvSpPr>
                <a:spLocks noChangeArrowheads="1"/>
              </p:cNvSpPr>
              <p:nvPr/>
            </p:nvSpPr>
            <p:spPr bwMode="auto">
              <a:xfrm>
                <a:off x="0" y="72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0" name="Rectangle 151"/>
              <p:cNvSpPr>
                <a:spLocks noChangeArrowheads="1"/>
              </p:cNvSpPr>
              <p:nvPr/>
            </p:nvSpPr>
            <p:spPr bwMode="auto">
              <a:xfrm>
                <a:off x="0" y="72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1" name="Rectangle 152"/>
              <p:cNvSpPr>
                <a:spLocks noChangeArrowheads="1"/>
              </p:cNvSpPr>
              <p:nvPr/>
            </p:nvSpPr>
            <p:spPr bwMode="auto">
              <a:xfrm>
                <a:off x="0" y="72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2" name="Rectangle 153"/>
              <p:cNvSpPr>
                <a:spLocks noChangeArrowheads="1"/>
              </p:cNvSpPr>
              <p:nvPr/>
            </p:nvSpPr>
            <p:spPr bwMode="auto">
              <a:xfrm>
                <a:off x="0" y="72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3" name="Rectangle 154"/>
              <p:cNvSpPr>
                <a:spLocks noChangeArrowheads="1"/>
              </p:cNvSpPr>
              <p:nvPr/>
            </p:nvSpPr>
            <p:spPr bwMode="auto">
              <a:xfrm>
                <a:off x="0" y="72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4" name="Rectangle 155"/>
              <p:cNvSpPr>
                <a:spLocks noChangeArrowheads="1"/>
              </p:cNvSpPr>
              <p:nvPr/>
            </p:nvSpPr>
            <p:spPr bwMode="auto">
              <a:xfrm>
                <a:off x="0" y="726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5" name="Rectangle 156"/>
              <p:cNvSpPr>
                <a:spLocks noChangeArrowheads="1"/>
              </p:cNvSpPr>
              <p:nvPr/>
            </p:nvSpPr>
            <p:spPr bwMode="auto">
              <a:xfrm>
                <a:off x="0" y="72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6" name="Rectangle 157"/>
              <p:cNvSpPr>
                <a:spLocks noChangeArrowheads="1"/>
              </p:cNvSpPr>
              <p:nvPr/>
            </p:nvSpPr>
            <p:spPr bwMode="auto">
              <a:xfrm>
                <a:off x="0" y="729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7" name="Rectangle 158"/>
              <p:cNvSpPr>
                <a:spLocks noChangeArrowheads="1"/>
              </p:cNvSpPr>
              <p:nvPr/>
            </p:nvSpPr>
            <p:spPr bwMode="auto">
              <a:xfrm>
                <a:off x="0" y="73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8" name="Rectangle 159"/>
              <p:cNvSpPr>
                <a:spLocks noChangeArrowheads="1"/>
              </p:cNvSpPr>
              <p:nvPr/>
            </p:nvSpPr>
            <p:spPr bwMode="auto">
              <a:xfrm>
                <a:off x="0" y="73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49" name="Rectangle 160"/>
              <p:cNvSpPr>
                <a:spLocks noChangeArrowheads="1"/>
              </p:cNvSpPr>
              <p:nvPr/>
            </p:nvSpPr>
            <p:spPr bwMode="auto">
              <a:xfrm>
                <a:off x="0" y="73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0" name="Rectangle 161"/>
              <p:cNvSpPr>
                <a:spLocks noChangeArrowheads="1"/>
              </p:cNvSpPr>
              <p:nvPr/>
            </p:nvSpPr>
            <p:spPr bwMode="auto">
              <a:xfrm>
                <a:off x="0" y="73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1" name="Rectangle 162"/>
              <p:cNvSpPr>
                <a:spLocks noChangeArrowheads="1"/>
              </p:cNvSpPr>
              <p:nvPr/>
            </p:nvSpPr>
            <p:spPr bwMode="auto">
              <a:xfrm>
                <a:off x="0" y="735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2" name="Rectangle 163"/>
              <p:cNvSpPr>
                <a:spLocks noChangeArrowheads="1"/>
              </p:cNvSpPr>
              <p:nvPr/>
            </p:nvSpPr>
            <p:spPr bwMode="auto">
              <a:xfrm>
                <a:off x="0" y="73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53" name="Rectangle 164"/>
              <p:cNvSpPr>
                <a:spLocks noChangeArrowheads="1"/>
              </p:cNvSpPr>
              <p:nvPr/>
            </p:nvSpPr>
            <p:spPr bwMode="auto">
              <a:xfrm>
                <a:off x="0" y="738"/>
                <a:ext cx="19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37" name="Group 222"/>
            <p:cNvGrpSpPr>
              <a:grpSpLocks/>
            </p:cNvGrpSpPr>
            <p:nvPr/>
          </p:nvGrpSpPr>
          <p:grpSpPr bwMode="auto">
            <a:xfrm>
              <a:off x="3945" y="690"/>
              <a:ext cx="1695" cy="78"/>
              <a:chOff x="3945" y="690"/>
              <a:chExt cx="1695" cy="78"/>
            </a:xfrm>
            <a:grpFill/>
          </p:grpSpPr>
          <p:sp>
            <p:nvSpPr>
              <p:cNvPr id="143" name="Rectangle 166"/>
              <p:cNvSpPr>
                <a:spLocks noChangeArrowheads="1"/>
              </p:cNvSpPr>
              <p:nvPr/>
            </p:nvSpPr>
            <p:spPr bwMode="auto">
              <a:xfrm>
                <a:off x="3945" y="69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4" name="Rectangle 167"/>
              <p:cNvSpPr>
                <a:spLocks noChangeArrowheads="1"/>
              </p:cNvSpPr>
              <p:nvPr/>
            </p:nvSpPr>
            <p:spPr bwMode="auto">
              <a:xfrm>
                <a:off x="3945" y="69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5" name="Rectangle 168"/>
              <p:cNvSpPr>
                <a:spLocks noChangeArrowheads="1"/>
              </p:cNvSpPr>
              <p:nvPr/>
            </p:nvSpPr>
            <p:spPr bwMode="auto">
              <a:xfrm>
                <a:off x="3945" y="692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6" name="Rectangle 169"/>
              <p:cNvSpPr>
                <a:spLocks noChangeArrowheads="1"/>
              </p:cNvSpPr>
              <p:nvPr/>
            </p:nvSpPr>
            <p:spPr bwMode="auto">
              <a:xfrm>
                <a:off x="3945" y="695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7" name="Rectangle 170"/>
              <p:cNvSpPr>
                <a:spLocks noChangeArrowheads="1"/>
              </p:cNvSpPr>
              <p:nvPr/>
            </p:nvSpPr>
            <p:spPr bwMode="auto">
              <a:xfrm>
                <a:off x="3945" y="69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8" name="Rectangle 171"/>
              <p:cNvSpPr>
                <a:spLocks noChangeArrowheads="1"/>
              </p:cNvSpPr>
              <p:nvPr/>
            </p:nvSpPr>
            <p:spPr bwMode="auto">
              <a:xfrm>
                <a:off x="3945" y="69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9" name="Rectangle 172"/>
              <p:cNvSpPr>
                <a:spLocks noChangeArrowheads="1"/>
              </p:cNvSpPr>
              <p:nvPr/>
            </p:nvSpPr>
            <p:spPr bwMode="auto">
              <a:xfrm>
                <a:off x="3945" y="70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0" name="Rectangle 173"/>
              <p:cNvSpPr>
                <a:spLocks noChangeArrowheads="1"/>
              </p:cNvSpPr>
              <p:nvPr/>
            </p:nvSpPr>
            <p:spPr bwMode="auto">
              <a:xfrm>
                <a:off x="3945" y="70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1" name="Rectangle 174"/>
              <p:cNvSpPr>
                <a:spLocks noChangeArrowheads="1"/>
              </p:cNvSpPr>
              <p:nvPr/>
            </p:nvSpPr>
            <p:spPr bwMode="auto">
              <a:xfrm>
                <a:off x="3945" y="702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2" name="Rectangle 175"/>
              <p:cNvSpPr>
                <a:spLocks noChangeArrowheads="1"/>
              </p:cNvSpPr>
              <p:nvPr/>
            </p:nvSpPr>
            <p:spPr bwMode="auto">
              <a:xfrm>
                <a:off x="3945" y="70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3" name="Rectangle 176"/>
              <p:cNvSpPr>
                <a:spLocks noChangeArrowheads="1"/>
              </p:cNvSpPr>
              <p:nvPr/>
            </p:nvSpPr>
            <p:spPr bwMode="auto">
              <a:xfrm>
                <a:off x="3945" y="70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4" name="Rectangle 177"/>
              <p:cNvSpPr>
                <a:spLocks noChangeArrowheads="1"/>
              </p:cNvSpPr>
              <p:nvPr/>
            </p:nvSpPr>
            <p:spPr bwMode="auto">
              <a:xfrm>
                <a:off x="3945" y="70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5" name="Rectangle 178"/>
              <p:cNvSpPr>
                <a:spLocks noChangeArrowheads="1"/>
              </p:cNvSpPr>
              <p:nvPr/>
            </p:nvSpPr>
            <p:spPr bwMode="auto">
              <a:xfrm>
                <a:off x="3945" y="70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6" name="Rectangle 179"/>
              <p:cNvSpPr>
                <a:spLocks noChangeArrowheads="1"/>
              </p:cNvSpPr>
              <p:nvPr/>
            </p:nvSpPr>
            <p:spPr bwMode="auto">
              <a:xfrm>
                <a:off x="3945" y="709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7" name="Rectangle 180"/>
              <p:cNvSpPr>
                <a:spLocks noChangeArrowheads="1"/>
              </p:cNvSpPr>
              <p:nvPr/>
            </p:nvSpPr>
            <p:spPr bwMode="auto">
              <a:xfrm>
                <a:off x="3945" y="71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8" name="Rectangle 181"/>
              <p:cNvSpPr>
                <a:spLocks noChangeArrowheads="1"/>
              </p:cNvSpPr>
              <p:nvPr/>
            </p:nvSpPr>
            <p:spPr bwMode="auto">
              <a:xfrm>
                <a:off x="3945" y="71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59" name="Rectangle 182"/>
              <p:cNvSpPr>
                <a:spLocks noChangeArrowheads="1"/>
              </p:cNvSpPr>
              <p:nvPr/>
            </p:nvSpPr>
            <p:spPr bwMode="auto">
              <a:xfrm>
                <a:off x="3945" y="713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0" name="Rectangle 183"/>
              <p:cNvSpPr>
                <a:spLocks noChangeArrowheads="1"/>
              </p:cNvSpPr>
              <p:nvPr/>
            </p:nvSpPr>
            <p:spPr bwMode="auto">
              <a:xfrm>
                <a:off x="3945" y="71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1" name="Rectangle 184"/>
              <p:cNvSpPr>
                <a:spLocks noChangeArrowheads="1"/>
              </p:cNvSpPr>
              <p:nvPr/>
            </p:nvSpPr>
            <p:spPr bwMode="auto">
              <a:xfrm>
                <a:off x="3945" y="716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2" name="Rectangle 185"/>
              <p:cNvSpPr>
                <a:spLocks noChangeArrowheads="1"/>
              </p:cNvSpPr>
              <p:nvPr/>
            </p:nvSpPr>
            <p:spPr bwMode="auto">
              <a:xfrm>
                <a:off x="3945" y="71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3" name="Rectangle 186"/>
              <p:cNvSpPr>
                <a:spLocks noChangeArrowheads="1"/>
              </p:cNvSpPr>
              <p:nvPr/>
            </p:nvSpPr>
            <p:spPr bwMode="auto">
              <a:xfrm>
                <a:off x="3945" y="71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4" name="Rectangle 187"/>
              <p:cNvSpPr>
                <a:spLocks noChangeArrowheads="1"/>
              </p:cNvSpPr>
              <p:nvPr/>
            </p:nvSpPr>
            <p:spPr bwMode="auto">
              <a:xfrm>
                <a:off x="3945" y="72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5" name="Rectangle 188"/>
              <p:cNvSpPr>
                <a:spLocks noChangeArrowheads="1"/>
              </p:cNvSpPr>
              <p:nvPr/>
            </p:nvSpPr>
            <p:spPr bwMode="auto">
              <a:xfrm>
                <a:off x="3945" y="72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6" name="Rectangle 189"/>
              <p:cNvSpPr>
                <a:spLocks noChangeArrowheads="1"/>
              </p:cNvSpPr>
              <p:nvPr/>
            </p:nvSpPr>
            <p:spPr bwMode="auto">
              <a:xfrm>
                <a:off x="3945" y="72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7" name="Rectangle 190"/>
              <p:cNvSpPr>
                <a:spLocks noChangeArrowheads="1"/>
              </p:cNvSpPr>
              <p:nvPr/>
            </p:nvSpPr>
            <p:spPr bwMode="auto">
              <a:xfrm>
                <a:off x="3945" y="72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8" name="Rectangle 191"/>
              <p:cNvSpPr>
                <a:spLocks noChangeArrowheads="1"/>
              </p:cNvSpPr>
              <p:nvPr/>
            </p:nvSpPr>
            <p:spPr bwMode="auto">
              <a:xfrm>
                <a:off x="3945" y="72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69" name="Rectangle 192"/>
              <p:cNvSpPr>
                <a:spLocks noChangeArrowheads="1"/>
              </p:cNvSpPr>
              <p:nvPr/>
            </p:nvSpPr>
            <p:spPr bwMode="auto">
              <a:xfrm>
                <a:off x="3945" y="72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0" name="Rectangle 193"/>
              <p:cNvSpPr>
                <a:spLocks noChangeArrowheads="1"/>
              </p:cNvSpPr>
              <p:nvPr/>
            </p:nvSpPr>
            <p:spPr bwMode="auto">
              <a:xfrm>
                <a:off x="3945" y="72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1" name="Rectangle 194"/>
              <p:cNvSpPr>
                <a:spLocks noChangeArrowheads="1"/>
              </p:cNvSpPr>
              <p:nvPr/>
            </p:nvSpPr>
            <p:spPr bwMode="auto">
              <a:xfrm>
                <a:off x="3945" y="72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2" name="Rectangle 195"/>
              <p:cNvSpPr>
                <a:spLocks noChangeArrowheads="1"/>
              </p:cNvSpPr>
              <p:nvPr/>
            </p:nvSpPr>
            <p:spPr bwMode="auto">
              <a:xfrm>
                <a:off x="3945" y="72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3" name="Rectangle 196"/>
              <p:cNvSpPr>
                <a:spLocks noChangeArrowheads="1"/>
              </p:cNvSpPr>
              <p:nvPr/>
            </p:nvSpPr>
            <p:spPr bwMode="auto">
              <a:xfrm>
                <a:off x="3945" y="72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4" name="Rectangle 197"/>
              <p:cNvSpPr>
                <a:spLocks noChangeArrowheads="1"/>
              </p:cNvSpPr>
              <p:nvPr/>
            </p:nvSpPr>
            <p:spPr bwMode="auto">
              <a:xfrm>
                <a:off x="3945" y="730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5" name="Rectangle 198"/>
              <p:cNvSpPr>
                <a:spLocks noChangeArrowheads="1"/>
              </p:cNvSpPr>
              <p:nvPr/>
            </p:nvSpPr>
            <p:spPr bwMode="auto">
              <a:xfrm>
                <a:off x="3945" y="73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6" name="Rectangle 199"/>
              <p:cNvSpPr>
                <a:spLocks noChangeArrowheads="1"/>
              </p:cNvSpPr>
              <p:nvPr/>
            </p:nvSpPr>
            <p:spPr bwMode="auto">
              <a:xfrm>
                <a:off x="3945" y="73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7" name="Rectangle 200"/>
              <p:cNvSpPr>
                <a:spLocks noChangeArrowheads="1"/>
              </p:cNvSpPr>
              <p:nvPr/>
            </p:nvSpPr>
            <p:spPr bwMode="auto">
              <a:xfrm>
                <a:off x="3945" y="73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8" name="Rectangle 201"/>
              <p:cNvSpPr>
                <a:spLocks noChangeArrowheads="1"/>
              </p:cNvSpPr>
              <p:nvPr/>
            </p:nvSpPr>
            <p:spPr bwMode="auto">
              <a:xfrm>
                <a:off x="3945" y="73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9" name="Rectangle 202"/>
              <p:cNvSpPr>
                <a:spLocks noChangeArrowheads="1"/>
              </p:cNvSpPr>
              <p:nvPr/>
            </p:nvSpPr>
            <p:spPr bwMode="auto">
              <a:xfrm>
                <a:off x="3945" y="73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0" name="Rectangle 203"/>
              <p:cNvSpPr>
                <a:spLocks noChangeArrowheads="1"/>
              </p:cNvSpPr>
              <p:nvPr/>
            </p:nvSpPr>
            <p:spPr bwMode="auto">
              <a:xfrm>
                <a:off x="3945" y="73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1" name="Rectangle 204"/>
              <p:cNvSpPr>
                <a:spLocks noChangeArrowheads="1"/>
              </p:cNvSpPr>
              <p:nvPr/>
            </p:nvSpPr>
            <p:spPr bwMode="auto">
              <a:xfrm>
                <a:off x="3945" y="739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2" name="Rectangle 205"/>
              <p:cNvSpPr>
                <a:spLocks noChangeArrowheads="1"/>
              </p:cNvSpPr>
              <p:nvPr/>
            </p:nvSpPr>
            <p:spPr bwMode="auto">
              <a:xfrm>
                <a:off x="3945" y="74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3" name="Rectangle 206"/>
              <p:cNvSpPr>
                <a:spLocks noChangeArrowheads="1"/>
              </p:cNvSpPr>
              <p:nvPr/>
            </p:nvSpPr>
            <p:spPr bwMode="auto">
              <a:xfrm>
                <a:off x="3945" y="74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4" name="Rectangle 207"/>
              <p:cNvSpPr>
                <a:spLocks noChangeArrowheads="1"/>
              </p:cNvSpPr>
              <p:nvPr/>
            </p:nvSpPr>
            <p:spPr bwMode="auto">
              <a:xfrm>
                <a:off x="3945" y="74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5" name="Rectangle 208"/>
              <p:cNvSpPr>
                <a:spLocks noChangeArrowheads="1"/>
              </p:cNvSpPr>
              <p:nvPr/>
            </p:nvSpPr>
            <p:spPr bwMode="auto">
              <a:xfrm>
                <a:off x="3945" y="74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6" name="Rectangle 209"/>
              <p:cNvSpPr>
                <a:spLocks noChangeArrowheads="1"/>
              </p:cNvSpPr>
              <p:nvPr/>
            </p:nvSpPr>
            <p:spPr bwMode="auto">
              <a:xfrm>
                <a:off x="3945" y="745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7" name="Rectangle 210"/>
              <p:cNvSpPr>
                <a:spLocks noChangeArrowheads="1"/>
              </p:cNvSpPr>
              <p:nvPr/>
            </p:nvSpPr>
            <p:spPr bwMode="auto">
              <a:xfrm>
                <a:off x="3945" y="74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8" name="Rectangle 211"/>
              <p:cNvSpPr>
                <a:spLocks noChangeArrowheads="1"/>
              </p:cNvSpPr>
              <p:nvPr/>
            </p:nvSpPr>
            <p:spPr bwMode="auto">
              <a:xfrm>
                <a:off x="3945" y="74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9" name="Rectangle 212"/>
              <p:cNvSpPr>
                <a:spLocks noChangeArrowheads="1"/>
              </p:cNvSpPr>
              <p:nvPr/>
            </p:nvSpPr>
            <p:spPr bwMode="auto">
              <a:xfrm>
                <a:off x="3945" y="74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0" name="Rectangle 213"/>
              <p:cNvSpPr>
                <a:spLocks noChangeArrowheads="1"/>
              </p:cNvSpPr>
              <p:nvPr/>
            </p:nvSpPr>
            <p:spPr bwMode="auto">
              <a:xfrm>
                <a:off x="3945" y="75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1" name="Rectangle 214"/>
              <p:cNvSpPr>
                <a:spLocks noChangeArrowheads="1"/>
              </p:cNvSpPr>
              <p:nvPr/>
            </p:nvSpPr>
            <p:spPr bwMode="auto">
              <a:xfrm>
                <a:off x="3945" y="751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2" name="Rectangle 215"/>
              <p:cNvSpPr>
                <a:spLocks noChangeArrowheads="1"/>
              </p:cNvSpPr>
              <p:nvPr/>
            </p:nvSpPr>
            <p:spPr bwMode="auto">
              <a:xfrm>
                <a:off x="3945" y="75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3" name="Rectangle 216"/>
              <p:cNvSpPr>
                <a:spLocks noChangeArrowheads="1"/>
              </p:cNvSpPr>
              <p:nvPr/>
            </p:nvSpPr>
            <p:spPr bwMode="auto">
              <a:xfrm>
                <a:off x="3945" y="75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4" name="Rectangle 217"/>
              <p:cNvSpPr>
                <a:spLocks noChangeArrowheads="1"/>
              </p:cNvSpPr>
              <p:nvPr/>
            </p:nvSpPr>
            <p:spPr bwMode="auto">
              <a:xfrm>
                <a:off x="3945" y="75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5" name="Rectangle 218"/>
              <p:cNvSpPr>
                <a:spLocks noChangeArrowheads="1"/>
              </p:cNvSpPr>
              <p:nvPr/>
            </p:nvSpPr>
            <p:spPr bwMode="auto">
              <a:xfrm>
                <a:off x="3945" y="75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6" name="Rectangle 219"/>
              <p:cNvSpPr>
                <a:spLocks noChangeArrowheads="1"/>
              </p:cNvSpPr>
              <p:nvPr/>
            </p:nvSpPr>
            <p:spPr bwMode="auto">
              <a:xfrm>
                <a:off x="3945" y="758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7" name="Rectangle 220"/>
              <p:cNvSpPr>
                <a:spLocks noChangeArrowheads="1"/>
              </p:cNvSpPr>
              <p:nvPr/>
            </p:nvSpPr>
            <p:spPr bwMode="auto">
              <a:xfrm>
                <a:off x="3945" y="76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8" name="Rectangle 221"/>
              <p:cNvSpPr>
                <a:spLocks noChangeArrowheads="1"/>
              </p:cNvSpPr>
              <p:nvPr/>
            </p:nvSpPr>
            <p:spPr bwMode="auto">
              <a:xfrm>
                <a:off x="3945" y="762"/>
                <a:ext cx="1695" cy="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38" name="Group 271"/>
            <p:cNvGrpSpPr>
              <a:grpSpLocks/>
            </p:cNvGrpSpPr>
            <p:nvPr/>
          </p:nvGrpSpPr>
          <p:grpSpPr bwMode="auto">
            <a:xfrm>
              <a:off x="1685" y="680"/>
              <a:ext cx="2594" cy="66"/>
              <a:chOff x="1685" y="680"/>
              <a:chExt cx="2594" cy="66"/>
            </a:xfrm>
            <a:grpFill/>
          </p:grpSpPr>
          <p:sp>
            <p:nvSpPr>
              <p:cNvPr id="95" name="Rectangle 223"/>
              <p:cNvSpPr>
                <a:spLocks noChangeArrowheads="1"/>
              </p:cNvSpPr>
              <p:nvPr/>
            </p:nvSpPr>
            <p:spPr bwMode="auto">
              <a:xfrm>
                <a:off x="1685" y="68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6" name="Rectangle 224"/>
              <p:cNvSpPr>
                <a:spLocks noChangeArrowheads="1"/>
              </p:cNvSpPr>
              <p:nvPr/>
            </p:nvSpPr>
            <p:spPr bwMode="auto">
              <a:xfrm>
                <a:off x="1685" y="681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7" name="Rectangle 225"/>
              <p:cNvSpPr>
                <a:spLocks noChangeArrowheads="1"/>
              </p:cNvSpPr>
              <p:nvPr/>
            </p:nvSpPr>
            <p:spPr bwMode="auto">
              <a:xfrm>
                <a:off x="1685" y="685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8" name="Rectangle 226"/>
              <p:cNvSpPr>
                <a:spLocks noChangeArrowheads="1"/>
              </p:cNvSpPr>
              <p:nvPr/>
            </p:nvSpPr>
            <p:spPr bwMode="auto">
              <a:xfrm>
                <a:off x="1685" y="68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9" name="Rectangle 227"/>
              <p:cNvSpPr>
                <a:spLocks noChangeArrowheads="1"/>
              </p:cNvSpPr>
              <p:nvPr/>
            </p:nvSpPr>
            <p:spPr bwMode="auto">
              <a:xfrm>
                <a:off x="1685" y="69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0" name="Rectangle 228"/>
              <p:cNvSpPr>
                <a:spLocks noChangeArrowheads="1"/>
              </p:cNvSpPr>
              <p:nvPr/>
            </p:nvSpPr>
            <p:spPr bwMode="auto">
              <a:xfrm>
                <a:off x="1685" y="691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1" name="Rectangle 229"/>
              <p:cNvSpPr>
                <a:spLocks noChangeArrowheads="1"/>
              </p:cNvSpPr>
              <p:nvPr/>
            </p:nvSpPr>
            <p:spPr bwMode="auto">
              <a:xfrm>
                <a:off x="1685" y="69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2" name="Rectangle 230"/>
              <p:cNvSpPr>
                <a:spLocks noChangeArrowheads="1"/>
              </p:cNvSpPr>
              <p:nvPr/>
            </p:nvSpPr>
            <p:spPr bwMode="auto">
              <a:xfrm>
                <a:off x="1685" y="695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3" name="Rectangle 231"/>
              <p:cNvSpPr>
                <a:spLocks noChangeArrowheads="1"/>
              </p:cNvSpPr>
              <p:nvPr/>
            </p:nvSpPr>
            <p:spPr bwMode="auto">
              <a:xfrm>
                <a:off x="1685" y="69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4" name="Rectangle 232"/>
              <p:cNvSpPr>
                <a:spLocks noChangeArrowheads="1"/>
              </p:cNvSpPr>
              <p:nvPr/>
            </p:nvSpPr>
            <p:spPr bwMode="auto">
              <a:xfrm>
                <a:off x="1685" y="69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5" name="Rectangle 233"/>
              <p:cNvSpPr>
                <a:spLocks noChangeArrowheads="1"/>
              </p:cNvSpPr>
              <p:nvPr/>
            </p:nvSpPr>
            <p:spPr bwMode="auto">
              <a:xfrm>
                <a:off x="1685" y="69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6" name="Rectangle 234"/>
              <p:cNvSpPr>
                <a:spLocks noChangeArrowheads="1"/>
              </p:cNvSpPr>
              <p:nvPr/>
            </p:nvSpPr>
            <p:spPr bwMode="auto">
              <a:xfrm>
                <a:off x="1685" y="70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7" name="Rectangle 235"/>
              <p:cNvSpPr>
                <a:spLocks noChangeArrowheads="1"/>
              </p:cNvSpPr>
              <p:nvPr/>
            </p:nvSpPr>
            <p:spPr bwMode="auto">
              <a:xfrm>
                <a:off x="1685" y="70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8" name="Rectangle 236"/>
              <p:cNvSpPr>
                <a:spLocks noChangeArrowheads="1"/>
              </p:cNvSpPr>
              <p:nvPr/>
            </p:nvSpPr>
            <p:spPr bwMode="auto">
              <a:xfrm>
                <a:off x="1685" y="70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9" name="Rectangle 237"/>
              <p:cNvSpPr>
                <a:spLocks noChangeArrowheads="1"/>
              </p:cNvSpPr>
              <p:nvPr/>
            </p:nvSpPr>
            <p:spPr bwMode="auto">
              <a:xfrm>
                <a:off x="1685" y="703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0" name="Rectangle 238"/>
              <p:cNvSpPr>
                <a:spLocks noChangeArrowheads="1"/>
              </p:cNvSpPr>
              <p:nvPr/>
            </p:nvSpPr>
            <p:spPr bwMode="auto">
              <a:xfrm>
                <a:off x="1685" y="704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1" name="Rectangle 239"/>
              <p:cNvSpPr>
                <a:spLocks noChangeArrowheads="1"/>
              </p:cNvSpPr>
              <p:nvPr/>
            </p:nvSpPr>
            <p:spPr bwMode="auto">
              <a:xfrm>
                <a:off x="1685" y="70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2" name="Rectangle 240"/>
              <p:cNvSpPr>
                <a:spLocks noChangeArrowheads="1"/>
              </p:cNvSpPr>
              <p:nvPr/>
            </p:nvSpPr>
            <p:spPr bwMode="auto">
              <a:xfrm>
                <a:off x="1685" y="70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3" name="Rectangle 241"/>
              <p:cNvSpPr>
                <a:spLocks noChangeArrowheads="1"/>
              </p:cNvSpPr>
              <p:nvPr/>
            </p:nvSpPr>
            <p:spPr bwMode="auto">
              <a:xfrm>
                <a:off x="1685" y="70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4" name="Rectangle 242"/>
              <p:cNvSpPr>
                <a:spLocks noChangeArrowheads="1"/>
              </p:cNvSpPr>
              <p:nvPr/>
            </p:nvSpPr>
            <p:spPr bwMode="auto">
              <a:xfrm>
                <a:off x="1685" y="70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5" name="Rectangle 243"/>
              <p:cNvSpPr>
                <a:spLocks noChangeArrowheads="1"/>
              </p:cNvSpPr>
              <p:nvPr/>
            </p:nvSpPr>
            <p:spPr bwMode="auto">
              <a:xfrm>
                <a:off x="1685" y="70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6" name="Rectangle 244"/>
              <p:cNvSpPr>
                <a:spLocks noChangeArrowheads="1"/>
              </p:cNvSpPr>
              <p:nvPr/>
            </p:nvSpPr>
            <p:spPr bwMode="auto">
              <a:xfrm>
                <a:off x="1685" y="71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7" name="Rectangle 245"/>
              <p:cNvSpPr>
                <a:spLocks noChangeArrowheads="1"/>
              </p:cNvSpPr>
              <p:nvPr/>
            </p:nvSpPr>
            <p:spPr bwMode="auto">
              <a:xfrm>
                <a:off x="1685" y="71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8" name="Rectangle 246"/>
              <p:cNvSpPr>
                <a:spLocks noChangeArrowheads="1"/>
              </p:cNvSpPr>
              <p:nvPr/>
            </p:nvSpPr>
            <p:spPr bwMode="auto">
              <a:xfrm>
                <a:off x="1685" y="71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9" name="Rectangle 247"/>
              <p:cNvSpPr>
                <a:spLocks noChangeArrowheads="1"/>
              </p:cNvSpPr>
              <p:nvPr/>
            </p:nvSpPr>
            <p:spPr bwMode="auto">
              <a:xfrm>
                <a:off x="1685" y="71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0" name="Rectangle 248"/>
              <p:cNvSpPr>
                <a:spLocks noChangeArrowheads="1"/>
              </p:cNvSpPr>
              <p:nvPr/>
            </p:nvSpPr>
            <p:spPr bwMode="auto">
              <a:xfrm>
                <a:off x="1685" y="71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1" name="Rectangle 249"/>
              <p:cNvSpPr>
                <a:spLocks noChangeArrowheads="1"/>
              </p:cNvSpPr>
              <p:nvPr/>
            </p:nvSpPr>
            <p:spPr bwMode="auto">
              <a:xfrm>
                <a:off x="1685" y="71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2" name="Rectangle 250"/>
              <p:cNvSpPr>
                <a:spLocks noChangeArrowheads="1"/>
              </p:cNvSpPr>
              <p:nvPr/>
            </p:nvSpPr>
            <p:spPr bwMode="auto">
              <a:xfrm>
                <a:off x="1685" y="71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3" name="Rectangle 251"/>
              <p:cNvSpPr>
                <a:spLocks noChangeArrowheads="1"/>
              </p:cNvSpPr>
              <p:nvPr/>
            </p:nvSpPr>
            <p:spPr bwMode="auto">
              <a:xfrm>
                <a:off x="1685" y="71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4" name="Rectangle 252"/>
              <p:cNvSpPr>
                <a:spLocks noChangeArrowheads="1"/>
              </p:cNvSpPr>
              <p:nvPr/>
            </p:nvSpPr>
            <p:spPr bwMode="auto">
              <a:xfrm>
                <a:off x="1685" y="71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5" name="Rectangle 253"/>
              <p:cNvSpPr>
                <a:spLocks noChangeArrowheads="1"/>
              </p:cNvSpPr>
              <p:nvPr/>
            </p:nvSpPr>
            <p:spPr bwMode="auto">
              <a:xfrm>
                <a:off x="1685" y="72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6" name="Rectangle 254"/>
              <p:cNvSpPr>
                <a:spLocks noChangeArrowheads="1"/>
              </p:cNvSpPr>
              <p:nvPr/>
            </p:nvSpPr>
            <p:spPr bwMode="auto">
              <a:xfrm>
                <a:off x="1685" y="72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7" name="Rectangle 255"/>
              <p:cNvSpPr>
                <a:spLocks noChangeArrowheads="1"/>
              </p:cNvSpPr>
              <p:nvPr/>
            </p:nvSpPr>
            <p:spPr bwMode="auto">
              <a:xfrm>
                <a:off x="1685" y="72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8" name="Rectangle 256"/>
              <p:cNvSpPr>
                <a:spLocks noChangeArrowheads="1"/>
              </p:cNvSpPr>
              <p:nvPr/>
            </p:nvSpPr>
            <p:spPr bwMode="auto">
              <a:xfrm>
                <a:off x="1685" y="723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9" name="Rectangle 257"/>
              <p:cNvSpPr>
                <a:spLocks noChangeArrowheads="1"/>
              </p:cNvSpPr>
              <p:nvPr/>
            </p:nvSpPr>
            <p:spPr bwMode="auto">
              <a:xfrm>
                <a:off x="1685" y="724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0" name="Rectangle 258"/>
              <p:cNvSpPr>
                <a:spLocks noChangeArrowheads="1"/>
              </p:cNvSpPr>
              <p:nvPr/>
            </p:nvSpPr>
            <p:spPr bwMode="auto">
              <a:xfrm>
                <a:off x="1685" y="72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1" name="Rectangle 259"/>
              <p:cNvSpPr>
                <a:spLocks noChangeArrowheads="1"/>
              </p:cNvSpPr>
              <p:nvPr/>
            </p:nvSpPr>
            <p:spPr bwMode="auto">
              <a:xfrm>
                <a:off x="1685" y="72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2" name="Rectangle 260"/>
              <p:cNvSpPr>
                <a:spLocks noChangeArrowheads="1"/>
              </p:cNvSpPr>
              <p:nvPr/>
            </p:nvSpPr>
            <p:spPr bwMode="auto">
              <a:xfrm>
                <a:off x="1685" y="72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3" name="Rectangle 261"/>
              <p:cNvSpPr>
                <a:spLocks noChangeArrowheads="1"/>
              </p:cNvSpPr>
              <p:nvPr/>
            </p:nvSpPr>
            <p:spPr bwMode="auto">
              <a:xfrm>
                <a:off x="1685" y="72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4" name="Rectangle 262"/>
              <p:cNvSpPr>
                <a:spLocks noChangeArrowheads="1"/>
              </p:cNvSpPr>
              <p:nvPr/>
            </p:nvSpPr>
            <p:spPr bwMode="auto">
              <a:xfrm>
                <a:off x="1685" y="72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5" name="Rectangle 263"/>
              <p:cNvSpPr>
                <a:spLocks noChangeArrowheads="1"/>
              </p:cNvSpPr>
              <p:nvPr/>
            </p:nvSpPr>
            <p:spPr bwMode="auto">
              <a:xfrm>
                <a:off x="1685" y="73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6" name="Rectangle 264"/>
              <p:cNvSpPr>
                <a:spLocks noChangeArrowheads="1"/>
              </p:cNvSpPr>
              <p:nvPr/>
            </p:nvSpPr>
            <p:spPr bwMode="auto">
              <a:xfrm>
                <a:off x="1685" y="731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7" name="Rectangle 265"/>
              <p:cNvSpPr>
                <a:spLocks noChangeArrowheads="1"/>
              </p:cNvSpPr>
              <p:nvPr/>
            </p:nvSpPr>
            <p:spPr bwMode="auto">
              <a:xfrm>
                <a:off x="1685" y="73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8" name="Rectangle 266"/>
              <p:cNvSpPr>
                <a:spLocks noChangeArrowheads="1"/>
              </p:cNvSpPr>
              <p:nvPr/>
            </p:nvSpPr>
            <p:spPr bwMode="auto">
              <a:xfrm>
                <a:off x="1685" y="735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9" name="Rectangle 267"/>
              <p:cNvSpPr>
                <a:spLocks noChangeArrowheads="1"/>
              </p:cNvSpPr>
              <p:nvPr/>
            </p:nvSpPr>
            <p:spPr bwMode="auto">
              <a:xfrm>
                <a:off x="1685" y="73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0" name="Rectangle 268"/>
              <p:cNvSpPr>
                <a:spLocks noChangeArrowheads="1"/>
              </p:cNvSpPr>
              <p:nvPr/>
            </p:nvSpPr>
            <p:spPr bwMode="auto">
              <a:xfrm>
                <a:off x="1685" y="73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1" name="Rectangle 269"/>
              <p:cNvSpPr>
                <a:spLocks noChangeArrowheads="1"/>
              </p:cNvSpPr>
              <p:nvPr/>
            </p:nvSpPr>
            <p:spPr bwMode="auto">
              <a:xfrm>
                <a:off x="1685" y="739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2" name="Rectangle 270"/>
              <p:cNvSpPr>
                <a:spLocks noChangeArrowheads="1"/>
              </p:cNvSpPr>
              <p:nvPr/>
            </p:nvSpPr>
            <p:spPr bwMode="auto">
              <a:xfrm>
                <a:off x="1685" y="743"/>
                <a:ext cx="2594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39" name="Group 327"/>
            <p:cNvGrpSpPr>
              <a:grpSpLocks/>
            </p:cNvGrpSpPr>
            <p:nvPr/>
          </p:nvGrpSpPr>
          <p:grpSpPr bwMode="auto">
            <a:xfrm>
              <a:off x="0" y="674"/>
              <a:ext cx="1995" cy="68"/>
              <a:chOff x="0" y="674"/>
              <a:chExt cx="1995" cy="68"/>
            </a:xfrm>
            <a:grpFill/>
          </p:grpSpPr>
          <p:sp>
            <p:nvSpPr>
              <p:cNvPr id="40" name="Rectangle 272"/>
              <p:cNvSpPr>
                <a:spLocks noChangeArrowheads="1"/>
              </p:cNvSpPr>
              <p:nvPr/>
            </p:nvSpPr>
            <p:spPr bwMode="auto">
              <a:xfrm>
                <a:off x="0" y="674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" name="Rectangle 273"/>
              <p:cNvSpPr>
                <a:spLocks noChangeArrowheads="1"/>
              </p:cNvSpPr>
              <p:nvPr/>
            </p:nvSpPr>
            <p:spPr bwMode="auto">
              <a:xfrm>
                <a:off x="0" y="67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" name="Rectangle 274"/>
              <p:cNvSpPr>
                <a:spLocks noChangeArrowheads="1"/>
              </p:cNvSpPr>
              <p:nvPr/>
            </p:nvSpPr>
            <p:spPr bwMode="auto">
              <a:xfrm>
                <a:off x="0" y="677"/>
                <a:ext cx="19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" name="Rectangle 275"/>
              <p:cNvSpPr>
                <a:spLocks noChangeArrowheads="1"/>
              </p:cNvSpPr>
              <p:nvPr/>
            </p:nvSpPr>
            <p:spPr bwMode="auto">
              <a:xfrm>
                <a:off x="0" y="68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" name="Rectangle 276"/>
              <p:cNvSpPr>
                <a:spLocks noChangeArrowheads="1"/>
              </p:cNvSpPr>
              <p:nvPr/>
            </p:nvSpPr>
            <p:spPr bwMode="auto">
              <a:xfrm>
                <a:off x="0" y="681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" name="Rectangle 277"/>
              <p:cNvSpPr>
                <a:spLocks noChangeArrowheads="1"/>
              </p:cNvSpPr>
              <p:nvPr/>
            </p:nvSpPr>
            <p:spPr bwMode="auto">
              <a:xfrm>
                <a:off x="0" y="68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" name="Rectangle 278"/>
              <p:cNvSpPr>
                <a:spLocks noChangeArrowheads="1"/>
              </p:cNvSpPr>
              <p:nvPr/>
            </p:nvSpPr>
            <p:spPr bwMode="auto">
              <a:xfrm>
                <a:off x="0" y="68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" name="Rectangle 279"/>
              <p:cNvSpPr>
                <a:spLocks noChangeArrowheads="1"/>
              </p:cNvSpPr>
              <p:nvPr/>
            </p:nvSpPr>
            <p:spPr bwMode="auto">
              <a:xfrm>
                <a:off x="0" y="68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" name="Rectangle 280"/>
              <p:cNvSpPr>
                <a:spLocks noChangeArrowheads="1"/>
              </p:cNvSpPr>
              <p:nvPr/>
            </p:nvSpPr>
            <p:spPr bwMode="auto">
              <a:xfrm>
                <a:off x="0" y="686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" name="Rectangle 281"/>
              <p:cNvSpPr>
                <a:spLocks noChangeArrowheads="1"/>
              </p:cNvSpPr>
              <p:nvPr/>
            </p:nvSpPr>
            <p:spPr bwMode="auto">
              <a:xfrm>
                <a:off x="0" y="68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" name="Rectangle 282"/>
              <p:cNvSpPr>
                <a:spLocks noChangeArrowheads="1"/>
              </p:cNvSpPr>
              <p:nvPr/>
            </p:nvSpPr>
            <p:spPr bwMode="auto">
              <a:xfrm>
                <a:off x="0" y="68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" name="Rectangle 283"/>
              <p:cNvSpPr>
                <a:spLocks noChangeArrowheads="1"/>
              </p:cNvSpPr>
              <p:nvPr/>
            </p:nvSpPr>
            <p:spPr bwMode="auto">
              <a:xfrm>
                <a:off x="0" y="69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" name="Rectangle 284"/>
              <p:cNvSpPr>
                <a:spLocks noChangeArrowheads="1"/>
              </p:cNvSpPr>
              <p:nvPr/>
            </p:nvSpPr>
            <p:spPr bwMode="auto">
              <a:xfrm>
                <a:off x="0" y="691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" name="Rectangle 285"/>
              <p:cNvSpPr>
                <a:spLocks noChangeArrowheads="1"/>
              </p:cNvSpPr>
              <p:nvPr/>
            </p:nvSpPr>
            <p:spPr bwMode="auto">
              <a:xfrm>
                <a:off x="0" y="69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" name="Rectangle 286"/>
              <p:cNvSpPr>
                <a:spLocks noChangeArrowheads="1"/>
              </p:cNvSpPr>
              <p:nvPr/>
            </p:nvSpPr>
            <p:spPr bwMode="auto">
              <a:xfrm>
                <a:off x="0" y="69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" name="Rectangle 287"/>
              <p:cNvSpPr>
                <a:spLocks noChangeArrowheads="1"/>
              </p:cNvSpPr>
              <p:nvPr/>
            </p:nvSpPr>
            <p:spPr bwMode="auto">
              <a:xfrm>
                <a:off x="0" y="69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" name="Rectangle 288"/>
              <p:cNvSpPr>
                <a:spLocks noChangeArrowheads="1"/>
              </p:cNvSpPr>
              <p:nvPr/>
            </p:nvSpPr>
            <p:spPr bwMode="auto">
              <a:xfrm>
                <a:off x="0" y="69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" name="Rectangle 289"/>
              <p:cNvSpPr>
                <a:spLocks noChangeArrowheads="1"/>
              </p:cNvSpPr>
              <p:nvPr/>
            </p:nvSpPr>
            <p:spPr bwMode="auto">
              <a:xfrm>
                <a:off x="0" y="69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" name="Rectangle 290"/>
              <p:cNvSpPr>
                <a:spLocks noChangeArrowheads="1"/>
              </p:cNvSpPr>
              <p:nvPr/>
            </p:nvSpPr>
            <p:spPr bwMode="auto">
              <a:xfrm>
                <a:off x="0" y="69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" name="Rectangle 291"/>
              <p:cNvSpPr>
                <a:spLocks noChangeArrowheads="1"/>
              </p:cNvSpPr>
              <p:nvPr/>
            </p:nvSpPr>
            <p:spPr bwMode="auto">
              <a:xfrm>
                <a:off x="0" y="69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" name="Rectangle 292"/>
              <p:cNvSpPr>
                <a:spLocks noChangeArrowheads="1"/>
              </p:cNvSpPr>
              <p:nvPr/>
            </p:nvSpPr>
            <p:spPr bwMode="auto">
              <a:xfrm>
                <a:off x="0" y="70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" name="Rectangle 293"/>
              <p:cNvSpPr>
                <a:spLocks noChangeArrowheads="1"/>
              </p:cNvSpPr>
              <p:nvPr/>
            </p:nvSpPr>
            <p:spPr bwMode="auto">
              <a:xfrm>
                <a:off x="0" y="70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" name="Rectangle 294"/>
              <p:cNvSpPr>
                <a:spLocks noChangeArrowheads="1"/>
              </p:cNvSpPr>
              <p:nvPr/>
            </p:nvSpPr>
            <p:spPr bwMode="auto">
              <a:xfrm>
                <a:off x="0" y="70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" name="Rectangle 295"/>
              <p:cNvSpPr>
                <a:spLocks noChangeArrowheads="1"/>
              </p:cNvSpPr>
              <p:nvPr/>
            </p:nvSpPr>
            <p:spPr bwMode="auto">
              <a:xfrm>
                <a:off x="0" y="70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" name="Rectangle 296"/>
              <p:cNvSpPr>
                <a:spLocks noChangeArrowheads="1"/>
              </p:cNvSpPr>
              <p:nvPr/>
            </p:nvSpPr>
            <p:spPr bwMode="auto">
              <a:xfrm>
                <a:off x="0" y="70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" name="Rectangle 297"/>
              <p:cNvSpPr>
                <a:spLocks noChangeArrowheads="1"/>
              </p:cNvSpPr>
              <p:nvPr/>
            </p:nvSpPr>
            <p:spPr bwMode="auto">
              <a:xfrm>
                <a:off x="0" y="70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" name="Rectangle 298"/>
              <p:cNvSpPr>
                <a:spLocks noChangeArrowheads="1"/>
              </p:cNvSpPr>
              <p:nvPr/>
            </p:nvSpPr>
            <p:spPr bwMode="auto">
              <a:xfrm>
                <a:off x="0" y="70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7" name="Rectangle 299"/>
              <p:cNvSpPr>
                <a:spLocks noChangeArrowheads="1"/>
              </p:cNvSpPr>
              <p:nvPr/>
            </p:nvSpPr>
            <p:spPr bwMode="auto">
              <a:xfrm>
                <a:off x="0" y="70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8" name="Rectangle 300"/>
              <p:cNvSpPr>
                <a:spLocks noChangeArrowheads="1"/>
              </p:cNvSpPr>
              <p:nvPr/>
            </p:nvSpPr>
            <p:spPr bwMode="auto">
              <a:xfrm>
                <a:off x="0" y="70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9" name="Rectangle 301"/>
              <p:cNvSpPr>
                <a:spLocks noChangeArrowheads="1"/>
              </p:cNvSpPr>
              <p:nvPr/>
            </p:nvSpPr>
            <p:spPr bwMode="auto">
              <a:xfrm>
                <a:off x="0" y="70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0" name="Rectangle 302"/>
              <p:cNvSpPr>
                <a:spLocks noChangeArrowheads="1"/>
              </p:cNvSpPr>
              <p:nvPr/>
            </p:nvSpPr>
            <p:spPr bwMode="auto">
              <a:xfrm>
                <a:off x="0" y="71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1" name="Rectangle 303"/>
              <p:cNvSpPr>
                <a:spLocks noChangeArrowheads="1"/>
              </p:cNvSpPr>
              <p:nvPr/>
            </p:nvSpPr>
            <p:spPr bwMode="auto">
              <a:xfrm>
                <a:off x="0" y="71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2" name="Rectangle 304"/>
              <p:cNvSpPr>
                <a:spLocks noChangeArrowheads="1"/>
              </p:cNvSpPr>
              <p:nvPr/>
            </p:nvSpPr>
            <p:spPr bwMode="auto">
              <a:xfrm>
                <a:off x="0" y="71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3" name="Rectangle 305"/>
              <p:cNvSpPr>
                <a:spLocks noChangeArrowheads="1"/>
              </p:cNvSpPr>
              <p:nvPr/>
            </p:nvSpPr>
            <p:spPr bwMode="auto">
              <a:xfrm>
                <a:off x="0" y="713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4" name="Rectangle 306"/>
              <p:cNvSpPr>
                <a:spLocks noChangeArrowheads="1"/>
              </p:cNvSpPr>
              <p:nvPr/>
            </p:nvSpPr>
            <p:spPr bwMode="auto">
              <a:xfrm>
                <a:off x="0" y="71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5" name="Rectangle 307"/>
              <p:cNvSpPr>
                <a:spLocks noChangeArrowheads="1"/>
              </p:cNvSpPr>
              <p:nvPr/>
            </p:nvSpPr>
            <p:spPr bwMode="auto">
              <a:xfrm>
                <a:off x="0" y="71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6" name="Rectangle 308"/>
              <p:cNvSpPr>
                <a:spLocks noChangeArrowheads="1"/>
              </p:cNvSpPr>
              <p:nvPr/>
            </p:nvSpPr>
            <p:spPr bwMode="auto">
              <a:xfrm>
                <a:off x="0" y="71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7" name="Rectangle 309"/>
              <p:cNvSpPr>
                <a:spLocks noChangeArrowheads="1"/>
              </p:cNvSpPr>
              <p:nvPr/>
            </p:nvSpPr>
            <p:spPr bwMode="auto">
              <a:xfrm>
                <a:off x="0" y="71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8" name="Rectangle 310"/>
              <p:cNvSpPr>
                <a:spLocks noChangeArrowheads="1"/>
              </p:cNvSpPr>
              <p:nvPr/>
            </p:nvSpPr>
            <p:spPr bwMode="auto">
              <a:xfrm>
                <a:off x="0" y="71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9" name="Rectangle 311"/>
              <p:cNvSpPr>
                <a:spLocks noChangeArrowheads="1"/>
              </p:cNvSpPr>
              <p:nvPr/>
            </p:nvSpPr>
            <p:spPr bwMode="auto">
              <a:xfrm>
                <a:off x="0" y="72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0" name="Rectangle 312"/>
              <p:cNvSpPr>
                <a:spLocks noChangeArrowheads="1"/>
              </p:cNvSpPr>
              <p:nvPr/>
            </p:nvSpPr>
            <p:spPr bwMode="auto">
              <a:xfrm>
                <a:off x="0" y="72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1" name="Rectangle 313"/>
              <p:cNvSpPr>
                <a:spLocks noChangeArrowheads="1"/>
              </p:cNvSpPr>
              <p:nvPr/>
            </p:nvSpPr>
            <p:spPr bwMode="auto">
              <a:xfrm>
                <a:off x="0" y="72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2" name="Rectangle 314"/>
              <p:cNvSpPr>
                <a:spLocks noChangeArrowheads="1"/>
              </p:cNvSpPr>
              <p:nvPr/>
            </p:nvSpPr>
            <p:spPr bwMode="auto">
              <a:xfrm>
                <a:off x="0" y="72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3" name="Rectangle 315"/>
              <p:cNvSpPr>
                <a:spLocks noChangeArrowheads="1"/>
              </p:cNvSpPr>
              <p:nvPr/>
            </p:nvSpPr>
            <p:spPr bwMode="auto">
              <a:xfrm>
                <a:off x="0" y="72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4" name="Rectangle 316"/>
              <p:cNvSpPr>
                <a:spLocks noChangeArrowheads="1"/>
              </p:cNvSpPr>
              <p:nvPr/>
            </p:nvSpPr>
            <p:spPr bwMode="auto">
              <a:xfrm>
                <a:off x="0" y="72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5" name="Rectangle 317"/>
              <p:cNvSpPr>
                <a:spLocks noChangeArrowheads="1"/>
              </p:cNvSpPr>
              <p:nvPr/>
            </p:nvSpPr>
            <p:spPr bwMode="auto">
              <a:xfrm>
                <a:off x="0" y="726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6" name="Rectangle 318"/>
              <p:cNvSpPr>
                <a:spLocks noChangeArrowheads="1"/>
              </p:cNvSpPr>
              <p:nvPr/>
            </p:nvSpPr>
            <p:spPr bwMode="auto">
              <a:xfrm>
                <a:off x="0" y="72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7" name="Rectangle 319"/>
              <p:cNvSpPr>
                <a:spLocks noChangeArrowheads="1"/>
              </p:cNvSpPr>
              <p:nvPr/>
            </p:nvSpPr>
            <p:spPr bwMode="auto">
              <a:xfrm>
                <a:off x="0" y="729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8" name="Rectangle 320"/>
              <p:cNvSpPr>
                <a:spLocks noChangeArrowheads="1"/>
              </p:cNvSpPr>
              <p:nvPr/>
            </p:nvSpPr>
            <p:spPr bwMode="auto">
              <a:xfrm>
                <a:off x="0" y="73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89" name="Rectangle 321"/>
              <p:cNvSpPr>
                <a:spLocks noChangeArrowheads="1"/>
              </p:cNvSpPr>
              <p:nvPr/>
            </p:nvSpPr>
            <p:spPr bwMode="auto">
              <a:xfrm>
                <a:off x="0" y="73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0" name="Rectangle 322"/>
              <p:cNvSpPr>
                <a:spLocks noChangeArrowheads="1"/>
              </p:cNvSpPr>
              <p:nvPr/>
            </p:nvSpPr>
            <p:spPr bwMode="auto">
              <a:xfrm>
                <a:off x="0" y="73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1" name="Rectangle 323"/>
              <p:cNvSpPr>
                <a:spLocks noChangeArrowheads="1"/>
              </p:cNvSpPr>
              <p:nvPr/>
            </p:nvSpPr>
            <p:spPr bwMode="auto">
              <a:xfrm>
                <a:off x="0" y="73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2" name="Rectangle 324"/>
              <p:cNvSpPr>
                <a:spLocks noChangeArrowheads="1"/>
              </p:cNvSpPr>
              <p:nvPr/>
            </p:nvSpPr>
            <p:spPr bwMode="auto">
              <a:xfrm>
                <a:off x="0" y="735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3" name="Rectangle 325"/>
              <p:cNvSpPr>
                <a:spLocks noChangeArrowheads="1"/>
              </p:cNvSpPr>
              <p:nvPr/>
            </p:nvSpPr>
            <p:spPr bwMode="auto">
              <a:xfrm>
                <a:off x="0" y="73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94" name="Rectangle 326"/>
              <p:cNvSpPr>
                <a:spLocks noChangeArrowheads="1"/>
              </p:cNvSpPr>
              <p:nvPr/>
            </p:nvSpPr>
            <p:spPr bwMode="auto">
              <a:xfrm>
                <a:off x="0" y="738"/>
                <a:ext cx="19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</p:grpSp>
      <p:grpSp>
        <p:nvGrpSpPr>
          <p:cNvPr id="358" name="Group 3"/>
          <p:cNvGrpSpPr>
            <a:grpSpLocks noChangeAspect="1"/>
          </p:cNvGrpSpPr>
          <p:nvPr userDrawn="1"/>
        </p:nvGrpSpPr>
        <p:grpSpPr bwMode="auto">
          <a:xfrm rot="10800000">
            <a:off x="0" y="6500834"/>
            <a:ext cx="8203464" cy="71438"/>
            <a:chOff x="0" y="675"/>
            <a:chExt cx="5647" cy="103"/>
          </a:xfrm>
          <a:gradFill>
            <a:gsLst>
              <a:gs pos="0">
                <a:srgbClr val="A4B1EA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</a:gradFill>
        </p:grpSpPr>
        <p:sp>
          <p:nvSpPr>
            <p:cNvPr id="359" name="AutoShape 2"/>
            <p:cNvSpPr>
              <a:spLocks noChangeAspect="1" noChangeArrowheads="1" noTextEdit="1"/>
            </p:cNvSpPr>
            <p:nvPr/>
          </p:nvSpPr>
          <p:spPr bwMode="auto">
            <a:xfrm>
              <a:off x="0" y="675"/>
              <a:ext cx="5647" cy="1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pitchFamily="34" charset="0"/>
                <a:cs typeface="+mn-cs"/>
              </a:endParaRPr>
            </a:p>
          </p:txBody>
        </p:sp>
        <p:grpSp>
          <p:nvGrpSpPr>
            <p:cNvPr id="360" name="Group 60"/>
            <p:cNvGrpSpPr>
              <a:grpSpLocks/>
            </p:cNvGrpSpPr>
            <p:nvPr/>
          </p:nvGrpSpPr>
          <p:grpSpPr bwMode="auto">
            <a:xfrm>
              <a:off x="3945" y="690"/>
              <a:ext cx="1695" cy="78"/>
              <a:chOff x="3945" y="690"/>
              <a:chExt cx="1695" cy="78"/>
            </a:xfrm>
            <a:grpFill/>
          </p:grpSpPr>
          <p:sp>
            <p:nvSpPr>
              <p:cNvPr id="628" name="Rectangle 4"/>
              <p:cNvSpPr>
                <a:spLocks noChangeArrowheads="1"/>
              </p:cNvSpPr>
              <p:nvPr/>
            </p:nvSpPr>
            <p:spPr bwMode="auto">
              <a:xfrm>
                <a:off x="3945" y="69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9" name="Rectangle 5"/>
              <p:cNvSpPr>
                <a:spLocks noChangeArrowheads="1"/>
              </p:cNvSpPr>
              <p:nvPr/>
            </p:nvSpPr>
            <p:spPr bwMode="auto">
              <a:xfrm>
                <a:off x="3945" y="69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0" name="Rectangle 6"/>
              <p:cNvSpPr>
                <a:spLocks noChangeArrowheads="1"/>
              </p:cNvSpPr>
              <p:nvPr/>
            </p:nvSpPr>
            <p:spPr bwMode="auto">
              <a:xfrm>
                <a:off x="3945" y="692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1" name="Rectangle 7"/>
              <p:cNvSpPr>
                <a:spLocks noChangeArrowheads="1"/>
              </p:cNvSpPr>
              <p:nvPr/>
            </p:nvSpPr>
            <p:spPr bwMode="auto">
              <a:xfrm>
                <a:off x="3945" y="695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2" name="Rectangle 8"/>
              <p:cNvSpPr>
                <a:spLocks noChangeArrowheads="1"/>
              </p:cNvSpPr>
              <p:nvPr/>
            </p:nvSpPr>
            <p:spPr bwMode="auto">
              <a:xfrm>
                <a:off x="3945" y="69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3" name="Rectangle 9"/>
              <p:cNvSpPr>
                <a:spLocks noChangeArrowheads="1"/>
              </p:cNvSpPr>
              <p:nvPr/>
            </p:nvSpPr>
            <p:spPr bwMode="auto">
              <a:xfrm>
                <a:off x="3945" y="69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4" name="Rectangle 10"/>
              <p:cNvSpPr>
                <a:spLocks noChangeArrowheads="1"/>
              </p:cNvSpPr>
              <p:nvPr/>
            </p:nvSpPr>
            <p:spPr bwMode="auto">
              <a:xfrm>
                <a:off x="3945" y="70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5" name="Rectangle 11"/>
              <p:cNvSpPr>
                <a:spLocks noChangeArrowheads="1"/>
              </p:cNvSpPr>
              <p:nvPr/>
            </p:nvSpPr>
            <p:spPr bwMode="auto">
              <a:xfrm>
                <a:off x="3945" y="70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6" name="Rectangle 12"/>
              <p:cNvSpPr>
                <a:spLocks noChangeArrowheads="1"/>
              </p:cNvSpPr>
              <p:nvPr/>
            </p:nvSpPr>
            <p:spPr bwMode="auto">
              <a:xfrm>
                <a:off x="3945" y="702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7" name="Rectangle 13"/>
              <p:cNvSpPr>
                <a:spLocks noChangeArrowheads="1"/>
              </p:cNvSpPr>
              <p:nvPr/>
            </p:nvSpPr>
            <p:spPr bwMode="auto">
              <a:xfrm>
                <a:off x="3945" y="70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8" name="Rectangle 14"/>
              <p:cNvSpPr>
                <a:spLocks noChangeArrowheads="1"/>
              </p:cNvSpPr>
              <p:nvPr/>
            </p:nvSpPr>
            <p:spPr bwMode="auto">
              <a:xfrm>
                <a:off x="3945" y="70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39" name="Rectangle 15"/>
              <p:cNvSpPr>
                <a:spLocks noChangeArrowheads="1"/>
              </p:cNvSpPr>
              <p:nvPr/>
            </p:nvSpPr>
            <p:spPr bwMode="auto">
              <a:xfrm>
                <a:off x="3945" y="70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0" name="Rectangle 16"/>
              <p:cNvSpPr>
                <a:spLocks noChangeArrowheads="1"/>
              </p:cNvSpPr>
              <p:nvPr/>
            </p:nvSpPr>
            <p:spPr bwMode="auto">
              <a:xfrm>
                <a:off x="3945" y="70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1" name="Rectangle 17"/>
              <p:cNvSpPr>
                <a:spLocks noChangeArrowheads="1"/>
              </p:cNvSpPr>
              <p:nvPr/>
            </p:nvSpPr>
            <p:spPr bwMode="auto">
              <a:xfrm>
                <a:off x="3945" y="709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2" name="Rectangle 18"/>
              <p:cNvSpPr>
                <a:spLocks noChangeArrowheads="1"/>
              </p:cNvSpPr>
              <p:nvPr/>
            </p:nvSpPr>
            <p:spPr bwMode="auto">
              <a:xfrm>
                <a:off x="3945" y="71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3" name="Rectangle 19"/>
              <p:cNvSpPr>
                <a:spLocks noChangeArrowheads="1"/>
              </p:cNvSpPr>
              <p:nvPr/>
            </p:nvSpPr>
            <p:spPr bwMode="auto">
              <a:xfrm>
                <a:off x="3945" y="71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4" name="Rectangle 20"/>
              <p:cNvSpPr>
                <a:spLocks noChangeArrowheads="1"/>
              </p:cNvSpPr>
              <p:nvPr/>
            </p:nvSpPr>
            <p:spPr bwMode="auto">
              <a:xfrm>
                <a:off x="3945" y="713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5" name="Rectangle 21"/>
              <p:cNvSpPr>
                <a:spLocks noChangeArrowheads="1"/>
              </p:cNvSpPr>
              <p:nvPr/>
            </p:nvSpPr>
            <p:spPr bwMode="auto">
              <a:xfrm>
                <a:off x="3945" y="71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6" name="Rectangle 22"/>
              <p:cNvSpPr>
                <a:spLocks noChangeArrowheads="1"/>
              </p:cNvSpPr>
              <p:nvPr/>
            </p:nvSpPr>
            <p:spPr bwMode="auto">
              <a:xfrm>
                <a:off x="3945" y="716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7" name="Rectangle 23"/>
              <p:cNvSpPr>
                <a:spLocks noChangeArrowheads="1"/>
              </p:cNvSpPr>
              <p:nvPr/>
            </p:nvSpPr>
            <p:spPr bwMode="auto">
              <a:xfrm>
                <a:off x="3945" y="71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8" name="Rectangle 24"/>
              <p:cNvSpPr>
                <a:spLocks noChangeArrowheads="1"/>
              </p:cNvSpPr>
              <p:nvPr/>
            </p:nvSpPr>
            <p:spPr bwMode="auto">
              <a:xfrm>
                <a:off x="3945" y="71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49" name="Rectangle 25"/>
              <p:cNvSpPr>
                <a:spLocks noChangeArrowheads="1"/>
              </p:cNvSpPr>
              <p:nvPr/>
            </p:nvSpPr>
            <p:spPr bwMode="auto">
              <a:xfrm>
                <a:off x="3945" y="72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0" name="Rectangle 26"/>
              <p:cNvSpPr>
                <a:spLocks noChangeArrowheads="1"/>
              </p:cNvSpPr>
              <p:nvPr/>
            </p:nvSpPr>
            <p:spPr bwMode="auto">
              <a:xfrm>
                <a:off x="3945" y="72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1" name="Rectangle 27"/>
              <p:cNvSpPr>
                <a:spLocks noChangeArrowheads="1"/>
              </p:cNvSpPr>
              <p:nvPr/>
            </p:nvSpPr>
            <p:spPr bwMode="auto">
              <a:xfrm>
                <a:off x="3945" y="72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2" name="Rectangle 28"/>
              <p:cNvSpPr>
                <a:spLocks noChangeArrowheads="1"/>
              </p:cNvSpPr>
              <p:nvPr/>
            </p:nvSpPr>
            <p:spPr bwMode="auto">
              <a:xfrm>
                <a:off x="3945" y="72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3" name="Rectangle 29"/>
              <p:cNvSpPr>
                <a:spLocks noChangeArrowheads="1"/>
              </p:cNvSpPr>
              <p:nvPr/>
            </p:nvSpPr>
            <p:spPr bwMode="auto">
              <a:xfrm>
                <a:off x="3945" y="72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4" name="Rectangle 30"/>
              <p:cNvSpPr>
                <a:spLocks noChangeArrowheads="1"/>
              </p:cNvSpPr>
              <p:nvPr/>
            </p:nvSpPr>
            <p:spPr bwMode="auto">
              <a:xfrm>
                <a:off x="3945" y="72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5" name="Rectangle 31"/>
              <p:cNvSpPr>
                <a:spLocks noChangeArrowheads="1"/>
              </p:cNvSpPr>
              <p:nvPr/>
            </p:nvSpPr>
            <p:spPr bwMode="auto">
              <a:xfrm>
                <a:off x="3945" y="72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6" name="Rectangle 32"/>
              <p:cNvSpPr>
                <a:spLocks noChangeArrowheads="1"/>
              </p:cNvSpPr>
              <p:nvPr/>
            </p:nvSpPr>
            <p:spPr bwMode="auto">
              <a:xfrm>
                <a:off x="3945" y="72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7" name="Rectangle 33"/>
              <p:cNvSpPr>
                <a:spLocks noChangeArrowheads="1"/>
              </p:cNvSpPr>
              <p:nvPr/>
            </p:nvSpPr>
            <p:spPr bwMode="auto">
              <a:xfrm>
                <a:off x="3945" y="72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8" name="Rectangle 34"/>
              <p:cNvSpPr>
                <a:spLocks noChangeArrowheads="1"/>
              </p:cNvSpPr>
              <p:nvPr/>
            </p:nvSpPr>
            <p:spPr bwMode="auto">
              <a:xfrm>
                <a:off x="3945" y="72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59" name="Rectangle 35"/>
              <p:cNvSpPr>
                <a:spLocks noChangeArrowheads="1"/>
              </p:cNvSpPr>
              <p:nvPr/>
            </p:nvSpPr>
            <p:spPr bwMode="auto">
              <a:xfrm>
                <a:off x="3945" y="730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0" name="Rectangle 36"/>
              <p:cNvSpPr>
                <a:spLocks noChangeArrowheads="1"/>
              </p:cNvSpPr>
              <p:nvPr/>
            </p:nvSpPr>
            <p:spPr bwMode="auto">
              <a:xfrm>
                <a:off x="3945" y="73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1" name="Rectangle 37"/>
              <p:cNvSpPr>
                <a:spLocks noChangeArrowheads="1"/>
              </p:cNvSpPr>
              <p:nvPr/>
            </p:nvSpPr>
            <p:spPr bwMode="auto">
              <a:xfrm>
                <a:off x="3945" y="73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2" name="Rectangle 38"/>
              <p:cNvSpPr>
                <a:spLocks noChangeArrowheads="1"/>
              </p:cNvSpPr>
              <p:nvPr/>
            </p:nvSpPr>
            <p:spPr bwMode="auto">
              <a:xfrm>
                <a:off x="3945" y="73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3" name="Rectangle 39"/>
              <p:cNvSpPr>
                <a:spLocks noChangeArrowheads="1"/>
              </p:cNvSpPr>
              <p:nvPr/>
            </p:nvSpPr>
            <p:spPr bwMode="auto">
              <a:xfrm>
                <a:off x="3945" y="73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4" name="Rectangle 40"/>
              <p:cNvSpPr>
                <a:spLocks noChangeArrowheads="1"/>
              </p:cNvSpPr>
              <p:nvPr/>
            </p:nvSpPr>
            <p:spPr bwMode="auto">
              <a:xfrm>
                <a:off x="3945" y="73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5" name="Rectangle 41"/>
              <p:cNvSpPr>
                <a:spLocks noChangeArrowheads="1"/>
              </p:cNvSpPr>
              <p:nvPr/>
            </p:nvSpPr>
            <p:spPr bwMode="auto">
              <a:xfrm>
                <a:off x="3945" y="73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6" name="Rectangle 42"/>
              <p:cNvSpPr>
                <a:spLocks noChangeArrowheads="1"/>
              </p:cNvSpPr>
              <p:nvPr/>
            </p:nvSpPr>
            <p:spPr bwMode="auto">
              <a:xfrm>
                <a:off x="3945" y="739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7" name="Rectangle 43"/>
              <p:cNvSpPr>
                <a:spLocks noChangeArrowheads="1"/>
              </p:cNvSpPr>
              <p:nvPr/>
            </p:nvSpPr>
            <p:spPr bwMode="auto">
              <a:xfrm>
                <a:off x="3945" y="74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8" name="Rectangle 44"/>
              <p:cNvSpPr>
                <a:spLocks noChangeArrowheads="1"/>
              </p:cNvSpPr>
              <p:nvPr/>
            </p:nvSpPr>
            <p:spPr bwMode="auto">
              <a:xfrm>
                <a:off x="3945" y="74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69" name="Rectangle 45"/>
              <p:cNvSpPr>
                <a:spLocks noChangeArrowheads="1"/>
              </p:cNvSpPr>
              <p:nvPr/>
            </p:nvSpPr>
            <p:spPr bwMode="auto">
              <a:xfrm>
                <a:off x="3945" y="74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70" name="Rectangle 46"/>
              <p:cNvSpPr>
                <a:spLocks noChangeArrowheads="1"/>
              </p:cNvSpPr>
              <p:nvPr/>
            </p:nvSpPr>
            <p:spPr bwMode="auto">
              <a:xfrm>
                <a:off x="3945" y="74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71" name="Rectangle 47"/>
              <p:cNvSpPr>
                <a:spLocks noChangeArrowheads="1"/>
              </p:cNvSpPr>
              <p:nvPr/>
            </p:nvSpPr>
            <p:spPr bwMode="auto">
              <a:xfrm>
                <a:off x="3945" y="745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72" name="Rectangle 48"/>
              <p:cNvSpPr>
                <a:spLocks noChangeArrowheads="1"/>
              </p:cNvSpPr>
              <p:nvPr/>
            </p:nvSpPr>
            <p:spPr bwMode="auto">
              <a:xfrm>
                <a:off x="3945" y="74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73" name="Rectangle 49"/>
              <p:cNvSpPr>
                <a:spLocks noChangeArrowheads="1"/>
              </p:cNvSpPr>
              <p:nvPr/>
            </p:nvSpPr>
            <p:spPr bwMode="auto">
              <a:xfrm>
                <a:off x="3945" y="74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74" name="Rectangle 50"/>
              <p:cNvSpPr>
                <a:spLocks noChangeArrowheads="1"/>
              </p:cNvSpPr>
              <p:nvPr/>
            </p:nvSpPr>
            <p:spPr bwMode="auto">
              <a:xfrm>
                <a:off x="3945" y="74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75" name="Rectangle 51"/>
              <p:cNvSpPr>
                <a:spLocks noChangeArrowheads="1"/>
              </p:cNvSpPr>
              <p:nvPr/>
            </p:nvSpPr>
            <p:spPr bwMode="auto">
              <a:xfrm>
                <a:off x="3945" y="75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76" name="Rectangle 52"/>
              <p:cNvSpPr>
                <a:spLocks noChangeArrowheads="1"/>
              </p:cNvSpPr>
              <p:nvPr/>
            </p:nvSpPr>
            <p:spPr bwMode="auto">
              <a:xfrm>
                <a:off x="3945" y="751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77" name="Rectangle 53"/>
              <p:cNvSpPr>
                <a:spLocks noChangeArrowheads="1"/>
              </p:cNvSpPr>
              <p:nvPr/>
            </p:nvSpPr>
            <p:spPr bwMode="auto">
              <a:xfrm>
                <a:off x="3945" y="75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78" name="Rectangle 54"/>
              <p:cNvSpPr>
                <a:spLocks noChangeArrowheads="1"/>
              </p:cNvSpPr>
              <p:nvPr/>
            </p:nvSpPr>
            <p:spPr bwMode="auto">
              <a:xfrm>
                <a:off x="3945" y="75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79" name="Rectangle 55"/>
              <p:cNvSpPr>
                <a:spLocks noChangeArrowheads="1"/>
              </p:cNvSpPr>
              <p:nvPr/>
            </p:nvSpPr>
            <p:spPr bwMode="auto">
              <a:xfrm>
                <a:off x="3945" y="75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80" name="Rectangle 56"/>
              <p:cNvSpPr>
                <a:spLocks noChangeArrowheads="1"/>
              </p:cNvSpPr>
              <p:nvPr/>
            </p:nvSpPr>
            <p:spPr bwMode="auto">
              <a:xfrm>
                <a:off x="3945" y="75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81" name="Rectangle 57"/>
              <p:cNvSpPr>
                <a:spLocks noChangeArrowheads="1"/>
              </p:cNvSpPr>
              <p:nvPr/>
            </p:nvSpPr>
            <p:spPr bwMode="auto">
              <a:xfrm>
                <a:off x="3945" y="758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82" name="Rectangle 58"/>
              <p:cNvSpPr>
                <a:spLocks noChangeArrowheads="1"/>
              </p:cNvSpPr>
              <p:nvPr/>
            </p:nvSpPr>
            <p:spPr bwMode="auto">
              <a:xfrm>
                <a:off x="3945" y="76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83" name="Rectangle 59"/>
              <p:cNvSpPr>
                <a:spLocks noChangeArrowheads="1"/>
              </p:cNvSpPr>
              <p:nvPr/>
            </p:nvSpPr>
            <p:spPr bwMode="auto">
              <a:xfrm>
                <a:off x="3945" y="762"/>
                <a:ext cx="1695" cy="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361" name="Group 109"/>
            <p:cNvGrpSpPr>
              <a:grpSpLocks/>
            </p:cNvGrpSpPr>
            <p:nvPr/>
          </p:nvGrpSpPr>
          <p:grpSpPr bwMode="auto">
            <a:xfrm>
              <a:off x="1685" y="680"/>
              <a:ext cx="2594" cy="66"/>
              <a:chOff x="1685" y="680"/>
              <a:chExt cx="2594" cy="66"/>
            </a:xfrm>
            <a:grpFill/>
          </p:grpSpPr>
          <p:sp>
            <p:nvSpPr>
              <p:cNvPr id="580" name="Rectangle 61"/>
              <p:cNvSpPr>
                <a:spLocks noChangeArrowheads="1"/>
              </p:cNvSpPr>
              <p:nvPr/>
            </p:nvSpPr>
            <p:spPr bwMode="auto">
              <a:xfrm>
                <a:off x="1685" y="68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1" name="Rectangle 62"/>
              <p:cNvSpPr>
                <a:spLocks noChangeArrowheads="1"/>
              </p:cNvSpPr>
              <p:nvPr/>
            </p:nvSpPr>
            <p:spPr bwMode="auto">
              <a:xfrm>
                <a:off x="1685" y="681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2" name="Rectangle 63"/>
              <p:cNvSpPr>
                <a:spLocks noChangeArrowheads="1"/>
              </p:cNvSpPr>
              <p:nvPr/>
            </p:nvSpPr>
            <p:spPr bwMode="auto">
              <a:xfrm>
                <a:off x="1685" y="685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3" name="Rectangle 64"/>
              <p:cNvSpPr>
                <a:spLocks noChangeArrowheads="1"/>
              </p:cNvSpPr>
              <p:nvPr/>
            </p:nvSpPr>
            <p:spPr bwMode="auto">
              <a:xfrm>
                <a:off x="1685" y="68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4" name="Rectangle 65"/>
              <p:cNvSpPr>
                <a:spLocks noChangeArrowheads="1"/>
              </p:cNvSpPr>
              <p:nvPr/>
            </p:nvSpPr>
            <p:spPr bwMode="auto">
              <a:xfrm>
                <a:off x="1685" y="69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5" name="Rectangle 66"/>
              <p:cNvSpPr>
                <a:spLocks noChangeArrowheads="1"/>
              </p:cNvSpPr>
              <p:nvPr/>
            </p:nvSpPr>
            <p:spPr bwMode="auto">
              <a:xfrm>
                <a:off x="1685" y="691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6" name="Rectangle 67"/>
              <p:cNvSpPr>
                <a:spLocks noChangeArrowheads="1"/>
              </p:cNvSpPr>
              <p:nvPr/>
            </p:nvSpPr>
            <p:spPr bwMode="auto">
              <a:xfrm>
                <a:off x="1685" y="69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7" name="Rectangle 68"/>
              <p:cNvSpPr>
                <a:spLocks noChangeArrowheads="1"/>
              </p:cNvSpPr>
              <p:nvPr/>
            </p:nvSpPr>
            <p:spPr bwMode="auto">
              <a:xfrm>
                <a:off x="1685" y="695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8" name="Rectangle 69"/>
              <p:cNvSpPr>
                <a:spLocks noChangeArrowheads="1"/>
              </p:cNvSpPr>
              <p:nvPr/>
            </p:nvSpPr>
            <p:spPr bwMode="auto">
              <a:xfrm>
                <a:off x="1685" y="69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89" name="Rectangle 70"/>
              <p:cNvSpPr>
                <a:spLocks noChangeArrowheads="1"/>
              </p:cNvSpPr>
              <p:nvPr/>
            </p:nvSpPr>
            <p:spPr bwMode="auto">
              <a:xfrm>
                <a:off x="1685" y="69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0" name="Rectangle 71"/>
              <p:cNvSpPr>
                <a:spLocks noChangeArrowheads="1"/>
              </p:cNvSpPr>
              <p:nvPr/>
            </p:nvSpPr>
            <p:spPr bwMode="auto">
              <a:xfrm>
                <a:off x="1685" y="69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1" name="Rectangle 72"/>
              <p:cNvSpPr>
                <a:spLocks noChangeArrowheads="1"/>
              </p:cNvSpPr>
              <p:nvPr/>
            </p:nvSpPr>
            <p:spPr bwMode="auto">
              <a:xfrm>
                <a:off x="1685" y="70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2" name="Rectangle 73"/>
              <p:cNvSpPr>
                <a:spLocks noChangeArrowheads="1"/>
              </p:cNvSpPr>
              <p:nvPr/>
            </p:nvSpPr>
            <p:spPr bwMode="auto">
              <a:xfrm>
                <a:off x="1685" y="70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3" name="Rectangle 74"/>
              <p:cNvSpPr>
                <a:spLocks noChangeArrowheads="1"/>
              </p:cNvSpPr>
              <p:nvPr/>
            </p:nvSpPr>
            <p:spPr bwMode="auto">
              <a:xfrm>
                <a:off x="1685" y="70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4" name="Rectangle 75"/>
              <p:cNvSpPr>
                <a:spLocks noChangeArrowheads="1"/>
              </p:cNvSpPr>
              <p:nvPr/>
            </p:nvSpPr>
            <p:spPr bwMode="auto">
              <a:xfrm>
                <a:off x="1685" y="703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5" name="Rectangle 76"/>
              <p:cNvSpPr>
                <a:spLocks noChangeArrowheads="1"/>
              </p:cNvSpPr>
              <p:nvPr/>
            </p:nvSpPr>
            <p:spPr bwMode="auto">
              <a:xfrm>
                <a:off x="1685" y="704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6" name="Rectangle 77"/>
              <p:cNvSpPr>
                <a:spLocks noChangeArrowheads="1"/>
              </p:cNvSpPr>
              <p:nvPr/>
            </p:nvSpPr>
            <p:spPr bwMode="auto">
              <a:xfrm>
                <a:off x="1685" y="70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7" name="Rectangle 78"/>
              <p:cNvSpPr>
                <a:spLocks noChangeArrowheads="1"/>
              </p:cNvSpPr>
              <p:nvPr/>
            </p:nvSpPr>
            <p:spPr bwMode="auto">
              <a:xfrm>
                <a:off x="1685" y="70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8" name="Rectangle 79"/>
              <p:cNvSpPr>
                <a:spLocks noChangeArrowheads="1"/>
              </p:cNvSpPr>
              <p:nvPr/>
            </p:nvSpPr>
            <p:spPr bwMode="auto">
              <a:xfrm>
                <a:off x="1685" y="70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9" name="Rectangle 80"/>
              <p:cNvSpPr>
                <a:spLocks noChangeArrowheads="1"/>
              </p:cNvSpPr>
              <p:nvPr/>
            </p:nvSpPr>
            <p:spPr bwMode="auto">
              <a:xfrm>
                <a:off x="1685" y="70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0" name="Rectangle 81"/>
              <p:cNvSpPr>
                <a:spLocks noChangeArrowheads="1"/>
              </p:cNvSpPr>
              <p:nvPr/>
            </p:nvSpPr>
            <p:spPr bwMode="auto">
              <a:xfrm>
                <a:off x="1685" y="70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1" name="Rectangle 82"/>
              <p:cNvSpPr>
                <a:spLocks noChangeArrowheads="1"/>
              </p:cNvSpPr>
              <p:nvPr/>
            </p:nvSpPr>
            <p:spPr bwMode="auto">
              <a:xfrm>
                <a:off x="1685" y="71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2" name="Rectangle 83"/>
              <p:cNvSpPr>
                <a:spLocks noChangeArrowheads="1"/>
              </p:cNvSpPr>
              <p:nvPr/>
            </p:nvSpPr>
            <p:spPr bwMode="auto">
              <a:xfrm>
                <a:off x="1685" y="71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3" name="Rectangle 84"/>
              <p:cNvSpPr>
                <a:spLocks noChangeArrowheads="1"/>
              </p:cNvSpPr>
              <p:nvPr/>
            </p:nvSpPr>
            <p:spPr bwMode="auto">
              <a:xfrm>
                <a:off x="1685" y="71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4" name="Rectangle 85"/>
              <p:cNvSpPr>
                <a:spLocks noChangeArrowheads="1"/>
              </p:cNvSpPr>
              <p:nvPr/>
            </p:nvSpPr>
            <p:spPr bwMode="auto">
              <a:xfrm>
                <a:off x="1685" y="71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5" name="Rectangle 86"/>
              <p:cNvSpPr>
                <a:spLocks noChangeArrowheads="1"/>
              </p:cNvSpPr>
              <p:nvPr/>
            </p:nvSpPr>
            <p:spPr bwMode="auto">
              <a:xfrm>
                <a:off x="1685" y="71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6" name="Rectangle 87"/>
              <p:cNvSpPr>
                <a:spLocks noChangeArrowheads="1"/>
              </p:cNvSpPr>
              <p:nvPr/>
            </p:nvSpPr>
            <p:spPr bwMode="auto">
              <a:xfrm>
                <a:off x="1685" y="71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7" name="Rectangle 88"/>
              <p:cNvSpPr>
                <a:spLocks noChangeArrowheads="1"/>
              </p:cNvSpPr>
              <p:nvPr/>
            </p:nvSpPr>
            <p:spPr bwMode="auto">
              <a:xfrm>
                <a:off x="1685" y="71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8" name="Rectangle 89"/>
              <p:cNvSpPr>
                <a:spLocks noChangeArrowheads="1"/>
              </p:cNvSpPr>
              <p:nvPr/>
            </p:nvSpPr>
            <p:spPr bwMode="auto">
              <a:xfrm>
                <a:off x="1685" y="71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9" name="Rectangle 90"/>
              <p:cNvSpPr>
                <a:spLocks noChangeArrowheads="1"/>
              </p:cNvSpPr>
              <p:nvPr/>
            </p:nvSpPr>
            <p:spPr bwMode="auto">
              <a:xfrm>
                <a:off x="1685" y="71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0" name="Rectangle 91"/>
              <p:cNvSpPr>
                <a:spLocks noChangeArrowheads="1"/>
              </p:cNvSpPr>
              <p:nvPr/>
            </p:nvSpPr>
            <p:spPr bwMode="auto">
              <a:xfrm>
                <a:off x="1685" y="72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1" name="Rectangle 92"/>
              <p:cNvSpPr>
                <a:spLocks noChangeArrowheads="1"/>
              </p:cNvSpPr>
              <p:nvPr/>
            </p:nvSpPr>
            <p:spPr bwMode="auto">
              <a:xfrm>
                <a:off x="1685" y="72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2" name="Rectangle 93"/>
              <p:cNvSpPr>
                <a:spLocks noChangeArrowheads="1"/>
              </p:cNvSpPr>
              <p:nvPr/>
            </p:nvSpPr>
            <p:spPr bwMode="auto">
              <a:xfrm>
                <a:off x="1685" y="72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3" name="Rectangle 94"/>
              <p:cNvSpPr>
                <a:spLocks noChangeArrowheads="1"/>
              </p:cNvSpPr>
              <p:nvPr/>
            </p:nvSpPr>
            <p:spPr bwMode="auto">
              <a:xfrm>
                <a:off x="1685" y="723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4" name="Rectangle 95"/>
              <p:cNvSpPr>
                <a:spLocks noChangeArrowheads="1"/>
              </p:cNvSpPr>
              <p:nvPr/>
            </p:nvSpPr>
            <p:spPr bwMode="auto">
              <a:xfrm>
                <a:off x="1685" y="724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5" name="Rectangle 96"/>
              <p:cNvSpPr>
                <a:spLocks noChangeArrowheads="1"/>
              </p:cNvSpPr>
              <p:nvPr/>
            </p:nvSpPr>
            <p:spPr bwMode="auto">
              <a:xfrm>
                <a:off x="1685" y="72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6" name="Rectangle 97"/>
              <p:cNvSpPr>
                <a:spLocks noChangeArrowheads="1"/>
              </p:cNvSpPr>
              <p:nvPr/>
            </p:nvSpPr>
            <p:spPr bwMode="auto">
              <a:xfrm>
                <a:off x="1685" y="72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7" name="Rectangle 98"/>
              <p:cNvSpPr>
                <a:spLocks noChangeArrowheads="1"/>
              </p:cNvSpPr>
              <p:nvPr/>
            </p:nvSpPr>
            <p:spPr bwMode="auto">
              <a:xfrm>
                <a:off x="1685" y="72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8" name="Rectangle 99"/>
              <p:cNvSpPr>
                <a:spLocks noChangeArrowheads="1"/>
              </p:cNvSpPr>
              <p:nvPr/>
            </p:nvSpPr>
            <p:spPr bwMode="auto">
              <a:xfrm>
                <a:off x="1685" y="72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19" name="Rectangle 100"/>
              <p:cNvSpPr>
                <a:spLocks noChangeArrowheads="1"/>
              </p:cNvSpPr>
              <p:nvPr/>
            </p:nvSpPr>
            <p:spPr bwMode="auto">
              <a:xfrm>
                <a:off x="1685" y="72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0" name="Rectangle 101"/>
              <p:cNvSpPr>
                <a:spLocks noChangeArrowheads="1"/>
              </p:cNvSpPr>
              <p:nvPr/>
            </p:nvSpPr>
            <p:spPr bwMode="auto">
              <a:xfrm>
                <a:off x="1685" y="73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1" name="Rectangle 102"/>
              <p:cNvSpPr>
                <a:spLocks noChangeArrowheads="1"/>
              </p:cNvSpPr>
              <p:nvPr/>
            </p:nvSpPr>
            <p:spPr bwMode="auto">
              <a:xfrm>
                <a:off x="1685" y="731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2" name="Rectangle 103"/>
              <p:cNvSpPr>
                <a:spLocks noChangeArrowheads="1"/>
              </p:cNvSpPr>
              <p:nvPr/>
            </p:nvSpPr>
            <p:spPr bwMode="auto">
              <a:xfrm>
                <a:off x="1685" y="73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3" name="Rectangle 104"/>
              <p:cNvSpPr>
                <a:spLocks noChangeArrowheads="1"/>
              </p:cNvSpPr>
              <p:nvPr/>
            </p:nvSpPr>
            <p:spPr bwMode="auto">
              <a:xfrm>
                <a:off x="1685" y="735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4" name="Rectangle 105"/>
              <p:cNvSpPr>
                <a:spLocks noChangeArrowheads="1"/>
              </p:cNvSpPr>
              <p:nvPr/>
            </p:nvSpPr>
            <p:spPr bwMode="auto">
              <a:xfrm>
                <a:off x="1685" y="73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5" name="Rectangle 106"/>
              <p:cNvSpPr>
                <a:spLocks noChangeArrowheads="1"/>
              </p:cNvSpPr>
              <p:nvPr/>
            </p:nvSpPr>
            <p:spPr bwMode="auto">
              <a:xfrm>
                <a:off x="1685" y="73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6" name="Rectangle 107"/>
              <p:cNvSpPr>
                <a:spLocks noChangeArrowheads="1"/>
              </p:cNvSpPr>
              <p:nvPr/>
            </p:nvSpPr>
            <p:spPr bwMode="auto">
              <a:xfrm>
                <a:off x="1685" y="739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27" name="Rectangle 108"/>
              <p:cNvSpPr>
                <a:spLocks noChangeArrowheads="1"/>
              </p:cNvSpPr>
              <p:nvPr/>
            </p:nvSpPr>
            <p:spPr bwMode="auto">
              <a:xfrm>
                <a:off x="1685" y="743"/>
                <a:ext cx="2594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362" name="Group 165"/>
            <p:cNvGrpSpPr>
              <a:grpSpLocks/>
            </p:cNvGrpSpPr>
            <p:nvPr/>
          </p:nvGrpSpPr>
          <p:grpSpPr bwMode="auto">
            <a:xfrm>
              <a:off x="0" y="674"/>
              <a:ext cx="1995" cy="68"/>
              <a:chOff x="0" y="674"/>
              <a:chExt cx="1995" cy="68"/>
            </a:xfrm>
            <a:grpFill/>
          </p:grpSpPr>
          <p:sp>
            <p:nvSpPr>
              <p:cNvPr id="525" name="Rectangle 110"/>
              <p:cNvSpPr>
                <a:spLocks noChangeArrowheads="1"/>
              </p:cNvSpPr>
              <p:nvPr/>
            </p:nvSpPr>
            <p:spPr bwMode="auto">
              <a:xfrm>
                <a:off x="0" y="674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6" name="Rectangle 111"/>
              <p:cNvSpPr>
                <a:spLocks noChangeArrowheads="1"/>
              </p:cNvSpPr>
              <p:nvPr/>
            </p:nvSpPr>
            <p:spPr bwMode="auto">
              <a:xfrm>
                <a:off x="0" y="67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7" name="Rectangle 112"/>
              <p:cNvSpPr>
                <a:spLocks noChangeArrowheads="1"/>
              </p:cNvSpPr>
              <p:nvPr/>
            </p:nvSpPr>
            <p:spPr bwMode="auto">
              <a:xfrm>
                <a:off x="0" y="677"/>
                <a:ext cx="19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8" name="Rectangle 113"/>
              <p:cNvSpPr>
                <a:spLocks noChangeArrowheads="1"/>
              </p:cNvSpPr>
              <p:nvPr/>
            </p:nvSpPr>
            <p:spPr bwMode="auto">
              <a:xfrm>
                <a:off x="0" y="68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9" name="Rectangle 114"/>
              <p:cNvSpPr>
                <a:spLocks noChangeArrowheads="1"/>
              </p:cNvSpPr>
              <p:nvPr/>
            </p:nvSpPr>
            <p:spPr bwMode="auto">
              <a:xfrm>
                <a:off x="0" y="681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0" name="Rectangle 115"/>
              <p:cNvSpPr>
                <a:spLocks noChangeArrowheads="1"/>
              </p:cNvSpPr>
              <p:nvPr/>
            </p:nvSpPr>
            <p:spPr bwMode="auto">
              <a:xfrm>
                <a:off x="0" y="68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1" name="Rectangle 116"/>
              <p:cNvSpPr>
                <a:spLocks noChangeArrowheads="1"/>
              </p:cNvSpPr>
              <p:nvPr/>
            </p:nvSpPr>
            <p:spPr bwMode="auto">
              <a:xfrm>
                <a:off x="0" y="68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2" name="Rectangle 117"/>
              <p:cNvSpPr>
                <a:spLocks noChangeArrowheads="1"/>
              </p:cNvSpPr>
              <p:nvPr/>
            </p:nvSpPr>
            <p:spPr bwMode="auto">
              <a:xfrm>
                <a:off x="0" y="68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3" name="Rectangle 118"/>
              <p:cNvSpPr>
                <a:spLocks noChangeArrowheads="1"/>
              </p:cNvSpPr>
              <p:nvPr/>
            </p:nvSpPr>
            <p:spPr bwMode="auto">
              <a:xfrm>
                <a:off x="0" y="686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4" name="Rectangle 119"/>
              <p:cNvSpPr>
                <a:spLocks noChangeArrowheads="1"/>
              </p:cNvSpPr>
              <p:nvPr/>
            </p:nvSpPr>
            <p:spPr bwMode="auto">
              <a:xfrm>
                <a:off x="0" y="68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5" name="Rectangle 120"/>
              <p:cNvSpPr>
                <a:spLocks noChangeArrowheads="1"/>
              </p:cNvSpPr>
              <p:nvPr/>
            </p:nvSpPr>
            <p:spPr bwMode="auto">
              <a:xfrm>
                <a:off x="0" y="68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6" name="Rectangle 121"/>
              <p:cNvSpPr>
                <a:spLocks noChangeArrowheads="1"/>
              </p:cNvSpPr>
              <p:nvPr/>
            </p:nvSpPr>
            <p:spPr bwMode="auto">
              <a:xfrm>
                <a:off x="0" y="69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7" name="Rectangle 122"/>
              <p:cNvSpPr>
                <a:spLocks noChangeArrowheads="1"/>
              </p:cNvSpPr>
              <p:nvPr/>
            </p:nvSpPr>
            <p:spPr bwMode="auto">
              <a:xfrm>
                <a:off x="0" y="691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8" name="Rectangle 123"/>
              <p:cNvSpPr>
                <a:spLocks noChangeArrowheads="1"/>
              </p:cNvSpPr>
              <p:nvPr/>
            </p:nvSpPr>
            <p:spPr bwMode="auto">
              <a:xfrm>
                <a:off x="0" y="69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39" name="Rectangle 124"/>
              <p:cNvSpPr>
                <a:spLocks noChangeArrowheads="1"/>
              </p:cNvSpPr>
              <p:nvPr/>
            </p:nvSpPr>
            <p:spPr bwMode="auto">
              <a:xfrm>
                <a:off x="0" y="69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0" name="Rectangle 125"/>
              <p:cNvSpPr>
                <a:spLocks noChangeArrowheads="1"/>
              </p:cNvSpPr>
              <p:nvPr/>
            </p:nvSpPr>
            <p:spPr bwMode="auto">
              <a:xfrm>
                <a:off x="0" y="69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1" name="Rectangle 126"/>
              <p:cNvSpPr>
                <a:spLocks noChangeArrowheads="1"/>
              </p:cNvSpPr>
              <p:nvPr/>
            </p:nvSpPr>
            <p:spPr bwMode="auto">
              <a:xfrm>
                <a:off x="0" y="69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2" name="Rectangle 127"/>
              <p:cNvSpPr>
                <a:spLocks noChangeArrowheads="1"/>
              </p:cNvSpPr>
              <p:nvPr/>
            </p:nvSpPr>
            <p:spPr bwMode="auto">
              <a:xfrm>
                <a:off x="0" y="69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3" name="Rectangle 128"/>
              <p:cNvSpPr>
                <a:spLocks noChangeArrowheads="1"/>
              </p:cNvSpPr>
              <p:nvPr/>
            </p:nvSpPr>
            <p:spPr bwMode="auto">
              <a:xfrm>
                <a:off x="0" y="69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4" name="Rectangle 129"/>
              <p:cNvSpPr>
                <a:spLocks noChangeArrowheads="1"/>
              </p:cNvSpPr>
              <p:nvPr/>
            </p:nvSpPr>
            <p:spPr bwMode="auto">
              <a:xfrm>
                <a:off x="0" y="69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5" name="Rectangle 130"/>
              <p:cNvSpPr>
                <a:spLocks noChangeArrowheads="1"/>
              </p:cNvSpPr>
              <p:nvPr/>
            </p:nvSpPr>
            <p:spPr bwMode="auto">
              <a:xfrm>
                <a:off x="0" y="70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6" name="Rectangle 131"/>
              <p:cNvSpPr>
                <a:spLocks noChangeArrowheads="1"/>
              </p:cNvSpPr>
              <p:nvPr/>
            </p:nvSpPr>
            <p:spPr bwMode="auto">
              <a:xfrm>
                <a:off x="0" y="70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7" name="Rectangle 132"/>
              <p:cNvSpPr>
                <a:spLocks noChangeArrowheads="1"/>
              </p:cNvSpPr>
              <p:nvPr/>
            </p:nvSpPr>
            <p:spPr bwMode="auto">
              <a:xfrm>
                <a:off x="0" y="70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8" name="Rectangle 133"/>
              <p:cNvSpPr>
                <a:spLocks noChangeArrowheads="1"/>
              </p:cNvSpPr>
              <p:nvPr/>
            </p:nvSpPr>
            <p:spPr bwMode="auto">
              <a:xfrm>
                <a:off x="0" y="70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49" name="Rectangle 134"/>
              <p:cNvSpPr>
                <a:spLocks noChangeArrowheads="1"/>
              </p:cNvSpPr>
              <p:nvPr/>
            </p:nvSpPr>
            <p:spPr bwMode="auto">
              <a:xfrm>
                <a:off x="0" y="70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0" name="Rectangle 135"/>
              <p:cNvSpPr>
                <a:spLocks noChangeArrowheads="1"/>
              </p:cNvSpPr>
              <p:nvPr/>
            </p:nvSpPr>
            <p:spPr bwMode="auto">
              <a:xfrm>
                <a:off x="0" y="70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1" name="Rectangle 136"/>
              <p:cNvSpPr>
                <a:spLocks noChangeArrowheads="1"/>
              </p:cNvSpPr>
              <p:nvPr/>
            </p:nvSpPr>
            <p:spPr bwMode="auto">
              <a:xfrm>
                <a:off x="0" y="70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2" name="Rectangle 137"/>
              <p:cNvSpPr>
                <a:spLocks noChangeArrowheads="1"/>
              </p:cNvSpPr>
              <p:nvPr/>
            </p:nvSpPr>
            <p:spPr bwMode="auto">
              <a:xfrm>
                <a:off x="0" y="70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3" name="Rectangle 138"/>
              <p:cNvSpPr>
                <a:spLocks noChangeArrowheads="1"/>
              </p:cNvSpPr>
              <p:nvPr/>
            </p:nvSpPr>
            <p:spPr bwMode="auto">
              <a:xfrm>
                <a:off x="0" y="70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4" name="Rectangle 139"/>
              <p:cNvSpPr>
                <a:spLocks noChangeArrowheads="1"/>
              </p:cNvSpPr>
              <p:nvPr/>
            </p:nvSpPr>
            <p:spPr bwMode="auto">
              <a:xfrm>
                <a:off x="0" y="70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5" name="Rectangle 140"/>
              <p:cNvSpPr>
                <a:spLocks noChangeArrowheads="1"/>
              </p:cNvSpPr>
              <p:nvPr/>
            </p:nvSpPr>
            <p:spPr bwMode="auto">
              <a:xfrm>
                <a:off x="0" y="71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6" name="Rectangle 141"/>
              <p:cNvSpPr>
                <a:spLocks noChangeArrowheads="1"/>
              </p:cNvSpPr>
              <p:nvPr/>
            </p:nvSpPr>
            <p:spPr bwMode="auto">
              <a:xfrm>
                <a:off x="0" y="71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7" name="Rectangle 142"/>
              <p:cNvSpPr>
                <a:spLocks noChangeArrowheads="1"/>
              </p:cNvSpPr>
              <p:nvPr/>
            </p:nvSpPr>
            <p:spPr bwMode="auto">
              <a:xfrm>
                <a:off x="0" y="71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8" name="Rectangle 143"/>
              <p:cNvSpPr>
                <a:spLocks noChangeArrowheads="1"/>
              </p:cNvSpPr>
              <p:nvPr/>
            </p:nvSpPr>
            <p:spPr bwMode="auto">
              <a:xfrm>
                <a:off x="0" y="713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59" name="Rectangle 144"/>
              <p:cNvSpPr>
                <a:spLocks noChangeArrowheads="1"/>
              </p:cNvSpPr>
              <p:nvPr/>
            </p:nvSpPr>
            <p:spPr bwMode="auto">
              <a:xfrm>
                <a:off x="0" y="71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0" name="Rectangle 145"/>
              <p:cNvSpPr>
                <a:spLocks noChangeArrowheads="1"/>
              </p:cNvSpPr>
              <p:nvPr/>
            </p:nvSpPr>
            <p:spPr bwMode="auto">
              <a:xfrm>
                <a:off x="0" y="71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1" name="Rectangle 146"/>
              <p:cNvSpPr>
                <a:spLocks noChangeArrowheads="1"/>
              </p:cNvSpPr>
              <p:nvPr/>
            </p:nvSpPr>
            <p:spPr bwMode="auto">
              <a:xfrm>
                <a:off x="0" y="71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2" name="Rectangle 147"/>
              <p:cNvSpPr>
                <a:spLocks noChangeArrowheads="1"/>
              </p:cNvSpPr>
              <p:nvPr/>
            </p:nvSpPr>
            <p:spPr bwMode="auto">
              <a:xfrm>
                <a:off x="0" y="71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3" name="Rectangle 148"/>
              <p:cNvSpPr>
                <a:spLocks noChangeArrowheads="1"/>
              </p:cNvSpPr>
              <p:nvPr/>
            </p:nvSpPr>
            <p:spPr bwMode="auto">
              <a:xfrm>
                <a:off x="0" y="71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4" name="Rectangle 149"/>
              <p:cNvSpPr>
                <a:spLocks noChangeArrowheads="1"/>
              </p:cNvSpPr>
              <p:nvPr/>
            </p:nvSpPr>
            <p:spPr bwMode="auto">
              <a:xfrm>
                <a:off x="0" y="72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5" name="Rectangle 150"/>
              <p:cNvSpPr>
                <a:spLocks noChangeArrowheads="1"/>
              </p:cNvSpPr>
              <p:nvPr/>
            </p:nvSpPr>
            <p:spPr bwMode="auto">
              <a:xfrm>
                <a:off x="0" y="72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6" name="Rectangle 151"/>
              <p:cNvSpPr>
                <a:spLocks noChangeArrowheads="1"/>
              </p:cNvSpPr>
              <p:nvPr/>
            </p:nvSpPr>
            <p:spPr bwMode="auto">
              <a:xfrm>
                <a:off x="0" y="72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7" name="Rectangle 152"/>
              <p:cNvSpPr>
                <a:spLocks noChangeArrowheads="1"/>
              </p:cNvSpPr>
              <p:nvPr/>
            </p:nvSpPr>
            <p:spPr bwMode="auto">
              <a:xfrm>
                <a:off x="0" y="72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8" name="Rectangle 153"/>
              <p:cNvSpPr>
                <a:spLocks noChangeArrowheads="1"/>
              </p:cNvSpPr>
              <p:nvPr/>
            </p:nvSpPr>
            <p:spPr bwMode="auto">
              <a:xfrm>
                <a:off x="0" y="72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69" name="Rectangle 154"/>
              <p:cNvSpPr>
                <a:spLocks noChangeArrowheads="1"/>
              </p:cNvSpPr>
              <p:nvPr/>
            </p:nvSpPr>
            <p:spPr bwMode="auto">
              <a:xfrm>
                <a:off x="0" y="72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0" name="Rectangle 155"/>
              <p:cNvSpPr>
                <a:spLocks noChangeArrowheads="1"/>
              </p:cNvSpPr>
              <p:nvPr/>
            </p:nvSpPr>
            <p:spPr bwMode="auto">
              <a:xfrm>
                <a:off x="0" y="726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1" name="Rectangle 156"/>
              <p:cNvSpPr>
                <a:spLocks noChangeArrowheads="1"/>
              </p:cNvSpPr>
              <p:nvPr/>
            </p:nvSpPr>
            <p:spPr bwMode="auto">
              <a:xfrm>
                <a:off x="0" y="72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2" name="Rectangle 157"/>
              <p:cNvSpPr>
                <a:spLocks noChangeArrowheads="1"/>
              </p:cNvSpPr>
              <p:nvPr/>
            </p:nvSpPr>
            <p:spPr bwMode="auto">
              <a:xfrm>
                <a:off x="0" y="729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3" name="Rectangle 158"/>
              <p:cNvSpPr>
                <a:spLocks noChangeArrowheads="1"/>
              </p:cNvSpPr>
              <p:nvPr/>
            </p:nvSpPr>
            <p:spPr bwMode="auto">
              <a:xfrm>
                <a:off x="0" y="73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4" name="Rectangle 159"/>
              <p:cNvSpPr>
                <a:spLocks noChangeArrowheads="1"/>
              </p:cNvSpPr>
              <p:nvPr/>
            </p:nvSpPr>
            <p:spPr bwMode="auto">
              <a:xfrm>
                <a:off x="0" y="73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5" name="Rectangle 160"/>
              <p:cNvSpPr>
                <a:spLocks noChangeArrowheads="1"/>
              </p:cNvSpPr>
              <p:nvPr/>
            </p:nvSpPr>
            <p:spPr bwMode="auto">
              <a:xfrm>
                <a:off x="0" y="73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6" name="Rectangle 161"/>
              <p:cNvSpPr>
                <a:spLocks noChangeArrowheads="1"/>
              </p:cNvSpPr>
              <p:nvPr/>
            </p:nvSpPr>
            <p:spPr bwMode="auto">
              <a:xfrm>
                <a:off x="0" y="73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7" name="Rectangle 162"/>
              <p:cNvSpPr>
                <a:spLocks noChangeArrowheads="1"/>
              </p:cNvSpPr>
              <p:nvPr/>
            </p:nvSpPr>
            <p:spPr bwMode="auto">
              <a:xfrm>
                <a:off x="0" y="735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8" name="Rectangle 163"/>
              <p:cNvSpPr>
                <a:spLocks noChangeArrowheads="1"/>
              </p:cNvSpPr>
              <p:nvPr/>
            </p:nvSpPr>
            <p:spPr bwMode="auto">
              <a:xfrm>
                <a:off x="0" y="73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79" name="Rectangle 164"/>
              <p:cNvSpPr>
                <a:spLocks noChangeArrowheads="1"/>
              </p:cNvSpPr>
              <p:nvPr/>
            </p:nvSpPr>
            <p:spPr bwMode="auto">
              <a:xfrm>
                <a:off x="0" y="738"/>
                <a:ext cx="19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363" name="Group 222"/>
            <p:cNvGrpSpPr>
              <a:grpSpLocks/>
            </p:cNvGrpSpPr>
            <p:nvPr/>
          </p:nvGrpSpPr>
          <p:grpSpPr bwMode="auto">
            <a:xfrm>
              <a:off x="3945" y="690"/>
              <a:ext cx="1695" cy="78"/>
              <a:chOff x="3945" y="690"/>
              <a:chExt cx="1695" cy="78"/>
            </a:xfrm>
            <a:grpFill/>
          </p:grpSpPr>
          <p:sp>
            <p:nvSpPr>
              <p:cNvPr id="469" name="Rectangle 166"/>
              <p:cNvSpPr>
                <a:spLocks noChangeArrowheads="1"/>
              </p:cNvSpPr>
              <p:nvPr/>
            </p:nvSpPr>
            <p:spPr bwMode="auto">
              <a:xfrm>
                <a:off x="3945" y="69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0" name="Rectangle 167"/>
              <p:cNvSpPr>
                <a:spLocks noChangeArrowheads="1"/>
              </p:cNvSpPr>
              <p:nvPr/>
            </p:nvSpPr>
            <p:spPr bwMode="auto">
              <a:xfrm>
                <a:off x="3945" y="69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1" name="Rectangle 168"/>
              <p:cNvSpPr>
                <a:spLocks noChangeArrowheads="1"/>
              </p:cNvSpPr>
              <p:nvPr/>
            </p:nvSpPr>
            <p:spPr bwMode="auto">
              <a:xfrm>
                <a:off x="3945" y="692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2" name="Rectangle 169"/>
              <p:cNvSpPr>
                <a:spLocks noChangeArrowheads="1"/>
              </p:cNvSpPr>
              <p:nvPr/>
            </p:nvSpPr>
            <p:spPr bwMode="auto">
              <a:xfrm>
                <a:off x="3945" y="695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3" name="Rectangle 170"/>
              <p:cNvSpPr>
                <a:spLocks noChangeArrowheads="1"/>
              </p:cNvSpPr>
              <p:nvPr/>
            </p:nvSpPr>
            <p:spPr bwMode="auto">
              <a:xfrm>
                <a:off x="3945" y="69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4" name="Rectangle 171"/>
              <p:cNvSpPr>
                <a:spLocks noChangeArrowheads="1"/>
              </p:cNvSpPr>
              <p:nvPr/>
            </p:nvSpPr>
            <p:spPr bwMode="auto">
              <a:xfrm>
                <a:off x="3945" y="69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5" name="Rectangle 172"/>
              <p:cNvSpPr>
                <a:spLocks noChangeArrowheads="1"/>
              </p:cNvSpPr>
              <p:nvPr/>
            </p:nvSpPr>
            <p:spPr bwMode="auto">
              <a:xfrm>
                <a:off x="3945" y="70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6" name="Rectangle 173"/>
              <p:cNvSpPr>
                <a:spLocks noChangeArrowheads="1"/>
              </p:cNvSpPr>
              <p:nvPr/>
            </p:nvSpPr>
            <p:spPr bwMode="auto">
              <a:xfrm>
                <a:off x="3945" y="70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7" name="Rectangle 174"/>
              <p:cNvSpPr>
                <a:spLocks noChangeArrowheads="1"/>
              </p:cNvSpPr>
              <p:nvPr/>
            </p:nvSpPr>
            <p:spPr bwMode="auto">
              <a:xfrm>
                <a:off x="3945" y="702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8" name="Rectangle 175"/>
              <p:cNvSpPr>
                <a:spLocks noChangeArrowheads="1"/>
              </p:cNvSpPr>
              <p:nvPr/>
            </p:nvSpPr>
            <p:spPr bwMode="auto">
              <a:xfrm>
                <a:off x="3945" y="70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79" name="Rectangle 176"/>
              <p:cNvSpPr>
                <a:spLocks noChangeArrowheads="1"/>
              </p:cNvSpPr>
              <p:nvPr/>
            </p:nvSpPr>
            <p:spPr bwMode="auto">
              <a:xfrm>
                <a:off x="3945" y="70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0" name="Rectangle 177"/>
              <p:cNvSpPr>
                <a:spLocks noChangeArrowheads="1"/>
              </p:cNvSpPr>
              <p:nvPr/>
            </p:nvSpPr>
            <p:spPr bwMode="auto">
              <a:xfrm>
                <a:off x="3945" y="70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1" name="Rectangle 178"/>
              <p:cNvSpPr>
                <a:spLocks noChangeArrowheads="1"/>
              </p:cNvSpPr>
              <p:nvPr/>
            </p:nvSpPr>
            <p:spPr bwMode="auto">
              <a:xfrm>
                <a:off x="3945" y="70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2" name="Rectangle 179"/>
              <p:cNvSpPr>
                <a:spLocks noChangeArrowheads="1"/>
              </p:cNvSpPr>
              <p:nvPr/>
            </p:nvSpPr>
            <p:spPr bwMode="auto">
              <a:xfrm>
                <a:off x="3945" y="709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3" name="Rectangle 180"/>
              <p:cNvSpPr>
                <a:spLocks noChangeArrowheads="1"/>
              </p:cNvSpPr>
              <p:nvPr/>
            </p:nvSpPr>
            <p:spPr bwMode="auto">
              <a:xfrm>
                <a:off x="3945" y="71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4" name="Rectangle 181"/>
              <p:cNvSpPr>
                <a:spLocks noChangeArrowheads="1"/>
              </p:cNvSpPr>
              <p:nvPr/>
            </p:nvSpPr>
            <p:spPr bwMode="auto">
              <a:xfrm>
                <a:off x="3945" y="71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5" name="Rectangle 182"/>
              <p:cNvSpPr>
                <a:spLocks noChangeArrowheads="1"/>
              </p:cNvSpPr>
              <p:nvPr/>
            </p:nvSpPr>
            <p:spPr bwMode="auto">
              <a:xfrm>
                <a:off x="3945" y="713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6" name="Rectangle 183"/>
              <p:cNvSpPr>
                <a:spLocks noChangeArrowheads="1"/>
              </p:cNvSpPr>
              <p:nvPr/>
            </p:nvSpPr>
            <p:spPr bwMode="auto">
              <a:xfrm>
                <a:off x="3945" y="71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7" name="Rectangle 184"/>
              <p:cNvSpPr>
                <a:spLocks noChangeArrowheads="1"/>
              </p:cNvSpPr>
              <p:nvPr/>
            </p:nvSpPr>
            <p:spPr bwMode="auto">
              <a:xfrm>
                <a:off x="3945" y="716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8" name="Rectangle 185"/>
              <p:cNvSpPr>
                <a:spLocks noChangeArrowheads="1"/>
              </p:cNvSpPr>
              <p:nvPr/>
            </p:nvSpPr>
            <p:spPr bwMode="auto">
              <a:xfrm>
                <a:off x="3945" y="71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89" name="Rectangle 186"/>
              <p:cNvSpPr>
                <a:spLocks noChangeArrowheads="1"/>
              </p:cNvSpPr>
              <p:nvPr/>
            </p:nvSpPr>
            <p:spPr bwMode="auto">
              <a:xfrm>
                <a:off x="3945" y="71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0" name="Rectangle 187"/>
              <p:cNvSpPr>
                <a:spLocks noChangeArrowheads="1"/>
              </p:cNvSpPr>
              <p:nvPr/>
            </p:nvSpPr>
            <p:spPr bwMode="auto">
              <a:xfrm>
                <a:off x="3945" y="72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1" name="Rectangle 188"/>
              <p:cNvSpPr>
                <a:spLocks noChangeArrowheads="1"/>
              </p:cNvSpPr>
              <p:nvPr/>
            </p:nvSpPr>
            <p:spPr bwMode="auto">
              <a:xfrm>
                <a:off x="3945" y="72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2" name="Rectangle 189"/>
              <p:cNvSpPr>
                <a:spLocks noChangeArrowheads="1"/>
              </p:cNvSpPr>
              <p:nvPr/>
            </p:nvSpPr>
            <p:spPr bwMode="auto">
              <a:xfrm>
                <a:off x="3945" y="72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3" name="Rectangle 190"/>
              <p:cNvSpPr>
                <a:spLocks noChangeArrowheads="1"/>
              </p:cNvSpPr>
              <p:nvPr/>
            </p:nvSpPr>
            <p:spPr bwMode="auto">
              <a:xfrm>
                <a:off x="3945" y="72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4" name="Rectangle 191"/>
              <p:cNvSpPr>
                <a:spLocks noChangeArrowheads="1"/>
              </p:cNvSpPr>
              <p:nvPr/>
            </p:nvSpPr>
            <p:spPr bwMode="auto">
              <a:xfrm>
                <a:off x="3945" y="72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5" name="Rectangle 192"/>
              <p:cNvSpPr>
                <a:spLocks noChangeArrowheads="1"/>
              </p:cNvSpPr>
              <p:nvPr/>
            </p:nvSpPr>
            <p:spPr bwMode="auto">
              <a:xfrm>
                <a:off x="3945" y="72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6" name="Rectangle 193"/>
              <p:cNvSpPr>
                <a:spLocks noChangeArrowheads="1"/>
              </p:cNvSpPr>
              <p:nvPr/>
            </p:nvSpPr>
            <p:spPr bwMode="auto">
              <a:xfrm>
                <a:off x="3945" y="72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7" name="Rectangle 194"/>
              <p:cNvSpPr>
                <a:spLocks noChangeArrowheads="1"/>
              </p:cNvSpPr>
              <p:nvPr/>
            </p:nvSpPr>
            <p:spPr bwMode="auto">
              <a:xfrm>
                <a:off x="3945" y="72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8" name="Rectangle 195"/>
              <p:cNvSpPr>
                <a:spLocks noChangeArrowheads="1"/>
              </p:cNvSpPr>
              <p:nvPr/>
            </p:nvSpPr>
            <p:spPr bwMode="auto">
              <a:xfrm>
                <a:off x="3945" y="72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99" name="Rectangle 196"/>
              <p:cNvSpPr>
                <a:spLocks noChangeArrowheads="1"/>
              </p:cNvSpPr>
              <p:nvPr/>
            </p:nvSpPr>
            <p:spPr bwMode="auto">
              <a:xfrm>
                <a:off x="3945" y="72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0" name="Rectangle 197"/>
              <p:cNvSpPr>
                <a:spLocks noChangeArrowheads="1"/>
              </p:cNvSpPr>
              <p:nvPr/>
            </p:nvSpPr>
            <p:spPr bwMode="auto">
              <a:xfrm>
                <a:off x="3945" y="730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1" name="Rectangle 198"/>
              <p:cNvSpPr>
                <a:spLocks noChangeArrowheads="1"/>
              </p:cNvSpPr>
              <p:nvPr/>
            </p:nvSpPr>
            <p:spPr bwMode="auto">
              <a:xfrm>
                <a:off x="3945" y="73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2" name="Rectangle 199"/>
              <p:cNvSpPr>
                <a:spLocks noChangeArrowheads="1"/>
              </p:cNvSpPr>
              <p:nvPr/>
            </p:nvSpPr>
            <p:spPr bwMode="auto">
              <a:xfrm>
                <a:off x="3945" y="73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3" name="Rectangle 200"/>
              <p:cNvSpPr>
                <a:spLocks noChangeArrowheads="1"/>
              </p:cNvSpPr>
              <p:nvPr/>
            </p:nvSpPr>
            <p:spPr bwMode="auto">
              <a:xfrm>
                <a:off x="3945" y="73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4" name="Rectangle 201"/>
              <p:cNvSpPr>
                <a:spLocks noChangeArrowheads="1"/>
              </p:cNvSpPr>
              <p:nvPr/>
            </p:nvSpPr>
            <p:spPr bwMode="auto">
              <a:xfrm>
                <a:off x="3945" y="73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5" name="Rectangle 202"/>
              <p:cNvSpPr>
                <a:spLocks noChangeArrowheads="1"/>
              </p:cNvSpPr>
              <p:nvPr/>
            </p:nvSpPr>
            <p:spPr bwMode="auto">
              <a:xfrm>
                <a:off x="3945" y="73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6" name="Rectangle 203"/>
              <p:cNvSpPr>
                <a:spLocks noChangeArrowheads="1"/>
              </p:cNvSpPr>
              <p:nvPr/>
            </p:nvSpPr>
            <p:spPr bwMode="auto">
              <a:xfrm>
                <a:off x="3945" y="737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7" name="Rectangle 204"/>
              <p:cNvSpPr>
                <a:spLocks noChangeArrowheads="1"/>
              </p:cNvSpPr>
              <p:nvPr/>
            </p:nvSpPr>
            <p:spPr bwMode="auto">
              <a:xfrm>
                <a:off x="3945" y="739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8" name="Rectangle 205"/>
              <p:cNvSpPr>
                <a:spLocks noChangeArrowheads="1"/>
              </p:cNvSpPr>
              <p:nvPr/>
            </p:nvSpPr>
            <p:spPr bwMode="auto">
              <a:xfrm>
                <a:off x="3945" y="74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09" name="Rectangle 206"/>
              <p:cNvSpPr>
                <a:spLocks noChangeArrowheads="1"/>
              </p:cNvSpPr>
              <p:nvPr/>
            </p:nvSpPr>
            <p:spPr bwMode="auto">
              <a:xfrm>
                <a:off x="3945" y="742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0" name="Rectangle 207"/>
              <p:cNvSpPr>
                <a:spLocks noChangeArrowheads="1"/>
              </p:cNvSpPr>
              <p:nvPr/>
            </p:nvSpPr>
            <p:spPr bwMode="auto">
              <a:xfrm>
                <a:off x="3945" y="743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1" name="Rectangle 208"/>
              <p:cNvSpPr>
                <a:spLocks noChangeArrowheads="1"/>
              </p:cNvSpPr>
              <p:nvPr/>
            </p:nvSpPr>
            <p:spPr bwMode="auto">
              <a:xfrm>
                <a:off x="3945" y="74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2" name="Rectangle 209"/>
              <p:cNvSpPr>
                <a:spLocks noChangeArrowheads="1"/>
              </p:cNvSpPr>
              <p:nvPr/>
            </p:nvSpPr>
            <p:spPr bwMode="auto">
              <a:xfrm>
                <a:off x="3945" y="745"/>
                <a:ext cx="16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3" name="Rectangle 210"/>
              <p:cNvSpPr>
                <a:spLocks noChangeArrowheads="1"/>
              </p:cNvSpPr>
              <p:nvPr/>
            </p:nvSpPr>
            <p:spPr bwMode="auto">
              <a:xfrm>
                <a:off x="3945" y="74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4" name="Rectangle 211"/>
              <p:cNvSpPr>
                <a:spLocks noChangeArrowheads="1"/>
              </p:cNvSpPr>
              <p:nvPr/>
            </p:nvSpPr>
            <p:spPr bwMode="auto">
              <a:xfrm>
                <a:off x="3945" y="748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5" name="Rectangle 212"/>
              <p:cNvSpPr>
                <a:spLocks noChangeArrowheads="1"/>
              </p:cNvSpPr>
              <p:nvPr/>
            </p:nvSpPr>
            <p:spPr bwMode="auto">
              <a:xfrm>
                <a:off x="3945" y="749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6" name="Rectangle 213"/>
              <p:cNvSpPr>
                <a:spLocks noChangeArrowheads="1"/>
              </p:cNvSpPr>
              <p:nvPr/>
            </p:nvSpPr>
            <p:spPr bwMode="auto">
              <a:xfrm>
                <a:off x="3945" y="750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7" name="Rectangle 214"/>
              <p:cNvSpPr>
                <a:spLocks noChangeArrowheads="1"/>
              </p:cNvSpPr>
              <p:nvPr/>
            </p:nvSpPr>
            <p:spPr bwMode="auto">
              <a:xfrm>
                <a:off x="3945" y="751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8" name="Rectangle 215"/>
              <p:cNvSpPr>
                <a:spLocks noChangeArrowheads="1"/>
              </p:cNvSpPr>
              <p:nvPr/>
            </p:nvSpPr>
            <p:spPr bwMode="auto">
              <a:xfrm>
                <a:off x="3945" y="754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19" name="Rectangle 216"/>
              <p:cNvSpPr>
                <a:spLocks noChangeArrowheads="1"/>
              </p:cNvSpPr>
              <p:nvPr/>
            </p:nvSpPr>
            <p:spPr bwMode="auto">
              <a:xfrm>
                <a:off x="3945" y="755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0" name="Rectangle 217"/>
              <p:cNvSpPr>
                <a:spLocks noChangeArrowheads="1"/>
              </p:cNvSpPr>
              <p:nvPr/>
            </p:nvSpPr>
            <p:spPr bwMode="auto">
              <a:xfrm>
                <a:off x="3945" y="756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1" name="Rectangle 218"/>
              <p:cNvSpPr>
                <a:spLocks noChangeArrowheads="1"/>
              </p:cNvSpPr>
              <p:nvPr/>
            </p:nvSpPr>
            <p:spPr bwMode="auto">
              <a:xfrm>
                <a:off x="3945" y="757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2" name="Rectangle 219"/>
              <p:cNvSpPr>
                <a:spLocks noChangeArrowheads="1"/>
              </p:cNvSpPr>
              <p:nvPr/>
            </p:nvSpPr>
            <p:spPr bwMode="auto">
              <a:xfrm>
                <a:off x="3945" y="758"/>
                <a:ext cx="16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3" name="Rectangle 220"/>
              <p:cNvSpPr>
                <a:spLocks noChangeArrowheads="1"/>
              </p:cNvSpPr>
              <p:nvPr/>
            </p:nvSpPr>
            <p:spPr bwMode="auto">
              <a:xfrm>
                <a:off x="3945" y="761"/>
                <a:ext cx="16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24" name="Rectangle 221"/>
              <p:cNvSpPr>
                <a:spLocks noChangeArrowheads="1"/>
              </p:cNvSpPr>
              <p:nvPr/>
            </p:nvSpPr>
            <p:spPr bwMode="auto">
              <a:xfrm>
                <a:off x="3945" y="762"/>
                <a:ext cx="1695" cy="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364" name="Group 271"/>
            <p:cNvGrpSpPr>
              <a:grpSpLocks/>
            </p:cNvGrpSpPr>
            <p:nvPr/>
          </p:nvGrpSpPr>
          <p:grpSpPr bwMode="auto">
            <a:xfrm>
              <a:off x="1685" y="680"/>
              <a:ext cx="2594" cy="66"/>
              <a:chOff x="1685" y="680"/>
              <a:chExt cx="2594" cy="66"/>
            </a:xfrm>
            <a:grpFill/>
          </p:grpSpPr>
          <p:sp>
            <p:nvSpPr>
              <p:cNvPr id="421" name="Rectangle 223"/>
              <p:cNvSpPr>
                <a:spLocks noChangeArrowheads="1"/>
              </p:cNvSpPr>
              <p:nvPr/>
            </p:nvSpPr>
            <p:spPr bwMode="auto">
              <a:xfrm>
                <a:off x="1685" y="68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2" name="Rectangle 224"/>
              <p:cNvSpPr>
                <a:spLocks noChangeArrowheads="1"/>
              </p:cNvSpPr>
              <p:nvPr/>
            </p:nvSpPr>
            <p:spPr bwMode="auto">
              <a:xfrm>
                <a:off x="1685" y="681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3" name="Rectangle 225"/>
              <p:cNvSpPr>
                <a:spLocks noChangeArrowheads="1"/>
              </p:cNvSpPr>
              <p:nvPr/>
            </p:nvSpPr>
            <p:spPr bwMode="auto">
              <a:xfrm>
                <a:off x="1685" y="685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4" name="Rectangle 226"/>
              <p:cNvSpPr>
                <a:spLocks noChangeArrowheads="1"/>
              </p:cNvSpPr>
              <p:nvPr/>
            </p:nvSpPr>
            <p:spPr bwMode="auto">
              <a:xfrm>
                <a:off x="1685" y="68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5" name="Rectangle 227"/>
              <p:cNvSpPr>
                <a:spLocks noChangeArrowheads="1"/>
              </p:cNvSpPr>
              <p:nvPr/>
            </p:nvSpPr>
            <p:spPr bwMode="auto">
              <a:xfrm>
                <a:off x="1685" y="69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6" name="Rectangle 228"/>
              <p:cNvSpPr>
                <a:spLocks noChangeArrowheads="1"/>
              </p:cNvSpPr>
              <p:nvPr/>
            </p:nvSpPr>
            <p:spPr bwMode="auto">
              <a:xfrm>
                <a:off x="1685" y="691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7" name="Rectangle 229"/>
              <p:cNvSpPr>
                <a:spLocks noChangeArrowheads="1"/>
              </p:cNvSpPr>
              <p:nvPr/>
            </p:nvSpPr>
            <p:spPr bwMode="auto">
              <a:xfrm>
                <a:off x="1685" y="69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8" name="Rectangle 230"/>
              <p:cNvSpPr>
                <a:spLocks noChangeArrowheads="1"/>
              </p:cNvSpPr>
              <p:nvPr/>
            </p:nvSpPr>
            <p:spPr bwMode="auto">
              <a:xfrm>
                <a:off x="1685" y="695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9" name="Rectangle 231"/>
              <p:cNvSpPr>
                <a:spLocks noChangeArrowheads="1"/>
              </p:cNvSpPr>
              <p:nvPr/>
            </p:nvSpPr>
            <p:spPr bwMode="auto">
              <a:xfrm>
                <a:off x="1685" y="69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0" name="Rectangle 232"/>
              <p:cNvSpPr>
                <a:spLocks noChangeArrowheads="1"/>
              </p:cNvSpPr>
              <p:nvPr/>
            </p:nvSpPr>
            <p:spPr bwMode="auto">
              <a:xfrm>
                <a:off x="1685" y="69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1" name="Rectangle 233"/>
              <p:cNvSpPr>
                <a:spLocks noChangeArrowheads="1"/>
              </p:cNvSpPr>
              <p:nvPr/>
            </p:nvSpPr>
            <p:spPr bwMode="auto">
              <a:xfrm>
                <a:off x="1685" y="69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2" name="Rectangle 234"/>
              <p:cNvSpPr>
                <a:spLocks noChangeArrowheads="1"/>
              </p:cNvSpPr>
              <p:nvPr/>
            </p:nvSpPr>
            <p:spPr bwMode="auto">
              <a:xfrm>
                <a:off x="1685" y="70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3" name="Rectangle 235"/>
              <p:cNvSpPr>
                <a:spLocks noChangeArrowheads="1"/>
              </p:cNvSpPr>
              <p:nvPr/>
            </p:nvSpPr>
            <p:spPr bwMode="auto">
              <a:xfrm>
                <a:off x="1685" y="70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4" name="Rectangle 236"/>
              <p:cNvSpPr>
                <a:spLocks noChangeArrowheads="1"/>
              </p:cNvSpPr>
              <p:nvPr/>
            </p:nvSpPr>
            <p:spPr bwMode="auto">
              <a:xfrm>
                <a:off x="1685" y="70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5" name="Rectangle 237"/>
              <p:cNvSpPr>
                <a:spLocks noChangeArrowheads="1"/>
              </p:cNvSpPr>
              <p:nvPr/>
            </p:nvSpPr>
            <p:spPr bwMode="auto">
              <a:xfrm>
                <a:off x="1685" y="703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6" name="Rectangle 238"/>
              <p:cNvSpPr>
                <a:spLocks noChangeArrowheads="1"/>
              </p:cNvSpPr>
              <p:nvPr/>
            </p:nvSpPr>
            <p:spPr bwMode="auto">
              <a:xfrm>
                <a:off x="1685" y="704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7" name="Rectangle 239"/>
              <p:cNvSpPr>
                <a:spLocks noChangeArrowheads="1"/>
              </p:cNvSpPr>
              <p:nvPr/>
            </p:nvSpPr>
            <p:spPr bwMode="auto">
              <a:xfrm>
                <a:off x="1685" y="70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8" name="Rectangle 240"/>
              <p:cNvSpPr>
                <a:spLocks noChangeArrowheads="1"/>
              </p:cNvSpPr>
              <p:nvPr/>
            </p:nvSpPr>
            <p:spPr bwMode="auto">
              <a:xfrm>
                <a:off x="1685" y="70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39" name="Rectangle 241"/>
              <p:cNvSpPr>
                <a:spLocks noChangeArrowheads="1"/>
              </p:cNvSpPr>
              <p:nvPr/>
            </p:nvSpPr>
            <p:spPr bwMode="auto">
              <a:xfrm>
                <a:off x="1685" y="70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0" name="Rectangle 242"/>
              <p:cNvSpPr>
                <a:spLocks noChangeArrowheads="1"/>
              </p:cNvSpPr>
              <p:nvPr/>
            </p:nvSpPr>
            <p:spPr bwMode="auto">
              <a:xfrm>
                <a:off x="1685" y="70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1" name="Rectangle 243"/>
              <p:cNvSpPr>
                <a:spLocks noChangeArrowheads="1"/>
              </p:cNvSpPr>
              <p:nvPr/>
            </p:nvSpPr>
            <p:spPr bwMode="auto">
              <a:xfrm>
                <a:off x="1685" y="70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2" name="Rectangle 244"/>
              <p:cNvSpPr>
                <a:spLocks noChangeArrowheads="1"/>
              </p:cNvSpPr>
              <p:nvPr/>
            </p:nvSpPr>
            <p:spPr bwMode="auto">
              <a:xfrm>
                <a:off x="1685" y="71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3" name="Rectangle 245"/>
              <p:cNvSpPr>
                <a:spLocks noChangeArrowheads="1"/>
              </p:cNvSpPr>
              <p:nvPr/>
            </p:nvSpPr>
            <p:spPr bwMode="auto">
              <a:xfrm>
                <a:off x="1685" y="71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4" name="Rectangle 246"/>
              <p:cNvSpPr>
                <a:spLocks noChangeArrowheads="1"/>
              </p:cNvSpPr>
              <p:nvPr/>
            </p:nvSpPr>
            <p:spPr bwMode="auto">
              <a:xfrm>
                <a:off x="1685" y="71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5" name="Rectangle 247"/>
              <p:cNvSpPr>
                <a:spLocks noChangeArrowheads="1"/>
              </p:cNvSpPr>
              <p:nvPr/>
            </p:nvSpPr>
            <p:spPr bwMode="auto">
              <a:xfrm>
                <a:off x="1685" y="71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6" name="Rectangle 248"/>
              <p:cNvSpPr>
                <a:spLocks noChangeArrowheads="1"/>
              </p:cNvSpPr>
              <p:nvPr/>
            </p:nvSpPr>
            <p:spPr bwMode="auto">
              <a:xfrm>
                <a:off x="1685" y="71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7" name="Rectangle 249"/>
              <p:cNvSpPr>
                <a:spLocks noChangeArrowheads="1"/>
              </p:cNvSpPr>
              <p:nvPr/>
            </p:nvSpPr>
            <p:spPr bwMode="auto">
              <a:xfrm>
                <a:off x="1685" y="71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8" name="Rectangle 250"/>
              <p:cNvSpPr>
                <a:spLocks noChangeArrowheads="1"/>
              </p:cNvSpPr>
              <p:nvPr/>
            </p:nvSpPr>
            <p:spPr bwMode="auto">
              <a:xfrm>
                <a:off x="1685" y="71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49" name="Rectangle 251"/>
              <p:cNvSpPr>
                <a:spLocks noChangeArrowheads="1"/>
              </p:cNvSpPr>
              <p:nvPr/>
            </p:nvSpPr>
            <p:spPr bwMode="auto">
              <a:xfrm>
                <a:off x="1685" y="71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0" name="Rectangle 252"/>
              <p:cNvSpPr>
                <a:spLocks noChangeArrowheads="1"/>
              </p:cNvSpPr>
              <p:nvPr/>
            </p:nvSpPr>
            <p:spPr bwMode="auto">
              <a:xfrm>
                <a:off x="1685" y="71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1" name="Rectangle 253"/>
              <p:cNvSpPr>
                <a:spLocks noChangeArrowheads="1"/>
              </p:cNvSpPr>
              <p:nvPr/>
            </p:nvSpPr>
            <p:spPr bwMode="auto">
              <a:xfrm>
                <a:off x="1685" y="72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2" name="Rectangle 254"/>
              <p:cNvSpPr>
                <a:spLocks noChangeArrowheads="1"/>
              </p:cNvSpPr>
              <p:nvPr/>
            </p:nvSpPr>
            <p:spPr bwMode="auto">
              <a:xfrm>
                <a:off x="1685" y="721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3" name="Rectangle 255"/>
              <p:cNvSpPr>
                <a:spLocks noChangeArrowheads="1"/>
              </p:cNvSpPr>
              <p:nvPr/>
            </p:nvSpPr>
            <p:spPr bwMode="auto">
              <a:xfrm>
                <a:off x="1685" y="722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4" name="Rectangle 256"/>
              <p:cNvSpPr>
                <a:spLocks noChangeArrowheads="1"/>
              </p:cNvSpPr>
              <p:nvPr/>
            </p:nvSpPr>
            <p:spPr bwMode="auto">
              <a:xfrm>
                <a:off x="1685" y="723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5" name="Rectangle 257"/>
              <p:cNvSpPr>
                <a:spLocks noChangeArrowheads="1"/>
              </p:cNvSpPr>
              <p:nvPr/>
            </p:nvSpPr>
            <p:spPr bwMode="auto">
              <a:xfrm>
                <a:off x="1685" y="724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6" name="Rectangle 258"/>
              <p:cNvSpPr>
                <a:spLocks noChangeArrowheads="1"/>
              </p:cNvSpPr>
              <p:nvPr/>
            </p:nvSpPr>
            <p:spPr bwMode="auto">
              <a:xfrm>
                <a:off x="1685" y="725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7" name="Rectangle 259"/>
              <p:cNvSpPr>
                <a:spLocks noChangeArrowheads="1"/>
              </p:cNvSpPr>
              <p:nvPr/>
            </p:nvSpPr>
            <p:spPr bwMode="auto">
              <a:xfrm>
                <a:off x="1685" y="726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8" name="Rectangle 260"/>
              <p:cNvSpPr>
                <a:spLocks noChangeArrowheads="1"/>
              </p:cNvSpPr>
              <p:nvPr/>
            </p:nvSpPr>
            <p:spPr bwMode="auto">
              <a:xfrm>
                <a:off x="1685" y="72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59" name="Rectangle 261"/>
              <p:cNvSpPr>
                <a:spLocks noChangeArrowheads="1"/>
              </p:cNvSpPr>
              <p:nvPr/>
            </p:nvSpPr>
            <p:spPr bwMode="auto">
              <a:xfrm>
                <a:off x="1685" y="72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0" name="Rectangle 262"/>
              <p:cNvSpPr>
                <a:spLocks noChangeArrowheads="1"/>
              </p:cNvSpPr>
              <p:nvPr/>
            </p:nvSpPr>
            <p:spPr bwMode="auto">
              <a:xfrm>
                <a:off x="1685" y="729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1" name="Rectangle 263"/>
              <p:cNvSpPr>
                <a:spLocks noChangeArrowheads="1"/>
              </p:cNvSpPr>
              <p:nvPr/>
            </p:nvSpPr>
            <p:spPr bwMode="auto">
              <a:xfrm>
                <a:off x="1685" y="730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2" name="Rectangle 264"/>
              <p:cNvSpPr>
                <a:spLocks noChangeArrowheads="1"/>
              </p:cNvSpPr>
              <p:nvPr/>
            </p:nvSpPr>
            <p:spPr bwMode="auto">
              <a:xfrm>
                <a:off x="1685" y="731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3" name="Rectangle 265"/>
              <p:cNvSpPr>
                <a:spLocks noChangeArrowheads="1"/>
              </p:cNvSpPr>
              <p:nvPr/>
            </p:nvSpPr>
            <p:spPr bwMode="auto">
              <a:xfrm>
                <a:off x="1685" y="733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4" name="Rectangle 266"/>
              <p:cNvSpPr>
                <a:spLocks noChangeArrowheads="1"/>
              </p:cNvSpPr>
              <p:nvPr/>
            </p:nvSpPr>
            <p:spPr bwMode="auto">
              <a:xfrm>
                <a:off x="1685" y="735"/>
                <a:ext cx="2594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5" name="Rectangle 267"/>
              <p:cNvSpPr>
                <a:spLocks noChangeArrowheads="1"/>
              </p:cNvSpPr>
              <p:nvPr/>
            </p:nvSpPr>
            <p:spPr bwMode="auto">
              <a:xfrm>
                <a:off x="1685" y="737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6" name="Rectangle 268"/>
              <p:cNvSpPr>
                <a:spLocks noChangeArrowheads="1"/>
              </p:cNvSpPr>
              <p:nvPr/>
            </p:nvSpPr>
            <p:spPr bwMode="auto">
              <a:xfrm>
                <a:off x="1685" y="738"/>
                <a:ext cx="2594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7" name="Rectangle 269"/>
              <p:cNvSpPr>
                <a:spLocks noChangeArrowheads="1"/>
              </p:cNvSpPr>
              <p:nvPr/>
            </p:nvSpPr>
            <p:spPr bwMode="auto">
              <a:xfrm>
                <a:off x="1685" y="739"/>
                <a:ext cx="2594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68" name="Rectangle 270"/>
              <p:cNvSpPr>
                <a:spLocks noChangeArrowheads="1"/>
              </p:cNvSpPr>
              <p:nvPr/>
            </p:nvSpPr>
            <p:spPr bwMode="auto">
              <a:xfrm>
                <a:off x="1685" y="743"/>
                <a:ext cx="2594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365" name="Group 327"/>
            <p:cNvGrpSpPr>
              <a:grpSpLocks/>
            </p:cNvGrpSpPr>
            <p:nvPr/>
          </p:nvGrpSpPr>
          <p:grpSpPr bwMode="auto">
            <a:xfrm>
              <a:off x="0" y="674"/>
              <a:ext cx="1995" cy="68"/>
              <a:chOff x="0" y="674"/>
              <a:chExt cx="1995" cy="68"/>
            </a:xfrm>
            <a:grpFill/>
          </p:grpSpPr>
          <p:sp>
            <p:nvSpPr>
              <p:cNvPr id="366" name="Rectangle 272"/>
              <p:cNvSpPr>
                <a:spLocks noChangeArrowheads="1"/>
              </p:cNvSpPr>
              <p:nvPr/>
            </p:nvSpPr>
            <p:spPr bwMode="auto">
              <a:xfrm>
                <a:off x="0" y="674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67" name="Rectangle 273"/>
              <p:cNvSpPr>
                <a:spLocks noChangeArrowheads="1"/>
              </p:cNvSpPr>
              <p:nvPr/>
            </p:nvSpPr>
            <p:spPr bwMode="auto">
              <a:xfrm>
                <a:off x="0" y="67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68" name="Rectangle 274"/>
              <p:cNvSpPr>
                <a:spLocks noChangeArrowheads="1"/>
              </p:cNvSpPr>
              <p:nvPr/>
            </p:nvSpPr>
            <p:spPr bwMode="auto">
              <a:xfrm>
                <a:off x="0" y="677"/>
                <a:ext cx="1995" cy="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69" name="Rectangle 275"/>
              <p:cNvSpPr>
                <a:spLocks noChangeArrowheads="1"/>
              </p:cNvSpPr>
              <p:nvPr/>
            </p:nvSpPr>
            <p:spPr bwMode="auto">
              <a:xfrm>
                <a:off x="0" y="68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0" name="Rectangle 276"/>
              <p:cNvSpPr>
                <a:spLocks noChangeArrowheads="1"/>
              </p:cNvSpPr>
              <p:nvPr/>
            </p:nvSpPr>
            <p:spPr bwMode="auto">
              <a:xfrm>
                <a:off x="0" y="681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1" name="Rectangle 277"/>
              <p:cNvSpPr>
                <a:spLocks noChangeArrowheads="1"/>
              </p:cNvSpPr>
              <p:nvPr/>
            </p:nvSpPr>
            <p:spPr bwMode="auto">
              <a:xfrm>
                <a:off x="0" y="68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2" name="Rectangle 278"/>
              <p:cNvSpPr>
                <a:spLocks noChangeArrowheads="1"/>
              </p:cNvSpPr>
              <p:nvPr/>
            </p:nvSpPr>
            <p:spPr bwMode="auto">
              <a:xfrm>
                <a:off x="0" y="68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3" name="Rectangle 279"/>
              <p:cNvSpPr>
                <a:spLocks noChangeArrowheads="1"/>
              </p:cNvSpPr>
              <p:nvPr/>
            </p:nvSpPr>
            <p:spPr bwMode="auto">
              <a:xfrm>
                <a:off x="0" y="68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4" name="Rectangle 280"/>
              <p:cNvSpPr>
                <a:spLocks noChangeArrowheads="1"/>
              </p:cNvSpPr>
              <p:nvPr/>
            </p:nvSpPr>
            <p:spPr bwMode="auto">
              <a:xfrm>
                <a:off x="0" y="686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5" name="Rectangle 281"/>
              <p:cNvSpPr>
                <a:spLocks noChangeArrowheads="1"/>
              </p:cNvSpPr>
              <p:nvPr/>
            </p:nvSpPr>
            <p:spPr bwMode="auto">
              <a:xfrm>
                <a:off x="0" y="68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6" name="Rectangle 282"/>
              <p:cNvSpPr>
                <a:spLocks noChangeArrowheads="1"/>
              </p:cNvSpPr>
              <p:nvPr/>
            </p:nvSpPr>
            <p:spPr bwMode="auto">
              <a:xfrm>
                <a:off x="0" y="68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7" name="Rectangle 283"/>
              <p:cNvSpPr>
                <a:spLocks noChangeArrowheads="1"/>
              </p:cNvSpPr>
              <p:nvPr/>
            </p:nvSpPr>
            <p:spPr bwMode="auto">
              <a:xfrm>
                <a:off x="0" y="69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8" name="Rectangle 284"/>
              <p:cNvSpPr>
                <a:spLocks noChangeArrowheads="1"/>
              </p:cNvSpPr>
              <p:nvPr/>
            </p:nvSpPr>
            <p:spPr bwMode="auto">
              <a:xfrm>
                <a:off x="0" y="691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79" name="Rectangle 285"/>
              <p:cNvSpPr>
                <a:spLocks noChangeArrowheads="1"/>
              </p:cNvSpPr>
              <p:nvPr/>
            </p:nvSpPr>
            <p:spPr bwMode="auto">
              <a:xfrm>
                <a:off x="0" y="69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0" name="Rectangle 286"/>
              <p:cNvSpPr>
                <a:spLocks noChangeArrowheads="1"/>
              </p:cNvSpPr>
              <p:nvPr/>
            </p:nvSpPr>
            <p:spPr bwMode="auto">
              <a:xfrm>
                <a:off x="0" y="69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1" name="Rectangle 287"/>
              <p:cNvSpPr>
                <a:spLocks noChangeArrowheads="1"/>
              </p:cNvSpPr>
              <p:nvPr/>
            </p:nvSpPr>
            <p:spPr bwMode="auto">
              <a:xfrm>
                <a:off x="0" y="69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2" name="Rectangle 288"/>
              <p:cNvSpPr>
                <a:spLocks noChangeArrowheads="1"/>
              </p:cNvSpPr>
              <p:nvPr/>
            </p:nvSpPr>
            <p:spPr bwMode="auto">
              <a:xfrm>
                <a:off x="0" y="69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3" name="Rectangle 289"/>
              <p:cNvSpPr>
                <a:spLocks noChangeArrowheads="1"/>
              </p:cNvSpPr>
              <p:nvPr/>
            </p:nvSpPr>
            <p:spPr bwMode="auto">
              <a:xfrm>
                <a:off x="0" y="69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4" name="Rectangle 290"/>
              <p:cNvSpPr>
                <a:spLocks noChangeArrowheads="1"/>
              </p:cNvSpPr>
              <p:nvPr/>
            </p:nvSpPr>
            <p:spPr bwMode="auto">
              <a:xfrm>
                <a:off x="0" y="69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5" name="Rectangle 291"/>
              <p:cNvSpPr>
                <a:spLocks noChangeArrowheads="1"/>
              </p:cNvSpPr>
              <p:nvPr/>
            </p:nvSpPr>
            <p:spPr bwMode="auto">
              <a:xfrm>
                <a:off x="0" y="69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6" name="Rectangle 292"/>
              <p:cNvSpPr>
                <a:spLocks noChangeArrowheads="1"/>
              </p:cNvSpPr>
              <p:nvPr/>
            </p:nvSpPr>
            <p:spPr bwMode="auto">
              <a:xfrm>
                <a:off x="0" y="70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7" name="Rectangle 293"/>
              <p:cNvSpPr>
                <a:spLocks noChangeArrowheads="1"/>
              </p:cNvSpPr>
              <p:nvPr/>
            </p:nvSpPr>
            <p:spPr bwMode="auto">
              <a:xfrm>
                <a:off x="0" y="70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8" name="Rectangle 294"/>
              <p:cNvSpPr>
                <a:spLocks noChangeArrowheads="1"/>
              </p:cNvSpPr>
              <p:nvPr/>
            </p:nvSpPr>
            <p:spPr bwMode="auto">
              <a:xfrm>
                <a:off x="0" y="70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9" name="Rectangle 295"/>
              <p:cNvSpPr>
                <a:spLocks noChangeArrowheads="1"/>
              </p:cNvSpPr>
              <p:nvPr/>
            </p:nvSpPr>
            <p:spPr bwMode="auto">
              <a:xfrm>
                <a:off x="0" y="70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0" name="Rectangle 296"/>
              <p:cNvSpPr>
                <a:spLocks noChangeArrowheads="1"/>
              </p:cNvSpPr>
              <p:nvPr/>
            </p:nvSpPr>
            <p:spPr bwMode="auto">
              <a:xfrm>
                <a:off x="0" y="70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1" name="Rectangle 297"/>
              <p:cNvSpPr>
                <a:spLocks noChangeArrowheads="1"/>
              </p:cNvSpPr>
              <p:nvPr/>
            </p:nvSpPr>
            <p:spPr bwMode="auto">
              <a:xfrm>
                <a:off x="0" y="70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2" name="Rectangle 298"/>
              <p:cNvSpPr>
                <a:spLocks noChangeArrowheads="1"/>
              </p:cNvSpPr>
              <p:nvPr/>
            </p:nvSpPr>
            <p:spPr bwMode="auto">
              <a:xfrm>
                <a:off x="0" y="70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3" name="Rectangle 299"/>
              <p:cNvSpPr>
                <a:spLocks noChangeArrowheads="1"/>
              </p:cNvSpPr>
              <p:nvPr/>
            </p:nvSpPr>
            <p:spPr bwMode="auto">
              <a:xfrm>
                <a:off x="0" y="70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4" name="Rectangle 300"/>
              <p:cNvSpPr>
                <a:spLocks noChangeArrowheads="1"/>
              </p:cNvSpPr>
              <p:nvPr/>
            </p:nvSpPr>
            <p:spPr bwMode="auto">
              <a:xfrm>
                <a:off x="0" y="70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5" name="Rectangle 301"/>
              <p:cNvSpPr>
                <a:spLocks noChangeArrowheads="1"/>
              </p:cNvSpPr>
              <p:nvPr/>
            </p:nvSpPr>
            <p:spPr bwMode="auto">
              <a:xfrm>
                <a:off x="0" y="70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6" name="Rectangle 302"/>
              <p:cNvSpPr>
                <a:spLocks noChangeArrowheads="1"/>
              </p:cNvSpPr>
              <p:nvPr/>
            </p:nvSpPr>
            <p:spPr bwMode="auto">
              <a:xfrm>
                <a:off x="0" y="71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7" name="Rectangle 303"/>
              <p:cNvSpPr>
                <a:spLocks noChangeArrowheads="1"/>
              </p:cNvSpPr>
              <p:nvPr/>
            </p:nvSpPr>
            <p:spPr bwMode="auto">
              <a:xfrm>
                <a:off x="0" y="71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8" name="Rectangle 304"/>
              <p:cNvSpPr>
                <a:spLocks noChangeArrowheads="1"/>
              </p:cNvSpPr>
              <p:nvPr/>
            </p:nvSpPr>
            <p:spPr bwMode="auto">
              <a:xfrm>
                <a:off x="0" y="71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9" name="Rectangle 305"/>
              <p:cNvSpPr>
                <a:spLocks noChangeArrowheads="1"/>
              </p:cNvSpPr>
              <p:nvPr/>
            </p:nvSpPr>
            <p:spPr bwMode="auto">
              <a:xfrm>
                <a:off x="0" y="713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0" name="Rectangle 306"/>
              <p:cNvSpPr>
                <a:spLocks noChangeArrowheads="1"/>
              </p:cNvSpPr>
              <p:nvPr/>
            </p:nvSpPr>
            <p:spPr bwMode="auto">
              <a:xfrm>
                <a:off x="0" y="71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1" name="Rectangle 307"/>
              <p:cNvSpPr>
                <a:spLocks noChangeArrowheads="1"/>
              </p:cNvSpPr>
              <p:nvPr/>
            </p:nvSpPr>
            <p:spPr bwMode="auto">
              <a:xfrm>
                <a:off x="0" y="716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2" name="Rectangle 308"/>
              <p:cNvSpPr>
                <a:spLocks noChangeArrowheads="1"/>
              </p:cNvSpPr>
              <p:nvPr/>
            </p:nvSpPr>
            <p:spPr bwMode="auto">
              <a:xfrm>
                <a:off x="0" y="71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3" name="Rectangle 309"/>
              <p:cNvSpPr>
                <a:spLocks noChangeArrowheads="1"/>
              </p:cNvSpPr>
              <p:nvPr/>
            </p:nvSpPr>
            <p:spPr bwMode="auto">
              <a:xfrm>
                <a:off x="0" y="71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4" name="Rectangle 310"/>
              <p:cNvSpPr>
                <a:spLocks noChangeArrowheads="1"/>
              </p:cNvSpPr>
              <p:nvPr/>
            </p:nvSpPr>
            <p:spPr bwMode="auto">
              <a:xfrm>
                <a:off x="0" y="719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5" name="Rectangle 311"/>
              <p:cNvSpPr>
                <a:spLocks noChangeArrowheads="1"/>
              </p:cNvSpPr>
              <p:nvPr/>
            </p:nvSpPr>
            <p:spPr bwMode="auto">
              <a:xfrm>
                <a:off x="0" y="720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6" name="Rectangle 312"/>
              <p:cNvSpPr>
                <a:spLocks noChangeArrowheads="1"/>
              </p:cNvSpPr>
              <p:nvPr/>
            </p:nvSpPr>
            <p:spPr bwMode="auto">
              <a:xfrm>
                <a:off x="0" y="72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7" name="Rectangle 313"/>
              <p:cNvSpPr>
                <a:spLocks noChangeArrowheads="1"/>
              </p:cNvSpPr>
              <p:nvPr/>
            </p:nvSpPr>
            <p:spPr bwMode="auto">
              <a:xfrm>
                <a:off x="0" y="72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8" name="Rectangle 314"/>
              <p:cNvSpPr>
                <a:spLocks noChangeArrowheads="1"/>
              </p:cNvSpPr>
              <p:nvPr/>
            </p:nvSpPr>
            <p:spPr bwMode="auto">
              <a:xfrm>
                <a:off x="0" y="72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09" name="Rectangle 315"/>
              <p:cNvSpPr>
                <a:spLocks noChangeArrowheads="1"/>
              </p:cNvSpPr>
              <p:nvPr/>
            </p:nvSpPr>
            <p:spPr bwMode="auto">
              <a:xfrm>
                <a:off x="0" y="72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0" name="Rectangle 316"/>
              <p:cNvSpPr>
                <a:spLocks noChangeArrowheads="1"/>
              </p:cNvSpPr>
              <p:nvPr/>
            </p:nvSpPr>
            <p:spPr bwMode="auto">
              <a:xfrm>
                <a:off x="0" y="725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1" name="Rectangle 317"/>
              <p:cNvSpPr>
                <a:spLocks noChangeArrowheads="1"/>
              </p:cNvSpPr>
              <p:nvPr/>
            </p:nvSpPr>
            <p:spPr bwMode="auto">
              <a:xfrm>
                <a:off x="0" y="726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2" name="Rectangle 318"/>
              <p:cNvSpPr>
                <a:spLocks noChangeArrowheads="1"/>
              </p:cNvSpPr>
              <p:nvPr/>
            </p:nvSpPr>
            <p:spPr bwMode="auto">
              <a:xfrm>
                <a:off x="0" y="728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3" name="Rectangle 319"/>
              <p:cNvSpPr>
                <a:spLocks noChangeArrowheads="1"/>
              </p:cNvSpPr>
              <p:nvPr/>
            </p:nvSpPr>
            <p:spPr bwMode="auto">
              <a:xfrm>
                <a:off x="0" y="729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4" name="Rectangle 320"/>
              <p:cNvSpPr>
                <a:spLocks noChangeArrowheads="1"/>
              </p:cNvSpPr>
              <p:nvPr/>
            </p:nvSpPr>
            <p:spPr bwMode="auto">
              <a:xfrm>
                <a:off x="0" y="731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5" name="Rectangle 321"/>
              <p:cNvSpPr>
                <a:spLocks noChangeArrowheads="1"/>
              </p:cNvSpPr>
              <p:nvPr/>
            </p:nvSpPr>
            <p:spPr bwMode="auto">
              <a:xfrm>
                <a:off x="0" y="732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6" name="Rectangle 322"/>
              <p:cNvSpPr>
                <a:spLocks noChangeArrowheads="1"/>
              </p:cNvSpPr>
              <p:nvPr/>
            </p:nvSpPr>
            <p:spPr bwMode="auto">
              <a:xfrm>
                <a:off x="0" y="733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7" name="Rectangle 323"/>
              <p:cNvSpPr>
                <a:spLocks noChangeArrowheads="1"/>
              </p:cNvSpPr>
              <p:nvPr/>
            </p:nvSpPr>
            <p:spPr bwMode="auto">
              <a:xfrm>
                <a:off x="0" y="734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8" name="Rectangle 324"/>
              <p:cNvSpPr>
                <a:spLocks noChangeArrowheads="1"/>
              </p:cNvSpPr>
              <p:nvPr/>
            </p:nvSpPr>
            <p:spPr bwMode="auto">
              <a:xfrm>
                <a:off x="0" y="735"/>
                <a:ext cx="1995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19" name="Rectangle 325"/>
              <p:cNvSpPr>
                <a:spLocks noChangeArrowheads="1"/>
              </p:cNvSpPr>
              <p:nvPr/>
            </p:nvSpPr>
            <p:spPr bwMode="auto">
              <a:xfrm>
                <a:off x="0" y="737"/>
                <a:ext cx="1995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420" name="Rectangle 326"/>
              <p:cNvSpPr>
                <a:spLocks noChangeArrowheads="1"/>
              </p:cNvSpPr>
              <p:nvPr/>
            </p:nvSpPr>
            <p:spPr bwMode="auto">
              <a:xfrm>
                <a:off x="0" y="738"/>
                <a:ext cx="19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pitchFamily="34" charset="0"/>
                  <a:cs typeface="+mn-c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buFontTx/>
              <a:buBlip>
                <a:blip r:embed="rId2"/>
              </a:buBlip>
              <a:defRPr>
                <a:latin typeface="Arial" pitchFamily="34" charset="0"/>
                <a:cs typeface="Arial" pitchFamily="34" charset="0"/>
              </a:defRPr>
            </a:lvl1pPr>
            <a:lvl2pPr>
              <a:buSzPct val="50000"/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29500" y="6381750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06E47-8361-4B7C-B74B-BA7D6C79BBA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D44FF-46F2-419D-8312-598A27D4C2C3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41231" y="162877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81481" y="162877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53886-0FB8-4CD2-B8EF-156A1597E7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D1988-6670-4FCE-8160-CAC48DD9A7ED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5DD16-06A6-4459-B6E9-E8826D886B7B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84018-4C29-4AEB-8756-25FF3511F88F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DF3AA-CF2B-4B39-B099-C6F10866B873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E400-C6AF-48AE-87B0-9132DDE721E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g"/><Relationship Id="rId17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Rectangle 2"/>
          <p:cNvSpPr>
            <a:spLocks noChangeArrowheads="1"/>
          </p:cNvSpPr>
          <p:nvPr/>
        </p:nvSpPr>
        <p:spPr bwMode="auto">
          <a:xfrm rot="10800000">
            <a:off x="9286875" y="6357938"/>
            <a:ext cx="469504" cy="4318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671" name="Rectangle 2"/>
          <p:cNvSpPr>
            <a:spLocks noChangeArrowheads="1"/>
          </p:cNvSpPr>
          <p:nvPr/>
        </p:nvSpPr>
        <p:spPr bwMode="auto">
          <a:xfrm rot="10800000">
            <a:off x="116463" y="332656"/>
            <a:ext cx="469504" cy="4318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2120" y="0"/>
            <a:ext cx="592984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231" y="162877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6891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9ABFADE-DA5F-481C-8B61-7CCFBF37725B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8853487" y="549276"/>
            <a:ext cx="158221" cy="14287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8930879" y="333376"/>
            <a:ext cx="313002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 rot="10800000">
            <a:off x="16638" y="285750"/>
            <a:ext cx="400110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400" i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  </a:t>
            </a:r>
          </a:p>
        </p:txBody>
      </p:sp>
      <p:sp>
        <p:nvSpPr>
          <p:cNvPr id="3" name="AutoShape 18"/>
          <p:cNvSpPr>
            <a:spLocks noChangeAspect="1" noChangeArrowheads="1"/>
          </p:cNvSpPr>
          <p:nvPr/>
        </p:nvSpPr>
        <p:spPr bwMode="auto">
          <a:xfrm>
            <a:off x="0" y="571500"/>
            <a:ext cx="8736542" cy="147638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672" name="Rectangle 2"/>
          <p:cNvSpPr>
            <a:spLocks noChangeArrowheads="1"/>
          </p:cNvSpPr>
          <p:nvPr/>
        </p:nvSpPr>
        <p:spPr bwMode="auto">
          <a:xfrm rot="10800000">
            <a:off x="350489" y="692697"/>
            <a:ext cx="232172" cy="214313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673" name="Rectangle 2"/>
          <p:cNvSpPr>
            <a:spLocks noChangeArrowheads="1"/>
          </p:cNvSpPr>
          <p:nvPr/>
        </p:nvSpPr>
        <p:spPr bwMode="auto">
          <a:xfrm rot="10800000">
            <a:off x="272481" y="836713"/>
            <a:ext cx="159940" cy="142875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675" name="Rectangle 2"/>
          <p:cNvSpPr>
            <a:spLocks noChangeArrowheads="1"/>
          </p:cNvSpPr>
          <p:nvPr/>
        </p:nvSpPr>
        <p:spPr bwMode="auto">
          <a:xfrm rot="10800000">
            <a:off x="9132094" y="6643688"/>
            <a:ext cx="237331" cy="214312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676" name="Rectangle 2"/>
          <p:cNvSpPr>
            <a:spLocks noChangeArrowheads="1"/>
          </p:cNvSpPr>
          <p:nvPr/>
        </p:nvSpPr>
        <p:spPr bwMode="auto">
          <a:xfrm rot="10800000">
            <a:off x="9054704" y="6572251"/>
            <a:ext cx="159940" cy="142875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9164771" y="476251"/>
            <a:ext cx="313002" cy="288925"/>
          </a:xfrm>
          <a:prstGeom prst="rect">
            <a:avLst/>
          </a:prstGeom>
          <a:gradFill rotWithShape="1">
            <a:gsLst>
              <a:gs pos="0">
                <a:srgbClr val="888CEF">
                  <a:alpha val="61000"/>
                </a:srgbClr>
              </a:gs>
              <a:gs pos="100000">
                <a:srgbClr val="CFDDE9">
                  <a:alpha val="89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pic>
        <p:nvPicPr>
          <p:cNvPr id="18" name="Picture 17" descr="bu2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27384"/>
            <a:ext cx="122689" cy="6858000"/>
          </a:xfrm>
          <a:prstGeom prst="rect">
            <a:avLst/>
          </a:prstGeom>
        </p:spPr>
      </p:pic>
      <p:pic>
        <p:nvPicPr>
          <p:cNvPr id="19" name="Picture 18" descr="bu1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" y="552996"/>
            <a:ext cx="9782175" cy="139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3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0C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C7400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C7400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C7400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C7400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D78AD"/>
          </a:solidFill>
          <a:effectLst>
            <a:outerShdw blurRad="38100" dist="38100" dir="2700000" algn="tl">
              <a:srgbClr val="C0C0C0"/>
            </a:outerShdw>
          </a:effectLst>
          <a:latin typeface="AvantGar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tif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ntop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eb2.infn.it/gap" TargetMode="External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47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3.gif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2348881"/>
            <a:ext cx="9715372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800" dirty="0" smtClean="0"/>
              <a:t>“GPU for </a:t>
            </a:r>
            <a:r>
              <a:rPr lang="it-IT" sz="4800" dirty="0" err="1" smtClean="0"/>
              <a:t>realtime</a:t>
            </a:r>
            <a:r>
              <a:rPr lang="it-IT" sz="4800" dirty="0" smtClean="0"/>
              <a:t> processing in HEP </a:t>
            </a:r>
            <a:r>
              <a:rPr lang="it-IT" sz="4800" dirty="0" err="1" smtClean="0"/>
              <a:t>experiments</a:t>
            </a:r>
            <a:r>
              <a:rPr lang="it-IT" sz="4800" dirty="0" smtClean="0"/>
              <a:t>”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598627" y="4653136"/>
            <a:ext cx="6934200" cy="7858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Piero Vicini (INFN)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</a:t>
            </a:r>
            <a:r>
              <a:rPr lang="it-IT" sz="24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behalf</a:t>
            </a:r>
            <a:r>
              <a:rPr lang="it-IT" sz="2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GAP </a:t>
            </a:r>
            <a:r>
              <a:rPr lang="it-IT" sz="24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collaboration</a:t>
            </a:r>
            <a:endParaRPr lang="it-IT" sz="24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2" name="Text Box 15"/>
          <p:cNvSpPr txBox="1">
            <a:spLocks noChangeArrowheads="1"/>
          </p:cNvSpPr>
          <p:nvPr/>
        </p:nvSpPr>
        <p:spPr bwMode="auto">
          <a:xfrm>
            <a:off x="2300705" y="4005065"/>
            <a:ext cx="53825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i="1" dirty="0" err="1" smtClean="0">
                <a:solidFill>
                  <a:schemeClr val="accent2"/>
                </a:solidFill>
                <a:latin typeface="Times New Roman" pitchFamily="18" charset="0"/>
              </a:rPr>
              <a:t>Beijing</a:t>
            </a:r>
            <a:r>
              <a:rPr lang="it-IT" sz="2400" i="1" dirty="0" smtClean="0">
                <a:solidFill>
                  <a:schemeClr val="accent2"/>
                </a:solidFill>
                <a:latin typeface="Times New Roman" pitchFamily="18" charset="0"/>
              </a:rPr>
              <a:t>, 17.5.2013</a:t>
            </a:r>
            <a:endParaRPr lang="it-IT" sz="2400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7174" name="Picture 7" descr="cern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521" y="980728"/>
            <a:ext cx="1114113" cy="10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Gianluca\Documents\firb2012\gruppo1\gap-rt-2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5209" y="1196752"/>
            <a:ext cx="2435774" cy="101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logo-infn-nuov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3094" y="4666828"/>
            <a:ext cx="1289817" cy="1167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GPU processing</a:t>
            </a:r>
            <a:endParaRPr lang="it-IT" dirty="0"/>
          </a:p>
        </p:txBody>
      </p:sp>
      <p:sp>
        <p:nvSpPr>
          <p:cNvPr id="130" name="Content Placeholder 6"/>
          <p:cNvSpPr>
            <a:spLocks noGrp="1"/>
          </p:cNvSpPr>
          <p:nvPr>
            <p:ph idx="1"/>
          </p:nvPr>
        </p:nvSpPr>
        <p:spPr bwMode="auto">
          <a:xfrm>
            <a:off x="731960" y="1143000"/>
            <a:ext cx="4953000" cy="43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31" name="Gruppo 46"/>
          <p:cNvGrpSpPr/>
          <p:nvPr/>
        </p:nvGrpSpPr>
        <p:grpSpPr>
          <a:xfrm>
            <a:off x="5904556" y="1260630"/>
            <a:ext cx="3650956" cy="4225771"/>
            <a:chOff x="2745668" y="1108229"/>
            <a:chExt cx="3370113" cy="4225771"/>
          </a:xfrm>
        </p:grpSpPr>
        <p:grpSp>
          <p:nvGrpSpPr>
            <p:cNvPr id="132" name="Gruppo 31"/>
            <p:cNvGrpSpPr/>
            <p:nvPr/>
          </p:nvGrpSpPr>
          <p:grpSpPr>
            <a:xfrm rot="5400000">
              <a:off x="4887291" y="2278200"/>
              <a:ext cx="720000" cy="972000"/>
              <a:chOff x="4887291" y="2110189"/>
              <a:chExt cx="720000" cy="972000"/>
            </a:xfrm>
          </p:grpSpPr>
          <p:sp>
            <p:nvSpPr>
              <p:cNvPr id="157" name="Rectangle 32"/>
              <p:cNvSpPr>
                <a:spLocks/>
              </p:cNvSpPr>
              <p:nvPr/>
            </p:nvSpPr>
            <p:spPr>
              <a:xfrm rot="16200000">
                <a:off x="4761291" y="2236189"/>
                <a:ext cx="972000" cy="720000"/>
              </a:xfrm>
              <a:prstGeom prst="rect">
                <a:avLst/>
              </a:prstGeom>
              <a:solidFill>
                <a:srgbClr val="1D971D"/>
              </a:solidFill>
              <a:ln w="19050" cap="flat" cmpd="sng" algn="ctr">
                <a:solidFill>
                  <a:srgbClr val="1D971D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Rectangle 33"/>
              <p:cNvSpPr>
                <a:spLocks noChangeAspect="1"/>
              </p:cNvSpPr>
              <p:nvPr/>
            </p:nvSpPr>
            <p:spPr>
              <a:xfrm rot="16200000">
                <a:off x="4937556" y="2369524"/>
                <a:ext cx="612000" cy="45333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36000" r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GPU</a:t>
                </a:r>
                <a:endParaRPr kumimoji="0" lang="it-IT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3" name="Gruppo 29"/>
            <p:cNvGrpSpPr/>
            <p:nvPr/>
          </p:nvGrpSpPr>
          <p:grpSpPr>
            <a:xfrm rot="5400000">
              <a:off x="4881840" y="982229"/>
              <a:ext cx="720000" cy="972000"/>
              <a:chOff x="4881840" y="553072"/>
              <a:chExt cx="720000" cy="972000"/>
            </a:xfrm>
          </p:grpSpPr>
          <p:sp>
            <p:nvSpPr>
              <p:cNvPr id="155" name="Rectangle 34"/>
              <p:cNvSpPr>
                <a:spLocks/>
              </p:cNvSpPr>
              <p:nvPr/>
            </p:nvSpPr>
            <p:spPr>
              <a:xfrm rot="16200000">
                <a:off x="4755840" y="679072"/>
                <a:ext cx="972000" cy="7200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Rectangle 35"/>
              <p:cNvSpPr>
                <a:spLocks noChangeAspect="1"/>
              </p:cNvSpPr>
              <p:nvPr/>
            </p:nvSpPr>
            <p:spPr>
              <a:xfrm rot="16200000">
                <a:off x="4965503" y="812407"/>
                <a:ext cx="612000" cy="45333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GPU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MEM</a:t>
                </a:r>
              </a:p>
            </p:txBody>
          </p:sp>
        </p:grpSp>
        <p:sp>
          <p:nvSpPr>
            <p:cNvPr id="134" name="Up-Down Arrow 36"/>
            <p:cNvSpPr/>
            <p:nvPr/>
          </p:nvSpPr>
          <p:spPr>
            <a:xfrm>
              <a:off x="5260698" y="1821996"/>
              <a:ext cx="216000" cy="540000"/>
            </a:xfrm>
            <a:prstGeom prst="upDown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Up-Down Arrow 37"/>
            <p:cNvSpPr/>
            <p:nvPr/>
          </p:nvSpPr>
          <p:spPr>
            <a:xfrm>
              <a:off x="4864774" y="1821996"/>
              <a:ext cx="216000" cy="540000"/>
            </a:xfrm>
            <a:prstGeom prst="upDown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Up-Down Arrow 38"/>
            <p:cNvSpPr/>
            <p:nvPr/>
          </p:nvSpPr>
          <p:spPr>
            <a:xfrm>
              <a:off x="5062473" y="1820304"/>
              <a:ext cx="216000" cy="540000"/>
            </a:xfrm>
            <a:prstGeom prst="upDown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Up-Down Arrow 39"/>
            <p:cNvSpPr/>
            <p:nvPr/>
          </p:nvSpPr>
          <p:spPr>
            <a:xfrm>
              <a:off x="5458768" y="1822200"/>
              <a:ext cx="216000" cy="540000"/>
            </a:xfrm>
            <a:prstGeom prst="upDown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8" name="Straight Connector 40"/>
            <p:cNvCxnSpPr/>
            <p:nvPr/>
          </p:nvCxnSpPr>
          <p:spPr>
            <a:xfrm rot="10800000">
              <a:off x="2803413" y="3469288"/>
              <a:ext cx="3312368" cy="0"/>
            </a:xfrm>
            <a:prstGeom prst="line">
              <a:avLst/>
            </a:prstGeom>
            <a:noFill/>
            <a:ln w="635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9" name="Straight Connector 41"/>
            <p:cNvCxnSpPr/>
            <p:nvPr/>
          </p:nvCxnSpPr>
          <p:spPr>
            <a:xfrm rot="10800000">
              <a:off x="3891857" y="3084305"/>
              <a:ext cx="0" cy="360040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40" name="Straight Connector 43"/>
            <p:cNvCxnSpPr/>
            <p:nvPr/>
          </p:nvCxnSpPr>
          <p:spPr>
            <a:xfrm rot="10800000">
              <a:off x="4459597" y="3469288"/>
              <a:ext cx="0" cy="360040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141" name="Gruppo 34"/>
            <p:cNvGrpSpPr/>
            <p:nvPr/>
          </p:nvGrpSpPr>
          <p:grpSpPr>
            <a:xfrm rot="5400000">
              <a:off x="4164600" y="3684000"/>
              <a:ext cx="720000" cy="972000"/>
              <a:chOff x="4099557" y="3866016"/>
              <a:chExt cx="720000" cy="972000"/>
            </a:xfrm>
          </p:grpSpPr>
          <p:sp>
            <p:nvSpPr>
              <p:cNvPr id="153" name="Rectangle 44"/>
              <p:cNvSpPr>
                <a:spLocks/>
              </p:cNvSpPr>
              <p:nvPr/>
            </p:nvSpPr>
            <p:spPr>
              <a:xfrm rot="16200000">
                <a:off x="3973557" y="3992016"/>
                <a:ext cx="972000" cy="7200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Rectangle 45"/>
              <p:cNvSpPr>
                <a:spLocks noChangeAspect="1"/>
              </p:cNvSpPr>
              <p:nvPr/>
            </p:nvSpPr>
            <p:spPr>
              <a:xfrm rot="16200000">
                <a:off x="4149822" y="4125351"/>
                <a:ext cx="612000" cy="453330"/>
              </a:xfrm>
              <a:prstGeom prst="rect">
                <a:avLst/>
              </a:prstGeom>
              <a:solidFill>
                <a:srgbClr val="002060"/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Chipset</a:t>
                </a:r>
                <a:endPara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42" name="Straight Connector 46"/>
            <p:cNvCxnSpPr/>
            <p:nvPr/>
          </p:nvCxnSpPr>
          <p:spPr>
            <a:xfrm rot="10800000">
              <a:off x="5241880" y="3109248"/>
              <a:ext cx="0" cy="360040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143" name="Gruppo 35"/>
            <p:cNvGrpSpPr/>
            <p:nvPr/>
          </p:nvGrpSpPr>
          <p:grpSpPr>
            <a:xfrm rot="5400000">
              <a:off x="3497400" y="4488000"/>
              <a:ext cx="720000" cy="972000"/>
              <a:chOff x="4064797" y="4936883"/>
              <a:chExt cx="720000" cy="972000"/>
            </a:xfrm>
          </p:grpSpPr>
          <p:sp>
            <p:nvSpPr>
              <p:cNvPr id="151" name="Rectangle 47"/>
              <p:cNvSpPr>
                <a:spLocks/>
              </p:cNvSpPr>
              <p:nvPr/>
            </p:nvSpPr>
            <p:spPr>
              <a:xfrm rot="16200000">
                <a:off x="3938797" y="5062883"/>
                <a:ext cx="972000" cy="7200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Rectangle 48"/>
              <p:cNvSpPr>
                <a:spLocks noChangeAspect="1"/>
              </p:cNvSpPr>
              <p:nvPr/>
            </p:nvSpPr>
            <p:spPr>
              <a:xfrm rot="16200000">
                <a:off x="4149262" y="5196218"/>
                <a:ext cx="612000" cy="453330"/>
              </a:xfrm>
              <a:prstGeom prst="rect">
                <a:avLst/>
              </a:prstGeom>
              <a:solidFill>
                <a:srgbClr val="002060"/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CPU</a:t>
                </a:r>
                <a:endParaRPr kumimoji="0" lang="it-IT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4" name="Gruppo 37"/>
            <p:cNvGrpSpPr/>
            <p:nvPr/>
          </p:nvGrpSpPr>
          <p:grpSpPr>
            <a:xfrm rot="5400000">
              <a:off x="4564200" y="4488000"/>
              <a:ext cx="720000" cy="972000"/>
              <a:chOff x="4900690" y="4936883"/>
              <a:chExt cx="720000" cy="972000"/>
            </a:xfrm>
          </p:grpSpPr>
          <p:sp>
            <p:nvSpPr>
              <p:cNvPr id="149" name="Rectangle 50"/>
              <p:cNvSpPr>
                <a:spLocks/>
              </p:cNvSpPr>
              <p:nvPr/>
            </p:nvSpPr>
            <p:spPr>
              <a:xfrm rot="16200000">
                <a:off x="4774690" y="5062883"/>
                <a:ext cx="972000" cy="7200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Rectangle 51"/>
              <p:cNvSpPr>
                <a:spLocks noChangeAspect="1"/>
              </p:cNvSpPr>
              <p:nvPr/>
            </p:nvSpPr>
            <p:spPr>
              <a:xfrm rot="16200000">
                <a:off x="4950955" y="5108536"/>
                <a:ext cx="612000" cy="45333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SYSTEM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MEM</a:t>
                </a:r>
                <a:endPara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5" name="TextBox 103"/>
            <p:cNvSpPr txBox="1"/>
            <p:nvPr/>
          </p:nvSpPr>
          <p:spPr>
            <a:xfrm>
              <a:off x="2745668" y="3429000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PCIe</a:t>
              </a:r>
              <a:endPara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 51"/>
            <p:cNvSpPr/>
            <p:nvPr/>
          </p:nvSpPr>
          <p:spPr>
            <a:xfrm rot="16200000">
              <a:off x="3145282" y="2976978"/>
              <a:ext cx="3174140" cy="320704"/>
            </a:xfrm>
            <a:custGeom>
              <a:avLst/>
              <a:gdLst>
                <a:gd name="connsiteX0" fmla="*/ 0 w 3370729"/>
                <a:gd name="connsiteY0" fmla="*/ 0 h 620059"/>
                <a:gd name="connsiteX1" fmla="*/ 1801906 w 3370729"/>
                <a:gd name="connsiteY1" fmla="*/ 537882 h 620059"/>
                <a:gd name="connsiteX2" fmla="*/ 3370729 w 3370729"/>
                <a:gd name="connsiteY2" fmla="*/ 493059 h 62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70729" h="620059">
                  <a:moveTo>
                    <a:pt x="0" y="0"/>
                  </a:moveTo>
                  <a:cubicBezTo>
                    <a:pt x="620059" y="227853"/>
                    <a:pt x="1240118" y="455706"/>
                    <a:pt x="1801906" y="537882"/>
                  </a:cubicBezTo>
                  <a:cubicBezTo>
                    <a:pt x="2363694" y="620059"/>
                    <a:pt x="2867211" y="556559"/>
                    <a:pt x="3370729" y="493059"/>
                  </a:cubicBezTo>
                </a:path>
              </a:pathLst>
            </a:custGeom>
            <a:noFill/>
            <a:ln w="76200" cap="flat" cmpd="sng" algn="ctr">
              <a:solidFill>
                <a:srgbClr val="4F81BD">
                  <a:alpha val="80000"/>
                </a:srgbClr>
              </a:solidFill>
              <a:prstDash val="solid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7" name="Immagine 67" descr="800px-Intelpromtserverpcixadapter1000mta34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9000" y="2514981"/>
              <a:ext cx="914400" cy="609219"/>
            </a:xfrm>
            <a:prstGeom prst="rect">
              <a:avLst/>
            </a:prstGeom>
          </p:spPr>
        </p:pic>
        <p:sp>
          <p:nvSpPr>
            <p:cNvPr id="148" name="Rettangolo 68"/>
            <p:cNvSpPr/>
            <p:nvPr/>
          </p:nvSpPr>
          <p:spPr>
            <a:xfrm>
              <a:off x="3528550" y="2057400"/>
              <a:ext cx="7389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GbE</a:t>
              </a:r>
              <a:endPara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59" name="Connettore 2 38"/>
          <p:cNvCxnSpPr/>
          <p:nvPr/>
        </p:nvCxnSpPr>
        <p:spPr>
          <a:xfrm rot="5400000">
            <a:off x="-1039690" y="3467034"/>
            <a:ext cx="4038600" cy="172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0" name="Rettangolo 44"/>
          <p:cNvSpPr/>
          <p:nvPr/>
        </p:nvSpPr>
        <p:spPr>
          <a:xfrm>
            <a:off x="1013020" y="1447800"/>
            <a:ext cx="660400" cy="2209800"/>
          </a:xfrm>
          <a:prstGeom prst="rect">
            <a:avLst/>
          </a:prstGeom>
          <a:solidFill>
            <a:srgbClr val="9BBB59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Rettangolo 46"/>
          <p:cNvSpPr/>
          <p:nvPr/>
        </p:nvSpPr>
        <p:spPr>
          <a:xfrm>
            <a:off x="1013020" y="3733800"/>
            <a:ext cx="660400" cy="228600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Rettangolo 48"/>
          <p:cNvSpPr/>
          <p:nvPr/>
        </p:nvSpPr>
        <p:spPr>
          <a:xfrm>
            <a:off x="1016465" y="3657600"/>
            <a:ext cx="660400" cy="76200"/>
          </a:xfrm>
          <a:prstGeom prst="rect">
            <a:avLst/>
          </a:prstGeom>
          <a:solidFill>
            <a:srgbClr val="8064A2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CasellaDiTesto 56"/>
          <p:cNvSpPr txBox="1"/>
          <p:nvPr/>
        </p:nvSpPr>
        <p:spPr>
          <a:xfrm>
            <a:off x="401760" y="3767820"/>
            <a:ext cx="580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104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4" name="CasellaDiTesto 58"/>
          <p:cNvSpPr txBox="1"/>
          <p:nvPr/>
        </p:nvSpPr>
        <p:spPr>
          <a:xfrm>
            <a:off x="543380" y="5040868"/>
            <a:ext cx="43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μs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5" name="Immagine 59" descr="hist_bro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210" y="2819400"/>
            <a:ext cx="3797300" cy="2628900"/>
          </a:xfrm>
          <a:prstGeom prst="rect">
            <a:avLst/>
          </a:prstGeom>
        </p:spPr>
      </p:pic>
      <p:grpSp>
        <p:nvGrpSpPr>
          <p:cNvPr id="166" name="Gruppo 84"/>
          <p:cNvGrpSpPr/>
          <p:nvPr/>
        </p:nvGrpSpPr>
        <p:grpSpPr>
          <a:xfrm>
            <a:off x="1887659" y="2857500"/>
            <a:ext cx="3907367" cy="2705100"/>
            <a:chOff x="9702800" y="228600"/>
            <a:chExt cx="8128000" cy="6096000"/>
          </a:xfrm>
        </p:grpSpPr>
        <p:pic>
          <p:nvPicPr>
            <p:cNvPr id="167" name="Immagine 61" descr="H2D_BW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02800" y="228600"/>
              <a:ext cx="8128000" cy="6096000"/>
            </a:xfrm>
            <a:prstGeom prst="rect">
              <a:avLst/>
            </a:prstGeom>
          </p:spPr>
        </p:pic>
        <p:cxnSp>
          <p:nvCxnSpPr>
            <p:cNvPr id="168" name="Connettore 1 79"/>
            <p:cNvCxnSpPr/>
            <p:nvPr/>
          </p:nvCxnSpPr>
          <p:spPr>
            <a:xfrm>
              <a:off x="10972800" y="5294296"/>
              <a:ext cx="1519949" cy="1588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9" name="Connettore 1 81"/>
            <p:cNvCxnSpPr/>
            <p:nvPr/>
          </p:nvCxnSpPr>
          <p:spPr>
            <a:xfrm rot="5400000">
              <a:off x="12351243" y="5447506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70" name="CasellaDiTesto 85"/>
          <p:cNvSpPr txBox="1"/>
          <p:nvPr/>
        </p:nvSpPr>
        <p:spPr>
          <a:xfrm>
            <a:off x="2052760" y="1447801"/>
            <a:ext cx="3219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Data are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copied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from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system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memory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GPU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memory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6354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GPU processing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  <p:grpSp>
        <p:nvGrpSpPr>
          <p:cNvPr id="88" name="Gruppo 46"/>
          <p:cNvGrpSpPr/>
          <p:nvPr/>
        </p:nvGrpSpPr>
        <p:grpSpPr>
          <a:xfrm>
            <a:off x="5904556" y="1260630"/>
            <a:ext cx="3650956" cy="4225771"/>
            <a:chOff x="2745668" y="1108229"/>
            <a:chExt cx="3370113" cy="4225771"/>
          </a:xfrm>
        </p:grpSpPr>
        <p:grpSp>
          <p:nvGrpSpPr>
            <p:cNvPr id="89" name="Gruppo 31"/>
            <p:cNvGrpSpPr/>
            <p:nvPr/>
          </p:nvGrpSpPr>
          <p:grpSpPr>
            <a:xfrm rot="5400000">
              <a:off x="4887291" y="2278200"/>
              <a:ext cx="720000" cy="972000"/>
              <a:chOff x="4887291" y="2110189"/>
              <a:chExt cx="720000" cy="972000"/>
            </a:xfrm>
          </p:grpSpPr>
          <p:sp>
            <p:nvSpPr>
              <p:cNvPr id="113" name="Rectangle 32"/>
              <p:cNvSpPr>
                <a:spLocks/>
              </p:cNvSpPr>
              <p:nvPr/>
            </p:nvSpPr>
            <p:spPr>
              <a:xfrm rot="16200000">
                <a:off x="4761291" y="2236189"/>
                <a:ext cx="972000" cy="720000"/>
              </a:xfrm>
              <a:prstGeom prst="rect">
                <a:avLst/>
              </a:prstGeom>
              <a:solidFill>
                <a:srgbClr val="1D971D"/>
              </a:solidFill>
              <a:ln w="19050" cap="flat" cmpd="sng" algn="ctr">
                <a:solidFill>
                  <a:srgbClr val="1D971D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Rectangle 33"/>
              <p:cNvSpPr>
                <a:spLocks noChangeAspect="1"/>
              </p:cNvSpPr>
              <p:nvPr/>
            </p:nvSpPr>
            <p:spPr>
              <a:xfrm rot="16200000">
                <a:off x="4937556" y="2369524"/>
                <a:ext cx="612000" cy="45333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36000" r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GPU</a:t>
                </a:r>
                <a:endParaRPr kumimoji="0" lang="it-IT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0" name="Gruppo 29"/>
            <p:cNvGrpSpPr/>
            <p:nvPr/>
          </p:nvGrpSpPr>
          <p:grpSpPr>
            <a:xfrm rot="5400000">
              <a:off x="4881840" y="982229"/>
              <a:ext cx="720000" cy="972000"/>
              <a:chOff x="4881840" y="553072"/>
              <a:chExt cx="720000" cy="972000"/>
            </a:xfrm>
          </p:grpSpPr>
          <p:sp>
            <p:nvSpPr>
              <p:cNvPr id="111" name="Rectangle 34"/>
              <p:cNvSpPr>
                <a:spLocks/>
              </p:cNvSpPr>
              <p:nvPr/>
            </p:nvSpPr>
            <p:spPr>
              <a:xfrm rot="16200000">
                <a:off x="4755840" y="679072"/>
                <a:ext cx="972000" cy="7200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Rectangle 35"/>
              <p:cNvSpPr>
                <a:spLocks noChangeAspect="1"/>
              </p:cNvSpPr>
              <p:nvPr/>
            </p:nvSpPr>
            <p:spPr>
              <a:xfrm rot="16200000">
                <a:off x="4965503" y="812407"/>
                <a:ext cx="612000" cy="45333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GPU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MEM</a:t>
                </a:r>
              </a:p>
            </p:txBody>
          </p:sp>
        </p:grpSp>
        <p:sp>
          <p:nvSpPr>
            <p:cNvPr id="91" name="Up-Down Arrow 36"/>
            <p:cNvSpPr/>
            <p:nvPr/>
          </p:nvSpPr>
          <p:spPr>
            <a:xfrm>
              <a:off x="5260698" y="1821996"/>
              <a:ext cx="216000" cy="540000"/>
            </a:xfrm>
            <a:prstGeom prst="upDown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Up-Down Arrow 37"/>
            <p:cNvSpPr/>
            <p:nvPr/>
          </p:nvSpPr>
          <p:spPr>
            <a:xfrm>
              <a:off x="4864774" y="1821996"/>
              <a:ext cx="216000" cy="540000"/>
            </a:xfrm>
            <a:prstGeom prst="upDown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Up-Down Arrow 38"/>
            <p:cNvSpPr/>
            <p:nvPr/>
          </p:nvSpPr>
          <p:spPr>
            <a:xfrm>
              <a:off x="5062473" y="1820304"/>
              <a:ext cx="216000" cy="540000"/>
            </a:xfrm>
            <a:prstGeom prst="upDown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Up-Down Arrow 39"/>
            <p:cNvSpPr/>
            <p:nvPr/>
          </p:nvSpPr>
          <p:spPr>
            <a:xfrm>
              <a:off x="5458768" y="1822200"/>
              <a:ext cx="216000" cy="540000"/>
            </a:xfrm>
            <a:prstGeom prst="upDown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5" name="Straight Connector 40"/>
            <p:cNvCxnSpPr/>
            <p:nvPr/>
          </p:nvCxnSpPr>
          <p:spPr>
            <a:xfrm rot="10800000">
              <a:off x="2803413" y="3469288"/>
              <a:ext cx="3312368" cy="0"/>
            </a:xfrm>
            <a:prstGeom prst="line">
              <a:avLst/>
            </a:prstGeom>
            <a:noFill/>
            <a:ln w="635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6" name="Straight Connector 41"/>
            <p:cNvCxnSpPr/>
            <p:nvPr/>
          </p:nvCxnSpPr>
          <p:spPr>
            <a:xfrm rot="10800000">
              <a:off x="3891857" y="3084305"/>
              <a:ext cx="0" cy="360040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7" name="Straight Connector 43"/>
            <p:cNvCxnSpPr/>
            <p:nvPr/>
          </p:nvCxnSpPr>
          <p:spPr>
            <a:xfrm rot="10800000">
              <a:off x="4459597" y="3469288"/>
              <a:ext cx="0" cy="360040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98" name="Gruppo 34"/>
            <p:cNvGrpSpPr/>
            <p:nvPr/>
          </p:nvGrpSpPr>
          <p:grpSpPr>
            <a:xfrm rot="5400000">
              <a:off x="4164600" y="3684000"/>
              <a:ext cx="720000" cy="972000"/>
              <a:chOff x="4099557" y="3866016"/>
              <a:chExt cx="720000" cy="972000"/>
            </a:xfrm>
          </p:grpSpPr>
          <p:sp>
            <p:nvSpPr>
              <p:cNvPr id="109" name="Rectangle 44"/>
              <p:cNvSpPr>
                <a:spLocks/>
              </p:cNvSpPr>
              <p:nvPr/>
            </p:nvSpPr>
            <p:spPr>
              <a:xfrm rot="16200000">
                <a:off x="3973557" y="3992016"/>
                <a:ext cx="972000" cy="7200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Rectangle 45"/>
              <p:cNvSpPr>
                <a:spLocks noChangeAspect="1"/>
              </p:cNvSpPr>
              <p:nvPr/>
            </p:nvSpPr>
            <p:spPr>
              <a:xfrm rot="16200000">
                <a:off x="4149822" y="4125351"/>
                <a:ext cx="612000" cy="453330"/>
              </a:xfrm>
              <a:prstGeom prst="rect">
                <a:avLst/>
              </a:prstGeom>
              <a:solidFill>
                <a:srgbClr val="002060"/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Chipset</a:t>
                </a:r>
                <a:endPara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99" name="Straight Connector 46"/>
            <p:cNvCxnSpPr/>
            <p:nvPr/>
          </p:nvCxnSpPr>
          <p:spPr>
            <a:xfrm rot="10800000">
              <a:off x="5241880" y="3109248"/>
              <a:ext cx="0" cy="360040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100" name="Gruppo 35"/>
            <p:cNvGrpSpPr/>
            <p:nvPr/>
          </p:nvGrpSpPr>
          <p:grpSpPr>
            <a:xfrm rot="5400000">
              <a:off x="3497400" y="4488000"/>
              <a:ext cx="720000" cy="972000"/>
              <a:chOff x="4064797" y="4936883"/>
              <a:chExt cx="720000" cy="972000"/>
            </a:xfrm>
          </p:grpSpPr>
          <p:sp>
            <p:nvSpPr>
              <p:cNvPr id="107" name="Rectangle 47"/>
              <p:cNvSpPr>
                <a:spLocks/>
              </p:cNvSpPr>
              <p:nvPr/>
            </p:nvSpPr>
            <p:spPr>
              <a:xfrm rot="16200000">
                <a:off x="3938797" y="5062883"/>
                <a:ext cx="972000" cy="7200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Rectangle 48"/>
              <p:cNvSpPr>
                <a:spLocks noChangeAspect="1"/>
              </p:cNvSpPr>
              <p:nvPr/>
            </p:nvSpPr>
            <p:spPr>
              <a:xfrm rot="16200000">
                <a:off x="4149262" y="5196218"/>
                <a:ext cx="612000" cy="453330"/>
              </a:xfrm>
              <a:prstGeom prst="rect">
                <a:avLst/>
              </a:prstGeom>
              <a:solidFill>
                <a:srgbClr val="002060"/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CPU</a:t>
                </a:r>
                <a:endParaRPr kumimoji="0" lang="it-IT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1" name="Gruppo 37"/>
            <p:cNvGrpSpPr/>
            <p:nvPr/>
          </p:nvGrpSpPr>
          <p:grpSpPr>
            <a:xfrm rot="5400000">
              <a:off x="4564200" y="4488000"/>
              <a:ext cx="720000" cy="972000"/>
              <a:chOff x="4900690" y="4936883"/>
              <a:chExt cx="720000" cy="972000"/>
            </a:xfrm>
          </p:grpSpPr>
          <p:sp>
            <p:nvSpPr>
              <p:cNvPr id="105" name="Rectangle 50"/>
              <p:cNvSpPr>
                <a:spLocks/>
              </p:cNvSpPr>
              <p:nvPr/>
            </p:nvSpPr>
            <p:spPr>
              <a:xfrm rot="16200000">
                <a:off x="4774690" y="5062883"/>
                <a:ext cx="972000" cy="7200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Rectangle 51"/>
              <p:cNvSpPr>
                <a:spLocks noChangeAspect="1"/>
              </p:cNvSpPr>
              <p:nvPr/>
            </p:nvSpPr>
            <p:spPr>
              <a:xfrm rot="16200000">
                <a:off x="4950955" y="5108536"/>
                <a:ext cx="612000" cy="45333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SYSTEM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MEM</a:t>
                </a:r>
                <a:endPara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2" name="TextBox 103"/>
            <p:cNvSpPr txBox="1"/>
            <p:nvPr/>
          </p:nvSpPr>
          <p:spPr>
            <a:xfrm>
              <a:off x="2745668" y="3429000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PCIe</a:t>
              </a:r>
              <a:endPara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3" name="Immagine 67" descr="800px-Intelpromtserverpcixadapter1000mta34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9000" y="2514981"/>
              <a:ext cx="914400" cy="609219"/>
            </a:xfrm>
            <a:prstGeom prst="rect">
              <a:avLst/>
            </a:prstGeom>
          </p:spPr>
        </p:pic>
        <p:sp>
          <p:nvSpPr>
            <p:cNvPr id="104" name="Rettangolo 68"/>
            <p:cNvSpPr/>
            <p:nvPr/>
          </p:nvSpPr>
          <p:spPr>
            <a:xfrm>
              <a:off x="3528550" y="2057400"/>
              <a:ext cx="7389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GbE</a:t>
              </a:r>
              <a:endPara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15" name="Connettore 2 38"/>
          <p:cNvCxnSpPr/>
          <p:nvPr/>
        </p:nvCxnSpPr>
        <p:spPr>
          <a:xfrm rot="5400000">
            <a:off x="-1039690" y="3467034"/>
            <a:ext cx="4038600" cy="172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6" name="Rettangolo 61"/>
          <p:cNvSpPr/>
          <p:nvPr/>
        </p:nvSpPr>
        <p:spPr>
          <a:xfrm>
            <a:off x="1013020" y="3962400"/>
            <a:ext cx="660400" cy="685800"/>
          </a:xfrm>
          <a:prstGeom prst="rect">
            <a:avLst/>
          </a:prstGeom>
          <a:solidFill>
            <a:srgbClr val="FFFF6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Rettangolo 82"/>
          <p:cNvSpPr/>
          <p:nvPr/>
        </p:nvSpPr>
        <p:spPr>
          <a:xfrm>
            <a:off x="1013020" y="1447800"/>
            <a:ext cx="660400" cy="2209800"/>
          </a:xfrm>
          <a:prstGeom prst="rect">
            <a:avLst/>
          </a:prstGeom>
          <a:solidFill>
            <a:srgbClr val="9BBB59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Rettangolo 83"/>
          <p:cNvSpPr/>
          <p:nvPr/>
        </p:nvSpPr>
        <p:spPr>
          <a:xfrm>
            <a:off x="1013020" y="3733800"/>
            <a:ext cx="660400" cy="228600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Rettangolo 84"/>
          <p:cNvSpPr/>
          <p:nvPr/>
        </p:nvSpPr>
        <p:spPr>
          <a:xfrm>
            <a:off x="1016465" y="3657600"/>
            <a:ext cx="660400" cy="76200"/>
          </a:xfrm>
          <a:prstGeom prst="rect">
            <a:avLst/>
          </a:prstGeom>
          <a:solidFill>
            <a:srgbClr val="8064A2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CasellaDiTesto 85"/>
          <p:cNvSpPr txBox="1"/>
          <p:nvPr/>
        </p:nvSpPr>
        <p:spPr>
          <a:xfrm>
            <a:off x="401760" y="4473120"/>
            <a:ext cx="580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134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" name="CasellaDiTesto 87"/>
          <p:cNvSpPr txBox="1"/>
          <p:nvPr/>
        </p:nvSpPr>
        <p:spPr>
          <a:xfrm>
            <a:off x="2052760" y="1447800"/>
            <a:ext cx="3219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Ring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pattern-matching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GPU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Kernel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executed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results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are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stored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device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memory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" name="CasellaDiTesto 88"/>
          <p:cNvSpPr txBox="1"/>
          <p:nvPr/>
        </p:nvSpPr>
        <p:spPr>
          <a:xfrm>
            <a:off x="543380" y="5040868"/>
            <a:ext cx="43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μs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3" name="Immagine 89" descr="MAXEVENTS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760" y="2895600"/>
            <a:ext cx="3632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2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GPU processing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  <p:sp>
        <p:nvSpPr>
          <p:cNvPr id="91" name="Content Placeholder 6"/>
          <p:cNvSpPr>
            <a:spLocks noGrp="1"/>
          </p:cNvSpPr>
          <p:nvPr>
            <p:ph idx="1"/>
          </p:nvPr>
        </p:nvSpPr>
        <p:spPr bwMode="auto">
          <a:xfrm>
            <a:off x="731960" y="1143000"/>
            <a:ext cx="4953000" cy="43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2" name="Gruppo 46"/>
          <p:cNvGrpSpPr/>
          <p:nvPr/>
        </p:nvGrpSpPr>
        <p:grpSpPr>
          <a:xfrm>
            <a:off x="5904556" y="1260630"/>
            <a:ext cx="3650956" cy="4225771"/>
            <a:chOff x="2745668" y="1108229"/>
            <a:chExt cx="3370113" cy="4225771"/>
          </a:xfrm>
        </p:grpSpPr>
        <p:grpSp>
          <p:nvGrpSpPr>
            <p:cNvPr id="93" name="Gruppo 31"/>
            <p:cNvGrpSpPr/>
            <p:nvPr/>
          </p:nvGrpSpPr>
          <p:grpSpPr>
            <a:xfrm rot="5400000">
              <a:off x="4887291" y="2278200"/>
              <a:ext cx="720000" cy="972000"/>
              <a:chOff x="4887291" y="2110189"/>
              <a:chExt cx="720000" cy="972000"/>
            </a:xfrm>
          </p:grpSpPr>
          <p:sp>
            <p:nvSpPr>
              <p:cNvPr id="117" name="Rectangle 32"/>
              <p:cNvSpPr>
                <a:spLocks/>
              </p:cNvSpPr>
              <p:nvPr/>
            </p:nvSpPr>
            <p:spPr>
              <a:xfrm rot="16200000">
                <a:off x="4761291" y="2236189"/>
                <a:ext cx="972000" cy="720000"/>
              </a:xfrm>
              <a:prstGeom prst="rect">
                <a:avLst/>
              </a:prstGeom>
              <a:solidFill>
                <a:srgbClr val="1D971D"/>
              </a:solidFill>
              <a:ln w="19050" cap="flat" cmpd="sng" algn="ctr">
                <a:solidFill>
                  <a:srgbClr val="1D971D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Rectangle 33"/>
              <p:cNvSpPr>
                <a:spLocks noChangeAspect="1"/>
              </p:cNvSpPr>
              <p:nvPr/>
            </p:nvSpPr>
            <p:spPr>
              <a:xfrm rot="16200000">
                <a:off x="4937556" y="2369524"/>
                <a:ext cx="612000" cy="45333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36000" r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GPU</a:t>
                </a:r>
                <a:endParaRPr kumimoji="0" lang="it-IT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4" name="Gruppo 29"/>
            <p:cNvGrpSpPr/>
            <p:nvPr/>
          </p:nvGrpSpPr>
          <p:grpSpPr>
            <a:xfrm rot="5400000">
              <a:off x="4881840" y="982229"/>
              <a:ext cx="720000" cy="972000"/>
              <a:chOff x="4881840" y="553072"/>
              <a:chExt cx="720000" cy="972000"/>
            </a:xfrm>
          </p:grpSpPr>
          <p:sp>
            <p:nvSpPr>
              <p:cNvPr id="115" name="Rectangle 34"/>
              <p:cNvSpPr>
                <a:spLocks/>
              </p:cNvSpPr>
              <p:nvPr/>
            </p:nvSpPr>
            <p:spPr>
              <a:xfrm rot="16200000">
                <a:off x="4755840" y="679072"/>
                <a:ext cx="972000" cy="7200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Rectangle 35"/>
              <p:cNvSpPr>
                <a:spLocks noChangeAspect="1"/>
              </p:cNvSpPr>
              <p:nvPr/>
            </p:nvSpPr>
            <p:spPr>
              <a:xfrm rot="16200000">
                <a:off x="4965503" y="812407"/>
                <a:ext cx="612000" cy="45333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GPU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MEM</a:t>
                </a:r>
              </a:p>
            </p:txBody>
          </p:sp>
        </p:grpSp>
        <p:sp>
          <p:nvSpPr>
            <p:cNvPr id="95" name="Up-Down Arrow 36"/>
            <p:cNvSpPr/>
            <p:nvPr/>
          </p:nvSpPr>
          <p:spPr>
            <a:xfrm>
              <a:off x="5260698" y="1821996"/>
              <a:ext cx="216000" cy="540000"/>
            </a:xfrm>
            <a:prstGeom prst="upDown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Up-Down Arrow 37"/>
            <p:cNvSpPr/>
            <p:nvPr/>
          </p:nvSpPr>
          <p:spPr>
            <a:xfrm>
              <a:off x="4864774" y="1821996"/>
              <a:ext cx="216000" cy="540000"/>
            </a:xfrm>
            <a:prstGeom prst="upDown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Up-Down Arrow 38"/>
            <p:cNvSpPr/>
            <p:nvPr/>
          </p:nvSpPr>
          <p:spPr>
            <a:xfrm>
              <a:off x="5062473" y="1820304"/>
              <a:ext cx="216000" cy="540000"/>
            </a:xfrm>
            <a:prstGeom prst="upDown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Up-Down Arrow 39"/>
            <p:cNvSpPr/>
            <p:nvPr/>
          </p:nvSpPr>
          <p:spPr>
            <a:xfrm>
              <a:off x="5458768" y="1822200"/>
              <a:ext cx="216000" cy="540000"/>
            </a:xfrm>
            <a:prstGeom prst="upDown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9" name="Straight Connector 40"/>
            <p:cNvCxnSpPr/>
            <p:nvPr/>
          </p:nvCxnSpPr>
          <p:spPr>
            <a:xfrm rot="10800000">
              <a:off x="2803413" y="3469288"/>
              <a:ext cx="3312368" cy="0"/>
            </a:xfrm>
            <a:prstGeom prst="line">
              <a:avLst/>
            </a:prstGeom>
            <a:noFill/>
            <a:ln w="635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0" name="Straight Connector 41"/>
            <p:cNvCxnSpPr/>
            <p:nvPr/>
          </p:nvCxnSpPr>
          <p:spPr>
            <a:xfrm rot="10800000">
              <a:off x="3891857" y="3084305"/>
              <a:ext cx="0" cy="360040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1" name="Straight Connector 43"/>
            <p:cNvCxnSpPr/>
            <p:nvPr/>
          </p:nvCxnSpPr>
          <p:spPr>
            <a:xfrm rot="10800000">
              <a:off x="4459597" y="3469288"/>
              <a:ext cx="0" cy="360040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102" name="Gruppo 34"/>
            <p:cNvGrpSpPr/>
            <p:nvPr/>
          </p:nvGrpSpPr>
          <p:grpSpPr>
            <a:xfrm rot="5400000">
              <a:off x="4164600" y="3684000"/>
              <a:ext cx="720000" cy="972000"/>
              <a:chOff x="4099557" y="3866016"/>
              <a:chExt cx="720000" cy="972000"/>
            </a:xfrm>
          </p:grpSpPr>
          <p:sp>
            <p:nvSpPr>
              <p:cNvPr id="113" name="Rectangle 44"/>
              <p:cNvSpPr>
                <a:spLocks/>
              </p:cNvSpPr>
              <p:nvPr/>
            </p:nvSpPr>
            <p:spPr>
              <a:xfrm rot="16200000">
                <a:off x="3973557" y="3992016"/>
                <a:ext cx="972000" cy="7200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Rectangle 45"/>
              <p:cNvSpPr>
                <a:spLocks noChangeAspect="1"/>
              </p:cNvSpPr>
              <p:nvPr/>
            </p:nvSpPr>
            <p:spPr>
              <a:xfrm rot="16200000">
                <a:off x="4149822" y="4125351"/>
                <a:ext cx="612000" cy="453330"/>
              </a:xfrm>
              <a:prstGeom prst="rect">
                <a:avLst/>
              </a:prstGeom>
              <a:solidFill>
                <a:srgbClr val="002060"/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Chipset</a:t>
                </a:r>
                <a:endPara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03" name="Straight Connector 46"/>
            <p:cNvCxnSpPr/>
            <p:nvPr/>
          </p:nvCxnSpPr>
          <p:spPr>
            <a:xfrm rot="10800000">
              <a:off x="5241880" y="3109248"/>
              <a:ext cx="0" cy="360040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104" name="Gruppo 35"/>
            <p:cNvGrpSpPr/>
            <p:nvPr/>
          </p:nvGrpSpPr>
          <p:grpSpPr>
            <a:xfrm rot="5400000">
              <a:off x="3497400" y="4488000"/>
              <a:ext cx="720000" cy="972000"/>
              <a:chOff x="4064797" y="4936883"/>
              <a:chExt cx="720000" cy="972000"/>
            </a:xfrm>
          </p:grpSpPr>
          <p:sp>
            <p:nvSpPr>
              <p:cNvPr id="111" name="Rectangle 47"/>
              <p:cNvSpPr>
                <a:spLocks/>
              </p:cNvSpPr>
              <p:nvPr/>
            </p:nvSpPr>
            <p:spPr>
              <a:xfrm rot="16200000">
                <a:off x="3938797" y="5062883"/>
                <a:ext cx="972000" cy="7200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Rectangle 48"/>
              <p:cNvSpPr>
                <a:spLocks noChangeAspect="1"/>
              </p:cNvSpPr>
              <p:nvPr/>
            </p:nvSpPr>
            <p:spPr>
              <a:xfrm rot="16200000">
                <a:off x="4149262" y="5196218"/>
                <a:ext cx="612000" cy="453330"/>
              </a:xfrm>
              <a:prstGeom prst="rect">
                <a:avLst/>
              </a:prstGeom>
              <a:solidFill>
                <a:srgbClr val="002060"/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CPU</a:t>
                </a:r>
                <a:endParaRPr kumimoji="0" lang="it-IT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5" name="Gruppo 37"/>
            <p:cNvGrpSpPr/>
            <p:nvPr/>
          </p:nvGrpSpPr>
          <p:grpSpPr>
            <a:xfrm rot="5400000">
              <a:off x="4564200" y="4488000"/>
              <a:ext cx="720000" cy="972000"/>
              <a:chOff x="4900690" y="4936883"/>
              <a:chExt cx="720000" cy="972000"/>
            </a:xfrm>
          </p:grpSpPr>
          <p:sp>
            <p:nvSpPr>
              <p:cNvPr id="109" name="Rectangle 50"/>
              <p:cNvSpPr>
                <a:spLocks/>
              </p:cNvSpPr>
              <p:nvPr/>
            </p:nvSpPr>
            <p:spPr>
              <a:xfrm rot="16200000">
                <a:off x="4774690" y="5062883"/>
                <a:ext cx="972000" cy="7200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Rectangle 51"/>
              <p:cNvSpPr>
                <a:spLocks noChangeAspect="1"/>
              </p:cNvSpPr>
              <p:nvPr/>
            </p:nvSpPr>
            <p:spPr>
              <a:xfrm rot="16200000">
                <a:off x="4950955" y="5108536"/>
                <a:ext cx="612000" cy="45333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SYSTEM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MEM</a:t>
                </a:r>
                <a:endPara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6" name="TextBox 103"/>
            <p:cNvSpPr txBox="1"/>
            <p:nvPr/>
          </p:nvSpPr>
          <p:spPr>
            <a:xfrm>
              <a:off x="2745668" y="3429000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PCIe</a:t>
              </a:r>
              <a:endPara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7" name="Immagine 67" descr="800px-Intelpromtserverpcixadapter1000mta34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9000" y="2514981"/>
              <a:ext cx="914400" cy="609219"/>
            </a:xfrm>
            <a:prstGeom prst="rect">
              <a:avLst/>
            </a:prstGeom>
          </p:spPr>
        </p:pic>
        <p:sp>
          <p:nvSpPr>
            <p:cNvPr id="108" name="Rettangolo 68"/>
            <p:cNvSpPr/>
            <p:nvPr/>
          </p:nvSpPr>
          <p:spPr>
            <a:xfrm>
              <a:off x="3528550" y="2057400"/>
              <a:ext cx="7389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GbE</a:t>
              </a:r>
              <a:endPara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19" name="Connettore 2 38"/>
          <p:cNvCxnSpPr/>
          <p:nvPr/>
        </p:nvCxnSpPr>
        <p:spPr>
          <a:xfrm rot="5400000">
            <a:off x="-1039690" y="3467034"/>
            <a:ext cx="4038600" cy="172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0" name="Freeform 95"/>
          <p:cNvSpPr/>
          <p:nvPr/>
        </p:nvSpPr>
        <p:spPr>
          <a:xfrm rot="10800000">
            <a:off x="8130733" y="1709606"/>
            <a:ext cx="204693" cy="3167194"/>
          </a:xfrm>
          <a:custGeom>
            <a:avLst/>
            <a:gdLst>
              <a:gd name="connsiteX0" fmla="*/ 219075 w 638175"/>
              <a:gd name="connsiteY0" fmla="*/ 3343275 h 3343275"/>
              <a:gd name="connsiteX1" fmla="*/ 0 w 638175"/>
              <a:gd name="connsiteY1" fmla="*/ 1819275 h 3343275"/>
              <a:gd name="connsiteX2" fmla="*/ 219075 w 638175"/>
              <a:gd name="connsiteY2" fmla="*/ 314325 h 3343275"/>
              <a:gd name="connsiteX3" fmla="*/ 638175 w 638175"/>
              <a:gd name="connsiteY3" fmla="*/ 0 h 3343275"/>
              <a:gd name="connsiteX4" fmla="*/ 638175 w 638175"/>
              <a:gd name="connsiteY4" fmla="*/ 0 h 334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175" h="3343275">
                <a:moveTo>
                  <a:pt x="219075" y="3343275"/>
                </a:moveTo>
                <a:cubicBezTo>
                  <a:pt x="109537" y="2833687"/>
                  <a:pt x="0" y="2324100"/>
                  <a:pt x="0" y="1819275"/>
                </a:cubicBezTo>
                <a:cubicBezTo>
                  <a:pt x="0" y="1314450"/>
                  <a:pt x="112713" y="617538"/>
                  <a:pt x="219075" y="314325"/>
                </a:cubicBezTo>
                <a:cubicBezTo>
                  <a:pt x="325438" y="11113"/>
                  <a:pt x="638175" y="0"/>
                  <a:pt x="638175" y="0"/>
                </a:cubicBezTo>
                <a:lnTo>
                  <a:pt x="638175" y="0"/>
                </a:lnTo>
              </a:path>
            </a:pathLst>
          </a:custGeom>
          <a:noFill/>
          <a:ln w="82550" cap="flat" cmpd="sng" algn="ctr">
            <a:solidFill>
              <a:srgbClr val="FD9731">
                <a:alpha val="80000"/>
              </a:srgbClr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ettangolo 59"/>
          <p:cNvSpPr/>
          <p:nvPr/>
        </p:nvSpPr>
        <p:spPr>
          <a:xfrm>
            <a:off x="1013020" y="3962400"/>
            <a:ext cx="660400" cy="685800"/>
          </a:xfrm>
          <a:prstGeom prst="rect">
            <a:avLst/>
          </a:prstGeom>
          <a:solidFill>
            <a:srgbClr val="FFFF6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Rettangolo 60"/>
          <p:cNvSpPr/>
          <p:nvPr/>
        </p:nvSpPr>
        <p:spPr>
          <a:xfrm>
            <a:off x="1013020" y="1447800"/>
            <a:ext cx="660400" cy="2209800"/>
          </a:xfrm>
          <a:prstGeom prst="rect">
            <a:avLst/>
          </a:prstGeom>
          <a:solidFill>
            <a:srgbClr val="9BBB59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Rettangolo 61"/>
          <p:cNvSpPr/>
          <p:nvPr/>
        </p:nvSpPr>
        <p:spPr>
          <a:xfrm>
            <a:off x="1013020" y="3733800"/>
            <a:ext cx="660400" cy="228600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Rettangolo 63"/>
          <p:cNvSpPr/>
          <p:nvPr/>
        </p:nvSpPr>
        <p:spPr>
          <a:xfrm>
            <a:off x="1016465" y="3657600"/>
            <a:ext cx="660400" cy="76200"/>
          </a:xfrm>
          <a:prstGeom prst="rect">
            <a:avLst/>
          </a:prstGeom>
          <a:solidFill>
            <a:srgbClr val="8064A2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CasellaDiTesto 64"/>
          <p:cNvSpPr txBox="1"/>
          <p:nvPr/>
        </p:nvSpPr>
        <p:spPr>
          <a:xfrm>
            <a:off x="2052760" y="1447800"/>
            <a:ext cx="3219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Results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are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copied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from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GPU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memory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system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memory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(322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bytes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–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20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results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6" name="CasellaDiTesto 65"/>
          <p:cNvSpPr txBox="1"/>
          <p:nvPr/>
        </p:nvSpPr>
        <p:spPr>
          <a:xfrm>
            <a:off x="401760" y="4690708"/>
            <a:ext cx="580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139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7" name="CasellaDiTesto 66"/>
          <p:cNvSpPr txBox="1"/>
          <p:nvPr/>
        </p:nvSpPr>
        <p:spPr>
          <a:xfrm>
            <a:off x="543380" y="5040868"/>
            <a:ext cx="43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μs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8" name="Rettangolo 81"/>
          <p:cNvSpPr/>
          <p:nvPr/>
        </p:nvSpPr>
        <p:spPr>
          <a:xfrm>
            <a:off x="1016465" y="4648200"/>
            <a:ext cx="660400" cy="228600"/>
          </a:xfrm>
          <a:prstGeom prst="rect">
            <a:avLst/>
          </a:prstGeom>
          <a:solidFill>
            <a:srgbClr val="F7964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9" name="Immagine 82" descr="D2H_B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660" y="2743200"/>
            <a:ext cx="3962400" cy="2743200"/>
          </a:xfrm>
          <a:prstGeom prst="rect">
            <a:avLst/>
          </a:prstGeom>
        </p:spPr>
      </p:pic>
      <p:sp>
        <p:nvSpPr>
          <p:cNvPr id="130" name="Ovale 83"/>
          <p:cNvSpPr/>
          <p:nvPr/>
        </p:nvSpPr>
        <p:spPr>
          <a:xfrm>
            <a:off x="2560345" y="4998360"/>
            <a:ext cx="165100" cy="152400"/>
          </a:xfrm>
          <a:prstGeom prst="ellipse">
            <a:avLst/>
          </a:prstGeom>
          <a:solidFill>
            <a:srgbClr val="F79646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25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121" y="0"/>
            <a:ext cx="8113304" cy="647700"/>
          </a:xfrm>
        </p:spPr>
        <p:txBody>
          <a:bodyPr/>
          <a:lstStyle/>
          <a:p>
            <a:r>
              <a:rPr lang="it-IT" dirty="0" smtClean="0"/>
              <a:t>GPU processing: open </a:t>
            </a:r>
            <a:r>
              <a:rPr lang="it-IT" dirty="0" err="1" smtClean="0"/>
              <a:t>problems</a:t>
            </a:r>
            <a:r>
              <a:rPr lang="it-IT" dirty="0" smtClean="0"/>
              <a:t> (1)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  <p:sp>
        <p:nvSpPr>
          <p:cNvPr id="92" name="Content Placeholder 6"/>
          <p:cNvSpPr>
            <a:spLocks noGrp="1"/>
          </p:cNvSpPr>
          <p:nvPr>
            <p:ph idx="1"/>
          </p:nvPr>
        </p:nvSpPr>
        <p:spPr bwMode="auto">
          <a:xfrm>
            <a:off x="607732" y="1143000"/>
            <a:ext cx="4953000" cy="43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3" name="Gruppo 46"/>
          <p:cNvGrpSpPr/>
          <p:nvPr/>
        </p:nvGrpSpPr>
        <p:grpSpPr>
          <a:xfrm>
            <a:off x="6138582" y="1260630"/>
            <a:ext cx="3650956" cy="4225771"/>
            <a:chOff x="2745668" y="1108229"/>
            <a:chExt cx="3370113" cy="4225771"/>
          </a:xfrm>
        </p:grpSpPr>
        <p:grpSp>
          <p:nvGrpSpPr>
            <p:cNvPr id="94" name="Gruppo 31"/>
            <p:cNvGrpSpPr/>
            <p:nvPr/>
          </p:nvGrpSpPr>
          <p:grpSpPr>
            <a:xfrm rot="5400000">
              <a:off x="4887291" y="2278200"/>
              <a:ext cx="720000" cy="972000"/>
              <a:chOff x="4887291" y="2110189"/>
              <a:chExt cx="720000" cy="972000"/>
            </a:xfrm>
          </p:grpSpPr>
          <p:sp>
            <p:nvSpPr>
              <p:cNvPr id="118" name="Rectangle 32"/>
              <p:cNvSpPr>
                <a:spLocks/>
              </p:cNvSpPr>
              <p:nvPr/>
            </p:nvSpPr>
            <p:spPr>
              <a:xfrm rot="16200000">
                <a:off x="4761291" y="2236189"/>
                <a:ext cx="972000" cy="720000"/>
              </a:xfrm>
              <a:prstGeom prst="rect">
                <a:avLst/>
              </a:prstGeom>
              <a:solidFill>
                <a:srgbClr val="1D971D"/>
              </a:solidFill>
              <a:ln w="19050" cap="flat" cmpd="sng" algn="ctr">
                <a:solidFill>
                  <a:srgbClr val="1D971D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Rectangle 33"/>
              <p:cNvSpPr>
                <a:spLocks noChangeAspect="1"/>
              </p:cNvSpPr>
              <p:nvPr/>
            </p:nvSpPr>
            <p:spPr>
              <a:xfrm rot="16200000">
                <a:off x="4937556" y="2369524"/>
                <a:ext cx="612000" cy="45333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36000" r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GPU</a:t>
                </a:r>
                <a:endParaRPr kumimoji="0" lang="it-IT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5" name="Gruppo 29"/>
            <p:cNvGrpSpPr/>
            <p:nvPr/>
          </p:nvGrpSpPr>
          <p:grpSpPr>
            <a:xfrm rot="5400000">
              <a:off x="4881840" y="982229"/>
              <a:ext cx="720000" cy="972000"/>
              <a:chOff x="4881840" y="553072"/>
              <a:chExt cx="720000" cy="972000"/>
            </a:xfrm>
          </p:grpSpPr>
          <p:sp>
            <p:nvSpPr>
              <p:cNvPr id="116" name="Rectangle 34"/>
              <p:cNvSpPr>
                <a:spLocks/>
              </p:cNvSpPr>
              <p:nvPr/>
            </p:nvSpPr>
            <p:spPr>
              <a:xfrm rot="16200000">
                <a:off x="4755840" y="679072"/>
                <a:ext cx="972000" cy="7200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Rectangle 35"/>
              <p:cNvSpPr>
                <a:spLocks noChangeAspect="1"/>
              </p:cNvSpPr>
              <p:nvPr/>
            </p:nvSpPr>
            <p:spPr>
              <a:xfrm rot="16200000">
                <a:off x="4965503" y="812407"/>
                <a:ext cx="612000" cy="45333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GPU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MEM</a:t>
                </a:r>
              </a:p>
            </p:txBody>
          </p:sp>
        </p:grpSp>
        <p:sp>
          <p:nvSpPr>
            <p:cNvPr id="96" name="Up-Down Arrow 36"/>
            <p:cNvSpPr/>
            <p:nvPr/>
          </p:nvSpPr>
          <p:spPr>
            <a:xfrm>
              <a:off x="5260698" y="1821996"/>
              <a:ext cx="216000" cy="540000"/>
            </a:xfrm>
            <a:prstGeom prst="upDown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Up-Down Arrow 37"/>
            <p:cNvSpPr/>
            <p:nvPr/>
          </p:nvSpPr>
          <p:spPr>
            <a:xfrm>
              <a:off x="4864774" y="1821996"/>
              <a:ext cx="216000" cy="540000"/>
            </a:xfrm>
            <a:prstGeom prst="upDown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Up-Down Arrow 38"/>
            <p:cNvSpPr/>
            <p:nvPr/>
          </p:nvSpPr>
          <p:spPr>
            <a:xfrm>
              <a:off x="5062473" y="1820304"/>
              <a:ext cx="216000" cy="540000"/>
            </a:xfrm>
            <a:prstGeom prst="upDown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Up-Down Arrow 39"/>
            <p:cNvSpPr/>
            <p:nvPr/>
          </p:nvSpPr>
          <p:spPr>
            <a:xfrm>
              <a:off x="5458768" y="1822200"/>
              <a:ext cx="216000" cy="540000"/>
            </a:xfrm>
            <a:prstGeom prst="upDown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0" name="Straight Connector 40"/>
            <p:cNvCxnSpPr/>
            <p:nvPr/>
          </p:nvCxnSpPr>
          <p:spPr>
            <a:xfrm rot="10800000">
              <a:off x="2803413" y="3469288"/>
              <a:ext cx="3312368" cy="0"/>
            </a:xfrm>
            <a:prstGeom prst="line">
              <a:avLst/>
            </a:prstGeom>
            <a:noFill/>
            <a:ln w="635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1" name="Straight Connector 41"/>
            <p:cNvCxnSpPr/>
            <p:nvPr/>
          </p:nvCxnSpPr>
          <p:spPr>
            <a:xfrm rot="10800000">
              <a:off x="3891857" y="3084305"/>
              <a:ext cx="0" cy="360040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2" name="Straight Connector 43"/>
            <p:cNvCxnSpPr/>
            <p:nvPr/>
          </p:nvCxnSpPr>
          <p:spPr>
            <a:xfrm rot="10800000">
              <a:off x="4459597" y="3469288"/>
              <a:ext cx="0" cy="360040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103" name="Gruppo 34"/>
            <p:cNvGrpSpPr/>
            <p:nvPr/>
          </p:nvGrpSpPr>
          <p:grpSpPr>
            <a:xfrm rot="5400000">
              <a:off x="4164600" y="3684000"/>
              <a:ext cx="720000" cy="972000"/>
              <a:chOff x="4099557" y="3866016"/>
              <a:chExt cx="720000" cy="972000"/>
            </a:xfrm>
          </p:grpSpPr>
          <p:sp>
            <p:nvSpPr>
              <p:cNvPr id="114" name="Rectangle 44"/>
              <p:cNvSpPr>
                <a:spLocks/>
              </p:cNvSpPr>
              <p:nvPr/>
            </p:nvSpPr>
            <p:spPr>
              <a:xfrm rot="16200000">
                <a:off x="3973557" y="3992016"/>
                <a:ext cx="972000" cy="7200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Rectangle 45"/>
              <p:cNvSpPr>
                <a:spLocks noChangeAspect="1"/>
              </p:cNvSpPr>
              <p:nvPr/>
            </p:nvSpPr>
            <p:spPr>
              <a:xfrm rot="16200000">
                <a:off x="4149822" y="4125351"/>
                <a:ext cx="612000" cy="453330"/>
              </a:xfrm>
              <a:prstGeom prst="rect">
                <a:avLst/>
              </a:prstGeom>
              <a:solidFill>
                <a:srgbClr val="002060"/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Chipset</a:t>
                </a:r>
                <a:endPara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04" name="Straight Connector 46"/>
            <p:cNvCxnSpPr/>
            <p:nvPr/>
          </p:nvCxnSpPr>
          <p:spPr>
            <a:xfrm rot="10800000">
              <a:off x="5241880" y="3109248"/>
              <a:ext cx="0" cy="360040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105" name="Gruppo 35"/>
            <p:cNvGrpSpPr/>
            <p:nvPr/>
          </p:nvGrpSpPr>
          <p:grpSpPr>
            <a:xfrm rot="5400000">
              <a:off x="3497400" y="4488000"/>
              <a:ext cx="720000" cy="972000"/>
              <a:chOff x="4064797" y="4936883"/>
              <a:chExt cx="720000" cy="972000"/>
            </a:xfrm>
          </p:grpSpPr>
          <p:sp>
            <p:nvSpPr>
              <p:cNvPr id="112" name="Rectangle 47"/>
              <p:cNvSpPr>
                <a:spLocks/>
              </p:cNvSpPr>
              <p:nvPr/>
            </p:nvSpPr>
            <p:spPr>
              <a:xfrm rot="16200000">
                <a:off x="3938797" y="5062883"/>
                <a:ext cx="972000" cy="7200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Rectangle 48"/>
              <p:cNvSpPr>
                <a:spLocks noChangeAspect="1"/>
              </p:cNvSpPr>
              <p:nvPr/>
            </p:nvSpPr>
            <p:spPr>
              <a:xfrm rot="16200000">
                <a:off x="4149262" y="5196218"/>
                <a:ext cx="612000" cy="453330"/>
              </a:xfrm>
              <a:prstGeom prst="rect">
                <a:avLst/>
              </a:prstGeom>
              <a:solidFill>
                <a:srgbClr val="002060"/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CPU</a:t>
                </a:r>
                <a:endParaRPr kumimoji="0" lang="it-IT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uppo 37"/>
            <p:cNvGrpSpPr/>
            <p:nvPr/>
          </p:nvGrpSpPr>
          <p:grpSpPr>
            <a:xfrm rot="5400000">
              <a:off x="4564200" y="4488000"/>
              <a:ext cx="720000" cy="972000"/>
              <a:chOff x="4900690" y="4936883"/>
              <a:chExt cx="720000" cy="972000"/>
            </a:xfrm>
          </p:grpSpPr>
          <p:sp>
            <p:nvSpPr>
              <p:cNvPr id="110" name="Rectangle 50"/>
              <p:cNvSpPr>
                <a:spLocks/>
              </p:cNvSpPr>
              <p:nvPr/>
            </p:nvSpPr>
            <p:spPr>
              <a:xfrm rot="16200000">
                <a:off x="4774690" y="5062883"/>
                <a:ext cx="972000" cy="7200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Rectangle 51"/>
              <p:cNvSpPr>
                <a:spLocks noChangeAspect="1"/>
              </p:cNvSpPr>
              <p:nvPr/>
            </p:nvSpPr>
            <p:spPr>
              <a:xfrm rot="16200000">
                <a:off x="4950955" y="5108536"/>
                <a:ext cx="612000" cy="45333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SYSTEM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MEM</a:t>
                </a:r>
                <a:endPara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7" name="TextBox 103"/>
            <p:cNvSpPr txBox="1"/>
            <p:nvPr/>
          </p:nvSpPr>
          <p:spPr>
            <a:xfrm>
              <a:off x="2745668" y="3429000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PCIe</a:t>
              </a:r>
              <a:endPara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8" name="Immagine 67" descr="800px-Intelpromtserverpcixadapter1000mta34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9000" y="2514981"/>
              <a:ext cx="914400" cy="609219"/>
            </a:xfrm>
            <a:prstGeom prst="rect">
              <a:avLst/>
            </a:prstGeom>
          </p:spPr>
        </p:pic>
        <p:sp>
          <p:nvSpPr>
            <p:cNvPr id="109" name="Rettangolo 68"/>
            <p:cNvSpPr/>
            <p:nvPr/>
          </p:nvSpPr>
          <p:spPr>
            <a:xfrm>
              <a:off x="3528550" y="2057400"/>
              <a:ext cx="7389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GbE</a:t>
              </a:r>
              <a:endPara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20" name="Connettore 2 38"/>
          <p:cNvCxnSpPr/>
          <p:nvPr/>
        </p:nvCxnSpPr>
        <p:spPr>
          <a:xfrm rot="5400000">
            <a:off x="-1163918" y="3467034"/>
            <a:ext cx="4038600" cy="172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1" name="Rettangolo 58"/>
          <p:cNvSpPr/>
          <p:nvPr/>
        </p:nvSpPr>
        <p:spPr>
          <a:xfrm>
            <a:off x="888792" y="1447800"/>
            <a:ext cx="660400" cy="2209800"/>
          </a:xfrm>
          <a:prstGeom prst="rect">
            <a:avLst/>
          </a:prstGeom>
          <a:solidFill>
            <a:srgbClr val="9BBB59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Rettangolo 59"/>
          <p:cNvSpPr/>
          <p:nvPr/>
        </p:nvSpPr>
        <p:spPr>
          <a:xfrm>
            <a:off x="888792" y="3733800"/>
            <a:ext cx="660400" cy="228600"/>
          </a:xfrm>
          <a:prstGeom prst="rect">
            <a:avLst/>
          </a:prstGeom>
          <a:solidFill>
            <a:srgbClr val="4F81B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Rettangolo 60"/>
          <p:cNvSpPr/>
          <p:nvPr/>
        </p:nvSpPr>
        <p:spPr>
          <a:xfrm>
            <a:off x="892237" y="3657600"/>
            <a:ext cx="660400" cy="76200"/>
          </a:xfrm>
          <a:prstGeom prst="rect">
            <a:avLst/>
          </a:prstGeom>
          <a:solidFill>
            <a:srgbClr val="8064A2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Rettangolo 61"/>
          <p:cNvSpPr/>
          <p:nvPr/>
        </p:nvSpPr>
        <p:spPr>
          <a:xfrm>
            <a:off x="892237" y="3962400"/>
            <a:ext cx="660400" cy="228600"/>
          </a:xfrm>
          <a:prstGeom prst="rect">
            <a:avLst/>
          </a:prstGeom>
          <a:solidFill>
            <a:srgbClr val="F7964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CasellaDiTesto 63"/>
          <p:cNvSpPr txBox="1"/>
          <p:nvPr/>
        </p:nvSpPr>
        <p:spPr>
          <a:xfrm>
            <a:off x="277532" y="4027588"/>
            <a:ext cx="580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109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6" name="CasellaDiTesto 64"/>
          <p:cNvSpPr txBox="1"/>
          <p:nvPr/>
        </p:nvSpPr>
        <p:spPr>
          <a:xfrm>
            <a:off x="419152" y="5040868"/>
            <a:ext cx="43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μs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7" name="CasellaDiTesto 65"/>
          <p:cNvSpPr txBox="1"/>
          <p:nvPr/>
        </p:nvSpPr>
        <p:spPr>
          <a:xfrm>
            <a:off x="2846767" y="1340768"/>
            <a:ext cx="2951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lat</a:t>
            </a:r>
            <a:r>
              <a:rPr kumimoji="0" lang="it-IT" sz="18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comm  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ＭＳ ゴシック"/>
                <a:ea typeface="ＭＳ ゴシック"/>
                <a:cs typeface="ＭＳ ゴシック"/>
              </a:rPr>
              <a:t>≅ 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110 μs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4 x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lat</a:t>
            </a:r>
            <a:r>
              <a:rPr kumimoji="0" lang="it-IT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proc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8" name="Freeform 36"/>
          <p:cNvSpPr/>
          <p:nvPr/>
        </p:nvSpPr>
        <p:spPr>
          <a:xfrm rot="16200000">
            <a:off x="6992136" y="3854451"/>
            <a:ext cx="1981200" cy="825500"/>
          </a:xfrm>
          <a:custGeom>
            <a:avLst/>
            <a:gdLst>
              <a:gd name="connsiteX0" fmla="*/ 2537012 w 2537012"/>
              <a:gd name="connsiteY0" fmla="*/ 0 h 851647"/>
              <a:gd name="connsiteX1" fmla="*/ 1488141 w 2537012"/>
              <a:gd name="connsiteY1" fmla="*/ 125506 h 851647"/>
              <a:gd name="connsiteX2" fmla="*/ 1488141 w 2537012"/>
              <a:gd name="connsiteY2" fmla="*/ 125506 h 851647"/>
              <a:gd name="connsiteX3" fmla="*/ 295836 w 2537012"/>
              <a:gd name="connsiteY3" fmla="*/ 277906 h 851647"/>
              <a:gd name="connsiteX4" fmla="*/ 0 w 2537012"/>
              <a:gd name="connsiteY4" fmla="*/ 851647 h 851647"/>
              <a:gd name="connsiteX5" fmla="*/ 0 w 2537012"/>
              <a:gd name="connsiteY5" fmla="*/ 851647 h 8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7012" h="851647">
                <a:moveTo>
                  <a:pt x="2537012" y="0"/>
                </a:moveTo>
                <a:lnTo>
                  <a:pt x="1488141" y="125506"/>
                </a:lnTo>
                <a:lnTo>
                  <a:pt x="1488141" y="125506"/>
                </a:lnTo>
                <a:cubicBezTo>
                  <a:pt x="1289424" y="150906"/>
                  <a:pt x="543860" y="156883"/>
                  <a:pt x="295836" y="277906"/>
                </a:cubicBezTo>
                <a:cubicBezTo>
                  <a:pt x="47813" y="398930"/>
                  <a:pt x="0" y="851647"/>
                  <a:pt x="0" y="851647"/>
                </a:cubicBezTo>
                <a:lnTo>
                  <a:pt x="0" y="851647"/>
                </a:lnTo>
              </a:path>
            </a:pathLst>
          </a:custGeom>
          <a:noFill/>
          <a:ln w="76200" cap="flat" cmpd="sng" algn="ctr">
            <a:solidFill>
              <a:srgbClr val="9BBB59">
                <a:alpha val="80000"/>
              </a:srgbClr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9" name="Connettore 2 143"/>
          <p:cNvCxnSpPr/>
          <p:nvPr/>
        </p:nvCxnSpPr>
        <p:spPr>
          <a:xfrm>
            <a:off x="6166636" y="2970212"/>
            <a:ext cx="742950" cy="1588"/>
          </a:xfrm>
          <a:prstGeom prst="straightConnector1">
            <a:avLst/>
          </a:prstGeom>
          <a:noFill/>
          <a:ln w="38100" cap="flat" cmpd="sng" algn="ctr">
            <a:solidFill>
              <a:srgbClr val="9BBB59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0" name="Circular Arrow 50"/>
          <p:cNvSpPr/>
          <p:nvPr/>
        </p:nvSpPr>
        <p:spPr>
          <a:xfrm rot="5400000">
            <a:off x="8891357" y="4508951"/>
            <a:ext cx="360040" cy="1248139"/>
          </a:xfrm>
          <a:prstGeom prst="circularArrow">
            <a:avLst/>
          </a:prstGeom>
          <a:solidFill>
            <a:srgbClr val="8064A2">
              <a:alpha val="80000"/>
            </a:srgbClr>
          </a:solidFill>
          <a:ln w="38100" cap="flat" cmpd="sng" algn="ctr">
            <a:solidFill>
              <a:srgbClr val="8064A2">
                <a:alpha val="80000"/>
              </a:srgbClr>
            </a:solidFill>
            <a:prstDash val="solid"/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Freeform 51"/>
          <p:cNvSpPr/>
          <p:nvPr/>
        </p:nvSpPr>
        <p:spPr>
          <a:xfrm rot="16200000">
            <a:off x="6964901" y="3165956"/>
            <a:ext cx="3174140" cy="347429"/>
          </a:xfrm>
          <a:custGeom>
            <a:avLst/>
            <a:gdLst>
              <a:gd name="connsiteX0" fmla="*/ 0 w 3370729"/>
              <a:gd name="connsiteY0" fmla="*/ 0 h 620059"/>
              <a:gd name="connsiteX1" fmla="*/ 1801906 w 3370729"/>
              <a:gd name="connsiteY1" fmla="*/ 537882 h 620059"/>
              <a:gd name="connsiteX2" fmla="*/ 3370729 w 3370729"/>
              <a:gd name="connsiteY2" fmla="*/ 493059 h 62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0729" h="620059">
                <a:moveTo>
                  <a:pt x="0" y="0"/>
                </a:moveTo>
                <a:cubicBezTo>
                  <a:pt x="620059" y="227853"/>
                  <a:pt x="1240118" y="455706"/>
                  <a:pt x="1801906" y="537882"/>
                </a:cubicBezTo>
                <a:cubicBezTo>
                  <a:pt x="2363694" y="620059"/>
                  <a:pt x="2867211" y="556559"/>
                  <a:pt x="3370729" y="493059"/>
                </a:cubicBezTo>
              </a:path>
            </a:pathLst>
          </a:custGeom>
          <a:noFill/>
          <a:ln w="76200" cap="flat" cmpd="sng" algn="ctr">
            <a:solidFill>
              <a:srgbClr val="4F81BD">
                <a:alpha val="80000"/>
              </a:srgbClr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 95"/>
          <p:cNvSpPr/>
          <p:nvPr/>
        </p:nvSpPr>
        <p:spPr>
          <a:xfrm rot="10800000" flipH="1">
            <a:off x="8471464" y="1905000"/>
            <a:ext cx="49529" cy="3167194"/>
          </a:xfrm>
          <a:custGeom>
            <a:avLst/>
            <a:gdLst>
              <a:gd name="connsiteX0" fmla="*/ 219075 w 638175"/>
              <a:gd name="connsiteY0" fmla="*/ 3343275 h 3343275"/>
              <a:gd name="connsiteX1" fmla="*/ 0 w 638175"/>
              <a:gd name="connsiteY1" fmla="*/ 1819275 h 3343275"/>
              <a:gd name="connsiteX2" fmla="*/ 219075 w 638175"/>
              <a:gd name="connsiteY2" fmla="*/ 314325 h 3343275"/>
              <a:gd name="connsiteX3" fmla="*/ 638175 w 638175"/>
              <a:gd name="connsiteY3" fmla="*/ 0 h 3343275"/>
              <a:gd name="connsiteX4" fmla="*/ 638175 w 638175"/>
              <a:gd name="connsiteY4" fmla="*/ 0 h 334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175" h="3343275">
                <a:moveTo>
                  <a:pt x="219075" y="3343275"/>
                </a:moveTo>
                <a:cubicBezTo>
                  <a:pt x="109537" y="2833687"/>
                  <a:pt x="0" y="2324100"/>
                  <a:pt x="0" y="1819275"/>
                </a:cubicBezTo>
                <a:cubicBezTo>
                  <a:pt x="0" y="1314450"/>
                  <a:pt x="112713" y="617538"/>
                  <a:pt x="219075" y="314325"/>
                </a:cubicBezTo>
                <a:cubicBezTo>
                  <a:pt x="325438" y="11113"/>
                  <a:pt x="638175" y="0"/>
                  <a:pt x="638175" y="0"/>
                </a:cubicBezTo>
                <a:lnTo>
                  <a:pt x="638175" y="0"/>
                </a:lnTo>
              </a:path>
            </a:pathLst>
          </a:custGeom>
          <a:noFill/>
          <a:ln w="82550" cap="flat" cmpd="sng" algn="ctr">
            <a:solidFill>
              <a:srgbClr val="FD9731">
                <a:alpha val="80000"/>
              </a:srgbClr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Rettangolo 59"/>
          <p:cNvSpPr/>
          <p:nvPr/>
        </p:nvSpPr>
        <p:spPr>
          <a:xfrm>
            <a:off x="1910662" y="1484784"/>
            <a:ext cx="660400" cy="685800"/>
          </a:xfrm>
          <a:prstGeom prst="rect">
            <a:avLst/>
          </a:prstGeom>
          <a:solidFill>
            <a:srgbClr val="FFFF6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42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121" y="0"/>
            <a:ext cx="8113304" cy="647700"/>
          </a:xfrm>
        </p:spPr>
        <p:txBody>
          <a:bodyPr/>
          <a:lstStyle/>
          <a:p>
            <a:r>
              <a:rPr lang="it-IT" dirty="0" smtClean="0"/>
              <a:t>GPU processing: open </a:t>
            </a:r>
            <a:r>
              <a:rPr lang="it-IT" dirty="0" err="1" smtClean="0"/>
              <a:t>problems</a:t>
            </a:r>
            <a:r>
              <a:rPr lang="it-IT" dirty="0" smtClean="0"/>
              <a:t>(2)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  <p:grpSp>
        <p:nvGrpSpPr>
          <p:cNvPr id="83" name="Gruppo 46"/>
          <p:cNvGrpSpPr/>
          <p:nvPr/>
        </p:nvGrpSpPr>
        <p:grpSpPr>
          <a:xfrm>
            <a:off x="6138582" y="1260630"/>
            <a:ext cx="3650956" cy="4225771"/>
            <a:chOff x="2745668" y="1108229"/>
            <a:chExt cx="3370113" cy="4225771"/>
          </a:xfrm>
        </p:grpSpPr>
        <p:grpSp>
          <p:nvGrpSpPr>
            <p:cNvPr id="84" name="Gruppo 31"/>
            <p:cNvGrpSpPr/>
            <p:nvPr/>
          </p:nvGrpSpPr>
          <p:grpSpPr>
            <a:xfrm rot="5400000">
              <a:off x="4887291" y="2278200"/>
              <a:ext cx="720000" cy="972000"/>
              <a:chOff x="4887291" y="2110189"/>
              <a:chExt cx="720000" cy="972000"/>
            </a:xfrm>
          </p:grpSpPr>
          <p:sp>
            <p:nvSpPr>
              <p:cNvPr id="150" name="Rectangle 32"/>
              <p:cNvSpPr>
                <a:spLocks/>
              </p:cNvSpPr>
              <p:nvPr/>
            </p:nvSpPr>
            <p:spPr>
              <a:xfrm rot="16200000">
                <a:off x="4761291" y="2236189"/>
                <a:ext cx="972000" cy="720000"/>
              </a:xfrm>
              <a:prstGeom prst="rect">
                <a:avLst/>
              </a:prstGeom>
              <a:solidFill>
                <a:srgbClr val="1D971D"/>
              </a:solidFill>
              <a:ln w="19050" cap="flat" cmpd="sng" algn="ctr">
                <a:solidFill>
                  <a:srgbClr val="1D971D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Rectangle 33"/>
              <p:cNvSpPr>
                <a:spLocks noChangeAspect="1"/>
              </p:cNvSpPr>
              <p:nvPr/>
            </p:nvSpPr>
            <p:spPr>
              <a:xfrm rot="16200000">
                <a:off x="4937556" y="2369524"/>
                <a:ext cx="612000" cy="45333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36000" r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GPU</a:t>
                </a:r>
                <a:endParaRPr kumimoji="0" lang="it-IT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5" name="Gruppo 29"/>
            <p:cNvGrpSpPr/>
            <p:nvPr/>
          </p:nvGrpSpPr>
          <p:grpSpPr>
            <a:xfrm rot="5400000">
              <a:off x="4881840" y="982229"/>
              <a:ext cx="720000" cy="972000"/>
              <a:chOff x="4881840" y="553072"/>
              <a:chExt cx="720000" cy="972000"/>
            </a:xfrm>
          </p:grpSpPr>
          <p:sp>
            <p:nvSpPr>
              <p:cNvPr id="148" name="Rectangle 34"/>
              <p:cNvSpPr>
                <a:spLocks/>
              </p:cNvSpPr>
              <p:nvPr/>
            </p:nvSpPr>
            <p:spPr>
              <a:xfrm rot="16200000">
                <a:off x="4755840" y="679072"/>
                <a:ext cx="972000" cy="7200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Rectangle 35"/>
              <p:cNvSpPr>
                <a:spLocks noChangeAspect="1"/>
              </p:cNvSpPr>
              <p:nvPr/>
            </p:nvSpPr>
            <p:spPr>
              <a:xfrm rot="16200000">
                <a:off x="4965503" y="812407"/>
                <a:ext cx="612000" cy="45333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GPU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MEM</a:t>
                </a:r>
              </a:p>
            </p:txBody>
          </p:sp>
        </p:grpSp>
        <p:sp>
          <p:nvSpPr>
            <p:cNvPr id="86" name="Up-Down Arrow 36"/>
            <p:cNvSpPr/>
            <p:nvPr/>
          </p:nvSpPr>
          <p:spPr>
            <a:xfrm>
              <a:off x="5260698" y="1821996"/>
              <a:ext cx="216000" cy="540000"/>
            </a:xfrm>
            <a:prstGeom prst="upDown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Up-Down Arrow 37"/>
            <p:cNvSpPr/>
            <p:nvPr/>
          </p:nvSpPr>
          <p:spPr>
            <a:xfrm>
              <a:off x="4864774" y="1821996"/>
              <a:ext cx="216000" cy="540000"/>
            </a:xfrm>
            <a:prstGeom prst="upDown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Up-Down Arrow 38"/>
            <p:cNvSpPr/>
            <p:nvPr/>
          </p:nvSpPr>
          <p:spPr>
            <a:xfrm>
              <a:off x="5062473" y="1820304"/>
              <a:ext cx="216000" cy="540000"/>
            </a:xfrm>
            <a:prstGeom prst="upDown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Up-Down Arrow 39"/>
            <p:cNvSpPr/>
            <p:nvPr/>
          </p:nvSpPr>
          <p:spPr>
            <a:xfrm>
              <a:off x="5458768" y="1822200"/>
              <a:ext cx="216000" cy="540000"/>
            </a:xfrm>
            <a:prstGeom prst="upDown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0" name="Straight Connector 40"/>
            <p:cNvCxnSpPr/>
            <p:nvPr/>
          </p:nvCxnSpPr>
          <p:spPr>
            <a:xfrm rot="10800000">
              <a:off x="2803413" y="3469288"/>
              <a:ext cx="3312368" cy="0"/>
            </a:xfrm>
            <a:prstGeom prst="line">
              <a:avLst/>
            </a:prstGeom>
            <a:noFill/>
            <a:ln w="635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1" name="Straight Connector 41"/>
            <p:cNvCxnSpPr/>
            <p:nvPr/>
          </p:nvCxnSpPr>
          <p:spPr>
            <a:xfrm rot="10800000">
              <a:off x="3891857" y="3084305"/>
              <a:ext cx="0" cy="360040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4" name="Straight Connector 43"/>
            <p:cNvCxnSpPr/>
            <p:nvPr/>
          </p:nvCxnSpPr>
          <p:spPr>
            <a:xfrm rot="10800000">
              <a:off x="4459597" y="3469288"/>
              <a:ext cx="0" cy="360040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135" name="Gruppo 34"/>
            <p:cNvGrpSpPr/>
            <p:nvPr/>
          </p:nvGrpSpPr>
          <p:grpSpPr>
            <a:xfrm rot="5400000">
              <a:off x="4164600" y="3684000"/>
              <a:ext cx="720000" cy="972000"/>
              <a:chOff x="4099557" y="3866016"/>
              <a:chExt cx="720000" cy="972000"/>
            </a:xfrm>
          </p:grpSpPr>
          <p:sp>
            <p:nvSpPr>
              <p:cNvPr id="146" name="Rectangle 44"/>
              <p:cNvSpPr>
                <a:spLocks/>
              </p:cNvSpPr>
              <p:nvPr/>
            </p:nvSpPr>
            <p:spPr>
              <a:xfrm rot="16200000">
                <a:off x="3973557" y="3992016"/>
                <a:ext cx="972000" cy="7200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Rectangle 45"/>
              <p:cNvSpPr>
                <a:spLocks noChangeAspect="1"/>
              </p:cNvSpPr>
              <p:nvPr/>
            </p:nvSpPr>
            <p:spPr>
              <a:xfrm rot="16200000">
                <a:off x="4149822" y="4125351"/>
                <a:ext cx="612000" cy="453330"/>
              </a:xfrm>
              <a:prstGeom prst="rect">
                <a:avLst/>
              </a:prstGeom>
              <a:solidFill>
                <a:srgbClr val="002060"/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Chipset</a:t>
                </a:r>
                <a:endPara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36" name="Straight Connector 46"/>
            <p:cNvCxnSpPr/>
            <p:nvPr/>
          </p:nvCxnSpPr>
          <p:spPr>
            <a:xfrm rot="10800000">
              <a:off x="5241880" y="3109248"/>
              <a:ext cx="0" cy="360040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137" name="Gruppo 35"/>
            <p:cNvGrpSpPr/>
            <p:nvPr/>
          </p:nvGrpSpPr>
          <p:grpSpPr>
            <a:xfrm rot="5400000">
              <a:off x="3497400" y="4488000"/>
              <a:ext cx="720000" cy="972000"/>
              <a:chOff x="4064797" y="4936883"/>
              <a:chExt cx="720000" cy="972000"/>
            </a:xfrm>
          </p:grpSpPr>
          <p:sp>
            <p:nvSpPr>
              <p:cNvPr id="144" name="Rectangle 47"/>
              <p:cNvSpPr>
                <a:spLocks/>
              </p:cNvSpPr>
              <p:nvPr/>
            </p:nvSpPr>
            <p:spPr>
              <a:xfrm rot="16200000">
                <a:off x="3938797" y="5062883"/>
                <a:ext cx="972000" cy="7200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Rectangle 48"/>
              <p:cNvSpPr>
                <a:spLocks noChangeAspect="1"/>
              </p:cNvSpPr>
              <p:nvPr/>
            </p:nvSpPr>
            <p:spPr>
              <a:xfrm rot="16200000">
                <a:off x="4149262" y="5196218"/>
                <a:ext cx="612000" cy="453330"/>
              </a:xfrm>
              <a:prstGeom prst="rect">
                <a:avLst/>
              </a:prstGeom>
              <a:solidFill>
                <a:srgbClr val="002060"/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CPU</a:t>
                </a:r>
                <a:endParaRPr kumimoji="0" lang="it-IT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8" name="Gruppo 37"/>
            <p:cNvGrpSpPr/>
            <p:nvPr/>
          </p:nvGrpSpPr>
          <p:grpSpPr>
            <a:xfrm rot="5400000">
              <a:off x="4564200" y="4488000"/>
              <a:ext cx="720000" cy="972000"/>
              <a:chOff x="4900690" y="4936883"/>
              <a:chExt cx="720000" cy="972000"/>
            </a:xfrm>
          </p:grpSpPr>
          <p:sp>
            <p:nvSpPr>
              <p:cNvPr id="142" name="Rectangle 50"/>
              <p:cNvSpPr>
                <a:spLocks/>
              </p:cNvSpPr>
              <p:nvPr/>
            </p:nvSpPr>
            <p:spPr>
              <a:xfrm rot="16200000">
                <a:off x="4774690" y="5062883"/>
                <a:ext cx="972000" cy="7200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Rectangle 51"/>
              <p:cNvSpPr>
                <a:spLocks noChangeAspect="1"/>
              </p:cNvSpPr>
              <p:nvPr/>
            </p:nvSpPr>
            <p:spPr>
              <a:xfrm rot="16200000">
                <a:off x="4950955" y="5108536"/>
                <a:ext cx="612000" cy="45333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SYSTEM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MEM</a:t>
                </a:r>
                <a:endPara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9" name="TextBox 103"/>
            <p:cNvSpPr txBox="1"/>
            <p:nvPr/>
          </p:nvSpPr>
          <p:spPr>
            <a:xfrm>
              <a:off x="2745668" y="3429000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PCIe</a:t>
              </a:r>
              <a:endPara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40" name="Immagine 67" descr="800px-Intelpromtserverpcixadapter1000mta34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9000" y="2514981"/>
              <a:ext cx="914400" cy="609219"/>
            </a:xfrm>
            <a:prstGeom prst="rect">
              <a:avLst/>
            </a:prstGeom>
          </p:spPr>
        </p:pic>
        <p:sp>
          <p:nvSpPr>
            <p:cNvPr id="141" name="Rettangolo 68"/>
            <p:cNvSpPr/>
            <p:nvPr/>
          </p:nvSpPr>
          <p:spPr>
            <a:xfrm>
              <a:off x="3528550" y="2057400"/>
              <a:ext cx="7389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GbE</a:t>
              </a:r>
              <a:endPara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52" name="Connettore 2 38"/>
          <p:cNvCxnSpPr/>
          <p:nvPr/>
        </p:nvCxnSpPr>
        <p:spPr>
          <a:xfrm rot="5400000">
            <a:off x="-1163918" y="3467034"/>
            <a:ext cx="4038600" cy="172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3" name="Rettangolo 58"/>
          <p:cNvSpPr/>
          <p:nvPr/>
        </p:nvSpPr>
        <p:spPr>
          <a:xfrm>
            <a:off x="888792" y="1447800"/>
            <a:ext cx="660400" cy="2209800"/>
          </a:xfrm>
          <a:prstGeom prst="rect">
            <a:avLst/>
          </a:prstGeom>
          <a:solidFill>
            <a:srgbClr val="9BBB59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Rettangolo 60"/>
          <p:cNvSpPr/>
          <p:nvPr/>
        </p:nvSpPr>
        <p:spPr>
          <a:xfrm>
            <a:off x="892237" y="3657600"/>
            <a:ext cx="660400" cy="76200"/>
          </a:xfrm>
          <a:prstGeom prst="rect">
            <a:avLst/>
          </a:prstGeom>
          <a:solidFill>
            <a:srgbClr val="8064A2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CasellaDiTesto 63"/>
          <p:cNvSpPr txBox="1"/>
          <p:nvPr/>
        </p:nvSpPr>
        <p:spPr>
          <a:xfrm>
            <a:off x="277532" y="4027588"/>
            <a:ext cx="580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109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6" name="CasellaDiTesto 64"/>
          <p:cNvSpPr txBox="1"/>
          <p:nvPr/>
        </p:nvSpPr>
        <p:spPr>
          <a:xfrm>
            <a:off x="419152" y="5040868"/>
            <a:ext cx="43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μs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" name="CasellaDiTesto 65"/>
          <p:cNvSpPr txBox="1"/>
          <p:nvPr/>
        </p:nvSpPr>
        <p:spPr>
          <a:xfrm>
            <a:off x="1845982" y="1447802"/>
            <a:ext cx="4375150" cy="3785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Fluctuations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on the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GbE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component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lat</a:t>
            </a:r>
            <a:r>
              <a:rPr kumimoji="0" lang="it-IT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comm</a:t>
            </a:r>
            <a:r>
              <a:rPr kumimoji="0" lang="it-IT" sz="18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may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hinder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the real-time requisite,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even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at low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events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count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sockperf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: </a:t>
            </a:r>
            <a:r>
              <a:rPr kumimoji="0" lang="it-IT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Summary</a:t>
            </a: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: </a:t>
            </a:r>
            <a:r>
              <a:rPr kumimoji="0" lang="it-IT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Latency</a:t>
            </a: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 </a:t>
            </a:r>
            <a:r>
              <a:rPr kumimoji="0" lang="it-IT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is</a:t>
            </a: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 99.129 </a:t>
            </a:r>
            <a:r>
              <a:rPr kumimoji="0" lang="it-IT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usec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/>
            </a:r>
            <a:b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</a:b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sockperf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: Total </a:t>
            </a: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100816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 </a:t>
            </a: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observations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; </a:t>
            </a: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each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 percentile </a:t>
            </a: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contains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 </a:t>
            </a: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1008.16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 </a:t>
            </a: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observations</a:t>
            </a:r>
            <a:endParaRPr kumimoji="0" lang="it-IT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sockperf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: </a:t>
            </a: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---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&gt; &lt;MAX&gt; </a:t>
            </a: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observation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 = </a:t>
            </a: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657.743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/>
            </a:r>
            <a:b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</a:b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sockperf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: </a:t>
            </a: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---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&gt; percentile 99.99 = 474.758</a:t>
            </a:r>
            <a:b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</a:b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sockperf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: </a:t>
            </a: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---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&gt; percentile 99.90 = 201.321</a:t>
            </a:r>
            <a:b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</a:b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sockperf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: </a:t>
            </a: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---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&gt; percentile 99.50 = 163.819</a:t>
            </a:r>
            <a:b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</a:b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sockperf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: </a:t>
            </a: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---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&gt; percentile 99.00 = </a:t>
            </a: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149.694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/>
            </a:r>
            <a:b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</a:b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sockperf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: </a:t>
            </a: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---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&gt; percentile 95.00 = 116.730</a:t>
            </a:r>
            <a:b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</a:b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sockperf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: </a:t>
            </a: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---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&gt; percentile 90.00 = 105.027</a:t>
            </a:r>
            <a:b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</a:b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sockperf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: </a:t>
            </a: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---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&gt; percentile 75.00 = 97.578</a:t>
            </a:r>
            <a:b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</a:b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sockperf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: </a:t>
            </a: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---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&gt; percentile 50.00 = 96.023</a:t>
            </a:r>
            <a:b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</a:b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sockperf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: </a:t>
            </a: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---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&gt; percentile 25.00 = 95.775</a:t>
            </a:r>
            <a:b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</a:b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sockperf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: </a:t>
            </a: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---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&gt; &lt;MIN&gt; </a:t>
            </a:r>
            <a:r>
              <a:rPr kumimoji="0" lang="it-IT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observation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 = </a:t>
            </a: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64.141</a:t>
            </a:r>
            <a:endParaRPr kumimoji="0" lang="it-IT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</a:endParaRPr>
          </a:p>
        </p:txBody>
      </p:sp>
      <p:sp>
        <p:nvSpPr>
          <p:cNvPr id="158" name="Freeform 36"/>
          <p:cNvSpPr/>
          <p:nvPr/>
        </p:nvSpPr>
        <p:spPr>
          <a:xfrm rot="16200000">
            <a:off x="6992136" y="3854451"/>
            <a:ext cx="1981200" cy="825500"/>
          </a:xfrm>
          <a:custGeom>
            <a:avLst/>
            <a:gdLst>
              <a:gd name="connsiteX0" fmla="*/ 2537012 w 2537012"/>
              <a:gd name="connsiteY0" fmla="*/ 0 h 851647"/>
              <a:gd name="connsiteX1" fmla="*/ 1488141 w 2537012"/>
              <a:gd name="connsiteY1" fmla="*/ 125506 h 851647"/>
              <a:gd name="connsiteX2" fmla="*/ 1488141 w 2537012"/>
              <a:gd name="connsiteY2" fmla="*/ 125506 h 851647"/>
              <a:gd name="connsiteX3" fmla="*/ 295836 w 2537012"/>
              <a:gd name="connsiteY3" fmla="*/ 277906 h 851647"/>
              <a:gd name="connsiteX4" fmla="*/ 0 w 2537012"/>
              <a:gd name="connsiteY4" fmla="*/ 851647 h 851647"/>
              <a:gd name="connsiteX5" fmla="*/ 0 w 2537012"/>
              <a:gd name="connsiteY5" fmla="*/ 851647 h 8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7012" h="851647">
                <a:moveTo>
                  <a:pt x="2537012" y="0"/>
                </a:moveTo>
                <a:lnTo>
                  <a:pt x="1488141" y="125506"/>
                </a:lnTo>
                <a:lnTo>
                  <a:pt x="1488141" y="125506"/>
                </a:lnTo>
                <a:cubicBezTo>
                  <a:pt x="1289424" y="150906"/>
                  <a:pt x="543860" y="156883"/>
                  <a:pt x="295836" y="277906"/>
                </a:cubicBezTo>
                <a:cubicBezTo>
                  <a:pt x="47813" y="398930"/>
                  <a:pt x="0" y="851647"/>
                  <a:pt x="0" y="851647"/>
                </a:cubicBezTo>
                <a:lnTo>
                  <a:pt x="0" y="851647"/>
                </a:lnTo>
              </a:path>
            </a:pathLst>
          </a:custGeom>
          <a:noFill/>
          <a:ln w="76200" cap="flat" cmpd="sng" algn="ctr">
            <a:solidFill>
              <a:srgbClr val="9BBB59">
                <a:alpha val="80000"/>
              </a:srgbClr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9" name="Connettore 2 143"/>
          <p:cNvCxnSpPr/>
          <p:nvPr/>
        </p:nvCxnSpPr>
        <p:spPr>
          <a:xfrm>
            <a:off x="6166636" y="2970212"/>
            <a:ext cx="742950" cy="1588"/>
          </a:xfrm>
          <a:prstGeom prst="straightConnector1">
            <a:avLst/>
          </a:prstGeom>
          <a:noFill/>
          <a:ln w="38100" cap="flat" cmpd="sng" algn="ctr">
            <a:solidFill>
              <a:srgbClr val="9BBB59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0" name="Circular Arrow 50"/>
          <p:cNvSpPr/>
          <p:nvPr/>
        </p:nvSpPr>
        <p:spPr>
          <a:xfrm rot="5400000">
            <a:off x="8891357" y="4508951"/>
            <a:ext cx="360040" cy="1248139"/>
          </a:xfrm>
          <a:prstGeom prst="circularArrow">
            <a:avLst/>
          </a:prstGeom>
          <a:solidFill>
            <a:srgbClr val="8064A2">
              <a:alpha val="80000"/>
            </a:srgbClr>
          </a:solidFill>
          <a:ln w="38100" cap="flat" cmpd="sng" algn="ctr">
            <a:solidFill>
              <a:srgbClr val="8064A2">
                <a:alpha val="80000"/>
              </a:srgbClr>
            </a:solidFill>
            <a:prstDash val="solid"/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2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120" y="0"/>
            <a:ext cx="7801270" cy="647700"/>
          </a:xfrm>
        </p:spPr>
        <p:txBody>
          <a:bodyPr/>
          <a:lstStyle/>
          <a:p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approaches</a:t>
            </a:r>
            <a:r>
              <a:rPr lang="it-IT" dirty="0" smtClean="0"/>
              <a:t>: PF_RING driver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62523" y="908721"/>
            <a:ext cx="4056451" cy="2664296"/>
          </a:xfrm>
        </p:spPr>
        <p:txBody>
          <a:bodyPr/>
          <a:lstStyle/>
          <a:p>
            <a:r>
              <a:rPr lang="en-US" sz="2000" dirty="0" smtClean="0"/>
              <a:t>Fast packet capturing from standard NIC (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PF_RING</a:t>
            </a:r>
            <a:r>
              <a:rPr lang="en-US" sz="2000" dirty="0" smtClean="0"/>
              <a:t> driver from </a:t>
            </a:r>
            <a:r>
              <a:rPr lang="en-US" sz="2000" dirty="0" smtClean="0">
                <a:hlinkClick r:id="rId3"/>
              </a:rPr>
              <a:t>www.ntop.org</a:t>
            </a:r>
            <a:r>
              <a:rPr lang="en-US" sz="2000" dirty="0" smtClean="0"/>
              <a:t>. The author is in the 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</a:t>
            </a:r>
            <a:r>
              <a:rPr lang="en-US" sz="2000" dirty="0" smtClean="0"/>
              <a:t> collaboration.)</a:t>
            </a:r>
          </a:p>
          <a:p>
            <a:r>
              <a:rPr lang="en-US" sz="2000" dirty="0" smtClean="0"/>
              <a:t>The data are written directly on the 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space memory. </a:t>
            </a:r>
          </a:p>
          <a:p>
            <a:r>
              <a:rPr lang="en-US" sz="2000" dirty="0" smtClean="0"/>
              <a:t>Skip redundant copy in the kernel memory space.</a:t>
            </a:r>
          </a:p>
          <a:p>
            <a:r>
              <a:rPr lang="en-US" sz="2000" dirty="0" smtClean="0"/>
              <a:t>Both for 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Gb/s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Gb/s</a:t>
            </a:r>
          </a:p>
          <a:p>
            <a:r>
              <a:rPr lang="en-US" sz="2000" dirty="0" smtClean="0"/>
              <a:t>Latency fluctuations could be reduced using 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RTOS</a:t>
            </a:r>
            <a:r>
              <a:rPr lang="en-US" sz="2000" dirty="0" smtClean="0"/>
              <a:t> (under study).</a:t>
            </a:r>
            <a:endParaRPr lang="en-US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109018" y="3628256"/>
            <a:ext cx="3198355" cy="720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304039" y="2161814"/>
            <a:ext cx="858095" cy="7200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287339" y="4315619"/>
            <a:ext cx="702078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040169" y="2161814"/>
            <a:ext cx="896225" cy="7200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315227" y="4315619"/>
            <a:ext cx="702078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8304448" y="4310955"/>
            <a:ext cx="702078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/>
          <p:cNvCxnSpPr>
            <a:stCxn id="6" idx="2"/>
          </p:cNvCxnSpPr>
          <p:nvPr/>
        </p:nvCxnSpPr>
        <p:spPr>
          <a:xfrm>
            <a:off x="5733087" y="2881894"/>
            <a:ext cx="0" cy="7463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V="1">
            <a:off x="6666266" y="3700264"/>
            <a:ext cx="0" cy="6042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7494462" y="2881894"/>
            <a:ext cx="0" cy="7463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9" idx="3"/>
            <a:endCxn id="7" idx="1"/>
          </p:cNvCxnSpPr>
          <p:nvPr/>
        </p:nvCxnSpPr>
        <p:spPr>
          <a:xfrm>
            <a:off x="7017305" y="4603651"/>
            <a:ext cx="27003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7" idx="3"/>
            <a:endCxn id="10" idx="1"/>
          </p:cNvCxnSpPr>
          <p:nvPr/>
        </p:nvCxnSpPr>
        <p:spPr>
          <a:xfrm flipV="1">
            <a:off x="7989417" y="4598987"/>
            <a:ext cx="315031" cy="4664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5382048" y="2276872"/>
            <a:ext cx="702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NIC</a:t>
            </a:r>
            <a:endParaRPr lang="it-IT" sz="20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7088705" y="2321799"/>
            <a:ext cx="799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GPU</a:t>
            </a:r>
            <a:endParaRPr lang="it-IT" sz="20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315227" y="4333052"/>
            <a:ext cx="702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/>
              <a:t>chipset</a:t>
            </a:r>
            <a:endParaRPr lang="it-IT" sz="16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244074" y="4403596"/>
            <a:ext cx="834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CPU</a:t>
            </a:r>
            <a:endParaRPr lang="it-IT" sz="20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8224471" y="4403596"/>
            <a:ext cx="86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RAM</a:t>
            </a:r>
            <a:endParaRPr lang="it-IT" sz="20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8004030" y="3322045"/>
            <a:ext cx="1433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PCI express</a:t>
            </a:r>
            <a:endParaRPr lang="it-IT" b="1" dirty="0"/>
          </a:p>
        </p:txBody>
      </p:sp>
      <p:sp>
        <p:nvSpPr>
          <p:cNvPr id="22" name="Rettangolo 21"/>
          <p:cNvSpPr/>
          <p:nvPr/>
        </p:nvSpPr>
        <p:spPr>
          <a:xfrm>
            <a:off x="7017305" y="1196752"/>
            <a:ext cx="896225" cy="7200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7017305" y="1356737"/>
            <a:ext cx="97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VRAM</a:t>
            </a:r>
            <a:endParaRPr lang="it-IT" b="1" dirty="0"/>
          </a:p>
        </p:txBody>
      </p:sp>
      <p:cxnSp>
        <p:nvCxnSpPr>
          <p:cNvPr id="24" name="Connettore 2 23"/>
          <p:cNvCxnSpPr>
            <a:stCxn id="8" idx="0"/>
          </p:cNvCxnSpPr>
          <p:nvPr/>
        </p:nvCxnSpPr>
        <p:spPr>
          <a:xfrm flipV="1">
            <a:off x="7488282" y="1893459"/>
            <a:ext cx="14168" cy="268355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7 24"/>
          <p:cNvCxnSpPr/>
          <p:nvPr/>
        </p:nvCxnSpPr>
        <p:spPr>
          <a:xfrm>
            <a:off x="6084126" y="2676982"/>
            <a:ext cx="2457273" cy="1726614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24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approaches</a:t>
            </a:r>
            <a:r>
              <a:rPr lang="it-IT" dirty="0" smtClean="0"/>
              <a:t>: </a:t>
            </a:r>
            <a:r>
              <a:rPr lang="it-IT" dirty="0" err="1" smtClean="0"/>
              <a:t>NaNet</a:t>
            </a:r>
            <a:r>
              <a:rPr lang="it-IT" dirty="0" smtClean="0"/>
              <a:t> (1)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18974" y="1556793"/>
            <a:ext cx="5187026" cy="3822103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NaNet</a:t>
            </a:r>
            <a:r>
              <a:rPr lang="it-IT" sz="2000" dirty="0" smtClean="0"/>
              <a:t> </a:t>
            </a:r>
            <a:r>
              <a:rPr lang="it-IT" sz="2000" dirty="0" err="1" smtClean="0"/>
              <a:t>derived</a:t>
            </a:r>
            <a:r>
              <a:rPr lang="it-IT" sz="2000" dirty="0" smtClean="0"/>
              <a:t> from </a:t>
            </a:r>
            <a:r>
              <a:rPr lang="it-IT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APEnet</a:t>
            </a:r>
            <a:r>
              <a:rPr lang="it-I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it-IT" sz="2000" dirty="0" smtClean="0"/>
              <a:t> design.</a:t>
            </a:r>
          </a:p>
          <a:p>
            <a:r>
              <a:rPr lang="it-IT" sz="2000" dirty="0" smtClean="0"/>
              <a:t>3D </a:t>
            </a:r>
            <a:r>
              <a:rPr lang="it-IT" sz="2000" dirty="0" err="1" smtClean="0"/>
              <a:t>Torus</a:t>
            </a:r>
            <a:r>
              <a:rPr lang="it-IT" sz="2000" dirty="0" smtClean="0"/>
              <a:t> network for HPC </a:t>
            </a:r>
            <a:r>
              <a:rPr lang="it-IT" sz="2000" dirty="0" err="1" smtClean="0"/>
              <a:t>hybrid</a:t>
            </a:r>
            <a:r>
              <a:rPr lang="it-IT" sz="2000" dirty="0" smtClean="0"/>
              <a:t> </a:t>
            </a:r>
            <a:r>
              <a:rPr lang="it-IT" sz="2000" dirty="0" err="1" smtClean="0"/>
              <a:t>parallel</a:t>
            </a:r>
            <a:r>
              <a:rPr lang="it-IT" sz="2000" dirty="0" smtClean="0"/>
              <a:t> </a:t>
            </a:r>
            <a:r>
              <a:rPr lang="it-IT" sz="2000" dirty="0" err="1" smtClean="0"/>
              <a:t>computing</a:t>
            </a:r>
            <a:r>
              <a:rPr lang="it-IT" sz="2000" dirty="0" smtClean="0"/>
              <a:t> </a:t>
            </a:r>
            <a:r>
              <a:rPr lang="it-IT" sz="2000" dirty="0" err="1" smtClean="0"/>
              <a:t>platform</a:t>
            </a:r>
            <a:r>
              <a:rPr lang="it-IT" sz="2000" dirty="0" smtClean="0"/>
              <a:t> </a:t>
            </a:r>
          </a:p>
          <a:p>
            <a:r>
              <a:rPr lang="it-IT" sz="2000" dirty="0" smtClean="0"/>
              <a:t>GPU Direct RDMA </a:t>
            </a:r>
            <a:r>
              <a:rPr lang="it-IT" sz="2000" dirty="0" err="1" smtClean="0"/>
              <a:t>support</a:t>
            </a:r>
            <a:r>
              <a:rPr lang="it-IT" sz="2000" dirty="0" smtClean="0"/>
              <a:t> </a:t>
            </a:r>
            <a:r>
              <a:rPr lang="it-IT" sz="2000" dirty="0" err="1" smtClean="0"/>
              <a:t>at</a:t>
            </a:r>
            <a:r>
              <a:rPr lang="it-IT" sz="2000" dirty="0" smtClean="0"/>
              <a:t> HW </a:t>
            </a:r>
            <a:r>
              <a:rPr lang="it-IT" sz="2000" dirty="0" err="1" smtClean="0"/>
              <a:t>level</a:t>
            </a:r>
            <a:endParaRPr lang="it-IT" sz="2000" dirty="0" smtClean="0"/>
          </a:p>
          <a:p>
            <a:pPr lvl="1"/>
            <a:r>
              <a:rPr lang="it-IT" sz="1600" dirty="0"/>
              <a:t>First </a:t>
            </a:r>
            <a:r>
              <a:rPr lang="it-IT" sz="1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it-IT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-NVIDIA</a:t>
            </a:r>
            <a:r>
              <a:rPr lang="it-IT" sz="1600" dirty="0"/>
              <a:t> </a:t>
            </a:r>
            <a:r>
              <a:rPr lang="it-IT" sz="1600" dirty="0" err="1"/>
              <a:t>device</a:t>
            </a:r>
            <a:r>
              <a:rPr lang="it-IT" sz="1600" dirty="0"/>
              <a:t> </a:t>
            </a:r>
            <a:r>
              <a:rPr lang="it-IT" sz="1600" dirty="0" err="1"/>
              <a:t>having</a:t>
            </a:r>
            <a:r>
              <a:rPr lang="it-IT" sz="1600" dirty="0"/>
              <a:t> </a:t>
            </a:r>
            <a:r>
              <a:rPr lang="it-IT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P2P</a:t>
            </a:r>
            <a:r>
              <a:rPr lang="it-IT" sz="1600" dirty="0"/>
              <a:t> connection with a GPU.</a:t>
            </a:r>
          </a:p>
          <a:p>
            <a:pPr lvl="1"/>
            <a:r>
              <a:rPr lang="it-IT" sz="1600" dirty="0"/>
              <a:t>Joint </a:t>
            </a:r>
            <a:r>
              <a:rPr lang="it-IT" sz="1600" dirty="0" err="1"/>
              <a:t>development</a:t>
            </a:r>
            <a:r>
              <a:rPr lang="it-IT" sz="1600" dirty="0"/>
              <a:t> with NVIDIA</a:t>
            </a:r>
            <a:r>
              <a:rPr lang="it-IT" sz="1600" dirty="0" smtClean="0"/>
              <a:t>.</a:t>
            </a:r>
          </a:p>
          <a:p>
            <a:r>
              <a:rPr lang="it-IT" sz="2000" dirty="0" smtClean="0"/>
              <a:t>High-end FPGA </a:t>
            </a:r>
            <a:r>
              <a:rPr lang="it-IT" sz="2000" dirty="0" err="1" smtClean="0"/>
              <a:t>based</a:t>
            </a:r>
            <a:endParaRPr lang="it-IT" sz="2000" dirty="0" smtClean="0"/>
          </a:p>
          <a:p>
            <a:pPr lvl="1"/>
            <a:r>
              <a:rPr lang="it-IT" sz="1600" dirty="0" smtClean="0"/>
              <a:t>PCI Gen2 x8 card</a:t>
            </a:r>
          </a:p>
          <a:p>
            <a:pPr lvl="1"/>
            <a:r>
              <a:rPr lang="it-IT" sz="1600" dirty="0" smtClean="0"/>
              <a:t>6 </a:t>
            </a:r>
            <a:r>
              <a:rPr lang="it-IT" sz="1600" dirty="0" err="1" smtClean="0"/>
              <a:t>fully</a:t>
            </a:r>
            <a:r>
              <a:rPr lang="it-IT" sz="1600" dirty="0" smtClean="0"/>
              <a:t> </a:t>
            </a:r>
            <a:r>
              <a:rPr lang="it-IT" sz="1600" dirty="0" err="1" smtClean="0"/>
              <a:t>bidirectional</a:t>
            </a:r>
            <a:r>
              <a:rPr lang="it-IT" sz="1600" dirty="0" smtClean="0"/>
              <a:t> </a:t>
            </a:r>
            <a:r>
              <a:rPr lang="it-IT" sz="1600" dirty="0" err="1" smtClean="0"/>
              <a:t>Torus</a:t>
            </a:r>
            <a:r>
              <a:rPr lang="it-IT" sz="1600" dirty="0" smtClean="0"/>
              <a:t> </a:t>
            </a:r>
            <a:r>
              <a:rPr lang="it-IT" sz="1600" dirty="0" err="1" smtClean="0"/>
              <a:t>links</a:t>
            </a:r>
            <a:r>
              <a:rPr lang="it-IT" sz="1600" dirty="0" smtClean="0"/>
              <a:t> @34Gbps</a:t>
            </a:r>
            <a:endParaRPr lang="it-IT" sz="16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  <p:pic>
        <p:nvPicPr>
          <p:cNvPr id="5" name="Content Placeholder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490" y="764704"/>
            <a:ext cx="4328682" cy="2088232"/>
          </a:xfrm>
          <a:prstGeom prst="rect">
            <a:avLst/>
          </a:prstGeom>
        </p:spPr>
      </p:pic>
      <p:pic>
        <p:nvPicPr>
          <p:cNvPr id="12" name="Picture 4" descr="X:\apelink\docs\asap2012\fig\apenet_p2p_hor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515" y="3356992"/>
            <a:ext cx="4653983" cy="27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1758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approaches</a:t>
            </a:r>
            <a:r>
              <a:rPr lang="it-IT" dirty="0" smtClean="0"/>
              <a:t>: </a:t>
            </a:r>
            <a:r>
              <a:rPr lang="it-IT" dirty="0" err="1" smtClean="0"/>
              <a:t>NaNet</a:t>
            </a:r>
            <a:r>
              <a:rPr lang="it-IT" dirty="0" smtClean="0"/>
              <a:t>(2)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 bwMode="auto">
          <a:xfrm>
            <a:off x="584515" y="1268760"/>
            <a:ext cx="460251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Multiple link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tech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support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/>
            </a:pP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apelink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bidir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34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Gbps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/>
            </a:pP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GbE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Future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interconnection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standards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New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features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</a:p>
          <a:p>
            <a:pPr marL="285750"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UDP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offload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extract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the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payload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from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UDP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packets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/>
            </a:pP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NaNet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Controller: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encapsulate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the UDP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payload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 a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newly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forged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APEnet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packet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and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send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it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to the RX NI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logic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/>
            </a:pPr>
            <a:r>
              <a:rPr lang="it-IT" sz="1800" dirty="0" err="1" smtClean="0">
                <a:solidFill>
                  <a:sysClr val="windowText" lastClr="000000"/>
                </a:solidFill>
              </a:rPr>
              <a:t>Low</a:t>
            </a:r>
            <a:r>
              <a:rPr lang="it-IT" sz="1800" dirty="0" smtClean="0">
                <a:solidFill>
                  <a:sysClr val="windowText" lastClr="000000"/>
                </a:solidFill>
              </a:rPr>
              <a:t> </a:t>
            </a:r>
            <a:r>
              <a:rPr lang="it-IT" sz="1800" dirty="0" err="1" smtClean="0">
                <a:solidFill>
                  <a:sysClr val="windowText" lastClr="000000"/>
                </a:solidFill>
              </a:rPr>
              <a:t>latency</a:t>
            </a:r>
            <a:r>
              <a:rPr lang="it-IT" sz="1800" dirty="0" smtClean="0">
                <a:solidFill>
                  <a:sysClr val="windowText" lastClr="000000"/>
                </a:solidFill>
              </a:rPr>
              <a:t> </a:t>
            </a:r>
            <a:r>
              <a:rPr lang="it-IT" sz="1800" dirty="0" err="1" smtClean="0">
                <a:solidFill>
                  <a:sysClr val="windowText" lastClr="000000"/>
                </a:solidFill>
              </a:rPr>
              <a:t>receiving</a:t>
            </a:r>
            <a:r>
              <a:rPr lang="it-IT" sz="1800" dirty="0" smtClean="0">
                <a:solidFill>
                  <a:sysClr val="windowText" lastClr="000000"/>
                </a:solidFill>
              </a:rPr>
              <a:t> GPU buffer management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None/>
              <a:tabLst/>
              <a:defRPr/>
            </a:pPr>
            <a:endParaRPr lang="it-IT" sz="2200" dirty="0" smtClean="0">
              <a:solidFill>
                <a:sysClr val="windowText" lastClr="000000"/>
              </a:solidFill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None/>
              <a:tabLst/>
              <a:defRPr/>
            </a:pPr>
            <a:r>
              <a:rPr lang="it-IT" sz="2200" dirty="0" err="1">
                <a:solidFill>
                  <a:sysClr val="windowText" lastClr="000000"/>
                </a:solidFill>
              </a:rPr>
              <a:t>I</a:t>
            </a:r>
            <a:r>
              <a:rPr lang="it-IT" sz="2200" dirty="0" err="1" smtClean="0">
                <a:solidFill>
                  <a:sysClr val="windowText" lastClr="000000"/>
                </a:solidFill>
              </a:rPr>
              <a:t>mplemented</a:t>
            </a:r>
            <a:r>
              <a:rPr lang="it-IT" sz="2200" dirty="0" smtClean="0">
                <a:solidFill>
                  <a:sysClr val="windowText" lastClr="000000"/>
                </a:solidFill>
              </a:rPr>
              <a:t> </a:t>
            </a:r>
            <a:r>
              <a:rPr lang="it-IT" sz="2200" dirty="0" err="1" smtClean="0">
                <a:solidFill>
                  <a:sysClr val="windowText" lastClr="000000"/>
                </a:solidFill>
              </a:rPr>
              <a:t>either</a:t>
            </a:r>
            <a:r>
              <a:rPr lang="it-IT" sz="2200" dirty="0" smtClean="0">
                <a:solidFill>
                  <a:sysClr val="windowText" lastClr="000000"/>
                </a:solidFill>
              </a:rPr>
              <a:t>  on </a:t>
            </a:r>
            <a:r>
              <a:rPr lang="it-IT" sz="2200" dirty="0" err="1" smtClean="0">
                <a:solidFill>
                  <a:sysClr val="windowText" lastClr="000000"/>
                </a:solidFill>
              </a:rPr>
              <a:t>APEnet</a:t>
            </a:r>
            <a:r>
              <a:rPr lang="it-IT" sz="2200" dirty="0" smtClean="0">
                <a:solidFill>
                  <a:sysClr val="windowText" lastClr="000000"/>
                </a:solidFill>
              </a:rPr>
              <a:t>+ card and ALTERA </a:t>
            </a:r>
            <a:r>
              <a:rPr lang="it-IT" sz="2200" dirty="0" err="1" smtClean="0">
                <a:solidFill>
                  <a:sysClr val="windowText" lastClr="000000"/>
                </a:solidFill>
              </a:rPr>
              <a:t>dev</a:t>
            </a:r>
            <a:r>
              <a:rPr lang="it-IT" sz="2200" dirty="0" smtClean="0">
                <a:solidFill>
                  <a:sysClr val="windowText" lastClr="000000"/>
                </a:solidFill>
              </a:rPr>
              <a:t> kit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1052" y="1700809"/>
            <a:ext cx="4099846" cy="388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938887" y="764705"/>
            <a:ext cx="2574286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err="1" smtClean="0"/>
              <a:t>Lonardo</a:t>
            </a:r>
            <a:r>
              <a:rPr lang="en-US" sz="1200" dirty="0" smtClean="0"/>
              <a:t> A. “</a:t>
            </a:r>
            <a:r>
              <a:rPr lang="en-US" sz="1200" i="1" dirty="0" smtClean="0"/>
              <a:t>Building </a:t>
            </a:r>
            <a:r>
              <a:rPr lang="en-US" sz="1200" i="1" dirty="0"/>
              <a:t>a Low-latency, Real-time, GPU-based Stream Processing </a:t>
            </a:r>
            <a:r>
              <a:rPr lang="en-US" sz="1200" i="1" dirty="0" smtClean="0"/>
              <a:t>System</a:t>
            </a:r>
            <a:r>
              <a:rPr lang="en-US" sz="1200" dirty="0" smtClean="0"/>
              <a:t>”  GTC2013 Conference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0845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121" y="0"/>
            <a:ext cx="8113304" cy="647700"/>
          </a:xfrm>
        </p:spPr>
        <p:txBody>
          <a:bodyPr/>
          <a:lstStyle/>
          <a:p>
            <a:r>
              <a:rPr lang="it-IT" dirty="0" err="1" smtClean="0"/>
              <a:t>NaNet</a:t>
            </a:r>
            <a:r>
              <a:rPr lang="it-IT" dirty="0"/>
              <a:t> </a:t>
            </a:r>
            <a:r>
              <a:rPr lang="it-IT" dirty="0" err="1" smtClean="0"/>
              <a:t>preliminary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18</a:t>
            </a:fld>
            <a:endParaRPr lang="it-IT" dirty="0"/>
          </a:p>
        </p:txBody>
      </p:sp>
      <p:pic>
        <p:nvPicPr>
          <p:cNvPr id="12" name="Immagine 7" descr="NaNet_Latency_nolog_B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01" y="764704"/>
            <a:ext cx="4465283" cy="3091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0532" y="4077073"/>
            <a:ext cx="4446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00099"/>
              </a:buClr>
              <a:buSzPct val="120000"/>
              <a:defRPr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it-IT" dirty="0">
                <a:latin typeface="Arial" pitchFamily="34" charset="0"/>
                <a:cs typeface="Arial" pitchFamily="34" charset="0"/>
              </a:rPr>
              <a:t>the 1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GbE</a:t>
            </a:r>
            <a:r>
              <a:rPr lang="it-IT" dirty="0">
                <a:latin typeface="Arial" pitchFamily="34" charset="0"/>
                <a:cs typeface="Arial" pitchFamily="34" charset="0"/>
              </a:rPr>
              <a:t> link L0 GPU-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based</a:t>
            </a:r>
            <a:r>
              <a:rPr lang="it-IT" dirty="0">
                <a:latin typeface="Arial" pitchFamily="34" charset="0"/>
                <a:cs typeface="Arial" pitchFamily="34" charset="0"/>
              </a:rPr>
              <a:t> Trigger Processor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prototype</a:t>
            </a:r>
            <a:r>
              <a:rPr lang="it-IT" dirty="0">
                <a:latin typeface="Arial" pitchFamily="34" charset="0"/>
                <a:cs typeface="Arial" pitchFamily="34" charset="0"/>
              </a:rPr>
              <a:t> the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sweet</a:t>
            </a:r>
            <a:r>
              <a:rPr lang="it-IT" dirty="0">
                <a:latin typeface="Arial" pitchFamily="34" charset="0"/>
                <a:cs typeface="Arial" pitchFamily="34" charset="0"/>
              </a:rPr>
              <a:t> spot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between</a:t>
            </a: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latency</a:t>
            </a:r>
            <a:r>
              <a:rPr lang="it-IT" dirty="0">
                <a:latin typeface="Arial" pitchFamily="34" charset="0"/>
                <a:cs typeface="Arial" pitchFamily="34" charset="0"/>
              </a:rPr>
              <a:t> and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throughput</a:t>
            </a: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is</a:t>
            </a:r>
            <a:r>
              <a:rPr lang="it-IT" dirty="0">
                <a:latin typeface="Arial" pitchFamily="34" charset="0"/>
                <a:cs typeface="Arial" pitchFamily="34" charset="0"/>
              </a:rPr>
              <a:t> in the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region</a:t>
            </a:r>
            <a:r>
              <a:rPr lang="it-IT" dirty="0">
                <a:latin typeface="Arial" pitchFamily="34" charset="0"/>
                <a:cs typeface="Arial" pitchFamily="34" charset="0"/>
              </a:rPr>
              <a:t> of 70-100 Kb of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event</a:t>
            </a:r>
            <a:r>
              <a:rPr lang="it-IT" dirty="0">
                <a:latin typeface="Arial" pitchFamily="34" charset="0"/>
                <a:cs typeface="Arial" pitchFamily="34" charset="0"/>
              </a:rPr>
              <a:t> data buffer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size</a:t>
            </a:r>
            <a:r>
              <a:rPr lang="it-IT" dirty="0">
                <a:latin typeface="Arial" pitchFamily="34" charset="0"/>
                <a:cs typeface="Arial" pitchFamily="34" charset="0"/>
              </a:rPr>
              <a:t>,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corresponding</a:t>
            </a:r>
            <a:r>
              <a:rPr lang="it-IT" dirty="0">
                <a:latin typeface="Arial" pitchFamily="34" charset="0"/>
                <a:cs typeface="Arial" pitchFamily="34" charset="0"/>
              </a:rPr>
              <a:t> to 1000-1500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events</a:t>
            </a:r>
            <a:r>
              <a:rPr lang="it-IT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19" name="Gruppo 28"/>
          <p:cNvGrpSpPr/>
          <p:nvPr/>
        </p:nvGrpSpPr>
        <p:grpSpPr>
          <a:xfrm>
            <a:off x="5031009" y="675506"/>
            <a:ext cx="4705350" cy="3257550"/>
            <a:chOff x="9677400" y="0"/>
            <a:chExt cx="9144000" cy="6858000"/>
          </a:xfrm>
        </p:grpSpPr>
        <p:pic>
          <p:nvPicPr>
            <p:cNvPr id="20" name="Immagine 13" descr="NaNet_Latency_nolo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77400" y="0"/>
              <a:ext cx="9144000" cy="6858000"/>
            </a:xfrm>
            <a:prstGeom prst="rect">
              <a:avLst/>
            </a:prstGeom>
          </p:spPr>
        </p:pic>
        <p:cxnSp>
          <p:nvCxnSpPr>
            <p:cNvPr id="21" name="Connettore 1 15"/>
            <p:cNvCxnSpPr/>
            <p:nvPr/>
          </p:nvCxnSpPr>
          <p:spPr>
            <a:xfrm flipV="1">
              <a:off x="10820400" y="3402068"/>
              <a:ext cx="7679238" cy="26932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2" name="Connettore 1 21"/>
            <p:cNvCxnSpPr/>
            <p:nvPr/>
          </p:nvCxnSpPr>
          <p:spPr>
            <a:xfrm rot="5400000" flipH="1" flipV="1">
              <a:off x="13258006" y="4191000"/>
              <a:ext cx="3657600" cy="1588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3" name="Connettore 1 23"/>
            <p:cNvCxnSpPr/>
            <p:nvPr/>
          </p:nvCxnSpPr>
          <p:spPr>
            <a:xfrm rot="5400000" flipH="1" flipV="1">
              <a:off x="11811794" y="4191000"/>
              <a:ext cx="3657600" cy="1588"/>
            </a:xfrm>
            <a:prstGeom prst="line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pic>
        <p:nvPicPr>
          <p:cNvPr id="24" name="Immagine 10" descr="99percenti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7027" y="3789040"/>
            <a:ext cx="4306493" cy="29814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6593" y="2636913"/>
            <a:ext cx="2531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000099"/>
              </a:buClr>
              <a:buSzPct val="120000"/>
              <a:defRPr/>
            </a:pPr>
            <a:r>
              <a:rPr lang="it-IT" sz="1200" dirty="0" err="1">
                <a:latin typeface="Arial" pitchFamily="34" charset="0"/>
                <a:cs typeface="Arial" pitchFamily="34" charset="0"/>
              </a:rPr>
              <a:t>Sustained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200" dirty="0" err="1">
                <a:latin typeface="Arial" pitchFamily="34" charset="0"/>
                <a:cs typeface="Arial" pitchFamily="34" charset="0"/>
              </a:rPr>
              <a:t>Bandwidth</a:t>
            </a:r>
            <a:r>
              <a:rPr lang="it-IT" sz="1200" dirty="0">
                <a:latin typeface="Arial" pitchFamily="34" charset="0"/>
                <a:cs typeface="Arial" pitchFamily="34" charset="0"/>
              </a:rPr>
              <a:t> ~119.7 MB/</a:t>
            </a:r>
            <a:r>
              <a:rPr lang="it-IT" sz="1200" dirty="0" err="1">
                <a:latin typeface="Arial" pitchFamily="34" charset="0"/>
                <a:cs typeface="Arial" pitchFamily="34" charset="0"/>
              </a:rPr>
              <a:t>s</a:t>
            </a: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9104" y="1484785"/>
            <a:ext cx="29744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000099"/>
              </a:buClr>
              <a:buSzPct val="120000"/>
              <a:defRPr/>
            </a:pPr>
            <a:r>
              <a:rPr lang="it-IT" sz="1400" dirty="0" err="1">
                <a:latin typeface="Arial" pitchFamily="34" charset="0"/>
                <a:cs typeface="Arial" pitchFamily="34" charset="0"/>
              </a:rPr>
              <a:t>NaNet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transit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time (7.3 </a:t>
            </a:r>
            <a:r>
              <a:rPr lang="it-IT" sz="1400" dirty="0" err="1">
                <a:latin typeface="Symbol" pitchFamily="18" charset="2"/>
                <a:cs typeface="Arial" pitchFamily="34" charset="0"/>
              </a:rPr>
              <a:t>m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 ÷ 8.6 </a:t>
            </a:r>
            <a:r>
              <a:rPr lang="it-IT" sz="1400" dirty="0" err="1">
                <a:latin typeface="Symbol" pitchFamily="18" charset="2"/>
                <a:cs typeface="Arial" pitchFamily="34" charset="0"/>
              </a:rPr>
              <a:t>m</a:t>
            </a:r>
            <a:r>
              <a:rPr lang="it-IT" sz="14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it-IT" sz="1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887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4112" y="0"/>
            <a:ext cx="5929842" cy="647700"/>
          </a:xfrm>
        </p:spPr>
        <p:txBody>
          <a:bodyPr/>
          <a:lstStyle/>
          <a:p>
            <a:r>
              <a:rPr lang="en-US" dirty="0" smtClean="0"/>
              <a:t>First application: RICH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0934" y="4365104"/>
            <a:ext cx="9595066" cy="2492896"/>
          </a:xfrm>
          <a:solidFill>
            <a:schemeClr val="bg1"/>
          </a:solidFill>
        </p:spPr>
        <p:txBody>
          <a:bodyPr/>
          <a:lstStyle/>
          <a:p>
            <a:r>
              <a:rPr lang="en-US" sz="1800" dirty="0" smtClean="0"/>
              <a:t>~17 m </a:t>
            </a:r>
            <a:r>
              <a:rPr lang="en-US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1 </a:t>
            </a:r>
            <a:r>
              <a:rPr lang="en-US" sz="1800" dirty="0" err="1" smtClean="0"/>
              <a:t>Atm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Neon</a:t>
            </a:r>
          </a:p>
          <a:p>
            <a:r>
              <a:rPr lang="en-US" sz="1800" dirty="0" smtClean="0"/>
              <a:t>Light focused by two mirrors on </a:t>
            </a: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spots </a:t>
            </a:r>
            <a:r>
              <a:rPr lang="en-US" sz="1800" dirty="0" smtClean="0"/>
              <a:t>equipped with </a:t>
            </a: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~1000 PMs </a:t>
            </a:r>
            <a:r>
              <a:rPr lang="en-US" sz="1800" dirty="0" smtClean="0"/>
              <a:t>each (pixel </a:t>
            </a: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mm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3</a:t>
            </a:r>
            <a:r>
              <a:rPr lang="en-US" sz="1800" dirty="0" smtClean="0">
                <a:latin typeface="Symbol" pitchFamily="18" charset="2"/>
              </a:rPr>
              <a:t>s p-m </a:t>
            </a:r>
            <a:r>
              <a:rPr lang="en-US" sz="1800" dirty="0" smtClean="0"/>
              <a:t>separation in </a:t>
            </a: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15-35 </a:t>
            </a:r>
            <a:r>
              <a:rPr lang="en-US" sz="1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~18 hits </a:t>
            </a:r>
            <a:r>
              <a:rPr lang="en-US" sz="1800" dirty="0" smtClean="0"/>
              <a:t>per ring in average</a:t>
            </a:r>
          </a:p>
          <a:p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~100 </a:t>
            </a:r>
            <a:r>
              <a:rPr lang="en-US" sz="1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</a:t>
            </a: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smtClean="0"/>
              <a:t>time resolution, </a:t>
            </a: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~10 MHz </a:t>
            </a:r>
            <a:r>
              <a:rPr lang="en-US" sz="1800" dirty="0" smtClean="0"/>
              <a:t>events rate</a:t>
            </a:r>
          </a:p>
          <a:p>
            <a:r>
              <a:rPr lang="en-US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reference </a:t>
            </a:r>
            <a:r>
              <a:rPr lang="en-US" sz="1800" dirty="0" smtClean="0"/>
              <a:t>for trigger</a:t>
            </a:r>
          </a:p>
          <a:p>
            <a:endParaRPr lang="en-US" sz="2000" dirty="0"/>
          </a:p>
        </p:txBody>
      </p:sp>
      <p:grpSp>
        <p:nvGrpSpPr>
          <p:cNvPr id="6" name="Gruppo 5"/>
          <p:cNvGrpSpPr/>
          <p:nvPr/>
        </p:nvGrpSpPr>
        <p:grpSpPr>
          <a:xfrm>
            <a:off x="506506" y="690711"/>
            <a:ext cx="9243477" cy="3784486"/>
            <a:chOff x="467544" y="690711"/>
            <a:chExt cx="8532440" cy="3784486"/>
          </a:xfrm>
        </p:grpSpPr>
        <p:grpSp>
          <p:nvGrpSpPr>
            <p:cNvPr id="5" name="Gruppo 4"/>
            <p:cNvGrpSpPr/>
            <p:nvPr/>
          </p:nvGrpSpPr>
          <p:grpSpPr>
            <a:xfrm>
              <a:off x="467544" y="690711"/>
              <a:ext cx="8532440" cy="3697143"/>
              <a:chOff x="467544" y="690711"/>
              <a:chExt cx="8532440" cy="3697143"/>
            </a:xfrm>
          </p:grpSpPr>
          <p:pic>
            <p:nvPicPr>
              <p:cNvPr id="52" name="Immagin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7664" y="1052736"/>
                <a:ext cx="7305974" cy="2798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" name="Text Box 12"/>
              <p:cNvSpPr txBox="1">
                <a:spLocks noChangeArrowheads="1"/>
              </p:cNvSpPr>
              <p:nvPr/>
            </p:nvSpPr>
            <p:spPr bwMode="auto">
              <a:xfrm>
                <a:off x="3365849" y="3453006"/>
                <a:ext cx="4022084" cy="372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</a:rPr>
                  <a:t>Vessel </a:t>
                </a:r>
                <a:r>
                  <a:rPr kumimoji="0" lang="it-IT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</a:rPr>
                  <a:t>diameter</a:t>
                </a:r>
                <a:r>
                  <a:rPr kumimoji="0" lang="it-IT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0"/>
                    </a:solidFill>
                    <a:effectLst/>
                    <a:uLnTx/>
                    <a:uFillTx/>
                  </a:rPr>
                  <a:t> 4→3.4 m </a:t>
                </a:r>
              </a:p>
            </p:txBody>
          </p:sp>
          <p:sp>
            <p:nvSpPr>
              <p:cNvPr id="56" name="Line 16"/>
              <p:cNvSpPr>
                <a:spLocks noChangeShapeType="1"/>
              </p:cNvSpPr>
              <p:nvPr/>
            </p:nvSpPr>
            <p:spPr bwMode="auto">
              <a:xfrm>
                <a:off x="1475656" y="2346895"/>
                <a:ext cx="623998" cy="0"/>
              </a:xfrm>
              <a:prstGeom prst="line">
                <a:avLst/>
              </a:prstGeom>
              <a:noFill/>
              <a:ln w="50800">
                <a:solidFill>
                  <a:srgbClr val="6F1E2B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Text Box 13"/>
              <p:cNvSpPr txBox="1">
                <a:spLocks noChangeArrowheads="1"/>
              </p:cNvSpPr>
              <p:nvPr/>
            </p:nvSpPr>
            <p:spPr bwMode="auto">
              <a:xfrm>
                <a:off x="827584" y="1914847"/>
                <a:ext cx="122413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i="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+mj-lt"/>
                  </a:rPr>
                  <a:t>Beam</a:t>
                </a:r>
                <a:endParaRPr kumimoji="0" lang="it-IT" sz="20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58" name="Text Box 5"/>
              <p:cNvSpPr txBox="1">
                <a:spLocks noChangeArrowheads="1"/>
              </p:cNvSpPr>
              <p:nvPr/>
            </p:nvSpPr>
            <p:spPr bwMode="auto">
              <a:xfrm>
                <a:off x="6444208" y="3787055"/>
                <a:ext cx="1913220" cy="4001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i="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cs typeface="Arial Unicode MS" pitchFamily="-108" charset="0"/>
                  </a:rPr>
                  <a:t>Beam</a:t>
                </a:r>
                <a:r>
                  <a:rPr kumimoji="0" lang="it-IT" sz="200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cs typeface="Arial Unicode MS" pitchFamily="-108" charset="0"/>
                  </a:rPr>
                  <a:t> Pipe</a:t>
                </a:r>
              </a:p>
            </p:txBody>
          </p:sp>
          <p:sp>
            <p:nvSpPr>
              <p:cNvPr id="59" name="Text Box 5"/>
              <p:cNvSpPr txBox="1">
                <a:spLocks noChangeArrowheads="1"/>
              </p:cNvSpPr>
              <p:nvPr/>
            </p:nvSpPr>
            <p:spPr bwMode="auto">
              <a:xfrm>
                <a:off x="5220072" y="690711"/>
                <a:ext cx="377991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cs typeface="Arial Unicode MS" pitchFamily="-108" charset="0"/>
                  </a:rPr>
                  <a:t>    </a:t>
                </a:r>
                <a:r>
                  <a:rPr kumimoji="0" lang="it-IT" sz="1800" i="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cs typeface="Arial Unicode MS" pitchFamily="-108" charset="0"/>
                  </a:rPr>
                  <a:t>Mirror</a:t>
                </a:r>
                <a:r>
                  <a:rPr kumimoji="0" lang="it-IT" sz="180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cs typeface="Arial Unicode MS" pitchFamily="-108" charset="0"/>
                  </a:rPr>
                  <a:t> </a:t>
                </a:r>
                <a:r>
                  <a:rPr kumimoji="0" lang="it-IT" sz="1800" i="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cs typeface="Arial Unicode MS" pitchFamily="-108" charset="0"/>
                  </a:rPr>
                  <a:t>Mosaic</a:t>
                </a:r>
                <a:r>
                  <a:rPr kumimoji="0" lang="it-IT" sz="180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cs typeface="Arial Unicode MS" pitchFamily="-108" charset="0"/>
                  </a:rPr>
                  <a:t> (17 m </a:t>
                </a:r>
                <a:r>
                  <a:rPr kumimoji="0" lang="it-IT" sz="1800" i="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cs typeface="Arial Unicode MS" pitchFamily="-108" charset="0"/>
                  </a:rPr>
                  <a:t>focal</a:t>
                </a:r>
                <a:r>
                  <a:rPr kumimoji="0" lang="it-IT" sz="180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cs typeface="Arial Unicode MS" pitchFamily="-108" charset="0"/>
                  </a:rPr>
                  <a:t> </a:t>
                </a:r>
                <a:r>
                  <a:rPr kumimoji="0" lang="it-IT" sz="1800" i="0" u="none" strike="noStrike" kern="0" cap="none" spc="0" normalizeH="0" baseline="0" noProof="0" dirty="0" err="1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cs typeface="Arial Unicode MS" pitchFamily="-108" charset="0"/>
                  </a:rPr>
                  <a:t>length</a:t>
                </a:r>
                <a:r>
                  <a:rPr kumimoji="0" lang="it-IT" sz="180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cs typeface="Arial Unicode MS" pitchFamily="-108" charset="0"/>
                  </a:rPr>
                  <a:t>)</a:t>
                </a:r>
              </a:p>
            </p:txBody>
          </p:sp>
          <p:sp>
            <p:nvSpPr>
              <p:cNvPr id="61" name="CasellaDiTesto 60"/>
              <p:cNvSpPr txBox="1"/>
              <p:nvPr/>
            </p:nvSpPr>
            <p:spPr>
              <a:xfrm>
                <a:off x="3245732" y="3821891"/>
                <a:ext cx="30963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 smtClean="0">
                    <a:solidFill>
                      <a:srgbClr val="002060"/>
                    </a:solidFill>
                  </a:rPr>
                  <a:t>Volume ~ 200 m</a:t>
                </a:r>
                <a:r>
                  <a:rPr lang="it-IT" baseline="30000" dirty="0" smtClean="0">
                    <a:solidFill>
                      <a:srgbClr val="002060"/>
                    </a:solidFill>
                  </a:rPr>
                  <a:t>3</a:t>
                </a:r>
                <a:endParaRPr lang="it-IT" baseline="30000" dirty="0">
                  <a:solidFill>
                    <a:srgbClr val="002060"/>
                  </a:solidFill>
                </a:endParaRPr>
              </a:p>
            </p:txBody>
          </p:sp>
          <p:pic>
            <p:nvPicPr>
              <p:cNvPr id="53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9271"/>
              <a:stretch>
                <a:fillRect/>
              </a:stretch>
            </p:blipFill>
            <p:spPr bwMode="auto">
              <a:xfrm>
                <a:off x="467544" y="2936837"/>
                <a:ext cx="1440160" cy="1451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63" name="Connettore 2 62"/>
              <p:cNvCxnSpPr/>
              <p:nvPr/>
            </p:nvCxnSpPr>
            <p:spPr>
              <a:xfrm flipV="1">
                <a:off x="1619672" y="2562919"/>
                <a:ext cx="1008112" cy="504056"/>
              </a:xfrm>
              <a:prstGeom prst="straightConnector1">
                <a:avLst/>
              </a:prstGeom>
              <a:ln w="412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ttore 2 63"/>
              <p:cNvCxnSpPr/>
              <p:nvPr/>
            </p:nvCxnSpPr>
            <p:spPr>
              <a:xfrm rot="5400000" flipH="1" flipV="1">
                <a:off x="1403648" y="2706935"/>
                <a:ext cx="576064" cy="144016"/>
              </a:xfrm>
              <a:prstGeom prst="straightConnector1">
                <a:avLst/>
              </a:prstGeom>
              <a:ln w="412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 Box 11"/>
            <p:cNvSpPr txBox="1">
              <a:spLocks noChangeArrowheads="1"/>
            </p:cNvSpPr>
            <p:nvPr/>
          </p:nvSpPr>
          <p:spPr bwMode="auto">
            <a:xfrm>
              <a:off x="1187624" y="4075087"/>
              <a:ext cx="23042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          </a:t>
              </a:r>
              <a:r>
                <a:rPr kumimoji="0" lang="it-IT" sz="20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2 </a:t>
              </a:r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× ~1000 PM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55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GAP </a:t>
            </a:r>
            <a:r>
              <a:rPr lang="it-IT" dirty="0" err="1" smtClean="0"/>
              <a:t>Realtime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4154" y="3284984"/>
            <a:ext cx="9361040" cy="2149674"/>
          </a:xfrm>
        </p:spPr>
        <p:txBody>
          <a:bodyPr/>
          <a:lstStyle/>
          <a:p>
            <a:pPr>
              <a:buSzPct val="60000"/>
            </a:pPr>
            <a:r>
              <a:rPr lang="it-IT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</a:t>
            </a:r>
            <a:r>
              <a:rPr lang="it-IT" sz="2000" dirty="0" smtClean="0"/>
              <a:t> (GPU Application </a:t>
            </a:r>
            <a:r>
              <a:rPr lang="it-IT" sz="2000" dirty="0"/>
              <a:t>P</a:t>
            </a:r>
            <a:r>
              <a:rPr lang="it-IT" sz="2000" dirty="0" smtClean="0"/>
              <a:t>roject) for </a:t>
            </a:r>
            <a:r>
              <a:rPr lang="it-IT" sz="2000" dirty="0" err="1" smtClean="0"/>
              <a:t>Realtime</a:t>
            </a:r>
            <a:r>
              <a:rPr lang="it-IT" sz="2000" dirty="0" smtClean="0"/>
              <a:t> in HEP and </a:t>
            </a:r>
            <a:r>
              <a:rPr lang="it-IT" sz="2000" dirty="0" err="1" smtClean="0"/>
              <a:t>medical</a:t>
            </a:r>
            <a:r>
              <a:rPr lang="it-IT" sz="2000" dirty="0" smtClean="0"/>
              <a:t> </a:t>
            </a:r>
            <a:r>
              <a:rPr lang="it-IT" sz="2000" dirty="0" err="1" smtClean="0"/>
              <a:t>imaging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a </a:t>
            </a:r>
            <a:r>
              <a:rPr lang="it-IT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it-IT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it-IT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 smtClean="0"/>
              <a:t>project</a:t>
            </a:r>
            <a:r>
              <a:rPr lang="it-IT" sz="2000" dirty="0" smtClean="0"/>
              <a:t> </a:t>
            </a:r>
            <a:r>
              <a:rPr lang="it-IT" sz="2000" dirty="0" err="1" smtClean="0"/>
              <a:t>funded</a:t>
            </a:r>
            <a:r>
              <a:rPr lang="it-IT" sz="2000" dirty="0" smtClean="0"/>
              <a:t> by the </a:t>
            </a:r>
            <a:r>
              <a:rPr lang="it-IT" sz="2000" dirty="0" err="1" smtClean="0"/>
              <a:t>Italian</a:t>
            </a:r>
            <a:r>
              <a:rPr lang="it-IT" sz="2000" dirty="0" smtClean="0"/>
              <a:t> </a:t>
            </a:r>
            <a:r>
              <a:rPr lang="it-IT" sz="2000" dirty="0" err="1" smtClean="0"/>
              <a:t>minister</a:t>
            </a:r>
            <a:r>
              <a:rPr lang="it-IT" sz="2000" dirty="0" smtClean="0"/>
              <a:t> of </a:t>
            </a:r>
            <a:r>
              <a:rPr lang="it-IT" sz="2000" dirty="0" err="1" smtClean="0"/>
              <a:t>research</a:t>
            </a:r>
            <a:r>
              <a:rPr lang="it-IT" sz="2000" dirty="0" smtClean="0"/>
              <a:t> </a:t>
            </a:r>
            <a:r>
              <a:rPr lang="it-IT" sz="2000" dirty="0" err="1" smtClean="0"/>
              <a:t>started</a:t>
            </a:r>
            <a:r>
              <a:rPr lang="it-IT" sz="2000" dirty="0" smtClean="0"/>
              <a:t> in the </a:t>
            </a:r>
            <a:r>
              <a:rPr lang="it-IT" sz="2000" dirty="0" err="1" smtClean="0"/>
              <a:t>beginning</a:t>
            </a:r>
            <a:r>
              <a:rPr lang="it-IT" sz="2000" dirty="0" smtClean="0"/>
              <a:t> of April.</a:t>
            </a:r>
          </a:p>
          <a:p>
            <a:pPr>
              <a:buSzPct val="60000"/>
            </a:pP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involves</a:t>
            </a:r>
            <a:r>
              <a:rPr lang="it-IT" sz="2000" dirty="0" smtClean="0"/>
              <a:t> </a:t>
            </a:r>
            <a:r>
              <a:rPr lang="it-IT" sz="2000" dirty="0" err="1" smtClean="0"/>
              <a:t>three</a:t>
            </a:r>
            <a:r>
              <a:rPr lang="it-IT" sz="2000" dirty="0" smtClean="0"/>
              <a:t> </a:t>
            </a:r>
            <a:r>
              <a:rPr lang="it-IT" sz="2000" dirty="0" err="1" smtClean="0"/>
              <a:t>groups</a:t>
            </a:r>
            <a:r>
              <a:rPr lang="it-IT" sz="2000" dirty="0" smtClean="0"/>
              <a:t> (~20 </a:t>
            </a:r>
            <a:r>
              <a:rPr lang="it-IT" sz="2000" dirty="0" err="1" smtClean="0"/>
              <a:t>people</a:t>
            </a:r>
            <a:r>
              <a:rPr lang="it-IT" sz="2000" dirty="0" smtClean="0"/>
              <a:t>)</a:t>
            </a:r>
            <a:r>
              <a:rPr lang="it-IT" sz="2000" dirty="0" smtClean="0"/>
              <a:t>: INFN Pisa (</a:t>
            </a:r>
            <a:r>
              <a:rPr lang="it-IT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G.Lamanna</a:t>
            </a:r>
            <a:r>
              <a:rPr lang="it-IT" sz="2000" dirty="0" smtClean="0"/>
              <a:t>), Ferrara (</a:t>
            </a:r>
            <a:r>
              <a:rPr lang="it-IT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M.Fiorini</a:t>
            </a:r>
            <a:r>
              <a:rPr lang="it-IT" sz="2000" dirty="0" smtClean="0"/>
              <a:t>) and Roma (</a:t>
            </a:r>
            <a:r>
              <a:rPr lang="it-IT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A.Messina</a:t>
            </a:r>
            <a:r>
              <a:rPr lang="it-IT" sz="2000" dirty="0" smtClean="0"/>
              <a:t>) with the </a:t>
            </a:r>
            <a:r>
              <a:rPr lang="it-IT" sz="2000" dirty="0" err="1" smtClean="0"/>
              <a:t>partecipation</a:t>
            </a:r>
            <a:r>
              <a:rPr lang="it-IT" sz="2000" dirty="0" smtClean="0"/>
              <a:t> of the </a:t>
            </a:r>
            <a:r>
              <a:rPr lang="it-IT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Apenet</a:t>
            </a:r>
            <a:r>
              <a:rPr lang="it-IT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 Group</a:t>
            </a:r>
            <a:r>
              <a:rPr lang="it-IT" sz="2000" dirty="0" smtClean="0"/>
              <a:t>.</a:t>
            </a:r>
          </a:p>
          <a:p>
            <a:pPr>
              <a:buSzPct val="60000"/>
            </a:pPr>
            <a:r>
              <a:rPr lang="it-IT" sz="2000" dirty="0" err="1" smtClean="0"/>
              <a:t>Several</a:t>
            </a:r>
            <a:r>
              <a:rPr lang="it-IT" sz="2000" dirty="0" smtClean="0"/>
              <a:t> position </a:t>
            </a:r>
            <a:r>
              <a:rPr lang="it-IT" sz="2000" dirty="0" err="1" smtClean="0"/>
              <a:t>will</a:t>
            </a:r>
            <a:r>
              <a:rPr lang="it-IT" sz="2000" dirty="0" smtClean="0"/>
              <a:t> be </a:t>
            </a:r>
            <a:r>
              <a:rPr lang="it-IT" sz="2000" dirty="0" err="1" smtClean="0"/>
              <a:t>opened</a:t>
            </a:r>
            <a:r>
              <a:rPr lang="it-IT" sz="2000" dirty="0" smtClean="0"/>
              <a:t> to work on GAP. </a:t>
            </a:r>
            <a:r>
              <a:rPr lang="it-IT" sz="2000" dirty="0" err="1" smtClean="0"/>
              <a:t>Contact</a:t>
            </a:r>
            <a:r>
              <a:rPr lang="it-IT" sz="2000" dirty="0" smtClean="0"/>
              <a:t> </a:t>
            </a:r>
            <a:r>
              <a:rPr lang="it-IT" sz="2000" dirty="0" err="1" smtClean="0"/>
              <a:t>us</a:t>
            </a:r>
            <a:r>
              <a:rPr lang="it-IT" sz="2000" dirty="0" smtClean="0"/>
              <a:t> for </a:t>
            </a:r>
            <a:r>
              <a:rPr lang="it-IT" sz="2000" dirty="0" err="1" smtClean="0"/>
              <a:t>further</a:t>
            </a:r>
            <a:r>
              <a:rPr lang="it-IT" sz="2000" dirty="0" smtClean="0"/>
              <a:t> information (</a:t>
            </a:r>
            <a:r>
              <a:rPr lang="it-IT" sz="2000" dirty="0" smtClean="0">
                <a:hlinkClick r:id="rId3"/>
              </a:rPr>
              <a:t>http://web2.infn.it/gap</a:t>
            </a:r>
            <a:r>
              <a:rPr lang="it-IT" sz="2000" dirty="0" smtClean="0"/>
              <a:t> 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  <p:pic>
        <p:nvPicPr>
          <p:cNvPr id="3074" name="Picture 2" descr="C:\Users\Gianluca\Documents\firb2012\gruppo1\gap-rt-2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8714" y="836712"/>
            <a:ext cx="571213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53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121" y="0"/>
            <a:ext cx="7645252" cy="647700"/>
          </a:xfrm>
        </p:spPr>
        <p:txBody>
          <a:bodyPr/>
          <a:lstStyle/>
          <a:p>
            <a:r>
              <a:rPr lang="en-US" dirty="0" smtClean="0"/>
              <a:t>Algorithms for single ring search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  <p:pic>
        <p:nvPicPr>
          <p:cNvPr id="19" name="Picture 3" descr="C:\Users\Gianluca\Documents\talks\chicago-tipp11\houg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429000"/>
            <a:ext cx="3584575" cy="3151188"/>
          </a:xfrm>
          <a:prstGeom prst="rect">
            <a:avLst/>
          </a:prstGeom>
          <a:noFill/>
        </p:spPr>
      </p:pic>
      <p:pic>
        <p:nvPicPr>
          <p:cNvPr id="20" name="Picture 2" descr="C:\Users\Gianluca\Documents\talks\chicago-tipp11\dom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908720"/>
            <a:ext cx="3084512" cy="2730500"/>
          </a:xfrm>
          <a:prstGeom prst="rect">
            <a:avLst/>
          </a:prstGeom>
          <a:noFill/>
        </p:spPr>
      </p:pic>
      <p:sp>
        <p:nvSpPr>
          <p:cNvPr id="21" name="Segnaposto contenuto 2"/>
          <p:cNvSpPr txBox="1">
            <a:spLocks/>
          </p:cNvSpPr>
          <p:nvPr/>
        </p:nvSpPr>
        <p:spPr bwMode="auto">
          <a:xfrm>
            <a:off x="683568" y="908720"/>
            <a:ext cx="4680520" cy="23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SzPct val="50000"/>
              <a:buBlip>
                <a:blip r:embed="rId5"/>
              </a:buBlip>
            </a:pPr>
            <a:r>
              <a:rPr lang="en-US" sz="24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DOMH/POMH</a:t>
            </a: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: Each PM (</a:t>
            </a:r>
            <a:r>
              <a:rPr lang="en-US" sz="24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1000</a:t>
            </a: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) is considered as the center of a circle. For each center an </a:t>
            </a:r>
            <a:r>
              <a:rPr lang="en-US" sz="24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histogram</a:t>
            </a: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 is constructed with the distances btw center and hits.</a:t>
            </a:r>
          </a:p>
        </p:txBody>
      </p:sp>
      <p:sp>
        <p:nvSpPr>
          <p:cNvPr id="22" name="Segnaposto contenuto 8"/>
          <p:cNvSpPr>
            <a:spLocks noGrp="1"/>
          </p:cNvSpPr>
          <p:nvPr>
            <p:ph idx="1"/>
          </p:nvPr>
        </p:nvSpPr>
        <p:spPr>
          <a:xfrm>
            <a:off x="683568" y="3789040"/>
            <a:ext cx="4320480" cy="2869779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HOUGH</a:t>
            </a:r>
            <a:r>
              <a:rPr lang="en-US" sz="2400" dirty="0" smtClean="0"/>
              <a:t>: Each hit is the center of a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circle </a:t>
            </a:r>
            <a:r>
              <a:rPr lang="en-US" sz="2400" dirty="0" smtClean="0"/>
              <a:t>with a given radius. The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ring center </a:t>
            </a:r>
            <a:r>
              <a:rPr lang="en-US" sz="2400" dirty="0" smtClean="0"/>
              <a:t>is the best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matching point</a:t>
            </a:r>
            <a:r>
              <a:rPr lang="en-US" sz="2400" dirty="0" smtClean="0"/>
              <a:t> of the test circles. Voting procedure in a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</a:t>
            </a:r>
            <a:r>
              <a:rPr lang="en-US" sz="2400" dirty="0" smtClean="0"/>
              <a:t> parameters space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179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121" y="0"/>
            <a:ext cx="7645252" cy="647700"/>
          </a:xfrm>
        </p:spPr>
        <p:txBody>
          <a:bodyPr/>
          <a:lstStyle/>
          <a:p>
            <a:r>
              <a:rPr lang="en-US" dirty="0" smtClean="0"/>
              <a:t>Algorithms for single ring search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21</a:t>
            </a:fld>
            <a:endParaRPr lang="it-IT" dirty="0"/>
          </a:p>
        </p:txBody>
      </p:sp>
      <p:pic>
        <p:nvPicPr>
          <p:cNvPr id="15" name="Picture 2" descr="C:\Users\Gianluca\Documents\talks\chicago-tipp11\trip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512" y="835034"/>
            <a:ext cx="2889680" cy="2689267"/>
          </a:xfrm>
          <a:prstGeom prst="rect">
            <a:avLst/>
          </a:prstGeom>
          <a:noFill/>
        </p:spPr>
      </p:pic>
      <p:pic>
        <p:nvPicPr>
          <p:cNvPr id="16" name="Picture 3" descr="C:\Users\Gianluca\Documents\talks\chicago-tipp11\mat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512" y="3499330"/>
            <a:ext cx="3186195" cy="3026014"/>
          </a:xfrm>
          <a:prstGeom prst="rect">
            <a:avLst/>
          </a:prstGeom>
          <a:noFill/>
        </p:spPr>
      </p:pic>
      <p:sp>
        <p:nvSpPr>
          <p:cNvPr id="17" name="Segnaposto contenuto 2"/>
          <p:cNvSpPr txBox="1">
            <a:spLocks/>
          </p:cNvSpPr>
          <p:nvPr/>
        </p:nvSpPr>
        <p:spPr bwMode="auto">
          <a:xfrm>
            <a:off x="3728864" y="835034"/>
            <a:ext cx="5256584" cy="23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SzPct val="50000"/>
              <a:buBlip>
                <a:blip r:embed="rId5"/>
              </a:buBlip>
            </a:pPr>
            <a:r>
              <a:rPr lang="en-US" sz="20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TRIPL: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In each thread the center of the ring is computed using three points </a:t>
            </a:r>
            <a:r>
              <a:rPr lang="en-US" sz="2000" kern="0" dirty="0" smtClean="0"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(“triplets”)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.For the same event, </a:t>
            </a:r>
            <a:r>
              <a:rPr lang="en-US" sz="20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several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triplets (but not all the possible) are examined at the same time. The final center is obtained by </a:t>
            </a:r>
            <a:r>
              <a:rPr lang="en-US" sz="20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averaging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the obtained center positions</a:t>
            </a: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 bwMode="auto">
          <a:xfrm>
            <a:off x="3800872" y="3787362"/>
            <a:ext cx="5184576" cy="23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SzPct val="50000"/>
              <a:buBlip>
                <a:blip r:embed="rId5"/>
              </a:buBlip>
            </a:pPr>
            <a:r>
              <a:rPr lang="en-US" sz="20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MATH: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Translation of the ring to </a:t>
            </a:r>
            <a:r>
              <a:rPr lang="en-US" sz="2000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centroid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. In this system a </a:t>
            </a:r>
            <a:r>
              <a:rPr lang="en-US" sz="20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least square method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can be used. The circle condition can be reduced to a </a:t>
            </a:r>
            <a:r>
              <a:rPr lang="en-US" sz="20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linear system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kern="0" dirty="0" err="1" smtClean="0">
                <a:latin typeface="Arial" pitchFamily="34" charset="0"/>
                <a:cs typeface="Arial" pitchFamily="34" charset="0"/>
              </a:rPr>
              <a:t>analitically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solvable, without any iterative procedure.</a:t>
            </a:r>
          </a:p>
        </p:txBody>
      </p:sp>
    </p:spTree>
    <p:extLst>
      <p:ext uri="{BB962C8B-B14F-4D97-AF65-F5344CB8AC3E}">
        <p14:creationId xmlns:p14="http://schemas.microsoft.com/office/powerpoint/2010/main" val="1753465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time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22</a:t>
            </a:fld>
            <a:endParaRPr lang="it-IT" dirty="0"/>
          </a:p>
        </p:txBody>
      </p:sp>
      <p:pic>
        <p:nvPicPr>
          <p:cNvPr id="5122" name="Picture 2" descr="C:\Users\Gianluca\Documents\talks\chicago-tipp11\c1_algo_ti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330" y="725700"/>
            <a:ext cx="4600679" cy="288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4" name="Picture 4" descr="C:\Users\Gianluca\Documents\talks\chicago-tipp11\c3x_boards_tip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7027" y="725700"/>
            <a:ext cx="4600677" cy="288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430329" y="4005064"/>
            <a:ext cx="850294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5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algorithm gives 50 ns/event processing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time for packet of &gt;1000 events.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5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performance on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DOMH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(the most resource-dependent algorithm) </a:t>
            </a:r>
            <a:r>
              <a:rPr lang="en-US" sz="2000" kern="0" noProof="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compared on several </a:t>
            </a:r>
            <a:r>
              <a:rPr lang="en-US" sz="20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Video Cards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5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gain due to different generation of video cards can be clearly recognized.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4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time stability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0532" y="908721"/>
            <a:ext cx="4212468" cy="2808312"/>
          </a:xfrm>
        </p:spPr>
        <p:txBody>
          <a:bodyPr/>
          <a:lstStyle/>
          <a:p>
            <a:pPr>
              <a:buSzPct val="60000"/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</a:t>
            </a:r>
            <a:r>
              <a:rPr lang="en-US" sz="2000" dirty="0" smtClean="0"/>
              <a:t> of the execution time is an important parameter in a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synchronous</a:t>
            </a:r>
            <a:r>
              <a:rPr lang="en-US" sz="2000" dirty="0" smtClean="0"/>
              <a:t> system</a:t>
            </a:r>
          </a:p>
          <a:p>
            <a:pPr>
              <a:buSzPct val="60000"/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GPU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Tesla C1060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</a:t>
            </a:r>
            <a:r>
              <a:rPr lang="en-US" sz="2000" dirty="0" smtClean="0"/>
              <a:t> algorithm) shows a “quasi deterministic” behavior with very small tails.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23</a:t>
            </a:fld>
            <a:endParaRPr lang="it-IT" dirty="0"/>
          </a:p>
        </p:txBody>
      </p:sp>
      <p:pic>
        <p:nvPicPr>
          <p:cNvPr id="6146" name="Picture 2" descr="C:\Users\Gianluca\Documents\talks\chicago-tipp11\c5_timestab_ti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9018" y="764704"/>
            <a:ext cx="4600678" cy="288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7" name="Picture 3" descr="C:\Users\Gianluca\Documents\talks\chicago-tipp11\c6_temperature_tip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9018" y="3717032"/>
            <a:ext cx="4600677" cy="288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740532" y="3789041"/>
            <a:ext cx="4212468" cy="265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Tx/>
              <a:buBlip>
                <a:blip r:embed="rId5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GPU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temperature, during long runs, rises in different way on the different chips, but the computing performances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aren’t affected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9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transfer time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99061" y="908721"/>
            <a:ext cx="3900433" cy="4525963"/>
          </a:xfrm>
        </p:spPr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transfer time </a:t>
            </a:r>
            <a:r>
              <a:rPr lang="en-US" sz="2000" dirty="0" smtClean="0"/>
              <a:t>significantly influence the total latency</a:t>
            </a:r>
          </a:p>
          <a:p>
            <a:r>
              <a:rPr lang="en-US" sz="2000" dirty="0" smtClean="0"/>
              <a:t>It depends on the number of events to transfer</a:t>
            </a:r>
          </a:p>
          <a:p>
            <a:r>
              <a:rPr lang="en-US" sz="2000" dirty="0" smtClean="0"/>
              <a:t>The transfer time is quite stable (double peak structure in 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GPU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CPU </a:t>
            </a:r>
            <a:r>
              <a:rPr lang="en-US" sz="2000" dirty="0" smtClean="0">
                <a:sym typeface="Wingdings" pitchFamily="2" charset="2"/>
              </a:rPr>
              <a:t>transfer)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Using </a:t>
            </a:r>
            <a:r>
              <a:rPr lang="en-US" sz="2000" dirty="0" smtClean="0"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locked memory</a:t>
            </a:r>
            <a:r>
              <a:rPr lang="en-US" sz="2000" dirty="0" smtClean="0"/>
              <a:t> the processing and data transfer can be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parallelized</a:t>
            </a:r>
            <a:r>
              <a:rPr lang="en-US" sz="2000" dirty="0" smtClean="0"/>
              <a:t> (double data transfer engine on </a:t>
            </a:r>
            <a:r>
              <a:rPr lang="en-US" sz="2000" dirty="0" smtClean="0"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Tesla C2050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24</a:t>
            </a:fld>
            <a:endParaRPr lang="it-IT" dirty="0"/>
          </a:p>
        </p:txBody>
      </p:sp>
      <p:pic>
        <p:nvPicPr>
          <p:cNvPr id="7170" name="Picture 2" descr="C:\Users\Gianluca\Documents\talks\chicago-tipp11\c7_transfert_ti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515" y="3789040"/>
            <a:ext cx="4600677" cy="288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1" name="Picture 3" descr="C:\Users\Gianluca\Documents\talks\chicago-tipp11\c2_transtime_tip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515" y="836712"/>
            <a:ext cx="4601189" cy="28803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585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TESLA C1060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3138" y="1844825"/>
            <a:ext cx="3276364" cy="3960465"/>
          </a:xfrm>
        </p:spPr>
        <p:txBody>
          <a:bodyPr/>
          <a:lstStyle/>
          <a:p>
            <a:r>
              <a:rPr lang="it-IT" sz="2000" dirty="0" smtClean="0"/>
              <a:t>On </a:t>
            </a:r>
            <a:r>
              <a:rPr lang="it-I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TESLA C1060 </a:t>
            </a:r>
            <a:r>
              <a:rPr lang="it-IT" sz="2000" dirty="0" smtClean="0"/>
              <a:t>the </a:t>
            </a:r>
            <a:r>
              <a:rPr lang="it-IT" sz="2000" dirty="0" err="1" smtClean="0"/>
              <a:t>results</a:t>
            </a:r>
            <a:r>
              <a:rPr lang="it-IT" sz="2000" dirty="0" smtClean="0"/>
              <a:t> </a:t>
            </a:r>
            <a:r>
              <a:rPr lang="it-IT" sz="2000" dirty="0" err="1" smtClean="0"/>
              <a:t>both</a:t>
            </a:r>
            <a:r>
              <a:rPr lang="it-IT" sz="2000" dirty="0" smtClean="0"/>
              <a:t> in </a:t>
            </a:r>
            <a:r>
              <a:rPr lang="it-IT" sz="2000" dirty="0" err="1" smtClean="0"/>
              <a:t>computing</a:t>
            </a:r>
            <a:r>
              <a:rPr lang="it-IT" sz="2000" dirty="0" smtClean="0"/>
              <a:t> time and </a:t>
            </a:r>
            <a:r>
              <a:rPr lang="it-IT" sz="2000" dirty="0" err="1" smtClean="0"/>
              <a:t>total</a:t>
            </a:r>
            <a:r>
              <a:rPr lang="it-IT" sz="2000" dirty="0" smtClean="0"/>
              <a:t> </a:t>
            </a:r>
            <a:r>
              <a:rPr lang="it-IT" sz="2000" dirty="0" err="1" smtClean="0"/>
              <a:t>latency</a:t>
            </a:r>
            <a:r>
              <a:rPr lang="it-IT" sz="2000" dirty="0" smtClean="0"/>
              <a:t> are </a:t>
            </a:r>
            <a:r>
              <a:rPr lang="it-IT" sz="2000" dirty="0" err="1" smtClean="0"/>
              <a:t>very</a:t>
            </a:r>
            <a:r>
              <a:rPr lang="it-IT" sz="2000" dirty="0" smtClean="0"/>
              <a:t> </a:t>
            </a:r>
            <a:r>
              <a:rPr lang="it-IT" sz="2000" dirty="0" err="1" smtClean="0"/>
              <a:t>encouraging</a:t>
            </a:r>
            <a:endParaRPr lang="it-IT" sz="2000" dirty="0" smtClean="0"/>
          </a:p>
          <a:p>
            <a:r>
              <a:rPr lang="it-IT" sz="2000" dirty="0" err="1" smtClean="0"/>
              <a:t>About</a:t>
            </a:r>
            <a:r>
              <a:rPr lang="it-IT" sz="2000" dirty="0" smtClean="0"/>
              <a:t> </a:t>
            </a:r>
            <a:r>
              <a:rPr lang="it-I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</a:t>
            </a:r>
            <a:r>
              <a:rPr lang="it-IT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it-I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smtClean="0"/>
              <a:t>for 1000 </a:t>
            </a:r>
            <a:r>
              <a:rPr lang="it-IT" sz="2000" dirty="0" err="1" smtClean="0"/>
              <a:t>events</a:t>
            </a:r>
            <a:r>
              <a:rPr lang="it-IT" sz="2000" dirty="0" smtClean="0"/>
              <a:t> </a:t>
            </a:r>
          </a:p>
          <a:p>
            <a:r>
              <a:rPr lang="it-IT" sz="2000" dirty="0" err="1" smtClean="0"/>
              <a:t>Throughput</a:t>
            </a:r>
            <a:r>
              <a:rPr lang="it-IT" sz="2000" dirty="0" smtClean="0"/>
              <a:t> </a:t>
            </a:r>
            <a:r>
              <a:rPr lang="it-IT" sz="2000" dirty="0" err="1" smtClean="0"/>
              <a:t>about</a:t>
            </a:r>
            <a:r>
              <a:rPr lang="it-IT" sz="2000" dirty="0" smtClean="0"/>
              <a:t> </a:t>
            </a:r>
            <a:r>
              <a:rPr lang="it-IT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MB/s</a:t>
            </a:r>
            <a:endParaRPr lang="it-IT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25</a:t>
            </a:fld>
            <a:endParaRPr lang="it-IT" dirty="0"/>
          </a:p>
        </p:txBody>
      </p:sp>
      <p:grpSp>
        <p:nvGrpSpPr>
          <p:cNvPr id="5" name="Gruppo 4"/>
          <p:cNvGrpSpPr/>
          <p:nvPr/>
        </p:nvGrpSpPr>
        <p:grpSpPr>
          <a:xfrm>
            <a:off x="3690002" y="1484784"/>
            <a:ext cx="6082842" cy="3744096"/>
            <a:chOff x="4712993" y="2708920"/>
            <a:chExt cx="4246779" cy="288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Picture 2" descr="C:\Users\Gianluca\Documents\talks\chicago-tipp11\c9_totlat_tipp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2993" y="2708920"/>
              <a:ext cx="4246779" cy="2880000"/>
            </a:xfrm>
            <a:prstGeom prst="rect">
              <a:avLst/>
            </a:prstGeom>
            <a:noFill/>
          </p:spPr>
        </p:pic>
        <p:cxnSp>
          <p:nvCxnSpPr>
            <p:cNvPr id="7" name="Connettore 1 6"/>
            <p:cNvCxnSpPr/>
            <p:nvPr/>
          </p:nvCxnSpPr>
          <p:spPr>
            <a:xfrm>
              <a:off x="5148064" y="4365104"/>
              <a:ext cx="3384376" cy="0"/>
            </a:xfrm>
            <a:prstGeom prst="line">
              <a:avLst/>
            </a:prstGeom>
            <a:ln w="158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sellaDiTesto 7"/>
          <p:cNvSpPr txBox="1"/>
          <p:nvPr/>
        </p:nvSpPr>
        <p:spPr>
          <a:xfrm>
            <a:off x="1286593" y="5467588"/>
            <a:ext cx="7566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“Fast online triggering in high-energy physics experiments using GPUs” Nucl.Instrum.Meth.A662:49-54,2012</a:t>
            </a:r>
          </a:p>
        </p:txBody>
      </p:sp>
    </p:spTree>
    <p:extLst>
      <p:ext uri="{BB962C8B-B14F-4D97-AF65-F5344CB8AC3E}">
        <p14:creationId xmlns:p14="http://schemas.microsoft.com/office/powerpoint/2010/main" val="2687785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121" y="0"/>
            <a:ext cx="8113304" cy="647700"/>
          </a:xfrm>
        </p:spPr>
        <p:txBody>
          <a:bodyPr/>
          <a:lstStyle/>
          <a:p>
            <a:r>
              <a:rPr lang="it-IT" dirty="0" smtClean="0"/>
              <a:t>TESLA C2050 (Fermi) &amp; GTX680 (Kepler)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7291" y="4186291"/>
            <a:ext cx="8915400" cy="1357586"/>
          </a:xfrm>
        </p:spPr>
        <p:txBody>
          <a:bodyPr/>
          <a:lstStyle/>
          <a:p>
            <a:r>
              <a:rPr lang="en" sz="2800" dirty="0" smtClean="0"/>
              <a:t>On </a:t>
            </a:r>
            <a:r>
              <a:rPr lang="en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TESLA C2050 </a:t>
            </a:r>
            <a:r>
              <a:rPr lang="en" sz="2800" dirty="0" smtClean="0"/>
              <a:t>and </a:t>
            </a:r>
            <a:r>
              <a:rPr lang="en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GTX680</a:t>
            </a:r>
            <a:r>
              <a:rPr lang="en" sz="2800" dirty="0" smtClean="0"/>
              <a:t> improves (x4 and x8 respectivelly)</a:t>
            </a:r>
          </a:p>
          <a:p>
            <a:r>
              <a:rPr lang="en" sz="2800" dirty="0" smtClean="0"/>
              <a:t>The data trasfer latency improves a lot thanks to the streaming and the PCI-express gen3</a:t>
            </a:r>
            <a:endParaRPr lang="en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26</a:t>
            </a:fld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97" y="332656"/>
            <a:ext cx="456350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4992" y="332657"/>
            <a:ext cx="4732467" cy="370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63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Multirings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4515" y="836713"/>
            <a:ext cx="5616624" cy="3456384"/>
          </a:xfrm>
        </p:spPr>
        <p:txBody>
          <a:bodyPr/>
          <a:lstStyle/>
          <a:p>
            <a:r>
              <a:rPr lang="en-US" sz="2000" dirty="0" smtClean="0"/>
              <a:t>Most of the 3 tracks, which are background, have max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rings </a:t>
            </a:r>
            <a:r>
              <a:rPr lang="en-US" sz="2000" dirty="0" smtClean="0"/>
              <a:t>per spot</a:t>
            </a:r>
          </a:p>
          <a:p>
            <a:r>
              <a:rPr lang="en-US" sz="2000" dirty="0" smtClean="0"/>
              <a:t>Standard multiple rings fit methods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aren’t suitable for us, </a:t>
            </a:r>
            <a:r>
              <a:rPr lang="en-US" sz="2000" dirty="0" smtClean="0"/>
              <a:t>since we need:</a:t>
            </a:r>
          </a:p>
          <a:p>
            <a:pPr lvl="1"/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Trackless</a:t>
            </a:r>
          </a:p>
          <a:p>
            <a:pPr lvl="1"/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iterative</a:t>
            </a:r>
          </a:p>
          <a:p>
            <a:pPr lvl="1"/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resolution</a:t>
            </a:r>
          </a:p>
          <a:p>
            <a:pPr lvl="1"/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 us </a:t>
            </a:r>
            <a:r>
              <a:rPr lang="en-US" sz="1800" dirty="0" smtClean="0"/>
              <a:t>(1 MHz input rate)</a:t>
            </a:r>
            <a:endParaRPr lang="en-US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27</a:t>
            </a:fld>
            <a:endParaRPr lang="it-IT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9147" y="1196753"/>
            <a:ext cx="3079436" cy="25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584515" y="4365104"/>
            <a:ext cx="904900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New approach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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use the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Ptolemy’s theorem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(from the first book of the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Almagest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>
              <a:buNone/>
            </a:pPr>
            <a:endParaRPr lang="it-IT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“A </a:t>
            </a:r>
            <a:r>
              <a:rPr lang="it-IT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quadrilater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cyclic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(the </a:t>
            </a:r>
            <a:r>
              <a:rPr lang="it-IT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vertex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a </a:t>
            </a:r>
            <a:r>
              <a:rPr lang="it-IT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circle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it-IT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it-IT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</a:t>
            </a: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relation:</a:t>
            </a:r>
          </a:p>
          <a:p>
            <a:pPr>
              <a:buNone/>
            </a:pPr>
            <a:r>
              <a:rPr lang="it-IT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AD*BC+AB*DC=AC*BD  “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02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28</a:t>
            </a:fld>
            <a:endParaRPr lang="it-IT" dirty="0"/>
          </a:p>
        </p:txBody>
      </p:sp>
      <p:sp>
        <p:nvSpPr>
          <p:cNvPr id="7" name="Segnaposto numero diapositiva 3"/>
          <p:cNvSpPr txBox="1">
            <a:spLocks/>
          </p:cNvSpPr>
          <p:nvPr/>
        </p:nvSpPr>
        <p:spPr bwMode="auto">
          <a:xfrm>
            <a:off x="7429500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797903-C8A4-4E28-95DD-FA28881EB14A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6" descr="C:\Users\Gianluca\Documents\talks\ginevra\maggio2011\fit_2r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97" y="1052737"/>
            <a:ext cx="5647796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ttore 2 8"/>
          <p:cNvCxnSpPr/>
          <p:nvPr/>
        </p:nvCxnSpPr>
        <p:spPr>
          <a:xfrm rot="16200000" flipH="1">
            <a:off x="1616629" y="2402886"/>
            <a:ext cx="432048" cy="4680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1052567" y="3573016"/>
            <a:ext cx="624069" cy="720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rot="5400000" flipH="1" flipV="1">
            <a:off x="2132687" y="4815154"/>
            <a:ext cx="648072" cy="4680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286593" y="2132856"/>
            <a:ext cx="31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40532" y="3356992"/>
            <a:ext cx="31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910662" y="5301208"/>
            <a:ext cx="31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cxnSp>
        <p:nvCxnSpPr>
          <p:cNvPr id="15" name="Connettore 1 14"/>
          <p:cNvCxnSpPr/>
          <p:nvPr/>
        </p:nvCxnSpPr>
        <p:spPr>
          <a:xfrm rot="5400000" flipH="1" flipV="1">
            <a:off x="1637004" y="3129351"/>
            <a:ext cx="673995" cy="282694"/>
          </a:xfrm>
          <a:prstGeom prst="line">
            <a:avLst/>
          </a:prstGeom>
          <a:ln w="19050">
            <a:solidFill>
              <a:srgbClr val="1C7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rot="16200000" flipV="1">
            <a:off x="1800283" y="3746669"/>
            <a:ext cx="966961" cy="843692"/>
          </a:xfrm>
          <a:prstGeom prst="line">
            <a:avLst/>
          </a:prstGeom>
          <a:ln w="19050">
            <a:solidFill>
              <a:srgbClr val="1C7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rot="10800000">
            <a:off x="2144691" y="2924947"/>
            <a:ext cx="858096" cy="576063"/>
          </a:xfrm>
          <a:prstGeom prst="line">
            <a:avLst/>
          </a:prstGeom>
          <a:ln w="19050">
            <a:solidFill>
              <a:srgbClr val="1C7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rot="5400000" flipH="1" flipV="1">
            <a:off x="2370045" y="3971731"/>
            <a:ext cx="1080120" cy="282693"/>
          </a:xfrm>
          <a:prstGeom prst="line">
            <a:avLst/>
          </a:prstGeom>
          <a:ln w="19050">
            <a:solidFill>
              <a:srgbClr val="1C7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rot="10800000" flipV="1">
            <a:off x="3080792" y="3140968"/>
            <a:ext cx="624069" cy="3600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3704861" y="2852936"/>
            <a:ext cx="31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cxnSp>
        <p:nvCxnSpPr>
          <p:cNvPr id="22" name="Connettore 2 21"/>
          <p:cNvCxnSpPr/>
          <p:nvPr/>
        </p:nvCxnSpPr>
        <p:spPr>
          <a:xfrm rot="5400000">
            <a:off x="3998894" y="2942946"/>
            <a:ext cx="504056" cy="4680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4328931" y="2636912"/>
            <a:ext cx="31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cxnSp>
        <p:nvCxnSpPr>
          <p:cNvPr id="24" name="Connettore 1 23"/>
          <p:cNvCxnSpPr/>
          <p:nvPr/>
        </p:nvCxnSpPr>
        <p:spPr>
          <a:xfrm rot="5400000" flipH="1" flipV="1">
            <a:off x="2816763" y="3453008"/>
            <a:ext cx="1152131" cy="1248135"/>
          </a:xfrm>
          <a:prstGeom prst="line">
            <a:avLst/>
          </a:prstGeom>
          <a:ln w="19050">
            <a:solidFill>
              <a:srgbClr val="1C7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rot="10800000">
            <a:off x="2222697" y="2924944"/>
            <a:ext cx="1794199" cy="504056"/>
          </a:xfrm>
          <a:prstGeom prst="line">
            <a:avLst/>
          </a:prstGeom>
          <a:ln w="19050">
            <a:solidFill>
              <a:srgbClr val="1C7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e 25"/>
          <p:cNvSpPr/>
          <p:nvPr/>
        </p:nvSpPr>
        <p:spPr>
          <a:xfrm>
            <a:off x="1734007" y="2680345"/>
            <a:ext cx="2300625" cy="201548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e 29"/>
          <p:cNvSpPr/>
          <p:nvPr/>
        </p:nvSpPr>
        <p:spPr>
          <a:xfrm>
            <a:off x="2768757" y="3573016"/>
            <a:ext cx="234026" cy="2160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e 30"/>
          <p:cNvSpPr/>
          <p:nvPr/>
        </p:nvSpPr>
        <p:spPr>
          <a:xfrm>
            <a:off x="1681150" y="2627784"/>
            <a:ext cx="2384437" cy="2134716"/>
          </a:xfrm>
          <a:prstGeom prst="ellipse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e 31"/>
          <p:cNvSpPr/>
          <p:nvPr/>
        </p:nvSpPr>
        <p:spPr>
          <a:xfrm>
            <a:off x="1801697" y="2743200"/>
            <a:ext cx="2109109" cy="1894334"/>
          </a:xfrm>
          <a:prstGeom prst="ellipse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onnettore 2 32"/>
          <p:cNvCxnSpPr/>
          <p:nvPr/>
        </p:nvCxnSpPr>
        <p:spPr>
          <a:xfrm rot="16200000" flipH="1">
            <a:off x="2693164" y="3881467"/>
            <a:ext cx="885428" cy="513895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flipV="1">
            <a:off x="2690749" y="4293096"/>
            <a:ext cx="1092121" cy="432052"/>
          </a:xfrm>
          <a:prstGeom prst="line">
            <a:avLst/>
          </a:prstGeom>
          <a:ln w="19050">
            <a:solidFill>
              <a:srgbClr val="1C7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 rot="10800000">
            <a:off x="2177260" y="2886079"/>
            <a:ext cx="1605612" cy="1407019"/>
          </a:xfrm>
          <a:prstGeom prst="line">
            <a:avLst/>
          </a:prstGeom>
          <a:ln w="19050">
            <a:solidFill>
              <a:srgbClr val="1C7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 rot="5400000">
            <a:off x="3842877" y="3807042"/>
            <a:ext cx="504056" cy="4680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4328931" y="3501008"/>
            <a:ext cx="31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pic>
        <p:nvPicPr>
          <p:cNvPr id="38" name="Picture 2" descr="C:\Users\Gianluca\Documents\talks\chicago-tipp11\fit_2r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97" y="1052736"/>
            <a:ext cx="5647200" cy="5205739"/>
          </a:xfrm>
          <a:prstGeom prst="rect">
            <a:avLst/>
          </a:prstGeom>
          <a:noFill/>
        </p:spPr>
      </p:pic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5671174" y="702221"/>
            <a:ext cx="417291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5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Select a triplet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randomly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(1 triplet per point =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N+M triplets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 parallel)</a:t>
            </a:r>
          </a:p>
        </p:txBody>
      </p:sp>
      <p:sp>
        <p:nvSpPr>
          <p:cNvPr id="27" name="Segnaposto contenuto 2"/>
          <p:cNvSpPr txBox="1">
            <a:spLocks/>
          </p:cNvSpPr>
          <p:nvPr/>
        </p:nvSpPr>
        <p:spPr bwMode="auto">
          <a:xfrm>
            <a:off x="5655078" y="2492896"/>
            <a:ext cx="425092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5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If the point satisfy the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Ptolemy theorem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it is considered for a fast algebraic fit (i.e.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math,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riemann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sphere, </a:t>
            </a:r>
            <a:r>
              <a:rPr lang="en-US" kern="0" dirty="0"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aubin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, …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). </a:t>
            </a:r>
          </a:p>
        </p:txBody>
      </p:sp>
      <p:sp>
        <p:nvSpPr>
          <p:cNvPr id="28" name="Segnaposto contenuto 2"/>
          <p:cNvSpPr txBox="1">
            <a:spLocks/>
          </p:cNvSpPr>
          <p:nvPr/>
        </p:nvSpPr>
        <p:spPr bwMode="auto">
          <a:xfrm>
            <a:off x="5655078" y="3645024"/>
            <a:ext cx="436848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5"/>
              </a:buBlip>
              <a:tabLst/>
              <a:defRPr/>
            </a:pPr>
            <a:r>
              <a:rPr lang="en-US" kern="0" noProof="0" dirty="0" smtClean="0"/>
              <a:t>Each thread converges to a </a:t>
            </a:r>
            <a:r>
              <a:rPr lang="en-US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candidate center point</a:t>
            </a:r>
            <a:r>
              <a:rPr lang="en-US" kern="0" noProof="0" dirty="0" smtClean="0"/>
              <a:t>. Each candidate is associated to </a:t>
            </a:r>
            <a:r>
              <a:rPr lang="en-US" kern="0" noProof="0" dirty="0" smtClean="0"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 </a:t>
            </a:r>
            <a:r>
              <a:rPr lang="en-US" kern="0" noProof="0" dirty="0" err="1" smtClean="0"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quadrilaters</a:t>
            </a:r>
            <a:r>
              <a:rPr lang="en-US" kern="0" noProof="0" dirty="0" smtClean="0"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kern="0" noProof="0" dirty="0" smtClean="0"/>
              <a:t>contributing to his definition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5"/>
              </a:buBlip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Segnaposto contenuto 2"/>
          <p:cNvSpPr txBox="1">
            <a:spLocks/>
          </p:cNvSpPr>
          <p:nvPr/>
        </p:nvSpPr>
        <p:spPr bwMode="auto">
          <a:xfrm>
            <a:off x="5608026" y="5060801"/>
            <a:ext cx="417291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5"/>
              </a:buBlip>
              <a:tabLst/>
              <a:defRPr/>
            </a:pPr>
            <a:r>
              <a:rPr lang="en-US" kern="0" dirty="0" smtClean="0"/>
              <a:t>For the center candidates with </a:t>
            </a:r>
            <a:r>
              <a:rPr lang="en-US" kern="0" dirty="0" smtClean="0"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kern="0" dirty="0" smtClean="0"/>
              <a:t> greater than a </a:t>
            </a:r>
            <a:r>
              <a:rPr lang="en-US" kern="0" dirty="0" smtClean="0"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threshold</a:t>
            </a:r>
            <a:r>
              <a:rPr lang="en-US" kern="0" dirty="0" smtClean="0"/>
              <a:t>, the points at distance </a:t>
            </a:r>
            <a:r>
              <a:rPr lang="en-US" kern="0" dirty="0" smtClean="0"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kern="0" dirty="0" smtClean="0"/>
              <a:t> are considered for a more precise </a:t>
            </a:r>
            <a:r>
              <a:rPr lang="en-US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re-fit</a:t>
            </a:r>
            <a:r>
              <a:rPr lang="en-US" kern="0" dirty="0" smtClean="0"/>
              <a:t>. </a:t>
            </a:r>
            <a:endParaRPr lang="en-US" kern="0" noProof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5"/>
              </a:buBlip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" name="Segnaposto contenuto 2"/>
          <p:cNvSpPr txBox="1">
            <a:spLocks/>
          </p:cNvSpPr>
          <p:nvPr/>
        </p:nvSpPr>
        <p:spPr bwMode="auto">
          <a:xfrm>
            <a:off x="5655078" y="1628800"/>
            <a:ext cx="425092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5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Consider a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fourth point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 if the point doesn’t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satisfy the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Ptolemy theorem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reject it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39" name="Titolo 1"/>
          <p:cNvSpPr>
            <a:spLocks noGrp="1"/>
          </p:cNvSpPr>
          <p:nvPr>
            <p:ph type="title"/>
          </p:nvPr>
        </p:nvSpPr>
        <p:spPr>
          <a:xfrm>
            <a:off x="662524" y="0"/>
            <a:ext cx="8112901" cy="647700"/>
          </a:xfrm>
        </p:spPr>
        <p:txBody>
          <a:bodyPr/>
          <a:lstStyle/>
          <a:p>
            <a:r>
              <a:rPr lang="en-US" dirty="0" smtClean="0"/>
              <a:t>Almagest algorithm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53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21" grpId="0"/>
      <p:bldP spid="21" grpId="1"/>
      <p:bldP spid="23" grpId="0"/>
      <p:bldP spid="23" grpId="1"/>
      <p:bldP spid="23" grpId="2"/>
      <p:bldP spid="26" grpId="0" animBg="1"/>
      <p:bldP spid="26" grpId="1" animBg="1"/>
      <p:bldP spid="26" grpId="2" animBg="1"/>
      <p:bldP spid="30" grpId="0" animBg="1"/>
      <p:bldP spid="31" grpId="0" animBg="1"/>
      <p:bldP spid="32" grpId="0" animBg="1"/>
      <p:bldP spid="37" grpId="0"/>
      <p:bldP spid="37" grpId="1"/>
      <p:bldP spid="37" grpId="2"/>
      <p:bldP spid="37" grpId="3"/>
      <p:bldP spid="6" grpId="0" build="p"/>
      <p:bldP spid="27" grpId="0"/>
      <p:bldP spid="28" grpId="0"/>
      <p:bldP spid="29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Almagest algorithm results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29</a:t>
            </a:fld>
            <a:endParaRPr lang="it-IT" dirty="0"/>
          </a:p>
        </p:txBody>
      </p:sp>
      <p:pic>
        <p:nvPicPr>
          <p:cNvPr id="8195" name="Picture 3" descr="C:\Users\Gianluca\Documents\talks\chicago-tipp11\fit_2r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97" y="764704"/>
            <a:ext cx="4380324" cy="4032448"/>
          </a:xfrm>
          <a:prstGeom prst="rect">
            <a:avLst/>
          </a:prstGeom>
          <a:noFill/>
        </p:spPr>
      </p:pic>
      <p:pic>
        <p:nvPicPr>
          <p:cNvPr id="7" name="Picture 3" descr="C:\Users\Gianluca\Documents\talks\chicago-tipp11\fit_2r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98" y="764704"/>
            <a:ext cx="4385781" cy="4032000"/>
          </a:xfrm>
          <a:prstGeom prst="rect">
            <a:avLst/>
          </a:prstGeom>
          <a:noFill/>
        </p:spPr>
      </p:pic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4796983" y="764704"/>
            <a:ext cx="429047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5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real position of the two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generated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rings is:</a:t>
            </a:r>
            <a:endParaRPr lang="en-US" sz="2000" kern="0" dirty="0" smtClean="0"/>
          </a:p>
          <a:p>
            <a:pPr marL="342900" indent="-342900" eaLnBrk="0" hangingPunct="0">
              <a:spcBef>
                <a:spcPct val="20000"/>
              </a:spcBef>
              <a:buSzPct val="50000"/>
              <a:defRPr/>
            </a:pPr>
            <a:r>
              <a:rPr lang="en-US" sz="2000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1</a:t>
            </a:r>
            <a:r>
              <a:rPr lang="en-US" sz="2000" kern="0" dirty="0" smtClean="0">
                <a:sym typeface="Wingdings" pitchFamily="2" charset="2"/>
              </a:rPr>
              <a:t> (6.65, 6.15)   R=11.0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tabLst/>
              <a:defRPr/>
            </a:pPr>
            <a:r>
              <a:rPr lang="en-US" sz="2000" kern="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itchFamily="2" charset="2"/>
              </a:rPr>
              <a:t> (8.42,4.59)    R=12.6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4796983" y="2204864"/>
            <a:ext cx="429047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5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fitted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position of the two rings is:</a:t>
            </a:r>
            <a:endParaRPr lang="en-US" sz="2000" kern="0" dirty="0" smtClean="0"/>
          </a:p>
          <a:p>
            <a:pPr marL="342900" indent="-342900" eaLnBrk="0" hangingPunct="0">
              <a:spcBef>
                <a:spcPct val="20000"/>
              </a:spcBef>
              <a:buSzPct val="50000"/>
              <a:defRPr/>
            </a:pPr>
            <a:r>
              <a:rPr lang="en-US" sz="2000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1</a:t>
            </a:r>
            <a:r>
              <a:rPr lang="en-US" sz="2000" kern="0" dirty="0" smtClean="0">
                <a:sym typeface="Wingdings" pitchFamily="2" charset="2"/>
              </a:rPr>
              <a:t> (7.29, 6.57)    R=11.6</a:t>
            </a:r>
            <a:endParaRPr lang="en-US" sz="2000" kern="0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tabLst/>
              <a:defRPr/>
            </a:pPr>
            <a:r>
              <a:rPr lang="en-US" sz="2000" kern="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Wingdings" pitchFamily="2" charset="2"/>
              </a:rPr>
              <a:t> (8.44,4.34)     R=12.26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1" name="Picture 6" descr="C:\Users\Gianluca\Documents\talks\ginevra\maggio2011\alm_tim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1" y="4293097"/>
            <a:ext cx="3897899" cy="244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Segnaposto contenuto 2"/>
          <p:cNvSpPr txBox="1">
            <a:spLocks/>
          </p:cNvSpPr>
          <p:nvPr/>
        </p:nvSpPr>
        <p:spPr bwMode="auto">
          <a:xfrm>
            <a:off x="4874991" y="3645024"/>
            <a:ext cx="452450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5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Fitting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time on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Tesla C1060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1.5 us/event</a:t>
            </a:r>
            <a:endParaRPr lang="en-US" sz="2000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" name="Picture 3" descr="C:\Users\Gianluca\Documents\talks\ginevra\maggio2011\alm_r_re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524" y="4293096"/>
            <a:ext cx="3778876" cy="2440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7205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GAP </a:t>
            </a:r>
            <a:r>
              <a:rPr lang="it-IT" dirty="0" err="1" smtClean="0"/>
              <a:t>Realtime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4515" y="908720"/>
            <a:ext cx="8814281" cy="1944216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 smtClean="0"/>
              <a:t>“Realization </a:t>
            </a:r>
            <a:r>
              <a:rPr lang="en-US" sz="2400" i="1" dirty="0"/>
              <a:t>of an innovative system for complex calculations and pattern recognition in real time by </a:t>
            </a:r>
            <a:r>
              <a:rPr lang="en-US" sz="2400" i="1" dirty="0" smtClean="0"/>
              <a:t>using commercial </a:t>
            </a:r>
            <a:r>
              <a:rPr lang="en-US" sz="2400" i="1" dirty="0"/>
              <a:t>graphics processors (GPU). Application in High Energy Physics experiments to select rare </a:t>
            </a:r>
            <a:r>
              <a:rPr lang="en-US" sz="2400" i="1" dirty="0" smtClean="0"/>
              <a:t>events and in medical </a:t>
            </a:r>
            <a:r>
              <a:rPr lang="en-US" sz="2400" i="1" dirty="0"/>
              <a:t>imaging for CT, PET and NMR</a:t>
            </a:r>
            <a:r>
              <a:rPr lang="en-US" sz="2400" i="1" dirty="0" smtClean="0"/>
              <a:t>.”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i="1" dirty="0" smtClean="0"/>
          </a:p>
          <a:p>
            <a:pPr>
              <a:buSzPct val="60000"/>
            </a:pPr>
            <a:r>
              <a:rPr lang="en-US" sz="2400" dirty="0" smtClean="0"/>
              <a:t>For what concern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</a:t>
            </a:r>
            <a:r>
              <a:rPr lang="en-US" sz="2400" dirty="0" smtClean="0"/>
              <a:t> we will study the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GPU</a:t>
            </a:r>
            <a:r>
              <a:rPr lang="en-US" sz="2400" dirty="0" smtClean="0"/>
              <a:t> application in low level hardware triggers with reduced latency and high level software triggers.</a:t>
            </a:r>
          </a:p>
          <a:p>
            <a:pPr>
              <a:buSzPct val="60000"/>
            </a:pPr>
            <a:r>
              <a:rPr lang="en-US" sz="2400" dirty="0" smtClean="0"/>
              <a:t>We will consider the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NA62 L0 </a:t>
            </a:r>
            <a:r>
              <a:rPr lang="en-US" sz="2400" dirty="0" smtClean="0"/>
              <a:t>and the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 high level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trigger</a:t>
            </a:r>
            <a:r>
              <a:rPr lang="en-US" sz="2400" dirty="0" smtClean="0"/>
              <a:t> as 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“physics cases” </a:t>
            </a:r>
            <a:r>
              <a:rPr lang="en-US" sz="2400" dirty="0" smtClean="0"/>
              <a:t>for our studies.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910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ATLAS experiment</a:t>
            </a:r>
            <a:endParaRPr lang="en-US" dirty="0"/>
          </a:p>
        </p:txBody>
      </p:sp>
      <p:pic>
        <p:nvPicPr>
          <p:cNvPr id="6" name="Content Placeholder 5" descr="Screen Shot 2013-04-12 at 5.59.50 PM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" b="1083"/>
          <a:stretch/>
        </p:blipFill>
        <p:spPr>
          <a:xfrm>
            <a:off x="182944" y="1283369"/>
            <a:ext cx="9556434" cy="5190373"/>
          </a:xfrm>
        </p:spPr>
      </p:pic>
    </p:spTree>
    <p:extLst>
      <p:ext uri="{BB962C8B-B14F-4D97-AF65-F5344CB8AC3E}">
        <p14:creationId xmlns:p14="http://schemas.microsoft.com/office/powerpoint/2010/main" val="1403212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ATLAS Trigger System</a:t>
            </a:r>
            <a:endParaRPr lang="en-US" dirty="0"/>
          </a:p>
        </p:txBody>
      </p:sp>
      <p:pic>
        <p:nvPicPr>
          <p:cNvPr id="4" name="Content Placeholder 3" descr="Screen Shot 2013-04-12 at 4.41.35 PM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1" b="1646"/>
          <a:stretch/>
        </p:blipFill>
        <p:spPr>
          <a:xfrm>
            <a:off x="76253" y="1590173"/>
            <a:ext cx="6851394" cy="4318669"/>
          </a:xfrm>
        </p:spPr>
      </p:pic>
      <p:sp>
        <p:nvSpPr>
          <p:cNvPr id="6" name="Rectangle 5"/>
          <p:cNvSpPr/>
          <p:nvPr/>
        </p:nvSpPr>
        <p:spPr>
          <a:xfrm>
            <a:off x="6927648" y="836712"/>
            <a:ext cx="29783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60000"/>
              <a:buBlip>
                <a:blip r:embed="rId4"/>
              </a:buBlip>
            </a:pP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</a:t>
            </a:r>
            <a:r>
              <a:rPr lang="en-US" sz="2000" dirty="0" smtClean="0"/>
              <a:t>: information from </a:t>
            </a:r>
            <a:r>
              <a:rPr lang="en-US" sz="2000" dirty="0" err="1" smtClean="0"/>
              <a:t>muon</a:t>
            </a:r>
            <a:r>
              <a:rPr lang="en-US" sz="2000" dirty="0" smtClean="0"/>
              <a:t> and calorimeter detectors processed by custom electronics</a:t>
            </a:r>
          </a:p>
          <a:p>
            <a:pPr marL="342900" indent="-342900">
              <a:buSzPct val="60000"/>
              <a:buBlip>
                <a:blip r:embed="rId4"/>
              </a:buBlip>
            </a:pP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</a:t>
            </a:r>
            <a:r>
              <a:rPr lang="en-US" sz="2000" dirty="0" smtClean="0"/>
              <a:t>: Region of Interests with L1 signal, information from all sub-detector, dedicated software algorithms</a:t>
            </a:r>
          </a:p>
          <a:p>
            <a:pPr marL="342900" indent="-342900">
              <a:buSzPct val="60000"/>
              <a:buBlip>
                <a:blip r:embed="rId4"/>
              </a:buBlip>
            </a:pP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</a:t>
            </a:r>
            <a:r>
              <a:rPr lang="en-US" sz="2000" dirty="0" smtClean="0"/>
              <a:t>: full event reconstruction, offline software reconstruction</a:t>
            </a:r>
            <a:endParaRPr lang="en-US" sz="2000" dirty="0"/>
          </a:p>
        </p:txBody>
      </p:sp>
      <p:grpSp>
        <p:nvGrpSpPr>
          <p:cNvPr id="5" name="Gruppo 4"/>
          <p:cNvGrpSpPr/>
          <p:nvPr/>
        </p:nvGrpSpPr>
        <p:grpSpPr>
          <a:xfrm>
            <a:off x="2690749" y="3346908"/>
            <a:ext cx="1092121" cy="1428759"/>
            <a:chOff x="2483768" y="3346907"/>
            <a:chExt cx="1008112" cy="1428759"/>
          </a:xfrm>
        </p:grpSpPr>
        <p:sp>
          <p:nvSpPr>
            <p:cNvPr id="3" name="CasellaDiTesto 2"/>
            <p:cNvSpPr txBox="1"/>
            <p:nvPr/>
          </p:nvSpPr>
          <p:spPr>
            <a:xfrm>
              <a:off x="2483768" y="3346907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~60 </a:t>
              </a:r>
              <a:r>
                <a:rPr lang="en-US" sz="1600" b="1" dirty="0" err="1" smtClean="0"/>
                <a:t>ms</a:t>
              </a:r>
              <a:endParaRPr lang="en-US" sz="1600" b="1" dirty="0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2483768" y="4437112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~1 s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4816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121" y="0"/>
            <a:ext cx="8113304" cy="647700"/>
          </a:xfrm>
        </p:spPr>
        <p:txBody>
          <a:bodyPr>
            <a:normAutofit/>
          </a:bodyPr>
          <a:lstStyle/>
          <a:p>
            <a:r>
              <a:rPr lang="en-US" dirty="0" smtClean="0"/>
              <a:t>ATLAS: as study case for GPU </a:t>
            </a:r>
            <a:r>
              <a:rPr lang="en-US" dirty="0" err="1" smtClean="0"/>
              <a:t>sw</a:t>
            </a:r>
            <a:r>
              <a:rPr lang="en-US" dirty="0" smtClean="0"/>
              <a:t>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06" y="908721"/>
            <a:ext cx="9205023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</a:t>
            </a:r>
            <a:r>
              <a:rPr lang="en-US" sz="2400" dirty="0" smtClean="0"/>
              <a:t> trigger system has to cope with the very demanding conditions of the LHC experiments in terms of rate, latency, and event size.</a:t>
            </a:r>
          </a:p>
          <a:p>
            <a:r>
              <a:rPr lang="en-US" sz="2400" dirty="0" smtClean="0"/>
              <a:t>The increase in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 luminosity </a:t>
            </a:r>
            <a:r>
              <a:rPr lang="en-US" sz="2400" dirty="0" smtClean="0"/>
              <a:t>and in the number of overlapping events poses new challenges to the trigger system, and new solutions have to be developed for the fore coming upgrades (2018-2022)</a:t>
            </a:r>
          </a:p>
          <a:p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GPUs</a:t>
            </a:r>
            <a:r>
              <a:rPr lang="en-US" sz="2400" dirty="0" smtClean="0"/>
              <a:t> are an appealing solution to be explored for such experiments, especially for the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level trigger </a:t>
            </a:r>
            <a:r>
              <a:rPr lang="en-US" sz="2400" dirty="0" smtClean="0"/>
              <a:t>where the time budget is not marginal and one can profit from the highly parallel GPU architecture</a:t>
            </a:r>
          </a:p>
          <a:p>
            <a:r>
              <a:rPr lang="en-US" sz="2400" dirty="0" smtClean="0"/>
              <a:t>We intend to study the performance of some of the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</a:t>
            </a:r>
            <a:r>
              <a:rPr lang="en-US" sz="2400" dirty="0" smtClean="0"/>
              <a:t> high level trigger algorithms as implements on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GPUs</a:t>
            </a:r>
            <a:r>
              <a:rPr lang="en-US" sz="2400" dirty="0" smtClean="0"/>
              <a:t>, in particular those concerning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identification and reconstruction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9580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</a:t>
            </a:r>
            <a:r>
              <a:rPr lang="en-US" dirty="0" err="1" smtClean="0"/>
              <a:t>muon</a:t>
            </a:r>
            <a:r>
              <a:rPr lang="en-US" dirty="0" smtClean="0"/>
              <a:t> 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89" y="764704"/>
            <a:ext cx="5460607" cy="5294926"/>
          </a:xfrm>
        </p:spPr>
        <p:txBody>
          <a:bodyPr>
            <a:noAutofit/>
          </a:bodyPr>
          <a:lstStyle/>
          <a:p>
            <a:r>
              <a:rPr lang="en-US" sz="2400" dirty="0" smtClean="0"/>
              <a:t>L2 </a:t>
            </a:r>
            <a:r>
              <a:rPr lang="en-US" sz="2400" dirty="0" err="1"/>
              <a:t>m</a:t>
            </a:r>
            <a:r>
              <a:rPr lang="en-US" sz="2400" dirty="0" err="1" smtClean="0"/>
              <a:t>uon</a:t>
            </a:r>
            <a:r>
              <a:rPr lang="en-US" sz="2400" dirty="0" smtClean="0"/>
              <a:t> identification </a:t>
            </a:r>
            <a:r>
              <a:rPr lang="en-US" sz="2400" dirty="0"/>
              <a:t> </a:t>
            </a:r>
            <a:r>
              <a:rPr lang="en-US" sz="2400" dirty="0" smtClean="0"/>
              <a:t>is based on: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 reconstruction </a:t>
            </a:r>
            <a:r>
              <a:rPr lang="en-US" sz="2000" dirty="0" smtClean="0"/>
              <a:t>in the </a:t>
            </a:r>
            <a:r>
              <a:rPr lang="en-US" sz="2000" dirty="0" err="1" smtClean="0"/>
              <a:t>muon</a:t>
            </a:r>
            <a:r>
              <a:rPr lang="en-US" sz="2000" dirty="0" smtClean="0"/>
              <a:t> spectrometer and in conjunction with the inner detector (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&lt;3ms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Isolation</a:t>
            </a:r>
            <a:r>
              <a:rPr lang="en-US" sz="2000" dirty="0"/>
              <a:t> </a:t>
            </a:r>
            <a:r>
              <a:rPr lang="en-US" sz="2000" dirty="0" smtClean="0"/>
              <a:t>of the </a:t>
            </a:r>
            <a:r>
              <a:rPr lang="en-US" sz="2000" dirty="0" err="1" smtClean="0"/>
              <a:t>muon</a:t>
            </a:r>
            <a:r>
              <a:rPr lang="en-US" sz="2000" dirty="0" smtClean="0"/>
              <a:t> track in a given cone both based on ID tracks and calorimeter energy (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~10ms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For both track and energy reconstruction:</a:t>
            </a:r>
          </a:p>
          <a:p>
            <a:pPr lvl="1"/>
            <a:r>
              <a:rPr lang="en-US" sz="2000" dirty="0" smtClean="0"/>
              <a:t>Algorithm execution time grows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least linear </a:t>
            </a:r>
            <a:r>
              <a:rPr lang="en-US" sz="2000" dirty="0" smtClean="0"/>
              <a:t>with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pileup</a:t>
            </a:r>
          </a:p>
          <a:p>
            <a:pPr lvl="1"/>
            <a:r>
              <a:rPr lang="en-US" sz="2000" dirty="0" smtClean="0"/>
              <a:t>naturally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parallelizable</a:t>
            </a:r>
          </a:p>
          <a:p>
            <a:r>
              <a:rPr lang="en-US" sz="2400" dirty="0" smtClean="0"/>
              <a:t>Algorithm purity also depends on the width of the cone:</a:t>
            </a:r>
          </a:p>
          <a:p>
            <a:pPr lvl="1"/>
            <a:r>
              <a:rPr lang="en-US" sz="2000" dirty="0" smtClean="0"/>
              <a:t>Reconstruction within the cone easily parallelizable </a:t>
            </a:r>
          </a:p>
        </p:txBody>
      </p:sp>
      <p:pic>
        <p:nvPicPr>
          <p:cNvPr id="4" name="Picture 3" descr="Screen Shot 2013-04-12 at 9.47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078" y="2420889"/>
            <a:ext cx="4250922" cy="267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2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Conclusions</a:t>
            </a:r>
            <a:r>
              <a:rPr lang="it-IT" dirty="0" smtClean="0"/>
              <a:t> (1)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6506" y="836713"/>
            <a:ext cx="8915400" cy="4525963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</a:t>
            </a:r>
            <a:r>
              <a:rPr lang="en-GB" dirty="0" smtClean="0"/>
              <a:t> project aims at studying the possibility to use </a:t>
            </a:r>
            <a:r>
              <a:rPr lang="en-GB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GPUs</a:t>
            </a:r>
            <a:r>
              <a:rPr lang="en-GB" dirty="0" smtClean="0"/>
              <a:t> in </a:t>
            </a:r>
            <a:r>
              <a:rPr lang="en-GB" dirty="0" err="1" smtClean="0"/>
              <a:t>realtime</a:t>
            </a:r>
            <a:r>
              <a:rPr lang="en-GB" dirty="0" smtClean="0"/>
              <a:t> applications.</a:t>
            </a:r>
          </a:p>
          <a:p>
            <a:r>
              <a:rPr lang="en-GB" dirty="0" smtClean="0"/>
              <a:t>In </a:t>
            </a:r>
            <a:r>
              <a:rPr lang="en-GB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</a:t>
            </a:r>
            <a:r>
              <a:rPr lang="en-GB" dirty="0" smtClean="0"/>
              <a:t> triggers this will be studied in the </a:t>
            </a:r>
            <a:r>
              <a:rPr lang="en-GB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L0 of NA62 </a:t>
            </a:r>
            <a:r>
              <a:rPr lang="en-GB" dirty="0" smtClean="0"/>
              <a:t>and in the </a:t>
            </a:r>
            <a:r>
              <a:rPr lang="en-GB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</a:t>
            </a:r>
            <a:r>
              <a:rPr lang="en-GB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HLT of ATLAS</a:t>
            </a:r>
            <a:r>
              <a:rPr lang="en-GB" dirty="0" smtClean="0"/>
              <a:t>.</a:t>
            </a:r>
          </a:p>
          <a:p>
            <a:r>
              <a:rPr lang="en-GB" dirty="0" smtClean="0"/>
              <a:t>For the moment we focused on the online ring reconstruction in the </a:t>
            </a:r>
            <a:r>
              <a:rPr lang="en-GB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</a:t>
            </a:r>
            <a:r>
              <a:rPr lang="en-GB" dirty="0" smtClean="0"/>
              <a:t> for </a:t>
            </a:r>
            <a:r>
              <a:rPr lang="en-GB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NA62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 results on both </a:t>
            </a:r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throughput and latency</a:t>
            </a:r>
            <a:r>
              <a:rPr lang="en-GB" dirty="0" smtClean="0"/>
              <a:t> are encouraging to build a full scale demonstrator.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34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011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(2)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497" y="836713"/>
            <a:ext cx="9361040" cy="4525963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</a:t>
            </a:r>
            <a:r>
              <a:rPr lang="en-US" sz="2800" dirty="0"/>
              <a:t> high level trigger offers an interesting opportunity to study the impact of GPUs in </a:t>
            </a:r>
            <a:r>
              <a:rPr lang="en-US" sz="2800" dirty="0" smtClean="0"/>
              <a:t>the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triggers </a:t>
            </a:r>
            <a:r>
              <a:rPr lang="en-US" sz="2800" dirty="0" smtClean="0"/>
              <a:t>of LHC experiments.</a:t>
            </a:r>
            <a:endParaRPr lang="en-US" sz="2800" dirty="0"/>
          </a:p>
          <a:p>
            <a:r>
              <a:rPr lang="en-US" sz="2800" dirty="0"/>
              <a:t>Several trigger algorithms are heavily affected by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pileup</a:t>
            </a:r>
            <a:r>
              <a:rPr lang="en-US" sz="2800" dirty="0"/>
              <a:t>, this effect can be mitigated by having algorithms with a 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As for the offline reconstruction, the next </a:t>
            </a:r>
            <a:r>
              <a:rPr lang="en-US" sz="2800" dirty="0" err="1" smtClean="0"/>
              <a:t>hw</a:t>
            </a:r>
            <a:r>
              <a:rPr lang="en-US" sz="2800" dirty="0" smtClean="0"/>
              <a:t> generation for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HLT</a:t>
            </a:r>
            <a:r>
              <a:rPr lang="en-US" sz="2800" dirty="0" smtClean="0"/>
              <a:t> will be based on vector and/or parallel processors: the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GPUs</a:t>
            </a:r>
            <a:r>
              <a:rPr lang="en-US" sz="2800" dirty="0" smtClean="0"/>
              <a:t> would be a good partner to speedup the online processing in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pileup/high intensity </a:t>
            </a:r>
            <a:r>
              <a:rPr lang="en-US" sz="2800" dirty="0" smtClean="0"/>
              <a:t>environment. 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35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4537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Realtime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36</a:t>
            </a:fld>
            <a:endParaRPr lang="it-IT" dirty="0"/>
          </a:p>
        </p:txBody>
      </p:sp>
      <p:pic>
        <p:nvPicPr>
          <p:cNvPr id="1026" name="Picture 2" descr="C:\Users\Gianluca\Documents\talks\amburgo-workgpu\realtime_qu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990" y="1412776"/>
            <a:ext cx="7362429" cy="428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52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layou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549" y="764705"/>
            <a:ext cx="8502945" cy="298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NA62: Overview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2480" y="3789040"/>
            <a:ext cx="4992555" cy="1645618"/>
          </a:xfrm>
        </p:spPr>
        <p:txBody>
          <a:bodyPr/>
          <a:lstStyle/>
          <a:p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goal: </a:t>
            </a:r>
            <a:r>
              <a:rPr lang="en-US" sz="1800" dirty="0" smtClean="0"/>
              <a:t>BR measurement of the </a:t>
            </a:r>
            <a:r>
              <a:rPr lang="en-US" sz="1800" dirty="0" err="1" smtClean="0"/>
              <a:t>ultrarare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1800" dirty="0" smtClean="0"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Black"/>
              </a:rPr>
              <a:t>→</a:t>
            </a:r>
            <a:r>
              <a:rPr lang="en-US" sz="1800" dirty="0" smtClean="0"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1800" dirty="0" err="1" smtClean="0"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Wingdings" pitchFamily="2" charset="2"/>
              </a:rPr>
              <a:t>pnn</a:t>
            </a:r>
            <a:r>
              <a:rPr lang="en-US" sz="1800" dirty="0" smtClean="0"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1800" dirty="0" smtClean="0">
                <a:sym typeface="Wingdings" pitchFamily="2" charset="2"/>
              </a:rPr>
              <a:t>(BR</a:t>
            </a:r>
            <a:r>
              <a:rPr lang="en-US" sz="1800" baseline="-25000" dirty="0" smtClean="0">
                <a:sym typeface="Wingdings" pitchFamily="2" charset="2"/>
              </a:rPr>
              <a:t>SM</a:t>
            </a:r>
            <a:r>
              <a:rPr lang="en-US" sz="1800" dirty="0" smtClean="0">
                <a:sym typeface="Wingdings" pitchFamily="2" charset="2"/>
              </a:rPr>
              <a:t>=(8.5</a:t>
            </a:r>
            <a:r>
              <a:rPr lang="en-US" sz="1800" dirty="0" smtClean="0">
                <a:latin typeface="Times New Roman"/>
                <a:cs typeface="Times New Roman"/>
                <a:sym typeface="Wingdings" pitchFamily="2" charset="2"/>
              </a:rPr>
              <a:t>±</a:t>
            </a:r>
            <a:r>
              <a:rPr lang="en-US" sz="1800" dirty="0" smtClean="0">
                <a:sym typeface="Wingdings" pitchFamily="2" charset="2"/>
              </a:rPr>
              <a:t>0.7)·10</a:t>
            </a:r>
            <a:r>
              <a:rPr lang="en-US" sz="1800" baseline="30000" dirty="0" smtClean="0">
                <a:sym typeface="Wingdings" pitchFamily="2" charset="2"/>
              </a:rPr>
              <a:t>-11</a:t>
            </a:r>
            <a:r>
              <a:rPr lang="en-US" sz="1800" dirty="0" smtClean="0">
                <a:sym typeface="Wingdings" pitchFamily="2" charset="2"/>
              </a:rPr>
              <a:t>)</a:t>
            </a:r>
          </a:p>
          <a:p>
            <a:r>
              <a:rPr lang="en-US" sz="1800" dirty="0" smtClean="0">
                <a:sym typeface="Wingdings" pitchFamily="2" charset="2"/>
              </a:rPr>
              <a:t>Stringent test of </a:t>
            </a:r>
            <a:r>
              <a:rPr lang="en-US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SM</a:t>
            </a:r>
            <a:r>
              <a:rPr lang="en-US" sz="1800" dirty="0" smtClean="0">
                <a:sym typeface="Wingdings" pitchFamily="2" charset="2"/>
              </a:rPr>
              <a:t>, golden mode for search and characterization of </a:t>
            </a: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New Physics</a:t>
            </a:r>
            <a:endParaRPr lang="en-US" sz="1800" dirty="0" smtClean="0">
              <a:sym typeface="Wingdings" pitchFamily="2" charset="2"/>
            </a:endParaRPr>
          </a:p>
          <a:p>
            <a:r>
              <a:rPr lang="en-US" sz="1800" dirty="0" smtClean="0">
                <a:sym typeface="Wingdings" pitchFamily="2" charset="2"/>
              </a:rPr>
              <a:t>Novel technique: </a:t>
            </a:r>
            <a:r>
              <a:rPr lang="en-US" sz="1800" dirty="0" err="1" smtClean="0">
                <a:sym typeface="Wingdings" pitchFamily="2" charset="2"/>
              </a:rPr>
              <a:t>kaon</a:t>
            </a:r>
            <a:r>
              <a:rPr lang="en-US" sz="1800" dirty="0" smtClean="0">
                <a:sym typeface="Wingdings" pitchFamily="2" charset="2"/>
              </a:rPr>
              <a:t> decay in </a:t>
            </a:r>
            <a:r>
              <a:rPr lang="en-US" sz="1800" dirty="0" smtClean="0"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flight</a:t>
            </a:r>
            <a:r>
              <a:rPr lang="en-US" sz="1800" dirty="0" smtClean="0">
                <a:sym typeface="Wingdings" pitchFamily="2" charset="2"/>
              </a:rPr>
              <a:t>, </a:t>
            </a: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O(100) </a:t>
            </a:r>
            <a:r>
              <a:rPr lang="en-US" sz="1800" dirty="0" smtClean="0">
                <a:sym typeface="Wingdings" pitchFamily="2" charset="2"/>
              </a:rPr>
              <a:t>events in 2 years of data taking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5187026" y="3717032"/>
            <a:ext cx="4524503" cy="164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4"/>
              </a:buBlip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Huge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background:</a:t>
            </a:r>
          </a:p>
          <a:p>
            <a:pPr marL="800100" lvl="1" indent="-342900" eaLnBrk="0" hangingPunct="0">
              <a:spcBef>
                <a:spcPct val="20000"/>
              </a:spcBef>
              <a:buSzPct val="50000"/>
              <a:buBlip>
                <a:blip r:embed="rId5"/>
              </a:buBlip>
            </a:pPr>
            <a:r>
              <a:rPr lang="en-US" sz="1600" kern="0" baseline="0" dirty="0" smtClean="0">
                <a:latin typeface="Arial" pitchFamily="34" charset="0"/>
                <a:cs typeface="Arial" pitchFamily="34" charset="0"/>
              </a:rPr>
              <a:t>Hermetic</a:t>
            </a: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veto system</a:t>
            </a:r>
          </a:p>
          <a:p>
            <a:pPr marL="800100" lvl="1" indent="-342900" eaLnBrk="0" hangingPunct="0">
              <a:spcBef>
                <a:spcPct val="20000"/>
              </a:spcBef>
              <a:buSzPct val="50000"/>
              <a:buBlip>
                <a:blip r:embed="rId5"/>
              </a:buBlip>
            </a:pP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Efficient </a:t>
            </a:r>
            <a:r>
              <a:rPr lang="en-US" sz="1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PID</a:t>
            </a:r>
          </a:p>
          <a:p>
            <a:pPr marL="342900" indent="-342900" eaLnBrk="0" hangingPunct="0">
              <a:spcBef>
                <a:spcPct val="20000"/>
              </a:spcBef>
              <a:buSzPct val="50000"/>
              <a:buFontTx/>
              <a:buBlip>
                <a:blip r:embed="rId4"/>
              </a:buBlip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Weak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signal signature: </a:t>
            </a:r>
          </a:p>
          <a:p>
            <a:pPr marL="800100" lvl="1" indent="-342900" eaLnBrk="0" hangingPunct="0">
              <a:spcBef>
                <a:spcPct val="20000"/>
              </a:spcBef>
              <a:buSzPct val="50000"/>
              <a:buBlip>
                <a:blip r:embed="rId5"/>
              </a:buBlip>
            </a:pPr>
            <a:r>
              <a:rPr lang="en-US" sz="1600" kern="0" dirty="0" smtClean="0"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High resolution </a:t>
            </a: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measurement of </a:t>
            </a:r>
            <a:r>
              <a:rPr lang="en-US" sz="1600" kern="0" dirty="0" err="1" smtClean="0">
                <a:latin typeface="Arial" pitchFamily="34" charset="0"/>
                <a:cs typeface="Arial" pitchFamily="34" charset="0"/>
              </a:rPr>
              <a:t>kaon</a:t>
            </a: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1600" kern="0" dirty="0" err="1" smtClean="0">
                <a:latin typeface="Arial" pitchFamily="34" charset="0"/>
                <a:cs typeface="Arial" pitchFamily="34" charset="0"/>
              </a:rPr>
              <a:t>pion</a:t>
            </a: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 momentum</a:t>
            </a:r>
          </a:p>
          <a:p>
            <a:pPr marL="342900" indent="-342900" eaLnBrk="0" hangingPunct="0">
              <a:spcBef>
                <a:spcPct val="20000"/>
              </a:spcBef>
              <a:buSzPct val="50000"/>
              <a:buFontTx/>
              <a:buBlip>
                <a:blip r:embed="rId4"/>
              </a:buBlip>
            </a:pPr>
            <a:r>
              <a:rPr lang="en-US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Ultra rare </a:t>
            </a:r>
            <a:r>
              <a:rPr lang="en-US" kern="0" dirty="0" smtClean="0">
                <a:latin typeface="Arial" pitchFamily="34" charset="0"/>
                <a:cs typeface="Arial" pitchFamily="34" charset="0"/>
              </a:rPr>
              <a:t>decay:</a:t>
            </a:r>
          </a:p>
          <a:p>
            <a:pPr marL="800100" lvl="1" indent="-342900" eaLnBrk="0" hangingPunct="0">
              <a:spcBef>
                <a:spcPct val="20000"/>
              </a:spcBef>
              <a:buSzPct val="50000"/>
              <a:buBlip>
                <a:blip r:embed="rId5"/>
              </a:buBlip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High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1C7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intensity 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beam </a:t>
            </a:r>
          </a:p>
          <a:p>
            <a:pPr marL="800100" lvl="1" indent="-342900" eaLnBrk="0" hangingPunct="0">
              <a:spcBef>
                <a:spcPct val="20000"/>
              </a:spcBef>
              <a:buSzPct val="50000"/>
              <a:buBlip>
                <a:blip r:embed="rId5"/>
              </a:buBlip>
            </a:pPr>
            <a:r>
              <a:rPr lang="en-US" sz="1600" kern="0" baseline="0" dirty="0" smtClean="0">
                <a:latin typeface="Arial" pitchFamily="34" charset="0"/>
                <a:cs typeface="Arial" pitchFamily="34" charset="0"/>
              </a:rPr>
              <a:t>Efficient</a:t>
            </a: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 and selective </a:t>
            </a:r>
            <a:r>
              <a:rPr lang="en-US" sz="16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trigger system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egnaposto contenuto 12"/>
          <p:cNvSpPr txBox="1">
            <a:spLocks/>
          </p:cNvSpPr>
          <p:nvPr/>
        </p:nvSpPr>
        <p:spPr bwMode="auto">
          <a:xfrm>
            <a:off x="-3393927" y="1772817"/>
            <a:ext cx="46025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4"/>
              </a:buBlip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Segnaposto contenuto 12"/>
          <p:cNvSpPr txBox="1">
            <a:spLocks/>
          </p:cNvSpPr>
          <p:nvPr/>
        </p:nvSpPr>
        <p:spPr bwMode="auto">
          <a:xfrm>
            <a:off x="-3315919" y="1556793"/>
            <a:ext cx="46025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4"/>
              </a:buBlip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1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NA62 TDAQ system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grpSp>
        <p:nvGrpSpPr>
          <p:cNvPr id="173" name="Gruppo 172"/>
          <p:cNvGrpSpPr/>
          <p:nvPr/>
        </p:nvGrpSpPr>
        <p:grpSpPr>
          <a:xfrm>
            <a:off x="350489" y="764704"/>
            <a:ext cx="7503426" cy="5520939"/>
            <a:chOff x="683568" y="642924"/>
            <a:chExt cx="6926239" cy="5520939"/>
          </a:xfrm>
        </p:grpSpPr>
        <p:sp>
          <p:nvSpPr>
            <p:cNvPr id="166" name="Line 114"/>
            <p:cNvSpPr>
              <a:spLocks noChangeShapeType="1"/>
            </p:cNvSpPr>
            <p:nvPr/>
          </p:nvSpPr>
          <p:spPr bwMode="auto">
            <a:xfrm>
              <a:off x="1187625" y="4509120"/>
              <a:ext cx="5616624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5" name="Rectangle 162"/>
            <p:cNvSpPr>
              <a:spLocks noChangeArrowheads="1"/>
            </p:cNvSpPr>
            <p:nvPr/>
          </p:nvSpPr>
          <p:spPr bwMode="auto">
            <a:xfrm>
              <a:off x="683568" y="5157192"/>
              <a:ext cx="2441874" cy="936104"/>
            </a:xfrm>
            <a:prstGeom prst="rect">
              <a:avLst/>
            </a:prstGeom>
            <a:solidFill>
              <a:srgbClr val="FFFF99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6" name="Line 152"/>
            <p:cNvSpPr>
              <a:spLocks noChangeShapeType="1"/>
            </p:cNvSpPr>
            <p:nvPr/>
          </p:nvSpPr>
          <p:spPr bwMode="auto">
            <a:xfrm flipV="1">
              <a:off x="899592" y="5301208"/>
              <a:ext cx="520074" cy="1776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7" name="Line 154"/>
            <p:cNvSpPr>
              <a:spLocks noChangeShapeType="1"/>
            </p:cNvSpPr>
            <p:nvPr/>
          </p:nvSpPr>
          <p:spPr bwMode="auto">
            <a:xfrm>
              <a:off x="899592" y="5733256"/>
              <a:ext cx="52007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88" name="AutoShape 155"/>
            <p:cNvSpPr>
              <a:spLocks noChangeArrowheads="1"/>
            </p:cNvSpPr>
            <p:nvPr/>
          </p:nvSpPr>
          <p:spPr bwMode="auto">
            <a:xfrm>
              <a:off x="899592" y="5877272"/>
              <a:ext cx="518438" cy="81693"/>
            </a:xfrm>
            <a:prstGeom prst="rightArrow">
              <a:avLst>
                <a:gd name="adj1" fmla="val 50000"/>
                <a:gd name="adj2" fmla="val 172283"/>
              </a:avLst>
            </a:prstGeom>
            <a:solidFill>
              <a:srgbClr val="C0C0C0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" name="Text Box 158"/>
            <p:cNvSpPr txBox="1">
              <a:spLocks noChangeArrowheads="1"/>
            </p:cNvSpPr>
            <p:nvPr/>
          </p:nvSpPr>
          <p:spPr bwMode="auto">
            <a:xfrm>
              <a:off x="1475656" y="5157192"/>
              <a:ext cx="140976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200" b="1" dirty="0">
                  <a:latin typeface="Arial" charset="0"/>
                </a:rPr>
                <a:t>L0 trigger</a:t>
              </a:r>
            </a:p>
          </p:txBody>
        </p:sp>
        <p:sp>
          <p:nvSpPr>
            <p:cNvPr id="90" name="Text Box 159"/>
            <p:cNvSpPr txBox="1">
              <a:spLocks noChangeArrowheads="1"/>
            </p:cNvSpPr>
            <p:nvPr/>
          </p:nvSpPr>
          <p:spPr bwMode="auto">
            <a:xfrm>
              <a:off x="1475656" y="5589240"/>
              <a:ext cx="178100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100" b="1" dirty="0">
                  <a:latin typeface="Arial" charset="0"/>
                </a:rPr>
                <a:t>Trigger </a:t>
              </a:r>
              <a:r>
                <a:rPr lang="it-IT" sz="1100" b="1" dirty="0" err="1">
                  <a:latin typeface="Arial" charset="0"/>
                </a:rPr>
                <a:t>primitives</a:t>
              </a:r>
              <a:endParaRPr lang="it-IT" sz="1100" b="1" dirty="0">
                <a:latin typeface="Arial" charset="0"/>
              </a:endParaRPr>
            </a:p>
          </p:txBody>
        </p:sp>
        <p:sp>
          <p:nvSpPr>
            <p:cNvPr id="91" name="Text Box 160"/>
            <p:cNvSpPr txBox="1">
              <a:spLocks noChangeArrowheads="1"/>
            </p:cNvSpPr>
            <p:nvPr/>
          </p:nvSpPr>
          <p:spPr bwMode="auto">
            <a:xfrm>
              <a:off x="1475656" y="5805264"/>
              <a:ext cx="140976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200" b="1" dirty="0">
                  <a:latin typeface="Arial" charset="0"/>
                </a:rPr>
                <a:t>Data</a:t>
              </a:r>
            </a:p>
          </p:txBody>
        </p:sp>
        <p:sp>
          <p:nvSpPr>
            <p:cNvPr id="75" name="AutoShape 121"/>
            <p:cNvSpPr>
              <a:spLocks noChangeArrowheads="1"/>
            </p:cNvSpPr>
            <p:nvPr/>
          </p:nvSpPr>
          <p:spPr bwMode="auto">
            <a:xfrm>
              <a:off x="3203848" y="5445224"/>
              <a:ext cx="979645" cy="489823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dirty="0">
                  <a:latin typeface="Arial" charset="0"/>
                </a:rPr>
                <a:t>CDR</a:t>
              </a:r>
            </a:p>
          </p:txBody>
        </p:sp>
        <p:sp>
          <p:nvSpPr>
            <p:cNvPr id="73" name="Text Box 170"/>
            <p:cNvSpPr txBox="1">
              <a:spLocks noChangeArrowheads="1"/>
            </p:cNvSpPr>
            <p:nvPr/>
          </p:nvSpPr>
          <p:spPr bwMode="auto">
            <a:xfrm>
              <a:off x="3923928" y="5085184"/>
              <a:ext cx="97964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b="1" i="1" dirty="0">
                  <a:solidFill>
                    <a:srgbClr val="008000"/>
                  </a:solidFill>
                </a:rPr>
                <a:t>O(</a:t>
              </a:r>
              <a:r>
                <a:rPr lang="it-IT" b="1" i="1" dirty="0" err="1">
                  <a:solidFill>
                    <a:srgbClr val="008000"/>
                  </a:solidFill>
                </a:rPr>
                <a:t>KHz</a:t>
              </a:r>
              <a:r>
                <a:rPr lang="it-IT" b="1" i="1" dirty="0">
                  <a:solidFill>
                    <a:srgbClr val="008000"/>
                  </a:solidFill>
                </a:rPr>
                <a:t>)</a:t>
              </a:r>
            </a:p>
          </p:txBody>
        </p:sp>
        <p:grpSp>
          <p:nvGrpSpPr>
            <p:cNvPr id="13" name="Gruppo 156"/>
            <p:cNvGrpSpPr/>
            <p:nvPr/>
          </p:nvGrpSpPr>
          <p:grpSpPr>
            <a:xfrm>
              <a:off x="6851598" y="5085183"/>
              <a:ext cx="568203" cy="1078680"/>
              <a:chOff x="7983977" y="5500702"/>
              <a:chExt cx="668475" cy="1269035"/>
            </a:xfrm>
          </p:grpSpPr>
          <p:sp>
            <p:nvSpPr>
              <p:cNvPr id="68" name="Text Box 165"/>
              <p:cNvSpPr txBox="1">
                <a:spLocks noChangeArrowheads="1"/>
              </p:cNvSpPr>
              <p:nvPr/>
            </p:nvSpPr>
            <p:spPr bwMode="auto">
              <a:xfrm>
                <a:off x="7983977" y="6035154"/>
                <a:ext cx="668475" cy="734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2800" dirty="0">
                    <a:solidFill>
                      <a:srgbClr val="008000"/>
                    </a:solidFill>
                    <a:latin typeface="Arial" charset="0"/>
                  </a:rPr>
                  <a:t>EB</a:t>
                </a:r>
              </a:p>
            </p:txBody>
          </p:sp>
          <p:sp>
            <p:nvSpPr>
              <p:cNvPr id="69" name="AutoShape 177"/>
              <p:cNvSpPr>
                <a:spLocks noChangeArrowheads="1"/>
              </p:cNvSpPr>
              <p:nvPr/>
            </p:nvSpPr>
            <p:spPr bwMode="auto">
              <a:xfrm>
                <a:off x="8143900" y="5500702"/>
                <a:ext cx="215900" cy="520686"/>
              </a:xfrm>
              <a:prstGeom prst="downArrow">
                <a:avLst>
                  <a:gd name="adj1" fmla="val 50000"/>
                  <a:gd name="adj2" fmla="val 125000"/>
                </a:avLst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80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it-IT"/>
              </a:p>
            </p:txBody>
          </p:sp>
        </p:grpSp>
        <p:sp>
          <p:nvSpPr>
            <p:cNvPr id="15" name="Rectangle 49"/>
            <p:cNvSpPr>
              <a:spLocks noChangeArrowheads="1"/>
            </p:cNvSpPr>
            <p:nvPr/>
          </p:nvSpPr>
          <p:spPr bwMode="auto">
            <a:xfrm>
              <a:off x="683568" y="3429001"/>
              <a:ext cx="6192688" cy="2880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dirty="0" err="1">
                  <a:latin typeface="Arial" charset="0"/>
                </a:rPr>
                <a:t>GigaEth</a:t>
              </a:r>
              <a:r>
                <a:rPr lang="it-IT" dirty="0">
                  <a:latin typeface="Arial" charset="0"/>
                </a:rPr>
                <a:t> SWITCH</a:t>
              </a:r>
            </a:p>
          </p:txBody>
        </p:sp>
        <p:sp>
          <p:nvSpPr>
            <p:cNvPr id="16" name="Rectangle 50"/>
            <p:cNvSpPr>
              <a:spLocks noChangeArrowheads="1"/>
            </p:cNvSpPr>
            <p:nvPr/>
          </p:nvSpPr>
          <p:spPr bwMode="auto">
            <a:xfrm>
              <a:off x="755576" y="4149080"/>
              <a:ext cx="741888" cy="6345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sz="1400" b="1" dirty="0" smtClean="0">
                  <a:latin typeface="Arial" charset="0"/>
                </a:rPr>
                <a:t>L1/L2</a:t>
              </a:r>
            </a:p>
            <a:p>
              <a:pPr algn="ctr"/>
              <a:r>
                <a:rPr lang="it-IT" sz="1400" b="1" dirty="0" smtClean="0">
                  <a:latin typeface="Arial" charset="0"/>
                </a:rPr>
                <a:t> PC</a:t>
              </a:r>
              <a:endParaRPr lang="it-IT" sz="1400" b="1" dirty="0">
                <a:latin typeface="Arial" charset="0"/>
              </a:endParaRPr>
            </a:p>
          </p:txBody>
        </p:sp>
        <p:sp>
          <p:nvSpPr>
            <p:cNvPr id="30" name="AutoShape 75"/>
            <p:cNvSpPr>
              <a:spLocks noChangeArrowheads="1"/>
            </p:cNvSpPr>
            <p:nvPr/>
          </p:nvSpPr>
          <p:spPr bwMode="auto">
            <a:xfrm>
              <a:off x="1043608" y="3789040"/>
              <a:ext cx="122793" cy="306309"/>
            </a:xfrm>
            <a:prstGeom prst="downArrow">
              <a:avLst>
                <a:gd name="adj1" fmla="val 50000"/>
                <a:gd name="adj2" fmla="val 62363"/>
              </a:avLst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t-IT"/>
            </a:p>
          </p:txBody>
        </p:sp>
        <p:sp>
          <p:nvSpPr>
            <p:cNvPr id="44" name="Line 100"/>
            <p:cNvSpPr>
              <a:spLocks noChangeShapeType="1"/>
            </p:cNvSpPr>
            <p:nvPr/>
          </p:nvSpPr>
          <p:spPr bwMode="auto">
            <a:xfrm>
              <a:off x="1061299" y="4854324"/>
              <a:ext cx="0" cy="18351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6" name="Line 102"/>
            <p:cNvSpPr>
              <a:spLocks noChangeShapeType="1"/>
            </p:cNvSpPr>
            <p:nvPr/>
          </p:nvSpPr>
          <p:spPr bwMode="auto">
            <a:xfrm>
              <a:off x="1979712" y="4869160"/>
              <a:ext cx="0" cy="18351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48" name="Line 104"/>
            <p:cNvSpPr>
              <a:spLocks noChangeShapeType="1"/>
            </p:cNvSpPr>
            <p:nvPr/>
          </p:nvSpPr>
          <p:spPr bwMode="auto">
            <a:xfrm>
              <a:off x="2843808" y="4869160"/>
              <a:ext cx="0" cy="18351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0" name="Line 106"/>
            <p:cNvSpPr>
              <a:spLocks noChangeShapeType="1"/>
            </p:cNvSpPr>
            <p:nvPr/>
          </p:nvSpPr>
          <p:spPr bwMode="auto">
            <a:xfrm>
              <a:off x="3707904" y="4869160"/>
              <a:ext cx="0" cy="18351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2" name="Line 108"/>
            <p:cNvSpPr>
              <a:spLocks noChangeShapeType="1"/>
            </p:cNvSpPr>
            <p:nvPr/>
          </p:nvSpPr>
          <p:spPr bwMode="auto">
            <a:xfrm>
              <a:off x="4572000" y="4869160"/>
              <a:ext cx="0" cy="18351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4" name="Line 110"/>
            <p:cNvSpPr>
              <a:spLocks noChangeShapeType="1"/>
            </p:cNvSpPr>
            <p:nvPr/>
          </p:nvSpPr>
          <p:spPr bwMode="auto">
            <a:xfrm>
              <a:off x="5436096" y="4869160"/>
              <a:ext cx="0" cy="18351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6" name="Line 112"/>
            <p:cNvSpPr>
              <a:spLocks noChangeShapeType="1"/>
            </p:cNvSpPr>
            <p:nvPr/>
          </p:nvSpPr>
          <p:spPr bwMode="auto">
            <a:xfrm>
              <a:off x="6300192" y="4869160"/>
              <a:ext cx="0" cy="18351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58" name="Line 114"/>
            <p:cNvSpPr>
              <a:spLocks noChangeShapeType="1"/>
            </p:cNvSpPr>
            <p:nvPr/>
          </p:nvSpPr>
          <p:spPr bwMode="auto">
            <a:xfrm>
              <a:off x="816343" y="5040354"/>
              <a:ext cx="569300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92" name="Rectangle 5"/>
            <p:cNvSpPr>
              <a:spLocks noChangeArrowheads="1"/>
            </p:cNvSpPr>
            <p:nvPr/>
          </p:nvSpPr>
          <p:spPr bwMode="auto">
            <a:xfrm>
              <a:off x="754991" y="1366189"/>
              <a:ext cx="796130" cy="3049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>
                  <a:latin typeface="Arial" charset="0"/>
                </a:rPr>
                <a:t>RICH</a:t>
              </a:r>
            </a:p>
          </p:txBody>
        </p:sp>
        <p:sp>
          <p:nvSpPr>
            <p:cNvPr id="93" name="Rectangle 7"/>
            <p:cNvSpPr>
              <a:spLocks noChangeArrowheads="1"/>
            </p:cNvSpPr>
            <p:nvPr/>
          </p:nvSpPr>
          <p:spPr bwMode="auto">
            <a:xfrm>
              <a:off x="1795358" y="1366189"/>
              <a:ext cx="734059" cy="3049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>
                  <a:latin typeface="Arial" charset="0"/>
                </a:rPr>
                <a:t>MUV</a:t>
              </a:r>
            </a:p>
          </p:txBody>
        </p:sp>
        <p:sp>
          <p:nvSpPr>
            <p:cNvPr id="94" name="Rectangle 8"/>
            <p:cNvSpPr>
              <a:spLocks noChangeArrowheads="1"/>
            </p:cNvSpPr>
            <p:nvPr/>
          </p:nvSpPr>
          <p:spPr bwMode="auto">
            <a:xfrm>
              <a:off x="2775003" y="1366189"/>
              <a:ext cx="794780" cy="3049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dirty="0">
                  <a:latin typeface="Arial" charset="0"/>
                </a:rPr>
                <a:t>CEDAR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4978529" y="1366189"/>
              <a:ext cx="734059" cy="3049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>
                  <a:latin typeface="Arial" charset="0"/>
                </a:rPr>
                <a:t>LKR</a:t>
              </a:r>
            </a:p>
          </p:txBody>
        </p:sp>
        <p:sp>
          <p:nvSpPr>
            <p:cNvPr id="96" name="Rectangle 10"/>
            <p:cNvSpPr>
              <a:spLocks noChangeArrowheads="1"/>
            </p:cNvSpPr>
            <p:nvPr/>
          </p:nvSpPr>
          <p:spPr bwMode="auto">
            <a:xfrm>
              <a:off x="3876092" y="1366189"/>
              <a:ext cx="918923" cy="3049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>
                  <a:latin typeface="Arial" charset="0"/>
                </a:rPr>
                <a:t>STRAWS</a:t>
              </a:r>
            </a:p>
          </p:txBody>
        </p:sp>
        <p:sp>
          <p:nvSpPr>
            <p:cNvPr id="97" name="Rectangle 11"/>
            <p:cNvSpPr>
              <a:spLocks noChangeArrowheads="1"/>
            </p:cNvSpPr>
            <p:nvPr/>
          </p:nvSpPr>
          <p:spPr bwMode="auto">
            <a:xfrm>
              <a:off x="5958174" y="1366189"/>
              <a:ext cx="918923" cy="3049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>
                  <a:latin typeface="Arial" charset="0"/>
                </a:rPr>
                <a:t>LAV</a:t>
              </a:r>
            </a:p>
          </p:txBody>
        </p:sp>
        <p:sp>
          <p:nvSpPr>
            <p:cNvPr id="98" name="Rectangle 13"/>
            <p:cNvSpPr>
              <a:spLocks noChangeArrowheads="1"/>
            </p:cNvSpPr>
            <p:nvPr/>
          </p:nvSpPr>
          <p:spPr bwMode="auto">
            <a:xfrm>
              <a:off x="2652210" y="2283764"/>
              <a:ext cx="1102438" cy="61261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007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dirty="0" smtClean="0">
                  <a:latin typeface="Arial" charset="0"/>
                </a:rPr>
                <a:t>L0TP</a:t>
              </a:r>
              <a:endParaRPr lang="it-IT" dirty="0">
                <a:latin typeface="Arial" charset="0"/>
              </a:endParaRPr>
            </a:p>
          </p:txBody>
        </p:sp>
        <p:sp>
          <p:nvSpPr>
            <p:cNvPr id="99" name="Line 15"/>
            <p:cNvSpPr>
              <a:spLocks noChangeShapeType="1"/>
            </p:cNvSpPr>
            <p:nvPr/>
          </p:nvSpPr>
          <p:spPr bwMode="auto">
            <a:xfrm>
              <a:off x="1305535" y="1671148"/>
              <a:ext cx="0" cy="97964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0" name="Line 16"/>
            <p:cNvSpPr>
              <a:spLocks noChangeShapeType="1"/>
            </p:cNvSpPr>
            <p:nvPr/>
          </p:nvSpPr>
          <p:spPr bwMode="auto">
            <a:xfrm>
              <a:off x="1305535" y="2650794"/>
              <a:ext cx="134667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1" name="Line 19"/>
            <p:cNvSpPr>
              <a:spLocks noChangeShapeType="1"/>
            </p:cNvSpPr>
            <p:nvPr/>
          </p:nvSpPr>
          <p:spPr bwMode="auto">
            <a:xfrm>
              <a:off x="2345902" y="1671148"/>
              <a:ext cx="0" cy="7354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2" name="Line 20"/>
            <p:cNvSpPr>
              <a:spLocks noChangeShapeType="1"/>
            </p:cNvSpPr>
            <p:nvPr/>
          </p:nvSpPr>
          <p:spPr bwMode="auto">
            <a:xfrm>
              <a:off x="2345902" y="2406557"/>
              <a:ext cx="30630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3" name="Line 23"/>
            <p:cNvSpPr>
              <a:spLocks noChangeShapeType="1"/>
            </p:cNvSpPr>
            <p:nvPr/>
          </p:nvSpPr>
          <p:spPr bwMode="auto">
            <a:xfrm>
              <a:off x="5162044" y="1671148"/>
              <a:ext cx="0" cy="73541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4" name="Line 24"/>
            <p:cNvSpPr>
              <a:spLocks noChangeShapeType="1"/>
            </p:cNvSpPr>
            <p:nvPr/>
          </p:nvSpPr>
          <p:spPr bwMode="auto">
            <a:xfrm flipH="1" flipV="1">
              <a:off x="3754648" y="2406557"/>
              <a:ext cx="14073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5" name="Line 26"/>
            <p:cNvSpPr>
              <a:spLocks noChangeShapeType="1"/>
            </p:cNvSpPr>
            <p:nvPr/>
          </p:nvSpPr>
          <p:spPr bwMode="auto">
            <a:xfrm>
              <a:off x="1061299" y="2039527"/>
              <a:ext cx="5691656" cy="0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6" name="Line 27"/>
            <p:cNvSpPr>
              <a:spLocks noChangeShapeType="1"/>
            </p:cNvSpPr>
            <p:nvPr/>
          </p:nvSpPr>
          <p:spPr bwMode="auto">
            <a:xfrm flipV="1">
              <a:off x="3142033" y="2039527"/>
              <a:ext cx="0" cy="244237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7" name="Line 28"/>
            <p:cNvSpPr>
              <a:spLocks noChangeShapeType="1"/>
            </p:cNvSpPr>
            <p:nvPr/>
          </p:nvSpPr>
          <p:spPr bwMode="auto">
            <a:xfrm flipV="1">
              <a:off x="1061299" y="1733219"/>
              <a:ext cx="0" cy="306309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8" name="Line 30"/>
            <p:cNvSpPr>
              <a:spLocks noChangeShapeType="1"/>
            </p:cNvSpPr>
            <p:nvPr/>
          </p:nvSpPr>
          <p:spPr bwMode="auto">
            <a:xfrm flipV="1">
              <a:off x="1978873" y="1733219"/>
              <a:ext cx="0" cy="306309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9" name="Line 31"/>
            <p:cNvSpPr>
              <a:spLocks noChangeShapeType="1"/>
            </p:cNvSpPr>
            <p:nvPr/>
          </p:nvSpPr>
          <p:spPr bwMode="auto">
            <a:xfrm flipV="1">
              <a:off x="2897796" y="1733219"/>
              <a:ext cx="0" cy="306309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10" name="Line 32"/>
            <p:cNvSpPr>
              <a:spLocks noChangeShapeType="1"/>
            </p:cNvSpPr>
            <p:nvPr/>
          </p:nvSpPr>
          <p:spPr bwMode="auto">
            <a:xfrm flipV="1">
              <a:off x="4243121" y="1733219"/>
              <a:ext cx="0" cy="306309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11" name="Line 33"/>
            <p:cNvSpPr>
              <a:spLocks noChangeShapeType="1"/>
            </p:cNvSpPr>
            <p:nvPr/>
          </p:nvSpPr>
          <p:spPr bwMode="auto">
            <a:xfrm flipV="1">
              <a:off x="5529073" y="1733219"/>
              <a:ext cx="0" cy="306309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12" name="Line 34"/>
            <p:cNvSpPr>
              <a:spLocks noChangeShapeType="1"/>
            </p:cNvSpPr>
            <p:nvPr/>
          </p:nvSpPr>
          <p:spPr bwMode="auto">
            <a:xfrm flipV="1">
              <a:off x="6079618" y="1733219"/>
              <a:ext cx="0" cy="306309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13" name="Line 35"/>
            <p:cNvSpPr>
              <a:spLocks noChangeShapeType="1"/>
            </p:cNvSpPr>
            <p:nvPr/>
          </p:nvSpPr>
          <p:spPr bwMode="auto">
            <a:xfrm>
              <a:off x="6752955" y="2039527"/>
              <a:ext cx="367030" cy="0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14" name="AutoShape 36"/>
            <p:cNvSpPr>
              <a:spLocks noChangeArrowheads="1"/>
            </p:cNvSpPr>
            <p:nvPr/>
          </p:nvSpPr>
          <p:spPr bwMode="auto">
            <a:xfrm>
              <a:off x="815713" y="1671148"/>
              <a:ext cx="155887" cy="1685844"/>
            </a:xfrm>
            <a:prstGeom prst="downArrow">
              <a:avLst>
                <a:gd name="adj1" fmla="val 50000"/>
                <a:gd name="adj2" fmla="val 225184"/>
              </a:avLst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t-IT"/>
            </a:p>
          </p:txBody>
        </p:sp>
        <p:sp>
          <p:nvSpPr>
            <p:cNvPr id="115" name="AutoShape 38"/>
            <p:cNvSpPr>
              <a:spLocks noChangeArrowheads="1"/>
            </p:cNvSpPr>
            <p:nvPr/>
          </p:nvSpPr>
          <p:spPr bwMode="auto">
            <a:xfrm>
              <a:off x="2101665" y="1671148"/>
              <a:ext cx="166079" cy="1685844"/>
            </a:xfrm>
            <a:prstGeom prst="downArrow">
              <a:avLst>
                <a:gd name="adj1" fmla="val 50000"/>
                <a:gd name="adj2" fmla="val 225184"/>
              </a:avLst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t-IT"/>
            </a:p>
          </p:txBody>
        </p:sp>
        <p:sp>
          <p:nvSpPr>
            <p:cNvPr id="116" name="AutoShape 39"/>
            <p:cNvSpPr>
              <a:spLocks noChangeArrowheads="1"/>
            </p:cNvSpPr>
            <p:nvPr/>
          </p:nvSpPr>
          <p:spPr bwMode="auto">
            <a:xfrm>
              <a:off x="4549429" y="1671148"/>
              <a:ext cx="166587" cy="1685844"/>
            </a:xfrm>
            <a:prstGeom prst="downArrow">
              <a:avLst>
                <a:gd name="adj1" fmla="val 50000"/>
                <a:gd name="adj2" fmla="val 225184"/>
              </a:avLst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t-IT"/>
            </a:p>
          </p:txBody>
        </p:sp>
        <p:sp>
          <p:nvSpPr>
            <p:cNvPr id="117" name="AutoShape 40"/>
            <p:cNvSpPr>
              <a:spLocks noChangeArrowheads="1"/>
            </p:cNvSpPr>
            <p:nvPr/>
          </p:nvSpPr>
          <p:spPr bwMode="auto">
            <a:xfrm>
              <a:off x="5222766" y="1671148"/>
              <a:ext cx="166474" cy="1685844"/>
            </a:xfrm>
            <a:prstGeom prst="downArrow">
              <a:avLst>
                <a:gd name="adj1" fmla="val 50000"/>
                <a:gd name="adj2" fmla="val 225184"/>
              </a:avLst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t-IT"/>
            </a:p>
          </p:txBody>
        </p:sp>
        <p:sp>
          <p:nvSpPr>
            <p:cNvPr id="118" name="AutoShape 41"/>
            <p:cNvSpPr>
              <a:spLocks noChangeArrowheads="1"/>
            </p:cNvSpPr>
            <p:nvPr/>
          </p:nvSpPr>
          <p:spPr bwMode="auto">
            <a:xfrm>
              <a:off x="6444209" y="1671148"/>
              <a:ext cx="185954" cy="1685844"/>
            </a:xfrm>
            <a:prstGeom prst="downArrow">
              <a:avLst>
                <a:gd name="adj1" fmla="val 50000"/>
                <a:gd name="adj2" fmla="val 225184"/>
              </a:avLst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t-IT"/>
            </a:p>
          </p:txBody>
        </p:sp>
        <p:sp>
          <p:nvSpPr>
            <p:cNvPr id="119" name="AutoShape 42"/>
            <p:cNvSpPr>
              <a:spLocks noChangeArrowheads="1"/>
            </p:cNvSpPr>
            <p:nvPr/>
          </p:nvSpPr>
          <p:spPr bwMode="auto">
            <a:xfrm>
              <a:off x="3876092" y="1793942"/>
              <a:ext cx="191852" cy="1563050"/>
            </a:xfrm>
            <a:prstGeom prst="downArrow">
              <a:avLst>
                <a:gd name="adj1" fmla="val 50000"/>
                <a:gd name="adj2" fmla="val 208456"/>
              </a:avLst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t-IT"/>
            </a:p>
          </p:txBody>
        </p:sp>
        <p:sp>
          <p:nvSpPr>
            <p:cNvPr id="120" name="Rectangle 43"/>
            <p:cNvSpPr>
              <a:spLocks noChangeArrowheads="1"/>
            </p:cNvSpPr>
            <p:nvPr/>
          </p:nvSpPr>
          <p:spPr bwMode="auto">
            <a:xfrm>
              <a:off x="3386269" y="1793941"/>
              <a:ext cx="612615" cy="1214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1" name="Rectangle 44"/>
            <p:cNvSpPr>
              <a:spLocks noChangeArrowheads="1"/>
            </p:cNvSpPr>
            <p:nvPr/>
          </p:nvSpPr>
          <p:spPr bwMode="auto">
            <a:xfrm flipH="1">
              <a:off x="3936813" y="1854663"/>
              <a:ext cx="60721" cy="2442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2" name="Rectangle 45"/>
            <p:cNvSpPr>
              <a:spLocks noChangeArrowheads="1"/>
            </p:cNvSpPr>
            <p:nvPr/>
          </p:nvSpPr>
          <p:spPr bwMode="auto">
            <a:xfrm rot="16200000">
              <a:off x="3324197" y="1733219"/>
              <a:ext cx="245586" cy="1214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" name="Rectangle 46"/>
            <p:cNvSpPr>
              <a:spLocks noChangeArrowheads="1"/>
            </p:cNvSpPr>
            <p:nvPr/>
          </p:nvSpPr>
          <p:spPr bwMode="auto">
            <a:xfrm>
              <a:off x="3446991" y="1793941"/>
              <a:ext cx="244236" cy="121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" name="Line 47"/>
            <p:cNvSpPr>
              <a:spLocks noChangeShapeType="1"/>
            </p:cNvSpPr>
            <p:nvPr/>
          </p:nvSpPr>
          <p:spPr bwMode="auto">
            <a:xfrm>
              <a:off x="3509062" y="1915385"/>
              <a:ext cx="244236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25" name="Line 48"/>
            <p:cNvSpPr>
              <a:spLocks noChangeShapeType="1"/>
            </p:cNvSpPr>
            <p:nvPr/>
          </p:nvSpPr>
          <p:spPr bwMode="auto">
            <a:xfrm>
              <a:off x="3509062" y="1793941"/>
              <a:ext cx="244236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pic>
          <p:nvPicPr>
            <p:cNvPr id="126" name="Immagine 15" descr="AnelloLG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174" y="765718"/>
              <a:ext cx="738107" cy="5289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127" name="Picture 134" descr="RICH_schem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991" y="815644"/>
              <a:ext cx="796130" cy="429101"/>
            </a:xfrm>
            <a:prstGeom prst="rect">
              <a:avLst/>
            </a:prstGeom>
            <a:noFill/>
          </p:spPr>
        </p:pic>
        <p:pic>
          <p:nvPicPr>
            <p:cNvPr id="128" name="Picture 137" descr="LK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9973" y="753573"/>
              <a:ext cx="550544" cy="545147"/>
            </a:xfrm>
            <a:prstGeom prst="rect">
              <a:avLst/>
            </a:prstGeom>
            <a:noFill/>
          </p:spPr>
        </p:pic>
        <p:pic>
          <p:nvPicPr>
            <p:cNvPr id="129" name="Picture 143" descr="Xced2pic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5003" y="753573"/>
              <a:ext cx="794780" cy="580231"/>
            </a:xfrm>
            <a:prstGeom prst="rect">
              <a:avLst/>
            </a:prstGeom>
            <a:noFill/>
          </p:spPr>
        </p:pic>
        <p:pic>
          <p:nvPicPr>
            <p:cNvPr id="130" name="Picture 149" descr="ens chambres dans cryostat-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092" y="692851"/>
              <a:ext cx="856852" cy="631507"/>
            </a:xfrm>
            <a:prstGeom prst="rect">
              <a:avLst/>
            </a:prstGeom>
            <a:noFill/>
          </p:spPr>
        </p:pic>
        <p:pic>
          <p:nvPicPr>
            <p:cNvPr id="131" name="Picture 150" descr="hac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6080" y="642924"/>
              <a:ext cx="639603" cy="673339"/>
            </a:xfrm>
            <a:prstGeom prst="rect">
              <a:avLst/>
            </a:prstGeom>
            <a:noFill/>
          </p:spPr>
        </p:pic>
        <p:sp>
          <p:nvSpPr>
            <p:cNvPr id="132" name="Text Box 163"/>
            <p:cNvSpPr txBox="1">
              <a:spLocks noChangeArrowheads="1"/>
            </p:cNvSpPr>
            <p:nvPr/>
          </p:nvSpPr>
          <p:spPr bwMode="auto">
            <a:xfrm>
              <a:off x="6849315" y="2476500"/>
              <a:ext cx="568203" cy="488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800" dirty="0">
                  <a:solidFill>
                    <a:srgbClr val="FF0000"/>
                  </a:solidFill>
                  <a:latin typeface="Arial" charset="0"/>
                </a:rPr>
                <a:t>L0</a:t>
              </a:r>
            </a:p>
          </p:txBody>
        </p:sp>
        <p:sp>
          <p:nvSpPr>
            <p:cNvPr id="133" name="Text Box 166"/>
            <p:cNvSpPr txBox="1">
              <a:spLocks noChangeArrowheads="1"/>
            </p:cNvSpPr>
            <p:nvPr/>
          </p:nvSpPr>
          <p:spPr bwMode="auto">
            <a:xfrm>
              <a:off x="5724128" y="2060848"/>
              <a:ext cx="794780" cy="31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b="1" i="1" dirty="0">
                  <a:solidFill>
                    <a:srgbClr val="FF3300"/>
                  </a:solidFill>
                </a:rPr>
                <a:t>1 MHz</a:t>
              </a:r>
            </a:p>
          </p:txBody>
        </p:sp>
        <p:sp>
          <p:nvSpPr>
            <p:cNvPr id="134" name="Text Box 167"/>
            <p:cNvSpPr txBox="1">
              <a:spLocks noChangeArrowheads="1"/>
            </p:cNvSpPr>
            <p:nvPr/>
          </p:nvSpPr>
          <p:spPr bwMode="auto">
            <a:xfrm>
              <a:off x="971600" y="2924944"/>
              <a:ext cx="92869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 b="1" i="1" dirty="0">
                  <a:solidFill>
                    <a:srgbClr val="1C7400"/>
                  </a:solidFill>
                </a:rPr>
                <a:t>1 MHz</a:t>
              </a:r>
            </a:p>
          </p:txBody>
        </p:sp>
        <p:sp>
          <p:nvSpPr>
            <p:cNvPr id="135" name="Text Box 168"/>
            <p:cNvSpPr txBox="1">
              <a:spLocks noChangeArrowheads="1"/>
            </p:cNvSpPr>
            <p:nvPr/>
          </p:nvSpPr>
          <p:spPr bwMode="auto">
            <a:xfrm>
              <a:off x="1331640" y="2348880"/>
              <a:ext cx="90887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b="1" i="1" dirty="0" smtClean="0">
                  <a:solidFill>
                    <a:srgbClr val="0070C0"/>
                  </a:solidFill>
                </a:rPr>
                <a:t>10 </a:t>
              </a:r>
              <a:r>
                <a:rPr lang="it-IT" sz="1400" b="1" i="1" dirty="0">
                  <a:solidFill>
                    <a:srgbClr val="0070C0"/>
                  </a:solidFill>
                </a:rPr>
                <a:t>MHz</a:t>
              </a:r>
            </a:p>
          </p:txBody>
        </p:sp>
        <p:sp>
          <p:nvSpPr>
            <p:cNvPr id="136" name="Text Box 169"/>
            <p:cNvSpPr txBox="1">
              <a:spLocks noChangeArrowheads="1"/>
            </p:cNvSpPr>
            <p:nvPr/>
          </p:nvSpPr>
          <p:spPr bwMode="auto">
            <a:xfrm>
              <a:off x="6630162" y="1059881"/>
              <a:ext cx="979645" cy="31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b="1" i="1" dirty="0">
                  <a:solidFill>
                    <a:srgbClr val="FF0000"/>
                  </a:solidFill>
                </a:rPr>
                <a:t>10 MHz</a:t>
              </a:r>
            </a:p>
          </p:txBody>
        </p:sp>
        <p:sp>
          <p:nvSpPr>
            <p:cNvPr id="137" name="Oval 173"/>
            <p:cNvSpPr>
              <a:spLocks noChangeArrowheads="1"/>
            </p:cNvSpPr>
            <p:nvPr/>
          </p:nvSpPr>
          <p:spPr bwMode="auto">
            <a:xfrm>
              <a:off x="7143768" y="1643050"/>
              <a:ext cx="60721" cy="6072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8" name="Oval 174"/>
            <p:cNvSpPr>
              <a:spLocks noChangeArrowheads="1"/>
            </p:cNvSpPr>
            <p:nvPr/>
          </p:nvSpPr>
          <p:spPr bwMode="auto">
            <a:xfrm>
              <a:off x="7286644" y="1643050"/>
              <a:ext cx="60721" cy="6072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9" name="Oval 175"/>
            <p:cNvSpPr>
              <a:spLocks noChangeArrowheads="1"/>
            </p:cNvSpPr>
            <p:nvPr/>
          </p:nvSpPr>
          <p:spPr bwMode="auto">
            <a:xfrm>
              <a:off x="7000892" y="1643050"/>
              <a:ext cx="60721" cy="6072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0" name="Rectangle 178"/>
            <p:cNvSpPr>
              <a:spLocks noChangeArrowheads="1"/>
            </p:cNvSpPr>
            <p:nvPr/>
          </p:nvSpPr>
          <p:spPr bwMode="auto">
            <a:xfrm>
              <a:off x="7093882" y="1472868"/>
              <a:ext cx="60722" cy="922968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FF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7" name="AutoShape 176"/>
            <p:cNvSpPr>
              <a:spLocks noChangeArrowheads="1"/>
            </p:cNvSpPr>
            <p:nvPr/>
          </p:nvSpPr>
          <p:spPr bwMode="auto">
            <a:xfrm>
              <a:off x="7020272" y="2996952"/>
              <a:ext cx="197322" cy="1219576"/>
            </a:xfrm>
            <a:prstGeom prst="downArrow">
              <a:avLst>
                <a:gd name="adj1" fmla="val 42083"/>
                <a:gd name="adj2" fmla="val 125000"/>
              </a:avLst>
            </a:prstGeom>
            <a:gradFill flip="none" rotWithShape="1">
              <a:gsLst>
                <a:gs pos="0">
                  <a:srgbClr val="0070C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t-IT"/>
            </a:p>
          </p:txBody>
        </p:sp>
        <p:sp>
          <p:nvSpPr>
            <p:cNvPr id="153" name="AutoShape 75"/>
            <p:cNvSpPr>
              <a:spLocks noChangeArrowheads="1"/>
            </p:cNvSpPr>
            <p:nvPr/>
          </p:nvSpPr>
          <p:spPr bwMode="auto">
            <a:xfrm>
              <a:off x="1907704" y="3789040"/>
              <a:ext cx="122793" cy="306309"/>
            </a:xfrm>
            <a:prstGeom prst="downArrow">
              <a:avLst>
                <a:gd name="adj1" fmla="val 50000"/>
                <a:gd name="adj2" fmla="val 62363"/>
              </a:avLst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t-IT"/>
            </a:p>
          </p:txBody>
        </p:sp>
        <p:sp>
          <p:nvSpPr>
            <p:cNvPr id="154" name="AutoShape 75"/>
            <p:cNvSpPr>
              <a:spLocks noChangeArrowheads="1"/>
            </p:cNvSpPr>
            <p:nvPr/>
          </p:nvSpPr>
          <p:spPr bwMode="auto">
            <a:xfrm>
              <a:off x="2771800" y="3789040"/>
              <a:ext cx="122793" cy="306309"/>
            </a:xfrm>
            <a:prstGeom prst="downArrow">
              <a:avLst>
                <a:gd name="adj1" fmla="val 50000"/>
                <a:gd name="adj2" fmla="val 62363"/>
              </a:avLst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t-IT"/>
            </a:p>
          </p:txBody>
        </p:sp>
        <p:sp>
          <p:nvSpPr>
            <p:cNvPr id="155" name="AutoShape 75"/>
            <p:cNvSpPr>
              <a:spLocks noChangeArrowheads="1"/>
            </p:cNvSpPr>
            <p:nvPr/>
          </p:nvSpPr>
          <p:spPr bwMode="auto">
            <a:xfrm>
              <a:off x="3635896" y="3789040"/>
              <a:ext cx="122793" cy="306309"/>
            </a:xfrm>
            <a:prstGeom prst="downArrow">
              <a:avLst>
                <a:gd name="adj1" fmla="val 50000"/>
                <a:gd name="adj2" fmla="val 62363"/>
              </a:avLst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t-IT"/>
            </a:p>
          </p:txBody>
        </p:sp>
        <p:sp>
          <p:nvSpPr>
            <p:cNvPr id="156" name="AutoShape 75"/>
            <p:cNvSpPr>
              <a:spLocks noChangeArrowheads="1"/>
            </p:cNvSpPr>
            <p:nvPr/>
          </p:nvSpPr>
          <p:spPr bwMode="auto">
            <a:xfrm>
              <a:off x="4499992" y="3789040"/>
              <a:ext cx="122793" cy="306309"/>
            </a:xfrm>
            <a:prstGeom prst="downArrow">
              <a:avLst>
                <a:gd name="adj1" fmla="val 50000"/>
                <a:gd name="adj2" fmla="val 62363"/>
              </a:avLst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t-IT"/>
            </a:p>
          </p:txBody>
        </p:sp>
        <p:sp>
          <p:nvSpPr>
            <p:cNvPr id="157" name="AutoShape 75"/>
            <p:cNvSpPr>
              <a:spLocks noChangeArrowheads="1"/>
            </p:cNvSpPr>
            <p:nvPr/>
          </p:nvSpPr>
          <p:spPr bwMode="auto">
            <a:xfrm>
              <a:off x="5364088" y="3789040"/>
              <a:ext cx="122793" cy="306309"/>
            </a:xfrm>
            <a:prstGeom prst="downArrow">
              <a:avLst>
                <a:gd name="adj1" fmla="val 50000"/>
                <a:gd name="adj2" fmla="val 62363"/>
              </a:avLst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t-IT"/>
            </a:p>
          </p:txBody>
        </p:sp>
        <p:sp>
          <p:nvSpPr>
            <p:cNvPr id="158" name="AutoShape 75"/>
            <p:cNvSpPr>
              <a:spLocks noChangeArrowheads="1"/>
            </p:cNvSpPr>
            <p:nvPr/>
          </p:nvSpPr>
          <p:spPr bwMode="auto">
            <a:xfrm>
              <a:off x="6228184" y="3789040"/>
              <a:ext cx="122793" cy="306309"/>
            </a:xfrm>
            <a:prstGeom prst="downArrow">
              <a:avLst>
                <a:gd name="adj1" fmla="val 50000"/>
                <a:gd name="adj2" fmla="val 62363"/>
              </a:avLst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t-IT"/>
            </a:p>
          </p:txBody>
        </p:sp>
        <p:sp>
          <p:nvSpPr>
            <p:cNvPr id="159" name="Rectangle 50"/>
            <p:cNvSpPr>
              <a:spLocks noChangeArrowheads="1"/>
            </p:cNvSpPr>
            <p:nvPr/>
          </p:nvSpPr>
          <p:spPr bwMode="auto">
            <a:xfrm>
              <a:off x="1619672" y="4149080"/>
              <a:ext cx="741888" cy="6345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sz="1400" b="1" dirty="0" smtClean="0">
                  <a:latin typeface="Arial" charset="0"/>
                </a:rPr>
                <a:t>L1/L2</a:t>
              </a:r>
            </a:p>
            <a:p>
              <a:pPr algn="ctr"/>
              <a:r>
                <a:rPr lang="it-IT" sz="1400" b="1" dirty="0" smtClean="0">
                  <a:latin typeface="Arial" charset="0"/>
                </a:rPr>
                <a:t> PC</a:t>
              </a:r>
              <a:endParaRPr lang="it-IT" sz="1400" b="1" dirty="0">
                <a:latin typeface="Arial" charset="0"/>
              </a:endParaRPr>
            </a:p>
          </p:txBody>
        </p:sp>
        <p:sp>
          <p:nvSpPr>
            <p:cNvPr id="160" name="Rectangle 50"/>
            <p:cNvSpPr>
              <a:spLocks noChangeArrowheads="1"/>
            </p:cNvSpPr>
            <p:nvPr/>
          </p:nvSpPr>
          <p:spPr bwMode="auto">
            <a:xfrm>
              <a:off x="2483768" y="4149080"/>
              <a:ext cx="741888" cy="6345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sz="1400" b="1" dirty="0" smtClean="0">
                  <a:latin typeface="Arial" charset="0"/>
                </a:rPr>
                <a:t>L1/L2</a:t>
              </a:r>
            </a:p>
            <a:p>
              <a:pPr algn="ctr"/>
              <a:r>
                <a:rPr lang="it-IT" sz="1400" b="1" dirty="0" smtClean="0">
                  <a:latin typeface="Arial" charset="0"/>
                </a:rPr>
                <a:t> PC</a:t>
              </a:r>
              <a:endParaRPr lang="it-IT" sz="1400" b="1" dirty="0">
                <a:latin typeface="Arial" charset="0"/>
              </a:endParaRPr>
            </a:p>
          </p:txBody>
        </p:sp>
        <p:sp>
          <p:nvSpPr>
            <p:cNvPr id="161" name="Rectangle 50"/>
            <p:cNvSpPr>
              <a:spLocks noChangeArrowheads="1"/>
            </p:cNvSpPr>
            <p:nvPr/>
          </p:nvSpPr>
          <p:spPr bwMode="auto">
            <a:xfrm>
              <a:off x="3347864" y="4149080"/>
              <a:ext cx="741888" cy="6345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sz="1400" b="1" dirty="0" smtClean="0">
                  <a:latin typeface="Arial" charset="0"/>
                </a:rPr>
                <a:t>L1/L2</a:t>
              </a:r>
            </a:p>
            <a:p>
              <a:pPr algn="ctr"/>
              <a:r>
                <a:rPr lang="it-IT" sz="1400" b="1" dirty="0" smtClean="0">
                  <a:latin typeface="Arial" charset="0"/>
                </a:rPr>
                <a:t> PC</a:t>
              </a:r>
              <a:endParaRPr lang="it-IT" sz="1400" b="1" dirty="0">
                <a:latin typeface="Arial" charset="0"/>
              </a:endParaRPr>
            </a:p>
          </p:txBody>
        </p:sp>
        <p:sp>
          <p:nvSpPr>
            <p:cNvPr id="162" name="Rectangle 50"/>
            <p:cNvSpPr>
              <a:spLocks noChangeArrowheads="1"/>
            </p:cNvSpPr>
            <p:nvPr/>
          </p:nvSpPr>
          <p:spPr bwMode="auto">
            <a:xfrm>
              <a:off x="4211960" y="4149080"/>
              <a:ext cx="741888" cy="6345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sz="1400" b="1" dirty="0" smtClean="0">
                  <a:latin typeface="Arial" charset="0"/>
                </a:rPr>
                <a:t>L1/L2</a:t>
              </a:r>
            </a:p>
            <a:p>
              <a:pPr algn="ctr"/>
              <a:r>
                <a:rPr lang="it-IT" sz="1400" b="1" dirty="0" smtClean="0">
                  <a:latin typeface="Arial" charset="0"/>
                </a:rPr>
                <a:t> PC</a:t>
              </a:r>
              <a:endParaRPr lang="it-IT" sz="1400" b="1" dirty="0">
                <a:latin typeface="Arial" charset="0"/>
              </a:endParaRPr>
            </a:p>
          </p:txBody>
        </p:sp>
        <p:sp>
          <p:nvSpPr>
            <p:cNvPr id="163" name="Rectangle 50"/>
            <p:cNvSpPr>
              <a:spLocks noChangeArrowheads="1"/>
            </p:cNvSpPr>
            <p:nvPr/>
          </p:nvSpPr>
          <p:spPr bwMode="auto">
            <a:xfrm>
              <a:off x="5076056" y="4149080"/>
              <a:ext cx="741888" cy="6345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sz="1400" b="1" dirty="0" smtClean="0">
                  <a:latin typeface="Arial" charset="0"/>
                </a:rPr>
                <a:t>L1/L2</a:t>
              </a:r>
            </a:p>
            <a:p>
              <a:pPr algn="ctr"/>
              <a:r>
                <a:rPr lang="it-IT" sz="1400" b="1" dirty="0" smtClean="0">
                  <a:latin typeface="Arial" charset="0"/>
                </a:rPr>
                <a:t> PC</a:t>
              </a:r>
              <a:endParaRPr lang="it-IT" sz="1400" b="1" dirty="0">
                <a:latin typeface="Arial" charset="0"/>
              </a:endParaRPr>
            </a:p>
          </p:txBody>
        </p:sp>
        <p:sp>
          <p:nvSpPr>
            <p:cNvPr id="164" name="Rectangle 50"/>
            <p:cNvSpPr>
              <a:spLocks noChangeArrowheads="1"/>
            </p:cNvSpPr>
            <p:nvPr/>
          </p:nvSpPr>
          <p:spPr bwMode="auto">
            <a:xfrm>
              <a:off x="5940152" y="4149080"/>
              <a:ext cx="741888" cy="63458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sz="1400" b="1" dirty="0" smtClean="0">
                  <a:latin typeface="Arial" charset="0"/>
                </a:rPr>
                <a:t>L1/L2</a:t>
              </a:r>
            </a:p>
            <a:p>
              <a:pPr algn="ctr"/>
              <a:r>
                <a:rPr lang="it-IT" sz="1400" b="1" dirty="0" smtClean="0">
                  <a:latin typeface="Arial" charset="0"/>
                </a:rPr>
                <a:t> PC</a:t>
              </a:r>
              <a:endParaRPr lang="it-IT" sz="1400" b="1" dirty="0">
                <a:latin typeface="Arial" charset="0"/>
              </a:endParaRPr>
            </a:p>
          </p:txBody>
        </p:sp>
        <p:sp>
          <p:nvSpPr>
            <p:cNvPr id="165" name="AutoShape 75"/>
            <p:cNvSpPr>
              <a:spLocks noChangeArrowheads="1"/>
            </p:cNvSpPr>
            <p:nvPr/>
          </p:nvSpPr>
          <p:spPr bwMode="auto">
            <a:xfrm>
              <a:off x="3635896" y="5085184"/>
              <a:ext cx="122793" cy="306309"/>
            </a:xfrm>
            <a:prstGeom prst="downArrow">
              <a:avLst>
                <a:gd name="adj1" fmla="val 50000"/>
                <a:gd name="adj2" fmla="val 62363"/>
              </a:avLst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t-IT"/>
            </a:p>
          </p:txBody>
        </p:sp>
        <p:sp>
          <p:nvSpPr>
            <p:cNvPr id="167" name="Line 114"/>
            <p:cNvSpPr>
              <a:spLocks noChangeShapeType="1"/>
            </p:cNvSpPr>
            <p:nvPr/>
          </p:nvSpPr>
          <p:spPr bwMode="auto">
            <a:xfrm>
              <a:off x="6804248" y="3717032"/>
              <a:ext cx="8385" cy="800472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8" name="Line 114"/>
            <p:cNvSpPr>
              <a:spLocks noChangeShapeType="1"/>
            </p:cNvSpPr>
            <p:nvPr/>
          </p:nvSpPr>
          <p:spPr bwMode="auto">
            <a:xfrm>
              <a:off x="5652120" y="1700808"/>
              <a:ext cx="8385" cy="1736576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 type="triangle"/>
              <a:tailEnd type="none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9" name="Text Box 166"/>
            <p:cNvSpPr txBox="1">
              <a:spLocks noChangeArrowheads="1"/>
            </p:cNvSpPr>
            <p:nvPr/>
          </p:nvSpPr>
          <p:spPr bwMode="auto">
            <a:xfrm>
              <a:off x="5652120" y="3068960"/>
              <a:ext cx="100811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100" b="1" i="1" dirty="0" smtClean="0">
                  <a:solidFill>
                    <a:srgbClr val="00B0F0"/>
                  </a:solidFill>
                </a:rPr>
                <a:t>100 kHz</a:t>
              </a:r>
              <a:endParaRPr lang="it-IT" sz="1100" b="1" i="1" dirty="0">
                <a:solidFill>
                  <a:srgbClr val="00B0F0"/>
                </a:solidFill>
              </a:endParaRPr>
            </a:p>
          </p:txBody>
        </p:sp>
        <p:sp>
          <p:nvSpPr>
            <p:cNvPr id="170" name="Text Box 158"/>
            <p:cNvSpPr txBox="1">
              <a:spLocks noChangeArrowheads="1"/>
            </p:cNvSpPr>
            <p:nvPr/>
          </p:nvSpPr>
          <p:spPr bwMode="auto">
            <a:xfrm>
              <a:off x="1475656" y="5373216"/>
              <a:ext cx="140976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200" b="1" dirty="0" smtClean="0">
                  <a:latin typeface="Arial" charset="0"/>
                </a:rPr>
                <a:t>L1 </a:t>
              </a:r>
              <a:r>
                <a:rPr lang="it-IT" sz="1200" b="1" dirty="0">
                  <a:latin typeface="Arial" charset="0"/>
                </a:rPr>
                <a:t>trigger</a:t>
              </a:r>
            </a:p>
          </p:txBody>
        </p:sp>
        <p:sp>
          <p:nvSpPr>
            <p:cNvPr id="171" name="Line 152"/>
            <p:cNvSpPr>
              <a:spLocks noChangeShapeType="1"/>
            </p:cNvSpPr>
            <p:nvPr/>
          </p:nvSpPr>
          <p:spPr bwMode="auto">
            <a:xfrm flipV="1">
              <a:off x="899592" y="5517232"/>
              <a:ext cx="520074" cy="177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72" name="Text Box 163"/>
            <p:cNvSpPr txBox="1">
              <a:spLocks noChangeArrowheads="1"/>
            </p:cNvSpPr>
            <p:nvPr/>
          </p:nvSpPr>
          <p:spPr bwMode="auto">
            <a:xfrm>
              <a:off x="6851598" y="4221088"/>
              <a:ext cx="568203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800" dirty="0" smtClean="0">
                  <a:solidFill>
                    <a:srgbClr val="0070C0"/>
                  </a:solidFill>
                  <a:latin typeface="Arial" charset="0"/>
                </a:rPr>
                <a:t>L1/2</a:t>
              </a:r>
              <a:endParaRPr lang="it-IT" sz="2800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174" name="Segnaposto contenuto 2"/>
          <p:cNvSpPr txBox="1">
            <a:spLocks/>
          </p:cNvSpPr>
          <p:nvPr/>
        </p:nvSpPr>
        <p:spPr bwMode="auto">
          <a:xfrm>
            <a:off x="7605295" y="836713"/>
            <a:ext cx="2184243" cy="445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tabLst/>
              <a:defRPr/>
            </a:pPr>
            <a:r>
              <a: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L0</a:t>
            </a:r>
            <a:r>
              <a: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Hardware </a:t>
            </a:r>
            <a:r>
              <a:rPr kumimoji="0" lang="it-IT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synchronous</a:t>
            </a:r>
            <a:r>
              <a:rPr kumimoji="0" lang="it-IT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it-IT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level</a:t>
            </a:r>
            <a:r>
              <a: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it-IT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MHz </a:t>
            </a:r>
            <a:r>
              <a:rPr lang="it-IT" kern="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it-IT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MHz</a:t>
            </a:r>
            <a:r>
              <a:rPr lang="it-IT" kern="0" dirty="0" smtClean="0">
                <a:latin typeface="Arial" pitchFamily="34" charset="0"/>
                <a:cs typeface="Arial" pitchFamily="34" charset="0"/>
              </a:rPr>
              <a:t>. Max </a:t>
            </a:r>
            <a:r>
              <a:rPr lang="it-IT" kern="0" dirty="0" err="1" smtClean="0">
                <a:latin typeface="Arial" pitchFamily="34" charset="0"/>
                <a:cs typeface="Arial" pitchFamily="34" charset="0"/>
              </a:rPr>
              <a:t>latency</a:t>
            </a:r>
            <a:r>
              <a:rPr lang="it-IT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ms</a:t>
            </a:r>
            <a:r>
              <a:rPr lang="it-IT" kern="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it-IT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tabLst/>
              <a:defRPr/>
            </a:pPr>
            <a:r>
              <a: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L1</a:t>
            </a:r>
            <a:r>
              <a: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Software </a:t>
            </a:r>
            <a:r>
              <a:rPr kumimoji="0" lang="it-IT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level</a:t>
            </a:r>
            <a:r>
              <a: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“Single detector”. </a:t>
            </a:r>
            <a:r>
              <a: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 MHz</a:t>
            </a:r>
            <a:r>
              <a:rPr kumimoji="0" lang="it-IT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it-IT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</a:t>
            </a:r>
            <a:r>
              <a:rPr kumimoji="0" lang="it-IT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it-IT" b="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100 kHz</a:t>
            </a:r>
            <a:endParaRPr kumimoji="0" lang="it-IT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tabLst/>
              <a:defRPr/>
            </a:pPr>
            <a:r>
              <a: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L2</a:t>
            </a:r>
            <a:r>
              <a: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Software </a:t>
            </a:r>
            <a:r>
              <a:rPr kumimoji="0" lang="it-IT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level</a:t>
            </a:r>
            <a:r>
              <a: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it-IT" kern="0" dirty="0" smtClean="0">
                <a:latin typeface="Arial" pitchFamily="34" charset="0"/>
                <a:cs typeface="Arial" pitchFamily="34" charset="0"/>
              </a:rPr>
              <a:t>“Complete information </a:t>
            </a:r>
            <a:r>
              <a:rPr lang="it-IT" kern="0" dirty="0" err="1" smtClean="0">
                <a:latin typeface="Arial" pitchFamily="34" charset="0"/>
                <a:cs typeface="Arial" pitchFamily="34" charset="0"/>
              </a:rPr>
              <a:t>level</a:t>
            </a:r>
            <a:r>
              <a:rPr lang="it-IT" kern="0" dirty="0" smtClean="0">
                <a:latin typeface="Arial" pitchFamily="34" charset="0"/>
                <a:cs typeface="Arial" pitchFamily="34" charset="0"/>
              </a:rPr>
              <a:t>”. </a:t>
            </a:r>
            <a:r>
              <a:rPr lang="it-IT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 kHz</a:t>
            </a:r>
            <a:r>
              <a:rPr lang="it-IT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kern="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it-IT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few</a:t>
            </a:r>
            <a:r>
              <a:rPr lang="it-IT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kHz.</a:t>
            </a:r>
            <a:endParaRPr kumimoji="0" lang="it-IT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9"/>
              </a:buBlip>
              <a:tabLst/>
              <a:defRPr/>
            </a:pPr>
            <a:endParaRPr kumimoji="0" lang="it-IT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9"/>
              </a:buBlip>
              <a:tabLst/>
              <a:defRPr/>
            </a:pPr>
            <a:endParaRPr kumimoji="0" lang="it-IT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50000"/>
              <a:buFontTx/>
              <a:buBlip>
                <a:blip r:embed="rId9"/>
              </a:buBlip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1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problems</a:t>
            </a:r>
            <a:r>
              <a:rPr lang="it-IT" dirty="0" smtClean="0"/>
              <a:t> to use GPU </a:t>
            </a:r>
            <a:r>
              <a:rPr lang="it-IT" dirty="0" err="1" smtClean="0"/>
              <a:t>at</a:t>
            </a:r>
            <a:r>
              <a:rPr lang="it-IT" dirty="0" smtClean="0"/>
              <a:t> L0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6506" y="980729"/>
            <a:ext cx="8915400" cy="4525963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 </a:t>
            </a:r>
            <a:r>
              <a:rPr lang="it-IT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r>
              <a:rPr lang="it-IT" dirty="0" smtClean="0"/>
              <a:t>: </a:t>
            </a:r>
            <a:r>
              <a:rPr lang="it-IT" dirty="0" err="1" smtClean="0"/>
              <a:t>Is</a:t>
            </a:r>
            <a:r>
              <a:rPr lang="it-IT" dirty="0" smtClean="0"/>
              <a:t>  the </a:t>
            </a:r>
            <a:r>
              <a:rPr lang="it-I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GPU</a:t>
            </a:r>
            <a:r>
              <a:rPr lang="it-IT" dirty="0" smtClean="0"/>
              <a:t> fast </a:t>
            </a:r>
            <a:r>
              <a:rPr lang="it-IT" dirty="0" err="1" smtClean="0"/>
              <a:t>enough</a:t>
            </a:r>
            <a:r>
              <a:rPr lang="it-IT" dirty="0" smtClean="0"/>
              <a:t> to take trigger </a:t>
            </a:r>
            <a:r>
              <a:rPr lang="it-IT" dirty="0" err="1" smtClean="0"/>
              <a:t>decision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</a:t>
            </a:r>
            <a:r>
              <a:rPr lang="it-IT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MHz</a:t>
            </a:r>
            <a:r>
              <a:rPr lang="it-IT" dirty="0" smtClean="0"/>
              <a:t> </a:t>
            </a:r>
            <a:r>
              <a:rPr lang="it-IT" dirty="0" err="1" smtClean="0"/>
              <a:t>events</a:t>
            </a:r>
            <a:r>
              <a:rPr lang="it-IT" dirty="0" smtClean="0"/>
              <a:t> rate?</a:t>
            </a:r>
          </a:p>
          <a:p>
            <a:endParaRPr lang="it-IT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Latency</a:t>
            </a:r>
            <a:r>
              <a:rPr lang="it-IT" dirty="0" smtClean="0"/>
              <a:t>: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GPU</a:t>
            </a:r>
            <a:r>
              <a:rPr lang="it-IT" dirty="0" smtClean="0"/>
              <a:t> </a:t>
            </a:r>
            <a:r>
              <a:rPr lang="it-IT" dirty="0" err="1" smtClean="0"/>
              <a:t>latency</a:t>
            </a:r>
            <a:r>
              <a:rPr lang="it-IT" dirty="0" smtClean="0"/>
              <a:t> per </a:t>
            </a:r>
            <a:r>
              <a:rPr lang="it-IT" dirty="0" err="1" smtClean="0"/>
              <a:t>event</a:t>
            </a:r>
            <a:r>
              <a:rPr lang="it-IT" dirty="0" smtClean="0"/>
              <a:t> small </a:t>
            </a:r>
            <a:r>
              <a:rPr lang="it-IT" dirty="0" err="1" smtClean="0"/>
              <a:t>enough</a:t>
            </a:r>
            <a:r>
              <a:rPr lang="it-IT" dirty="0" smtClean="0"/>
              <a:t> to </a:t>
            </a:r>
            <a:r>
              <a:rPr lang="it-IT" dirty="0" err="1" smtClean="0"/>
              <a:t>cope</a:t>
            </a:r>
            <a:r>
              <a:rPr lang="it-IT" dirty="0" smtClean="0"/>
              <a:t> with the </a:t>
            </a:r>
            <a:r>
              <a:rPr lang="it-IT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tiny</a:t>
            </a:r>
            <a:r>
              <a:rPr lang="it-IT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latency</a:t>
            </a:r>
            <a:r>
              <a:rPr lang="it-IT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/>
              <a:t>of a </a:t>
            </a:r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 trigger </a:t>
            </a:r>
            <a:r>
              <a:rPr lang="it-IT" dirty="0" err="1" smtClean="0"/>
              <a:t>system</a:t>
            </a:r>
            <a:r>
              <a:rPr lang="it-IT" dirty="0" smtClean="0"/>
              <a:t>?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latency</a:t>
            </a:r>
            <a:r>
              <a:rPr lang="it-IT" dirty="0" smtClean="0"/>
              <a:t> </a:t>
            </a:r>
            <a:r>
              <a:rPr lang="it-IT" dirty="0" err="1" smtClean="0"/>
              <a:t>stable</a:t>
            </a:r>
            <a:r>
              <a:rPr lang="it-IT" dirty="0" smtClean="0"/>
              <a:t> </a:t>
            </a:r>
            <a:r>
              <a:rPr lang="it-IT" dirty="0" err="1" smtClean="0"/>
              <a:t>enough</a:t>
            </a:r>
            <a:r>
              <a:rPr lang="it-IT" dirty="0" smtClean="0"/>
              <a:t> for </a:t>
            </a:r>
            <a:r>
              <a:rPr lang="it-IT" dirty="0" err="1" smtClean="0"/>
              <a:t>usage</a:t>
            </a:r>
            <a:r>
              <a:rPr lang="it-IT" dirty="0" smtClean="0"/>
              <a:t> in </a:t>
            </a:r>
            <a:r>
              <a:rPr lang="it-IT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synchronous</a:t>
            </a:r>
            <a:r>
              <a:rPr lang="it-IT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trigger </a:t>
            </a:r>
            <a:r>
              <a:rPr lang="it-IT" dirty="0" err="1" smtClean="0"/>
              <a:t>systems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384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GPU </a:t>
            </a:r>
            <a:r>
              <a:rPr lang="it-IT" dirty="0" err="1" smtClean="0"/>
              <a:t>computing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668" y="764704"/>
            <a:ext cx="626554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://proteneer.com/blog/wp-content/uploads/2011/10/nvid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9018" y="3679421"/>
            <a:ext cx="4161789" cy="299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993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GPU processing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  <p:sp>
        <p:nvSpPr>
          <p:cNvPr id="149" name="Content Placeholder 6"/>
          <p:cNvSpPr>
            <a:spLocks noGrp="1"/>
          </p:cNvSpPr>
          <p:nvPr>
            <p:ph idx="1"/>
          </p:nvPr>
        </p:nvSpPr>
        <p:spPr bwMode="auto">
          <a:xfrm>
            <a:off x="731960" y="1143000"/>
            <a:ext cx="4953000" cy="43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50" name="Connettore 2 119"/>
          <p:cNvCxnSpPr/>
          <p:nvPr/>
        </p:nvCxnSpPr>
        <p:spPr>
          <a:xfrm>
            <a:off x="5932610" y="2970212"/>
            <a:ext cx="742950" cy="1588"/>
          </a:xfrm>
          <a:prstGeom prst="straightConnector1">
            <a:avLst/>
          </a:prstGeom>
          <a:noFill/>
          <a:ln w="38100" cap="flat" cmpd="sng" algn="ctr">
            <a:solidFill>
              <a:srgbClr val="9BBB59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51" name="Gruppo 46"/>
          <p:cNvGrpSpPr/>
          <p:nvPr/>
        </p:nvGrpSpPr>
        <p:grpSpPr>
          <a:xfrm>
            <a:off x="5904556" y="1260630"/>
            <a:ext cx="3650956" cy="4225771"/>
            <a:chOff x="2745668" y="1108229"/>
            <a:chExt cx="3370113" cy="4225771"/>
          </a:xfrm>
        </p:grpSpPr>
        <p:grpSp>
          <p:nvGrpSpPr>
            <p:cNvPr id="152" name="Gruppo 31"/>
            <p:cNvGrpSpPr/>
            <p:nvPr/>
          </p:nvGrpSpPr>
          <p:grpSpPr>
            <a:xfrm rot="5400000">
              <a:off x="4887291" y="2278200"/>
              <a:ext cx="720000" cy="972000"/>
              <a:chOff x="4887291" y="2110189"/>
              <a:chExt cx="720000" cy="972000"/>
            </a:xfrm>
          </p:grpSpPr>
          <p:sp>
            <p:nvSpPr>
              <p:cNvPr id="177" name="Rectangle 32"/>
              <p:cNvSpPr>
                <a:spLocks/>
              </p:cNvSpPr>
              <p:nvPr/>
            </p:nvSpPr>
            <p:spPr>
              <a:xfrm rot="16200000">
                <a:off x="4761291" y="2236189"/>
                <a:ext cx="972000" cy="720000"/>
              </a:xfrm>
              <a:prstGeom prst="rect">
                <a:avLst/>
              </a:prstGeom>
              <a:solidFill>
                <a:srgbClr val="1D971D"/>
              </a:solidFill>
              <a:ln w="19050" cap="flat" cmpd="sng" algn="ctr">
                <a:solidFill>
                  <a:srgbClr val="1D971D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Rectangle 33"/>
              <p:cNvSpPr>
                <a:spLocks noChangeAspect="1"/>
              </p:cNvSpPr>
              <p:nvPr/>
            </p:nvSpPr>
            <p:spPr>
              <a:xfrm rot="16200000">
                <a:off x="4937556" y="2369524"/>
                <a:ext cx="612000" cy="45333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36000" r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GPU</a:t>
                </a:r>
                <a:endParaRPr kumimoji="0" lang="it-IT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3" name="Gruppo 29"/>
            <p:cNvGrpSpPr/>
            <p:nvPr/>
          </p:nvGrpSpPr>
          <p:grpSpPr>
            <a:xfrm rot="5400000">
              <a:off x="4881840" y="982229"/>
              <a:ext cx="720000" cy="972000"/>
              <a:chOff x="4881840" y="553072"/>
              <a:chExt cx="720000" cy="972000"/>
            </a:xfrm>
          </p:grpSpPr>
          <p:sp>
            <p:nvSpPr>
              <p:cNvPr id="175" name="Rectangle 34"/>
              <p:cNvSpPr>
                <a:spLocks/>
              </p:cNvSpPr>
              <p:nvPr/>
            </p:nvSpPr>
            <p:spPr>
              <a:xfrm rot="16200000">
                <a:off x="4755840" y="679072"/>
                <a:ext cx="972000" cy="7200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Rectangle 35"/>
              <p:cNvSpPr>
                <a:spLocks noChangeAspect="1"/>
              </p:cNvSpPr>
              <p:nvPr/>
            </p:nvSpPr>
            <p:spPr>
              <a:xfrm rot="16200000">
                <a:off x="4965503" y="812407"/>
                <a:ext cx="612000" cy="45333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GPU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MEM</a:t>
                </a:r>
              </a:p>
            </p:txBody>
          </p:sp>
        </p:grpSp>
        <p:sp>
          <p:nvSpPr>
            <p:cNvPr id="154" name="Up-Down Arrow 36"/>
            <p:cNvSpPr/>
            <p:nvPr/>
          </p:nvSpPr>
          <p:spPr>
            <a:xfrm>
              <a:off x="5260698" y="1821996"/>
              <a:ext cx="216000" cy="540000"/>
            </a:xfrm>
            <a:prstGeom prst="upDown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Up-Down Arrow 37"/>
            <p:cNvSpPr/>
            <p:nvPr/>
          </p:nvSpPr>
          <p:spPr>
            <a:xfrm>
              <a:off x="4864774" y="1821996"/>
              <a:ext cx="216000" cy="540000"/>
            </a:xfrm>
            <a:prstGeom prst="upDown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Up-Down Arrow 38"/>
            <p:cNvSpPr/>
            <p:nvPr/>
          </p:nvSpPr>
          <p:spPr>
            <a:xfrm>
              <a:off x="5062473" y="1820304"/>
              <a:ext cx="216000" cy="540000"/>
            </a:xfrm>
            <a:prstGeom prst="upDown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Up-Down Arrow 39"/>
            <p:cNvSpPr/>
            <p:nvPr/>
          </p:nvSpPr>
          <p:spPr>
            <a:xfrm>
              <a:off x="5458768" y="1822200"/>
              <a:ext cx="216000" cy="540000"/>
            </a:xfrm>
            <a:prstGeom prst="upDown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8" name="Straight Connector 40"/>
            <p:cNvCxnSpPr/>
            <p:nvPr/>
          </p:nvCxnSpPr>
          <p:spPr>
            <a:xfrm rot="10800000">
              <a:off x="2803413" y="3469288"/>
              <a:ext cx="3312368" cy="0"/>
            </a:xfrm>
            <a:prstGeom prst="line">
              <a:avLst/>
            </a:prstGeom>
            <a:noFill/>
            <a:ln w="635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59" name="Straight Connector 41"/>
            <p:cNvCxnSpPr/>
            <p:nvPr/>
          </p:nvCxnSpPr>
          <p:spPr>
            <a:xfrm rot="10800000">
              <a:off x="3891857" y="3084305"/>
              <a:ext cx="0" cy="360040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60" name="Straight Connector 43"/>
            <p:cNvCxnSpPr/>
            <p:nvPr/>
          </p:nvCxnSpPr>
          <p:spPr>
            <a:xfrm rot="10800000">
              <a:off x="4459597" y="3469288"/>
              <a:ext cx="0" cy="360040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161" name="Gruppo 34"/>
            <p:cNvGrpSpPr/>
            <p:nvPr/>
          </p:nvGrpSpPr>
          <p:grpSpPr>
            <a:xfrm rot="5400000">
              <a:off x="4164600" y="3684000"/>
              <a:ext cx="720000" cy="972000"/>
              <a:chOff x="4099557" y="3866016"/>
              <a:chExt cx="720000" cy="972000"/>
            </a:xfrm>
          </p:grpSpPr>
          <p:sp>
            <p:nvSpPr>
              <p:cNvPr id="173" name="Rectangle 44"/>
              <p:cNvSpPr>
                <a:spLocks/>
              </p:cNvSpPr>
              <p:nvPr/>
            </p:nvSpPr>
            <p:spPr>
              <a:xfrm rot="16200000">
                <a:off x="3973557" y="3992016"/>
                <a:ext cx="972000" cy="7200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Rectangle 45"/>
              <p:cNvSpPr>
                <a:spLocks noChangeAspect="1"/>
              </p:cNvSpPr>
              <p:nvPr/>
            </p:nvSpPr>
            <p:spPr>
              <a:xfrm rot="16200000">
                <a:off x="4149822" y="4125351"/>
                <a:ext cx="612000" cy="453330"/>
              </a:xfrm>
              <a:prstGeom prst="rect">
                <a:avLst/>
              </a:prstGeom>
              <a:solidFill>
                <a:srgbClr val="002060"/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Chipset</a:t>
                </a:r>
                <a:endPara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62" name="Straight Connector 46"/>
            <p:cNvCxnSpPr/>
            <p:nvPr/>
          </p:nvCxnSpPr>
          <p:spPr>
            <a:xfrm rot="10800000">
              <a:off x="5241880" y="3109248"/>
              <a:ext cx="0" cy="360040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163" name="Gruppo 35"/>
            <p:cNvGrpSpPr/>
            <p:nvPr/>
          </p:nvGrpSpPr>
          <p:grpSpPr>
            <a:xfrm rot="5400000">
              <a:off x="3497400" y="4488000"/>
              <a:ext cx="720000" cy="972000"/>
              <a:chOff x="4064797" y="4936883"/>
              <a:chExt cx="720000" cy="972000"/>
            </a:xfrm>
          </p:grpSpPr>
          <p:sp>
            <p:nvSpPr>
              <p:cNvPr id="171" name="Rectangle 47"/>
              <p:cNvSpPr>
                <a:spLocks/>
              </p:cNvSpPr>
              <p:nvPr/>
            </p:nvSpPr>
            <p:spPr>
              <a:xfrm rot="16200000">
                <a:off x="3938797" y="5062883"/>
                <a:ext cx="972000" cy="7200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Rectangle 48"/>
              <p:cNvSpPr>
                <a:spLocks noChangeAspect="1"/>
              </p:cNvSpPr>
              <p:nvPr/>
            </p:nvSpPr>
            <p:spPr>
              <a:xfrm rot="16200000">
                <a:off x="4149262" y="5196218"/>
                <a:ext cx="612000" cy="453330"/>
              </a:xfrm>
              <a:prstGeom prst="rect">
                <a:avLst/>
              </a:prstGeom>
              <a:solidFill>
                <a:srgbClr val="002060"/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CPU</a:t>
                </a:r>
                <a:endParaRPr kumimoji="0" lang="it-IT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4" name="Gruppo 37"/>
            <p:cNvGrpSpPr/>
            <p:nvPr/>
          </p:nvGrpSpPr>
          <p:grpSpPr>
            <a:xfrm rot="5400000">
              <a:off x="4564200" y="4488000"/>
              <a:ext cx="720000" cy="972000"/>
              <a:chOff x="4900690" y="4936883"/>
              <a:chExt cx="720000" cy="972000"/>
            </a:xfrm>
          </p:grpSpPr>
          <p:sp>
            <p:nvSpPr>
              <p:cNvPr id="169" name="Rectangle 50"/>
              <p:cNvSpPr>
                <a:spLocks/>
              </p:cNvSpPr>
              <p:nvPr/>
            </p:nvSpPr>
            <p:spPr>
              <a:xfrm rot="16200000">
                <a:off x="4774690" y="5062883"/>
                <a:ext cx="972000" cy="7200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Rectangle 51"/>
              <p:cNvSpPr>
                <a:spLocks noChangeAspect="1"/>
              </p:cNvSpPr>
              <p:nvPr/>
            </p:nvSpPr>
            <p:spPr>
              <a:xfrm rot="16200000">
                <a:off x="4950955" y="5108536"/>
                <a:ext cx="612000" cy="45333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SYSTEM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MEM</a:t>
                </a:r>
                <a:endPara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5" name="TextBox 103"/>
            <p:cNvSpPr txBox="1"/>
            <p:nvPr/>
          </p:nvSpPr>
          <p:spPr>
            <a:xfrm>
              <a:off x="2745668" y="3429000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PCIe</a:t>
              </a:r>
              <a:endPara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Freeform 36"/>
            <p:cNvSpPr/>
            <p:nvPr/>
          </p:nvSpPr>
          <p:spPr>
            <a:xfrm rot="16200000">
              <a:off x="3429000" y="3581401"/>
              <a:ext cx="1981200" cy="762000"/>
            </a:xfrm>
            <a:custGeom>
              <a:avLst/>
              <a:gdLst>
                <a:gd name="connsiteX0" fmla="*/ 2537012 w 2537012"/>
                <a:gd name="connsiteY0" fmla="*/ 0 h 851647"/>
                <a:gd name="connsiteX1" fmla="*/ 1488141 w 2537012"/>
                <a:gd name="connsiteY1" fmla="*/ 125506 h 851647"/>
                <a:gd name="connsiteX2" fmla="*/ 1488141 w 2537012"/>
                <a:gd name="connsiteY2" fmla="*/ 125506 h 851647"/>
                <a:gd name="connsiteX3" fmla="*/ 295836 w 2537012"/>
                <a:gd name="connsiteY3" fmla="*/ 277906 h 851647"/>
                <a:gd name="connsiteX4" fmla="*/ 0 w 2537012"/>
                <a:gd name="connsiteY4" fmla="*/ 851647 h 851647"/>
                <a:gd name="connsiteX5" fmla="*/ 0 w 2537012"/>
                <a:gd name="connsiteY5" fmla="*/ 851647 h 85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7012" h="851647">
                  <a:moveTo>
                    <a:pt x="2537012" y="0"/>
                  </a:moveTo>
                  <a:lnTo>
                    <a:pt x="1488141" y="125506"/>
                  </a:lnTo>
                  <a:lnTo>
                    <a:pt x="1488141" y="125506"/>
                  </a:lnTo>
                  <a:cubicBezTo>
                    <a:pt x="1289424" y="150906"/>
                    <a:pt x="543860" y="156883"/>
                    <a:pt x="295836" y="277906"/>
                  </a:cubicBezTo>
                  <a:cubicBezTo>
                    <a:pt x="47813" y="398930"/>
                    <a:pt x="0" y="851647"/>
                    <a:pt x="0" y="851647"/>
                  </a:cubicBezTo>
                  <a:lnTo>
                    <a:pt x="0" y="851647"/>
                  </a:lnTo>
                </a:path>
              </a:pathLst>
            </a:custGeom>
            <a:noFill/>
            <a:ln w="76200" cap="flat" cmpd="sng" algn="ctr">
              <a:solidFill>
                <a:srgbClr val="9BBB59">
                  <a:alpha val="80000"/>
                </a:srgbClr>
              </a:solidFill>
              <a:prstDash val="solid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7" name="Immagine 67" descr="800px-Intelpromtserverpcixadapter1000mta34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9000" y="2514981"/>
              <a:ext cx="914400" cy="609219"/>
            </a:xfrm>
            <a:prstGeom prst="rect">
              <a:avLst/>
            </a:prstGeom>
          </p:spPr>
        </p:pic>
        <p:sp>
          <p:nvSpPr>
            <p:cNvPr id="168" name="Rettangolo 68"/>
            <p:cNvSpPr/>
            <p:nvPr/>
          </p:nvSpPr>
          <p:spPr>
            <a:xfrm>
              <a:off x="3528550" y="2057400"/>
              <a:ext cx="7389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GbE</a:t>
              </a:r>
              <a:endPara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79" name="Connettore 2 38"/>
          <p:cNvCxnSpPr/>
          <p:nvPr/>
        </p:nvCxnSpPr>
        <p:spPr>
          <a:xfrm rot="5400000">
            <a:off x="-1039690" y="3467034"/>
            <a:ext cx="4038600" cy="172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0" name="Rettangolo 46"/>
          <p:cNvSpPr/>
          <p:nvPr/>
        </p:nvSpPr>
        <p:spPr>
          <a:xfrm>
            <a:off x="1013020" y="1447800"/>
            <a:ext cx="660400" cy="2209800"/>
          </a:xfrm>
          <a:prstGeom prst="rect">
            <a:avLst/>
          </a:prstGeom>
          <a:solidFill>
            <a:srgbClr val="9BBB59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CasellaDiTesto 48"/>
          <p:cNvSpPr txBox="1"/>
          <p:nvPr/>
        </p:nvSpPr>
        <p:spPr>
          <a:xfrm>
            <a:off x="2052760" y="1447801"/>
            <a:ext cx="32194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events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data (1404 byte) sent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from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Readout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board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the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GbE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NIC are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stored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 a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receiving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host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kernel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buffer.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T=0 start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send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operation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on the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Readout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Board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2" name="CasellaDiTesto 56"/>
          <p:cNvSpPr txBox="1"/>
          <p:nvPr/>
        </p:nvSpPr>
        <p:spPr>
          <a:xfrm>
            <a:off x="543380" y="5040868"/>
            <a:ext cx="43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μs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1411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GPU processing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06E47-8361-4B7C-B74B-BA7D6C79BBA0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  <p:sp>
        <p:nvSpPr>
          <p:cNvPr id="80" name="Content Placeholder 6"/>
          <p:cNvSpPr>
            <a:spLocks noGrp="1"/>
          </p:cNvSpPr>
          <p:nvPr>
            <p:ph idx="1"/>
          </p:nvPr>
        </p:nvSpPr>
        <p:spPr bwMode="auto">
          <a:xfrm>
            <a:off x="731960" y="1143000"/>
            <a:ext cx="4953000" cy="43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1" name="Gruppo 46"/>
          <p:cNvGrpSpPr/>
          <p:nvPr/>
        </p:nvGrpSpPr>
        <p:grpSpPr>
          <a:xfrm>
            <a:off x="5904556" y="1260630"/>
            <a:ext cx="3650956" cy="4225771"/>
            <a:chOff x="2745668" y="1108229"/>
            <a:chExt cx="3370113" cy="4225771"/>
          </a:xfrm>
        </p:grpSpPr>
        <p:grpSp>
          <p:nvGrpSpPr>
            <p:cNvPr id="82" name="Gruppo 31"/>
            <p:cNvGrpSpPr/>
            <p:nvPr/>
          </p:nvGrpSpPr>
          <p:grpSpPr>
            <a:xfrm rot="5400000">
              <a:off x="4887291" y="2278200"/>
              <a:ext cx="720000" cy="972000"/>
              <a:chOff x="4887291" y="2110189"/>
              <a:chExt cx="720000" cy="972000"/>
            </a:xfrm>
          </p:grpSpPr>
          <p:sp>
            <p:nvSpPr>
              <p:cNvPr id="107" name="Rectangle 32"/>
              <p:cNvSpPr>
                <a:spLocks/>
              </p:cNvSpPr>
              <p:nvPr/>
            </p:nvSpPr>
            <p:spPr>
              <a:xfrm rot="16200000">
                <a:off x="4761291" y="2236189"/>
                <a:ext cx="972000" cy="720000"/>
              </a:xfrm>
              <a:prstGeom prst="rect">
                <a:avLst/>
              </a:prstGeom>
              <a:solidFill>
                <a:srgbClr val="1D971D"/>
              </a:solidFill>
              <a:ln w="19050" cap="flat" cmpd="sng" algn="ctr">
                <a:solidFill>
                  <a:srgbClr val="1D971D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Rectangle 33"/>
              <p:cNvSpPr>
                <a:spLocks noChangeAspect="1"/>
              </p:cNvSpPr>
              <p:nvPr/>
            </p:nvSpPr>
            <p:spPr>
              <a:xfrm rot="16200000">
                <a:off x="4937556" y="2369524"/>
                <a:ext cx="612000" cy="45333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36000" r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GPU</a:t>
                </a:r>
                <a:endParaRPr kumimoji="0" lang="it-IT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3" name="Gruppo 29"/>
            <p:cNvGrpSpPr/>
            <p:nvPr/>
          </p:nvGrpSpPr>
          <p:grpSpPr>
            <a:xfrm rot="5400000">
              <a:off x="4881840" y="982229"/>
              <a:ext cx="720000" cy="972000"/>
              <a:chOff x="4881840" y="553072"/>
              <a:chExt cx="720000" cy="972000"/>
            </a:xfrm>
          </p:grpSpPr>
          <p:sp>
            <p:nvSpPr>
              <p:cNvPr id="105" name="Rectangle 34"/>
              <p:cNvSpPr>
                <a:spLocks/>
              </p:cNvSpPr>
              <p:nvPr/>
            </p:nvSpPr>
            <p:spPr>
              <a:xfrm rot="16200000">
                <a:off x="4755840" y="679072"/>
                <a:ext cx="972000" cy="7200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Rectangle 35"/>
              <p:cNvSpPr>
                <a:spLocks noChangeAspect="1"/>
              </p:cNvSpPr>
              <p:nvPr/>
            </p:nvSpPr>
            <p:spPr>
              <a:xfrm rot="16200000">
                <a:off x="4965503" y="812407"/>
                <a:ext cx="612000" cy="45333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GPU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MEM</a:t>
                </a:r>
              </a:p>
            </p:txBody>
          </p:sp>
        </p:grpSp>
        <p:sp>
          <p:nvSpPr>
            <p:cNvPr id="84" name="Up-Down Arrow 36"/>
            <p:cNvSpPr/>
            <p:nvPr/>
          </p:nvSpPr>
          <p:spPr>
            <a:xfrm>
              <a:off x="5260698" y="1821996"/>
              <a:ext cx="216000" cy="540000"/>
            </a:xfrm>
            <a:prstGeom prst="upDown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Up-Down Arrow 37"/>
            <p:cNvSpPr/>
            <p:nvPr/>
          </p:nvSpPr>
          <p:spPr>
            <a:xfrm>
              <a:off x="4864774" y="1821996"/>
              <a:ext cx="216000" cy="540000"/>
            </a:xfrm>
            <a:prstGeom prst="upDown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Up-Down Arrow 38"/>
            <p:cNvSpPr/>
            <p:nvPr/>
          </p:nvSpPr>
          <p:spPr>
            <a:xfrm>
              <a:off x="5062473" y="1820304"/>
              <a:ext cx="216000" cy="540000"/>
            </a:xfrm>
            <a:prstGeom prst="upDown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Up-Down Arrow 39"/>
            <p:cNvSpPr/>
            <p:nvPr/>
          </p:nvSpPr>
          <p:spPr>
            <a:xfrm>
              <a:off x="5458768" y="1822200"/>
              <a:ext cx="216000" cy="540000"/>
            </a:xfrm>
            <a:prstGeom prst="upDownArrow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8" name="Straight Connector 40"/>
            <p:cNvCxnSpPr/>
            <p:nvPr/>
          </p:nvCxnSpPr>
          <p:spPr>
            <a:xfrm rot="10800000">
              <a:off x="2803413" y="3469288"/>
              <a:ext cx="3312368" cy="0"/>
            </a:xfrm>
            <a:prstGeom prst="line">
              <a:avLst/>
            </a:prstGeom>
            <a:noFill/>
            <a:ln w="635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9" name="Straight Connector 41"/>
            <p:cNvCxnSpPr/>
            <p:nvPr/>
          </p:nvCxnSpPr>
          <p:spPr>
            <a:xfrm rot="10800000">
              <a:off x="3891857" y="3084305"/>
              <a:ext cx="0" cy="360040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0" name="Straight Connector 43"/>
            <p:cNvCxnSpPr/>
            <p:nvPr/>
          </p:nvCxnSpPr>
          <p:spPr>
            <a:xfrm rot="10800000">
              <a:off x="4459597" y="3469288"/>
              <a:ext cx="0" cy="360040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91" name="Gruppo 34"/>
            <p:cNvGrpSpPr/>
            <p:nvPr/>
          </p:nvGrpSpPr>
          <p:grpSpPr>
            <a:xfrm rot="5400000">
              <a:off x="4164600" y="3684000"/>
              <a:ext cx="720000" cy="972000"/>
              <a:chOff x="4099557" y="3866016"/>
              <a:chExt cx="720000" cy="972000"/>
            </a:xfrm>
          </p:grpSpPr>
          <p:sp>
            <p:nvSpPr>
              <p:cNvPr id="103" name="Rectangle 44"/>
              <p:cNvSpPr>
                <a:spLocks/>
              </p:cNvSpPr>
              <p:nvPr/>
            </p:nvSpPr>
            <p:spPr>
              <a:xfrm rot="16200000">
                <a:off x="3973557" y="3992016"/>
                <a:ext cx="972000" cy="7200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Rectangle 45"/>
              <p:cNvSpPr>
                <a:spLocks noChangeAspect="1"/>
              </p:cNvSpPr>
              <p:nvPr/>
            </p:nvSpPr>
            <p:spPr>
              <a:xfrm rot="16200000">
                <a:off x="4149822" y="4125351"/>
                <a:ext cx="612000" cy="453330"/>
              </a:xfrm>
              <a:prstGeom prst="rect">
                <a:avLst/>
              </a:prstGeom>
              <a:solidFill>
                <a:srgbClr val="002060"/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Chipset</a:t>
                </a:r>
                <a:endPara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92" name="Straight Connector 46"/>
            <p:cNvCxnSpPr/>
            <p:nvPr/>
          </p:nvCxnSpPr>
          <p:spPr>
            <a:xfrm rot="10800000">
              <a:off x="5241880" y="3109248"/>
              <a:ext cx="0" cy="360040"/>
            </a:xfrm>
            <a:prstGeom prst="line">
              <a:avLst/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93" name="Gruppo 35"/>
            <p:cNvGrpSpPr/>
            <p:nvPr/>
          </p:nvGrpSpPr>
          <p:grpSpPr>
            <a:xfrm rot="5400000">
              <a:off x="3497400" y="4488000"/>
              <a:ext cx="720000" cy="972000"/>
              <a:chOff x="4064797" y="4936883"/>
              <a:chExt cx="720000" cy="972000"/>
            </a:xfrm>
          </p:grpSpPr>
          <p:sp>
            <p:nvSpPr>
              <p:cNvPr id="101" name="Rectangle 47"/>
              <p:cNvSpPr>
                <a:spLocks/>
              </p:cNvSpPr>
              <p:nvPr/>
            </p:nvSpPr>
            <p:spPr>
              <a:xfrm rot="16200000">
                <a:off x="3938797" y="5062883"/>
                <a:ext cx="972000" cy="7200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Rectangle 48"/>
              <p:cNvSpPr>
                <a:spLocks noChangeAspect="1"/>
              </p:cNvSpPr>
              <p:nvPr/>
            </p:nvSpPr>
            <p:spPr>
              <a:xfrm rot="16200000">
                <a:off x="4149262" y="5196218"/>
                <a:ext cx="612000" cy="453330"/>
              </a:xfrm>
              <a:prstGeom prst="rect">
                <a:avLst/>
              </a:prstGeom>
              <a:solidFill>
                <a:srgbClr val="002060"/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CPU</a:t>
                </a:r>
                <a:endParaRPr kumimoji="0" lang="it-IT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4" name="Gruppo 37"/>
            <p:cNvGrpSpPr/>
            <p:nvPr/>
          </p:nvGrpSpPr>
          <p:grpSpPr>
            <a:xfrm rot="5400000">
              <a:off x="4564200" y="4488000"/>
              <a:ext cx="720000" cy="972000"/>
              <a:chOff x="4900690" y="4936883"/>
              <a:chExt cx="720000" cy="972000"/>
            </a:xfrm>
          </p:grpSpPr>
          <p:sp>
            <p:nvSpPr>
              <p:cNvPr id="99" name="Rectangle 50"/>
              <p:cNvSpPr>
                <a:spLocks/>
              </p:cNvSpPr>
              <p:nvPr/>
            </p:nvSpPr>
            <p:spPr>
              <a:xfrm rot="16200000">
                <a:off x="4774690" y="5062883"/>
                <a:ext cx="972000" cy="720000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Rectangle 51"/>
              <p:cNvSpPr>
                <a:spLocks noChangeAspect="1"/>
              </p:cNvSpPr>
              <p:nvPr/>
            </p:nvSpPr>
            <p:spPr>
              <a:xfrm rot="16200000">
                <a:off x="4950955" y="5108536"/>
                <a:ext cx="612000" cy="453330"/>
              </a:xfrm>
              <a:prstGeom prst="rect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</a:sp3d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SYSTEM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MEM</a:t>
                </a:r>
                <a:endPara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5" name="TextBox 103"/>
            <p:cNvSpPr txBox="1"/>
            <p:nvPr/>
          </p:nvSpPr>
          <p:spPr>
            <a:xfrm>
              <a:off x="2745668" y="3429000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PCIe</a:t>
              </a:r>
              <a:endPara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Circular Arrow 50"/>
            <p:cNvSpPr/>
            <p:nvPr/>
          </p:nvSpPr>
          <p:spPr>
            <a:xfrm rot="5400000">
              <a:off x="5272844" y="4404556"/>
              <a:ext cx="360040" cy="1152128"/>
            </a:xfrm>
            <a:prstGeom prst="circularArrow">
              <a:avLst/>
            </a:prstGeom>
            <a:solidFill>
              <a:srgbClr val="8064A2">
                <a:alpha val="80000"/>
              </a:srgbClr>
            </a:solidFill>
            <a:ln w="38100" cap="flat" cmpd="sng" algn="ctr">
              <a:solidFill>
                <a:srgbClr val="8064A2">
                  <a:alpha val="80000"/>
                </a:srgbClr>
              </a:solidFill>
              <a:prstDash val="solid"/>
            </a:ln>
            <a:effectLst/>
            <a:scene3d>
              <a:camera prst="orthographicFront">
                <a:rot lat="10800000" lon="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7" name="Immagine 67" descr="800px-Intelpromtserverpcixadapter1000mta34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9000" y="2514981"/>
              <a:ext cx="914400" cy="609219"/>
            </a:xfrm>
            <a:prstGeom prst="rect">
              <a:avLst/>
            </a:prstGeom>
          </p:spPr>
        </p:pic>
        <p:sp>
          <p:nvSpPr>
            <p:cNvPr id="98" name="Rettangolo 68"/>
            <p:cNvSpPr/>
            <p:nvPr/>
          </p:nvSpPr>
          <p:spPr>
            <a:xfrm>
              <a:off x="3528550" y="2057400"/>
              <a:ext cx="7389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GbE</a:t>
              </a:r>
              <a:endPara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09" name="Connettore 2 38"/>
          <p:cNvCxnSpPr/>
          <p:nvPr/>
        </p:nvCxnSpPr>
        <p:spPr>
          <a:xfrm rot="5400000">
            <a:off x="-1039690" y="3467034"/>
            <a:ext cx="4038600" cy="172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0" name="CasellaDiTesto 39"/>
          <p:cNvSpPr txBox="1"/>
          <p:nvPr/>
        </p:nvSpPr>
        <p:spPr>
          <a:xfrm>
            <a:off x="543380" y="5040868"/>
            <a:ext cx="43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μs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1" name="Rettangolo 46"/>
          <p:cNvSpPr/>
          <p:nvPr/>
        </p:nvSpPr>
        <p:spPr>
          <a:xfrm>
            <a:off x="1013020" y="1447800"/>
            <a:ext cx="660400" cy="2209800"/>
          </a:xfrm>
          <a:prstGeom prst="rect">
            <a:avLst/>
          </a:prstGeom>
          <a:solidFill>
            <a:srgbClr val="9BBB59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Rettangolo 47"/>
          <p:cNvSpPr/>
          <p:nvPr/>
        </p:nvSpPr>
        <p:spPr>
          <a:xfrm>
            <a:off x="1016465" y="3657600"/>
            <a:ext cx="660400" cy="76200"/>
          </a:xfrm>
          <a:prstGeom prst="rect">
            <a:avLst/>
          </a:prstGeom>
          <a:solidFill>
            <a:srgbClr val="8064A2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CasellaDiTesto 58"/>
          <p:cNvSpPr txBox="1"/>
          <p:nvPr/>
        </p:nvSpPr>
        <p:spPr>
          <a:xfrm>
            <a:off x="2052760" y="1447801"/>
            <a:ext cx="3219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Data are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copied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from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kernel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buffer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user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space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buffer. 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4" name="Immagine 61" descr="hist_bro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210" y="2819400"/>
            <a:ext cx="3797300" cy="2628900"/>
          </a:xfrm>
          <a:prstGeom prst="rect">
            <a:avLst/>
          </a:prstGeom>
        </p:spPr>
      </p:pic>
      <p:sp>
        <p:nvSpPr>
          <p:cNvPr id="115" name="CasellaDiTesto 63"/>
          <p:cNvSpPr txBox="1"/>
          <p:nvPr/>
        </p:nvSpPr>
        <p:spPr>
          <a:xfrm>
            <a:off x="484310" y="3539220"/>
            <a:ext cx="45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99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7552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vantGarde"/>
        <a:ea typeface=""/>
        <a:cs typeface=""/>
      </a:majorFont>
      <a:minorFont>
        <a:latin typeface="AvantGar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41768</TotalTime>
  <Words>2367</Words>
  <Application>Microsoft Macintosh PowerPoint</Application>
  <PresentationFormat>A4 Paper (210x297 mm)</PresentationFormat>
  <Paragraphs>385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“GPU for realtime processing in HEP experiments”</vt:lpstr>
      <vt:lpstr>GAP Realtime</vt:lpstr>
      <vt:lpstr>GAP Realtime</vt:lpstr>
      <vt:lpstr>NA62: Overview</vt:lpstr>
      <vt:lpstr>The NA62 TDAQ system</vt:lpstr>
      <vt:lpstr>Two problems to use GPU at L0</vt:lpstr>
      <vt:lpstr>GPU computing power</vt:lpstr>
      <vt:lpstr>GPU processing</vt:lpstr>
      <vt:lpstr>GPU processing</vt:lpstr>
      <vt:lpstr>GPU processing</vt:lpstr>
      <vt:lpstr>GPU processing</vt:lpstr>
      <vt:lpstr>GPU processing</vt:lpstr>
      <vt:lpstr>GPU processing: open problems (1)</vt:lpstr>
      <vt:lpstr>GPU processing: open problems(2)</vt:lpstr>
      <vt:lpstr>Two approaches: PF_RING driver</vt:lpstr>
      <vt:lpstr>Two approaches: NaNet (1)</vt:lpstr>
      <vt:lpstr>Two approaches: NaNet(2)</vt:lpstr>
      <vt:lpstr>NaNet preliminary results</vt:lpstr>
      <vt:lpstr>First application: RICH</vt:lpstr>
      <vt:lpstr>Algorithms for single ring search </vt:lpstr>
      <vt:lpstr>Algorithms for single ring search </vt:lpstr>
      <vt:lpstr>Processing time</vt:lpstr>
      <vt:lpstr>Processing time stability</vt:lpstr>
      <vt:lpstr>Data transfer time</vt:lpstr>
      <vt:lpstr>TESLA C1060</vt:lpstr>
      <vt:lpstr>TESLA C2050 (Fermi) &amp; GTX680 (Kepler)</vt:lpstr>
      <vt:lpstr>Multirings</vt:lpstr>
      <vt:lpstr>Almagest algorithm description</vt:lpstr>
      <vt:lpstr>Almagest algorithm results</vt:lpstr>
      <vt:lpstr>The ATLAS experiment</vt:lpstr>
      <vt:lpstr>The ATLAS Trigger System</vt:lpstr>
      <vt:lpstr>ATLAS: as study case for GPU sw trigger</vt:lpstr>
      <vt:lpstr>High level muon triggers</vt:lpstr>
      <vt:lpstr>Conclusions (1)</vt:lpstr>
      <vt:lpstr>Conclusions (2)</vt:lpstr>
      <vt:lpstr>Realtime?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Gianluca</dc:creator>
  <cp:lastModifiedBy>Piero Vicini</cp:lastModifiedBy>
  <cp:revision>890</cp:revision>
  <cp:lastPrinted>2013-05-16T08:24:59Z</cp:lastPrinted>
  <dcterms:created xsi:type="dcterms:W3CDTF">2009-03-03T12:47:20Z</dcterms:created>
  <dcterms:modified xsi:type="dcterms:W3CDTF">2013-05-17T04:25:57Z</dcterms:modified>
</cp:coreProperties>
</file>