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72" r:id="rId3"/>
    <p:sldId id="286" r:id="rId4"/>
    <p:sldId id="270" r:id="rId5"/>
    <p:sldId id="271" r:id="rId6"/>
    <p:sldId id="274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7" r:id="rId20"/>
    <p:sldId id="269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E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8" autoAdjust="0"/>
    <p:restoredTop sz="94660"/>
  </p:normalViewPr>
  <p:slideViewPr>
    <p:cSldViewPr>
      <p:cViewPr>
        <p:scale>
          <a:sx n="80" d="100"/>
          <a:sy n="80" d="100"/>
        </p:scale>
        <p:origin x="-732" y="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fill_polari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1"/>
          <c:order val="1"/>
          <c:tx>
            <c:v>CEPC</c:v>
          </c:tx>
          <c:spPr>
            <a:ln w="31750"/>
          </c:spPr>
          <c:marker>
            <c:symbol val="none"/>
          </c:marker>
          <c:xVal>
            <c:numRef>
              <c:f>Sheet1!$P$48:$P$60</c:f>
              <c:numCache>
                <c:formatCode>General</c:formatCode>
                <c:ptCount val="13"/>
                <c:pt idx="0">
                  <c:v>2.2927107152029575E-2</c:v>
                </c:pt>
                <c:pt idx="1">
                  <c:v>2.2963916612226749E-2</c:v>
                </c:pt>
                <c:pt idx="2">
                  <c:v>2.3252335265323158E-2</c:v>
                </c:pt>
                <c:pt idx="3">
                  <c:v>2.4039067517801105E-2</c:v>
                </c:pt>
                <c:pt idx="4">
                  <c:v>2.5511667267735925E-2</c:v>
                </c:pt>
                <c:pt idx="5">
                  <c:v>2.776597559168207E-2</c:v>
                </c:pt>
                <c:pt idx="6">
                  <c:v>3.0804213758779536E-2</c:v>
                </c:pt>
                <c:pt idx="7">
                  <c:v>3.4563167695856094E-2</c:v>
                </c:pt>
                <c:pt idx="8">
                  <c:v>3.8950015557290399E-2</c:v>
                </c:pt>
                <c:pt idx="9">
                  <c:v>4.3868016320218452E-2</c:v>
                </c:pt>
                <c:pt idx="10">
                  <c:v>4.9229006930739665E-2</c:v>
                </c:pt>
                <c:pt idx="11">
                  <c:v>5.4957135351521115E-2</c:v>
                </c:pt>
                <c:pt idx="12">
                  <c:v>6.0988479308001123E-2</c:v>
                </c:pt>
              </c:numCache>
            </c:numRef>
          </c:xVal>
          <c:yVal>
            <c:numRef>
              <c:f>Sheet1!$S$48:$S$60</c:f>
              <c:numCache>
                <c:formatCode>0.00</c:formatCode>
                <c:ptCount val="13"/>
                <c:pt idx="0">
                  <c:v>41.212082549213982</c:v>
                </c:pt>
                <c:pt idx="1">
                  <c:v>41.050019268544631</c:v>
                </c:pt>
                <c:pt idx="2">
                  <c:v>39.950309079945548</c:v>
                </c:pt>
                <c:pt idx="3">
                  <c:v>37.242260343178224</c:v>
                </c:pt>
                <c:pt idx="4">
                  <c:v>32.899430303547121</c:v>
                </c:pt>
                <c:pt idx="5">
                  <c:v>27.594420503470619</c:v>
                </c:pt>
                <c:pt idx="6">
                  <c:v>22.243658950522367</c:v>
                </c:pt>
                <c:pt idx="7">
                  <c:v>17.506173606917603</c:v>
                </c:pt>
                <c:pt idx="8">
                  <c:v>13.640293711407859</c:v>
                </c:pt>
                <c:pt idx="9">
                  <c:v>10.627003400736879</c:v>
                </c:pt>
                <c:pt idx="10">
                  <c:v>8.3291285369262908</c:v>
                </c:pt>
                <c:pt idx="11">
                  <c:v>6.5889605809232874</c:v>
                </c:pt>
                <c:pt idx="12">
                  <c:v>5.2687050326581293</c:v>
                </c:pt>
              </c:numCache>
            </c:numRef>
          </c:yVal>
          <c:smooth val="1"/>
        </c:ser>
        <c:ser>
          <c:idx val="0"/>
          <c:order val="0"/>
          <c:tx>
            <c:v>TLEP</c:v>
          </c:tx>
          <c:spPr>
            <a:ln w="31750"/>
          </c:spPr>
          <c:marker>
            <c:symbol val="none"/>
          </c:marker>
          <c:xVal>
            <c:numRef>
              <c:f>Sheet1!$P$13:$P$25</c:f>
              <c:numCache>
                <c:formatCode>General</c:formatCode>
                <c:ptCount val="13"/>
                <c:pt idx="0">
                  <c:v>1.7073314314236754E-2</c:v>
                </c:pt>
                <c:pt idx="1">
                  <c:v>1.8197784364492226E-2</c:v>
                </c:pt>
                <c:pt idx="2">
                  <c:v>2.4738190579735492E-2</c:v>
                </c:pt>
                <c:pt idx="3">
                  <c:v>3.6281215787966357E-2</c:v>
                </c:pt>
                <c:pt idx="4">
                  <c:v>5.0254091415505249E-2</c:v>
                </c:pt>
                <c:pt idx="5">
                  <c:v>6.5037079587593472E-2</c:v>
                </c:pt>
                <c:pt idx="6">
                  <c:v>7.9767947862803709E-2</c:v>
                </c:pt>
                <c:pt idx="7">
                  <c:v>9.4000839900835284E-2</c:v>
                </c:pt>
                <c:pt idx="8">
                  <c:v>0.10752789919931094</c:v>
                </c:pt>
                <c:pt idx="9">
                  <c:v>0.12027794651048351</c:v>
                </c:pt>
                <c:pt idx="10">
                  <c:v>0.13225512235128498</c:v>
                </c:pt>
                <c:pt idx="11">
                  <c:v>0.14350188069228831</c:v>
                </c:pt>
                <c:pt idx="12">
                  <c:v>0.15407739522977731</c:v>
                </c:pt>
              </c:numCache>
            </c:numRef>
          </c:xVal>
          <c:yVal>
            <c:numRef>
              <c:f>Sheet1!$S$13:$S$25</c:f>
              <c:numCache>
                <c:formatCode>0.00</c:formatCode>
                <c:ptCount val="13"/>
                <c:pt idx="0">
                  <c:v>252.85665693716405</c:v>
                </c:pt>
                <c:pt idx="1">
                  <c:v>219.10261618163005</c:v>
                </c:pt>
                <c:pt idx="2">
                  <c:v>113.26435768779504</c:v>
                </c:pt>
                <c:pt idx="3">
                  <c:v>49.007900259930217</c:v>
                </c:pt>
                <c:pt idx="4">
                  <c:v>23.284213629513903</c:v>
                </c:pt>
                <c:pt idx="5">
                  <c:v>12.482444783859529</c:v>
                </c:pt>
                <c:pt idx="6">
                  <c:v>7.3770621020846949</c:v>
                </c:pt>
                <c:pt idx="7">
                  <c:v>4.6963450623383647</c:v>
                </c:pt>
                <c:pt idx="8">
                  <c:v>3.1655912352862177</c:v>
                </c:pt>
                <c:pt idx="9">
                  <c:v>2.2316122254846489</c:v>
                </c:pt>
                <c:pt idx="10">
                  <c:v>1.6307456289134001</c:v>
                </c:pt>
                <c:pt idx="11">
                  <c:v>1.2271715175787454</c:v>
                </c:pt>
                <c:pt idx="12">
                  <c:v>0.94628966248334478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507904"/>
        <c:axId val="164208000"/>
      </c:scatterChart>
      <c:valAx>
        <c:axId val="154507904"/>
        <c:scaling>
          <c:orientation val="minMax"/>
          <c:max val="0.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energy spread (GeV)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4208000"/>
        <c:crosses val="autoZero"/>
        <c:crossBetween val="midCat"/>
      </c:valAx>
      <c:valAx>
        <c:axId val="164208000"/>
        <c:scaling>
          <c:orientation val="minMax"/>
          <c:max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Polarization time (hours)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5450790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total current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</c:marker>
          <c:xVal>
            <c:numRef>
              <c:f>Sheet1!$A$2:$A$45</c:f>
              <c:numCache>
                <c:formatCode>General</c:formatCode>
                <c:ptCount val="4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</c:numCache>
            </c:numRef>
          </c:xVal>
          <c:yVal>
            <c:numRef>
              <c:f>Sheet1!$D$2:$D$45</c:f>
              <c:numCache>
                <c:formatCode>0.00E+00</c:formatCode>
                <c:ptCount val="44"/>
                <c:pt idx="0" formatCode="General">
                  <c:v>0</c:v>
                </c:pt>
                <c:pt idx="1">
                  <c:v>240000000000000</c:v>
                </c:pt>
                <c:pt idx="2">
                  <c:v>477611960099800.37</c:v>
                </c:pt>
                <c:pt idx="3">
                  <c:v>712859641693421.62</c:v>
                </c:pt>
                <c:pt idx="4">
                  <c:v>945766569745063.62</c:v>
                </c:pt>
                <c:pt idx="5">
                  <c:v>1176356035141621</c:v>
                </c:pt>
                <c:pt idx="6">
                  <c:v>1404651097021792.5</c:v>
                </c:pt>
                <c:pt idx="7">
                  <c:v>1630674585082012.2</c:v>
                </c:pt>
                <c:pt idx="8">
                  <c:v>1854449101859440</c:v>
                </c:pt>
                <c:pt idx="9">
                  <c:v>2075997024992232.8</c:v>
                </c:pt>
                <c:pt idx="10">
                  <c:v>2295340509457328</c:v>
                </c:pt>
                <c:pt idx="11">
                  <c:v>2512501489785958.5</c:v>
                </c:pt>
                <c:pt idx="12">
                  <c:v>2727501682257125.5</c:v>
                </c:pt>
                <c:pt idx="13">
                  <c:v>2940362587069243.5</c:v>
                </c:pt>
                <c:pt idx="14">
                  <c:v>3000000000000000</c:v>
                </c:pt>
                <c:pt idx="15">
                  <c:v>3000000000000000</c:v>
                </c:pt>
                <c:pt idx="16">
                  <c:v>3000000000000000</c:v>
                </c:pt>
                <c:pt idx="17">
                  <c:v>3000000000000000</c:v>
                </c:pt>
                <c:pt idx="18">
                  <c:v>3000000000000000</c:v>
                </c:pt>
                <c:pt idx="19">
                  <c:v>3000000000000000</c:v>
                </c:pt>
                <c:pt idx="20">
                  <c:v>3000000000000000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989696"/>
        <c:axId val="103717120"/>
      </c:scatterChart>
      <c:valAx>
        <c:axId val="88989696"/>
        <c:scaling>
          <c:orientation val="minMax"/>
          <c:max val="4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(minutes)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3717120"/>
        <c:crosses val="autoZero"/>
        <c:crossBetween val="midCat"/>
      </c:valAx>
      <c:valAx>
        <c:axId val="103717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tot. number of e+/e-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9896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78C61-C098-458A-862D-4166F37648A9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FF413-0919-4DEA-9088-8EB15426A7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7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AC02-0C28-40F2-BD5D-B1AB0C04042A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68919-26E9-4DC4-897D-7E6D7F7DCC6A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FC9D-2C0A-4570-8D25-373CB233B662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1B-B29C-41AB-AE97-37057433ACE8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5290"/>
            <a:ext cx="1676400" cy="701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5900-9CA8-4600-BAA1-54729AF7593E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C543-B455-47D3-932C-21620C553BF9}" type="datetime1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ABE8-7FEA-433A-9279-4F4FE4E3DC0C}" type="datetime1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2155-D2B8-48A1-8DE3-261F159C3DC4}" type="datetime1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9275-8751-4F86-82F5-D160CD828CFB}" type="datetime1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E987-2AF6-4888-82F1-8003D663A18B}" type="datetime1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823B-85C1-4D23-A84D-6569DB61F462}" type="datetime1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609FA-0836-4384-852D-27B8343F8719}" type="datetime1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Transverse polarization for energy calibration at Z-peak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2860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M. Koratzinos</a:t>
            </a:r>
          </a:p>
          <a:p>
            <a:r>
              <a:rPr lang="en-GB" dirty="0" smtClean="0"/>
              <a:t>With valuable input from </a:t>
            </a:r>
          </a:p>
          <a:p>
            <a:r>
              <a:rPr lang="en-GB" dirty="0" smtClean="0"/>
              <a:t>Alain </a:t>
            </a:r>
            <a:r>
              <a:rPr lang="en-GB" dirty="0" err="1" smtClean="0"/>
              <a:t>Blondel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7030A0"/>
                </a:solidFill>
              </a:rPr>
              <a:t>ICFA HF2014, Sunday, 12/10/2014</a:t>
            </a:r>
          </a:p>
          <a:p>
            <a:endParaRPr lang="en-GB" strike="sngStrike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6024819"/>
            <a:ext cx="2057722" cy="860565"/>
          </a:xfrm>
          <a:prstGeom prst="rect">
            <a:avLst/>
          </a:prstGeom>
        </p:spPr>
      </p:pic>
      <p:pic>
        <p:nvPicPr>
          <p:cNvPr id="5" name="Picture 2" descr="\\cern.ch\dfs\Users\m\mike\Documents\MyDocs\LEP3\poster FCC kickoff\CERN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021898"/>
            <a:ext cx="849807" cy="84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015901"/>
            <a:ext cx="2370895" cy="854389"/>
          </a:xfrm>
          <a:prstGeom prst="rect">
            <a:avLst/>
          </a:prstGeom>
        </p:spPr>
      </p:pic>
      <p:pic>
        <p:nvPicPr>
          <p:cNvPr id="7" name="Picture 6" descr="unigelogo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817789" y="5975299"/>
            <a:ext cx="860565" cy="8605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87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 energy calibration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solution (brute-force if you want) if one needs ultimate precision is to</a:t>
            </a:r>
          </a:p>
          <a:p>
            <a:pPr lvl="1"/>
            <a:r>
              <a:rPr lang="en-GB" dirty="0" smtClean="0"/>
              <a:t>Measure resonant depolarization every few minutes</a:t>
            </a:r>
          </a:p>
          <a:p>
            <a:pPr lvl="1"/>
            <a:r>
              <a:rPr lang="en-GB" dirty="0" smtClean="0"/>
              <a:t>Measure independently electrons and positrons</a:t>
            </a:r>
          </a:p>
          <a:p>
            <a:pPr lvl="1"/>
            <a:r>
              <a:rPr lang="en-GB" dirty="0" smtClean="0"/>
              <a:t>Measure continuously from the beginning of physics to the end of physics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6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Resonant depolarization 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measurement consists of measuring the spin precession frequency by introducing a resonance in a ‘random walk’ fashion.</a:t>
            </a:r>
          </a:p>
          <a:p>
            <a:pPr lvl="1"/>
            <a:r>
              <a:rPr lang="en-GB" dirty="0" smtClean="0"/>
              <a:t>Failure: nothing observed, the frequency used not the correct one</a:t>
            </a:r>
          </a:p>
          <a:p>
            <a:pPr lvl="1"/>
            <a:r>
              <a:rPr lang="en-GB" dirty="0" smtClean="0"/>
              <a:t>Success: the bunch depolarizes, the frequency corresponds to the exact energy at that moment</a:t>
            </a:r>
          </a:p>
          <a:p>
            <a:r>
              <a:rPr lang="en-GB" dirty="0" smtClean="0"/>
              <a:t>For the measurement one needs levels of polarization of 5-10% (the better the </a:t>
            </a:r>
            <a:r>
              <a:rPr lang="en-GB" dirty="0" err="1" smtClean="0"/>
              <a:t>polarimeter</a:t>
            </a:r>
            <a:r>
              <a:rPr lang="en-GB" dirty="0" smtClean="0"/>
              <a:t>, the smaller the value) – I hope we will have a good </a:t>
            </a:r>
            <a:r>
              <a:rPr lang="en-GB" dirty="0" err="1" smtClean="0"/>
              <a:t>polarimeter</a:t>
            </a:r>
            <a:r>
              <a:rPr lang="en-GB" dirty="0" smtClean="0"/>
              <a:t>!</a:t>
            </a:r>
          </a:p>
          <a:p>
            <a:r>
              <a:rPr lang="en-GB" dirty="0" smtClean="0"/>
              <a:t>One bunch is targeted at a time</a:t>
            </a:r>
          </a:p>
          <a:p>
            <a:r>
              <a:rPr lang="en-GB" dirty="0" smtClean="0"/>
              <a:t>This bunch should be a non-colliding bunch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0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Polarization times at FCC-</a:t>
            </a:r>
            <a:r>
              <a:rPr lang="en-GB" dirty="0" err="1" smtClean="0"/>
              <a:t>ee</a:t>
            </a:r>
            <a:r>
              <a:rPr lang="en-GB" dirty="0" smtClean="0"/>
              <a:t> and CEPC are very large:</a:t>
            </a:r>
          </a:p>
          <a:p>
            <a:pPr lvl="1"/>
            <a:r>
              <a:rPr lang="en-GB" dirty="0" smtClean="0"/>
              <a:t>TLEP-45GeV: 250 hours</a:t>
            </a:r>
          </a:p>
          <a:p>
            <a:pPr lvl="1"/>
            <a:r>
              <a:rPr lang="en-GB" dirty="0" smtClean="0"/>
              <a:t>CEPC-45GeV: 42 hours</a:t>
            </a:r>
          </a:p>
          <a:p>
            <a:pPr lvl="1"/>
            <a:r>
              <a:rPr lang="en-GB" dirty="0" smtClean="0"/>
              <a:t>(TLEP 80GeV: 9 hours)</a:t>
            </a:r>
          </a:p>
          <a:p>
            <a:r>
              <a:rPr lang="en-GB" dirty="0" smtClean="0"/>
              <a:t>As we only need polarization levels of 5-10%, you can divide the above numbers by 10 to 20. But this is still too long.</a:t>
            </a:r>
          </a:p>
          <a:p>
            <a:r>
              <a:rPr lang="en-GB" dirty="0" smtClean="0"/>
              <a:t>One solution is to use wigglers to decrease polarization time to something manageable.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1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Wigglers – the flip side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Wigglers have two undesired effects:</a:t>
            </a:r>
          </a:p>
          <a:p>
            <a:r>
              <a:rPr lang="en-GB" dirty="0" smtClean="0"/>
              <a:t>They increase the energy spread</a:t>
            </a:r>
          </a:p>
          <a:p>
            <a:r>
              <a:rPr lang="en-GB" dirty="0" smtClean="0"/>
              <a:t>They contribute to the SR power budget of your machine</a:t>
            </a:r>
          </a:p>
          <a:p>
            <a:r>
              <a:rPr lang="en-GB" dirty="0" smtClean="0"/>
              <a:t>Strategy is to use them is such a way that</a:t>
            </a:r>
          </a:p>
          <a:p>
            <a:pPr lvl="1"/>
            <a:r>
              <a:rPr lang="en-GB" dirty="0" smtClean="0"/>
              <a:t>The energy spread is less than some manageable number (so that no resonances are encountered). This number was determined by A. </a:t>
            </a:r>
            <a:r>
              <a:rPr lang="en-GB" dirty="0" err="1" smtClean="0"/>
              <a:t>Blondel</a:t>
            </a:r>
            <a:r>
              <a:rPr lang="en-GB" dirty="0" smtClean="0"/>
              <a:t> to be between 48MeV and 58MeV, say 52MeV “for the sake of discussion”, judging from the LEP experience</a:t>
            </a:r>
          </a:p>
          <a:p>
            <a:pPr lvl="1"/>
            <a:r>
              <a:rPr lang="en-GB" dirty="0" smtClean="0"/>
              <a:t>Switch them on only where necessary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5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69"/>
            <a:ext cx="8229600" cy="1143000"/>
          </a:xfrm>
        </p:spPr>
        <p:txBody>
          <a:bodyPr/>
          <a:lstStyle/>
          <a:p>
            <a:r>
              <a:rPr lang="en-GB" dirty="0" smtClean="0"/>
              <a:t>LEP wigglers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3645"/>
            <a:ext cx="8229600" cy="130855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As proof of concept, A. </a:t>
            </a:r>
            <a:r>
              <a:rPr lang="en-GB" dirty="0" err="1" smtClean="0"/>
              <a:t>Blondel</a:t>
            </a:r>
            <a:r>
              <a:rPr lang="en-GB" dirty="0" smtClean="0"/>
              <a:t>  has suggested the use of the old LEP wigglers to decrease polarization time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0" t="14479" r="980" b="39726"/>
          <a:stretch/>
        </p:blipFill>
        <p:spPr bwMode="auto">
          <a:xfrm>
            <a:off x="826996" y="3276600"/>
            <a:ext cx="587636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58000" y="3316627"/>
            <a:ext cx="22098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Quick and dirty design, troublesome operationally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106633" y="2590800"/>
            <a:ext cx="2664296" cy="4175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tx1"/>
                </a:solidFill>
              </a:rPr>
              <a:t>B-</a:t>
            </a:r>
            <a:endParaRPr lang="fr-CH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79041" y="2590800"/>
            <a:ext cx="2664296" cy="4175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CH" sz="2000" b="1" dirty="0">
                <a:solidFill>
                  <a:prstClr val="black"/>
                </a:solidFill>
              </a:rPr>
              <a:t>B-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51361" y="2590800"/>
            <a:ext cx="683664" cy="4175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tx1"/>
                </a:solidFill>
              </a:rPr>
              <a:t>B+</a:t>
            </a:r>
            <a:endParaRPr lang="fr-CH" sz="2000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8521" y="2799566"/>
            <a:ext cx="81369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170461" y="4651739"/>
            <a:ext cx="1375698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CH" dirty="0"/>
              <a:t>(B-=B+/6.25)</a:t>
            </a:r>
          </a:p>
        </p:txBody>
      </p:sp>
    </p:spTree>
    <p:extLst>
      <p:ext uri="{BB962C8B-B14F-4D97-AF65-F5344CB8AC3E}">
        <p14:creationId xmlns:p14="http://schemas.microsoft.com/office/powerpoint/2010/main" val="7863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Polarization time vs induced energy spread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107"/>
            <a:ext cx="8229600" cy="7620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Using the equations of LEP note 606 “Dedicated wigglers for polarization” by </a:t>
            </a:r>
            <a:r>
              <a:rPr lang="en-GB" dirty="0" err="1" smtClean="0"/>
              <a:t>Blondel</a:t>
            </a:r>
            <a:r>
              <a:rPr lang="en-GB" dirty="0" smtClean="0"/>
              <a:t>/Jowett: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5477"/>
              </p:ext>
            </p:extLst>
          </p:nvPr>
        </p:nvGraphicFramePr>
        <p:xfrm>
          <a:off x="762000" y="2286000"/>
          <a:ext cx="5559879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505200" y="2286000"/>
            <a:ext cx="0" cy="3352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6600" y="2116723"/>
            <a:ext cx="914400" cy="3385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52MeV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781800" y="2743200"/>
            <a:ext cx="1981200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By using </a:t>
            </a:r>
            <a:r>
              <a:rPr lang="en-GB" sz="1400" dirty="0" err="1" smtClean="0"/>
              <a:t>wiglers</a:t>
            </a:r>
            <a:r>
              <a:rPr lang="en-GB" sz="1400" dirty="0" smtClean="0"/>
              <a:t> we can decrease polarization time to 23 hours (TLEP) and 7.5 hours (CEPC).</a:t>
            </a:r>
          </a:p>
          <a:p>
            <a:r>
              <a:rPr lang="en-GB" sz="1400" dirty="0" smtClean="0"/>
              <a:t>This means that useful polarization levels (5-10%) are reached after 70-140 </a:t>
            </a:r>
            <a:r>
              <a:rPr lang="en-GB" sz="1400" dirty="0" err="1" smtClean="0"/>
              <a:t>mins</a:t>
            </a:r>
            <a:r>
              <a:rPr lang="en-GB" sz="1400" dirty="0" smtClean="0"/>
              <a:t> (TLEP) and 22-45 minutes (CEPC).</a:t>
            </a:r>
          </a:p>
          <a:p>
            <a:r>
              <a:rPr lang="en-GB" sz="1400" dirty="0" smtClean="0"/>
              <a:t>Interestingly, this does not depend on the number of wigglers installed (just need a higher field per wiggler)</a:t>
            </a:r>
          </a:p>
        </p:txBody>
      </p:sp>
    </p:spTree>
    <p:extLst>
      <p:ext uri="{BB962C8B-B14F-4D97-AF65-F5344CB8AC3E}">
        <p14:creationId xmlns:p14="http://schemas.microsoft.com/office/powerpoint/2010/main" val="46311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SR budget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1640"/>
              </p:ext>
            </p:extLst>
          </p:nvPr>
        </p:nvGraphicFramePr>
        <p:xfrm>
          <a:off x="457200" y="1676400"/>
          <a:ext cx="8229599" cy="2865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294640">
                <a:tc>
                  <a:txBody>
                    <a:bodyPr/>
                    <a:lstStyle/>
                    <a:p>
                      <a:r>
                        <a:rPr lang="en-GB" dirty="0" smtClean="0"/>
                        <a:t>Machine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Energy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No. of wigglers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Polarization 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Energy spread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Wiggler SR power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TLEP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253 hours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17MeV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TLEP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0.62T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 hours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52MeV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20MW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TLEP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1.35T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 hours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52MeV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9MW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CEPC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41 hours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23MeV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CEPC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0.72T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 hours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52MeV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17MW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CEPC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1.58T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 hours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52MeV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022641">
            <a:off x="6717893" y="1185473"/>
            <a:ext cx="1905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Work in progress!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816870"/>
            <a:ext cx="67056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SR budget for a single wiggler looks </a:t>
            </a:r>
            <a:r>
              <a:rPr lang="en-GB" dirty="0" smtClean="0"/>
              <a:t>manageable, </a:t>
            </a:r>
            <a:r>
              <a:rPr lang="en-GB" dirty="0" smtClean="0"/>
              <a:t>especially considering that they can be switched off after a short period of time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5638800"/>
            <a:ext cx="7368485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Wigglers introduce more damping and might help to achieve higher beam-beam parameters partly compensating the loss due to wiggler SR power– to be investigated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9963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Duration of wiggler operation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wigglers need to be on just enough time to polarise enough non-colliding bunches:</a:t>
            </a:r>
          </a:p>
          <a:p>
            <a:pPr lvl="1"/>
            <a:r>
              <a:rPr lang="en-GB" dirty="0" smtClean="0"/>
              <a:t>TLEP: 250 non-colliding bunches</a:t>
            </a:r>
          </a:p>
          <a:p>
            <a:pPr lvl="1"/>
            <a:r>
              <a:rPr lang="en-GB" dirty="0" smtClean="0"/>
              <a:t>CEPC: 40 non-colliding bunches</a:t>
            </a:r>
          </a:p>
          <a:p>
            <a:r>
              <a:rPr lang="en-GB" dirty="0" smtClean="0"/>
              <a:t>They can be switched on as soon as the machine starts filling up (which takes ~30 </a:t>
            </a:r>
            <a:r>
              <a:rPr lang="en-GB" dirty="0" err="1" smtClean="0"/>
              <a:t>mins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They can be switched off when 5% polarization is achieved</a:t>
            </a:r>
          </a:p>
          <a:p>
            <a:pPr lvl="1"/>
            <a:r>
              <a:rPr lang="en-GB" dirty="0" smtClean="0"/>
              <a:t>TLEP: 40 minutes after filling is completed</a:t>
            </a:r>
          </a:p>
          <a:p>
            <a:pPr lvl="1"/>
            <a:r>
              <a:rPr lang="en-GB" dirty="0" smtClean="0"/>
              <a:t>CEPC: ready after filling has been completed</a:t>
            </a:r>
          </a:p>
          <a:p>
            <a:r>
              <a:rPr lang="en-GB" dirty="0" smtClean="0"/>
              <a:t>Using and replacing 5 bunches for 5 depolarization measurements per hour, the machine will have naturally polarized to 5% by the time the last non-colliding bunches are exhausted.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Check the toy model to optimise wiggler size/magnetic field</a:t>
            </a:r>
          </a:p>
          <a:p>
            <a:r>
              <a:rPr lang="en-GB" dirty="0" smtClean="0"/>
              <a:t>Simulate! (and to simulate, one needs a code…)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talks in this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Please also see the following talks in this workshop:</a:t>
            </a:r>
          </a:p>
          <a:p>
            <a:pPr lvl="1"/>
            <a:r>
              <a:rPr lang="en-GB" dirty="0" smtClean="0"/>
              <a:t>Ivan Koop, “Polarization </a:t>
            </a:r>
            <a:r>
              <a:rPr lang="en-GB" dirty="0"/>
              <a:t>issues and schemes for energy </a:t>
            </a:r>
            <a:r>
              <a:rPr lang="en-GB" dirty="0" smtClean="0"/>
              <a:t>calibration”</a:t>
            </a:r>
          </a:p>
          <a:p>
            <a:pPr lvl="1"/>
            <a:r>
              <a:rPr lang="en-GB" dirty="0"/>
              <a:t>Eliana </a:t>
            </a:r>
            <a:r>
              <a:rPr lang="en-GB" dirty="0" err="1" smtClean="0"/>
              <a:t>Gianfelice</a:t>
            </a:r>
            <a:r>
              <a:rPr lang="en-GB" dirty="0" smtClean="0"/>
              <a:t>,  “Polarization </a:t>
            </a:r>
            <a:r>
              <a:rPr lang="en-GB" dirty="0"/>
              <a:t>issues in </a:t>
            </a:r>
            <a:r>
              <a:rPr lang="en-GB" dirty="0" smtClean="0"/>
              <a:t>FCC-</a:t>
            </a:r>
            <a:r>
              <a:rPr lang="en-GB" dirty="0" err="1" smtClean="0"/>
              <a:t>ee</a:t>
            </a:r>
            <a:r>
              <a:rPr lang="en-GB" dirty="0" smtClean="0"/>
              <a:t> collider”</a:t>
            </a:r>
            <a:endParaRPr lang="en-GB" dirty="0"/>
          </a:p>
          <a:p>
            <a:pPr lvl="1"/>
            <a:r>
              <a:rPr lang="en-GB" dirty="0"/>
              <a:t>Ivan </a:t>
            </a:r>
            <a:r>
              <a:rPr lang="en-GB" dirty="0" smtClean="0"/>
              <a:t>Koop “Maintaining polarization in synchrotrons”</a:t>
            </a:r>
          </a:p>
          <a:p>
            <a:pPr lvl="1"/>
            <a:r>
              <a:rPr lang="en-GB" dirty="0" smtClean="0"/>
              <a:t>More talks follow in this session…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 slides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r>
              <a:rPr lang="en-GB" smtClean="0"/>
              <a:t>Fill-up time (TLEP)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209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According to our recent parameter document (EDMS 1346082): </a:t>
            </a:r>
          </a:p>
          <a:p>
            <a:pPr lvl="1"/>
            <a:r>
              <a:rPr lang="en-GB" dirty="0" smtClean="0"/>
              <a:t>“</a:t>
            </a:r>
            <a:r>
              <a:rPr lang="en-GB" i="1" dirty="0" smtClean="0"/>
              <a:t>The </a:t>
            </a:r>
            <a:r>
              <a:rPr lang="en-GB" i="1" dirty="0"/>
              <a:t>required flux of e</a:t>
            </a:r>
            <a:r>
              <a:rPr lang="en-GB" i="1" baseline="30000" dirty="0"/>
              <a:t>+</a:t>
            </a:r>
            <a:r>
              <a:rPr lang="en-GB" i="1" dirty="0"/>
              <a:t> and of e</a:t>
            </a:r>
            <a:r>
              <a:rPr lang="en-GB" i="1" baseline="30000" dirty="0"/>
              <a:t>-</a:t>
            </a:r>
            <a:r>
              <a:rPr lang="en-GB" i="1" dirty="0"/>
              <a:t> is currently estimated to ≥</a:t>
            </a:r>
            <a:r>
              <a:rPr lang="en-GB" i="1" dirty="0" smtClean="0"/>
              <a:t>2x10</a:t>
            </a:r>
            <a:r>
              <a:rPr lang="en-GB" i="1" baseline="30000" dirty="0" smtClean="0"/>
              <a:t>12</a:t>
            </a:r>
            <a:r>
              <a:rPr lang="en-GB" i="1" dirty="0" smtClean="0"/>
              <a:t> </a:t>
            </a:r>
            <a:r>
              <a:rPr lang="en-GB" i="1" dirty="0"/>
              <a:t>particles/s for each species</a:t>
            </a:r>
            <a:r>
              <a:rPr lang="en-GB" dirty="0" smtClean="0"/>
              <a:t>.” </a:t>
            </a:r>
          </a:p>
          <a:p>
            <a:r>
              <a:rPr lang="en-GB" dirty="0" smtClean="0"/>
              <a:t>I have used 2E12 particles/s and a </a:t>
            </a:r>
            <a:r>
              <a:rPr lang="en-GB" dirty="0" err="1" smtClean="0"/>
              <a:t>bhabha</a:t>
            </a:r>
            <a:r>
              <a:rPr lang="en-GB" dirty="0" smtClean="0"/>
              <a:t> lifetime of 200 </a:t>
            </a:r>
            <a:r>
              <a:rPr lang="en-GB" dirty="0" err="1" smtClean="0"/>
              <a:t>mins</a:t>
            </a:r>
            <a:r>
              <a:rPr lang="en-GB" dirty="0" smtClean="0"/>
              <a:t>. This results in a fill up time at the Z of 28 minutes: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595616"/>
              </p:ext>
            </p:extLst>
          </p:nvPr>
        </p:nvGraphicFramePr>
        <p:xfrm>
          <a:off x="914401" y="3130868"/>
          <a:ext cx="5638800" cy="372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1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talk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will try not to repeat what others have so eloquently reported in this conference</a:t>
            </a:r>
          </a:p>
          <a:p>
            <a:r>
              <a:rPr lang="en-GB" dirty="0" smtClean="0"/>
              <a:t>I will make a suggestion for a possible strategy for depolarization measurements</a:t>
            </a:r>
          </a:p>
          <a:p>
            <a:r>
              <a:rPr lang="en-GB" dirty="0" smtClean="0"/>
              <a:t>This is work in progress!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Transverse depolarization is unique to circular machines and an extremely accurate method to measure the beam energy</a:t>
            </a:r>
          </a:p>
          <a:p>
            <a:r>
              <a:rPr lang="en-GB" dirty="0" smtClean="0"/>
              <a:t>The beam energy in a large circular collider changes continuously by many times the desired accuracy (fewX100keV)</a:t>
            </a:r>
          </a:p>
          <a:p>
            <a:r>
              <a:rPr lang="en-GB" dirty="0" smtClean="0"/>
              <a:t>Important to monitor this change continuously</a:t>
            </a:r>
          </a:p>
          <a:p>
            <a:r>
              <a:rPr lang="en-GB" dirty="0" smtClean="0"/>
              <a:t>(at LEP we used this method only at the end of a fill and only for some fills)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9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bottom 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cannot resist to give it all away:</a:t>
            </a:r>
          </a:p>
          <a:p>
            <a:r>
              <a:rPr lang="en-GB" dirty="0" smtClean="0"/>
              <a:t>The good </a:t>
            </a:r>
            <a:r>
              <a:rPr lang="en-GB" dirty="0" smtClean="0"/>
              <a:t>news for CEPC: </a:t>
            </a:r>
            <a:r>
              <a:rPr lang="en-GB" dirty="0" smtClean="0"/>
              <a:t>polarization at the Z should be easier than at FCC-</a:t>
            </a:r>
            <a:r>
              <a:rPr lang="en-GB" dirty="0" err="1" smtClean="0"/>
              <a:t>ee</a:t>
            </a:r>
            <a:endParaRPr lang="en-GB" dirty="0" smtClean="0"/>
          </a:p>
          <a:p>
            <a:r>
              <a:rPr lang="en-GB" dirty="0" smtClean="0"/>
              <a:t>The bad </a:t>
            </a:r>
            <a:r>
              <a:rPr lang="en-GB" dirty="0" smtClean="0"/>
              <a:t>news for CEPC: </a:t>
            </a:r>
            <a:r>
              <a:rPr lang="en-GB" dirty="0" smtClean="0"/>
              <a:t>cannot guarantee polarization at the W threshold (80GeV beam energy)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3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Polarization vs energy and ring circumference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Theory says  the energy spread goes like</a:t>
            </a:r>
          </a:p>
          <a:p>
            <a:pPr marL="0" indent="0" algn="ctr">
              <a:buNone/>
            </a:pPr>
            <a:r>
              <a:rPr lang="en-GB" dirty="0">
                <a:sym typeface="Symbol"/>
              </a:rPr>
              <a:t></a:t>
            </a:r>
            <a:r>
              <a:rPr lang="en-GB" baseline="-25000" dirty="0">
                <a:sym typeface="Symbol"/>
              </a:rPr>
              <a:t>E</a:t>
            </a:r>
            <a:r>
              <a:rPr lang="en-GB" dirty="0">
                <a:sym typeface="Symbol"/>
              </a:rPr>
              <a:t>   E</a:t>
            </a:r>
            <a:r>
              <a:rPr lang="en-GB" baseline="-25000" dirty="0">
                <a:sym typeface="Symbol"/>
              </a:rPr>
              <a:t>b</a:t>
            </a:r>
            <a:r>
              <a:rPr lang="en-GB" baseline="30000" dirty="0">
                <a:sym typeface="Symbol"/>
              </a:rPr>
              <a:t>2</a:t>
            </a:r>
            <a:r>
              <a:rPr lang="en-GB" dirty="0">
                <a:sym typeface="Symbol"/>
              </a:rPr>
              <a:t> /  </a:t>
            </a:r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Polarization levels are inversely proportional to the energy spread</a:t>
            </a:r>
          </a:p>
          <a:p>
            <a:r>
              <a:rPr lang="en-GB" dirty="0" smtClean="0">
                <a:sym typeface="Symbol"/>
              </a:rPr>
              <a:t>So a ring with 16 times the diameter will have the same polarization level at twice the beam energy</a:t>
            </a:r>
          </a:p>
          <a:p>
            <a:r>
              <a:rPr lang="en-GB" dirty="0" smtClean="0">
                <a:sym typeface="Symbol"/>
              </a:rPr>
              <a:t>Data exists for LEP at different energies (only optimised for 45 and 60 GeV)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Measurements from LEP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M. Koratzinos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11525"/>
            <a:ext cx="7660950" cy="441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30433" y="5943600"/>
            <a:ext cx="6687682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47.6	59.5	71.4	83.2	95.1	107.0	118.9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943600"/>
            <a:ext cx="9144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CEPC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6396335"/>
            <a:ext cx="9144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TLEP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52600" y="6396335"/>
            <a:ext cx="6687682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55.5	69.4	83.2	97.1	111.0	124.9	138.7</a:t>
            </a:r>
            <a:endParaRPr lang="en-GB" sz="2400" b="1" dirty="0"/>
          </a:p>
        </p:txBody>
      </p:sp>
      <p:sp>
        <p:nvSpPr>
          <p:cNvPr id="14" name="Oval 13"/>
          <p:cNvSpPr/>
          <p:nvPr/>
        </p:nvSpPr>
        <p:spPr>
          <a:xfrm>
            <a:off x="2590800" y="3733800"/>
            <a:ext cx="381000" cy="6855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352800" y="4724654"/>
            <a:ext cx="381000" cy="6855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895600" y="4343654"/>
            <a:ext cx="381000" cy="6855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549243" y="1752600"/>
            <a:ext cx="1633973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: Not optimized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7086600" y="1600200"/>
            <a:ext cx="381000" cy="6855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31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CEPC polarization at 80GeV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the amount of effort to reduce depolarizing effects is like at LEP, no polarization will be seen at 80GeV</a:t>
            </a:r>
          </a:p>
          <a:p>
            <a:r>
              <a:rPr lang="en-GB" dirty="0" smtClean="0"/>
              <a:t>This is in contrast to FCC-</a:t>
            </a:r>
            <a:r>
              <a:rPr lang="en-GB" dirty="0" err="1" smtClean="0"/>
              <a:t>ee</a:t>
            </a:r>
            <a:r>
              <a:rPr lang="en-GB" dirty="0" smtClean="0"/>
              <a:t>, where 80GeV is (just) possible (always extrapolating from the LEP experience)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7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1143000"/>
          </a:xfrm>
        </p:spPr>
        <p:txBody>
          <a:bodyPr/>
          <a:lstStyle/>
          <a:p>
            <a:r>
              <a:rPr lang="en-GB" dirty="0" smtClean="0"/>
              <a:t>Z running: 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At the Z peak we need extremely accurate beam energy knowledge all the time</a:t>
            </a:r>
          </a:p>
          <a:p>
            <a:r>
              <a:rPr lang="en-GB" dirty="0" smtClean="0"/>
              <a:t>There exists a method that gives excellent instantaneous accuracy: resonant depolarization. Error is 100KeV (a big chunk of it is </a:t>
            </a:r>
            <a:r>
              <a:rPr lang="en-GB" dirty="0" smtClean="0">
                <a:solidFill>
                  <a:srgbClr val="00B0F0"/>
                </a:solidFill>
              </a:rPr>
              <a:t>arguably</a:t>
            </a:r>
            <a:r>
              <a:rPr lang="en-GB" dirty="0" smtClean="0"/>
              <a:t> a ‘statistical’ type error, going down with the number of measurements)</a:t>
            </a:r>
          </a:p>
          <a:p>
            <a:r>
              <a:rPr lang="en-GB" dirty="0" smtClean="0"/>
              <a:t>Environmental parameters change the energy by many times this amount in the space of minutes/hours: </a:t>
            </a:r>
          </a:p>
          <a:p>
            <a:pPr lvl="1"/>
            <a:r>
              <a:rPr lang="en-GB" dirty="0" smtClean="0"/>
              <a:t>Tides: time constant of 1h</a:t>
            </a:r>
          </a:p>
          <a:p>
            <a:pPr lvl="1"/>
            <a:r>
              <a:rPr lang="en-GB" dirty="0" smtClean="0"/>
              <a:t>Trains: time constant of few </a:t>
            </a:r>
            <a:r>
              <a:rPr lang="en-GB" dirty="0" err="1" smtClean="0"/>
              <a:t>mins</a:t>
            </a:r>
            <a:endParaRPr lang="en-GB" dirty="0" smtClean="0"/>
          </a:p>
          <a:p>
            <a:pPr lvl="1"/>
            <a:r>
              <a:rPr lang="en-GB" dirty="0" smtClean="0"/>
              <a:t>Water level: time constant a few months</a:t>
            </a:r>
          </a:p>
          <a:p>
            <a:pPr lvl="1"/>
            <a:r>
              <a:rPr lang="en-GB" dirty="0" smtClean="0"/>
              <a:t>Temperature: few hours</a:t>
            </a:r>
          </a:p>
          <a:p>
            <a:r>
              <a:rPr lang="en-GB" dirty="0" smtClean="0"/>
              <a:t>Other parameters that change the energy is the RF system (standard offsets plus corrections for changing running conditions. This can give also differences between the energy of electrons and positrons)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Koratzinos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5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10933</TotalTime>
  <Words>1311</Words>
  <Application>Microsoft Office PowerPoint</Application>
  <PresentationFormat>On-screen Show (4:3)</PresentationFormat>
  <Paragraphs>204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Transverse polarization for energy calibration at Z-peak</vt:lpstr>
      <vt:lpstr>Other talks in this workshop</vt:lpstr>
      <vt:lpstr>This talk</vt:lpstr>
      <vt:lpstr>Why?</vt:lpstr>
      <vt:lpstr>The bottom line</vt:lpstr>
      <vt:lpstr>Polarization vs energy and ring circumference</vt:lpstr>
      <vt:lpstr>Measurements from LEP</vt:lpstr>
      <vt:lpstr>CEPC polarization at 80GeV</vt:lpstr>
      <vt:lpstr>Z running: the problem</vt:lpstr>
      <vt:lpstr>Z energy calibration</vt:lpstr>
      <vt:lpstr>Resonant depolarization measurement</vt:lpstr>
      <vt:lpstr>The problem</vt:lpstr>
      <vt:lpstr>Wigglers – the flip side</vt:lpstr>
      <vt:lpstr>LEP wigglers</vt:lpstr>
      <vt:lpstr>Polarization time vs induced energy spread</vt:lpstr>
      <vt:lpstr>SR budget</vt:lpstr>
      <vt:lpstr>Duration of wiggler operation</vt:lpstr>
      <vt:lpstr>Future work</vt:lpstr>
      <vt:lpstr>End </vt:lpstr>
      <vt:lpstr>Backup slides</vt:lpstr>
      <vt:lpstr>Fill-up time (TLEP)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of the envelope polarization</dc:title>
  <dc:creator>m Koratzinos</dc:creator>
  <cp:lastModifiedBy>m Koratzinos</cp:lastModifiedBy>
  <cp:revision>43</cp:revision>
  <dcterms:created xsi:type="dcterms:W3CDTF">2006-08-16T00:00:00Z</dcterms:created>
  <dcterms:modified xsi:type="dcterms:W3CDTF">2014-10-12T01:42:39Z</dcterms:modified>
</cp:coreProperties>
</file>