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3" r:id="rId3"/>
    <p:sldMasterId id="2147483688" r:id="rId4"/>
    <p:sldMasterId id="2147483715" r:id="rId5"/>
    <p:sldMasterId id="2147483719" r:id="rId6"/>
  </p:sldMasterIdLst>
  <p:notesMasterIdLst>
    <p:notesMasterId r:id="rId71"/>
  </p:notesMasterIdLst>
  <p:sldIdLst>
    <p:sldId id="327" r:id="rId7"/>
    <p:sldId id="328" r:id="rId8"/>
    <p:sldId id="330" r:id="rId9"/>
    <p:sldId id="326" r:id="rId10"/>
    <p:sldId id="263" r:id="rId11"/>
    <p:sldId id="264" r:id="rId12"/>
    <p:sldId id="265" r:id="rId13"/>
    <p:sldId id="266" r:id="rId14"/>
    <p:sldId id="267" r:id="rId15"/>
    <p:sldId id="344" r:id="rId16"/>
    <p:sldId id="345" r:id="rId17"/>
    <p:sldId id="258" r:id="rId18"/>
    <p:sldId id="323" r:id="rId19"/>
    <p:sldId id="324" r:id="rId20"/>
    <p:sldId id="325" r:id="rId21"/>
    <p:sldId id="269" r:id="rId22"/>
    <p:sldId id="273" r:id="rId23"/>
    <p:sldId id="274" r:id="rId24"/>
    <p:sldId id="261" r:id="rId25"/>
    <p:sldId id="275" r:id="rId26"/>
    <p:sldId id="293" r:id="rId27"/>
    <p:sldId id="296" r:id="rId28"/>
    <p:sldId id="297" r:id="rId29"/>
    <p:sldId id="278" r:id="rId30"/>
    <p:sldId id="280" r:id="rId31"/>
    <p:sldId id="279" r:id="rId32"/>
    <p:sldId id="282" r:id="rId33"/>
    <p:sldId id="284" r:id="rId34"/>
    <p:sldId id="285" r:id="rId35"/>
    <p:sldId id="286" r:id="rId36"/>
    <p:sldId id="287" r:id="rId37"/>
    <p:sldId id="299" r:id="rId38"/>
    <p:sldId id="300" r:id="rId39"/>
    <p:sldId id="302" r:id="rId40"/>
    <p:sldId id="315" r:id="rId41"/>
    <p:sldId id="316" r:id="rId42"/>
    <p:sldId id="317" r:id="rId43"/>
    <p:sldId id="304" r:id="rId44"/>
    <p:sldId id="305" r:id="rId45"/>
    <p:sldId id="306" r:id="rId46"/>
    <p:sldId id="307" r:id="rId47"/>
    <p:sldId id="309" r:id="rId48"/>
    <p:sldId id="312" r:id="rId49"/>
    <p:sldId id="318" r:id="rId50"/>
    <p:sldId id="320" r:id="rId51"/>
    <p:sldId id="321" r:id="rId52"/>
    <p:sldId id="319" r:id="rId53"/>
    <p:sldId id="329" r:id="rId54"/>
    <p:sldId id="348" r:id="rId55"/>
    <p:sldId id="331" r:id="rId56"/>
    <p:sldId id="332" r:id="rId57"/>
    <p:sldId id="333" r:id="rId58"/>
    <p:sldId id="340" r:id="rId59"/>
    <p:sldId id="334" r:id="rId60"/>
    <p:sldId id="335" r:id="rId61"/>
    <p:sldId id="336" r:id="rId62"/>
    <p:sldId id="337" r:id="rId63"/>
    <p:sldId id="338" r:id="rId64"/>
    <p:sldId id="339" r:id="rId65"/>
    <p:sldId id="341" r:id="rId66"/>
    <p:sldId id="346" r:id="rId67"/>
    <p:sldId id="342" r:id="rId68"/>
    <p:sldId id="343" r:id="rId69"/>
    <p:sldId id="34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94670" autoAdjust="0"/>
  </p:normalViewPr>
  <p:slideViewPr>
    <p:cSldViewPr>
      <p:cViewPr varScale="1">
        <p:scale>
          <a:sx n="46" d="100"/>
          <a:sy n="46" d="100"/>
        </p:scale>
        <p:origin x="-46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A01C8-90BD-4F90-8C4F-38A763714E97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C46C7-9843-42A9-BDAC-C62748ADE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1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BF728F-5876-45BE-B3DA-B4FE58B5D1A5}" type="datetime1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10/8/2014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A1CCA2-A10F-4C7C-BA94-5ED7CF37D4A0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02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36A42-879C-43C1-BC97-764A03B9F965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 descr="imap://bdl@imap.cern.ch:993/fetch%3EUID%3E/INBOX%3E585567?part=1.2&amp;filename=logo-FCC-HE-02.png"/>
          <p:cNvSpPr>
            <a:spLocks noChangeAspect="1" noChangeArrowheads="1"/>
          </p:cNvSpPr>
          <p:nvPr userDrawn="1"/>
        </p:nvSpPr>
        <p:spPr bwMode="auto">
          <a:xfrm>
            <a:off x="155575" y="-1309688"/>
            <a:ext cx="654367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‹#›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40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9453E-1DE5-426C-B922-979B5BCB3A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7312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2F5BE-86E4-4E9A-A8FB-7367990F2C5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3518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229100" cy="5378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4C39-1342-4DBF-BA2D-862D2705C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9333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E0F29-8CEC-48E4-9081-B3B24D9ED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12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463A4-1425-4350-AC63-E9ADFA407B6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034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E0678-3149-443B-8A5D-85EC311974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8175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B195-D2B7-4D0A-8B1C-749C5BCD3F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0591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 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6649-B869-482D-9FB7-E5CAAFB5D8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9466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CCB8F-D0CD-49E5-88AB-A8F3F4C002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4320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152400"/>
            <a:ext cx="2152650" cy="614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305550" cy="614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DD7CF-BEDA-4913-816E-1F120F320F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0720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4971-6174-4D10-B2A6-1EA49BB701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130608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821612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914400"/>
            <a:ext cx="42291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914400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679825"/>
            <a:ext cx="4229100" cy="2613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30 April 2014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000000"/>
                </a:solidFill>
              </a:rPr>
              <a:t>FCC-ee Physics Coordination meeting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96AA-51BA-4786-A951-9D5ECE8ABD0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r>
              <a:rPr lang="en-US" altLang="en-US">
                <a:solidFill>
                  <a:srgbClr val="000000"/>
                </a:solidFill>
              </a:rPr>
              <a:t>/27</a:t>
            </a:r>
          </a:p>
        </p:txBody>
      </p:sp>
    </p:spTree>
    <p:extLst>
      <p:ext uri="{BB962C8B-B14F-4D97-AF65-F5344CB8AC3E}">
        <p14:creationId xmlns:p14="http://schemas.microsoft.com/office/powerpoint/2010/main" val="28427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330200" y="-514350"/>
            <a:ext cx="1930400" cy="514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fr-FR" smtClean="0"/>
              <a:t>15 July 2015</a:t>
            </a: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229350"/>
            <a:ext cx="2844800" cy="514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en-US" smtClean="0"/>
              <a:t>Alain Blondel  Precision EW measurements at future accelerators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>
                <a:solidFill>
                  <a:srgbClr val="5E574E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8F061D22-3EF6-49C9-A5A2-4521111B5F41}" type="slidenum">
              <a:rPr lang="en-US"/>
              <a:pPr eaLnBrk="0" fontAlgn="base" hangingPunct="0">
                <a:spcAft>
                  <a:spcPct val="0"/>
                </a:spcAft>
              </a:pPr>
              <a:t>‹#›</a:t>
            </a:fld>
            <a:endParaRPr lang="en-US"/>
          </a:p>
        </p:txBody>
      </p:sp>
      <p:pic>
        <p:nvPicPr>
          <p:cNvPr id="3079" name="Picture 7" descr="A:\paint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745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05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792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857250"/>
            <a:ext cx="4013200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57250"/>
            <a:ext cx="4013200" cy="542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34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94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0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688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20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005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13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044700" cy="6286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0"/>
            <a:ext cx="5981700" cy="6286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8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857250"/>
            <a:ext cx="4013200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857250"/>
            <a:ext cx="4013200" cy="2638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648075"/>
            <a:ext cx="4013200" cy="2638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5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857250"/>
            <a:ext cx="4013200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57250"/>
            <a:ext cx="4013200" cy="5429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98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50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65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prstClr val="white"/>
              </a:solidFill>
            </a:endParaRPr>
          </a:p>
        </p:txBody>
      </p:sp>
      <p:pic>
        <p:nvPicPr>
          <p:cNvPr id="5" name="Picture 37" descr="Logo CERN width=144,      height=14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6520054" cy="8001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 rot="16200000">
            <a:off x="-552450" y="5962650"/>
            <a:ext cx="1447800" cy="342900"/>
          </a:xfr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29EE38-A9FD-4CC1-8911-81A3851ED0D0}" type="datetime1">
              <a:rPr lang="en-US">
                <a:solidFill>
                  <a:srgbClr val="EEECE1">
                    <a:lumMod val="75000"/>
                  </a:srgbClr>
                </a:solidFill>
              </a:rPr>
              <a:pPr>
                <a:defRPr/>
              </a:pPr>
              <a:t>10/8/2014</a:t>
            </a:fld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 rot="16200000">
            <a:off x="-2133600" y="2933700"/>
            <a:ext cx="4610100" cy="342900"/>
          </a:xfrm>
          <a:prstGeom prst="rect">
            <a:avLst/>
          </a:prstGeom>
        </p:spPr>
        <p:txBody>
          <a:bodyPr/>
          <a:lstStyle>
            <a:lvl1pPr>
              <a:defRPr sz="1200" b="1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EEECE1">
                    <a:lumMod val="75000"/>
                  </a:srgbClr>
                </a:solidFill>
              </a:rPr>
              <a:t>FCC Kickoff - lepton collider / J. Wenninger</a:t>
            </a:r>
            <a:endParaRPr lang="en-US">
              <a:solidFill>
                <a:srgbClr val="EEECE1">
                  <a:lumMod val="75000"/>
                </a:srgbClr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4E98C2-E612-405D-9D9D-D2D7EB854B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337161" y="16152"/>
            <a:ext cx="1786338" cy="7296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54" y="0"/>
            <a:ext cx="1822041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246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0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8030FAA-46A4-414D-B2F6-E374BB5BD7BA}" type="datetime1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F30A-F85A-8145-A133-C342ECAA07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5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22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03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61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64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7143AA7-30F6-4121-B7C5-051A6F32CB28}" type="datetimeFigureOut">
              <a:rPr lang="fr-CH" smtClean="0">
                <a:solidFill>
                  <a:prstClr val="black"/>
                </a:solidFill>
              </a:rPr>
              <a:pPr/>
              <a:t>08.10.2014</a:t>
            </a:fld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CH" dirty="0" smtClean="0">
                <a:solidFill>
                  <a:prstClr val="black"/>
                </a:solidFill>
              </a:rPr>
              <a:t>Alain Blondel FCC coordination meeting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6" y="33184"/>
            <a:ext cx="2711196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50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04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3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66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86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C5B5-F5CD-426F-9507-37953FECC2B0}" type="datetime1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FCC-</a:t>
            </a:r>
            <a:r>
              <a:rPr lang="en-US" dirty="0" err="1" smtClean="0">
                <a:solidFill>
                  <a:prstClr val="black"/>
                </a:solidFill>
              </a:rPr>
              <a:t>ee</a:t>
            </a:r>
            <a:r>
              <a:rPr lang="en-US" dirty="0" smtClean="0">
                <a:solidFill>
                  <a:prstClr val="black"/>
                </a:solidFill>
              </a:rPr>
              <a:t> Phys. Workshop  brief summary Alain Blondel</a:t>
            </a:r>
            <a:endParaRPr lang="fr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7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08/06/2013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10300" y="6356350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08/10/2014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400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2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8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778" y="152400"/>
            <a:ext cx="6782622" cy="762000"/>
          </a:xfrm>
          <a:gradFill>
            <a:gsLst>
              <a:gs pos="0">
                <a:srgbClr val="EBF5FF"/>
              </a:gs>
              <a:gs pos="100000">
                <a:srgbClr val="7F96F9"/>
              </a:gs>
            </a:gsLst>
          </a:gra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378450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30 April 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>
                <a:solidFill>
                  <a:srgbClr val="000000"/>
                </a:solidFill>
              </a:rPr>
              <a:t>FCC-ee Physics Coordination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37CEC-7426-473D-BB9A-C0489BA294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 descr="logo-FCC-HE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2400"/>
            <a:ext cx="182797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75104C82-4AFC-4AF6-9DDA-F13A90811D9A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CH" dirty="0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‹#›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"/>
            <a:ext cx="2007207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4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2" r:id="rId3"/>
    <p:sldLayoutId id="2147483733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227F8-C00D-4BE0-9C12-01A44F1B320C}" type="datetimeFigureOut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08.10.2014</a:t>
            </a:fld>
            <a:endParaRPr lang="fr-CH" b="1" dirty="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16925" y="6130925"/>
            <a:ext cx="727075" cy="727075"/>
          </a:xfrm>
          <a:prstGeom prst="rect">
            <a:avLst/>
          </a:prstGeom>
          <a:noFill/>
        </p:spPr>
      </p:pic>
      <p:sp>
        <p:nvSpPr>
          <p:cNvPr id="8" name="Footer Placeholder 2"/>
          <p:cNvSpPr txBox="1">
            <a:spLocks/>
          </p:cNvSpPr>
          <p:nvPr/>
        </p:nvSpPr>
        <p:spPr>
          <a:xfrm>
            <a:off x="2296821" y="6344918"/>
            <a:ext cx="67055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FCC-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ee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for LHCB  1</a:t>
            </a:r>
            <a:r>
              <a:rPr lang="en-GB" baseline="30000" dirty="0" smtClean="0">
                <a:solidFill>
                  <a:prstClr val="black">
                    <a:tint val="75000"/>
                  </a:prstClr>
                </a:solidFill>
              </a:rPr>
              <a:t>st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April 2014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995" cy="9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gradFill rotWithShape="0">
            <a:gsLst>
              <a:gs pos="0">
                <a:srgbClr val="EBF5FF"/>
              </a:gs>
              <a:gs pos="100000">
                <a:srgbClr val="7F96F9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21075" y="6557963"/>
            <a:ext cx="190500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30 April 2014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67463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en-US" smtClean="0">
                <a:solidFill>
                  <a:srgbClr val="000000"/>
                </a:solidFill>
                <a:latin typeface="Arial" charset="0"/>
              </a:rPr>
              <a:t>FCC-ee Physics Coordination meeting</a:t>
            </a:r>
            <a:endParaRPr kumimoji="1"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674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F9ECCC-5760-4339-B592-055385547EC6}" type="slidenum">
              <a:rPr kumimoji="1" lang="en-US" altLang="en-US">
                <a:solidFill>
                  <a:srgbClr val="000000"/>
                </a:solidFill>
                <a:latin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1" lang="en-US" altLang="en-US">
                <a:solidFill>
                  <a:srgbClr val="000000"/>
                </a:solidFill>
                <a:latin typeface="Arial" charset="0"/>
              </a:rPr>
              <a:t>/27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04800" y="6324600"/>
            <a:ext cx="86106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73050" y="6343650"/>
            <a:ext cx="107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dirty="0">
                <a:solidFill>
                  <a:srgbClr val="000000"/>
                </a:solidFill>
                <a:latin typeface="Arial" charset="0"/>
              </a:rPr>
              <a:t>Patrick Janot</a:t>
            </a:r>
          </a:p>
        </p:txBody>
      </p:sp>
    </p:spTree>
    <p:extLst>
      <p:ext uri="{BB962C8B-B14F-4D97-AF65-F5344CB8AC3E}">
        <p14:creationId xmlns:p14="http://schemas.microsoft.com/office/powerpoint/2010/main" val="185766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FG Deanna's Hand" pitchFamily="2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3200" b="1">
          <a:solidFill>
            <a:srgbClr val="00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50000"/>
        <a:buFont typeface="Wingdings" pitchFamily="2" charset="2"/>
        <a:buChar char="q"/>
        <a:defRPr kumimoji="1" sz="2400" b="1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60000"/>
        <a:buFont typeface="Zapf Dingbats" charset="2"/>
        <a:buChar char="u"/>
        <a:defRPr kumimoji="1" sz="2000" b="1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5000"/>
        <a:buFont typeface="Zapf Dingbats" charset="2"/>
        <a:buChar char="l"/>
        <a:defRPr kumimoji="1" sz="2000" b="1">
          <a:solidFill>
            <a:srgbClr val="0099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75000"/>
        <a:buFont typeface="Zapf Dingbats" charset="2"/>
        <a:buChar char="è"/>
        <a:defRPr kumimoji="1" sz="2000" b="1">
          <a:solidFill>
            <a:srgbClr val="CC00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buChar char="»"/>
        <a:defRPr kumimoji="1"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Zapf Dingbats" charset="2"/>
        <a:defRPr kumimoji="1"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655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857250"/>
            <a:ext cx="81788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-74613" y="166688"/>
            <a:ext cx="74613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CC"/>
              </a:solidFill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5118100" y="6416675"/>
            <a:ext cx="40259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5E574E"/>
                </a:solidFill>
                <a:latin typeface="Helvetica" pitchFamily="34" charset="0"/>
              </a:rPr>
              <a:t>Alain Blondel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5E574E"/>
                </a:solidFill>
                <a:latin typeface="Helvetica" pitchFamily="34" charset="0"/>
              </a:rPr>
              <a:t>WIN 05 June 2005</a:t>
            </a:r>
            <a:endParaRPr lang="en-US" sz="2000" b="1">
              <a:solidFill>
                <a:srgbClr val="FFFFCC"/>
              </a:solidFill>
            </a:endParaRPr>
          </a:p>
        </p:txBody>
      </p:sp>
      <p:sp>
        <p:nvSpPr>
          <p:cNvPr id="2064" name="Rectangle 16"/>
          <p:cNvSpPr>
            <a:spLocks noChangeArrowheads="1"/>
          </p:cNvSpPr>
          <p:nvPr userDrawn="1"/>
        </p:nvSpPr>
        <p:spPr bwMode="auto">
          <a:xfrm>
            <a:off x="4262438" y="3119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CC"/>
              </a:solidFill>
            </a:endParaRPr>
          </a:p>
        </p:txBody>
      </p:sp>
      <p:pic>
        <p:nvPicPr>
          <p:cNvPr id="2066" name="Picture 18" descr="unige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16925" y="6130925"/>
            <a:ext cx="727075" cy="727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4116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10227F8-C00D-4BE0-9C12-01A44F1B320C}" type="datetimeFigureOut">
              <a:rPr lang="fr-CH" b="1" smtClean="0">
                <a:solidFill>
                  <a:prstClr val="black">
                    <a:tint val="75000"/>
                  </a:prstClr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08.10.2014</a:t>
            </a:fld>
            <a:endParaRPr lang="fr-CH" b="1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62675" y="6375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7" descr="unigelogo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16925" y="6130925"/>
            <a:ext cx="727075" cy="727075"/>
          </a:xfrm>
          <a:prstGeom prst="rect">
            <a:avLst/>
          </a:prstGeom>
          <a:noFill/>
        </p:spPr>
      </p:pic>
      <p:sp>
        <p:nvSpPr>
          <p:cNvPr id="8" name="Footer Placeholder 2"/>
          <p:cNvSpPr txBox="1">
            <a:spLocks/>
          </p:cNvSpPr>
          <p:nvPr userDrawn="1"/>
        </p:nvSpPr>
        <p:spPr>
          <a:xfrm>
            <a:off x="1855486" y="6392199"/>
            <a:ext cx="670559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Blondel  ICHEP 2014 July 4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171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43AA7-30F6-4121-B7C5-051A6F32CB28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08.10.2014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3CA99-6544-4B12-A7B1-691B9BBFEB4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3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fcc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ern.ch/fcc-e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15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22.png"/><Relationship Id="rId4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hep-ph/0503065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hyperlink" Target="http://indico.cern.ch/event/313708/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://cern.ch/fcc-ee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 t="28879"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074409" y="0"/>
            <a:ext cx="2495235" cy="646331"/>
          </a:xfrm>
          <a:prstGeom prst="rect">
            <a:avLst/>
          </a:prstGeom>
          <a:solidFill>
            <a:srgbClr val="E6BA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1800" dirty="0" err="1" smtClean="0">
                <a:latin typeface="+mn-lt"/>
              </a:rPr>
              <a:t>Higgs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Factory</a:t>
            </a:r>
            <a:r>
              <a:rPr lang="fr-CH" sz="1800" dirty="0" smtClean="0">
                <a:latin typeface="+mn-lt"/>
              </a:rPr>
              <a:t> Workshop </a:t>
            </a:r>
          </a:p>
          <a:p>
            <a:pPr algn="ctr"/>
            <a:r>
              <a:rPr lang="fr-CH" sz="1800" dirty="0" err="1" smtClean="0">
                <a:latin typeface="+mn-lt"/>
              </a:rPr>
              <a:t>Fermilab</a:t>
            </a:r>
            <a:r>
              <a:rPr lang="fr-CH" sz="1800" dirty="0" smtClean="0">
                <a:latin typeface="+mn-lt"/>
              </a:rPr>
              <a:t>, 14-16 </a:t>
            </a:r>
            <a:r>
              <a:rPr lang="fr-CH" sz="1800" dirty="0" smtClean="0">
                <a:latin typeface="+mn-lt"/>
              </a:rPr>
              <a:t>2012</a:t>
            </a:r>
            <a:endParaRPr lang="fr-CH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13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966072"/>
            <a:ext cx="4896000" cy="5184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-32389"/>
            <a:ext cx="9143999" cy="100800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Future Circular Collider Study - SCOPE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CDR and cost review for the next ESU 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20" y="1115343"/>
            <a:ext cx="4147504" cy="54630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kern="0" dirty="0" smtClean="0">
                <a:latin typeface="Arial"/>
                <a:cs typeface="Calibri" pitchFamily="34" charset="0"/>
              </a:rPr>
              <a:t>Forming an international collaboration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smtClean="0">
                <a:latin typeface="Arial"/>
                <a:cs typeface="Calibri" pitchFamily="34" charset="0"/>
              </a:rPr>
              <a:t>pp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-collider (</a:t>
            </a:r>
            <a:r>
              <a:rPr lang="en-US" sz="24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)       </a:t>
            </a:r>
            <a:r>
              <a:rPr lang="en-US" sz="2400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smtClean="0">
                <a:latin typeface="Arial"/>
                <a:cs typeface="Calibri" pitchFamily="34" charset="0"/>
              </a:rPr>
              <a:t>defining infrastructure requirements </a:t>
            </a:r>
            <a:endParaRPr lang="en-US" sz="2400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fr-CH" sz="2400" b="1" i="1" kern="0" dirty="0" err="1" smtClean="0">
                <a:solidFill>
                  <a:srgbClr val="0070C0"/>
                </a:solidFill>
                <a:latin typeface="Arial"/>
                <a:cs typeface="Calibri" pitchFamily="34" charset="0"/>
              </a:rPr>
              <a:t>ultimate</a:t>
            </a:r>
            <a:r>
              <a:rPr lang="fr-CH" sz="2400" b="1" i="1" kern="0" dirty="0" smtClean="0">
                <a:solidFill>
                  <a:srgbClr val="0070C0"/>
                </a:solidFill>
                <a:latin typeface="Arial"/>
                <a:cs typeface="Calibri" pitchFamily="34" charset="0"/>
              </a:rPr>
              <a:t> goal: 100 </a:t>
            </a:r>
            <a:r>
              <a:rPr lang="fr-CH" sz="2400" b="1" i="1" kern="0" dirty="0" err="1" smtClean="0">
                <a:solidFill>
                  <a:srgbClr val="0070C0"/>
                </a:solidFill>
                <a:latin typeface="Arial"/>
                <a:cs typeface="Calibri" pitchFamily="34" charset="0"/>
              </a:rPr>
              <a:t>TeV</a:t>
            </a:r>
            <a:r>
              <a:rPr lang="fr-CH" sz="2400" b="1" i="1" kern="0" dirty="0" smtClean="0">
                <a:solidFill>
                  <a:srgbClr val="0070C0"/>
                </a:solidFill>
                <a:latin typeface="Arial"/>
                <a:cs typeface="Calibri" pitchFamily="34" charset="0"/>
              </a:rPr>
              <a:t> pp collisions</a:t>
            </a:r>
            <a:endParaRPr lang="en-US" sz="2000" b="1" i="1" kern="0" dirty="0" smtClean="0">
              <a:solidFill>
                <a:srgbClr val="0070C0"/>
              </a:solidFill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0" b="1" i="1" kern="0" dirty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</a:t>
            </a:r>
            <a:r>
              <a:rPr lang="en-US" sz="2400" b="1" kern="0" baseline="3000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+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</a:t>
            </a:r>
            <a:r>
              <a:rPr lang="en-US" sz="2400" b="1" kern="0" baseline="3000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-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collider 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(</a:t>
            </a:r>
            <a:r>
              <a:rPr lang="en-US" sz="2400" b="1" i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ee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) </a:t>
            </a:r>
            <a:r>
              <a:rPr lang="en-US" sz="2400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as potential intermediate step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smtClean="0">
                <a:latin typeface="Arial"/>
                <a:cs typeface="Calibri" pitchFamily="34" charset="0"/>
              </a:rPr>
              <a:t>p-e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 (</a:t>
            </a:r>
            <a:r>
              <a:rPr lang="en-US" sz="2400" b="1" i="1" kern="0" dirty="0" smtClean="0">
                <a:latin typeface="Arial"/>
                <a:cs typeface="Calibri" pitchFamily="34" charset="0"/>
              </a:rPr>
              <a:t>FCC-he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) option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latin typeface="Arial"/>
                <a:cs typeface="Calibri" pitchFamily="34" charset="0"/>
              </a:rPr>
              <a:t>80-100 </a:t>
            </a:r>
            <a:r>
              <a:rPr lang="en-US" sz="2400" b="1" kern="0" dirty="0">
                <a:latin typeface="Arial"/>
                <a:cs typeface="Calibri" pitchFamily="34" charset="0"/>
              </a:rPr>
              <a:t>km 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infrastructure </a:t>
            </a:r>
            <a:r>
              <a:rPr lang="en-US" sz="2400" kern="0" dirty="0">
                <a:latin typeface="Arial"/>
                <a:cs typeface="Calibri" pitchFamily="34" charset="0"/>
              </a:rPr>
              <a:t>in Geneva </a:t>
            </a:r>
            <a:r>
              <a:rPr lang="en-US" sz="2400" kern="0" dirty="0" smtClean="0">
                <a:latin typeface="Arial"/>
                <a:cs typeface="Calibri" pitchFamily="34" charset="0"/>
              </a:rPr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33781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86864" y="2972085"/>
            <a:ext cx="3796547" cy="1623340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240692" y="2906331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80652" y="2756061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6916" y="2667353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5921" y="228522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64A2">
                    <a:lumMod val="60000"/>
                    <a:lumOff val="40000"/>
                  </a:srgbClr>
                </a:solidFill>
                <a:latin typeface="Calibri"/>
              </a:rPr>
              <a:t>PSB</a:t>
            </a:r>
            <a:endParaRPr lang="en-GB" sz="1800" dirty="0">
              <a:solidFill>
                <a:srgbClr val="8064A2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5727" y="2353273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64A2">
                    <a:lumMod val="60000"/>
                    <a:lumOff val="40000"/>
                  </a:srgbClr>
                </a:solidFill>
                <a:latin typeface="Calibri"/>
              </a:rPr>
              <a:t>PS (0.6 km)</a:t>
            </a:r>
            <a:endParaRPr lang="en-GB" sz="1800" dirty="0">
              <a:solidFill>
                <a:srgbClr val="8064A2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6808" y="2646563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8064A2">
                    <a:lumMod val="60000"/>
                    <a:lumOff val="40000"/>
                  </a:srgbClr>
                </a:solidFill>
                <a:latin typeface="Calibri"/>
              </a:rPr>
              <a:t>SPS (6.9 km)</a:t>
            </a:r>
            <a:endParaRPr lang="en-GB" sz="1800" dirty="0">
              <a:solidFill>
                <a:srgbClr val="8064A2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12" y="1499081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2881" y="2323397"/>
            <a:ext cx="1657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LHC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(26.7 km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CC"/>
                </a:solidFill>
                <a:latin typeface="Calibri"/>
              </a:rPr>
              <a:t>HL-LHC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" i="1" dirty="0" smtClean="0">
                <a:solidFill>
                  <a:srgbClr val="7030A0"/>
                </a:solidFill>
                <a:latin typeface="Calibri"/>
              </a:rPr>
              <a:t>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2000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4928" y="1519077"/>
            <a:ext cx="6416556" cy="324874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93840" y="1246179"/>
            <a:ext cx="328647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FCC-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</a:rPr>
              <a:t>ee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(80-100 km,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latin typeface="Calibri"/>
              </a:rPr>
              <a:t>        </a:t>
            </a:r>
            <a:r>
              <a:rPr lang="en-US" sz="2800" i="1" dirty="0" err="1">
                <a:solidFill>
                  <a:srgbClr val="FF0000"/>
                </a:solidFill>
                <a:latin typeface="Calibri"/>
              </a:rPr>
              <a:t>e</a:t>
            </a:r>
            <a:r>
              <a:rPr lang="en-US" sz="2800" baseline="30000" dirty="0" err="1">
                <a:solidFill>
                  <a:srgbClr val="FF0000"/>
                </a:solidFill>
                <a:latin typeface="Calibri"/>
              </a:rPr>
              <a:t>+</a:t>
            </a:r>
            <a:r>
              <a:rPr lang="en-US" sz="2800" i="1" dirty="0" err="1">
                <a:solidFill>
                  <a:srgbClr val="FF0000"/>
                </a:solidFill>
                <a:latin typeface="Calibri"/>
              </a:rPr>
              <a:t>e</a:t>
            </a:r>
            <a:r>
              <a:rPr lang="en-US" sz="2800" baseline="30000" dirty="0">
                <a:solidFill>
                  <a:srgbClr val="FF0000"/>
                </a:solidFill>
                <a:latin typeface="Calibri"/>
              </a:rPr>
              <a:t>-</a:t>
            </a:r>
            <a:r>
              <a:rPr lang="en-US" sz="2800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90-350 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</a:rPr>
              <a:t>GeV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libri"/>
              </a:rPr>
              <a:t>        </a:t>
            </a:r>
            <a:r>
              <a:rPr lang="en-US" sz="2800" dirty="0" err="1" smtClean="0">
                <a:latin typeface="Calibri"/>
              </a:rPr>
              <a:t>Interm</a:t>
            </a:r>
            <a:r>
              <a:rPr lang="en-US" sz="2800" dirty="0" smtClean="0">
                <a:latin typeface="Calibri"/>
              </a:rPr>
              <a:t>. step</a:t>
            </a:r>
            <a:endParaRPr lang="en-US" sz="2800" dirty="0"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1112" y="3433912"/>
            <a:ext cx="21830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FCC-</a:t>
            </a:r>
            <a:r>
              <a:rPr lang="en-US" sz="2800" dirty="0" err="1" smtClean="0">
                <a:solidFill>
                  <a:srgbClr val="0000FF"/>
                </a:solidFill>
                <a:latin typeface="Calibri"/>
              </a:rPr>
              <a:t>hh</a:t>
            </a:r>
            <a:r>
              <a:rPr lang="en-US" sz="2800" dirty="0" smtClean="0">
                <a:solidFill>
                  <a:srgbClr val="0000FF"/>
                </a:solidFill>
                <a:latin typeface="Calibri"/>
              </a:rPr>
              <a:t> 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(</a:t>
            </a:r>
            <a:r>
              <a:rPr lang="en-US" sz="2800" i="1" dirty="0" err="1">
                <a:solidFill>
                  <a:srgbClr val="0000FF"/>
                </a:solidFill>
                <a:latin typeface="Calibri"/>
              </a:rPr>
              <a:t>pp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, up 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latin typeface="Calibri"/>
              </a:rPr>
              <a:t>100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TeV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/>
              </a:rPr>
              <a:t>c.m</a:t>
            </a:r>
            <a:r>
              <a:rPr lang="en-US" sz="2800" dirty="0">
                <a:solidFill>
                  <a:srgbClr val="0000FF"/>
                </a:solidFill>
                <a:latin typeface="Calibri"/>
              </a:rPr>
              <a:t>.)</a:t>
            </a:r>
          </a:p>
        </p:txBody>
      </p:sp>
      <p:sp>
        <p:nvSpPr>
          <p:cNvPr id="16" name="Oval 15"/>
          <p:cNvSpPr/>
          <p:nvPr/>
        </p:nvSpPr>
        <p:spPr>
          <a:xfrm>
            <a:off x="398870" y="1570163"/>
            <a:ext cx="6416556" cy="3248744"/>
          </a:xfrm>
          <a:prstGeom prst="ellipse">
            <a:avLst/>
          </a:prstGeom>
          <a:noFill/>
          <a:ln w="508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8580" y="129751"/>
            <a:ext cx="783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0" i="1" dirty="0">
                <a:solidFill>
                  <a:prstClr val="black"/>
                </a:solidFill>
                <a:latin typeface="Calibri"/>
              </a:rPr>
              <a:t>possible long-term strategy</a:t>
            </a:r>
            <a:endParaRPr lang="en-GB" sz="5400" b="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451" y="5551615"/>
            <a:ext cx="7867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0" dirty="0">
                <a:solidFill>
                  <a:srgbClr val="00B050"/>
                </a:solidFill>
                <a:latin typeface="Calibri"/>
              </a:rPr>
              <a:t>&amp; </a:t>
            </a:r>
            <a:r>
              <a:rPr lang="en-US" sz="2800" i="1" dirty="0">
                <a:solidFill>
                  <a:srgbClr val="00B050"/>
                </a:solidFill>
                <a:latin typeface="Calibri"/>
              </a:rPr>
              <a:t>e</a:t>
            </a:r>
            <a:r>
              <a:rPr lang="en-US" sz="2800" i="1" baseline="30000" dirty="0">
                <a:solidFill>
                  <a:srgbClr val="00B050"/>
                </a:solidFill>
                <a:latin typeface="Calibri"/>
                <a:cs typeface="Calibri"/>
              </a:rPr>
              <a:t>±</a:t>
            </a:r>
            <a:r>
              <a:rPr lang="en-US" sz="2800" dirty="0">
                <a:solidFill>
                  <a:srgbClr val="00B050"/>
                </a:solidFill>
                <a:latin typeface="Calibri"/>
              </a:rPr>
              <a:t> (120 GeV)–</a:t>
            </a:r>
            <a:r>
              <a:rPr lang="en-US" sz="2800" i="1" dirty="0">
                <a:solidFill>
                  <a:srgbClr val="00B050"/>
                </a:solidFill>
                <a:latin typeface="Calibri"/>
              </a:rPr>
              <a:t>p</a:t>
            </a:r>
            <a:r>
              <a:rPr lang="en-US" sz="2800" dirty="0">
                <a:solidFill>
                  <a:srgbClr val="00B050"/>
                </a:solidFill>
                <a:latin typeface="Calibri"/>
              </a:rPr>
              <a:t> (7, 16 &amp; 50 </a:t>
            </a:r>
            <a:r>
              <a:rPr lang="en-US" sz="2800" dirty="0" err="1">
                <a:solidFill>
                  <a:srgbClr val="00B050"/>
                </a:solidFill>
                <a:latin typeface="Calibri"/>
              </a:rPr>
              <a:t>TeV</a:t>
            </a:r>
            <a:r>
              <a:rPr lang="en-US" sz="2800" dirty="0">
                <a:solidFill>
                  <a:srgbClr val="00B050"/>
                </a:solidFill>
                <a:latin typeface="Calibri"/>
              </a:rPr>
              <a:t>) </a:t>
            </a:r>
            <a:r>
              <a:rPr lang="en-US" sz="2800" b="0" dirty="0">
                <a:solidFill>
                  <a:srgbClr val="00B050"/>
                </a:solidFill>
                <a:latin typeface="Calibri"/>
              </a:rPr>
              <a:t>collisions </a:t>
            </a:r>
            <a:r>
              <a:rPr lang="en-US" sz="2800" b="0" dirty="0" smtClean="0">
                <a:solidFill>
                  <a:srgbClr val="00B050"/>
                </a:solidFill>
                <a:latin typeface="Calibri"/>
              </a:rPr>
              <a:t>FCC-eh) </a:t>
            </a:r>
            <a:endParaRPr lang="en-GB" sz="2800" b="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128" y="6044057"/>
            <a:ext cx="9216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CC"/>
                </a:solidFill>
                <a:latin typeface="Calibri"/>
                <a:cs typeface="Calibri"/>
              </a:rPr>
              <a:t>≥</a:t>
            </a:r>
            <a:r>
              <a:rPr lang="en-US" sz="3200" dirty="0">
                <a:solidFill>
                  <a:srgbClr val="0000CC"/>
                </a:solidFill>
                <a:latin typeface="Calibri"/>
              </a:rPr>
              <a:t>50 years of </a:t>
            </a:r>
            <a:r>
              <a:rPr lang="en-US" sz="3200" i="1" dirty="0" err="1">
                <a:solidFill>
                  <a:srgbClr val="0000CC"/>
                </a:solidFill>
                <a:latin typeface="Calibri"/>
              </a:rPr>
              <a:t>e</a:t>
            </a:r>
            <a:r>
              <a:rPr lang="en-US" sz="3200" i="1" baseline="30000" dirty="0" err="1">
                <a:solidFill>
                  <a:srgbClr val="0000CC"/>
                </a:solidFill>
                <a:latin typeface="Calibri"/>
              </a:rPr>
              <a:t>+</a:t>
            </a:r>
            <a:r>
              <a:rPr lang="en-US" sz="3200" i="1" dirty="0" err="1">
                <a:solidFill>
                  <a:srgbClr val="0000CC"/>
                </a:solidFill>
                <a:latin typeface="Calibri"/>
              </a:rPr>
              <a:t>e</a:t>
            </a:r>
            <a:r>
              <a:rPr lang="en-US" sz="3200" i="1" baseline="30000" dirty="0">
                <a:solidFill>
                  <a:srgbClr val="0000CC"/>
                </a:solidFill>
                <a:latin typeface="Calibri"/>
              </a:rPr>
              <a:t>-</a:t>
            </a:r>
            <a:r>
              <a:rPr lang="en-US" sz="3200" dirty="0">
                <a:solidFill>
                  <a:srgbClr val="0000CC"/>
                </a:solidFill>
                <a:latin typeface="Calibri"/>
              </a:rPr>
              <a:t>, </a:t>
            </a:r>
            <a:r>
              <a:rPr lang="en-US" sz="3200" i="1" dirty="0" err="1">
                <a:solidFill>
                  <a:srgbClr val="0000CC"/>
                </a:solidFill>
                <a:latin typeface="Calibri"/>
              </a:rPr>
              <a:t>pp</a:t>
            </a:r>
            <a:r>
              <a:rPr lang="en-US" sz="3200" dirty="0">
                <a:solidFill>
                  <a:srgbClr val="0000CC"/>
                </a:solidFill>
                <a:latin typeface="Calibri"/>
              </a:rPr>
              <a:t>, </a:t>
            </a:r>
            <a:r>
              <a:rPr lang="en-US" sz="3200" i="1" dirty="0" err="1">
                <a:solidFill>
                  <a:srgbClr val="0000CC"/>
                </a:solidFill>
                <a:latin typeface="Calibri"/>
              </a:rPr>
              <a:t>ep</a:t>
            </a:r>
            <a:r>
              <a:rPr lang="en-US" sz="3200" i="1" dirty="0">
                <a:solidFill>
                  <a:srgbClr val="0000CC"/>
                </a:solidFill>
                <a:latin typeface="Calibri"/>
              </a:rPr>
              <a:t>/A</a:t>
            </a:r>
            <a:r>
              <a:rPr lang="en-US" sz="3200" dirty="0">
                <a:solidFill>
                  <a:srgbClr val="0000CC"/>
                </a:solidFill>
                <a:latin typeface="Calibri"/>
              </a:rPr>
              <a:t> physics at highest energies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604507" y="4807531"/>
            <a:ext cx="2194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/>
              </a:rPr>
              <a:t>Ultimate goal</a:t>
            </a:r>
            <a:endParaRPr lang="en-US" sz="2800" dirty="0"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56808" y="3023999"/>
            <a:ext cx="3796547" cy="1623340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100112" y="2944577"/>
            <a:ext cx="3796547" cy="16233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96423" y="2069778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FF0000"/>
                </a:solidFill>
                <a:latin typeface="Calibri"/>
              </a:rPr>
              <a:t>LEP</a:t>
            </a:r>
            <a:endParaRPr lang="fr-CH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5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3" grpId="0" animBg="1"/>
      <p:bldP spid="15" grpId="0"/>
      <p:bldP spid="16" grpId="0" animBg="1"/>
      <p:bldP spid="24" grpId="0"/>
      <p:bldP spid="25" grpId="0"/>
      <p:bldP spid="2" grpId="0"/>
      <p:bldP spid="22" grpId="0" animBg="1"/>
      <p:bldP spid="2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69655" y="6356350"/>
            <a:ext cx="2895600" cy="365125"/>
          </a:xfrm>
        </p:spPr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12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85" y="593685"/>
            <a:ext cx="5530320" cy="562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5644" y="3879050"/>
            <a:ext cx="444160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FCC-</a:t>
            </a:r>
            <a:r>
              <a:rPr lang="fr-CH" sz="3600" b="1" dirty="0" err="1" smtClean="0"/>
              <a:t>ee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physics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studies</a:t>
            </a:r>
            <a:endParaRPr lang="en-US" sz="3600" b="1" dirty="0"/>
          </a:p>
        </p:txBody>
      </p:sp>
      <p:sp>
        <p:nvSpPr>
          <p:cNvPr id="11" name="Sun 10"/>
          <p:cNvSpPr/>
          <p:nvPr/>
        </p:nvSpPr>
        <p:spPr>
          <a:xfrm>
            <a:off x="4262260" y="458670"/>
            <a:ext cx="585065" cy="63007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/>
          <p:cNvSpPr/>
          <p:nvPr/>
        </p:nvSpPr>
        <p:spPr>
          <a:xfrm>
            <a:off x="5157065" y="5589240"/>
            <a:ext cx="585065" cy="63007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n 12"/>
          <p:cNvSpPr/>
          <p:nvPr/>
        </p:nvSpPr>
        <p:spPr>
          <a:xfrm>
            <a:off x="4256965" y="5769260"/>
            <a:ext cx="585065" cy="63007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3356865" y="5589240"/>
            <a:ext cx="585065" cy="63007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21474" y="5934670"/>
            <a:ext cx="202811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one of the possible </a:t>
            </a:r>
          </a:p>
          <a:p>
            <a:r>
              <a:rPr lang="fr-CH" dirty="0" err="1" smtClean="0"/>
              <a:t>layouts</a:t>
            </a:r>
            <a:r>
              <a:rPr lang="fr-CH" dirty="0" smtClean="0"/>
              <a:t> of the FCC</a:t>
            </a:r>
          </a:p>
          <a:p>
            <a:r>
              <a:rPr lang="fr-CH" dirty="0" err="1" smtClean="0"/>
              <a:t>with</a:t>
            </a:r>
            <a:r>
              <a:rPr lang="fr-CH" dirty="0" smtClean="0"/>
              <a:t> 4 </a:t>
            </a:r>
            <a:r>
              <a:rPr lang="fr-CH" dirty="0" err="1" smtClean="0"/>
              <a:t>IPs</a:t>
            </a:r>
            <a:r>
              <a:rPr lang="fr-CH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FA20-7D20-44F5-A8E2-30BAF7BA75A5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09.10.2014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13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7" name="Picture 2" descr="https://indico.cern.ch/event/313708/picture/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0" cy="62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96" y="-10551"/>
            <a:ext cx="4657981" cy="63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5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A5553BA-811E-4421-B50B-452DF5DB9092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09.10.2014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21073"/>
            <a:ext cx="6414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>
                <a:solidFill>
                  <a:prstClr val="black"/>
                </a:solidFill>
              </a:rPr>
              <a:t>Successes</a:t>
            </a:r>
            <a:r>
              <a:rPr lang="fr-CH" sz="2800" b="1" dirty="0">
                <a:solidFill>
                  <a:prstClr val="black"/>
                </a:solidFill>
              </a:rPr>
              <a:t> of </a:t>
            </a:r>
            <a:r>
              <a:rPr lang="fr-CH" sz="2800" b="1" dirty="0" smtClean="0">
                <a:solidFill>
                  <a:prstClr val="black"/>
                </a:solidFill>
              </a:rPr>
              <a:t>7th FCC-</a:t>
            </a:r>
            <a:r>
              <a:rPr lang="fr-CH" sz="2800" b="1" dirty="0" err="1" smtClean="0">
                <a:solidFill>
                  <a:prstClr val="black"/>
                </a:solidFill>
              </a:rPr>
              <a:t>ee</a:t>
            </a:r>
            <a:r>
              <a:rPr lang="fr-CH" sz="2800" b="1" dirty="0" smtClean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Physics</a:t>
            </a:r>
            <a:r>
              <a:rPr lang="fr-CH" sz="2800" b="1" dirty="0">
                <a:solidFill>
                  <a:prstClr val="black"/>
                </a:solidFill>
              </a:rPr>
              <a:t> workshop</a:t>
            </a:r>
            <a:endParaRPr lang="fr-CH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26" y="789667"/>
            <a:ext cx="904997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prstClr val="black"/>
                </a:solidFill>
              </a:rPr>
              <a:t>-1-</a:t>
            </a:r>
            <a:r>
              <a:rPr lang="fr-CH" sz="2000" b="1" dirty="0">
                <a:solidFill>
                  <a:prstClr val="black"/>
                </a:solidFill>
              </a:rPr>
              <a:t> All top </a:t>
            </a:r>
            <a:r>
              <a:rPr lang="fr-CH" sz="2000" b="1" dirty="0" err="1">
                <a:solidFill>
                  <a:prstClr val="black"/>
                </a:solidFill>
              </a:rPr>
              <a:t>level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conveners</a:t>
            </a:r>
            <a:r>
              <a:rPr lang="fr-CH" sz="2000" b="1" dirty="0">
                <a:solidFill>
                  <a:prstClr val="black"/>
                </a:solidFill>
              </a:rPr>
              <a:t> are </a:t>
            </a:r>
            <a:r>
              <a:rPr lang="fr-CH" sz="2000" b="1" dirty="0" err="1">
                <a:solidFill>
                  <a:prstClr val="black"/>
                </a:solidFill>
              </a:rPr>
              <a:t>nominated</a:t>
            </a:r>
            <a:r>
              <a:rPr lang="fr-CH" sz="2000" b="1" dirty="0">
                <a:solidFill>
                  <a:prstClr val="black"/>
                </a:solidFill>
              </a:rPr>
              <a:t> and </a:t>
            </a:r>
            <a:r>
              <a:rPr lang="fr-CH" sz="2000" b="1" dirty="0" err="1">
                <a:solidFill>
                  <a:prstClr val="black"/>
                </a:solidFill>
              </a:rPr>
              <a:t>engaged</a:t>
            </a:r>
            <a:r>
              <a:rPr lang="fr-CH" sz="2000" b="1" dirty="0">
                <a:solidFill>
                  <a:prstClr val="black"/>
                </a:solidFill>
              </a:rPr>
              <a:t>! </a:t>
            </a:r>
            <a:r>
              <a:rPr lang="fr-CH" dirty="0">
                <a:solidFill>
                  <a:prstClr val="black"/>
                </a:solidFill>
              </a:rPr>
              <a:t> </a:t>
            </a:r>
          </a:p>
          <a:p>
            <a:r>
              <a:rPr lang="fr-CH" dirty="0">
                <a:solidFill>
                  <a:prstClr val="black"/>
                </a:solidFill>
              </a:rPr>
              <a:t>                     congratulations to Patrick  </a:t>
            </a:r>
            <a:r>
              <a:rPr lang="fr-CH" dirty="0" err="1" smtClean="0">
                <a:solidFill>
                  <a:prstClr val="black"/>
                </a:solidFill>
              </a:rPr>
              <a:t>Janot</a:t>
            </a:r>
            <a:r>
              <a:rPr lang="fr-CH" dirty="0" smtClean="0">
                <a:solidFill>
                  <a:prstClr val="black"/>
                </a:solidFill>
              </a:rPr>
              <a:t> and </a:t>
            </a:r>
            <a:r>
              <a:rPr lang="fr-CH" dirty="0">
                <a:solidFill>
                  <a:prstClr val="black"/>
                </a:solidFill>
              </a:rPr>
              <a:t>to the </a:t>
            </a:r>
            <a:r>
              <a:rPr lang="fr-CH" dirty="0" err="1">
                <a:solidFill>
                  <a:prstClr val="black"/>
                </a:solidFill>
              </a:rPr>
              <a:t>conveners</a:t>
            </a:r>
            <a:r>
              <a:rPr lang="fr-CH" dirty="0">
                <a:solidFill>
                  <a:prstClr val="black"/>
                </a:solidFill>
              </a:rPr>
              <a:t>!  </a:t>
            </a:r>
          </a:p>
          <a:p>
            <a:endParaRPr lang="fr-CH" sz="1600" dirty="0">
              <a:solidFill>
                <a:prstClr val="black"/>
              </a:solidFill>
            </a:endParaRPr>
          </a:p>
          <a:p>
            <a:r>
              <a:rPr lang="fr-CH" sz="2000" b="1" dirty="0">
                <a:solidFill>
                  <a:prstClr val="black"/>
                </a:solidFill>
              </a:rPr>
              <a:t>-2- Software effort </a:t>
            </a:r>
            <a:r>
              <a:rPr lang="fr-CH" sz="2000" b="1" dirty="0" err="1">
                <a:solidFill>
                  <a:prstClr val="black"/>
                </a:solidFill>
              </a:rPr>
              <a:t>is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underway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</a:p>
          <a:p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>
                <a:solidFill>
                  <a:prstClr val="black"/>
                </a:solidFill>
              </a:rPr>
              <a:t>                   </a:t>
            </a:r>
            <a:r>
              <a:rPr lang="fr-CH" dirty="0" err="1">
                <a:solidFill>
                  <a:prstClr val="black"/>
                </a:solidFill>
              </a:rPr>
              <a:t>big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thanks</a:t>
            </a:r>
            <a:r>
              <a:rPr lang="fr-CH" dirty="0">
                <a:solidFill>
                  <a:prstClr val="black"/>
                </a:solidFill>
              </a:rPr>
              <a:t> to Benedikt </a:t>
            </a:r>
            <a:r>
              <a:rPr lang="fr-CH" dirty="0" err="1">
                <a:solidFill>
                  <a:prstClr val="black"/>
                </a:solidFill>
              </a:rPr>
              <a:t>Hegner</a:t>
            </a:r>
            <a:r>
              <a:rPr lang="fr-CH" dirty="0">
                <a:solidFill>
                  <a:prstClr val="black"/>
                </a:solidFill>
              </a:rPr>
              <a:t> et al!</a:t>
            </a:r>
          </a:p>
          <a:p>
            <a:endParaRPr lang="fr-CH" sz="1600" b="1" dirty="0">
              <a:solidFill>
                <a:prstClr val="black"/>
              </a:solidFill>
            </a:endParaRPr>
          </a:p>
          <a:p>
            <a:r>
              <a:rPr lang="fr-CH" sz="2000" b="1" dirty="0">
                <a:solidFill>
                  <a:prstClr val="black"/>
                </a:solidFill>
              </a:rPr>
              <a:t>-3- Nice participation by </a:t>
            </a:r>
            <a:r>
              <a:rPr lang="fr-CH" sz="2000" b="1" dirty="0" err="1">
                <a:solidFill>
                  <a:prstClr val="black"/>
                </a:solidFill>
              </a:rPr>
              <a:t>e+e</a:t>
            </a:r>
            <a:r>
              <a:rPr lang="fr-CH" sz="2000" b="1" dirty="0">
                <a:solidFill>
                  <a:prstClr val="black"/>
                </a:solidFill>
              </a:rPr>
              <a:t>- </a:t>
            </a:r>
            <a:r>
              <a:rPr lang="fr-CH" sz="2000" b="1" dirty="0" err="1">
                <a:solidFill>
                  <a:prstClr val="black"/>
                </a:solidFill>
              </a:rPr>
              <a:t>Linear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collider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colleagues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</a:p>
          <a:p>
            <a:r>
              <a:rPr lang="fr-CH" b="1" dirty="0">
                <a:solidFill>
                  <a:prstClr val="black"/>
                </a:solidFill>
              </a:rPr>
              <a:t>  </a:t>
            </a:r>
            <a:r>
              <a:rPr lang="fr-CH" b="1" dirty="0">
                <a:solidFill>
                  <a:prstClr val="black"/>
                </a:solidFill>
              </a:rPr>
              <a:t>          </a:t>
            </a:r>
            <a:r>
              <a:rPr lang="fr-CH" dirty="0">
                <a:solidFill>
                  <a:prstClr val="black"/>
                </a:solidFill>
              </a:rPr>
              <a:t>part </a:t>
            </a:r>
            <a:r>
              <a:rPr lang="fr-CH" dirty="0">
                <a:solidFill>
                  <a:prstClr val="black"/>
                </a:solidFill>
              </a:rPr>
              <a:t>of FCC-</a:t>
            </a:r>
            <a:r>
              <a:rPr lang="fr-CH" dirty="0" err="1">
                <a:solidFill>
                  <a:prstClr val="black"/>
                </a:solidFill>
              </a:rPr>
              <a:t>ee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>
                <a:solidFill>
                  <a:prstClr val="black"/>
                </a:solidFill>
              </a:rPr>
              <a:t>mandate. </a:t>
            </a:r>
            <a:r>
              <a:rPr lang="fr-CH" dirty="0" err="1">
                <a:solidFill>
                  <a:prstClr val="black"/>
                </a:solidFill>
              </a:rPr>
              <a:t>W</a:t>
            </a:r>
            <a:r>
              <a:rPr lang="fr-CH" dirty="0" err="1">
                <a:solidFill>
                  <a:prstClr val="black"/>
                </a:solidFill>
              </a:rPr>
              <a:t>e</a:t>
            </a:r>
            <a:r>
              <a:rPr lang="fr-CH" dirty="0">
                <a:solidFill>
                  <a:prstClr val="black"/>
                </a:solidFill>
              </a:rPr>
              <a:t> all </a:t>
            </a:r>
            <a:r>
              <a:rPr lang="fr-CH" dirty="0" err="1">
                <a:solidFill>
                  <a:prstClr val="black"/>
                </a:solidFill>
              </a:rPr>
              <a:t>agree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that</a:t>
            </a:r>
            <a:r>
              <a:rPr lang="fr-CH" dirty="0">
                <a:solidFill>
                  <a:prstClr val="black"/>
                </a:solidFill>
              </a:rPr>
              <a:t> the </a:t>
            </a:r>
            <a:r>
              <a:rPr lang="fr-CH" dirty="0" err="1">
                <a:solidFill>
                  <a:prstClr val="black"/>
                </a:solidFill>
              </a:rPr>
              <a:t>next</a:t>
            </a:r>
            <a:r>
              <a:rPr lang="fr-CH" dirty="0">
                <a:solidFill>
                  <a:prstClr val="black"/>
                </a:solidFill>
              </a:rPr>
              <a:t> machine </a:t>
            </a:r>
            <a:r>
              <a:rPr lang="fr-CH" dirty="0" err="1">
                <a:solidFill>
                  <a:prstClr val="black"/>
                </a:solidFill>
              </a:rPr>
              <a:t>should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be</a:t>
            </a:r>
            <a:r>
              <a:rPr lang="fr-CH" dirty="0">
                <a:solidFill>
                  <a:prstClr val="black"/>
                </a:solidFill>
              </a:rPr>
              <a:t> an </a:t>
            </a:r>
            <a:r>
              <a:rPr lang="fr-CH" dirty="0" err="1">
                <a:solidFill>
                  <a:prstClr val="black"/>
                </a:solidFill>
              </a:rPr>
              <a:t>e+e</a:t>
            </a:r>
            <a:r>
              <a:rPr lang="fr-CH" dirty="0">
                <a:solidFill>
                  <a:prstClr val="black"/>
                </a:solidFill>
              </a:rPr>
              <a:t>- </a:t>
            </a:r>
            <a:r>
              <a:rPr lang="fr-CH" dirty="0" err="1">
                <a:solidFill>
                  <a:prstClr val="black"/>
                </a:solidFill>
              </a:rPr>
              <a:t>collider</a:t>
            </a:r>
            <a:r>
              <a:rPr lang="fr-CH" dirty="0">
                <a:solidFill>
                  <a:prstClr val="black"/>
                </a:solidFill>
              </a:rPr>
              <a:t>. </a:t>
            </a:r>
          </a:p>
          <a:p>
            <a:r>
              <a:rPr lang="fr-CH" dirty="0">
                <a:solidFill>
                  <a:prstClr val="black"/>
                </a:solidFill>
              </a:rPr>
              <a:t>                 </a:t>
            </a:r>
            <a:r>
              <a:rPr lang="fr-CH" i="1" dirty="0">
                <a:solidFill>
                  <a:srgbClr val="336600"/>
                </a:solidFill>
              </a:rPr>
              <a:t>(</a:t>
            </a:r>
            <a:r>
              <a:rPr lang="fr-CH" i="1" dirty="0" err="1">
                <a:solidFill>
                  <a:srgbClr val="336600"/>
                </a:solidFill>
              </a:rPr>
              <a:t>Thanks</a:t>
            </a:r>
            <a:r>
              <a:rPr lang="fr-CH" i="1" dirty="0">
                <a:solidFill>
                  <a:srgbClr val="336600"/>
                </a:solidFill>
              </a:rPr>
              <a:t> to Simon, Wilson, Sailer, </a:t>
            </a:r>
            <a:r>
              <a:rPr lang="fr-CH" i="1" dirty="0" err="1">
                <a:solidFill>
                  <a:srgbClr val="336600"/>
                </a:solidFill>
              </a:rPr>
              <a:t>Mele</a:t>
            </a:r>
            <a:r>
              <a:rPr lang="fr-CH" i="1" dirty="0">
                <a:solidFill>
                  <a:srgbClr val="336600"/>
                </a:solidFill>
              </a:rPr>
              <a:t>, </a:t>
            </a:r>
            <a:r>
              <a:rPr lang="fr-CH" i="1" dirty="0" err="1">
                <a:solidFill>
                  <a:srgbClr val="336600"/>
                </a:solidFill>
              </a:rPr>
              <a:t>H</a:t>
            </a:r>
            <a:r>
              <a:rPr lang="fr-CH" i="1" dirty="0" err="1">
                <a:solidFill>
                  <a:srgbClr val="336600"/>
                </a:solidFill>
              </a:rPr>
              <a:t>einemeyer</a:t>
            </a:r>
            <a:r>
              <a:rPr lang="fr-CH" i="1" dirty="0">
                <a:solidFill>
                  <a:srgbClr val="336600"/>
                </a:solidFill>
              </a:rPr>
              <a:t>, </a:t>
            </a:r>
            <a:r>
              <a:rPr lang="fr-CH" i="1" dirty="0" err="1">
                <a:solidFill>
                  <a:srgbClr val="336600"/>
                </a:solidFill>
              </a:rPr>
              <a:t>Grojean</a:t>
            </a:r>
            <a:r>
              <a:rPr lang="fr-CH" i="1" dirty="0">
                <a:solidFill>
                  <a:srgbClr val="336600"/>
                </a:solidFill>
              </a:rPr>
              <a:t>, </a:t>
            </a:r>
            <a:r>
              <a:rPr lang="fr-CH" i="1" dirty="0" err="1">
                <a:solidFill>
                  <a:srgbClr val="336600"/>
                </a:solidFill>
              </a:rPr>
              <a:t>Brient</a:t>
            </a:r>
            <a:r>
              <a:rPr lang="fr-CH" i="1" dirty="0">
                <a:solidFill>
                  <a:srgbClr val="336600"/>
                </a:solidFill>
              </a:rPr>
              <a:t>, Haddad, etc...)</a:t>
            </a:r>
          </a:p>
          <a:p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>
                <a:solidFill>
                  <a:prstClr val="black"/>
                </a:solidFill>
              </a:rPr>
              <a:t>                   </a:t>
            </a:r>
            <a:r>
              <a:rPr lang="fr-CH" b="1" i="1" dirty="0" err="1">
                <a:solidFill>
                  <a:srgbClr val="FF0000"/>
                </a:solidFill>
              </a:rPr>
              <a:t>We</a:t>
            </a:r>
            <a:r>
              <a:rPr lang="fr-CH" b="1" i="1" dirty="0">
                <a:solidFill>
                  <a:srgbClr val="FF0000"/>
                </a:solidFill>
              </a:rPr>
              <a:t> </a:t>
            </a:r>
            <a:r>
              <a:rPr lang="fr-CH" b="1" i="1" dirty="0" err="1">
                <a:solidFill>
                  <a:srgbClr val="FF0000"/>
                </a:solidFill>
              </a:rPr>
              <a:t>re-invented</a:t>
            </a:r>
            <a:r>
              <a:rPr lang="fr-CH" b="1" i="1" dirty="0">
                <a:solidFill>
                  <a:srgbClr val="FF0000"/>
                </a:solidFill>
              </a:rPr>
              <a:t> the </a:t>
            </a:r>
            <a:r>
              <a:rPr lang="fr-CH" b="1" i="1" dirty="0" err="1">
                <a:solidFill>
                  <a:srgbClr val="FF0000"/>
                </a:solidFill>
              </a:rPr>
              <a:t>wheel</a:t>
            </a:r>
            <a:r>
              <a:rPr lang="fr-CH" b="1" i="1" dirty="0">
                <a:solidFill>
                  <a:srgbClr val="FF0000"/>
                </a:solidFill>
              </a:rPr>
              <a:t> (</a:t>
            </a:r>
            <a:r>
              <a:rPr lang="fr-CH" b="1" i="1" dirty="0" err="1">
                <a:solidFill>
                  <a:srgbClr val="FF0000"/>
                </a:solidFill>
              </a:rPr>
              <a:t>circle</a:t>
            </a:r>
            <a:r>
              <a:rPr lang="fr-CH" b="1" i="1" dirty="0">
                <a:solidFill>
                  <a:srgbClr val="FF0000"/>
                </a:solidFill>
              </a:rPr>
              <a:t>) but </a:t>
            </a:r>
            <a:r>
              <a:rPr lang="fr-CH" b="1" i="1" dirty="0" err="1">
                <a:solidFill>
                  <a:srgbClr val="FF0000"/>
                </a:solidFill>
              </a:rPr>
              <a:t>we</a:t>
            </a:r>
            <a:r>
              <a:rPr lang="fr-CH" b="1" i="1" dirty="0">
                <a:solidFill>
                  <a:srgbClr val="FF0000"/>
                </a:solidFill>
              </a:rPr>
              <a:t> do not </a:t>
            </a:r>
            <a:r>
              <a:rPr lang="fr-CH" b="1" i="1" dirty="0" err="1">
                <a:solidFill>
                  <a:srgbClr val="FF0000"/>
                </a:solidFill>
              </a:rPr>
              <a:t>need</a:t>
            </a:r>
            <a:r>
              <a:rPr lang="fr-CH" b="1" i="1" dirty="0">
                <a:solidFill>
                  <a:srgbClr val="FF0000"/>
                </a:solidFill>
              </a:rPr>
              <a:t> to </a:t>
            </a:r>
            <a:r>
              <a:rPr lang="fr-CH" b="1" i="1" dirty="0" err="1">
                <a:solidFill>
                  <a:srgbClr val="FF0000"/>
                </a:solidFill>
              </a:rPr>
              <a:t>re-invent</a:t>
            </a:r>
            <a:r>
              <a:rPr lang="fr-CH" b="1" i="1" dirty="0">
                <a:solidFill>
                  <a:srgbClr val="FF0000"/>
                </a:solidFill>
              </a:rPr>
              <a:t> the </a:t>
            </a:r>
            <a:r>
              <a:rPr lang="fr-CH" b="1" i="1" dirty="0" err="1">
                <a:solidFill>
                  <a:srgbClr val="FF0000"/>
                </a:solidFill>
              </a:rPr>
              <a:t>electron</a:t>
            </a:r>
            <a:r>
              <a:rPr lang="fr-CH" b="1" i="1" dirty="0">
                <a:solidFill>
                  <a:srgbClr val="FF0000"/>
                </a:solidFill>
              </a:rPr>
              <a:t>!  </a:t>
            </a:r>
            <a:endParaRPr lang="fr-CH" b="1" i="1" dirty="0">
              <a:solidFill>
                <a:srgbClr val="FF0000"/>
              </a:solidFill>
            </a:endParaRPr>
          </a:p>
          <a:p>
            <a:endParaRPr lang="fr-CH" b="1" dirty="0">
              <a:solidFill>
                <a:prstClr val="black"/>
              </a:solidFill>
            </a:endParaRPr>
          </a:p>
          <a:p>
            <a:r>
              <a:rPr lang="fr-CH" b="1" dirty="0">
                <a:solidFill>
                  <a:prstClr val="black"/>
                </a:solidFill>
              </a:rPr>
              <a:t>-</a:t>
            </a:r>
            <a:r>
              <a:rPr lang="fr-CH" b="1" dirty="0">
                <a:solidFill>
                  <a:prstClr val="black"/>
                </a:solidFill>
              </a:rPr>
              <a:t>4- </a:t>
            </a:r>
            <a:r>
              <a:rPr lang="fr-CH" b="1" dirty="0" err="1">
                <a:solidFill>
                  <a:prstClr val="black"/>
                </a:solidFill>
              </a:rPr>
              <a:t>Complementarity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hadron machine </a:t>
            </a:r>
            <a:r>
              <a:rPr lang="fr-CH" b="1" dirty="0" err="1">
                <a:solidFill>
                  <a:prstClr val="black"/>
                </a:solidFill>
              </a:rPr>
              <a:t>is</a:t>
            </a:r>
            <a:r>
              <a:rPr lang="fr-CH" b="1" dirty="0">
                <a:solidFill>
                  <a:prstClr val="black"/>
                </a:solidFill>
              </a:rPr>
              <a:t> not </a:t>
            </a:r>
            <a:r>
              <a:rPr lang="fr-CH" b="1" dirty="0" err="1">
                <a:solidFill>
                  <a:prstClr val="black"/>
                </a:solidFill>
              </a:rPr>
              <a:t>just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words</a:t>
            </a:r>
            <a:r>
              <a:rPr lang="fr-CH" dirty="0">
                <a:solidFill>
                  <a:prstClr val="black"/>
                </a:solidFill>
              </a:rPr>
              <a:t> </a:t>
            </a:r>
            <a:endParaRPr lang="fr-CH" dirty="0">
              <a:solidFill>
                <a:prstClr val="black"/>
              </a:solidFill>
            </a:endParaRPr>
          </a:p>
          <a:p>
            <a:r>
              <a:rPr lang="fr-CH" dirty="0">
                <a:solidFill>
                  <a:prstClr val="black"/>
                </a:solidFill>
              </a:rPr>
              <a:t>                    </a:t>
            </a:r>
            <a:r>
              <a:rPr lang="fr-CH" dirty="0" err="1">
                <a:solidFill>
                  <a:prstClr val="black"/>
                </a:solidFill>
              </a:rPr>
              <a:t>ttH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coupling</a:t>
            </a:r>
            <a:r>
              <a:rPr lang="fr-CH" dirty="0">
                <a:solidFill>
                  <a:prstClr val="black"/>
                </a:solidFill>
              </a:rPr>
              <a:t>  </a:t>
            </a:r>
            <a:r>
              <a:rPr lang="fr-CH" dirty="0" err="1">
                <a:solidFill>
                  <a:prstClr val="black"/>
                </a:solidFill>
              </a:rPr>
              <a:t>is</a:t>
            </a:r>
            <a:r>
              <a:rPr lang="fr-CH" dirty="0">
                <a:solidFill>
                  <a:prstClr val="black"/>
                </a:solidFill>
              </a:rPr>
              <a:t> a good </a:t>
            </a:r>
            <a:r>
              <a:rPr lang="fr-CH" dirty="0" err="1">
                <a:solidFill>
                  <a:prstClr val="black"/>
                </a:solidFill>
              </a:rPr>
              <a:t>example</a:t>
            </a:r>
            <a:r>
              <a:rPr lang="fr-CH" dirty="0">
                <a:solidFill>
                  <a:prstClr val="black"/>
                </a:solidFill>
              </a:rPr>
              <a:t> </a:t>
            </a:r>
            <a:endParaRPr lang="fr-CH" dirty="0">
              <a:solidFill>
                <a:prstClr val="black"/>
              </a:solidFill>
            </a:endParaRPr>
          </a:p>
          <a:p>
            <a:endParaRPr lang="fr-CH" dirty="0">
              <a:solidFill>
                <a:prstClr val="black"/>
              </a:solidFill>
            </a:endParaRPr>
          </a:p>
          <a:p>
            <a:r>
              <a:rPr lang="fr-CH" b="1" dirty="0">
                <a:solidFill>
                  <a:prstClr val="black"/>
                </a:solidFill>
              </a:rPr>
              <a:t>-5- </a:t>
            </a:r>
            <a:r>
              <a:rPr lang="fr-CH" b="1" dirty="0" err="1">
                <a:solidFill>
                  <a:prstClr val="black"/>
                </a:solidFill>
              </a:rPr>
              <a:t>R</a:t>
            </a:r>
            <a:r>
              <a:rPr lang="fr-CH" b="1" dirty="0" err="1">
                <a:solidFill>
                  <a:prstClr val="black"/>
                </a:solidFill>
              </a:rPr>
              <a:t>eaching</a:t>
            </a:r>
            <a:r>
              <a:rPr lang="fr-CH" b="1" dirty="0">
                <a:solidFill>
                  <a:prstClr val="black"/>
                </a:solidFill>
              </a:rPr>
              <a:t> out to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, BAU and neutrinos  </a:t>
            </a:r>
          </a:p>
          <a:p>
            <a:r>
              <a:rPr lang="fr-CH" b="1" dirty="0">
                <a:solidFill>
                  <a:prstClr val="black"/>
                </a:solidFill>
              </a:rPr>
              <a:t>                    </a:t>
            </a:r>
            <a:r>
              <a:rPr lang="fr-CH" dirty="0">
                <a:solidFill>
                  <a:prstClr val="black"/>
                </a:solidFill>
              </a:rPr>
              <a:t>invisible </a:t>
            </a:r>
            <a:r>
              <a:rPr lang="fr-CH" dirty="0" err="1">
                <a:solidFill>
                  <a:prstClr val="black"/>
                </a:solidFill>
              </a:rPr>
              <a:t>widths</a:t>
            </a:r>
            <a:r>
              <a:rPr lang="fr-CH" dirty="0">
                <a:solidFill>
                  <a:prstClr val="black"/>
                </a:solidFill>
              </a:rPr>
              <a:t>, direct </a:t>
            </a:r>
            <a:r>
              <a:rPr lang="fr-CH" dirty="0" err="1">
                <a:solidFill>
                  <a:prstClr val="black"/>
                </a:solidFill>
              </a:rPr>
              <a:t>search</a:t>
            </a:r>
            <a:r>
              <a:rPr lang="fr-CH" dirty="0">
                <a:solidFill>
                  <a:prstClr val="black"/>
                </a:solidFill>
              </a:rPr>
              <a:t> for rare Z,H, W ... </a:t>
            </a:r>
            <a:r>
              <a:rPr lang="fr-CH" dirty="0" err="1">
                <a:solidFill>
                  <a:prstClr val="black"/>
                </a:solidFill>
              </a:rPr>
              <a:t>decays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r>
              <a:rPr lang="fr-CH" b="1" dirty="0">
                <a:solidFill>
                  <a:prstClr val="black"/>
                </a:solidFill>
              </a:rPr>
              <a:t>  </a:t>
            </a:r>
            <a:endParaRPr lang="fr-CH" b="1" dirty="0">
              <a:solidFill>
                <a:prstClr val="black"/>
              </a:solidFill>
            </a:endParaRPr>
          </a:p>
          <a:p>
            <a:r>
              <a:rPr lang="fr-CH" b="1" dirty="0">
                <a:solidFill>
                  <a:prstClr val="black"/>
                </a:solidFill>
              </a:rPr>
              <a:t>-6- </a:t>
            </a:r>
            <a:r>
              <a:rPr lang="fr-CH" b="1" dirty="0" err="1">
                <a:solidFill>
                  <a:prstClr val="black"/>
                </a:solidFill>
              </a:rPr>
              <a:t>W</a:t>
            </a:r>
            <a:r>
              <a:rPr lang="fr-CH" b="1" dirty="0" err="1">
                <a:solidFill>
                  <a:prstClr val="black"/>
                </a:solidFill>
              </a:rPr>
              <a:t>e</a:t>
            </a:r>
            <a:r>
              <a:rPr lang="fr-CH" b="1" dirty="0">
                <a:solidFill>
                  <a:prstClr val="black"/>
                </a:solidFill>
              </a:rPr>
              <a:t> are </a:t>
            </a:r>
            <a:r>
              <a:rPr lang="fr-CH" b="1" dirty="0" err="1">
                <a:solidFill>
                  <a:prstClr val="black"/>
                </a:solidFill>
              </a:rPr>
              <a:t>discovering</a:t>
            </a:r>
            <a:r>
              <a:rPr lang="fr-CH" b="1" dirty="0">
                <a:solidFill>
                  <a:prstClr val="black"/>
                </a:solidFill>
              </a:rPr>
              <a:t> the immense </a:t>
            </a:r>
            <a:r>
              <a:rPr lang="fr-CH" b="1" dirty="0" err="1">
                <a:solidFill>
                  <a:prstClr val="black"/>
                </a:solidFill>
              </a:rPr>
              <a:t>potential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offered</a:t>
            </a:r>
            <a:r>
              <a:rPr lang="fr-CH" b="1" dirty="0">
                <a:solidFill>
                  <a:prstClr val="black"/>
                </a:solidFill>
              </a:rPr>
              <a:t> by the high </a:t>
            </a:r>
            <a:r>
              <a:rPr lang="fr-CH" b="1" dirty="0" err="1">
                <a:solidFill>
                  <a:prstClr val="black"/>
                </a:solidFill>
              </a:rPr>
              <a:t>luminosity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e+e</a:t>
            </a:r>
            <a:r>
              <a:rPr lang="fr-CH" b="1" dirty="0">
                <a:solidFill>
                  <a:prstClr val="black"/>
                </a:solidFill>
              </a:rPr>
              <a:t>-  </a:t>
            </a:r>
          </a:p>
          <a:p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      </a:t>
            </a:r>
            <a:r>
              <a:rPr lang="fr-CH" b="1" dirty="0" err="1">
                <a:solidFill>
                  <a:prstClr val="black"/>
                </a:solidFill>
              </a:rPr>
              <a:t>Z,W,H,t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factory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endParaRPr lang="fr-CH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2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10" y="0"/>
            <a:ext cx="5929715" cy="645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525" y="1988840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 lot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published</a:t>
            </a:r>
            <a:r>
              <a:rPr lang="fr-CH" dirty="0" smtClean="0"/>
              <a:t> in JHEP:</a:t>
            </a:r>
          </a:p>
          <a:p>
            <a:r>
              <a:rPr lang="fr-CH" dirty="0" smtClean="0"/>
              <a:t>I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insist</a:t>
            </a:r>
            <a:r>
              <a:rPr lang="fr-CH" dirty="0" smtClean="0"/>
              <a:t> on new </a:t>
            </a:r>
            <a:r>
              <a:rPr lang="fr-CH" dirty="0" err="1" smtClean="0"/>
              <a:t>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556792"/>
            <a:ext cx="80648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b="1" dirty="0"/>
              <a:t>F</a:t>
            </a:r>
            <a:r>
              <a:rPr lang="fr-CH" sz="2800" b="1" dirty="0" smtClean="0"/>
              <a:t>irst phase </a:t>
            </a:r>
            <a:r>
              <a:rPr lang="fr-CH" sz="2800" b="1" dirty="0" err="1" smtClean="0"/>
              <a:t>until</a:t>
            </a:r>
            <a:r>
              <a:rPr lang="fr-CH" sz="2800" b="1" dirty="0" smtClean="0"/>
              <a:t> March 2015:</a:t>
            </a:r>
          </a:p>
          <a:p>
            <a:pPr algn="ctr"/>
            <a:endParaRPr lang="fr-CH" dirty="0"/>
          </a:p>
          <a:p>
            <a:pPr algn="ctr"/>
            <a:r>
              <a:rPr lang="fr-CH" sz="2400" b="1" dirty="0" smtClean="0"/>
              <a:t>SCOPING the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panorama and the  main </a:t>
            </a:r>
            <a:r>
              <a:rPr lang="fr-CH" sz="2400" b="1" dirty="0" err="1" smtClean="0"/>
              <a:t>technical</a:t>
            </a:r>
            <a:r>
              <a:rPr lang="fr-CH" sz="2400" b="1" dirty="0" smtClean="0"/>
              <a:t> issues </a:t>
            </a:r>
          </a:p>
          <a:p>
            <a:pPr algn="ctr"/>
            <a:endParaRPr lang="fr-CH" sz="2400" b="1" dirty="0" smtClean="0"/>
          </a:p>
          <a:p>
            <a:pPr algn="ctr"/>
            <a:r>
              <a:rPr lang="fr-CH" sz="2400" b="1" dirty="0" err="1" smtClean="0"/>
              <a:t>Establish</a:t>
            </a:r>
            <a:r>
              <a:rPr lang="fr-CH" sz="2400" b="1" dirty="0" smtClean="0"/>
              <a:t>  collaboration and </a:t>
            </a:r>
            <a:r>
              <a:rPr lang="fr-CH" sz="2400" b="1" dirty="0" err="1" smtClean="0"/>
              <a:t>reach</a:t>
            </a:r>
            <a:r>
              <a:rPr lang="fr-CH" sz="2400" b="1" dirty="0" smtClean="0"/>
              <a:t> out to </a:t>
            </a:r>
            <a:r>
              <a:rPr lang="fr-CH" sz="2400" b="1" dirty="0" err="1" smtClean="0"/>
              <a:t>interested</a:t>
            </a:r>
            <a:r>
              <a:rPr lang="fr-CH" sz="2400" b="1" dirty="0" smtClean="0"/>
              <a:t> groups</a:t>
            </a:r>
            <a:endParaRPr lang="fr-CH" sz="2400" b="1" dirty="0"/>
          </a:p>
          <a:p>
            <a:pPr algn="ctr"/>
            <a:endParaRPr lang="fr-CH" sz="2400" b="1" dirty="0" smtClean="0"/>
          </a:p>
          <a:p>
            <a:pPr algn="ctr"/>
            <a:r>
              <a:rPr lang="fr-CH" sz="2400" b="1" dirty="0" err="1" smtClean="0"/>
              <a:t>Get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things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started</a:t>
            </a:r>
            <a:r>
              <a:rPr lang="fr-CH" sz="2400" b="1" dirty="0" smtClean="0"/>
              <a:t>. </a:t>
            </a:r>
          </a:p>
          <a:p>
            <a:pPr algn="ctr"/>
            <a:endParaRPr lang="fr-CH" dirty="0"/>
          </a:p>
          <a:p>
            <a:pPr algn="ctr"/>
            <a:r>
              <a:rPr lang="fr-CH" dirty="0" smtClean="0"/>
              <a:t> </a:t>
            </a:r>
          </a:p>
          <a:p>
            <a:pPr algn="ctr"/>
            <a:endParaRPr lang="fr-CH" dirty="0" smtClean="0"/>
          </a:p>
          <a:p>
            <a:pPr algn="ctr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587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930870"/>
            <a:ext cx="8610600" cy="53784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Studies: A. Blondel, P. 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Janot</a:t>
            </a: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Discovery through precision measurements, rare, or invisible processes.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8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 the necessary tools                                       Understand the experimental conditions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 constraints (specifications) on possible detector designs to match statistical precision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6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p-Down Arrow 18"/>
          <p:cNvSpPr/>
          <p:nvPr/>
        </p:nvSpPr>
        <p:spPr bwMode="auto">
          <a:xfrm>
            <a:off x="4495800" y="3733800"/>
            <a:ext cx="256032" cy="1368552"/>
          </a:xfrm>
          <a:prstGeom prst="upDownArrow">
            <a:avLst/>
          </a:prstGeom>
          <a:solidFill>
            <a:srgbClr val="C5FFD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778" y="116632"/>
            <a:ext cx="6782622" cy="762000"/>
          </a:xfrm>
          <a:solidFill>
            <a:srgbClr val="FFFF00"/>
          </a:solidFill>
          <a:ln w="57150">
            <a:solidFill>
              <a:schemeClr val="accent5">
                <a:lumMod val="90000"/>
              </a:schemeClr>
            </a:solidFill>
          </a:ln>
        </p:spPr>
        <p:txBody>
          <a:bodyPr/>
          <a:lstStyle/>
          <a:p>
            <a:r>
              <a:rPr lang="en-US" sz="2800" dirty="0" smtClean="0"/>
              <a:t>FCC-</a:t>
            </a:r>
            <a:r>
              <a:rPr lang="en-US" sz="2800" dirty="0" err="1" smtClean="0"/>
              <a:t>ee</a:t>
            </a:r>
            <a:r>
              <a:rPr lang="en-US" sz="2800" dirty="0" smtClean="0"/>
              <a:t> experiments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04800" y="1676400"/>
            <a:ext cx="17526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Electroweak Physics at the Z pole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R. </a:t>
            </a:r>
            <a:r>
              <a:rPr kumimoji="1" lang="en-US" sz="1600" b="1" dirty="0" err="1">
                <a:solidFill>
                  <a:srgbClr val="000000"/>
                </a:solidFill>
              </a:rPr>
              <a:t>Tenchini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srgbClr val="000000"/>
                </a:solidFill>
              </a:rPr>
              <a:t>F. </a:t>
            </a:r>
            <a:r>
              <a:rPr lang="fr-CH" sz="1600" b="1" dirty="0" err="1">
                <a:solidFill>
                  <a:srgbClr val="000000"/>
                </a:solidFill>
              </a:rPr>
              <a:t>Piccinini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590800" y="16764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Di-boson Physics </a:t>
            </a:r>
            <a:r>
              <a:rPr kumimoji="1" lang="en-US" sz="1400" b="1" dirty="0" err="1">
                <a:solidFill>
                  <a:srgbClr val="009900"/>
                </a:solidFill>
              </a:rPr>
              <a:t>m</a:t>
            </a:r>
            <a:r>
              <a:rPr kumimoji="1" lang="en-US" sz="1400" b="1" baseline="-25000" dirty="0" err="1">
                <a:solidFill>
                  <a:srgbClr val="009900"/>
                </a:solidFill>
              </a:rPr>
              <a:t>W</a:t>
            </a:r>
            <a:r>
              <a:rPr kumimoji="1" lang="en-US" sz="1400" b="1" dirty="0">
                <a:solidFill>
                  <a:srgbClr val="009900"/>
                </a:solidFill>
              </a:rPr>
              <a:t> measurement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R. </a:t>
            </a:r>
            <a:r>
              <a:rPr kumimoji="1" lang="en-US" sz="1600" b="1" dirty="0" err="1">
                <a:solidFill>
                  <a:srgbClr val="000000"/>
                </a:solidFill>
              </a:rPr>
              <a:t>Tenchini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800600" y="16764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H(126) Properties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M. </a:t>
            </a:r>
            <a:r>
              <a:rPr kumimoji="1" lang="en-US" sz="1600" b="1" dirty="0" err="1">
                <a:solidFill>
                  <a:srgbClr val="000000"/>
                </a:solidFill>
              </a:rPr>
              <a:t>Klute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K. Peters</a:t>
            </a:r>
            <a:endParaRPr kumimoji="1"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010400" y="16764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Top Quark Physics</a:t>
            </a:r>
            <a:endParaRPr kumimoji="1" lang="en-US" sz="1400" b="1" dirty="0">
              <a:solidFill>
                <a:srgbClr val="0099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P. </a:t>
            </a:r>
            <a:r>
              <a:rPr kumimoji="1" lang="en-US" sz="1600" b="1" dirty="0" err="1">
                <a:solidFill>
                  <a:srgbClr val="000000"/>
                </a:solidFill>
              </a:rPr>
              <a:t>Azzi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447800" y="26670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QCD and </a:t>
            </a:r>
            <a:r>
              <a:rPr kumimoji="1" lang="en-US" sz="1400" b="1" dirty="0" err="1">
                <a:solidFill>
                  <a:srgbClr val="009900"/>
                </a:solidFill>
                <a:latin typeface="Symbol" charset="2"/>
                <a:cs typeface="Symbol" charset="2"/>
              </a:rPr>
              <a:t>gg</a:t>
            </a:r>
            <a:r>
              <a:rPr kumimoji="1" lang="en-US" sz="1400" b="1" dirty="0">
                <a:solidFill>
                  <a:srgbClr val="009900"/>
                </a:solidFill>
              </a:rPr>
              <a:t>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D. </a:t>
            </a:r>
            <a:r>
              <a:rPr kumimoji="1" lang="en-US" sz="1600" b="1" dirty="0" err="1">
                <a:solidFill>
                  <a:srgbClr val="000000"/>
                </a:solidFill>
              </a:rPr>
              <a:t>d’Enterria</a:t>
            </a:r>
            <a:r>
              <a:rPr kumimoji="1" lang="en-US" sz="1600" b="1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P. </a:t>
            </a:r>
            <a:r>
              <a:rPr kumimoji="1" lang="en-US" sz="1600" b="1" dirty="0" err="1">
                <a:solidFill>
                  <a:srgbClr val="000000"/>
                </a:solidFill>
              </a:rPr>
              <a:t>Skands</a:t>
            </a:r>
            <a:endParaRPr kumimoji="1" lang="en-US" sz="2000" b="1" dirty="0">
              <a:solidFill>
                <a:srgbClr val="0099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733800" y="26670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 err="1">
                <a:solidFill>
                  <a:srgbClr val="009900"/>
                </a:solidFill>
              </a:rPr>
              <a:t>Flavour</a:t>
            </a:r>
            <a:r>
              <a:rPr kumimoji="1" lang="en-US" sz="1400" b="1" dirty="0">
                <a:solidFill>
                  <a:srgbClr val="009900"/>
                </a:solidFill>
              </a:rPr>
              <a:t>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S. </a:t>
            </a:r>
            <a:r>
              <a:rPr kumimoji="1" lang="en-US" sz="1600" b="1" dirty="0" err="1">
                <a:solidFill>
                  <a:srgbClr val="000000"/>
                </a:solidFill>
              </a:rPr>
              <a:t>Monteil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J. </a:t>
            </a:r>
            <a:r>
              <a:rPr kumimoji="1" lang="en-US" sz="1600" b="1" dirty="0" err="1">
                <a:solidFill>
                  <a:srgbClr val="000000"/>
                </a:solidFill>
              </a:rPr>
              <a:t>Kamenic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 b="1" dirty="0">
              <a:solidFill>
                <a:srgbClr val="0099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26670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New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M. </a:t>
            </a:r>
            <a:r>
              <a:rPr kumimoji="1" lang="en-US" sz="1600" b="1" dirty="0" err="1">
                <a:solidFill>
                  <a:srgbClr val="000000"/>
                </a:solidFill>
              </a:rPr>
              <a:t>Pierini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C. Rogan</a:t>
            </a:r>
            <a:endParaRPr kumimoji="1" lang="en-US" sz="1400" b="1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635896" y="5373216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Detector Designs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A. </a:t>
            </a:r>
            <a:r>
              <a:rPr kumimoji="1" lang="en-US" sz="1600" b="1" dirty="0" err="1">
                <a:solidFill>
                  <a:srgbClr val="000000"/>
                </a:solidFill>
              </a:rPr>
              <a:t>Cattai</a:t>
            </a:r>
            <a:r>
              <a:rPr kumimoji="1" lang="en-US" sz="1600" b="1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G. </a:t>
            </a:r>
            <a:r>
              <a:rPr kumimoji="1" lang="en-US" sz="1600" b="1" dirty="0" err="1">
                <a:solidFill>
                  <a:srgbClr val="000000"/>
                </a:solidFill>
              </a:rPr>
              <a:t>Rolandi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96000" y="39624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Experimental Environment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N. </a:t>
            </a:r>
            <a:r>
              <a:rPr kumimoji="1" lang="en-US" sz="1600" b="1" dirty="0" err="1">
                <a:solidFill>
                  <a:srgbClr val="000000"/>
                </a:solidFill>
              </a:rPr>
              <a:t>Bacchetta</a:t>
            </a:r>
            <a:endParaRPr kumimoji="1" lang="en-US" sz="2000" b="1" dirty="0">
              <a:solidFill>
                <a:srgbClr val="0099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447800" y="3810000"/>
            <a:ext cx="17526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FF0000"/>
                </a:solidFill>
              </a:rPr>
              <a:t>Offline Software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4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FF0000"/>
                </a:solidFill>
              </a:rPr>
              <a:t>B. </a:t>
            </a:r>
            <a:r>
              <a:rPr kumimoji="1" lang="en-US" sz="1400" b="1" dirty="0" err="1">
                <a:solidFill>
                  <a:srgbClr val="FF0000"/>
                </a:solidFill>
              </a:rPr>
              <a:t>Hegner</a:t>
            </a:r>
            <a:r>
              <a:rPr kumimoji="1" lang="en-US" sz="1400" b="1" dirty="0">
                <a:solidFill>
                  <a:srgbClr val="FF0000"/>
                </a:solidFill>
              </a:rPr>
              <a:t> </a:t>
            </a:r>
            <a:endParaRPr kumimoji="1" lang="en-US" sz="14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FF0000"/>
                </a:solidFill>
              </a:rPr>
              <a:t>C. </a:t>
            </a:r>
            <a:r>
              <a:rPr kumimoji="1" lang="en-US" sz="1400" b="1" dirty="0" err="1">
                <a:solidFill>
                  <a:srgbClr val="FF0000"/>
                </a:solidFill>
              </a:rPr>
              <a:t>Bernet</a:t>
            </a:r>
            <a:endParaRPr kumimoji="1" lang="en-US" sz="1400" b="1" dirty="0">
              <a:solidFill>
                <a:srgbClr val="FF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733800" y="39624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Online Software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dirty="0">
                <a:solidFill>
                  <a:srgbClr val="000000"/>
                </a:solidFill>
              </a:rPr>
              <a:t>C. </a:t>
            </a:r>
            <a:r>
              <a:rPr kumimoji="1" lang="en-US" sz="1600" b="1" dirty="0" err="1">
                <a:solidFill>
                  <a:srgbClr val="000000"/>
                </a:solidFill>
              </a:rPr>
              <a:t>Leonidopoulos</a:t>
            </a:r>
            <a:endParaRPr kumimoji="1" lang="en-US" sz="2000" b="1" dirty="0">
              <a:solidFill>
                <a:srgbClr val="0099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1902" y="4752201"/>
            <a:ext cx="1721946" cy="276999"/>
          </a:xfrm>
          <a:prstGeom prst="rect">
            <a:avLst/>
          </a:prstGeom>
          <a:solidFill>
            <a:srgbClr val="FFFF00"/>
          </a:solidFill>
          <a:ln w="28575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dirty="0">
                <a:solidFill>
                  <a:srgbClr val="000000"/>
                </a:solidFill>
                <a:latin typeface="Arial" charset="0"/>
              </a:rPr>
              <a:t>common across FCC</a:t>
            </a:r>
            <a:endParaRPr kumimoji="1" lang="en-US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6096" y="5301208"/>
            <a:ext cx="3658374" cy="1046440"/>
          </a:xfrm>
          <a:prstGeom prst="rect">
            <a:avLst/>
          </a:prstGeom>
          <a:solidFill>
            <a:srgbClr val="CCFFCC"/>
          </a:solidFill>
          <a:ln w="5715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2060"/>
                </a:solidFill>
                <a:latin typeface="Arial" charset="0"/>
              </a:rPr>
              <a:t>Synergy with linear collider detectors: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dirty="0">
                <a:solidFill>
                  <a:srgbClr val="002060"/>
                </a:solidFill>
                <a:latin typeface="Arial" charset="0"/>
              </a:rPr>
              <a:t>ILD proposed as benchmark, SID (CERN group)</a:t>
            </a:r>
            <a:endParaRPr kumimoji="1" lang="en-US" sz="1200" b="1" dirty="0">
              <a:solidFill>
                <a:srgbClr val="00206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dirty="0">
                <a:solidFill>
                  <a:srgbClr val="002060"/>
                </a:solidFill>
                <a:latin typeface="Arial" charset="0"/>
              </a:rPr>
              <a:t>both require  L</a:t>
            </a:r>
            <a:r>
              <a:rPr kumimoji="1" lang="en-US" sz="1200" b="1" baseline="30000" dirty="0">
                <a:solidFill>
                  <a:srgbClr val="002060"/>
                </a:solidFill>
                <a:latin typeface="Arial" charset="0"/>
              </a:rPr>
              <a:t>*</a:t>
            </a:r>
            <a:r>
              <a:rPr kumimoji="1" lang="en-US" sz="1200" b="1" dirty="0">
                <a:solidFill>
                  <a:srgbClr val="002060"/>
                </a:solidFill>
                <a:latin typeface="Arial" charset="0"/>
              </a:rPr>
              <a:t>  modifications!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dirty="0">
                <a:solidFill>
                  <a:srgbClr val="002060"/>
                </a:solidFill>
                <a:latin typeface="Arial" charset="0"/>
              </a:rPr>
              <a:t>Several detectors possible: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kumimoji="1" lang="en-US" sz="1200" b="1" dirty="0">
                <a:solidFill>
                  <a:srgbClr val="002060"/>
                </a:solidFill>
                <a:latin typeface="Arial" charset="0"/>
              </a:rPr>
              <a:t>  lots of space for new ideas!</a:t>
            </a:r>
            <a:endParaRPr kumimoji="1" lang="en-US" sz="12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6381328"/>
            <a:ext cx="842147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000000"/>
                </a:solidFill>
              </a:rPr>
              <a:t>NB   </a:t>
            </a:r>
            <a:r>
              <a:rPr lang="fr-CH" b="1" dirty="0" err="1">
                <a:solidFill>
                  <a:srgbClr val="000000"/>
                </a:solidFill>
              </a:rPr>
              <a:t>Conveners</a:t>
            </a:r>
            <a:r>
              <a:rPr lang="fr-CH" b="1" dirty="0">
                <a:solidFill>
                  <a:srgbClr val="000000"/>
                </a:solidFill>
              </a:rPr>
              <a:t> have mission for one </a:t>
            </a:r>
            <a:r>
              <a:rPr lang="fr-CH" b="1" dirty="0" err="1">
                <a:solidFill>
                  <a:srgbClr val="000000"/>
                </a:solidFill>
              </a:rPr>
              <a:t>year</a:t>
            </a:r>
            <a:r>
              <a:rPr lang="fr-CH" b="1" dirty="0">
                <a:solidFill>
                  <a:srgbClr val="000000"/>
                </a:solidFill>
              </a:rPr>
              <a:t> to assemble group and </a:t>
            </a:r>
            <a:r>
              <a:rPr lang="fr-CH" b="1" dirty="0" err="1">
                <a:solidFill>
                  <a:srgbClr val="000000"/>
                </a:solidFill>
              </a:rPr>
              <a:t>find</a:t>
            </a:r>
            <a:r>
              <a:rPr lang="fr-CH" b="1" dirty="0">
                <a:solidFill>
                  <a:srgbClr val="000000"/>
                </a:solidFill>
              </a:rPr>
              <a:t> </a:t>
            </a:r>
            <a:r>
              <a:rPr lang="fr-CH" b="1" dirty="0" err="1">
                <a:solidFill>
                  <a:srgbClr val="000000"/>
                </a:solidFill>
              </a:rPr>
              <a:t>co-conveners</a:t>
            </a:r>
            <a:r>
              <a:rPr lang="fr-CH" b="1" dirty="0">
                <a:solidFill>
                  <a:srgbClr val="000000"/>
                </a:solidFill>
              </a:rPr>
              <a:t> </a:t>
            </a:r>
            <a:endParaRPr lang="fr-CH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7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 w="57150">
            <a:solidFill>
              <a:schemeClr val="accent5">
                <a:lumMod val="90000"/>
              </a:schemeClr>
            </a:solidFill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/>
              <a:t>FCC-</a:t>
            </a:r>
            <a:r>
              <a:rPr lang="en-US" sz="2800" dirty="0" err="1" smtClean="0"/>
              <a:t>ee</a:t>
            </a:r>
            <a:r>
              <a:rPr lang="en-US" sz="2800" dirty="0" smtClean="0"/>
              <a:t> Phenomenology Studies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Phenomenology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Studies: J. Ellis, C. </a:t>
            </a:r>
            <a:r>
              <a:rPr lang="en-US" sz="1800" dirty="0" err="1" smtClean="0">
                <a:solidFill>
                  <a:schemeClr val="tx1"/>
                </a:solidFill>
              </a:rPr>
              <a:t>Grojean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/>
              <a:t>M</a:t>
            </a:r>
            <a:r>
              <a:rPr lang="en-US" sz="1600" dirty="0" smtClean="0"/>
              <a:t>atch theory predictions to FCC-</a:t>
            </a:r>
            <a:r>
              <a:rPr lang="en-US" sz="1600" dirty="0" err="1" smtClean="0"/>
              <a:t>ee</a:t>
            </a:r>
            <a:r>
              <a:rPr lang="en-US" sz="1600" dirty="0" smtClean="0"/>
              <a:t>  experimental precisions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600" dirty="0" smtClean="0"/>
              <a:t> How to discover new physics in precision measurements,  in rare decays (Z, W, t, H, b, c, </a:t>
            </a:r>
            <a:r>
              <a:rPr lang="en-US" sz="1600" dirty="0" smtClean="0">
                <a:latin typeface="Symbol" charset="2"/>
                <a:cs typeface="Symbol" charset="2"/>
              </a:rPr>
              <a:t>t</a:t>
            </a:r>
            <a:r>
              <a:rPr lang="en-US" sz="1600" dirty="0" smtClean="0"/>
              <a:t>, …) in rare or invisible processes (Right Handed neutrinos etc.. ) 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Set up the framework for global fits and understand the complementarity with other colliders (LHC, FCC-</a:t>
            </a:r>
            <a:r>
              <a:rPr lang="en-US" sz="1600" dirty="0" err="1" smtClean="0"/>
              <a:t>hh</a:t>
            </a:r>
            <a:r>
              <a:rPr lang="en-US" sz="1600" dirty="0" smtClean="0"/>
              <a:t>, in particular)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657601" y="3429000"/>
            <a:ext cx="1981199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9900"/>
                </a:solidFill>
              </a:rPr>
              <a:t>Model Building and New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  <a:latin typeface="Arial" charset="0"/>
              </a:rPr>
              <a:t>Andreas </a:t>
            </a:r>
            <a:r>
              <a:rPr kumimoji="1" lang="en-US" sz="1600" b="1" dirty="0" err="1">
                <a:solidFill>
                  <a:srgbClr val="000000"/>
                </a:solidFill>
                <a:latin typeface="Arial" charset="0"/>
              </a:rPr>
              <a:t>Weiler</a:t>
            </a:r>
            <a:endParaRPr kumimoji="1" lang="en-US" sz="20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81400" y="1752600"/>
            <a:ext cx="1981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9900"/>
                </a:solidFill>
              </a:rPr>
              <a:t>Precision EW calculations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S</a:t>
            </a:r>
            <a:r>
              <a:rPr kumimoji="1" lang="en-US" sz="1600" b="1" dirty="0">
                <a:solidFill>
                  <a:srgbClr val="000000"/>
                </a:solidFill>
              </a:rPr>
              <a:t>. </a:t>
            </a:r>
            <a:r>
              <a:rPr kumimoji="1" lang="en-US" sz="1600" b="1" dirty="0" err="1">
                <a:solidFill>
                  <a:srgbClr val="000000"/>
                </a:solidFill>
              </a:rPr>
              <a:t>Heinemeyer</a:t>
            </a:r>
            <a:endParaRPr kumimoji="1" lang="en-US" sz="16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352801" y="5181600"/>
            <a:ext cx="28194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9900"/>
                </a:solidFill>
              </a:rPr>
              <a:t>Global Analysis, Combination, Complementarity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John Ellis 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19200" y="18288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>
                <a:solidFill>
                  <a:srgbClr val="009900"/>
                </a:solidFill>
              </a:rPr>
              <a:t>QCD and </a:t>
            </a:r>
            <a:r>
              <a:rPr kumimoji="1" lang="en-US" sz="1400" b="1" dirty="0" err="1">
                <a:solidFill>
                  <a:srgbClr val="009900"/>
                </a:solidFill>
                <a:latin typeface="Symbol" charset="2"/>
                <a:cs typeface="Symbol" charset="2"/>
              </a:rPr>
              <a:t>gg</a:t>
            </a:r>
            <a:r>
              <a:rPr kumimoji="1" lang="en-US" sz="1400" b="1" dirty="0">
                <a:solidFill>
                  <a:srgbClr val="009900"/>
                </a:solidFill>
              </a:rPr>
              <a:t>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>
                <a:solidFill>
                  <a:srgbClr val="000000"/>
                </a:solidFill>
              </a:rPr>
              <a:t>(Joint </a:t>
            </a:r>
            <a:r>
              <a:rPr kumimoji="1" lang="en-US" sz="1400" dirty="0" err="1">
                <a:solidFill>
                  <a:srgbClr val="000000"/>
                </a:solidFill>
              </a:rPr>
              <a:t>exp</a:t>
            </a:r>
            <a:r>
              <a:rPr kumimoji="1" lang="en-US" sz="1400" dirty="0">
                <a:solidFill>
                  <a:srgbClr val="000000"/>
                </a:solidFill>
              </a:rPr>
              <a:t>/</a:t>
            </a:r>
            <a:r>
              <a:rPr kumimoji="1" lang="en-US" sz="1400" dirty="0" err="1">
                <a:solidFill>
                  <a:srgbClr val="000000"/>
                </a:solidFill>
              </a:rPr>
              <a:t>th</a:t>
            </a:r>
            <a:r>
              <a:rPr kumimoji="1" lang="en-US" sz="1400" dirty="0">
                <a:solidFill>
                  <a:srgbClr val="000000"/>
                </a:solidFill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>
                <a:solidFill>
                  <a:srgbClr val="000000"/>
                </a:solidFill>
              </a:rPr>
              <a:t>P. </a:t>
            </a:r>
            <a:r>
              <a:rPr kumimoji="1" lang="en-US" sz="1600" b="1" dirty="0" err="1">
                <a:solidFill>
                  <a:srgbClr val="000000"/>
                </a:solidFill>
              </a:rPr>
              <a:t>Skands</a:t>
            </a:r>
            <a:endParaRPr kumimoji="1"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324600" y="1828800"/>
            <a:ext cx="1752600" cy="762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b="1" dirty="0" err="1">
                <a:solidFill>
                  <a:srgbClr val="009900"/>
                </a:solidFill>
              </a:rPr>
              <a:t>Flavour</a:t>
            </a:r>
            <a:r>
              <a:rPr kumimoji="1" lang="en-US" sz="1400" b="1" dirty="0">
                <a:solidFill>
                  <a:srgbClr val="009900"/>
                </a:solidFill>
              </a:rPr>
              <a:t>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>
                <a:solidFill>
                  <a:srgbClr val="000000"/>
                </a:solidFill>
              </a:rPr>
              <a:t>(Joint </a:t>
            </a:r>
            <a:r>
              <a:rPr kumimoji="1" lang="en-US" sz="1400" dirty="0" err="1">
                <a:solidFill>
                  <a:srgbClr val="000000"/>
                </a:solidFill>
              </a:rPr>
              <a:t>exp</a:t>
            </a:r>
            <a:r>
              <a:rPr kumimoji="1" lang="en-US" sz="1400" dirty="0">
                <a:solidFill>
                  <a:srgbClr val="000000"/>
                </a:solidFill>
              </a:rPr>
              <a:t>/</a:t>
            </a:r>
            <a:r>
              <a:rPr kumimoji="1" lang="en-US" sz="1400" dirty="0" err="1">
                <a:solidFill>
                  <a:srgbClr val="000000"/>
                </a:solidFill>
              </a:rPr>
              <a:t>th</a:t>
            </a:r>
            <a:r>
              <a:rPr kumimoji="1" lang="en-US" sz="1400" dirty="0">
                <a:solidFill>
                  <a:srgbClr val="000000"/>
                </a:solidFill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600" b="1" dirty="0" err="1">
                <a:solidFill>
                  <a:srgbClr val="000000"/>
                </a:solidFill>
              </a:rPr>
              <a:t>Jernej</a:t>
            </a:r>
            <a:r>
              <a:rPr kumimoji="1" lang="en-US" sz="1600" b="1" dirty="0">
                <a:solidFill>
                  <a:srgbClr val="000000"/>
                </a:solidFill>
              </a:rPr>
              <a:t> </a:t>
            </a:r>
            <a:r>
              <a:rPr kumimoji="1" lang="en-US" sz="1600" b="1" dirty="0" err="1">
                <a:solidFill>
                  <a:srgbClr val="000000"/>
                </a:solidFill>
              </a:rPr>
              <a:t>Kamenik</a:t>
            </a:r>
            <a:endParaRPr kumimoji="1" lang="en-US" sz="1600" b="1" dirty="0">
              <a:solidFill>
                <a:srgbClr val="00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2294" y="3429000"/>
            <a:ext cx="1734769" cy="101566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Arial" charset="0"/>
              </a:rPr>
              <a:t>Synergy with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Arial" charset="0"/>
              </a:rPr>
              <a:t>FCC-</a:t>
            </a:r>
            <a:r>
              <a:rPr kumimoji="1" lang="en-US" sz="1200" dirty="0" err="1">
                <a:solidFill>
                  <a:srgbClr val="000000"/>
                </a:solidFill>
                <a:latin typeface="Arial" charset="0"/>
              </a:rPr>
              <a:t>hh</a:t>
            </a:r>
            <a:r>
              <a:rPr kumimoji="1" lang="en-US" sz="1200" dirty="0">
                <a:solidFill>
                  <a:srgbClr val="000000"/>
                </a:solidFill>
                <a:latin typeface="Arial" charset="0"/>
              </a:rPr>
              <a:t>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Arial" charset="0"/>
              </a:rPr>
              <a:t>Linear collider physics,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Arial" charset="0"/>
              </a:rPr>
              <a:t>LEP physics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200" dirty="0">
                <a:solidFill>
                  <a:srgbClr val="000000"/>
                </a:solidFill>
                <a:latin typeface="Arial" charset="0"/>
              </a:rPr>
              <a:t> HF physics</a:t>
            </a:r>
            <a:endParaRPr kumimoji="1" lang="en-US" sz="12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" name="Straight Arrow Connector 13"/>
          <p:cNvCxnSpPr>
            <a:endCxn id="8" idx="3"/>
          </p:cNvCxnSpPr>
          <p:nvPr/>
        </p:nvCxnSpPr>
        <p:spPr bwMode="auto">
          <a:xfrm flipH="1" flipV="1">
            <a:off x="5562600" y="2171700"/>
            <a:ext cx="1676400" cy="1257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12" idx="1"/>
            <a:endCxn id="7" idx="3"/>
          </p:cNvCxnSpPr>
          <p:nvPr/>
        </p:nvCxnSpPr>
        <p:spPr bwMode="auto">
          <a:xfrm flipH="1" flipV="1">
            <a:off x="5638800" y="3848100"/>
            <a:ext cx="1603494" cy="88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endCxn id="9" idx="3"/>
          </p:cNvCxnSpPr>
          <p:nvPr/>
        </p:nvCxnSpPr>
        <p:spPr bwMode="auto">
          <a:xfrm flipH="1">
            <a:off x="6172201" y="4267200"/>
            <a:ext cx="1066799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524000" y="3654623"/>
            <a:ext cx="232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1400" dirty="0">
                <a:solidFill>
                  <a:srgbClr val="000000"/>
                </a:solidFill>
              </a:rPr>
              <a:t>:</a:t>
            </a:r>
            <a:endParaRPr kumimoji="1" lang="en-US" sz="14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934200" y="2590800"/>
            <a:ext cx="516336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082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19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AutoShape 2" descr="imap://bdl@imap.cern.ch:993/fetch%3EUID%3E/INBOX%3E603309?part=1.2&amp;filename=Fig3.png"/>
          <p:cNvSpPr>
            <a:spLocks noChangeAspect="1" noChangeArrowheads="1"/>
          </p:cNvSpPr>
          <p:nvPr/>
        </p:nvSpPr>
        <p:spPr bwMode="auto">
          <a:xfrm>
            <a:off x="155575" y="-1957388"/>
            <a:ext cx="77057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p://bdl@imap.cern.ch:993/fetch%3EUID%3E/INBOX%3E603309?part=1.2&amp;filename=Fig3.png"/>
          <p:cNvSpPr>
            <a:spLocks noChangeAspect="1" noChangeArrowheads="1"/>
          </p:cNvSpPr>
          <p:nvPr/>
        </p:nvSpPr>
        <p:spPr bwMode="auto">
          <a:xfrm>
            <a:off x="307975" y="-1804988"/>
            <a:ext cx="7705725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5" y="1403775"/>
            <a:ext cx="7589520" cy="4015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6635" y="998730"/>
            <a:ext cx="494465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FCC-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ee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as  Z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factory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 10</a:t>
            </a:r>
            <a:r>
              <a:rPr lang="fr-CH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12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Z/few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years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endParaRPr lang="fr-CH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r>
              <a:rPr lang="fr-CH" sz="1600" b="1" dirty="0" smtClean="0">
                <a:solidFill>
                  <a:srgbClr val="7030A0"/>
                </a:solidFill>
                <a:latin typeface="+mj-lt"/>
              </a:rPr>
              <a:t>(</a:t>
            </a:r>
            <a:r>
              <a:rPr lang="fr-CH" sz="1600" b="1" dirty="0" err="1" smtClean="0">
                <a:solidFill>
                  <a:srgbClr val="7030A0"/>
                </a:solidFill>
                <a:latin typeface="+mj-lt"/>
              </a:rPr>
              <a:t>possibly</a:t>
            </a:r>
            <a:r>
              <a:rPr lang="fr-CH" sz="1600" b="1" dirty="0" smtClean="0">
                <a:solidFill>
                  <a:srgbClr val="7030A0"/>
                </a:solidFill>
                <a:latin typeface="+mj-lt"/>
              </a:rPr>
              <a:t> 10</a:t>
            </a:r>
            <a:r>
              <a:rPr lang="fr-CH" sz="1600" b="1" baseline="30000" dirty="0" smtClean="0">
                <a:solidFill>
                  <a:srgbClr val="7030A0"/>
                </a:solidFill>
                <a:latin typeface="+mj-lt"/>
              </a:rPr>
              <a:t>13</a:t>
            </a:r>
            <a:r>
              <a:rPr lang="fr-CH" sz="16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fr-CH" sz="1600" b="1" dirty="0" err="1" smtClean="0">
                <a:solidFill>
                  <a:srgbClr val="7030A0"/>
                </a:solidFill>
                <a:latin typeface="+mj-lt"/>
              </a:rPr>
              <a:t>with</a:t>
            </a:r>
            <a:r>
              <a:rPr lang="fr-CH" sz="1600" b="1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fr-CH" sz="1600" b="1" dirty="0" err="1" smtClean="0">
                <a:solidFill>
                  <a:srgbClr val="7030A0"/>
                </a:solidFill>
                <a:latin typeface="+mj-lt"/>
              </a:rPr>
              <a:t>crab-waist</a:t>
            </a:r>
            <a:r>
              <a:rPr lang="fr-CH" sz="1600" b="1" dirty="0" smtClean="0">
                <a:solidFill>
                  <a:srgbClr val="7030A0"/>
                </a:solidFill>
                <a:latin typeface="+mj-lt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7235" y="3220460"/>
            <a:ext cx="238462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err="1" smtClean="0">
                <a:latin typeface="+mn-lt"/>
              </a:rPr>
              <a:t>complementarity</a:t>
            </a:r>
            <a:endParaRPr lang="fr-CH" sz="24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" y="5291654"/>
            <a:ext cx="8514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+mj-lt"/>
              </a:rPr>
              <a:t>NB: </a:t>
            </a:r>
            <a:r>
              <a:rPr lang="fr-CH" sz="1600" dirty="0" err="1" smtClean="0">
                <a:latin typeface="+mj-lt"/>
              </a:rPr>
              <a:t>ideas</a:t>
            </a:r>
            <a:r>
              <a:rPr lang="fr-CH" sz="1600" dirty="0" smtClean="0">
                <a:latin typeface="+mj-lt"/>
              </a:rPr>
              <a:t>  for </a:t>
            </a:r>
            <a:r>
              <a:rPr lang="fr-CH" sz="1600" dirty="0" err="1" smtClean="0">
                <a:latin typeface="+mj-lt"/>
              </a:rPr>
              <a:t>lumi</a:t>
            </a:r>
            <a:r>
              <a:rPr lang="fr-CH" sz="1600" dirty="0">
                <a:latin typeface="+mj-lt"/>
              </a:rPr>
              <a:t> </a:t>
            </a:r>
            <a:r>
              <a:rPr lang="fr-CH" sz="1600" dirty="0" smtClean="0">
                <a:latin typeface="+mj-lt"/>
              </a:rPr>
              <a:t>upgrades: </a:t>
            </a:r>
          </a:p>
          <a:p>
            <a:r>
              <a:rPr lang="fr-CH" sz="1600" dirty="0" smtClean="0">
                <a:latin typeface="+mj-lt"/>
              </a:rPr>
              <a:t>-- ILC arxiv:1308.3726 (not in TDR). </a:t>
            </a:r>
            <a:r>
              <a:rPr lang="fr-CH" sz="1600" dirty="0" smtClean="0">
                <a:latin typeface="+mj-lt"/>
              </a:rPr>
              <a:t>Upgrade </a:t>
            </a:r>
            <a:r>
              <a:rPr lang="fr-CH" sz="1600" dirty="0" smtClean="0">
                <a:latin typeface="+mj-lt"/>
              </a:rPr>
              <a:t>at 250GeV by reconfiguration </a:t>
            </a:r>
            <a:r>
              <a:rPr lang="fr-CH" sz="1600" dirty="0" err="1" smtClean="0">
                <a:latin typeface="+mj-lt"/>
              </a:rPr>
              <a:t>after</a:t>
            </a:r>
            <a:r>
              <a:rPr lang="fr-CH" sz="1600" dirty="0" smtClean="0">
                <a:latin typeface="+mj-lt"/>
              </a:rPr>
              <a:t> 500 </a:t>
            </a:r>
            <a:r>
              <a:rPr lang="fr-CH" sz="1600" dirty="0" err="1" smtClean="0">
                <a:latin typeface="+mj-lt"/>
              </a:rPr>
              <a:t>GeV</a:t>
            </a:r>
            <a:r>
              <a:rPr lang="fr-CH" sz="1600" dirty="0" smtClean="0">
                <a:latin typeface="+mj-lt"/>
              </a:rPr>
              <a:t> </a:t>
            </a:r>
            <a:r>
              <a:rPr lang="fr-CH" sz="1600" dirty="0" smtClean="0">
                <a:latin typeface="+mj-lt"/>
              </a:rPr>
              <a:t>running    </a:t>
            </a:r>
            <a:endParaRPr lang="fr-CH" sz="1600" dirty="0" smtClean="0">
              <a:latin typeface="+mj-lt"/>
            </a:endParaRPr>
          </a:p>
          <a:p>
            <a:r>
              <a:rPr lang="fr-CH" sz="1600" dirty="0" smtClean="0">
                <a:latin typeface="+mj-lt"/>
              </a:rPr>
              <a:t>-- FCC-</a:t>
            </a:r>
            <a:r>
              <a:rPr lang="fr-CH" sz="1600" dirty="0" err="1" smtClean="0">
                <a:latin typeface="+mj-lt"/>
              </a:rPr>
              <a:t>ee</a:t>
            </a:r>
            <a:r>
              <a:rPr lang="fr-CH" sz="1600" dirty="0" smtClean="0">
                <a:latin typeface="+mj-lt"/>
              </a:rPr>
              <a:t>  (</a:t>
            </a:r>
            <a:r>
              <a:rPr lang="fr-CH" sz="1600" dirty="0" err="1" smtClean="0">
                <a:latin typeface="+mj-lt"/>
              </a:rPr>
              <a:t>crab</a:t>
            </a:r>
            <a:r>
              <a:rPr lang="fr-CH" sz="1600" dirty="0" smtClean="0">
                <a:latin typeface="+mj-lt"/>
              </a:rPr>
              <a:t> </a:t>
            </a:r>
            <a:r>
              <a:rPr lang="fr-CH" sz="1600" dirty="0" err="1" smtClean="0">
                <a:latin typeface="+mj-lt"/>
              </a:rPr>
              <a:t>waist</a:t>
            </a:r>
            <a:r>
              <a:rPr lang="fr-CH" sz="1600" dirty="0" smtClean="0">
                <a:latin typeface="+mj-lt"/>
              </a:rPr>
              <a:t>) </a:t>
            </a:r>
            <a:r>
              <a:rPr lang="fr-CH" sz="1600" dirty="0" err="1" smtClean="0">
                <a:latin typeface="+mj-lt"/>
              </a:rPr>
              <a:t>see</a:t>
            </a:r>
            <a:r>
              <a:rPr lang="fr-CH" sz="1600" dirty="0" smtClean="0">
                <a:latin typeface="+mj-lt"/>
              </a:rPr>
              <a:t> </a:t>
            </a:r>
            <a:r>
              <a:rPr lang="fr-CH" sz="1600" dirty="0" err="1" smtClean="0">
                <a:latin typeface="+mj-lt"/>
              </a:rPr>
              <a:t>Zimmermann’s</a:t>
            </a:r>
            <a:r>
              <a:rPr lang="fr-CH" sz="1600" dirty="0" smtClean="0">
                <a:latin typeface="+mj-lt"/>
              </a:rPr>
              <a:t> talk</a:t>
            </a:r>
            <a:endParaRPr lang="fr-CH" sz="1600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8271" y="4179370"/>
            <a:ext cx="48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0" dirty="0" err="1" smtClean="0">
                <a:solidFill>
                  <a:srgbClr val="0000FF"/>
                </a:solidFill>
                <a:latin typeface="+mj-lt"/>
              </a:rPr>
              <a:t>ww</a:t>
            </a:r>
            <a:endParaRPr lang="fr-CH" sz="1600" b="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1750" y="188640"/>
            <a:ext cx="300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This tells the story: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13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09.10.2014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2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AutoShape 2" descr="http://hf2014.ihep.ac.cn/images/HF2014poste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0"/>
            <a:ext cx="50538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510" y="1853825"/>
            <a:ext cx="3150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ICHEP’14:</a:t>
            </a:r>
            <a:endParaRPr lang="en-US" dirty="0"/>
          </a:p>
          <a:p>
            <a:r>
              <a:rPr lang="en-US" b="1" dirty="0" smtClean="0"/>
              <a:t>“ICFA </a:t>
            </a:r>
            <a:r>
              <a:rPr lang="en-US" b="1" dirty="0"/>
              <a:t>supports studies of energy frontier circular colliders and encourages global </a:t>
            </a:r>
            <a:r>
              <a:rPr lang="en-US" b="1" dirty="0" smtClean="0"/>
              <a:t>coordination“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47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20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6705" y="1763815"/>
            <a:ext cx="499444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1 </a:t>
            </a:r>
            <a:r>
              <a:rPr lang="fr-CH" sz="2800" b="1" dirty="0" err="1" smtClean="0"/>
              <a:t>Precision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measurements</a:t>
            </a:r>
            <a:r>
              <a:rPr lang="fr-CH" sz="2800" b="1" dirty="0" smtClean="0"/>
              <a:t> 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       -- EW observables Z, W, top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       -- </a:t>
            </a:r>
            <a:r>
              <a:rPr lang="fr-CH" sz="2800" b="1" dirty="0" err="1" smtClean="0"/>
              <a:t>Higgs</a:t>
            </a:r>
            <a:r>
              <a:rPr lang="fr-CH" sz="2800" b="1" dirty="0" smtClean="0"/>
              <a:t> boson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         </a:t>
            </a:r>
          </a:p>
          <a:p>
            <a:r>
              <a:rPr lang="fr-CH" sz="2800" b="1" dirty="0" smtClean="0"/>
              <a:t>2. </a:t>
            </a:r>
            <a:r>
              <a:rPr lang="fr-CH" sz="2800" b="1" dirty="0" err="1"/>
              <a:t>S</a:t>
            </a:r>
            <a:r>
              <a:rPr lang="fr-CH" sz="2800" b="1" dirty="0" err="1" smtClean="0"/>
              <a:t>earch</a:t>
            </a:r>
            <a:r>
              <a:rPr lang="fr-CH" sz="2800" b="1" dirty="0" smtClean="0"/>
              <a:t> for rare </a:t>
            </a:r>
            <a:r>
              <a:rPr lang="fr-CH" sz="2800" b="1" dirty="0" err="1" smtClean="0"/>
              <a:t>processes</a:t>
            </a:r>
            <a:r>
              <a:rPr lang="fr-CH" sz="2800" b="1" dirty="0" smtClean="0"/>
              <a:t> 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       -- neutrinos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949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 July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Alain Blondel  Precision EW measurements at future accelerators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4553" y="891880"/>
            <a:ext cx="92389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Due to the non-</a:t>
            </a:r>
            <a:r>
              <a:rPr lang="fr-CH" sz="2000" b="1" dirty="0" err="1" smtClean="0"/>
              <a:t>abelian</a:t>
            </a:r>
            <a:r>
              <a:rPr lang="fr-CH" sz="2000" b="1" dirty="0" smtClean="0"/>
              <a:t> Gauge </a:t>
            </a:r>
            <a:r>
              <a:rPr lang="fr-CH" sz="2000" b="1" dirty="0" err="1" smtClean="0"/>
              <a:t>theory</a:t>
            </a:r>
            <a:r>
              <a:rPr lang="fr-CH" sz="2000" b="1" dirty="0" smtClean="0"/>
              <a:t>, </a:t>
            </a:r>
            <a:r>
              <a:rPr lang="fr-CH" sz="2000" b="1" dirty="0" err="1" smtClean="0"/>
              <a:t>Electroweak</a:t>
            </a:r>
            <a:r>
              <a:rPr lang="fr-CH" sz="2000" b="1" dirty="0" smtClean="0"/>
              <a:t> observables </a:t>
            </a:r>
            <a:r>
              <a:rPr lang="fr-CH" sz="2000" b="1" dirty="0" err="1" smtClean="0"/>
              <a:t>offer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sensitivity</a:t>
            </a:r>
            <a:r>
              <a:rPr lang="fr-CH" sz="2000" b="1" dirty="0" smtClean="0"/>
              <a:t> to </a:t>
            </a:r>
          </a:p>
          <a:p>
            <a:r>
              <a:rPr lang="fr-CH" sz="2000" b="1" dirty="0" err="1" smtClean="0"/>
              <a:t>electroweakly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coupled</a:t>
            </a:r>
            <a:r>
              <a:rPr lang="fr-CH" sz="2000" b="1" dirty="0" smtClean="0"/>
              <a:t> new </a:t>
            </a:r>
            <a:r>
              <a:rPr lang="fr-CH" sz="2000" b="1" dirty="0" err="1" smtClean="0"/>
              <a:t>particles</a:t>
            </a:r>
            <a:r>
              <a:rPr lang="fr-CH" sz="2000" b="1" dirty="0" smtClean="0"/>
              <a:t> ...</a:t>
            </a:r>
            <a:endParaRPr lang="fr-CH" sz="2000" b="1" i="1" dirty="0" smtClean="0">
              <a:solidFill>
                <a:srgbClr val="00B050"/>
              </a:solidFill>
            </a:endParaRPr>
          </a:p>
          <a:p>
            <a:endParaRPr lang="fr-CH" sz="2000" b="1" dirty="0" smtClean="0"/>
          </a:p>
          <a:p>
            <a:r>
              <a:rPr lang="fr-CH" sz="2000" b="1" dirty="0"/>
              <a:t> </a:t>
            </a:r>
            <a:r>
              <a:rPr lang="fr-CH" sz="2000" b="1" dirty="0" smtClean="0"/>
              <a:t>-- if </a:t>
            </a:r>
            <a:r>
              <a:rPr lang="fr-CH" sz="2000" b="1" dirty="0" err="1" smtClean="0"/>
              <a:t>they</a:t>
            </a:r>
            <a:r>
              <a:rPr lang="fr-CH" sz="2000" b="1" dirty="0" smtClean="0"/>
              <a:t> are </a:t>
            </a:r>
            <a:r>
              <a:rPr lang="fr-CH" sz="2000" b="1" dirty="0" err="1" smtClean="0"/>
              <a:t>nearby</a:t>
            </a:r>
            <a:r>
              <a:rPr lang="fr-CH" sz="2000" b="1" dirty="0" smtClean="0"/>
              <a:t> in </a:t>
            </a:r>
            <a:r>
              <a:rPr lang="fr-CH" sz="2000" b="1" dirty="0" err="1" smtClean="0"/>
              <a:t>Energy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scale</a:t>
            </a:r>
            <a:r>
              <a:rPr lang="fr-CH" sz="2000" b="1" dirty="0" smtClean="0"/>
              <a:t> </a:t>
            </a:r>
          </a:p>
          <a:p>
            <a:r>
              <a:rPr lang="fr-CH" sz="2000" b="1" dirty="0"/>
              <a:t> </a:t>
            </a:r>
            <a:r>
              <a:rPr lang="fr-CH" sz="2000" b="1" dirty="0" smtClean="0"/>
              <a:t>  or</a:t>
            </a:r>
          </a:p>
          <a:p>
            <a:r>
              <a:rPr lang="fr-CH" sz="2000" b="1" dirty="0" smtClean="0"/>
              <a:t> -- if </a:t>
            </a:r>
            <a:r>
              <a:rPr lang="fr-CH" sz="2000" b="1" dirty="0" err="1" smtClean="0"/>
              <a:t>they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violate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symmetries</a:t>
            </a:r>
            <a:r>
              <a:rPr lang="fr-CH" sz="2000" b="1" dirty="0" smtClean="0"/>
              <a:t> of the Standard Model (in </a:t>
            </a:r>
            <a:r>
              <a:rPr lang="fr-CH" sz="2000" b="1" dirty="0" err="1" smtClean="0"/>
              <a:t>which</a:t>
            </a:r>
            <a:r>
              <a:rPr lang="fr-CH" sz="2000" b="1" dirty="0" smtClean="0"/>
              <a:t> case, no «</a:t>
            </a:r>
            <a:r>
              <a:rPr lang="fr-CH" sz="2000" b="1" dirty="0" err="1" smtClean="0"/>
              <a:t>decoupling</a:t>
            </a:r>
            <a:r>
              <a:rPr lang="fr-CH" sz="2000" b="1" dirty="0" smtClean="0"/>
              <a:t>») </a:t>
            </a:r>
          </a:p>
          <a:p>
            <a:endParaRPr lang="fr-CH" sz="2000" b="1" dirty="0" smtClean="0"/>
          </a:p>
          <a:p>
            <a:r>
              <a:rPr lang="fr-CH" sz="2000" b="1" dirty="0" err="1" smtClean="0"/>
              <a:t>Higgs</a:t>
            </a:r>
            <a:r>
              <a:rPr lang="fr-CH" sz="2000" b="1" dirty="0" smtClean="0"/>
              <a:t> boson and top-</a:t>
            </a:r>
            <a:r>
              <a:rPr lang="fr-CH" sz="2000" b="1" dirty="0" err="1" smtClean="0"/>
              <a:t>bottom</a:t>
            </a:r>
            <a:r>
              <a:rPr lang="fr-CH" sz="2000" b="1" dirty="0" smtClean="0"/>
              <a:t> mass </a:t>
            </a:r>
            <a:r>
              <a:rPr lang="fr-CH" sz="2000" b="1" dirty="0" err="1" smtClean="0"/>
              <a:t>splitting</a:t>
            </a:r>
            <a:r>
              <a:rPr lang="fr-CH" sz="2000" b="1" dirty="0" smtClean="0"/>
              <a:t>  </a:t>
            </a:r>
            <a:r>
              <a:rPr lang="fr-CH" sz="2000" b="1" dirty="0" err="1" smtClean="0"/>
              <a:t>constitute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such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symmetry</a:t>
            </a:r>
            <a:r>
              <a:rPr lang="fr-CH" sz="2000" b="1" dirty="0" smtClean="0"/>
              <a:t> violations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323655"/>
            <a:ext cx="6634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1. ELECTROWEAK PRECISION TESTS  (EWPT)</a:t>
            </a:r>
            <a:endParaRPr lang="fr-CH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5293" y="3689852"/>
            <a:ext cx="8876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2. TESTS OF ELECTROWEAK SYMMETRY BREAKING  (EWSB)</a:t>
            </a:r>
            <a:endParaRPr lang="fr-CH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" y="4329100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smtClean="0"/>
              <a:t>Is the H(125) a </a:t>
            </a:r>
            <a:r>
              <a:rPr lang="fr-CH" sz="2000" b="1" dirty="0" err="1" smtClean="0"/>
              <a:t>Higgs</a:t>
            </a:r>
            <a:r>
              <a:rPr lang="fr-CH" sz="2000" b="1" dirty="0" smtClean="0"/>
              <a:t> boson?   </a:t>
            </a:r>
          </a:p>
          <a:p>
            <a:r>
              <a:rPr lang="fr-CH" sz="2000" b="1" dirty="0" smtClean="0">
                <a:sym typeface="Wingdings" panose="05000000000000000000" pitchFamily="2" charset="2"/>
              </a:rPr>
              <a:t>  </a:t>
            </a:r>
            <a:r>
              <a:rPr lang="fr-CH" sz="2000" b="1" dirty="0" err="1" smtClean="0">
                <a:sym typeface="Wingdings" panose="05000000000000000000" pitchFamily="2" charset="2"/>
              </a:rPr>
              <a:t>couplings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proportional</a:t>
            </a:r>
            <a:r>
              <a:rPr lang="fr-CH" sz="2000" b="1" dirty="0" smtClean="0">
                <a:sym typeface="Wingdings" panose="05000000000000000000" pitchFamily="2" charset="2"/>
              </a:rPr>
              <a:t> to mass? </a:t>
            </a:r>
          </a:p>
          <a:p>
            <a:r>
              <a:rPr lang="fr-CH" sz="2000" b="1" dirty="0">
                <a:sym typeface="Wingdings" panose="05000000000000000000" pitchFamily="2" charset="2"/>
              </a:rPr>
              <a:t> </a:t>
            </a:r>
            <a:r>
              <a:rPr lang="fr-CH" sz="2000" b="1" dirty="0" smtClean="0">
                <a:sym typeface="Wingdings" panose="05000000000000000000" pitchFamily="2" charset="2"/>
              </a:rPr>
              <a:t>     if </a:t>
            </a:r>
            <a:r>
              <a:rPr lang="fr-CH" sz="2000" b="1" dirty="0" smtClean="0">
                <a:sym typeface="Wingdings" panose="05000000000000000000" pitchFamily="2" charset="2"/>
              </a:rPr>
              <a:t>not: </a:t>
            </a:r>
            <a:r>
              <a:rPr lang="fr-CH" sz="2000" b="1" dirty="0" err="1" smtClean="0">
                <a:sym typeface="Wingdings" panose="05000000000000000000" pitchFamily="2" charset="2"/>
              </a:rPr>
              <a:t>could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be</a:t>
            </a:r>
            <a:r>
              <a:rPr lang="fr-CH" sz="2000" b="1" dirty="0" smtClean="0">
                <a:sym typeface="Wingdings" panose="05000000000000000000" pitchFamily="2" charset="2"/>
              </a:rPr>
              <a:t> more </a:t>
            </a:r>
            <a:r>
              <a:rPr lang="fr-CH" sz="2000" b="1" dirty="0" err="1" smtClean="0">
                <a:sym typeface="Wingdings" panose="05000000000000000000" pitchFamily="2" charset="2"/>
              </a:rPr>
              <a:t>complicated</a:t>
            </a:r>
            <a:r>
              <a:rPr lang="fr-CH" sz="2000" b="1" dirty="0" smtClean="0">
                <a:sym typeface="Wingdings" panose="05000000000000000000" pitchFamily="2" charset="2"/>
              </a:rPr>
              <a:t> EWSB  </a:t>
            </a:r>
            <a:r>
              <a:rPr lang="fr-CH" sz="2000" b="1" dirty="0" err="1" smtClean="0">
                <a:sym typeface="Wingdings" panose="05000000000000000000" pitchFamily="2" charset="2"/>
              </a:rPr>
              <a:t>e.g</a:t>
            </a:r>
            <a:r>
              <a:rPr lang="fr-CH" sz="2000" b="1" dirty="0" smtClean="0">
                <a:sym typeface="Wingdings" panose="05000000000000000000" pitchFamily="2" charset="2"/>
              </a:rPr>
              <a:t>. more </a:t>
            </a:r>
            <a:r>
              <a:rPr lang="fr-CH" sz="2000" b="1" dirty="0" err="1" smtClean="0">
                <a:sym typeface="Wingdings" panose="05000000000000000000" pitchFamily="2" charset="2"/>
              </a:rPr>
              <a:t>Higgses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</a:p>
          <a:p>
            <a:endParaRPr lang="fr-CH" sz="2000" b="1" dirty="0">
              <a:sym typeface="Wingdings" panose="05000000000000000000" pitchFamily="2" charset="2"/>
            </a:endParaRPr>
          </a:p>
          <a:p>
            <a:r>
              <a:rPr lang="fr-CH" sz="2000" b="1" dirty="0" smtClean="0">
                <a:sym typeface="Wingdings" panose="05000000000000000000" pitchFamily="2" charset="2"/>
              </a:rPr>
              <a:t>  </a:t>
            </a:r>
            <a:r>
              <a:rPr lang="fr-CH" sz="2000" b="1" dirty="0" err="1" smtClean="0">
                <a:sym typeface="Wingdings" panose="05000000000000000000" pitchFamily="2" charset="2"/>
              </a:rPr>
              <a:t>Higgs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supposed</a:t>
            </a:r>
            <a:r>
              <a:rPr lang="fr-CH" sz="2000" b="1" dirty="0" smtClean="0">
                <a:sym typeface="Wingdings" panose="05000000000000000000" pitchFamily="2" charset="2"/>
              </a:rPr>
              <a:t> to cancel WW </a:t>
            </a:r>
            <a:r>
              <a:rPr lang="fr-CH" sz="2000" b="1" dirty="0" err="1" smtClean="0">
                <a:sym typeface="Wingdings" panose="05000000000000000000" pitchFamily="2" charset="2"/>
              </a:rPr>
              <a:t>scattering</a:t>
            </a:r>
            <a:r>
              <a:rPr lang="fr-CH" sz="2000" b="1" dirty="0" smtClean="0">
                <a:sym typeface="Wingdings" panose="05000000000000000000" pitchFamily="2" charset="2"/>
              </a:rPr>
              <a:t> anomalies at </a:t>
            </a:r>
            <a:r>
              <a:rPr lang="fr-CH" sz="2000" b="1" dirty="0" err="1" smtClean="0">
                <a:sym typeface="Wingdings" panose="05000000000000000000" pitchFamily="2" charset="2"/>
              </a:rPr>
              <a:t>TeV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scale</a:t>
            </a:r>
            <a:r>
              <a:rPr lang="fr-CH" sz="2000" b="1" dirty="0" smtClean="0">
                <a:sym typeface="Wingdings" panose="05000000000000000000" pitchFamily="2" charset="2"/>
              </a:rPr>
              <a:t>: </a:t>
            </a:r>
            <a:r>
              <a:rPr lang="fr-CH" sz="2000" b="1" dirty="0" err="1" smtClean="0">
                <a:sym typeface="Wingdings" panose="05000000000000000000" pitchFamily="2" charset="2"/>
              </a:rPr>
              <a:t>does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this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work</a:t>
            </a:r>
            <a:r>
              <a:rPr lang="fr-CH" sz="2000" b="1" dirty="0" smtClean="0">
                <a:sym typeface="Wingdings" panose="05000000000000000000" pitchFamily="2" charset="2"/>
              </a:rPr>
              <a:t>?  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</a:t>
            </a:r>
            <a:r>
              <a:rPr lang="fr-CH" dirty="0" smtClean="0"/>
              <a:t>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468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00"/>
            </a:gs>
            <a:gs pos="50000">
              <a:schemeClr val="bg1"/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1" name="Picture 3" descr="R:\alain\electroweak\talk-blois\41.jpg"/>
          <p:cNvPicPr>
            <a:picLocks noChangeAspect="1" noChangeArrowheads="1"/>
          </p:cNvPicPr>
          <p:nvPr/>
        </p:nvPicPr>
        <p:blipFill>
          <a:blip r:embed="rId2" cstate="print"/>
          <a:srcRect t="20200" r="2876"/>
          <a:stretch>
            <a:fillRect/>
          </a:stretch>
        </p:blipFill>
        <p:spPr bwMode="auto">
          <a:xfrm>
            <a:off x="22225" y="0"/>
            <a:ext cx="5897563" cy="6858000"/>
          </a:xfrm>
          <a:prstGeom prst="rect">
            <a:avLst/>
          </a:prstGeom>
          <a:noFill/>
        </p:spPr>
      </p:pic>
      <p:sp>
        <p:nvSpPr>
          <p:cNvPr id="616453" name="Rectangle 5"/>
          <p:cNvSpPr>
            <a:spLocks noChangeArrowheads="1"/>
          </p:cNvSpPr>
          <p:nvPr/>
        </p:nvSpPr>
        <p:spPr bwMode="auto">
          <a:xfrm>
            <a:off x="536575" y="3789363"/>
            <a:ext cx="5254625" cy="1552575"/>
          </a:xfrm>
          <a:prstGeom prst="rect">
            <a:avLst/>
          </a:prstGeom>
          <a:noFill/>
          <a:ln w="57150" cmpd="thinThick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CC"/>
              </a:solidFill>
            </a:endParaRP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67425" y="525463"/>
            <a:ext cx="28289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>
                <a:solidFill>
                  <a:srgbClr val="FFFFCC"/>
                </a:solidFill>
              </a:rPr>
              <a:t>relations to the well measured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>
                <a:solidFill>
                  <a:srgbClr val="FFFFCC"/>
                </a:solidFill>
              </a:rPr>
              <a:t> </a:t>
            </a:r>
            <a:r>
              <a:rPr lang="fr-CH" sz="2400" b="1">
                <a:solidFill>
                  <a:srgbClr val="FFFFCC"/>
                </a:solidFill>
              </a:rPr>
              <a:t>G</a:t>
            </a:r>
            <a:r>
              <a:rPr lang="fr-CH" sz="2400" b="1" baseline="-25000">
                <a:solidFill>
                  <a:srgbClr val="FFFFCC"/>
                </a:solidFill>
              </a:rPr>
              <a:t>F</a:t>
            </a:r>
            <a:r>
              <a:rPr lang="fr-CH" sz="2400" b="1">
                <a:solidFill>
                  <a:srgbClr val="FFFFCC"/>
                </a:solidFill>
              </a:rPr>
              <a:t> m</a:t>
            </a:r>
            <a:r>
              <a:rPr lang="fr-CH" sz="2400" b="1" baseline="-25000">
                <a:solidFill>
                  <a:srgbClr val="FFFFCC"/>
                </a:solidFill>
              </a:rPr>
              <a:t>Z </a:t>
            </a:r>
            <a:r>
              <a:rPr lang="fr-CH" sz="2400" b="1">
                <a:solidFill>
                  <a:srgbClr val="FFFFCC"/>
                </a:solidFill>
                <a:latin typeface="Symbol" pitchFamily="18" charset="2"/>
              </a:rPr>
              <a:t>a</a:t>
            </a:r>
            <a:r>
              <a:rPr lang="fr-CH" sz="2400" b="1" baseline="-25000">
                <a:solidFill>
                  <a:srgbClr val="FFFFCC"/>
                </a:solidFill>
              </a:rPr>
              <a:t>QED</a:t>
            </a:r>
            <a:endParaRPr lang="en-GB" sz="2400" b="1">
              <a:solidFill>
                <a:srgbClr val="FFFFCC"/>
              </a:solidFill>
            </a:endParaRP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6294438" y="1893888"/>
            <a:ext cx="258286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srgbClr val="FF7C80"/>
                </a:solidFill>
                <a:latin typeface="Symbol" pitchFamily="18" charset="2"/>
              </a:rPr>
              <a:t>Dr </a:t>
            </a:r>
            <a:r>
              <a:rPr lang="fr-CH" sz="1600" b="1" dirty="0">
                <a:solidFill>
                  <a:srgbClr val="FF7C80"/>
                </a:solidFill>
              </a:rPr>
              <a:t>= </a:t>
            </a:r>
            <a:r>
              <a:rPr lang="fr-CH" sz="1600" b="1" dirty="0">
                <a:solidFill>
                  <a:srgbClr val="FF7C80"/>
                </a:solidFill>
                <a:latin typeface="Symbol" pitchFamily="18" charset="2"/>
              </a:rPr>
              <a:t>a /p  (</a:t>
            </a:r>
            <a:r>
              <a:rPr lang="fr-CH" sz="1600" b="1" dirty="0" err="1">
                <a:solidFill>
                  <a:srgbClr val="FF7C80"/>
                </a:solidFill>
              </a:rPr>
              <a:t>m</a:t>
            </a:r>
            <a:r>
              <a:rPr lang="fr-CH" sz="1600" b="1" baseline="-25000" dirty="0" err="1">
                <a:solidFill>
                  <a:srgbClr val="FF7C80"/>
                </a:solidFill>
              </a:rPr>
              <a:t>top</a:t>
            </a:r>
            <a:r>
              <a:rPr lang="fr-CH" sz="1600" b="1" dirty="0">
                <a:solidFill>
                  <a:srgbClr val="FF7C80"/>
                </a:solidFill>
              </a:rPr>
              <a:t>/</a:t>
            </a:r>
            <a:r>
              <a:rPr lang="fr-CH" sz="1600" b="1" dirty="0" err="1">
                <a:solidFill>
                  <a:srgbClr val="FF7C80"/>
                </a:solidFill>
              </a:rPr>
              <a:t>m</a:t>
            </a:r>
            <a:r>
              <a:rPr lang="fr-CH" sz="1600" b="1" baseline="-25000" dirty="0" err="1">
                <a:solidFill>
                  <a:srgbClr val="FF7C80"/>
                </a:solidFill>
              </a:rPr>
              <a:t>Z</a:t>
            </a:r>
            <a:r>
              <a:rPr lang="fr-CH" sz="1600" b="1" dirty="0">
                <a:solidFill>
                  <a:srgbClr val="FF7C80"/>
                </a:solidFill>
              </a:rPr>
              <a:t>)</a:t>
            </a:r>
            <a:r>
              <a:rPr lang="fr-CH" sz="1600" b="1" baseline="30000" dirty="0">
                <a:solidFill>
                  <a:srgbClr val="FF7C80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baseline="30000" dirty="0">
                <a:solidFill>
                  <a:srgbClr val="FF7C8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baseline="30000" dirty="0">
                <a:solidFill>
                  <a:srgbClr val="FF7C80"/>
                </a:solidFill>
              </a:rPr>
              <a:t>      </a:t>
            </a:r>
            <a:r>
              <a:rPr lang="fr-CH" sz="1600" b="1" dirty="0">
                <a:solidFill>
                  <a:srgbClr val="FF7C80"/>
                </a:solidFill>
              </a:rPr>
              <a:t>- </a:t>
            </a:r>
            <a:r>
              <a:rPr lang="fr-CH" sz="1600" b="1" dirty="0">
                <a:solidFill>
                  <a:srgbClr val="FF7C80"/>
                </a:solidFill>
                <a:latin typeface="Symbol" pitchFamily="18" charset="2"/>
              </a:rPr>
              <a:t>a /4p  </a:t>
            </a:r>
            <a:r>
              <a:rPr lang="fr-CH" sz="1600" b="1" dirty="0">
                <a:solidFill>
                  <a:srgbClr val="FF7C80"/>
                </a:solidFill>
              </a:rPr>
              <a:t>log </a:t>
            </a:r>
            <a:r>
              <a:rPr lang="fr-CH" sz="1600" b="1" dirty="0">
                <a:solidFill>
                  <a:srgbClr val="FF7C80"/>
                </a:solidFill>
                <a:latin typeface="Symbol" pitchFamily="18" charset="2"/>
              </a:rPr>
              <a:t>(</a:t>
            </a:r>
            <a:r>
              <a:rPr lang="fr-CH" sz="1600" b="1" dirty="0" err="1">
                <a:solidFill>
                  <a:srgbClr val="FF7C80"/>
                </a:solidFill>
              </a:rPr>
              <a:t>m</a:t>
            </a:r>
            <a:r>
              <a:rPr lang="fr-CH" sz="1600" b="1" baseline="-25000" dirty="0" err="1">
                <a:solidFill>
                  <a:srgbClr val="FF7C80"/>
                </a:solidFill>
              </a:rPr>
              <a:t>h</a:t>
            </a:r>
            <a:r>
              <a:rPr lang="fr-CH" sz="1600" b="1" dirty="0">
                <a:solidFill>
                  <a:srgbClr val="FF7C80"/>
                </a:solidFill>
              </a:rPr>
              <a:t>/</a:t>
            </a:r>
            <a:r>
              <a:rPr lang="fr-CH" sz="1600" b="1" dirty="0" err="1">
                <a:solidFill>
                  <a:srgbClr val="FF7C80"/>
                </a:solidFill>
              </a:rPr>
              <a:t>m</a:t>
            </a:r>
            <a:r>
              <a:rPr lang="fr-CH" sz="1600" b="1" baseline="-25000" dirty="0" err="1">
                <a:solidFill>
                  <a:srgbClr val="FF7C80"/>
                </a:solidFill>
              </a:rPr>
              <a:t>Z</a:t>
            </a:r>
            <a:r>
              <a:rPr lang="fr-CH" sz="1600" b="1" dirty="0">
                <a:solidFill>
                  <a:srgbClr val="FF7C80"/>
                </a:solidFill>
              </a:rPr>
              <a:t>)</a:t>
            </a:r>
            <a:r>
              <a:rPr lang="fr-CH" sz="1600" b="1" baseline="30000" dirty="0">
                <a:solidFill>
                  <a:srgbClr val="FF7C80"/>
                </a:solidFill>
              </a:rPr>
              <a:t>2</a:t>
            </a:r>
            <a:r>
              <a:rPr lang="fr-CH" sz="1600" b="1" dirty="0">
                <a:solidFill>
                  <a:srgbClr val="FFFFCC"/>
                </a:solidFill>
              </a:rPr>
              <a:t> </a:t>
            </a:r>
            <a:endParaRPr lang="en-GB" sz="1600" b="1" dirty="0">
              <a:solidFill>
                <a:srgbClr val="FFFFCC"/>
              </a:solidFill>
            </a:endParaRP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6511925" y="1196975"/>
            <a:ext cx="1647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>
                <a:solidFill>
                  <a:srgbClr val="FFFFCC"/>
                </a:solidFill>
              </a:rPr>
              <a:t>at first order:</a:t>
            </a:r>
            <a:endParaRPr lang="en-GB" sz="1600" b="1">
              <a:solidFill>
                <a:srgbClr val="FFFFCC"/>
              </a:solidFill>
            </a:endParaRPr>
          </a:p>
        </p:txBody>
      </p:sp>
      <p:sp>
        <p:nvSpPr>
          <p:cNvPr id="616458" name="Text Box 10"/>
          <p:cNvSpPr txBox="1">
            <a:spLocks noChangeArrowheads="1"/>
          </p:cNvSpPr>
          <p:nvPr/>
        </p:nvSpPr>
        <p:spPr bwMode="auto">
          <a:xfrm>
            <a:off x="5886450" y="3098800"/>
            <a:ext cx="3300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>
                <a:solidFill>
                  <a:srgbClr val="3399FF"/>
                </a:solidFill>
                <a:latin typeface="Symbol" pitchFamily="18" charset="2"/>
              </a:rPr>
              <a:t>e</a:t>
            </a:r>
            <a:r>
              <a:rPr lang="fr-CH" sz="1600" b="1" baseline="-25000">
                <a:solidFill>
                  <a:srgbClr val="3399FF"/>
                </a:solidFill>
                <a:latin typeface="Symbol" pitchFamily="18" charset="2"/>
              </a:rPr>
              <a:t>3  </a:t>
            </a:r>
            <a:r>
              <a:rPr lang="fr-CH" sz="1600" b="1">
                <a:solidFill>
                  <a:srgbClr val="3399FF"/>
                </a:solidFill>
              </a:rPr>
              <a:t>= cos</a:t>
            </a:r>
            <a:r>
              <a:rPr lang="fr-CH" sz="1600" b="1" baseline="30000">
                <a:solidFill>
                  <a:srgbClr val="3399FF"/>
                </a:solidFill>
              </a:rPr>
              <a:t>2</a:t>
            </a:r>
            <a:r>
              <a:rPr lang="fr-CH" sz="1600" b="1">
                <a:solidFill>
                  <a:srgbClr val="3399FF"/>
                </a:solidFill>
                <a:latin typeface="Symbol" pitchFamily="18" charset="2"/>
              </a:rPr>
              <a:t>q</a:t>
            </a:r>
            <a:r>
              <a:rPr lang="fr-CH" sz="1600" b="1" baseline="-25000">
                <a:solidFill>
                  <a:srgbClr val="3399FF"/>
                </a:solidFill>
              </a:rPr>
              <a:t>w</a:t>
            </a:r>
            <a:r>
              <a:rPr lang="fr-CH" sz="1600" b="1">
                <a:solidFill>
                  <a:srgbClr val="3399FF"/>
                </a:solidFill>
              </a:rPr>
              <a:t> </a:t>
            </a:r>
            <a:r>
              <a:rPr lang="fr-CH" sz="1600" b="1">
                <a:solidFill>
                  <a:srgbClr val="3399FF"/>
                </a:solidFill>
                <a:latin typeface="Symbol" pitchFamily="18" charset="2"/>
              </a:rPr>
              <a:t>a /9p  </a:t>
            </a:r>
            <a:r>
              <a:rPr lang="fr-CH" sz="1600" b="1">
                <a:solidFill>
                  <a:srgbClr val="3399FF"/>
                </a:solidFill>
              </a:rPr>
              <a:t>log </a:t>
            </a:r>
            <a:r>
              <a:rPr lang="fr-CH" sz="1600" b="1">
                <a:solidFill>
                  <a:srgbClr val="3399FF"/>
                </a:solidFill>
                <a:latin typeface="Symbol" pitchFamily="18" charset="2"/>
              </a:rPr>
              <a:t>(</a:t>
            </a:r>
            <a:r>
              <a:rPr lang="fr-CH" sz="1600" b="1">
                <a:solidFill>
                  <a:srgbClr val="3399FF"/>
                </a:solidFill>
              </a:rPr>
              <a:t>m</a:t>
            </a:r>
            <a:r>
              <a:rPr lang="fr-CH" sz="1600" b="1" baseline="-25000">
                <a:solidFill>
                  <a:srgbClr val="3399FF"/>
                </a:solidFill>
              </a:rPr>
              <a:t>h</a:t>
            </a:r>
            <a:r>
              <a:rPr lang="fr-CH" sz="1600" b="1">
                <a:solidFill>
                  <a:srgbClr val="3399FF"/>
                </a:solidFill>
              </a:rPr>
              <a:t>/m</a:t>
            </a:r>
            <a:r>
              <a:rPr lang="fr-CH" sz="1600" b="1" baseline="-25000">
                <a:solidFill>
                  <a:srgbClr val="3399FF"/>
                </a:solidFill>
              </a:rPr>
              <a:t>Z</a:t>
            </a:r>
            <a:r>
              <a:rPr lang="fr-CH" sz="1600" b="1">
                <a:solidFill>
                  <a:srgbClr val="3399FF"/>
                </a:solidFill>
              </a:rPr>
              <a:t>)</a:t>
            </a:r>
            <a:r>
              <a:rPr lang="fr-CH" sz="1600" b="1" baseline="30000">
                <a:solidFill>
                  <a:srgbClr val="3399FF"/>
                </a:solidFill>
              </a:rPr>
              <a:t>2</a:t>
            </a:r>
            <a:r>
              <a:rPr lang="fr-CH" sz="1600" b="1">
                <a:solidFill>
                  <a:srgbClr val="FFFFCC"/>
                </a:solidFill>
              </a:rPr>
              <a:t>  </a:t>
            </a:r>
            <a:endParaRPr lang="en-GB" sz="1600" b="1">
              <a:solidFill>
                <a:srgbClr val="FFFFCC"/>
              </a:solidFill>
            </a:endParaRPr>
          </a:p>
        </p:txBody>
      </p:sp>
      <p:sp>
        <p:nvSpPr>
          <p:cNvPr id="616459" name="Text Box 11"/>
          <p:cNvSpPr txBox="1">
            <a:spLocks noChangeArrowheads="1"/>
          </p:cNvSpPr>
          <p:nvPr/>
        </p:nvSpPr>
        <p:spPr bwMode="auto">
          <a:xfrm>
            <a:off x="6280150" y="3897313"/>
            <a:ext cx="27098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>
                <a:solidFill>
                  <a:srgbClr val="00CC66"/>
                </a:solidFill>
                <a:latin typeface="Symbol" pitchFamily="18" charset="2"/>
              </a:rPr>
              <a:t>d</a:t>
            </a:r>
            <a:r>
              <a:rPr lang="fr-CH" sz="1600" b="1" baseline="-25000">
                <a:solidFill>
                  <a:srgbClr val="00CC66"/>
                </a:solidFill>
                <a:latin typeface="Symbol" pitchFamily="18" charset="2"/>
              </a:rPr>
              <a:t>n</a:t>
            </a:r>
            <a:r>
              <a:rPr lang="fr-CH" sz="1600" b="1" baseline="-25000">
                <a:solidFill>
                  <a:srgbClr val="00CC66"/>
                </a:solidFill>
              </a:rPr>
              <a:t>b</a:t>
            </a:r>
            <a:r>
              <a:rPr lang="fr-CH" sz="1600" b="1">
                <a:solidFill>
                  <a:srgbClr val="00CC66"/>
                </a:solidFill>
                <a:latin typeface="Symbol" pitchFamily="18" charset="2"/>
              </a:rPr>
              <a:t> </a:t>
            </a:r>
            <a:r>
              <a:rPr lang="fr-CH" sz="1600" b="1">
                <a:solidFill>
                  <a:srgbClr val="00CC66"/>
                </a:solidFill>
              </a:rPr>
              <a:t>=20/13 </a:t>
            </a:r>
            <a:r>
              <a:rPr lang="fr-CH" sz="1600" b="1">
                <a:solidFill>
                  <a:srgbClr val="00CC66"/>
                </a:solidFill>
                <a:latin typeface="Symbol" pitchFamily="18" charset="2"/>
              </a:rPr>
              <a:t>a /p  (</a:t>
            </a:r>
            <a:r>
              <a:rPr lang="fr-CH" sz="1600" b="1">
                <a:solidFill>
                  <a:srgbClr val="00CC66"/>
                </a:solidFill>
              </a:rPr>
              <a:t>m</a:t>
            </a:r>
            <a:r>
              <a:rPr lang="fr-CH" sz="1600" b="1" baseline="-25000">
                <a:solidFill>
                  <a:srgbClr val="00CC66"/>
                </a:solidFill>
              </a:rPr>
              <a:t>top</a:t>
            </a:r>
            <a:r>
              <a:rPr lang="fr-CH" sz="1600" b="1">
                <a:solidFill>
                  <a:srgbClr val="00CC66"/>
                </a:solidFill>
              </a:rPr>
              <a:t>/m</a:t>
            </a:r>
            <a:r>
              <a:rPr lang="fr-CH" sz="1600" b="1" baseline="-25000">
                <a:solidFill>
                  <a:srgbClr val="00CC66"/>
                </a:solidFill>
              </a:rPr>
              <a:t>Z</a:t>
            </a:r>
            <a:r>
              <a:rPr lang="fr-CH" sz="1600" b="1">
                <a:solidFill>
                  <a:srgbClr val="00CC66"/>
                </a:solidFill>
              </a:rPr>
              <a:t>)</a:t>
            </a:r>
            <a:r>
              <a:rPr lang="fr-CH" sz="1600" b="1" baseline="30000">
                <a:solidFill>
                  <a:srgbClr val="00CC66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b="1">
              <a:solidFill>
                <a:srgbClr val="FFFFCC"/>
              </a:solidFill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6062663" y="4637088"/>
            <a:ext cx="32369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err="1">
                <a:solidFill>
                  <a:srgbClr val="FFFFCC"/>
                </a:solidFill>
              </a:rPr>
              <a:t>complete</a:t>
            </a:r>
            <a:r>
              <a:rPr lang="fr-CH" sz="1600" b="1" dirty="0">
                <a:solidFill>
                  <a:srgbClr val="FFFFCC"/>
                </a:solidFill>
              </a:rPr>
              <a:t> </a:t>
            </a:r>
            <a:r>
              <a:rPr lang="fr-CH" sz="1600" b="1" dirty="0" err="1">
                <a:solidFill>
                  <a:srgbClr val="FFFFCC"/>
                </a:solidFill>
              </a:rPr>
              <a:t>formulae</a:t>
            </a:r>
            <a:r>
              <a:rPr lang="fr-CH" sz="1600" b="1" dirty="0">
                <a:solidFill>
                  <a:srgbClr val="FFFFCC"/>
                </a:solidFill>
              </a:rPr>
              <a:t> </a:t>
            </a:r>
            <a:r>
              <a:rPr lang="fr-CH" sz="1600" b="1" dirty="0" err="1">
                <a:solidFill>
                  <a:srgbClr val="FFFFCC"/>
                </a:solidFill>
              </a:rPr>
              <a:t>at</a:t>
            </a:r>
            <a:r>
              <a:rPr lang="fr-CH" sz="1600" b="1" dirty="0">
                <a:solidFill>
                  <a:srgbClr val="FFFFCC"/>
                </a:solidFill>
              </a:rPr>
              <a:t> 2d </a:t>
            </a:r>
            <a:r>
              <a:rPr lang="fr-CH" sz="1600" b="1" dirty="0" err="1">
                <a:solidFill>
                  <a:srgbClr val="FFFFCC"/>
                </a:solidFill>
              </a:rPr>
              <a:t>order</a:t>
            </a:r>
            <a:endParaRPr lang="fr-CH" sz="1600" b="1" dirty="0">
              <a:solidFill>
                <a:srgbClr val="FFFF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err="1">
                <a:solidFill>
                  <a:srgbClr val="FFFFCC"/>
                </a:solidFill>
              </a:rPr>
              <a:t>including</a:t>
            </a:r>
            <a:r>
              <a:rPr lang="fr-CH" sz="1600" b="1" dirty="0">
                <a:solidFill>
                  <a:srgbClr val="FFFFCC"/>
                </a:solidFill>
              </a:rPr>
              <a:t> </a:t>
            </a:r>
            <a:r>
              <a:rPr lang="fr-CH" sz="1600" b="1" dirty="0" err="1">
                <a:solidFill>
                  <a:srgbClr val="FFFFCC"/>
                </a:solidFill>
              </a:rPr>
              <a:t>strong</a:t>
            </a:r>
            <a:r>
              <a:rPr lang="fr-CH" sz="1600" b="1" dirty="0">
                <a:solidFill>
                  <a:srgbClr val="FFFFCC"/>
                </a:solidFill>
              </a:rPr>
              <a:t> corrections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srgbClr val="FFFFCC"/>
                </a:solidFill>
              </a:rPr>
              <a:t>are </a:t>
            </a:r>
            <a:r>
              <a:rPr lang="fr-CH" sz="1600" b="1" dirty="0" err="1">
                <a:solidFill>
                  <a:srgbClr val="FFFFCC"/>
                </a:solidFill>
              </a:rPr>
              <a:t>available</a:t>
            </a:r>
            <a:r>
              <a:rPr lang="fr-CH" sz="1600" b="1" dirty="0">
                <a:solidFill>
                  <a:srgbClr val="FFFFCC"/>
                </a:solidFill>
              </a:rPr>
              <a:t> in </a:t>
            </a:r>
            <a:r>
              <a:rPr lang="fr-CH" sz="1600" b="1" dirty="0" err="1">
                <a:solidFill>
                  <a:srgbClr val="FFFFCC"/>
                </a:solidFill>
              </a:rPr>
              <a:t>fitting</a:t>
            </a:r>
            <a:r>
              <a:rPr lang="fr-CH" sz="1600" b="1" dirty="0">
                <a:solidFill>
                  <a:srgbClr val="FFFFCC"/>
                </a:solidFill>
              </a:rPr>
              <a:t> codes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00" b="1" dirty="0">
              <a:solidFill>
                <a:srgbClr val="FFFFCC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err="1">
                <a:solidFill>
                  <a:srgbClr val="FFFFCC"/>
                </a:solidFill>
              </a:rPr>
              <a:t>e.g</a:t>
            </a:r>
            <a:r>
              <a:rPr lang="fr-CH" sz="1600" b="1" dirty="0">
                <a:solidFill>
                  <a:srgbClr val="FFFFCC"/>
                </a:solidFill>
              </a:rPr>
              <a:t>. ZFITTER </a:t>
            </a:r>
            <a:r>
              <a:rPr lang="fr-CH" sz="1600" b="1" dirty="0">
                <a:solidFill>
                  <a:srgbClr val="FFFFCC"/>
                </a:solidFill>
              </a:rPr>
              <a:t>, GFITTER</a:t>
            </a:r>
            <a:endParaRPr lang="en-GB" sz="1600" b="1" dirty="0">
              <a:solidFill>
                <a:srgbClr val="FFFFCC"/>
              </a:solidFill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6599238" y="0"/>
            <a:ext cx="139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>
                <a:solidFill>
                  <a:srgbClr val="FFFFCC"/>
                </a:solidFill>
              </a:rPr>
              <a:t>EWRCs</a:t>
            </a:r>
            <a:endParaRPr lang="en-GB" sz="2800" b="1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7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458670"/>
            <a:ext cx="8228689" cy="618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 July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Alain Blondel  Precision EW measurements at future accelerators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505" y="3609020"/>
            <a:ext cx="8685965" cy="1170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7714" y="206829"/>
            <a:ext cx="8716040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>
                <a:solidFill>
                  <a:srgbClr val="0000FF"/>
                </a:solidFill>
                <a:latin typeface="Calibri"/>
              </a:rPr>
              <a:t>                     </a:t>
            </a:r>
            <a:r>
              <a:rPr lang="fr-CH" sz="2800" b="1" dirty="0" err="1" smtClean="0">
                <a:solidFill>
                  <a:srgbClr val="0000FF"/>
                </a:solidFill>
                <a:latin typeface="Calibri"/>
              </a:rPr>
              <a:t>Beam</a:t>
            </a:r>
            <a:r>
              <a:rPr lang="fr-CH" sz="2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fr-CH" sz="2800" b="1" dirty="0" err="1" smtClean="0">
                <a:solidFill>
                  <a:srgbClr val="0000FF"/>
                </a:solidFill>
                <a:latin typeface="Calibri"/>
              </a:rPr>
              <a:t>polarization</a:t>
            </a:r>
            <a:r>
              <a:rPr lang="fr-CH" sz="2800" b="1" dirty="0" smtClean="0">
                <a:solidFill>
                  <a:srgbClr val="0000FF"/>
                </a:solidFill>
                <a:latin typeface="Calibri"/>
              </a:rPr>
              <a:t> and E-calibration @ </a:t>
            </a:r>
            <a:r>
              <a:rPr lang="fr-CH" sz="2800" b="1" dirty="0" smtClean="0">
                <a:solidFill>
                  <a:srgbClr val="0000FF"/>
                </a:solidFill>
                <a:latin typeface="Calibri"/>
              </a:rPr>
              <a:t>FCC-</a:t>
            </a:r>
            <a:r>
              <a:rPr lang="fr-CH" sz="2800" b="1" dirty="0" err="1" smtClean="0">
                <a:solidFill>
                  <a:srgbClr val="0000FF"/>
                </a:solidFill>
                <a:latin typeface="Calibri"/>
              </a:rPr>
              <a:t>ee</a:t>
            </a:r>
            <a:endParaRPr lang="fr-CH" sz="2800" b="1" dirty="0" smtClean="0">
              <a:solidFill>
                <a:srgbClr val="0000FF"/>
              </a:solidFill>
              <a:latin typeface="Calibri"/>
            </a:endParaRPr>
          </a:p>
          <a:p>
            <a:endParaRPr lang="fr-CH" sz="2000" dirty="0">
              <a:solidFill>
                <a:prstClr val="black"/>
              </a:solidFill>
              <a:latin typeface="Calibri"/>
            </a:endParaRPr>
          </a:p>
          <a:p>
            <a:r>
              <a:rPr lang="fr-CH" sz="2000" dirty="0" err="1">
                <a:solidFill>
                  <a:prstClr val="black"/>
                </a:solidFill>
                <a:latin typeface="Calibri"/>
              </a:rPr>
              <a:t>P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recise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meast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of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fr-CH" sz="2000" baseline="-25000" dirty="0" err="1" smtClean="0">
                <a:solidFill>
                  <a:prstClr val="black"/>
                </a:solidFill>
                <a:latin typeface="Calibri"/>
              </a:rPr>
              <a:t>beam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by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resonant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depolarization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~100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keV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each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time the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meast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is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made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</a:t>
            </a:r>
          </a:p>
          <a:p>
            <a:endParaRPr lang="fr-CH" sz="2000" dirty="0">
              <a:solidFill>
                <a:prstClr val="black"/>
              </a:solidFill>
              <a:latin typeface="Calibri"/>
            </a:endParaRPr>
          </a:p>
          <a:p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LEP transverse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polarization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was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achieved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routinely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Z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peak</a:t>
            </a:r>
            <a:r>
              <a:rPr lang="fr-CH" sz="2000" dirty="0">
                <a:solidFill>
                  <a:prstClr val="black"/>
                </a:solidFill>
                <a:latin typeface="Calibri"/>
              </a:rPr>
              <a:t>.</a:t>
            </a:r>
            <a:endParaRPr lang="fr-CH" sz="2000" dirty="0" smtClean="0">
              <a:solidFill>
                <a:prstClr val="black"/>
              </a:solidFill>
              <a:latin typeface="Calibri"/>
            </a:endParaRPr>
          </a:p>
          <a:p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instrumental in 10</a:t>
            </a:r>
            <a:r>
              <a:rPr lang="fr-CH" sz="2000" b="0" i="1" baseline="30000" dirty="0" smtClean="0">
                <a:solidFill>
                  <a:srgbClr val="008080"/>
                </a:solidFill>
                <a:latin typeface="Calibri"/>
              </a:rPr>
              <a:t>-3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0" i="1" dirty="0" err="1" smtClean="0">
                <a:solidFill>
                  <a:srgbClr val="008080"/>
                </a:solidFill>
                <a:latin typeface="Calibri"/>
              </a:rPr>
              <a:t>measurement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 of the Z </a:t>
            </a:r>
            <a:r>
              <a:rPr lang="fr-CH" sz="2000" b="0" i="1" dirty="0" err="1" smtClean="0">
                <a:solidFill>
                  <a:srgbClr val="008080"/>
                </a:solidFill>
                <a:latin typeface="Calibri"/>
              </a:rPr>
              <a:t>width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 in 1993 </a:t>
            </a:r>
          </a:p>
          <a:p>
            <a:r>
              <a:rPr lang="fr-CH" sz="2000" b="0" i="1" dirty="0" err="1" smtClean="0">
                <a:solidFill>
                  <a:srgbClr val="008080"/>
                </a:solidFill>
                <a:latin typeface="Calibri"/>
              </a:rPr>
              <a:t>led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 to </a:t>
            </a:r>
            <a:r>
              <a:rPr lang="fr-CH" sz="2000" b="0" i="1" dirty="0" err="1" smtClean="0">
                <a:solidFill>
                  <a:srgbClr val="008080"/>
                </a:solidFill>
                <a:latin typeface="Calibri"/>
              </a:rPr>
              <a:t>prediction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 of top quark mass (179+- 20 </a:t>
            </a:r>
            <a:r>
              <a:rPr lang="fr-CH" sz="2000" b="0" i="1" dirty="0" err="1" smtClean="0">
                <a:solidFill>
                  <a:srgbClr val="008080"/>
                </a:solidFill>
                <a:latin typeface="Calibri"/>
              </a:rPr>
              <a:t>GeV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) in March 1994</a:t>
            </a:r>
          </a:p>
          <a:p>
            <a:endParaRPr lang="fr-CH" sz="2000" dirty="0" smtClean="0">
              <a:solidFill>
                <a:prstClr val="black"/>
              </a:solidFill>
              <a:latin typeface="Calibri"/>
            </a:endParaRPr>
          </a:p>
          <a:p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Polarization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in collisions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was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observed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(40%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at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BBTS = 0.04)</a:t>
            </a:r>
          </a:p>
          <a:p>
            <a:endParaRPr lang="fr-CH" sz="2000" dirty="0">
              <a:solidFill>
                <a:prstClr val="black"/>
              </a:solidFill>
              <a:latin typeface="Calibri"/>
            </a:endParaRPr>
          </a:p>
          <a:p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At</a:t>
            </a:r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LEP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beam</a:t>
            </a:r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energy</a:t>
            </a:r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spread</a:t>
            </a:r>
            <a:r>
              <a:rPr lang="fr-CH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destroyed</a:t>
            </a:r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polarization</a:t>
            </a:r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above</a:t>
            </a:r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60 </a:t>
            </a:r>
            <a:r>
              <a:rPr lang="fr-CH" sz="2000" b="1" dirty="0" err="1" smtClean="0">
                <a:solidFill>
                  <a:prstClr val="black"/>
                </a:solidFill>
                <a:latin typeface="Calibri"/>
              </a:rPr>
              <a:t>GeV</a:t>
            </a:r>
            <a:endParaRPr lang="fr-CH" sz="2000" b="1" dirty="0" smtClean="0">
              <a:solidFill>
                <a:prstClr val="black"/>
              </a:solidFill>
              <a:latin typeface="Calibri"/>
            </a:endParaRPr>
          </a:p>
          <a:p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  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  <a:sym typeface="Symbol"/>
              </a:rPr>
              <a:t></a:t>
            </a:r>
            <a:r>
              <a:rPr lang="fr-CH" sz="2000" b="1" i="1" baseline="-25000" dirty="0" smtClean="0">
                <a:solidFill>
                  <a:srgbClr val="008080"/>
                </a:solidFill>
                <a:latin typeface="Calibri"/>
                <a:sym typeface="Symbol"/>
              </a:rPr>
              <a:t>E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  <a:sym typeface="Symbol"/>
              </a:rPr>
              <a:t>  E</a:t>
            </a:r>
            <a:r>
              <a:rPr lang="fr-CH" sz="2000" b="1" i="1" baseline="30000" dirty="0" smtClean="0">
                <a:solidFill>
                  <a:srgbClr val="008080"/>
                </a:solidFill>
                <a:latin typeface="Calibri"/>
                <a:sym typeface="Symbol"/>
              </a:rPr>
              <a:t>2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  <a:sym typeface="Symbol"/>
              </a:rPr>
              <a:t>/ 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  <a:sym typeface="Wingdings" pitchFamily="2" charset="2"/>
              </a:rPr>
              <a:t>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  <a:sym typeface="Symbol"/>
              </a:rPr>
              <a:t> 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At 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FCC-</a:t>
            </a:r>
            <a:r>
              <a:rPr lang="fr-CH" sz="2000" b="1" i="1" dirty="0" err="1" smtClean="0">
                <a:solidFill>
                  <a:srgbClr val="008080"/>
                </a:solidFill>
                <a:latin typeface="Calibri"/>
              </a:rPr>
              <a:t>ee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transverse </a:t>
            </a:r>
            <a:r>
              <a:rPr lang="fr-CH" sz="2000" b="1" i="1" dirty="0" err="1" smtClean="0">
                <a:solidFill>
                  <a:srgbClr val="008080"/>
                </a:solidFill>
                <a:latin typeface="Calibri"/>
              </a:rPr>
              <a:t>polarization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 up to at least 80 </a:t>
            </a:r>
            <a:r>
              <a:rPr lang="fr-CH" sz="2000" b="1" i="1" dirty="0" err="1" smtClean="0">
                <a:solidFill>
                  <a:srgbClr val="008080"/>
                </a:solidFill>
                <a:latin typeface="Calibri"/>
              </a:rPr>
              <a:t>GeV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 </a:t>
            </a:r>
          </a:p>
          <a:p>
            <a:r>
              <a:rPr lang="fr-CH" sz="2000" b="1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fr-CH" sz="2000" b="1" i="1" dirty="0">
                <a:solidFill>
                  <a:srgbClr val="008080"/>
                </a:solidFill>
                <a:latin typeface="Calibri"/>
              </a:rPr>
              <a:t>to go 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to </a:t>
            </a:r>
            <a:r>
              <a:rPr lang="fr-CH" sz="2000" b="1" i="1" dirty="0" err="1">
                <a:solidFill>
                  <a:srgbClr val="008080"/>
                </a:solidFill>
                <a:latin typeface="Calibri"/>
              </a:rPr>
              <a:t>higher</a:t>
            </a:r>
            <a:r>
              <a:rPr lang="fr-CH" sz="2000" b="1" i="1" dirty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1" i="1" dirty="0" err="1" smtClean="0">
                <a:solidFill>
                  <a:srgbClr val="008080"/>
                </a:solidFill>
                <a:latin typeface="Calibri"/>
              </a:rPr>
              <a:t>energies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1" i="1" dirty="0" err="1" smtClean="0">
                <a:solidFill>
                  <a:srgbClr val="008080"/>
                </a:solidFill>
                <a:latin typeface="Calibri"/>
              </a:rPr>
              <a:t>requires</a:t>
            </a:r>
            <a:r>
              <a:rPr lang="fr-CH" sz="2000" b="1" i="1" dirty="0" smtClean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1" i="1" dirty="0">
                <a:solidFill>
                  <a:srgbClr val="008080"/>
                </a:solidFill>
                <a:latin typeface="Calibri"/>
              </a:rPr>
              <a:t>spin </a:t>
            </a:r>
            <a:r>
              <a:rPr lang="fr-CH" sz="2000" b="1" i="1" dirty="0" err="1">
                <a:solidFill>
                  <a:srgbClr val="008080"/>
                </a:solidFill>
                <a:latin typeface="Calibri"/>
              </a:rPr>
              <a:t>rotators</a:t>
            </a:r>
            <a:r>
              <a:rPr lang="fr-CH" sz="2000" b="1" i="1" dirty="0">
                <a:solidFill>
                  <a:srgbClr val="008080"/>
                </a:solidFill>
                <a:latin typeface="Calibri"/>
              </a:rPr>
              <a:t> and </a:t>
            </a:r>
            <a:r>
              <a:rPr lang="fr-CH" sz="2000" b="1" i="1" dirty="0" err="1">
                <a:solidFill>
                  <a:srgbClr val="008080"/>
                </a:solidFill>
                <a:latin typeface="Calibri"/>
              </a:rPr>
              <a:t>siberian</a:t>
            </a:r>
            <a:r>
              <a:rPr lang="fr-CH" sz="2000" b="1" i="1" dirty="0">
                <a:solidFill>
                  <a:srgbClr val="008080"/>
                </a:solidFill>
                <a:latin typeface="Calibri"/>
              </a:rPr>
              <a:t> </a:t>
            </a:r>
            <a:r>
              <a:rPr lang="fr-CH" sz="2000" b="1" i="1" dirty="0" err="1" smtClean="0">
                <a:solidFill>
                  <a:srgbClr val="008080"/>
                </a:solidFill>
                <a:latin typeface="Calibri"/>
              </a:rPr>
              <a:t>snake</a:t>
            </a:r>
            <a:endParaRPr lang="fr-CH" sz="2000" b="1" i="1" dirty="0" smtClean="0">
              <a:solidFill>
                <a:srgbClr val="008080"/>
              </a:solidFill>
              <a:latin typeface="Calibri"/>
            </a:endParaRPr>
          </a:p>
          <a:p>
            <a:endParaRPr lang="fr-CH" sz="2000" b="0" i="1" dirty="0">
              <a:solidFill>
                <a:srgbClr val="008080"/>
              </a:solidFill>
              <a:latin typeface="Calibri"/>
            </a:endParaRPr>
          </a:p>
          <a:p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FCC-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ee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use ‘single’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bunches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to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measure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the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beam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energy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err="1" smtClean="0">
                <a:solidFill>
                  <a:prstClr val="black"/>
                </a:solidFill>
                <a:latin typeface="Calibri"/>
              </a:rPr>
              <a:t>continuously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fr-CH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CH" sz="20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fr-CH" sz="2000" b="0" i="1" dirty="0" smtClean="0">
                <a:solidFill>
                  <a:srgbClr val="008080"/>
                </a:solidFill>
                <a:latin typeface="Calibri"/>
              </a:rPr>
              <a:t>no 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interpolation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errors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due to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tides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, </a:t>
            </a:r>
            <a:r>
              <a:rPr lang="fr-CH" sz="2000" b="0" i="1" dirty="0" err="1">
                <a:solidFill>
                  <a:srgbClr val="008080"/>
                </a:solidFill>
                <a:latin typeface="Calibri"/>
              </a:rPr>
              <a:t>ground</a:t>
            </a:r>
            <a:r>
              <a:rPr lang="fr-CH" sz="2000" b="0" i="1" dirty="0">
                <a:solidFill>
                  <a:srgbClr val="008080"/>
                </a:solidFill>
                <a:latin typeface="Calibri"/>
              </a:rPr>
              <a:t> motion or trains etc…</a:t>
            </a:r>
          </a:p>
          <a:p>
            <a:endParaRPr lang="fr-CH" sz="2000" dirty="0" smtClean="0">
              <a:solidFill>
                <a:srgbClr val="0000FF"/>
              </a:solidFill>
              <a:latin typeface="Calibri"/>
              <a:sym typeface="Wingdings" pitchFamily="2" charset="2"/>
            </a:endParaRPr>
          </a:p>
          <a:p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&lt;&lt; 100 </a:t>
            </a:r>
            <a:r>
              <a:rPr lang="fr-CH" sz="2000" b="1" dirty="0" err="1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keV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 </a:t>
            </a:r>
            <a:r>
              <a:rPr lang="fr-CH" sz="2000" b="1" dirty="0" err="1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beam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 </a:t>
            </a:r>
            <a:r>
              <a:rPr lang="fr-CH" sz="2000" b="1" dirty="0" err="1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energy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 calibration </a:t>
            </a:r>
            <a:r>
              <a:rPr lang="fr-CH" sz="2000" b="1" dirty="0" err="1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around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 Z </a:t>
            </a:r>
            <a:r>
              <a:rPr lang="fr-CH" sz="2000" b="1" dirty="0" err="1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peak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 and W pair </a:t>
            </a:r>
            <a:r>
              <a:rPr lang="fr-CH" sz="2000" b="1" dirty="0" err="1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threshold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  <a:sym typeface="Wingdings" pitchFamily="2" charset="2"/>
              </a:rPr>
              <a:t>. </a:t>
            </a:r>
            <a:r>
              <a:rPr lang="fr-CH" sz="2000" b="1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r>
              <a:rPr lang="fr-CH" sz="2000" b="1" dirty="0" smtClean="0">
                <a:solidFill>
                  <a:srgbClr val="FF0000"/>
                </a:solidFill>
                <a:sym typeface="Symbol"/>
              </a:rPr>
              <a:t>     </a:t>
            </a:r>
            <a:r>
              <a:rPr lang="fr-CH" sz="2000" b="1" dirty="0" err="1" smtClean="0">
                <a:solidFill>
                  <a:srgbClr val="FF0000"/>
                </a:solidFill>
                <a:sym typeface="Symbol"/>
              </a:rPr>
              <a:t>m</a:t>
            </a:r>
            <a:r>
              <a:rPr lang="fr-CH" sz="2000" b="1" baseline="-25000" dirty="0" err="1" smtClean="0">
                <a:solidFill>
                  <a:srgbClr val="FF0000"/>
                </a:solidFill>
                <a:sym typeface="Symbol"/>
              </a:rPr>
              <a:t>Z</a:t>
            </a:r>
            <a:r>
              <a:rPr lang="fr-CH" sz="2000" b="1" baseline="-250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fr-CH" sz="2000" b="1" dirty="0">
                <a:solidFill>
                  <a:srgbClr val="FF0000"/>
                </a:solidFill>
                <a:latin typeface="Calibri"/>
                <a:sym typeface="Symbol"/>
              </a:rPr>
              <a:t>~0.1 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  <a:sym typeface="Symbol"/>
              </a:rPr>
              <a:t>MeV, </a:t>
            </a:r>
            <a:r>
              <a:rPr lang="fr-CH" sz="2000" b="1" dirty="0" smtClean="0">
                <a:solidFill>
                  <a:srgbClr val="FF0000"/>
                </a:solidFill>
                <a:sym typeface="Symbol"/>
              </a:rPr>
              <a:t></a:t>
            </a:r>
            <a:r>
              <a:rPr lang="fr-CH" sz="2000" b="1" baseline="-25000" dirty="0" smtClean="0">
                <a:solidFill>
                  <a:srgbClr val="FF0000"/>
                </a:solidFill>
                <a:sym typeface="Symbol"/>
              </a:rPr>
              <a:t>Z </a:t>
            </a:r>
            <a:r>
              <a:rPr lang="fr-CH" sz="2000" b="1" dirty="0">
                <a:solidFill>
                  <a:srgbClr val="FF0000"/>
                </a:solidFill>
                <a:sym typeface="Symbol"/>
              </a:rPr>
              <a:t>~</a:t>
            </a:r>
            <a:r>
              <a:rPr lang="fr-CH" sz="2000" b="1" dirty="0">
                <a:solidFill>
                  <a:srgbClr val="FF0000"/>
                </a:solidFill>
                <a:latin typeface="Calibri"/>
                <a:sym typeface="Symbol"/>
              </a:rPr>
              <a:t>0.1 MeV, 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  <a:sym typeface="Symbol"/>
              </a:rPr>
              <a:t> m</a:t>
            </a:r>
            <a:r>
              <a:rPr lang="fr-CH" sz="2000" b="1" baseline="-25000" dirty="0" smtClean="0">
                <a:solidFill>
                  <a:srgbClr val="FF0000"/>
                </a:solidFill>
                <a:latin typeface="Calibri"/>
                <a:sym typeface="Symbol"/>
              </a:rPr>
              <a:t>W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  <a:sym typeface="Symbol"/>
              </a:rPr>
              <a:t> ~ 0.5 MeV</a:t>
            </a:r>
            <a:endParaRPr lang="fr-CH" sz="2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360" t="3874"/>
          <a:stretch>
            <a:fillRect/>
          </a:stretch>
        </p:blipFill>
        <p:spPr bwMode="auto">
          <a:xfrm>
            <a:off x="7019919" y="778240"/>
            <a:ext cx="2124081" cy="209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34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8806" y="-12879"/>
            <a:ext cx="4468531" cy="46166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F497D"/>
                </a:solidFill>
                <a:latin typeface="Calibri"/>
              </a:rPr>
              <a:t>A </a:t>
            </a:r>
            <a:r>
              <a:rPr lang="fr-CH" sz="2400" dirty="0" err="1" smtClean="0">
                <a:solidFill>
                  <a:srgbClr val="1F497D"/>
                </a:solidFill>
                <a:latin typeface="Calibri"/>
              </a:rPr>
              <a:t>Sample</a:t>
            </a:r>
            <a:r>
              <a:rPr lang="fr-CH" sz="2400" dirty="0" smtClean="0">
                <a:solidFill>
                  <a:srgbClr val="1F497D"/>
                </a:solidFill>
                <a:latin typeface="Calibri"/>
              </a:rPr>
              <a:t> of Essential </a:t>
            </a:r>
            <a:r>
              <a:rPr lang="fr-CH" sz="2400" dirty="0" err="1">
                <a:solidFill>
                  <a:srgbClr val="1F497D"/>
                </a:solidFill>
                <a:latin typeface="Calibri"/>
              </a:rPr>
              <a:t>Q</a:t>
            </a:r>
            <a:r>
              <a:rPr lang="fr-CH" sz="2400" dirty="0" err="1" smtClean="0">
                <a:solidFill>
                  <a:srgbClr val="1F497D"/>
                </a:solidFill>
                <a:latin typeface="Calibri"/>
              </a:rPr>
              <a:t>uantities</a:t>
            </a:r>
            <a:r>
              <a:rPr lang="fr-CH" sz="2400" dirty="0" smtClean="0">
                <a:solidFill>
                  <a:srgbClr val="1F497D"/>
                </a:solidFill>
                <a:latin typeface="Calibri"/>
              </a:rPr>
              <a:t>: </a:t>
            </a:r>
            <a:endParaRPr lang="fr-CH" sz="2400" dirty="0">
              <a:solidFill>
                <a:srgbClr val="1F497D"/>
              </a:solidFill>
              <a:latin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87328"/>
              </p:ext>
            </p:extLst>
          </p:nvPr>
        </p:nvGraphicFramePr>
        <p:xfrm>
          <a:off x="51515" y="490384"/>
          <a:ext cx="9040971" cy="6449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594"/>
                <a:gridCol w="1268149"/>
                <a:gridCol w="1017429"/>
                <a:gridCol w="1390919"/>
                <a:gridCol w="1596980"/>
                <a:gridCol w="1491543"/>
                <a:gridCol w="1496357"/>
              </a:tblGrid>
              <a:tr h="502680">
                <a:tc>
                  <a:txBody>
                    <a:bodyPr/>
                    <a:lstStyle/>
                    <a:p>
                      <a:r>
                        <a:rPr lang="fr-CH" sz="2400" dirty="0" smtClean="0">
                          <a:solidFill>
                            <a:schemeClr val="tx2"/>
                          </a:solidFill>
                        </a:rPr>
                        <a:t>X</a:t>
                      </a:r>
                      <a:endParaRPr lang="fr-CH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000" dirty="0" err="1" smtClean="0">
                          <a:solidFill>
                            <a:schemeClr val="tx2"/>
                          </a:solidFill>
                        </a:rPr>
                        <a:t>Physics</a:t>
                      </a:r>
                      <a:endParaRPr lang="fr-CH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 err="1" smtClean="0">
                          <a:solidFill>
                            <a:schemeClr val="tx2"/>
                          </a:solidFill>
                        </a:rPr>
                        <a:t>Present</a:t>
                      </a:r>
                      <a:r>
                        <a:rPr lang="fr-CH" sz="16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CH" sz="1600" dirty="0" err="1" smtClean="0">
                          <a:solidFill>
                            <a:schemeClr val="tx2"/>
                          </a:solidFill>
                        </a:rPr>
                        <a:t>precision</a:t>
                      </a:r>
                      <a:endParaRPr lang="fr-CH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TLEP </a:t>
                      </a:r>
                      <a:r>
                        <a:rPr lang="fr-CH" dirty="0" smtClean="0">
                          <a:solidFill>
                            <a:srgbClr val="0000FF"/>
                          </a:solidFill>
                        </a:rPr>
                        <a:t>stat</a:t>
                      </a:r>
                    </a:p>
                    <a:p>
                      <a:r>
                        <a:rPr lang="fr-CH" dirty="0" err="1" smtClean="0">
                          <a:solidFill>
                            <a:srgbClr val="FF0000"/>
                          </a:solidFill>
                        </a:rPr>
                        <a:t>Syst</a:t>
                      </a:r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CH" dirty="0" err="1" smtClean="0">
                          <a:solidFill>
                            <a:schemeClr val="tx2"/>
                          </a:solidFill>
                        </a:rPr>
                        <a:t>Precision</a:t>
                      </a:r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fr-CH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r>
                        <a:rPr lang="fr-CH" baseline="0" dirty="0" smtClean="0">
                          <a:solidFill>
                            <a:schemeClr val="tx2"/>
                          </a:solidFill>
                        </a:rPr>
                        <a:t> key</a:t>
                      </a:r>
                      <a:endParaRPr lang="fr-CH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Challenge</a:t>
                      </a:r>
                      <a:endParaRPr lang="fr-CH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</a:tr>
              <a:tr h="709931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M</a:t>
                      </a:r>
                      <a:r>
                        <a:rPr lang="fr-CH" sz="2000" b="1" baseline="-25000" dirty="0" smtClean="0"/>
                        <a:t>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lang="fr-CH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Input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91187.5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Line </a:t>
                      </a:r>
                      <a:r>
                        <a:rPr lang="fr-CH" dirty="0" err="1" smtClean="0"/>
                        <a:t>shape</a:t>
                      </a:r>
                      <a:r>
                        <a:rPr lang="fr-CH" dirty="0" smtClean="0"/>
                        <a:t> scan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0.005</a:t>
                      </a:r>
                      <a:r>
                        <a:rPr lang="fr-CH" b="1" baseline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MeV</a:t>
                      </a:r>
                      <a:endParaRPr lang="fr-CH" b="1" dirty="0" smtClean="0">
                        <a:solidFill>
                          <a:srgbClr val="0000FF"/>
                        </a:solidFill>
                        <a:sym typeface="Symbol"/>
                      </a:endParaRPr>
                    </a:p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&lt;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r>
                        <a:rPr lang="fr-CH" b="1" baseline="0" dirty="0" smtClean="0">
                          <a:solidFill>
                            <a:srgbClr val="FF0000"/>
                          </a:solidFill>
                        </a:rPr>
                        <a:t> MeV</a:t>
                      </a:r>
                      <a:endParaRPr lang="fr-CH" sz="14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E_cal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 corrections</a:t>
                      </a:r>
                      <a:endParaRPr lang="fr-CH" dirty="0"/>
                    </a:p>
                  </a:txBody>
                  <a:tcPr/>
                </a:tc>
              </a:tr>
              <a:tr h="709931">
                <a:tc>
                  <a:txBody>
                    <a:bodyPr/>
                    <a:lstStyle/>
                    <a:p>
                      <a:r>
                        <a:rPr lang="fr-CH" sz="2000" b="1" dirty="0" smtClean="0">
                          <a:sym typeface="Symbol"/>
                        </a:rPr>
                        <a:t></a:t>
                      </a:r>
                      <a:r>
                        <a:rPr lang="fr-CH" sz="2000" b="1" baseline="-25000" dirty="0" smtClean="0">
                          <a:sym typeface="Symbol"/>
                        </a:rPr>
                        <a:t>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kumimoji="0" lang="fr-CH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 (T)</a:t>
                      </a:r>
                    </a:p>
                    <a:p>
                      <a:r>
                        <a:rPr lang="fr-CH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(no !)</a:t>
                      </a:r>
                      <a:endParaRPr lang="fr-CH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2495.2 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Line </a:t>
                      </a:r>
                      <a:r>
                        <a:rPr lang="fr-CH" dirty="0" err="1" smtClean="0"/>
                        <a:t>shape</a:t>
                      </a:r>
                      <a:r>
                        <a:rPr lang="fr-CH" dirty="0" smtClean="0"/>
                        <a:t> scan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0.008</a:t>
                      </a:r>
                      <a:r>
                        <a:rPr lang="fr-CH" b="1" baseline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MeV</a:t>
                      </a:r>
                      <a:endParaRPr lang="fr-CH" b="1" dirty="0" smtClean="0">
                        <a:solidFill>
                          <a:srgbClr val="0000FF"/>
                        </a:solidFill>
                        <a:sym typeface="Symbo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&lt;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r>
                        <a:rPr lang="fr-CH" b="1" baseline="0" dirty="0" smtClean="0">
                          <a:solidFill>
                            <a:srgbClr val="FF0000"/>
                          </a:solidFill>
                        </a:rPr>
                        <a:t> MeV</a:t>
                      </a:r>
                      <a:endParaRPr lang="fr-CH" sz="14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E_cal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 corrections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400" b="1" dirty="0" err="1" smtClean="0"/>
                        <a:t>R</a:t>
                      </a:r>
                      <a:r>
                        <a:rPr lang="fr-CH" sz="2400" b="1" baseline="-25000" dirty="0" err="1" smtClean="0">
                          <a:latin typeface="French Script MT" pitchFamily="66" charset="0"/>
                        </a:rPr>
                        <a:t>l</a:t>
                      </a:r>
                      <a:endParaRPr lang="fr-CH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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s , </a:t>
                      </a:r>
                      <a:r>
                        <a:rPr lang="fr-CH" sz="1600" b="1" dirty="0" smtClean="0">
                          <a:sym typeface="Symbol"/>
                        </a:rPr>
                        <a:t>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b</a:t>
                      </a:r>
                      <a:r>
                        <a:rPr lang="fr-CH" sz="1600" b="1" dirty="0" smtClean="0">
                          <a:sym typeface="Symbol"/>
                        </a:rPr>
                        <a:t>  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20.767 </a:t>
                      </a:r>
                    </a:p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0.025</a:t>
                      </a:r>
                      <a:endParaRPr lang="fr-CH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r>
                        <a:rPr lang="fr-CH" dirty="0" smtClean="0"/>
                        <a:t> 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0.0001</a:t>
                      </a:r>
                    </a:p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0.002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   - </a:t>
                      </a:r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0.0002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</a:t>
                      </a:r>
                      <a:r>
                        <a:rPr lang="fr-CH" baseline="0" dirty="0" smtClean="0"/>
                        <a:t> corrections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N</a:t>
                      </a:r>
                      <a:r>
                        <a:rPr lang="fr-CH" sz="2000" b="1" baseline="-25000" dirty="0" smtClean="0">
                          <a:sym typeface="Symbol"/>
                        </a:rPr>
                        <a:t></a:t>
                      </a:r>
                      <a:endParaRPr lang="fr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err="1" smtClean="0"/>
                        <a:t>Unitarity</a:t>
                      </a:r>
                      <a:r>
                        <a:rPr lang="fr-CH" sz="1600" b="1" baseline="0" dirty="0" smtClean="0"/>
                        <a:t> of PMNS, </a:t>
                      </a:r>
                      <a:r>
                        <a:rPr lang="fr-CH" sz="1600" b="1" baseline="0" dirty="0" err="1" smtClean="0"/>
                        <a:t>sterile</a:t>
                      </a:r>
                      <a:r>
                        <a:rPr lang="fr-CH" sz="1600" b="1" baseline="0" dirty="0" smtClean="0"/>
                        <a:t> </a:t>
                      </a:r>
                      <a:r>
                        <a:rPr lang="fr-CH" sz="1600" b="1" baseline="0" dirty="0" smtClean="0">
                          <a:sym typeface="Symbol"/>
                        </a:rPr>
                        <a:t>’s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2.984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0.008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endParaRPr lang="fr-CH" dirty="0" smtClean="0"/>
                    </a:p>
                    <a:p>
                      <a:endParaRPr lang="fr-CH" dirty="0" smtClean="0"/>
                    </a:p>
                    <a:p>
                      <a:r>
                        <a:rPr lang="fr-CH" dirty="0" smtClean="0"/>
                        <a:t>Z+</a:t>
                      </a:r>
                      <a:r>
                        <a:rPr lang="fr-CH" dirty="0" smtClean="0">
                          <a:sym typeface="Symbol"/>
                        </a:rPr>
                        <a:t></a:t>
                      </a:r>
                      <a:r>
                        <a:rPr lang="fr-CH" sz="1600" dirty="0" smtClean="0">
                          <a:sym typeface="Symbol"/>
                        </a:rPr>
                        <a:t>(161</a:t>
                      </a:r>
                      <a:r>
                        <a:rPr lang="fr-CH" sz="1600" baseline="0" dirty="0" smtClean="0">
                          <a:sym typeface="Symbol"/>
                        </a:rPr>
                        <a:t> </a:t>
                      </a:r>
                      <a:r>
                        <a:rPr lang="fr-CH" sz="1600" dirty="0" err="1" smtClean="0">
                          <a:sym typeface="Symbol"/>
                        </a:rPr>
                        <a:t>GeV</a:t>
                      </a:r>
                      <a:r>
                        <a:rPr lang="fr-CH" sz="1600" dirty="0" smtClean="0">
                          <a:sym typeface="Symbol"/>
                        </a:rPr>
                        <a:t>)</a:t>
                      </a:r>
                      <a:r>
                        <a:rPr lang="fr-CH" sz="1600" dirty="0" smtClean="0"/>
                        <a:t> 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0.00008</a:t>
                      </a:r>
                    </a:p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0.004 </a:t>
                      </a:r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  </a:t>
                      </a:r>
                    </a:p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0.001 </a:t>
                      </a:r>
                      <a:endParaRPr lang="fr-CH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-&gt;</a:t>
                      </a:r>
                      <a:r>
                        <a:rPr lang="fr-CH" dirty="0" err="1" smtClean="0"/>
                        <a:t>lumi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meast</a:t>
                      </a:r>
                      <a:endParaRPr lang="fr-CH" baseline="0" dirty="0" smtClean="0"/>
                    </a:p>
                    <a:p>
                      <a:endParaRPr lang="fr-CH" baseline="0" dirty="0" smtClean="0"/>
                    </a:p>
                    <a:p>
                      <a:r>
                        <a:rPr lang="fr-CH" baseline="0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chemeClr val="tx2"/>
                          </a:solidFill>
                        </a:rPr>
                        <a:t>QED corrections to </a:t>
                      </a:r>
                      <a:r>
                        <a:rPr lang="fr-CH" b="1" dirty="0" err="1" smtClean="0">
                          <a:solidFill>
                            <a:schemeClr val="tx2"/>
                          </a:solidFill>
                        </a:rPr>
                        <a:t>Bhabha</a:t>
                      </a:r>
                      <a:r>
                        <a:rPr lang="fr-CH" b="1" dirty="0" smtClean="0">
                          <a:solidFill>
                            <a:schemeClr val="tx2"/>
                          </a:solidFill>
                        </a:rPr>
                        <a:t> scat.</a:t>
                      </a:r>
                      <a:endParaRPr lang="fr-CH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R</a:t>
                      </a:r>
                      <a:r>
                        <a:rPr lang="fr-CH" sz="2000" b="1" baseline="-25000" dirty="0" smtClean="0"/>
                        <a:t>b</a:t>
                      </a:r>
                      <a:endParaRPr lang="fr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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b</a:t>
                      </a:r>
                      <a:r>
                        <a:rPr lang="fr-CH" sz="1600" b="1" dirty="0" smtClean="0">
                          <a:sym typeface="Symbol"/>
                        </a:rPr>
                        <a:t> 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0.21629  </a:t>
                      </a: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0.00066</a:t>
                      </a:r>
                      <a:endParaRPr lang="fr-CH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0.000003</a:t>
                      </a:r>
                    </a:p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0.000020 - 60</a:t>
                      </a:r>
                      <a:endParaRPr lang="fr-C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Statistics</a:t>
                      </a:r>
                      <a:r>
                        <a:rPr lang="fr-CH" dirty="0" smtClean="0"/>
                        <a:t>, </a:t>
                      </a:r>
                      <a:r>
                        <a:rPr lang="fr-CH" dirty="0" err="1" smtClean="0"/>
                        <a:t>small</a:t>
                      </a:r>
                      <a:r>
                        <a:rPr lang="fr-CH" baseline="0" dirty="0" smtClean="0"/>
                        <a:t> IP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Hemisphere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correlations</a:t>
                      </a:r>
                      <a:endParaRPr lang="fr-CH" dirty="0"/>
                    </a:p>
                  </a:txBody>
                  <a:tcPr/>
                </a:tc>
              </a:tr>
              <a:tr h="638483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A</a:t>
                      </a:r>
                      <a:r>
                        <a:rPr lang="fr-CH" sz="2000" b="1" baseline="-25000" dirty="0" smtClean="0"/>
                        <a:t>LR</a:t>
                      </a:r>
                      <a:endParaRPr lang="fr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, 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3 ,</a:t>
                      </a:r>
                      <a:r>
                        <a:rPr lang="fr-CH" sz="1600" b="1" dirty="0" smtClean="0">
                          <a:sym typeface="Symbol"/>
                        </a:rPr>
                        <a:t></a:t>
                      </a:r>
                    </a:p>
                    <a:p>
                      <a:r>
                        <a:rPr lang="fr-CH" sz="1600" b="1" dirty="0" smtClean="0">
                          <a:sym typeface="Symbol"/>
                        </a:rPr>
                        <a:t>(T, S )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 smtClean="0"/>
                        <a:t>0.1514</a:t>
                      </a:r>
                    </a:p>
                    <a:p>
                      <a:r>
                        <a:rPr lang="fr-CH" sz="1400" b="0" dirty="0" smtClean="0">
                          <a:sym typeface="Symbol"/>
                        </a:rPr>
                        <a:t></a:t>
                      </a:r>
                      <a:r>
                        <a:rPr lang="fr-CH" sz="1400" b="0" dirty="0" smtClean="0">
                          <a:solidFill>
                            <a:srgbClr val="FF0000"/>
                          </a:solidFill>
                          <a:sym typeface="Symbol"/>
                        </a:rPr>
                        <a:t>0.0022</a:t>
                      </a:r>
                      <a:endParaRPr lang="fr-CH" sz="1400" b="0" dirty="0" smtClean="0">
                        <a:solidFill>
                          <a:schemeClr val="tx1"/>
                        </a:solidFill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r>
                        <a:rPr lang="fr-CH" dirty="0" smtClean="0"/>
                        <a:t>,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dirty="0" err="1" smtClean="0"/>
                        <a:t>polarized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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0.000015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4 </a:t>
                      </a:r>
                      <a:r>
                        <a:rPr lang="fr-CH" dirty="0" err="1" smtClean="0"/>
                        <a:t>bunch</a:t>
                      </a:r>
                      <a:r>
                        <a:rPr lang="fr-CH" dirty="0" smtClean="0"/>
                        <a:t> </a:t>
                      </a:r>
                      <a:r>
                        <a:rPr lang="fr-CH" dirty="0" err="1" smtClean="0"/>
                        <a:t>scheme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Design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experiment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M</a:t>
                      </a:r>
                      <a:r>
                        <a:rPr lang="fr-CH" sz="2000" b="1" baseline="-25000" dirty="0" smtClean="0"/>
                        <a:t>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kumimoji="0" lang="fr-CH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>
                          <a:sym typeface="Symbol"/>
                        </a:rPr>
                        <a:t>, 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3 , </a:t>
                      </a:r>
                      <a:r>
                        <a:rPr lang="fr-CH" sz="1600" b="1" dirty="0" smtClean="0">
                          <a:sym typeface="Symbol"/>
                        </a:rPr>
                        <a:t>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2,</a:t>
                      </a:r>
                      <a:r>
                        <a:rPr lang="fr-CH" sz="1600" b="1" baseline="0" dirty="0" smtClean="0">
                          <a:sym typeface="Symbol"/>
                        </a:rPr>
                        <a:t> </a:t>
                      </a:r>
                      <a:r>
                        <a:rPr lang="fr-CH" sz="1600" b="1" dirty="0" smtClean="0">
                          <a:sym typeface="Symbol"/>
                        </a:rPr>
                        <a:t>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>
                          <a:sym typeface="Symbol"/>
                        </a:rPr>
                        <a:t>(T, S,</a:t>
                      </a:r>
                      <a:r>
                        <a:rPr lang="fr-CH" sz="1600" b="1" baseline="0" dirty="0" smtClean="0">
                          <a:sym typeface="Symbol"/>
                        </a:rPr>
                        <a:t> </a:t>
                      </a:r>
                      <a:r>
                        <a:rPr lang="fr-CH" sz="1600" b="1" dirty="0" smtClean="0">
                          <a:sym typeface="Symbol"/>
                        </a:rPr>
                        <a:t>U) </a:t>
                      </a:r>
                      <a:endParaRPr lang="fr-CH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80385</a:t>
                      </a:r>
                    </a:p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Threshold</a:t>
                      </a:r>
                      <a:r>
                        <a:rPr lang="fr-CH" dirty="0" smtClean="0"/>
                        <a:t> (161 </a:t>
                      </a:r>
                      <a:r>
                        <a:rPr lang="fr-CH" dirty="0" err="1" smtClean="0"/>
                        <a:t>GeV</a:t>
                      </a:r>
                      <a:r>
                        <a:rPr lang="fr-CH" dirty="0" smtClean="0"/>
                        <a:t>)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0.3 MeV</a:t>
                      </a:r>
                    </a:p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&lt;1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E_cal</a:t>
                      </a:r>
                      <a:r>
                        <a:rPr lang="fr-CH" dirty="0" smtClean="0"/>
                        <a:t> &amp;</a:t>
                      </a:r>
                    </a:p>
                    <a:p>
                      <a:r>
                        <a:rPr lang="fr-CH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 </a:t>
                      </a:r>
                      <a:r>
                        <a:rPr lang="fr-CH" dirty="0" err="1" smtClean="0"/>
                        <a:t>corections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err="1" smtClean="0"/>
                        <a:t>m</a:t>
                      </a:r>
                      <a:r>
                        <a:rPr lang="fr-CH" sz="2000" b="1" baseline="-25000" dirty="0" err="1" smtClean="0"/>
                        <a:t>top</a:t>
                      </a:r>
                      <a:endParaRPr lang="fr-CH" sz="2000" b="1" baseline="-25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kumimoji="0" lang="fr-CH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Input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173200</a:t>
                      </a:r>
                    </a:p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Threshold</a:t>
                      </a:r>
                      <a:r>
                        <a:rPr lang="fr-CH" dirty="0" smtClean="0"/>
                        <a:t> scan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10 MeV</a:t>
                      </a:r>
                      <a:endParaRPr lang="fr-CH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E_cal</a:t>
                      </a:r>
                      <a:r>
                        <a:rPr lang="fr-CH" dirty="0" smtClean="0"/>
                        <a:t> &amp;</a:t>
                      </a:r>
                    </a:p>
                    <a:p>
                      <a:r>
                        <a:rPr lang="fr-CH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Theory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limit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at</a:t>
                      </a:r>
                      <a:r>
                        <a:rPr lang="fr-CH" baseline="0" dirty="0" smtClean="0"/>
                        <a:t> 100 MeV?</a:t>
                      </a:r>
                      <a:endParaRPr lang="fr-CH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0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1367798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fr-FR" dirty="0" smtClean="0">
                <a:ea typeface="ＭＳ Ｐゴシック" pitchFamily="-105" charset="-128"/>
              </a:rPr>
              <a:t>350 </a:t>
            </a:r>
            <a:r>
              <a:rPr lang="en-US" altLang="fr-FR" dirty="0" err="1" smtClean="0">
                <a:ea typeface="ＭＳ Ｐゴシック" pitchFamily="-105" charset="-128"/>
              </a:rPr>
              <a:t>GeV</a:t>
            </a:r>
            <a:r>
              <a:rPr lang="en-US" altLang="fr-FR" dirty="0" smtClean="0">
                <a:ea typeface="ＭＳ Ｐゴシック" pitchFamily="-105" charset="-128"/>
              </a:rPr>
              <a:t>: the top mass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81000" y="1066800"/>
            <a:ext cx="82398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fr-FR" dirty="0"/>
              <a:t> Advantage of a very low level of </a:t>
            </a:r>
            <a:r>
              <a:rPr lang="en-US" altLang="fr-FR" dirty="0" err="1"/>
              <a:t>beamstrahlung</a:t>
            </a:r>
            <a:endParaRPr lang="en-US" altLang="fr-FR" dirty="0"/>
          </a:p>
          <a:p>
            <a:pPr>
              <a:buFont typeface="Arial" charset="0"/>
              <a:buChar char="•"/>
            </a:pPr>
            <a:r>
              <a:rPr lang="en-US" altLang="fr-FR" dirty="0"/>
              <a:t> </a:t>
            </a:r>
            <a:r>
              <a:rPr lang="en-US" altLang="fr-FR" b="1" dirty="0">
                <a:solidFill>
                  <a:srgbClr val="FF0000"/>
                </a:solidFill>
              </a:rPr>
              <a:t>Could potentially reach 10 MeV uncertainty </a:t>
            </a:r>
            <a:r>
              <a:rPr lang="en-US" altLang="fr-FR" b="1" dirty="0" smtClean="0">
                <a:solidFill>
                  <a:srgbClr val="FF0000"/>
                </a:solidFill>
              </a:rPr>
              <a:t>(stat) on </a:t>
            </a:r>
            <a:r>
              <a:rPr lang="en-US" altLang="fr-FR" b="1" dirty="0" err="1" smtClean="0">
                <a:solidFill>
                  <a:srgbClr val="FF0000"/>
                </a:solidFill>
              </a:rPr>
              <a:t>m</a:t>
            </a:r>
            <a:r>
              <a:rPr lang="en-US" altLang="fr-FR" b="1" baseline="-25000" dirty="0" err="1" smtClean="0">
                <a:solidFill>
                  <a:srgbClr val="FF0000"/>
                </a:solidFill>
              </a:rPr>
              <a:t>top</a:t>
            </a:r>
            <a:r>
              <a:rPr lang="en-US" altLang="fr-FR" b="1" dirty="0" smtClean="0">
                <a:solidFill>
                  <a:srgbClr val="FF0000"/>
                </a:solidFill>
              </a:rPr>
              <a:t> </a:t>
            </a:r>
            <a:endParaRPr lang="en-US" altLang="fr-FR" b="1" dirty="0">
              <a:solidFill>
                <a:srgbClr val="FF0000"/>
              </a:solidFill>
            </a:endParaRP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2644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152400" y="6396038"/>
            <a:ext cx="8440738" cy="40005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6" charset="0"/>
                <a:ea typeface="ＭＳ Ｐゴシック" pitchFamily="-105" charset="-128"/>
              </a:defRPr>
            </a:lvl9pPr>
          </a:lstStyle>
          <a:p>
            <a:r>
              <a:rPr lang="en-US" altLang="fr-FR" sz="2000"/>
              <a:t>From Frank Simon, presented at 7</a:t>
            </a:r>
            <a:r>
              <a:rPr lang="en-US" altLang="fr-FR" sz="2000" baseline="30000"/>
              <a:t>th</a:t>
            </a:r>
            <a:r>
              <a:rPr lang="en-US" altLang="fr-FR" sz="2000"/>
              <a:t> TLEP-FCC-ee workshop, CERN, June 2014 </a:t>
            </a:r>
          </a:p>
        </p:txBody>
      </p:sp>
    </p:spTree>
    <p:extLst>
      <p:ext uri="{BB962C8B-B14F-4D97-AF65-F5344CB8AC3E}">
        <p14:creationId xmlns:p14="http://schemas.microsoft.com/office/powerpoint/2010/main" val="12924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15 July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Alain Blondel  Precision EW measurements at future accelerators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6845" y="1988840"/>
            <a:ext cx="2906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5400" dirty="0" smtClean="0"/>
              <a:t>The </a:t>
            </a:r>
            <a:r>
              <a:rPr lang="fr-CH" sz="5400" dirty="0" err="1" smtClean="0"/>
              <a:t>Higgs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804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30301"/>
            <a:ext cx="8763000" cy="12953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000" dirty="0"/>
              <a:t>L</a:t>
            </a:r>
            <a:r>
              <a:rPr lang="en-GB" sz="2000" dirty="0" smtClean="0"/>
              <a:t>ight Higgs is produced by “</a:t>
            </a:r>
            <a:r>
              <a:rPr lang="en-GB" sz="2000" dirty="0" err="1"/>
              <a:t>H</a:t>
            </a:r>
            <a:r>
              <a:rPr lang="en-GB" sz="2000" dirty="0" err="1" smtClean="0"/>
              <a:t>iggstrahlung</a:t>
            </a:r>
            <a:r>
              <a:rPr lang="en-GB" sz="2000" dirty="0" smtClean="0"/>
              <a:t>” process close to threshold</a:t>
            </a:r>
          </a:p>
          <a:p>
            <a:pPr>
              <a:buNone/>
            </a:pPr>
            <a:r>
              <a:rPr lang="en-GB" sz="2000" dirty="0" smtClean="0"/>
              <a:t>Production </a:t>
            </a:r>
            <a:r>
              <a:rPr lang="en-GB" sz="2000" dirty="0" err="1" smtClean="0"/>
              <a:t>xsection</a:t>
            </a:r>
            <a:r>
              <a:rPr lang="en-GB" sz="2000" dirty="0" smtClean="0"/>
              <a:t> has a maximum of ~200 </a:t>
            </a:r>
            <a:r>
              <a:rPr lang="en-GB" sz="2000" dirty="0" err="1" smtClean="0"/>
              <a:t>fb</a:t>
            </a:r>
            <a:endParaRPr lang="en-GB" sz="2000" dirty="0" smtClean="0"/>
          </a:p>
          <a:p>
            <a:pPr>
              <a:buNone/>
            </a:pPr>
            <a:r>
              <a:rPr lang="en-GB" sz="2000" b="1" dirty="0" smtClean="0">
                <a:solidFill>
                  <a:srgbClr val="C00000"/>
                </a:solidFill>
              </a:rPr>
              <a:t>TLEP:</a:t>
            </a:r>
            <a:r>
              <a:rPr lang="en-GB" sz="2000" dirty="0" smtClean="0">
                <a:solidFill>
                  <a:srgbClr val="C00000"/>
                </a:solidFill>
              </a:rPr>
              <a:t>  </a:t>
            </a:r>
            <a:r>
              <a:rPr lang="en-GB" sz="2000" b="1" dirty="0" smtClean="0">
                <a:solidFill>
                  <a:srgbClr val="C00000"/>
                </a:solidFill>
              </a:rPr>
              <a:t>2. 10</a:t>
            </a:r>
            <a:r>
              <a:rPr lang="en-GB" sz="2000" b="1" baseline="30000" dirty="0" smtClean="0">
                <a:solidFill>
                  <a:srgbClr val="C00000"/>
                </a:solidFill>
              </a:rPr>
              <a:t>35</a:t>
            </a:r>
            <a:r>
              <a:rPr lang="en-GB" sz="2000" b="1" dirty="0" smtClean="0">
                <a:solidFill>
                  <a:srgbClr val="C00000"/>
                </a:solidFill>
              </a:rPr>
              <a:t>/cm</a:t>
            </a:r>
            <a:r>
              <a:rPr lang="en-GB" sz="2000" b="1" baseline="30000" dirty="0" smtClean="0">
                <a:solidFill>
                  <a:srgbClr val="C00000"/>
                </a:solidFill>
              </a:rPr>
              <a:t>2</a:t>
            </a:r>
            <a:r>
              <a:rPr lang="en-GB" sz="2000" b="1" dirty="0" smtClean="0">
                <a:solidFill>
                  <a:srgbClr val="C00000"/>
                </a:solidFill>
              </a:rPr>
              <a:t>/s </a:t>
            </a:r>
            <a:r>
              <a:rPr lang="en-GB" sz="2000" b="1" dirty="0" smtClean="0">
                <a:solidFill>
                  <a:srgbClr val="C00000"/>
                </a:solidFill>
                <a:sym typeface="Wingdings" pitchFamily="2" charset="2"/>
              </a:rPr>
              <a:t>  400’000 HZ events per year  (2 million </a:t>
            </a:r>
            <a:r>
              <a:rPr lang="en-GB" sz="2000" b="1" dirty="0" err="1" smtClean="0">
                <a:solidFill>
                  <a:srgbClr val="C00000"/>
                </a:solidFill>
                <a:sym typeface="Wingdings" pitchFamily="2" charset="2"/>
              </a:rPr>
              <a:t>Higgses</a:t>
            </a:r>
            <a:r>
              <a:rPr lang="en-GB" sz="2000" b="1" dirty="0" smtClean="0">
                <a:solidFill>
                  <a:srgbClr val="C00000"/>
                </a:solidFill>
                <a:sym typeface="Wingdings" pitchFamily="2" charset="2"/>
              </a:rPr>
              <a:t> in 5 years)</a:t>
            </a:r>
            <a:r>
              <a:rPr lang="en-GB" sz="2000" b="1" dirty="0" smtClean="0">
                <a:sym typeface="Wingdings" pitchFamily="2" charset="2"/>
              </a:rPr>
              <a:t> </a:t>
            </a:r>
            <a:endParaRPr lang="en-GB" sz="2000" b="1" dirty="0"/>
          </a:p>
        </p:txBody>
      </p:sp>
      <p:sp>
        <p:nvSpPr>
          <p:cNvPr id="7" name="Freeform 6"/>
          <p:cNvSpPr/>
          <p:nvPr/>
        </p:nvSpPr>
        <p:spPr>
          <a:xfrm>
            <a:off x="903767" y="3066016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732567" y="3060700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3000" y="4584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219200" y="3060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2107116" y="35941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45201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0" y="30607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71450" y="5778500"/>
            <a:ext cx="8896350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33CC"/>
                </a:solidFill>
              </a:rPr>
              <a:t>For a Higgs of 125GeV, a centre of mass energy of 240GeV is sufficient </a:t>
            </a:r>
          </a:p>
          <a:p>
            <a:r>
              <a:rPr lang="en-GB" sz="1800" dirty="0" smtClean="0">
                <a:solidFill>
                  <a:srgbClr val="0033CC"/>
                </a:solidFill>
                <a:sym typeface="Wingdings" pitchFamily="2" charset="2"/>
              </a:rPr>
              <a:t> kinematical constraint near threshold for high precision in mass, width, selection purity </a:t>
            </a:r>
            <a:endParaRPr lang="en-GB" sz="1800" dirty="0">
              <a:solidFill>
                <a:srgbClr val="0033CC"/>
              </a:solidFill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1828800" y="3930799"/>
            <a:ext cx="914400" cy="76200"/>
            <a:chOff x="0" y="4336312"/>
            <a:chExt cx="5486400" cy="1864240"/>
          </a:xfrm>
        </p:grpSpPr>
        <p:grpSp>
          <p:nvGrpSpPr>
            <p:cNvPr id="5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6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34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32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9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1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13" name="Group 97"/>
          <p:cNvGrpSpPr/>
          <p:nvPr/>
        </p:nvGrpSpPr>
        <p:grpSpPr>
          <a:xfrm>
            <a:off x="3367555" y="3694455"/>
            <a:ext cx="770481" cy="1828800"/>
            <a:chOff x="3367555" y="4062755"/>
            <a:chExt cx="770481" cy="1828800"/>
          </a:xfrm>
        </p:grpSpPr>
        <p:grpSp>
          <p:nvGrpSpPr>
            <p:cNvPr id="20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21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22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5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93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4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0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Freeform 8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1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6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7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5" name="Freeform 7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6" name="Freeform 7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3" name="Freeform 7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4" name="Freeform 7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97" name="Rectangle 9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755476" y="2425869"/>
            <a:ext cx="5312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smtClean="0">
                <a:latin typeface="+mn-lt"/>
              </a:rPr>
              <a:t>Z – </a:t>
            </a:r>
            <a:r>
              <a:rPr lang="fr-CH" sz="3200" dirty="0" err="1" smtClean="0">
                <a:latin typeface="+mn-lt"/>
              </a:rPr>
              <a:t>tagging</a:t>
            </a:r>
            <a:r>
              <a:rPr lang="fr-CH" sz="3200" dirty="0" smtClean="0">
                <a:latin typeface="+mn-lt"/>
              </a:rPr>
              <a:t> </a:t>
            </a:r>
            <a:r>
              <a:rPr lang="fr-CH" sz="3200" dirty="0">
                <a:latin typeface="+mn-lt"/>
              </a:rPr>
              <a:t> </a:t>
            </a:r>
            <a:r>
              <a:rPr lang="fr-CH" sz="3200" dirty="0" smtClean="0">
                <a:latin typeface="+mn-lt"/>
              </a:rPr>
              <a:t>by </a:t>
            </a:r>
            <a:r>
              <a:rPr lang="fr-CH" sz="3200" dirty="0" err="1" smtClean="0">
                <a:latin typeface="+mn-lt"/>
              </a:rPr>
              <a:t>missing</a:t>
            </a:r>
            <a:r>
              <a:rPr lang="fr-CH" sz="3200" dirty="0" smtClean="0">
                <a:latin typeface="+mn-lt"/>
              </a:rPr>
              <a:t> mass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71700" y="278650"/>
            <a:ext cx="7143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>
                <a:latin typeface="+mn-lt"/>
              </a:rPr>
              <a:t>Higgs</a:t>
            </a:r>
            <a:r>
              <a:rPr lang="fr-CH" sz="2800" b="1" dirty="0">
                <a:latin typeface="+mn-lt"/>
              </a:rPr>
              <a:t> Production </a:t>
            </a:r>
            <a:r>
              <a:rPr lang="fr-CH" sz="2800" b="1" dirty="0" err="1" smtClean="0">
                <a:latin typeface="+mn-lt"/>
              </a:rPr>
              <a:t>Mechanism</a:t>
            </a:r>
            <a:r>
              <a:rPr lang="fr-CH" sz="2800" b="1" dirty="0" smtClean="0">
                <a:latin typeface="+mn-lt"/>
              </a:rPr>
              <a:t> in e+ e- collisions</a:t>
            </a:r>
            <a:endParaRPr lang="fr-CH" sz="2800" b="1" dirty="0">
              <a:latin typeface="+mn-lt"/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223" y="3022329"/>
            <a:ext cx="3967777" cy="257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35092" y="3073400"/>
            <a:ext cx="5599408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732421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29"/>
          <p:cNvSpPr/>
          <p:nvPr/>
        </p:nvSpPr>
        <p:spPr>
          <a:xfrm>
            <a:off x="268767" y="3447016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097567" y="3441700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8000" y="4965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84200" y="3441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1472116" y="39751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413000" y="49011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2413000" y="34417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2" name="Group 20"/>
          <p:cNvGrpSpPr/>
          <p:nvPr/>
        </p:nvGrpSpPr>
        <p:grpSpPr>
          <a:xfrm>
            <a:off x="1193800" y="4311799"/>
            <a:ext cx="914400" cy="76200"/>
            <a:chOff x="0" y="4336312"/>
            <a:chExt cx="5486400" cy="1864240"/>
          </a:xfrm>
        </p:grpSpPr>
        <p:grpSp>
          <p:nvGrpSpPr>
            <p:cNvPr id="3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50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48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7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44" name="Freeform 43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9" name="Group 97"/>
          <p:cNvGrpSpPr/>
          <p:nvPr/>
        </p:nvGrpSpPr>
        <p:grpSpPr>
          <a:xfrm>
            <a:off x="2732555" y="4075455"/>
            <a:ext cx="770481" cy="1828800"/>
            <a:chOff x="3367555" y="4062755"/>
            <a:chExt cx="770481" cy="1828800"/>
          </a:xfrm>
        </p:grpSpPr>
        <p:grpSp>
          <p:nvGrpSpPr>
            <p:cNvPr id="10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11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3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7" name="Freeform 7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8" name="Freeform 7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5" name="Freeform 7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6" name="Freeform 7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8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0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9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1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7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8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2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3" name="Freeform 6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4" name="Freeform 6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6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54" name="Rectangle 53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749800" y="241300"/>
            <a:ext cx="39757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 smtClean="0">
                <a:solidFill>
                  <a:srgbClr val="C00000"/>
                </a:solidFill>
                <a:latin typeface="+mn-lt"/>
              </a:rPr>
              <a:t>Z – </a:t>
            </a:r>
            <a:r>
              <a:rPr lang="fr-CH" sz="3200" dirty="0" err="1" smtClean="0">
                <a:solidFill>
                  <a:srgbClr val="C00000"/>
                </a:solidFill>
                <a:latin typeface="+mn-lt"/>
              </a:rPr>
              <a:t>tagging</a:t>
            </a:r>
            <a:r>
              <a:rPr lang="fr-CH" sz="3200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r>
              <a:rPr lang="fr-CH" sz="3200" dirty="0" smtClean="0">
                <a:solidFill>
                  <a:srgbClr val="C00000"/>
                </a:solidFill>
                <a:latin typeface="+mn-lt"/>
              </a:rPr>
              <a:t>   by </a:t>
            </a:r>
            <a:r>
              <a:rPr lang="fr-CH" sz="3200" dirty="0" err="1" smtClean="0">
                <a:solidFill>
                  <a:srgbClr val="C00000"/>
                </a:solidFill>
                <a:latin typeface="+mn-lt"/>
              </a:rPr>
              <a:t>missing</a:t>
            </a:r>
            <a:r>
              <a:rPr lang="fr-CH" sz="3200" dirty="0" smtClean="0">
                <a:solidFill>
                  <a:srgbClr val="C00000"/>
                </a:solidFill>
                <a:latin typeface="+mn-lt"/>
              </a:rPr>
              <a:t> mass</a:t>
            </a:r>
            <a:r>
              <a:rPr lang="fr-CH" sz="1800" dirty="0" smtClean="0">
                <a:solidFill>
                  <a:srgbClr val="C00000"/>
                </a:solidFill>
                <a:latin typeface="+mn-lt"/>
              </a:rPr>
              <a:t> </a:t>
            </a:r>
            <a:endParaRPr lang="en-US" sz="1800" dirty="0" err="1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670300" y="2032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rgbClr val="00B050"/>
                </a:solidFill>
                <a:latin typeface="+mn-lt"/>
              </a:rPr>
              <a:t>ILC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17174" y="1308100"/>
            <a:ext cx="40607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total rate </a:t>
            </a:r>
            <a:r>
              <a:rPr lang="fr-CH" sz="1800" dirty="0" smtClean="0">
                <a:latin typeface="+mn-lt"/>
                <a:sym typeface="Symbol"/>
              </a:rPr>
              <a:t> g</a:t>
            </a:r>
            <a:r>
              <a:rPr lang="fr-CH" sz="1800" baseline="-25000" dirty="0" smtClean="0">
                <a:latin typeface="+mn-lt"/>
                <a:sym typeface="Symbol"/>
              </a:rPr>
              <a:t>HZZ</a:t>
            </a:r>
            <a:r>
              <a:rPr lang="fr-CH" sz="1800" baseline="30000" dirty="0" smtClean="0">
                <a:latin typeface="+mn-lt"/>
                <a:sym typeface="Symbol"/>
              </a:rPr>
              <a:t>2</a:t>
            </a:r>
          </a:p>
          <a:p>
            <a:r>
              <a:rPr lang="fr-CH" sz="1800" dirty="0" smtClean="0">
                <a:latin typeface="+mn-lt"/>
                <a:sym typeface="Symbol"/>
              </a:rPr>
              <a:t>ZZZ final state </a:t>
            </a:r>
            <a:r>
              <a:rPr lang="fr-CH" sz="1800" dirty="0" smtClean="0">
                <a:sym typeface="Symbol"/>
              </a:rPr>
              <a:t> g</a:t>
            </a:r>
            <a:r>
              <a:rPr lang="fr-CH" sz="1800" baseline="-25000" dirty="0" smtClean="0">
                <a:sym typeface="Symbol"/>
              </a:rPr>
              <a:t>HZZ</a:t>
            </a:r>
            <a:r>
              <a:rPr lang="fr-CH" sz="1800" baseline="30000" dirty="0" smtClean="0">
                <a:sym typeface="Symbol"/>
              </a:rPr>
              <a:t>4</a:t>
            </a:r>
            <a:r>
              <a:rPr lang="fr-CH" sz="1800" dirty="0" smtClean="0">
                <a:sym typeface="Symbol"/>
              </a:rPr>
              <a:t>/ </a:t>
            </a:r>
            <a:r>
              <a:rPr lang="fr-CH" sz="1800" baseline="-25000" dirty="0" smtClean="0">
                <a:sym typeface="Symbol"/>
              </a:rPr>
              <a:t>H</a:t>
            </a:r>
            <a:endParaRPr lang="fr-CH" sz="1800" dirty="0" smtClean="0">
              <a:sym typeface="Symbol"/>
            </a:endParaRPr>
          </a:p>
          <a:p>
            <a:r>
              <a:rPr lang="fr-CH" sz="1800" dirty="0" smtClean="0">
                <a:latin typeface="+mn-lt"/>
                <a:sym typeface="Wingdings" pitchFamily="2" charset="2"/>
              </a:rPr>
              <a:t>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measure</a:t>
            </a:r>
            <a:r>
              <a:rPr lang="fr-CH" sz="1800" dirty="0" smtClean="0">
                <a:latin typeface="+mn-lt"/>
                <a:sym typeface="Wingdings" pitchFamily="2" charset="2"/>
              </a:rPr>
              <a:t> total </a:t>
            </a:r>
            <a:r>
              <a:rPr lang="fr-CH" sz="1800" dirty="0" err="1" smtClean="0">
                <a:latin typeface="+mn-lt"/>
                <a:sym typeface="Wingdings" pitchFamily="2" charset="2"/>
              </a:rPr>
              <a:t>width</a:t>
            </a:r>
            <a:r>
              <a:rPr lang="fr-CH" sz="18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sym typeface="Symbol"/>
              </a:rPr>
              <a:t></a:t>
            </a:r>
            <a:r>
              <a:rPr lang="fr-CH" sz="1800" baseline="-25000" dirty="0" smtClean="0">
                <a:sym typeface="Symbol"/>
              </a:rPr>
              <a:t>H</a:t>
            </a:r>
          </a:p>
          <a:p>
            <a:r>
              <a:rPr lang="fr-CH" sz="1800" dirty="0" err="1" smtClean="0">
                <a:latin typeface="+mn-lt"/>
                <a:sym typeface="Symbol"/>
              </a:rPr>
              <a:t>empty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recoil</a:t>
            </a:r>
            <a:r>
              <a:rPr lang="fr-CH" sz="1800" dirty="0" smtClean="0">
                <a:latin typeface="+mn-lt"/>
                <a:sym typeface="Symbol"/>
              </a:rPr>
              <a:t> = invisible </a:t>
            </a:r>
            <a:r>
              <a:rPr lang="fr-CH" sz="1800" dirty="0" err="1" smtClean="0">
                <a:latin typeface="+mn-lt"/>
                <a:sym typeface="Symbol"/>
              </a:rPr>
              <a:t>width</a:t>
            </a:r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‘</a:t>
            </a:r>
            <a:r>
              <a:rPr lang="fr-CH" sz="1800" dirty="0" err="1" smtClean="0">
                <a:latin typeface="+mn-lt"/>
                <a:sym typeface="Symbol"/>
              </a:rPr>
              <a:t>funny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recoil</a:t>
            </a:r>
            <a:r>
              <a:rPr lang="fr-CH" sz="1800" dirty="0" smtClean="0">
                <a:latin typeface="+mn-lt"/>
                <a:sym typeface="Symbol"/>
              </a:rPr>
              <a:t>’ = </a:t>
            </a:r>
            <a:r>
              <a:rPr lang="fr-CH" sz="1800" dirty="0" err="1" smtClean="0">
                <a:latin typeface="+mn-lt"/>
                <a:sym typeface="Symbol"/>
              </a:rPr>
              <a:t>exotic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Higgs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decay</a:t>
            </a:r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err="1" smtClean="0">
                <a:latin typeface="+mn-lt"/>
                <a:sym typeface="Symbol"/>
              </a:rPr>
              <a:t>easy</a:t>
            </a:r>
            <a:r>
              <a:rPr lang="fr-CH" sz="1800" dirty="0" smtClean="0">
                <a:latin typeface="+mn-lt"/>
                <a:sym typeface="Symbol"/>
              </a:rPr>
              <a:t> control </a:t>
            </a:r>
            <a:r>
              <a:rPr lang="fr-CH" sz="1800" dirty="0" err="1" smtClean="0">
                <a:latin typeface="+mn-lt"/>
                <a:sym typeface="Symbol"/>
              </a:rPr>
              <a:t>below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theshold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baseline="-250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30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09.10.2014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3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0" y="1943100"/>
            <a:ext cx="669798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535" y="1358770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/>
              <a:t>D</a:t>
            </a:r>
            <a:r>
              <a:rPr lang="fr-CH" sz="2400" b="1" dirty="0" err="1" smtClean="0"/>
              <a:t>ec</a:t>
            </a:r>
            <a:r>
              <a:rPr lang="fr-CH" sz="2400" b="1" dirty="0" smtClean="0"/>
              <a:t>. 2011: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029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0826" y="-1369444"/>
            <a:ext cx="4262286" cy="918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6645" y="5589240"/>
            <a:ext cx="7637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comparisons</a:t>
            </a:r>
            <a:r>
              <a:rPr lang="fr-CH" dirty="0" smtClean="0"/>
              <a:t> in </a:t>
            </a:r>
            <a:r>
              <a:rPr lang="fr-CH" dirty="0" err="1" smtClean="0"/>
              <a:t>Snowmass</a:t>
            </a:r>
            <a:r>
              <a:rPr lang="fr-CH" dirty="0" smtClean="0"/>
              <a:t> report. </a:t>
            </a:r>
          </a:p>
          <a:p>
            <a:endParaRPr lang="fr-CH" dirty="0"/>
          </a:p>
          <a:p>
            <a:r>
              <a:rPr lang="fr-CH" dirty="0" smtClean="0"/>
              <a:t>  </a:t>
            </a:r>
            <a:r>
              <a:rPr lang="fr-CH" dirty="0" err="1" smtClean="0"/>
              <a:t>bottom</a:t>
            </a:r>
            <a:r>
              <a:rPr lang="fr-CH" dirty="0" smtClean="0"/>
              <a:t> line: FCC-</a:t>
            </a:r>
            <a:r>
              <a:rPr lang="fr-CH" dirty="0" err="1" smtClean="0"/>
              <a:t>ee</a:t>
            </a:r>
            <a:r>
              <a:rPr lang="fr-CH" dirty="0" smtClean="0"/>
              <a:t> + FCC-</a:t>
            </a:r>
            <a:r>
              <a:rPr lang="fr-CH" dirty="0" err="1" smtClean="0"/>
              <a:t>hh</a:t>
            </a:r>
            <a:r>
              <a:rPr lang="fr-CH" dirty="0"/>
              <a:t> </a:t>
            </a:r>
            <a:r>
              <a:rPr lang="fr-CH" dirty="0" smtClean="0"/>
              <a:t>(for </a:t>
            </a:r>
            <a:r>
              <a:rPr lang="fr-CH" dirty="0" err="1" smtClean="0"/>
              <a:t>ttH</a:t>
            </a:r>
            <a:r>
              <a:rPr lang="fr-CH" dirty="0" smtClean="0"/>
              <a:t>, </a:t>
            </a:r>
            <a:r>
              <a:rPr lang="fr-CH" dirty="0" err="1" smtClean="0"/>
              <a:t>ttZ</a:t>
            </a:r>
            <a:r>
              <a:rPr lang="fr-CH" dirty="0" smtClean="0"/>
              <a:t> and HHH)  </a:t>
            </a:r>
            <a:r>
              <a:rPr lang="fr-CH" dirty="0" err="1" smtClean="0"/>
              <a:t>cover</a:t>
            </a:r>
            <a:r>
              <a:rPr lang="fr-CH" dirty="0" smtClean="0"/>
              <a:t> </a:t>
            </a:r>
            <a:r>
              <a:rPr lang="fr-CH" dirty="0" err="1" smtClean="0"/>
              <a:t>couplings</a:t>
            </a:r>
            <a:r>
              <a:rPr lang="fr-CH" dirty="0" smtClean="0"/>
              <a:t>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well</a:t>
            </a:r>
            <a:r>
              <a:rPr lang="fr-CH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0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1006" y="-1209232"/>
            <a:ext cx="5921310" cy="922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1032" y="1873045"/>
            <a:ext cx="1120878" cy="46899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extBox 2"/>
          <p:cNvSpPr txBox="1"/>
          <p:nvPr/>
        </p:nvSpPr>
        <p:spPr>
          <a:xfrm>
            <a:off x="1990564" y="6039290"/>
            <a:ext cx="111120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2000" dirty="0" err="1" smtClean="0">
                <a:latin typeface="+mj-lt"/>
              </a:rPr>
              <a:t>baseline</a:t>
            </a:r>
            <a:r>
              <a:rPr lang="fr-CH" sz="2000" dirty="0" smtClean="0">
                <a:latin typeface="+mj-lt"/>
              </a:rPr>
              <a:t> </a:t>
            </a:r>
          </a:p>
          <a:p>
            <a:pPr algn="ctr"/>
            <a:r>
              <a:rPr lang="fr-CH" sz="2000" dirty="0" smtClean="0">
                <a:latin typeface="+mj-lt"/>
              </a:rPr>
              <a:t>ILC</a:t>
            </a:r>
            <a:endParaRPr lang="fr-CH" sz="2000" dirty="0" smtClean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4168" y="1873045"/>
            <a:ext cx="1460090" cy="4256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extBox 3"/>
          <p:cNvSpPr txBox="1"/>
          <p:nvPr/>
        </p:nvSpPr>
        <p:spPr>
          <a:xfrm>
            <a:off x="3130042" y="6203316"/>
            <a:ext cx="603004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Invisible </a:t>
            </a:r>
            <a:r>
              <a:rPr lang="fr-CH" b="1" dirty="0" err="1" smtClean="0"/>
              <a:t>width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unique </a:t>
            </a:r>
            <a:r>
              <a:rPr lang="fr-CH" b="1" dirty="0" err="1" smtClean="0"/>
              <a:t>feature</a:t>
            </a:r>
            <a:r>
              <a:rPr lang="fr-CH" b="1" dirty="0" smtClean="0"/>
              <a:t> of lepton </a:t>
            </a:r>
            <a:r>
              <a:rPr lang="fr-CH" b="1" dirty="0" err="1" smtClean="0"/>
              <a:t>collider</a:t>
            </a:r>
            <a:r>
              <a:rPr lang="fr-CH" b="1" dirty="0" smtClean="0"/>
              <a:t> at 240 </a:t>
            </a:r>
            <a:r>
              <a:rPr lang="fr-CH" b="1" dirty="0" err="1" smtClean="0"/>
              <a:t>GeV</a:t>
            </a:r>
            <a:endParaRPr lang="fr-CH" b="1" dirty="0" smtClean="0"/>
          </a:p>
          <a:p>
            <a:r>
              <a:rPr lang="fr-CH" b="1" dirty="0"/>
              <a:t> </a:t>
            </a:r>
            <a:r>
              <a:rPr lang="fr-CH" b="1" dirty="0" smtClean="0"/>
              <a:t>  HIGH LUMINOSITY + PRECISE KNOWLEDGE OF SPECTRUM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695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32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1680" y="143635"/>
            <a:ext cx="6165685" cy="892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3200" b="1" dirty="0" smtClean="0"/>
              <a:t>For </a:t>
            </a:r>
            <a:r>
              <a:rPr lang="fr-CH" sz="3200" b="1" dirty="0" err="1" smtClean="0"/>
              <a:t>those</a:t>
            </a:r>
            <a:r>
              <a:rPr lang="fr-CH" sz="3200" b="1" dirty="0" smtClean="0"/>
              <a:t> </a:t>
            </a:r>
            <a:r>
              <a:rPr lang="fr-CH" sz="3200" b="1" dirty="0" err="1" smtClean="0"/>
              <a:t>who</a:t>
            </a:r>
            <a:r>
              <a:rPr lang="fr-CH" sz="3200" b="1" dirty="0" smtClean="0"/>
              <a:t> </a:t>
            </a:r>
            <a:r>
              <a:rPr lang="fr-CH" sz="3200" b="1" dirty="0" err="1" smtClean="0"/>
              <a:t>like</a:t>
            </a:r>
            <a:r>
              <a:rPr lang="fr-CH" sz="3200" b="1" dirty="0" smtClean="0"/>
              <a:t> challenges:</a:t>
            </a:r>
            <a:endParaRPr lang="fr-CH" sz="3200" b="1" dirty="0" smtClean="0"/>
          </a:p>
          <a:p>
            <a:r>
              <a:rPr lang="fr-CH" sz="2000" b="1" dirty="0" err="1" smtClean="0"/>
              <a:t>Higgs</a:t>
            </a:r>
            <a:r>
              <a:rPr lang="fr-CH" sz="2000" b="1" dirty="0" smtClean="0"/>
              <a:t> s-</a:t>
            </a:r>
            <a:r>
              <a:rPr lang="fr-CH" sz="2000" b="1" dirty="0" err="1" smtClean="0"/>
              <a:t>channel</a:t>
            </a:r>
            <a:r>
              <a:rPr lang="fr-CH" sz="2000" b="1" dirty="0" smtClean="0"/>
              <a:t> production at </a:t>
            </a:r>
            <a:r>
              <a:rPr lang="fr-CH" sz="2000" b="1" dirty="0" smtClean="0">
                <a:sym typeface="Symbol"/>
              </a:rPr>
              <a:t>s = </a:t>
            </a:r>
            <a:r>
              <a:rPr lang="fr-CH" sz="2000" b="1" dirty="0" err="1" smtClean="0">
                <a:sym typeface="Symbol"/>
              </a:rPr>
              <a:t>m</a:t>
            </a:r>
            <a:r>
              <a:rPr lang="fr-CH" sz="2000" b="1" baseline="-25000" dirty="0" err="1" smtClean="0">
                <a:sym typeface="Symbol"/>
              </a:rPr>
              <a:t>H</a:t>
            </a:r>
            <a:r>
              <a:rPr lang="fr-CH" sz="2000" b="1" baseline="-25000" dirty="0" smtClean="0">
                <a:sym typeface="Symbol"/>
              </a:rPr>
              <a:t>   </a:t>
            </a:r>
            <a:endParaRPr lang="fr-CH" sz="2000" b="1" baseline="-25000" dirty="0" smtClean="0">
              <a:sym typeface="Symbo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2040" y="4554125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theory, with L</a:t>
            </a:r>
            <a:r>
              <a:rPr lang="en-US" baseline="-25000" dirty="0"/>
              <a:t>int</a:t>
            </a:r>
            <a:r>
              <a:rPr lang="en-US" dirty="0"/>
              <a:t>~6 ab-1 (4 </a:t>
            </a:r>
            <a:r>
              <a:rPr lang="en-US" dirty="0" err="1"/>
              <a:t>exps</a:t>
            </a:r>
            <a:r>
              <a:rPr lang="en-US" dirty="0"/>
              <a:t>./year)</a:t>
            </a:r>
          </a:p>
          <a:p>
            <a:r>
              <a:rPr lang="nb-NO" dirty="0"/>
              <a:t>FCC-ee running at H pole </a:t>
            </a:r>
            <a:r>
              <a:rPr lang="nb-NO" dirty="0" smtClean="0"/>
              <a:t>mass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 </a:t>
            </a:r>
            <a:r>
              <a:rPr lang="fr-CH" dirty="0" smtClean="0"/>
              <a:t>10</a:t>
            </a:r>
            <a:r>
              <a:rPr lang="fr-CH" baseline="30000" dirty="0" smtClean="0"/>
              <a:t>4</a:t>
            </a:r>
            <a:r>
              <a:rPr lang="fr-CH" dirty="0" smtClean="0"/>
              <a:t> </a:t>
            </a:r>
            <a:r>
              <a:rPr lang="fr-CH" dirty="0" err="1" smtClean="0"/>
              <a:t>events</a:t>
            </a:r>
            <a:r>
              <a:rPr lang="fr-CH" dirty="0" smtClean="0"/>
              <a:t> per </a:t>
            </a:r>
            <a:r>
              <a:rPr lang="fr-CH" dirty="0" err="1" smtClean="0"/>
              <a:t>year</a:t>
            </a:r>
            <a:r>
              <a:rPr lang="fr-CH" dirty="0" smtClean="0"/>
              <a:t>. </a:t>
            </a:r>
          </a:p>
          <a:p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difficult</a:t>
            </a:r>
            <a:r>
              <a:rPr lang="fr-CH" dirty="0" smtClean="0"/>
              <a:t> </a:t>
            </a:r>
            <a:r>
              <a:rPr lang="fr-CH" dirty="0" err="1" smtClean="0"/>
              <a:t>because</a:t>
            </a:r>
            <a:r>
              <a:rPr lang="fr-CH" dirty="0" smtClean="0"/>
              <a:t> </a:t>
            </a:r>
            <a:r>
              <a:rPr lang="fr-CH" dirty="0" err="1" smtClean="0"/>
              <a:t>huge</a:t>
            </a:r>
            <a:r>
              <a:rPr lang="fr-CH" dirty="0" smtClean="0"/>
              <a:t> background </a:t>
            </a:r>
          </a:p>
          <a:p>
            <a:r>
              <a:rPr lang="fr-CH" dirty="0" smtClean="0"/>
              <a:t>and 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spread ~ 10 x </a:t>
            </a:r>
            <a:r>
              <a:rPr lang="fr-CH" dirty="0" smtClean="0">
                <a:sym typeface="Symbol"/>
              </a:rPr>
              <a:t></a:t>
            </a:r>
            <a:r>
              <a:rPr lang="fr-CH" baseline="-25000" dirty="0" smtClean="0">
                <a:sym typeface="Symbol"/>
              </a:rPr>
              <a:t>H</a:t>
            </a:r>
            <a:endParaRPr lang="fr-CH" dirty="0" smtClean="0"/>
          </a:p>
          <a:p>
            <a:r>
              <a:rPr lang="fr-CH" dirty="0" err="1" smtClean="0"/>
              <a:t>limits</a:t>
            </a:r>
            <a:r>
              <a:rPr lang="fr-CH" dirty="0" smtClean="0"/>
              <a:t> or signal? </a:t>
            </a:r>
            <a:r>
              <a:rPr lang="fr-CH" dirty="0" err="1" smtClean="0"/>
              <a:t>monochromators</a:t>
            </a:r>
            <a:r>
              <a:rPr lang="fr-CH" dirty="0" smtClean="0"/>
              <a:t>? </a:t>
            </a:r>
          </a:p>
          <a:p>
            <a:r>
              <a:rPr lang="fr-CH" b="1" i="1" dirty="0" err="1">
                <a:solidFill>
                  <a:srgbClr val="00B050"/>
                </a:solidFill>
              </a:rPr>
              <a:t>Aleksan</a:t>
            </a:r>
            <a:r>
              <a:rPr lang="fr-CH" b="1" i="1" dirty="0">
                <a:solidFill>
                  <a:srgbClr val="00B050"/>
                </a:solidFill>
              </a:rPr>
              <a:t>, </a:t>
            </a:r>
            <a:r>
              <a:rPr lang="fr-CH" b="1" i="1" dirty="0" smtClean="0">
                <a:solidFill>
                  <a:srgbClr val="00B050"/>
                </a:solidFill>
              </a:rPr>
              <a:t>D’</a:t>
            </a:r>
            <a:r>
              <a:rPr lang="fr-CH" b="1" i="1" dirty="0" err="1" smtClean="0">
                <a:solidFill>
                  <a:srgbClr val="00B050"/>
                </a:solidFill>
              </a:rPr>
              <a:t>Enterria</a:t>
            </a:r>
            <a:r>
              <a:rPr lang="fr-CH" b="1" i="1" dirty="0" smtClean="0">
                <a:solidFill>
                  <a:srgbClr val="00B050"/>
                </a:solidFill>
              </a:rPr>
              <a:t>, </a:t>
            </a:r>
            <a:r>
              <a:rPr lang="fr-CH" b="1" i="1" dirty="0" err="1" smtClean="0">
                <a:solidFill>
                  <a:srgbClr val="00B050"/>
                </a:solidFill>
              </a:rPr>
              <a:t>Woijcik</a:t>
            </a:r>
            <a:r>
              <a:rPr lang="fr-CH" b="1" dirty="0" smtClean="0">
                <a:solidFill>
                  <a:srgbClr val="00B050"/>
                </a:solidFill>
              </a:rPr>
              <a:t> </a:t>
            </a:r>
            <a:endParaRPr lang="fr-CH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3087037"/>
            <a:ext cx="4230470" cy="331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1358770"/>
            <a:ext cx="6896100" cy="149542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81" y="2753925"/>
            <a:ext cx="4441573" cy="171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8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33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7" y="278651"/>
            <a:ext cx="8288408" cy="62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7185" y="5814265"/>
            <a:ext cx="268599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need</a:t>
            </a:r>
            <a:r>
              <a:rPr lang="fr-CH" b="1" dirty="0" smtClean="0"/>
              <a:t> to gain a factor of ~8</a:t>
            </a:r>
          </a:p>
          <a:p>
            <a:r>
              <a:rPr lang="fr-CH" b="1" dirty="0" smtClean="0">
                <a:sym typeface="Wingdings" panose="05000000000000000000" pitchFamily="2" charset="2"/>
              </a:rPr>
              <a:t>  </a:t>
            </a:r>
            <a:r>
              <a:rPr lang="fr-CH" b="1" dirty="0" err="1" smtClean="0"/>
              <a:t>monochromator</a:t>
            </a:r>
            <a:r>
              <a:rPr lang="fr-CH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15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08.10.2014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34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550" y="1178750"/>
            <a:ext cx="64474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err="1" smtClean="0"/>
              <a:t>Search</a:t>
            </a:r>
            <a:r>
              <a:rPr lang="fr-CH" sz="2800" b="1" dirty="0" smtClean="0"/>
              <a:t> for Rare </a:t>
            </a:r>
            <a:r>
              <a:rPr lang="fr-CH" sz="2800" b="1" dirty="0" err="1" smtClean="0"/>
              <a:t>Processes</a:t>
            </a:r>
            <a:r>
              <a:rPr lang="fr-CH" sz="2800" b="1" dirty="0" smtClean="0"/>
              <a:t> </a:t>
            </a:r>
          </a:p>
          <a:p>
            <a:endParaRPr lang="fr-CH" sz="2800" b="1" dirty="0"/>
          </a:p>
          <a:p>
            <a:r>
              <a:rPr lang="fr-CH" sz="2800" b="1" dirty="0" smtClean="0"/>
              <a:t>      the </a:t>
            </a:r>
            <a:r>
              <a:rPr lang="fr-CH" sz="2800" b="1" dirty="0" err="1" smtClean="0"/>
              <a:t>example</a:t>
            </a:r>
            <a:r>
              <a:rPr lang="fr-CH" sz="2800" b="1" dirty="0" smtClean="0"/>
              <a:t> of right-</a:t>
            </a:r>
            <a:r>
              <a:rPr lang="fr-CH" sz="2800" b="1" dirty="0" err="1" smtClean="0"/>
              <a:t>handed</a:t>
            </a:r>
            <a:r>
              <a:rPr lang="fr-CH" sz="2800" b="1" dirty="0" smtClean="0"/>
              <a:t> neutrinos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088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dorigo.files.wordpress.com/2008/03/3nu.jpg?w=4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111250"/>
            <a:ext cx="4087812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 Box 5"/>
          <p:cNvSpPr txBox="1">
            <a:spLocks noChangeArrowheads="1"/>
          </p:cNvSpPr>
          <p:nvPr/>
        </p:nvSpPr>
        <p:spPr bwMode="auto">
          <a:xfrm>
            <a:off x="746575" y="1853825"/>
            <a:ext cx="2830512" cy="461962"/>
          </a:xfrm>
          <a:prstGeom prst="rect">
            <a:avLst/>
          </a:prstGeom>
          <a:solidFill>
            <a:srgbClr val="FEFCAC"/>
          </a:solidFill>
          <a:ln w="38100">
            <a:solidFill>
              <a:srgbClr val="FF33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400" b="1">
                <a:solidFill>
                  <a:srgbClr val="CC0000"/>
                </a:solidFill>
                <a:latin typeface="Arial" charset="0"/>
                <a:sym typeface="Symbol" pitchFamily="18" charset="2"/>
              </a:rPr>
              <a:t> N</a:t>
            </a:r>
            <a:r>
              <a:rPr lang="en-US" altLang="fr-FR" sz="2400" b="1" baseline="-12000">
                <a:solidFill>
                  <a:srgbClr val="CC0000"/>
                </a:solidFill>
                <a:latin typeface="Arial" charset="0"/>
                <a:sym typeface="Symbol" pitchFamily="18" charset="2"/>
              </a:rPr>
              <a:t></a:t>
            </a:r>
            <a:r>
              <a:rPr lang="en-US" altLang="fr-FR" sz="2400" b="1">
                <a:solidFill>
                  <a:srgbClr val="CC0000"/>
                </a:solidFill>
                <a:latin typeface="Arial" charset="0"/>
                <a:sym typeface="Symbol" pitchFamily="18" charset="2"/>
              </a:rPr>
              <a:t> = 2.984 0.008</a:t>
            </a:r>
            <a:endParaRPr lang="en-US" altLang="fr-FR" sz="2400" b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46436" name="TextBox 3"/>
          <p:cNvSpPr txBox="1">
            <a:spLocks noChangeArrowheads="1"/>
          </p:cNvSpPr>
          <p:nvPr/>
        </p:nvSpPr>
        <p:spPr bwMode="auto">
          <a:xfrm>
            <a:off x="231775" y="2778125"/>
            <a:ext cx="77073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000000"/>
                </a:solidFill>
              </a:rPr>
              <a:t>This </a:t>
            </a:r>
            <a:r>
              <a:rPr lang="fr-CH" altLang="fr-FR" sz="1800" b="1" dirty="0" err="1">
                <a:solidFill>
                  <a:srgbClr val="000000"/>
                </a:solidFill>
              </a:rPr>
              <a:t>is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determined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from</a:t>
            </a:r>
            <a:r>
              <a:rPr lang="fr-CH" altLang="fr-FR" sz="1800" b="1" dirty="0">
                <a:solidFill>
                  <a:srgbClr val="000000"/>
                </a:solidFill>
              </a:rPr>
              <a:t> the Z line </a:t>
            </a:r>
            <a:r>
              <a:rPr lang="fr-CH" altLang="fr-FR" sz="1800" b="1" dirty="0" err="1">
                <a:solidFill>
                  <a:srgbClr val="000000"/>
                </a:solidFill>
              </a:rPr>
              <a:t>shape</a:t>
            </a:r>
            <a:r>
              <a:rPr lang="fr-CH" altLang="fr-FR" sz="1800" b="1" dirty="0">
                <a:solidFill>
                  <a:srgbClr val="000000"/>
                </a:solidFill>
              </a:rPr>
              <a:t> scan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000000"/>
                </a:solidFill>
              </a:rPr>
              <a:t>and </a:t>
            </a:r>
            <a:r>
              <a:rPr lang="fr-CH" altLang="fr-FR" sz="1800" b="1" dirty="0" err="1">
                <a:solidFill>
                  <a:srgbClr val="000000"/>
                </a:solidFill>
              </a:rPr>
              <a:t>dominated</a:t>
            </a:r>
            <a:r>
              <a:rPr lang="fr-CH" altLang="fr-FR" sz="1800" b="1" dirty="0">
                <a:solidFill>
                  <a:srgbClr val="000000"/>
                </a:solidFill>
              </a:rPr>
              <a:t> by the </a:t>
            </a:r>
            <a:r>
              <a:rPr lang="fr-CH" altLang="fr-FR" sz="1800" b="1" dirty="0" err="1">
                <a:solidFill>
                  <a:srgbClr val="000000"/>
                </a:solidFill>
              </a:rPr>
              <a:t>measurement</a:t>
            </a:r>
            <a:r>
              <a:rPr lang="fr-CH" altLang="fr-FR" sz="1800" b="1" dirty="0">
                <a:solidFill>
                  <a:srgbClr val="000000"/>
                </a:solidFill>
              </a:rPr>
              <a:t> of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 err="1">
                <a:solidFill>
                  <a:srgbClr val="000000"/>
                </a:solidFill>
              </a:rPr>
              <a:t>hadronic</a:t>
            </a:r>
            <a:r>
              <a:rPr lang="fr-CH" altLang="fr-FR" sz="1800" b="1" dirty="0">
                <a:solidFill>
                  <a:srgbClr val="000000"/>
                </a:solidFill>
              </a:rPr>
              <a:t> cross-section at the Z </a:t>
            </a:r>
            <a:r>
              <a:rPr lang="fr-CH" altLang="fr-FR" sz="1800" b="1" dirty="0" err="1">
                <a:solidFill>
                  <a:srgbClr val="000000"/>
                </a:solidFill>
              </a:rPr>
              <a:t>peak</a:t>
            </a:r>
            <a:r>
              <a:rPr lang="fr-CH" altLang="fr-FR" sz="1800" b="1" dirty="0">
                <a:solidFill>
                  <a:srgbClr val="000000"/>
                </a:solidFill>
              </a:rPr>
              <a:t> maximum </a:t>
            </a:r>
            <a:r>
              <a:rPr lang="fr-CH" altLang="fr-FR" sz="1800" b="1" dirty="0">
                <a:solidFill>
                  <a:srgbClr val="000000"/>
                </a:solidFill>
                <a:sym typeface="Wingdings" pitchFamily="2" charset="2"/>
              </a:rPr>
              <a:t></a:t>
            </a:r>
            <a:endParaRPr lang="fr-CH" altLang="fr-FR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CH" altLang="fr-FR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000000"/>
                </a:solidFill>
              </a:rPr>
              <a:t>The dominant </a:t>
            </a:r>
            <a:r>
              <a:rPr lang="fr-CH" altLang="fr-FR" sz="1800" b="1" dirty="0" err="1">
                <a:solidFill>
                  <a:srgbClr val="000000"/>
                </a:solidFill>
              </a:rPr>
              <a:t>systematic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error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is</a:t>
            </a:r>
            <a:r>
              <a:rPr lang="fr-CH" altLang="fr-FR" sz="1800" b="1" dirty="0">
                <a:solidFill>
                  <a:srgbClr val="000000"/>
                </a:solidFill>
              </a:rPr>
              <a:t> the </a:t>
            </a:r>
            <a:r>
              <a:rPr lang="fr-CH" altLang="fr-FR" sz="1800" b="1" dirty="0" err="1">
                <a:solidFill>
                  <a:srgbClr val="000000"/>
                </a:solidFill>
              </a:rPr>
              <a:t>theoretical</a:t>
            </a:r>
            <a:endParaRPr lang="fr-CH" altLang="fr-FR" sz="1800" b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 err="1">
                <a:solidFill>
                  <a:srgbClr val="000000"/>
                </a:solidFill>
              </a:rPr>
              <a:t>uncertainty</a:t>
            </a:r>
            <a:r>
              <a:rPr lang="fr-CH" altLang="fr-FR" sz="1800" b="1" dirty="0">
                <a:solidFill>
                  <a:srgbClr val="000000"/>
                </a:solidFill>
              </a:rPr>
              <a:t> on the </a:t>
            </a:r>
            <a:r>
              <a:rPr lang="fr-CH" altLang="fr-FR" sz="1800" b="1" dirty="0" err="1">
                <a:solidFill>
                  <a:srgbClr val="000000"/>
                </a:solidFill>
              </a:rPr>
              <a:t>Bhabha</a:t>
            </a:r>
            <a:r>
              <a:rPr lang="fr-CH" altLang="fr-FR" sz="1800" b="1" dirty="0">
                <a:solidFill>
                  <a:srgbClr val="000000"/>
                </a:solidFill>
              </a:rPr>
              <a:t> cross-section (0.06%)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 err="1">
                <a:solidFill>
                  <a:srgbClr val="000000"/>
                </a:solidFill>
              </a:rPr>
              <a:t>which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represents</a:t>
            </a:r>
            <a:r>
              <a:rPr lang="fr-CH" altLang="fr-FR" sz="1800" b="1" dirty="0">
                <a:solidFill>
                  <a:srgbClr val="000000"/>
                </a:solidFill>
              </a:rPr>
              <a:t> an </a:t>
            </a:r>
            <a:r>
              <a:rPr lang="fr-CH" altLang="fr-FR" sz="1800" b="1" dirty="0" err="1">
                <a:solidFill>
                  <a:srgbClr val="000000"/>
                </a:solidFill>
              </a:rPr>
              <a:t>error</a:t>
            </a:r>
            <a:r>
              <a:rPr lang="fr-CH" altLang="fr-FR" sz="1800" b="1" dirty="0">
                <a:solidFill>
                  <a:srgbClr val="000000"/>
                </a:solidFill>
              </a:rPr>
              <a:t> of </a:t>
            </a:r>
            <a:r>
              <a:rPr lang="en-US" altLang="fr-FR" sz="1800" b="1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0.0046 </a:t>
            </a:r>
            <a:r>
              <a:rPr lang="en-US" altLang="fr-FR" sz="1800" b="1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on</a:t>
            </a:r>
            <a:r>
              <a:rPr lang="en-US" altLang="fr-FR" sz="1800" b="1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 N</a:t>
            </a:r>
            <a:r>
              <a:rPr lang="en-US" altLang="fr-FR" sz="1800" b="1" baseline="-12000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</a:t>
            </a:r>
            <a:r>
              <a:rPr lang="en-US" altLang="fr-FR" sz="1800" b="1" dirty="0">
                <a:solidFill>
                  <a:srgbClr val="CC0000"/>
                </a:solidFill>
                <a:latin typeface="Arial" charset="0"/>
                <a:sym typeface="Symbol" pitchFamily="18" charset="2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b="1" dirty="0">
              <a:solidFill>
                <a:srgbClr val="CC0000"/>
              </a:solidFill>
              <a:latin typeface="Arial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fr-FR" sz="1800" b="1" dirty="0">
              <a:solidFill>
                <a:srgbClr val="CC0000"/>
              </a:solidFill>
              <a:latin typeface="Arial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dirty="0">
                <a:solidFill>
                  <a:srgbClr val="00B050"/>
                </a:solidFill>
                <a:latin typeface="Arial" charset="0"/>
                <a:sym typeface="Symbol" pitchFamily="18" charset="2"/>
              </a:rPr>
              <a:t>Improving on N</a:t>
            </a:r>
            <a:r>
              <a:rPr lang="en-US" altLang="fr-FR" sz="1800" b="1" baseline="-12000" dirty="0">
                <a:solidFill>
                  <a:srgbClr val="00B050"/>
                </a:solidFill>
                <a:latin typeface="Arial" charset="0"/>
                <a:sym typeface="Symbol" pitchFamily="18" charset="2"/>
              </a:rPr>
              <a:t> </a:t>
            </a:r>
            <a:r>
              <a:rPr lang="en-US" altLang="fr-FR" sz="1800" b="1" dirty="0">
                <a:solidFill>
                  <a:srgbClr val="00B050"/>
                </a:solidFill>
                <a:latin typeface="Arial" charset="0"/>
                <a:sym typeface="Symbol" pitchFamily="18" charset="2"/>
              </a:rPr>
              <a:t> by more than a factor 2 would require a large effort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dirty="0">
                <a:solidFill>
                  <a:srgbClr val="00B050"/>
                </a:solidFill>
                <a:latin typeface="Arial" charset="0"/>
                <a:sym typeface="Symbol" pitchFamily="18" charset="2"/>
              </a:rPr>
              <a:t>to improve on the </a:t>
            </a:r>
            <a:r>
              <a:rPr lang="en-US" altLang="fr-FR" sz="1800" b="1" dirty="0" err="1">
                <a:solidFill>
                  <a:srgbClr val="00B050"/>
                </a:solidFill>
                <a:latin typeface="Arial" charset="0"/>
                <a:sym typeface="Symbol" pitchFamily="18" charset="2"/>
              </a:rPr>
              <a:t>Bhabha</a:t>
            </a:r>
            <a:r>
              <a:rPr lang="en-US" altLang="fr-FR" sz="1800" b="1" dirty="0">
                <a:solidFill>
                  <a:srgbClr val="00B050"/>
                </a:solidFill>
                <a:latin typeface="Arial" charset="0"/>
                <a:sym typeface="Symbol" pitchFamily="18" charset="2"/>
              </a:rPr>
              <a:t> cross-section calculation!</a:t>
            </a:r>
            <a:endParaRPr lang="fr-CH" altLang="fr-FR" sz="1800" b="1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6437" name="TextBox 4"/>
          <p:cNvSpPr txBox="1">
            <a:spLocks noChangeArrowheads="1"/>
          </p:cNvSpPr>
          <p:nvPr/>
        </p:nvSpPr>
        <p:spPr bwMode="auto">
          <a:xfrm>
            <a:off x="3825875" y="1951038"/>
            <a:ext cx="1230313" cy="368300"/>
          </a:xfrm>
          <a:prstGeom prst="rect">
            <a:avLst/>
          </a:prstGeom>
          <a:solidFill>
            <a:srgbClr val="DD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>
                <a:solidFill>
                  <a:srgbClr val="000000"/>
                </a:solidFill>
              </a:rPr>
              <a:t>- 2 </a:t>
            </a:r>
            <a:r>
              <a:rPr lang="fr-CH" altLang="fr-FR" sz="1800" b="1">
                <a:solidFill>
                  <a:srgbClr val="000000"/>
                </a:solidFill>
                <a:sym typeface="Symbol" pitchFamily="18" charset="2"/>
              </a:rPr>
              <a:t>   </a:t>
            </a:r>
            <a:r>
              <a:rPr lang="fr-CH" altLang="fr-FR" sz="1800" b="1">
                <a:solidFill>
                  <a:srgbClr val="00B050"/>
                </a:solidFill>
                <a:sym typeface="Symbol" pitchFamily="18" charset="2"/>
              </a:rPr>
              <a:t>:^) !</a:t>
            </a:r>
            <a:r>
              <a:rPr lang="fr-CH" altLang="fr-FR" sz="1800" b="1">
                <a:solidFill>
                  <a:srgbClr val="000000"/>
                </a:solidFill>
                <a:sym typeface="Symbol" pitchFamily="18" charset="2"/>
              </a:rPr>
              <a:t>!</a:t>
            </a:r>
            <a:endParaRPr lang="fr-CH" altLang="fr-FR" sz="1800" b="1">
              <a:solidFill>
                <a:srgbClr val="000000"/>
              </a:solidFill>
            </a:endParaRPr>
          </a:p>
        </p:txBody>
      </p:sp>
      <p:sp>
        <p:nvSpPr>
          <p:cNvPr id="146438" name="TextBox 5"/>
          <p:cNvSpPr txBox="1">
            <a:spLocks noChangeArrowheads="1"/>
          </p:cNvSpPr>
          <p:nvPr/>
        </p:nvSpPr>
        <p:spPr bwMode="auto">
          <a:xfrm>
            <a:off x="971600" y="728700"/>
            <a:ext cx="29083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800" b="1" dirty="0">
                <a:solidFill>
                  <a:srgbClr val="000000"/>
                </a:solidFill>
              </a:rPr>
              <a:t>At the end of LEP: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000000"/>
                </a:solidFill>
              </a:rPr>
              <a:t>Phys.Rept.427:257-454,2006</a:t>
            </a:r>
          </a:p>
          <a:p>
            <a:pPr>
              <a:spcBef>
                <a:spcPct val="0"/>
              </a:spcBef>
              <a:buFontTx/>
              <a:buNone/>
            </a:pPr>
            <a:endParaRPr lang="fr-CH" altLang="fr-FR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Box 1"/>
          <p:cNvSpPr txBox="1">
            <a:spLocks noChangeArrowheads="1"/>
          </p:cNvSpPr>
          <p:nvPr/>
        </p:nvSpPr>
        <p:spPr bwMode="auto">
          <a:xfrm>
            <a:off x="1016605" y="728700"/>
            <a:ext cx="7553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1800" b="1" dirty="0" err="1">
                <a:solidFill>
                  <a:srgbClr val="000000"/>
                </a:solidFill>
              </a:rPr>
              <a:t>given</a:t>
            </a:r>
            <a:r>
              <a:rPr lang="fr-CH" altLang="fr-FR" sz="1800" b="1" dirty="0">
                <a:solidFill>
                  <a:srgbClr val="000000"/>
                </a:solidFill>
              </a:rPr>
              <a:t> the </a:t>
            </a:r>
            <a:r>
              <a:rPr lang="fr-CH" altLang="fr-FR" sz="1800" b="1" dirty="0" err="1">
                <a:solidFill>
                  <a:srgbClr val="FF0000"/>
                </a:solidFill>
              </a:rPr>
              <a:t>very</a:t>
            </a:r>
            <a:r>
              <a:rPr lang="fr-CH" altLang="fr-FR" sz="1800" b="1" dirty="0">
                <a:solidFill>
                  <a:srgbClr val="FF0000"/>
                </a:solidFill>
              </a:rPr>
              <a:t> high </a:t>
            </a:r>
            <a:r>
              <a:rPr lang="fr-CH" altLang="fr-FR" sz="1800" b="1" dirty="0" err="1">
                <a:solidFill>
                  <a:srgbClr val="FF0000"/>
                </a:solidFill>
              </a:rPr>
              <a:t>luminosity</a:t>
            </a:r>
            <a:r>
              <a:rPr lang="fr-CH" altLang="fr-FR" sz="1800" b="1" dirty="0">
                <a:solidFill>
                  <a:srgbClr val="000000"/>
                </a:solidFill>
              </a:rPr>
              <a:t>, the </a:t>
            </a:r>
            <a:r>
              <a:rPr lang="fr-CH" altLang="fr-FR" sz="1800" b="1" dirty="0" err="1">
                <a:solidFill>
                  <a:srgbClr val="000000"/>
                </a:solidFill>
              </a:rPr>
              <a:t>following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measurement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can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be</a:t>
            </a:r>
            <a:r>
              <a:rPr lang="fr-CH" altLang="fr-FR" sz="1800" b="1" dirty="0">
                <a:solidFill>
                  <a:srgbClr val="000000"/>
                </a:solidFill>
              </a:rPr>
              <a:t> </a:t>
            </a:r>
            <a:r>
              <a:rPr lang="fr-CH" altLang="fr-FR" sz="1800" b="1" dirty="0" err="1">
                <a:solidFill>
                  <a:srgbClr val="000000"/>
                </a:solidFill>
              </a:rPr>
              <a:t>performed</a:t>
            </a:r>
            <a:endParaRPr lang="fr-CH" altLang="fr-FR" sz="1800" b="1" dirty="0">
              <a:solidFill>
                <a:srgbClr val="000000"/>
              </a:solidFill>
            </a:endParaRPr>
          </a:p>
        </p:txBody>
      </p:sp>
      <p:sp>
        <p:nvSpPr>
          <p:cNvPr id="147459" name="TextBox 2"/>
          <p:cNvSpPr txBox="1">
            <a:spLocks noChangeArrowheads="1"/>
          </p:cNvSpPr>
          <p:nvPr/>
        </p:nvSpPr>
        <p:spPr bwMode="auto">
          <a:xfrm>
            <a:off x="1758950" y="93663"/>
            <a:ext cx="31776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000" b="1" dirty="0">
                <a:solidFill>
                  <a:srgbClr val="558ED5"/>
                </a:solidFill>
              </a:rPr>
              <a:t>Neutrino </a:t>
            </a:r>
            <a:r>
              <a:rPr lang="fr-CH" altLang="fr-FR" sz="2000" b="1" dirty="0" err="1">
                <a:solidFill>
                  <a:srgbClr val="558ED5"/>
                </a:solidFill>
              </a:rPr>
              <a:t>counting</a:t>
            </a:r>
            <a:r>
              <a:rPr lang="fr-CH" altLang="fr-FR" sz="2000" b="1" dirty="0">
                <a:solidFill>
                  <a:srgbClr val="558ED5"/>
                </a:solidFill>
              </a:rPr>
              <a:t> at </a:t>
            </a:r>
            <a:r>
              <a:rPr lang="fr-CH" altLang="fr-FR" sz="2000" b="1" dirty="0" smtClean="0">
                <a:solidFill>
                  <a:srgbClr val="558ED5"/>
                </a:solidFill>
              </a:rPr>
              <a:t>FCC-</a:t>
            </a:r>
            <a:r>
              <a:rPr lang="fr-CH" altLang="fr-FR" sz="2000" b="1" dirty="0" err="1" smtClean="0">
                <a:solidFill>
                  <a:srgbClr val="558ED5"/>
                </a:solidFill>
              </a:rPr>
              <a:t>ee</a:t>
            </a:r>
            <a:endParaRPr lang="fr-CH" altLang="fr-FR" sz="2000" b="1" dirty="0">
              <a:solidFill>
                <a:srgbClr val="558ED5"/>
              </a:solidFill>
            </a:endParaRPr>
          </a:p>
        </p:txBody>
      </p:sp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20993" y="1122744"/>
            <a:ext cx="2815320" cy="145892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fr-CH">
                <a:noFill/>
              </a:rPr>
              <a:t> 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19185" y="2746098"/>
            <a:ext cx="8701356" cy="4779001"/>
          </a:xfrm>
          <a:prstGeom prst="rect">
            <a:avLst/>
          </a:prstGeom>
          <a:blipFill rotWithShape="1">
            <a:blip r:embed="rId3"/>
            <a:stretch>
              <a:fillRect l="-631" t="-893"/>
            </a:stretch>
          </a:blipFill>
        </p:spPr>
        <p:txBody>
          <a:bodyPr/>
          <a:lstStyle/>
          <a:p>
            <a:pPr>
              <a:defRPr/>
            </a:pPr>
            <a:r>
              <a:rPr lang="fr-CH">
                <a:noFill/>
              </a:rPr>
              <a:t> </a:t>
            </a:r>
          </a:p>
        </p:txBody>
      </p:sp>
      <p:pic>
        <p:nvPicPr>
          <p:cNvPr id="147462" name="Picture 5" descr="logo-tlep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15875"/>
            <a:ext cx="13081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530" y="1628800"/>
            <a:ext cx="1988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above</a:t>
            </a:r>
            <a:r>
              <a:rPr lang="fr-CH" dirty="0" smtClean="0"/>
              <a:t> Z </a:t>
            </a:r>
            <a:r>
              <a:rPr lang="fr-CH" dirty="0" err="1" smtClean="0"/>
              <a:t>peak</a:t>
            </a:r>
            <a:endParaRPr lang="fr-CH" dirty="0"/>
          </a:p>
          <a:p>
            <a:r>
              <a:rPr lang="fr-CH" dirty="0" smtClean="0"/>
              <a:t>(105-160 </a:t>
            </a:r>
            <a:r>
              <a:rPr lang="fr-CH" dirty="0" err="1" smtClean="0"/>
              <a:t>GeV</a:t>
            </a:r>
            <a:r>
              <a:rPr lang="fr-CH" dirty="0" smtClean="0"/>
              <a:t> </a:t>
            </a:r>
            <a:r>
              <a:rPr lang="fr-CH" dirty="0" err="1" smtClean="0"/>
              <a:t>Ecm</a:t>
            </a:r>
            <a:r>
              <a:rPr lang="fr-CH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54B14-2326-4987-874E-169D2BB43686}" type="datetime1">
              <a:rPr lang="fr-CH" smtClean="0">
                <a:solidFill>
                  <a:prstClr val="black"/>
                </a:solidFill>
              </a:rPr>
              <a:pPr/>
              <a:t>08.10.2014</a:t>
            </a:fld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15" y="44624"/>
            <a:ext cx="9313035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99" y="1772816"/>
            <a:ext cx="34385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8429" y="5513911"/>
            <a:ext cx="396044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b="1" i="1" dirty="0">
                <a:solidFill>
                  <a:prstClr val="black"/>
                </a:solidFill>
              </a:rPr>
              <a:t>Will </a:t>
            </a:r>
            <a:r>
              <a:rPr lang="fr-CH" b="1" i="1" dirty="0" err="1">
                <a:solidFill>
                  <a:prstClr val="black"/>
                </a:solidFill>
              </a:rPr>
              <a:t>improve</a:t>
            </a:r>
            <a:r>
              <a:rPr lang="fr-CH" b="1" i="1" dirty="0">
                <a:solidFill>
                  <a:prstClr val="black"/>
                </a:solidFill>
              </a:rPr>
              <a:t> </a:t>
            </a:r>
            <a:r>
              <a:rPr lang="fr-CH" b="1" i="1" dirty="0" err="1">
                <a:solidFill>
                  <a:prstClr val="black"/>
                </a:solidFill>
              </a:rPr>
              <a:t>these</a:t>
            </a:r>
            <a:r>
              <a:rPr lang="fr-CH" b="1" i="1" dirty="0">
                <a:solidFill>
                  <a:prstClr val="black"/>
                </a:solidFill>
              </a:rPr>
              <a:t> by large </a:t>
            </a:r>
            <a:r>
              <a:rPr lang="fr-CH" b="1" i="1" dirty="0" err="1">
                <a:solidFill>
                  <a:prstClr val="black"/>
                </a:solidFill>
              </a:rPr>
              <a:t>factors</a:t>
            </a:r>
            <a:r>
              <a:rPr lang="fr-CH" b="1" i="1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6296" y="119675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(</a:t>
            </a:r>
            <a:r>
              <a:rPr lang="fr-CH" dirty="0" err="1">
                <a:solidFill>
                  <a:prstClr val="black"/>
                </a:solidFill>
              </a:rPr>
              <a:t>Giudice</a:t>
            </a:r>
            <a:r>
              <a:rPr lang="fr-CH" dirty="0">
                <a:solidFill>
                  <a:prstClr val="black"/>
                </a:solidFill>
              </a:rPr>
              <a:t>)</a:t>
            </a:r>
            <a:endParaRPr lang="fr-CH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71" y="1518328"/>
            <a:ext cx="37719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36512" y="4450779"/>
            <a:ext cx="1080120" cy="97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21650" y="4110616"/>
            <a:ext cx="0" cy="1558108"/>
          </a:xfrm>
          <a:prstGeom prst="straightConnector1">
            <a:avLst/>
          </a:prstGeom>
          <a:ln w="76200" cmpd="dbl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1880" y="5688741"/>
            <a:ext cx="167654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  <a:sym typeface="Symbol"/>
              </a:rPr>
              <a:t></a:t>
            </a:r>
            <a:r>
              <a:rPr lang="fr-CH" dirty="0">
                <a:solidFill>
                  <a:prstClr val="black"/>
                </a:solidFill>
              </a:rPr>
              <a:t>N</a:t>
            </a:r>
            <a:r>
              <a:rPr lang="fr-CH" baseline="-25000" dirty="0">
                <a:solidFill>
                  <a:prstClr val="black"/>
                </a:solidFill>
                <a:sym typeface="Symbol"/>
              </a:rPr>
              <a:t></a:t>
            </a:r>
            <a:r>
              <a:rPr lang="fr-CH" dirty="0">
                <a:solidFill>
                  <a:prstClr val="black"/>
                </a:solidFill>
                <a:sym typeface="Symbol"/>
              </a:rPr>
              <a:t> = 0.0004?</a:t>
            </a:r>
          </a:p>
          <a:p>
            <a:r>
              <a:rPr lang="fr-CH" dirty="0" err="1">
                <a:solidFill>
                  <a:prstClr val="black"/>
                </a:solidFill>
                <a:sym typeface="Symbol"/>
              </a:rPr>
              <a:t>from</a:t>
            </a:r>
            <a:r>
              <a:rPr lang="fr-CH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dirty="0" err="1">
                <a:solidFill>
                  <a:prstClr val="black"/>
                </a:solidFill>
                <a:sym typeface="Symbol"/>
              </a:rPr>
              <a:t>e+e</a:t>
            </a:r>
            <a:r>
              <a:rPr lang="fr-CH" dirty="0">
                <a:solidFill>
                  <a:prstClr val="black"/>
                </a:solidFill>
                <a:sym typeface="Symbol"/>
              </a:rPr>
              <a:t>-</a:t>
            </a:r>
            <a:r>
              <a:rPr lang="fr-CH" dirty="0">
                <a:solidFill>
                  <a:prstClr val="black"/>
                </a:solidFill>
                <a:sym typeface="Wingdings" panose="05000000000000000000" pitchFamily="2" charset="2"/>
              </a:rPr>
              <a:t>Z</a:t>
            </a:r>
            <a:r>
              <a:rPr lang="fr-CH" dirty="0">
                <a:solidFill>
                  <a:prstClr val="black"/>
                </a:solidFill>
                <a:sym typeface="Symbol"/>
              </a:rPr>
              <a:t> </a:t>
            </a:r>
            <a:r>
              <a:rPr lang="fr-CH" baseline="-25000" dirty="0">
                <a:solidFill>
                  <a:prstClr val="black"/>
                </a:solidFill>
                <a:sym typeface="Symbol"/>
              </a:rPr>
              <a:t> 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2120" y="6039290"/>
            <a:ext cx="20080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  <a:sym typeface="Symbol"/>
              </a:rPr>
              <a:t></a:t>
            </a:r>
            <a:r>
              <a:rPr lang="fr-CH" baseline="-25000" dirty="0" err="1">
                <a:solidFill>
                  <a:prstClr val="black"/>
                </a:solidFill>
                <a:sym typeface="Symbol"/>
              </a:rPr>
              <a:t>h,inv</a:t>
            </a:r>
            <a:r>
              <a:rPr lang="fr-CH" dirty="0">
                <a:solidFill>
                  <a:prstClr val="black"/>
                </a:solidFill>
                <a:sym typeface="Symbol"/>
              </a:rPr>
              <a:t> /</a:t>
            </a:r>
            <a:r>
              <a:rPr lang="fr-CH" baseline="-25000" dirty="0" err="1">
                <a:solidFill>
                  <a:prstClr val="black"/>
                </a:solidFill>
                <a:sym typeface="Symbol"/>
              </a:rPr>
              <a:t>tot</a:t>
            </a:r>
            <a:r>
              <a:rPr lang="fr-CH" dirty="0">
                <a:solidFill>
                  <a:prstClr val="black"/>
                </a:solidFill>
                <a:sym typeface="Symbol"/>
              </a:rPr>
              <a:t> &lt;0.19%</a:t>
            </a:r>
            <a:r>
              <a:rPr lang="fr-CH" baseline="-25000" dirty="0">
                <a:solidFill>
                  <a:prstClr val="black"/>
                </a:solidFill>
                <a:sym typeface="Symbol"/>
              </a:rPr>
              <a:t> </a:t>
            </a:r>
            <a:endParaRPr lang="fr-CH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07115" y="4464115"/>
            <a:ext cx="0" cy="1558108"/>
          </a:xfrm>
          <a:prstGeom prst="straightConnector1">
            <a:avLst/>
          </a:prstGeom>
          <a:ln w="76200" cmpd="dbl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03648" y="4110616"/>
            <a:ext cx="0" cy="1558108"/>
          </a:xfrm>
          <a:prstGeom prst="straightConnector1">
            <a:avLst/>
          </a:prstGeom>
          <a:ln w="76200" cmpd="dbl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6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075"/>
            <a:ext cx="44815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610" y="728700"/>
            <a:ext cx="6284913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CH" sz="3600" dirty="0">
                <a:latin typeface="+mn-lt"/>
                <a:cs typeface="Arial" pitchFamily="34" charset="0"/>
              </a:rPr>
              <a:t>at least 3 </a:t>
            </a:r>
            <a:r>
              <a:rPr lang="fr-CH" sz="3600" dirty="0" err="1">
                <a:latin typeface="+mn-lt"/>
                <a:cs typeface="Arial" pitchFamily="34" charset="0"/>
              </a:rPr>
              <a:t>pieces</a:t>
            </a:r>
            <a:r>
              <a:rPr lang="fr-CH" sz="3600" dirty="0">
                <a:latin typeface="+mn-lt"/>
                <a:cs typeface="Arial" pitchFamily="34" charset="0"/>
              </a:rPr>
              <a:t> are </a:t>
            </a:r>
            <a:r>
              <a:rPr lang="fr-CH" sz="3600" dirty="0" err="1">
                <a:latin typeface="+mn-lt"/>
                <a:cs typeface="Arial" pitchFamily="34" charset="0"/>
              </a:rPr>
              <a:t>still</a:t>
            </a:r>
            <a:r>
              <a:rPr lang="fr-CH" sz="3600" dirty="0">
                <a:latin typeface="+mn-lt"/>
                <a:cs typeface="Arial" pitchFamily="34" charset="0"/>
              </a:rPr>
              <a:t> </a:t>
            </a:r>
            <a:r>
              <a:rPr lang="fr-CH" sz="3600" dirty="0" err="1">
                <a:latin typeface="+mn-lt"/>
                <a:cs typeface="Arial" pitchFamily="34" charset="0"/>
              </a:rPr>
              <a:t>missing</a:t>
            </a:r>
            <a:endParaRPr lang="fr-CH" sz="3600" dirty="0">
              <a:latin typeface="+mn-lt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75" y="4676775"/>
            <a:ext cx="889756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CH" sz="2400" b="1" dirty="0" smtClean="0">
                <a:latin typeface="+mn-lt"/>
                <a:cs typeface="Arial" pitchFamily="34" charset="0"/>
              </a:rPr>
              <a:t>neutrinos </a:t>
            </a:r>
            <a:r>
              <a:rPr lang="fr-CH" sz="2400" b="1" dirty="0">
                <a:latin typeface="+mn-lt"/>
                <a:cs typeface="Arial" pitchFamily="34" charset="0"/>
              </a:rPr>
              <a:t>have </a:t>
            </a:r>
            <a:r>
              <a:rPr lang="fr-CH" sz="2400" b="1" dirty="0" smtClean="0">
                <a:latin typeface="+mn-lt"/>
                <a:cs typeface="Arial" pitchFamily="34" charset="0"/>
              </a:rPr>
              <a:t>mass... </a:t>
            </a:r>
          </a:p>
          <a:p>
            <a:pPr>
              <a:defRPr/>
            </a:pPr>
            <a:r>
              <a:rPr lang="fr-CH" sz="2400" b="1" dirty="0">
                <a:latin typeface="+mn-lt"/>
                <a:cs typeface="Arial" pitchFamily="34" charset="0"/>
              </a:rPr>
              <a:t> </a:t>
            </a:r>
            <a:r>
              <a:rPr lang="fr-CH" sz="2400" b="1" dirty="0" smtClean="0">
                <a:latin typeface="+mn-lt"/>
                <a:cs typeface="Arial" pitchFamily="34" charset="0"/>
              </a:rPr>
              <a:t>              and </a:t>
            </a:r>
            <a:r>
              <a:rPr lang="fr-CH" sz="2400" b="1" dirty="0" err="1">
                <a:latin typeface="+mn-lt"/>
                <a:cs typeface="Arial" pitchFamily="34" charset="0"/>
              </a:rPr>
              <a:t>this</a:t>
            </a:r>
            <a:r>
              <a:rPr lang="fr-CH" sz="2400" b="1" dirty="0"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latin typeface="+mn-lt"/>
                <a:cs typeface="Arial" pitchFamily="34" charset="0"/>
              </a:rPr>
              <a:t>very</a:t>
            </a:r>
            <a:r>
              <a:rPr lang="fr-CH" sz="2400" b="1" dirty="0"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latin typeface="+mn-lt"/>
                <a:cs typeface="Arial" pitchFamily="34" charset="0"/>
              </a:rPr>
              <a:t>probably</a:t>
            </a:r>
            <a:r>
              <a:rPr lang="fr-CH" sz="2400" b="1" dirty="0"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latin typeface="+mn-lt"/>
                <a:cs typeface="Arial" pitchFamily="34" charset="0"/>
              </a:rPr>
              <a:t>implies</a:t>
            </a:r>
            <a:r>
              <a:rPr lang="fr-CH" sz="2400" b="1" dirty="0">
                <a:latin typeface="+mn-lt"/>
                <a:cs typeface="Arial" pitchFamily="34" charset="0"/>
              </a:rPr>
              <a:t> new </a:t>
            </a:r>
            <a:r>
              <a:rPr lang="fr-CH" sz="2400" b="1" dirty="0" err="1">
                <a:latin typeface="+mn-lt"/>
                <a:cs typeface="Arial" pitchFamily="34" charset="0"/>
              </a:rPr>
              <a:t>degrees</a:t>
            </a:r>
            <a:r>
              <a:rPr lang="fr-CH" sz="2400" b="1" dirty="0">
                <a:latin typeface="+mn-lt"/>
                <a:cs typeface="Arial" pitchFamily="34" charset="0"/>
              </a:rPr>
              <a:t> of </a:t>
            </a:r>
            <a:r>
              <a:rPr lang="fr-CH" sz="2400" b="1" dirty="0" err="1">
                <a:latin typeface="+mn-lt"/>
                <a:cs typeface="Arial" pitchFamily="34" charset="0"/>
              </a:rPr>
              <a:t>freedom</a:t>
            </a:r>
            <a:endParaRPr lang="fr-CH" sz="2400" b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Right-</a:t>
            </a:r>
            <a:r>
              <a:rPr lang="fr-CH" sz="2400" b="1" dirty="0" err="1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Handed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, </a:t>
            </a:r>
            <a:r>
              <a:rPr lang="fr-CH" sz="2400" b="1" dirty="0" err="1">
                <a:solidFill>
                  <a:srgbClr val="0000FF"/>
                </a:solidFill>
                <a:cs typeface="Arial" pitchFamily="34" charset="0"/>
                <a:sym typeface="Wingdings" panose="05000000000000000000" pitchFamily="2" charset="2"/>
              </a:rPr>
              <a:t>a</a:t>
            </a:r>
            <a:r>
              <a:rPr lang="fr-CH" sz="2400" b="1" dirty="0" err="1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lmost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«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S</a:t>
            </a:r>
            <a:r>
              <a:rPr lang="fr-CH" sz="2400" b="1" dirty="0" err="1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terile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  <a:sym typeface="Wingdings" panose="05000000000000000000" pitchFamily="2" charset="2"/>
              </a:rPr>
              <a:t>»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 (</a:t>
            </a:r>
            <a:r>
              <a:rPr lang="fr-CH" sz="2400" b="1" i="1" dirty="0" err="1" smtClean="0">
                <a:solidFill>
                  <a:srgbClr val="0000FF"/>
                </a:solidFill>
                <a:latin typeface="+mn-lt"/>
                <a:cs typeface="Arial" pitchFamily="34" charset="0"/>
              </a:rPr>
              <a:t>very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small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 err="1" smtClean="0">
                <a:solidFill>
                  <a:srgbClr val="0000FF"/>
                </a:solidFill>
                <a:latin typeface="+mn-lt"/>
                <a:cs typeface="Arial" pitchFamily="34" charset="0"/>
              </a:rPr>
              <a:t>couplings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) Neutrinos</a:t>
            </a:r>
            <a:endParaRPr lang="fr-CH" sz="2400" b="1" dirty="0">
              <a:solidFill>
                <a:srgbClr val="0000FF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completely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unknown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masses 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(</a:t>
            </a:r>
            <a:r>
              <a:rPr lang="fr-CH" sz="2400" b="1" dirty="0" err="1" smtClean="0">
                <a:solidFill>
                  <a:srgbClr val="0000FF"/>
                </a:solidFill>
                <a:latin typeface="+mn-lt"/>
                <a:cs typeface="Arial" pitchFamily="34" charset="0"/>
              </a:rPr>
              <a:t>meV</a:t>
            </a:r>
            <a:r>
              <a:rPr lang="fr-CH" sz="2400" b="1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to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ZeV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),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nearly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impossile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to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find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. </a:t>
            </a:r>
          </a:p>
          <a:p>
            <a:pPr>
              <a:defRPr/>
            </a:pP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              .... but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could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perhaps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  <a:r>
              <a:rPr lang="fr-CH" sz="2400" b="1" dirty="0" err="1">
                <a:solidFill>
                  <a:srgbClr val="0000FF"/>
                </a:solidFill>
                <a:latin typeface="+mn-lt"/>
                <a:cs typeface="Arial" pitchFamily="34" charset="0"/>
              </a:rPr>
              <a:t>explain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all: DM, BAU,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  <a:sym typeface="Symbol"/>
              </a:rPr>
              <a:t>-masses</a:t>
            </a:r>
            <a:r>
              <a:rPr lang="fr-CH" sz="2400" b="1" dirty="0">
                <a:solidFill>
                  <a:srgbClr val="0000F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9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592263"/>
            <a:ext cx="445928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770" y="188640"/>
            <a:ext cx="3305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SM </a:t>
            </a:r>
            <a:r>
              <a:rPr lang="fr-CH" sz="2800" b="1" dirty="0" err="1" smtClean="0"/>
              <a:t>is</a:t>
            </a:r>
            <a:r>
              <a:rPr lang="fr-CH" sz="2800" b="1" dirty="0" smtClean="0"/>
              <a:t> NOT </a:t>
            </a:r>
            <a:r>
              <a:rPr lang="fr-CH" sz="2800" b="1" dirty="0" err="1" smtClean="0"/>
              <a:t>complete</a:t>
            </a:r>
            <a:r>
              <a:rPr lang="fr-CH" sz="2800" b="1" dirty="0" smtClean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3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162175"/>
            <a:ext cx="79978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6"/>
          <p:cNvSpPr>
            <a:spLocks noChangeArrowheads="1"/>
          </p:cNvSpPr>
          <p:nvPr/>
        </p:nvSpPr>
        <p:spPr bwMode="auto">
          <a:xfrm>
            <a:off x="62606" y="4503676"/>
            <a:ext cx="2854325" cy="2252662"/>
          </a:xfrm>
          <a:prstGeom prst="rect">
            <a:avLst/>
          </a:prstGeom>
          <a:solidFill>
            <a:srgbClr val="DDF9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fr-FR">
              <a:solidFill>
                <a:srgbClr val="000000"/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6" b="24709"/>
          <a:stretch>
            <a:fillRect/>
          </a:stretch>
        </p:blipFill>
        <p:spPr bwMode="auto">
          <a:xfrm>
            <a:off x="1201738" y="676275"/>
            <a:ext cx="66929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2699884" y="35175"/>
            <a:ext cx="4639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sz="3200" dirty="0" err="1" smtClean="0">
                <a:solidFill>
                  <a:srgbClr val="000000"/>
                </a:solidFill>
                <a:latin typeface="+mn-lt"/>
              </a:rPr>
              <a:t>See</a:t>
            </a:r>
            <a:r>
              <a:rPr lang="fr-CH" altLang="fr-FR" sz="3200" dirty="0" err="1">
                <a:solidFill>
                  <a:srgbClr val="000000"/>
                </a:solidFill>
                <a:latin typeface="+mn-lt"/>
              </a:rPr>
              <a:t>-</a:t>
            </a:r>
            <a:r>
              <a:rPr lang="fr-CH" altLang="fr-FR" sz="3200" dirty="0" err="1" smtClean="0">
                <a:solidFill>
                  <a:srgbClr val="000000"/>
                </a:solidFill>
                <a:latin typeface="+mn-lt"/>
              </a:rPr>
              <a:t>saw</a:t>
            </a:r>
            <a:r>
              <a:rPr lang="fr-CH" altLang="fr-FR" sz="3200" dirty="0" smtClean="0">
                <a:solidFill>
                  <a:srgbClr val="000000"/>
                </a:solidFill>
                <a:latin typeface="+mn-lt"/>
              </a:rPr>
              <a:t> in a </a:t>
            </a:r>
            <a:r>
              <a:rPr lang="fr-CH" altLang="fr-FR" sz="3200" dirty="0" err="1" smtClean="0">
                <a:solidFill>
                  <a:srgbClr val="000000"/>
                </a:solidFill>
                <a:latin typeface="+mn-lt"/>
              </a:rPr>
              <a:t>general</a:t>
            </a:r>
            <a:r>
              <a:rPr lang="fr-CH" altLang="fr-FR" sz="32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fr-CH" altLang="fr-FR" sz="3200" dirty="0" err="1" smtClean="0">
                <a:solidFill>
                  <a:srgbClr val="000000"/>
                </a:solidFill>
                <a:latin typeface="+mn-lt"/>
              </a:rPr>
              <a:t>way</a:t>
            </a:r>
            <a:r>
              <a:rPr lang="fr-CH" altLang="fr-FR" sz="3200" dirty="0" smtClean="0">
                <a:solidFill>
                  <a:srgbClr val="000000"/>
                </a:solidFill>
                <a:latin typeface="+mn-lt"/>
              </a:rPr>
              <a:t> :</a:t>
            </a:r>
            <a:endParaRPr lang="fr-CH" altLang="fr-FR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6935216" y="984046"/>
            <a:ext cx="20617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sz="2000" dirty="0">
                <a:solidFill>
                  <a:srgbClr val="000000"/>
                </a:solidFill>
                <a:latin typeface="+mn-lt"/>
              </a:rPr>
              <a:t>M</a:t>
            </a:r>
            <a:r>
              <a:rPr lang="fr-CH" altLang="fr-FR" sz="2000" baseline="-25000" dirty="0">
                <a:solidFill>
                  <a:srgbClr val="000000"/>
                </a:solidFill>
                <a:latin typeface="+mn-lt"/>
              </a:rPr>
              <a:t>R</a:t>
            </a:r>
            <a:r>
              <a:rPr lang="fr-CH" altLang="fr-FR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CH" altLang="fr-FR" sz="2000" dirty="0">
                <a:solidFill>
                  <a:srgbClr val="000000"/>
                </a:solidFill>
                <a:latin typeface="+mn-lt"/>
                <a:sym typeface="Symbol" pitchFamily="18" charset="2"/>
              </a:rPr>
              <a:t></a:t>
            </a:r>
            <a:r>
              <a:rPr lang="fr-CH" altLang="fr-FR" sz="2000" dirty="0">
                <a:solidFill>
                  <a:srgbClr val="000000"/>
                </a:solidFill>
                <a:latin typeface="+mn-lt"/>
              </a:rPr>
              <a:t> 0</a:t>
            </a:r>
          </a:p>
          <a:p>
            <a:r>
              <a:rPr lang="fr-CH" altLang="fr-FR" sz="2000" dirty="0" err="1">
                <a:solidFill>
                  <a:srgbClr val="000000"/>
                </a:solidFill>
                <a:latin typeface="+mn-lt"/>
              </a:rPr>
              <a:t>m</a:t>
            </a:r>
            <a:r>
              <a:rPr lang="fr-CH" altLang="fr-FR" sz="2000" baseline="-25000" dirty="0" err="1">
                <a:solidFill>
                  <a:srgbClr val="000000"/>
                </a:solidFill>
                <a:latin typeface="+mn-lt"/>
                <a:sym typeface="Symbol" pitchFamily="18" charset="2"/>
              </a:rPr>
              <a:t>D</a:t>
            </a:r>
            <a:r>
              <a:rPr lang="fr-CH" altLang="fr-FR" sz="2000" dirty="0">
                <a:solidFill>
                  <a:srgbClr val="000000"/>
                </a:solidFill>
                <a:latin typeface="+mn-lt"/>
                <a:sym typeface="Symbol" pitchFamily="18" charset="2"/>
              </a:rPr>
              <a:t>  0</a:t>
            </a:r>
          </a:p>
          <a:p>
            <a:r>
              <a:rPr lang="fr-CH" altLang="fr-FR" sz="2000" u="sng" dirty="0">
                <a:solidFill>
                  <a:srgbClr val="000000"/>
                </a:solidFill>
                <a:latin typeface="+mn-lt"/>
                <a:sym typeface="Symbol" pitchFamily="18" charset="2"/>
              </a:rPr>
              <a:t>Dirac + </a:t>
            </a:r>
            <a:r>
              <a:rPr lang="fr-CH" altLang="fr-FR" sz="2000" u="sng" dirty="0" err="1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Majorana</a:t>
            </a:r>
            <a:r>
              <a:rPr lang="fr-CH" altLang="fr-FR" sz="2000" u="sng" dirty="0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 </a:t>
            </a:r>
          </a:p>
          <a:p>
            <a:r>
              <a:rPr lang="fr-CH" altLang="fr-FR" sz="2000" u="sng" dirty="0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mass </a:t>
            </a:r>
            <a:r>
              <a:rPr lang="fr-CH" altLang="fr-FR" sz="2000" u="sng" dirty="0" err="1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terms</a:t>
            </a:r>
            <a:r>
              <a:rPr lang="fr-CH" altLang="fr-FR" sz="2000" u="sng" dirty="0" smtClean="0">
                <a:solidFill>
                  <a:srgbClr val="000000"/>
                </a:solidFill>
                <a:latin typeface="+mn-lt"/>
                <a:sym typeface="Symbol" pitchFamily="18" charset="2"/>
              </a:rPr>
              <a:t> </a:t>
            </a:r>
            <a:endParaRPr lang="fr-CH" altLang="fr-FR" sz="2000" u="sng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650875" y="4524313"/>
            <a:ext cx="24384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  <a:r>
              <a:rPr lang="fr-CH" altLang="fr-FR" baseline="-25000">
                <a:solidFill>
                  <a:srgbClr val="000000"/>
                </a:solidFill>
              </a:rPr>
              <a:t>R</a:t>
            </a:r>
            <a:r>
              <a:rPr lang="fr-CH" altLang="fr-FR">
                <a:solidFill>
                  <a:srgbClr val="000000"/>
                </a:solidFill>
              </a:rPr>
              <a:t> = 0</a:t>
            </a:r>
          </a:p>
          <a:p>
            <a:r>
              <a:rPr lang="fr-CH" altLang="fr-FR">
                <a:solidFill>
                  <a:srgbClr val="000000"/>
                </a:solidFill>
              </a:rPr>
              <a:t>m</a:t>
            </a:r>
            <a:r>
              <a:rPr lang="fr-CH" altLang="fr-FR" baseline="-25000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fr-CH" altLang="fr-FR">
                <a:solidFill>
                  <a:srgbClr val="000000"/>
                </a:solidFill>
                <a:sym typeface="Symbol" pitchFamily="18" charset="2"/>
              </a:rPr>
              <a:t>  0</a:t>
            </a:r>
          </a:p>
          <a:p>
            <a:r>
              <a:rPr lang="fr-CH" altLang="fr-FR" u="sng">
                <a:solidFill>
                  <a:srgbClr val="000000"/>
                </a:solidFill>
                <a:sym typeface="Symbol" pitchFamily="18" charset="2"/>
              </a:rPr>
              <a:t>Dirac only, (like e- vs e+): </a:t>
            </a:r>
          </a:p>
          <a:p>
            <a:endParaRPr lang="en-US" altLang="fr-FR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L     </a:t>
            </a:r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R     </a:t>
            </a:r>
            <a:r>
              <a:rPr lang="en-US" altLang="fr-FR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R   </a:t>
            </a:r>
            <a:r>
              <a:rPr lang="en-US" altLang="fr-FR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L</a:t>
            </a:r>
            <a:endParaRPr lang="fr-CH" altLang="fr-FR">
              <a:solidFill>
                <a:srgbClr val="000000"/>
              </a:solidFill>
            </a:endParaRPr>
          </a:p>
          <a:p>
            <a:r>
              <a:rPr lang="fr-CH" altLang="fr-FR">
                <a:solidFill>
                  <a:srgbClr val="000000"/>
                </a:solidFill>
              </a:rPr>
              <a:t> ½      0          ½      0</a:t>
            </a:r>
          </a:p>
          <a:p>
            <a:r>
              <a:rPr lang="fr-CH" altLang="fr-FR">
                <a:solidFill>
                  <a:srgbClr val="000000"/>
                </a:solidFill>
              </a:rPr>
              <a:t>4 states of equal masses</a:t>
            </a:r>
          </a:p>
        </p:txBody>
      </p:sp>
      <p:cxnSp>
        <p:nvCxnSpPr>
          <p:cNvPr id="15369" name="Straight Connector 4"/>
          <p:cNvCxnSpPr>
            <a:cxnSpLocks noChangeShapeType="1"/>
            <a:stCxn id="15368" idx="1"/>
          </p:cNvCxnSpPr>
          <p:nvPr/>
        </p:nvCxnSpPr>
        <p:spPr bwMode="auto">
          <a:xfrm flipV="1">
            <a:off x="650875" y="5356163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0" name="Straight Connector 9"/>
          <p:cNvCxnSpPr>
            <a:cxnSpLocks noChangeShapeType="1"/>
          </p:cNvCxnSpPr>
          <p:nvPr/>
        </p:nvCxnSpPr>
        <p:spPr bwMode="auto">
          <a:xfrm flipV="1">
            <a:off x="1087438" y="5356163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1" name="Straight Connector 10"/>
          <p:cNvCxnSpPr>
            <a:cxnSpLocks noChangeShapeType="1"/>
          </p:cNvCxnSpPr>
          <p:nvPr/>
        </p:nvCxnSpPr>
        <p:spPr bwMode="auto">
          <a:xfrm flipV="1">
            <a:off x="1595438" y="5356163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2" name="Straight Connector 11"/>
          <p:cNvCxnSpPr>
            <a:cxnSpLocks noChangeShapeType="1"/>
          </p:cNvCxnSpPr>
          <p:nvPr/>
        </p:nvCxnSpPr>
        <p:spPr bwMode="auto">
          <a:xfrm flipV="1">
            <a:off x="2082800" y="5356163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3" name="Straight Arrow Connector 8"/>
          <p:cNvCxnSpPr>
            <a:cxnSpLocks noChangeShapeType="1"/>
          </p:cNvCxnSpPr>
          <p:nvPr/>
        </p:nvCxnSpPr>
        <p:spPr bwMode="auto">
          <a:xfrm flipV="1">
            <a:off x="284163" y="5041838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74" name="TextBox 12"/>
          <p:cNvSpPr txBox="1">
            <a:spLocks noChangeArrowheads="1"/>
          </p:cNvSpPr>
          <p:nvPr/>
        </p:nvSpPr>
        <p:spPr bwMode="auto">
          <a:xfrm>
            <a:off x="0" y="5210113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95250" y="5629213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I</a:t>
            </a:r>
            <a:r>
              <a:rPr lang="fr-CH" altLang="fr-FR" baseline="-25000">
                <a:solidFill>
                  <a:srgbClr val="000000"/>
                </a:solidFill>
              </a:rPr>
              <a:t>weak</a:t>
            </a:r>
            <a:r>
              <a:rPr lang="fr-CH" altLang="fr-FR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5376" name="TextBox 15"/>
          <p:cNvSpPr txBox="1">
            <a:spLocks noChangeArrowheads="1"/>
          </p:cNvSpPr>
          <p:nvPr/>
        </p:nvSpPr>
        <p:spPr bwMode="auto">
          <a:xfrm>
            <a:off x="571842" y="6138862"/>
            <a:ext cx="211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 err="1">
                <a:solidFill>
                  <a:srgbClr val="000000"/>
                </a:solidFill>
              </a:rPr>
              <a:t>Some</a:t>
            </a:r>
            <a:r>
              <a:rPr lang="fr-CH" altLang="fr-FR" dirty="0">
                <a:solidFill>
                  <a:srgbClr val="000000"/>
                </a:solidFill>
              </a:rPr>
              <a:t> have I=1/2  (active)</a:t>
            </a:r>
          </a:p>
          <a:p>
            <a:r>
              <a:rPr lang="fr-CH" altLang="fr-FR" dirty="0" err="1">
                <a:solidFill>
                  <a:srgbClr val="000000"/>
                </a:solidFill>
              </a:rPr>
              <a:t>Some</a:t>
            </a:r>
            <a:r>
              <a:rPr lang="fr-CH" altLang="fr-FR" dirty="0">
                <a:solidFill>
                  <a:srgbClr val="000000"/>
                </a:solidFill>
              </a:rPr>
              <a:t> have I=0    (</a:t>
            </a:r>
            <a:r>
              <a:rPr lang="fr-CH" altLang="fr-FR" dirty="0" err="1">
                <a:solidFill>
                  <a:srgbClr val="000000"/>
                </a:solidFill>
              </a:rPr>
              <a:t>sterile</a:t>
            </a:r>
            <a:r>
              <a:rPr lang="fr-CH" altLang="fr-FR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377" name="Rectangle 21"/>
          <p:cNvSpPr>
            <a:spLocks noChangeArrowheads="1"/>
          </p:cNvSpPr>
          <p:nvPr/>
        </p:nvSpPr>
        <p:spPr bwMode="auto">
          <a:xfrm>
            <a:off x="3068638" y="4493260"/>
            <a:ext cx="2854325" cy="2252663"/>
          </a:xfrm>
          <a:prstGeom prst="rect">
            <a:avLst/>
          </a:prstGeom>
          <a:solidFill>
            <a:srgbClr val="EBFD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fr-FR">
              <a:solidFill>
                <a:srgbClr val="000000"/>
              </a:solidFill>
            </a:endParaRPr>
          </a:p>
        </p:txBody>
      </p:sp>
      <p:sp>
        <p:nvSpPr>
          <p:cNvPr id="15378" name="TextBox 22"/>
          <p:cNvSpPr txBox="1">
            <a:spLocks noChangeArrowheads="1"/>
          </p:cNvSpPr>
          <p:nvPr/>
        </p:nvSpPr>
        <p:spPr bwMode="auto">
          <a:xfrm>
            <a:off x="3717925" y="4533900"/>
            <a:ext cx="24384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>
                <a:solidFill>
                  <a:srgbClr val="000000"/>
                </a:solidFill>
              </a:rPr>
              <a:t>M</a:t>
            </a:r>
            <a:r>
              <a:rPr lang="fr-CH" altLang="fr-FR" baseline="-25000" dirty="0">
                <a:solidFill>
                  <a:srgbClr val="000000"/>
                </a:solidFill>
              </a:rPr>
              <a:t>R</a:t>
            </a:r>
            <a:r>
              <a:rPr lang="fr-CH" altLang="fr-FR" dirty="0">
                <a:solidFill>
                  <a:srgbClr val="000000"/>
                </a:solidFill>
              </a:rPr>
              <a:t> </a:t>
            </a:r>
            <a:r>
              <a:rPr lang="fr-CH" altLang="fr-FR" dirty="0">
                <a:solidFill>
                  <a:srgbClr val="000000"/>
                </a:solidFill>
                <a:sym typeface="Symbol" pitchFamily="18" charset="2"/>
              </a:rPr>
              <a:t></a:t>
            </a:r>
            <a:r>
              <a:rPr lang="fr-CH" altLang="fr-FR" dirty="0">
                <a:solidFill>
                  <a:srgbClr val="000000"/>
                </a:solidFill>
              </a:rPr>
              <a:t> 0</a:t>
            </a:r>
          </a:p>
          <a:p>
            <a:r>
              <a:rPr lang="fr-CH" altLang="fr-FR" dirty="0" err="1">
                <a:solidFill>
                  <a:srgbClr val="000000"/>
                </a:solidFill>
              </a:rPr>
              <a:t>m</a:t>
            </a:r>
            <a:r>
              <a:rPr lang="fr-CH" altLang="fr-FR" baseline="-25000" dirty="0" err="1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fr-CH" altLang="fr-FR" dirty="0">
                <a:solidFill>
                  <a:srgbClr val="000000"/>
                </a:solidFill>
                <a:sym typeface="Symbol" pitchFamily="18" charset="2"/>
              </a:rPr>
              <a:t> = 0</a:t>
            </a:r>
          </a:p>
          <a:p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Majorana</a:t>
            </a:r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only</a:t>
            </a:r>
            <a:endParaRPr lang="fr-CH" altLang="fr-FR" u="sng" dirty="0">
              <a:solidFill>
                <a:srgbClr val="000000"/>
              </a:solidFill>
            </a:endParaRPr>
          </a:p>
          <a:p>
            <a:endParaRPr lang="en-US" altLang="fr-FR" dirty="0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altLang="fr-FR" sz="1800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L               </a:t>
            </a:r>
            <a:r>
              <a:rPr lang="en-US" altLang="fr-FR" dirty="0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R   </a:t>
            </a:r>
            <a:endParaRPr lang="fr-CH" altLang="fr-FR" dirty="0">
              <a:solidFill>
                <a:srgbClr val="000000"/>
              </a:solidFill>
            </a:endParaRPr>
          </a:p>
          <a:p>
            <a:r>
              <a:rPr lang="fr-CH" altLang="fr-FR" dirty="0">
                <a:solidFill>
                  <a:srgbClr val="000000"/>
                </a:solidFill>
              </a:rPr>
              <a:t> ½                 ½      </a:t>
            </a:r>
          </a:p>
          <a:p>
            <a:r>
              <a:rPr lang="fr-CH" altLang="fr-FR" dirty="0">
                <a:solidFill>
                  <a:srgbClr val="000000"/>
                </a:solidFill>
              </a:rPr>
              <a:t>2 states of </a:t>
            </a:r>
            <a:r>
              <a:rPr lang="fr-CH" altLang="fr-FR" dirty="0" err="1">
                <a:solidFill>
                  <a:srgbClr val="000000"/>
                </a:solidFill>
              </a:rPr>
              <a:t>equal</a:t>
            </a:r>
            <a:r>
              <a:rPr lang="fr-CH" altLang="fr-FR" dirty="0">
                <a:solidFill>
                  <a:srgbClr val="000000"/>
                </a:solidFill>
              </a:rPr>
              <a:t> masses</a:t>
            </a:r>
          </a:p>
        </p:txBody>
      </p:sp>
      <p:cxnSp>
        <p:nvCxnSpPr>
          <p:cNvPr id="15379" name="Straight Connector 23"/>
          <p:cNvCxnSpPr>
            <a:cxnSpLocks noChangeShapeType="1"/>
          </p:cNvCxnSpPr>
          <p:nvPr/>
        </p:nvCxnSpPr>
        <p:spPr bwMode="auto">
          <a:xfrm flipV="1">
            <a:off x="3717925" y="5335270"/>
            <a:ext cx="336550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0" name="Straight Connector 25"/>
          <p:cNvCxnSpPr>
            <a:cxnSpLocks noChangeShapeType="1"/>
          </p:cNvCxnSpPr>
          <p:nvPr/>
        </p:nvCxnSpPr>
        <p:spPr bwMode="auto">
          <a:xfrm flipV="1">
            <a:off x="4664075" y="5335270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1" name="Straight Arrow Connector 27"/>
          <p:cNvCxnSpPr>
            <a:cxnSpLocks noChangeShapeType="1"/>
          </p:cNvCxnSpPr>
          <p:nvPr/>
        </p:nvCxnSpPr>
        <p:spPr bwMode="auto">
          <a:xfrm flipV="1">
            <a:off x="3352800" y="4941508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82" name="TextBox 28"/>
          <p:cNvSpPr txBox="1">
            <a:spLocks noChangeArrowheads="1"/>
          </p:cNvSpPr>
          <p:nvPr/>
        </p:nvSpPr>
        <p:spPr bwMode="auto">
          <a:xfrm>
            <a:off x="3068638" y="5108195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383" name="TextBox 29"/>
          <p:cNvSpPr txBox="1">
            <a:spLocks noChangeArrowheads="1"/>
          </p:cNvSpPr>
          <p:nvPr/>
        </p:nvSpPr>
        <p:spPr bwMode="auto">
          <a:xfrm>
            <a:off x="3153728" y="5669280"/>
            <a:ext cx="623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 err="1">
                <a:solidFill>
                  <a:srgbClr val="000000"/>
                </a:solidFill>
              </a:rPr>
              <a:t>I</a:t>
            </a:r>
            <a:r>
              <a:rPr lang="fr-CH" altLang="fr-FR" baseline="-25000" dirty="0" err="1">
                <a:solidFill>
                  <a:srgbClr val="000000"/>
                </a:solidFill>
              </a:rPr>
              <a:t>weak</a:t>
            </a:r>
            <a:r>
              <a:rPr lang="fr-CH" altLang="fr-FR" dirty="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5384" name="TextBox 30"/>
          <p:cNvSpPr txBox="1">
            <a:spLocks noChangeArrowheads="1"/>
          </p:cNvSpPr>
          <p:nvPr/>
        </p:nvSpPr>
        <p:spPr bwMode="auto">
          <a:xfrm>
            <a:off x="3617913" y="6165533"/>
            <a:ext cx="210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All have     I=1/2  (active)</a:t>
            </a:r>
          </a:p>
        </p:txBody>
      </p:sp>
      <p:sp>
        <p:nvSpPr>
          <p:cNvPr id="15385" name="Rectangle 31"/>
          <p:cNvSpPr>
            <a:spLocks noChangeArrowheads="1"/>
          </p:cNvSpPr>
          <p:nvPr/>
        </p:nvSpPr>
        <p:spPr bwMode="auto">
          <a:xfrm>
            <a:off x="6096000" y="4402138"/>
            <a:ext cx="2854325" cy="2435225"/>
          </a:xfrm>
          <a:prstGeom prst="rect">
            <a:avLst/>
          </a:prstGeom>
          <a:solidFill>
            <a:srgbClr val="EBFD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fr-FR">
              <a:solidFill>
                <a:srgbClr val="000000"/>
              </a:solidFill>
            </a:endParaRPr>
          </a:p>
        </p:txBody>
      </p:sp>
      <p:sp>
        <p:nvSpPr>
          <p:cNvPr id="15386" name="TextBox 32"/>
          <p:cNvSpPr txBox="1">
            <a:spLocks noChangeArrowheads="1"/>
          </p:cNvSpPr>
          <p:nvPr/>
        </p:nvSpPr>
        <p:spPr bwMode="auto">
          <a:xfrm>
            <a:off x="6746875" y="4432300"/>
            <a:ext cx="2438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  <a:r>
              <a:rPr lang="fr-CH" altLang="fr-FR" baseline="-25000">
                <a:solidFill>
                  <a:srgbClr val="000000"/>
                </a:solidFill>
              </a:rPr>
              <a:t>R</a:t>
            </a:r>
            <a:r>
              <a:rPr lang="fr-CH" altLang="fr-FR">
                <a:solidFill>
                  <a:srgbClr val="000000"/>
                </a:solidFill>
              </a:rPr>
              <a:t> </a:t>
            </a:r>
            <a:r>
              <a:rPr lang="fr-CH" altLang="fr-FR">
                <a:solidFill>
                  <a:srgbClr val="000000"/>
                </a:solidFill>
                <a:sym typeface="Symbol" pitchFamily="18" charset="2"/>
              </a:rPr>
              <a:t></a:t>
            </a:r>
            <a:r>
              <a:rPr lang="fr-CH" altLang="fr-FR">
                <a:solidFill>
                  <a:srgbClr val="000000"/>
                </a:solidFill>
              </a:rPr>
              <a:t> 0</a:t>
            </a:r>
          </a:p>
          <a:p>
            <a:r>
              <a:rPr lang="fr-CH" altLang="fr-FR">
                <a:solidFill>
                  <a:srgbClr val="000000"/>
                </a:solidFill>
              </a:rPr>
              <a:t>m</a:t>
            </a:r>
            <a:r>
              <a:rPr lang="fr-CH" altLang="fr-FR" baseline="-25000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fr-CH" altLang="fr-FR">
                <a:solidFill>
                  <a:srgbClr val="000000"/>
                </a:solidFill>
                <a:sym typeface="Symbol" pitchFamily="18" charset="2"/>
              </a:rPr>
              <a:t>  0</a:t>
            </a:r>
          </a:p>
          <a:p>
            <a:r>
              <a:rPr lang="fr-CH" altLang="fr-FR" u="sng">
                <a:solidFill>
                  <a:srgbClr val="000000"/>
                </a:solidFill>
                <a:sym typeface="Symbol" pitchFamily="18" charset="2"/>
              </a:rPr>
              <a:t>Dirac + Majorana </a:t>
            </a:r>
            <a:endParaRPr lang="fr-CH" altLang="fr-FR" u="sng">
              <a:solidFill>
                <a:srgbClr val="000000"/>
              </a:solidFill>
            </a:endParaRPr>
          </a:p>
          <a:p>
            <a:endParaRPr lang="en-US" altLang="fr-FR">
              <a:solidFill>
                <a:srgbClr val="000000"/>
              </a:solidFill>
              <a:sym typeface="Symbol" pitchFamily="18" charset="2"/>
            </a:endParaRPr>
          </a:p>
          <a:p>
            <a:endParaRPr lang="en-US" altLang="fr-FR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L     </a:t>
            </a:r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N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R     </a:t>
            </a:r>
            <a:r>
              <a:rPr lang="en-US" altLang="fr-FR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R   </a:t>
            </a:r>
            <a:r>
              <a:rPr lang="en-US" altLang="fr-FR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>
                <a:solidFill>
                  <a:srgbClr val="000000"/>
                </a:solidFill>
                <a:sym typeface="Symbol" pitchFamily="18" charset="2"/>
              </a:rPr>
              <a:t>N</a:t>
            </a:r>
            <a:r>
              <a:rPr lang="en-US" altLang="fr-FR" sz="1800" baseline="-25000">
                <a:solidFill>
                  <a:srgbClr val="FF0000"/>
                </a:solidFill>
                <a:sym typeface="Symbol" pitchFamily="18" charset="2"/>
              </a:rPr>
              <a:t>L</a:t>
            </a:r>
            <a:endParaRPr lang="fr-CH" altLang="fr-FR">
              <a:solidFill>
                <a:srgbClr val="000000"/>
              </a:solidFill>
            </a:endParaRPr>
          </a:p>
          <a:p>
            <a:r>
              <a:rPr lang="fr-CH" altLang="fr-FR">
                <a:solidFill>
                  <a:srgbClr val="000000"/>
                </a:solidFill>
              </a:rPr>
              <a:t> ½      0          ½      0</a:t>
            </a:r>
          </a:p>
          <a:p>
            <a:r>
              <a:rPr lang="fr-CH" altLang="fr-FR">
                <a:solidFill>
                  <a:srgbClr val="000000"/>
                </a:solidFill>
              </a:rPr>
              <a:t>4 states , 2  mass levels</a:t>
            </a:r>
          </a:p>
        </p:txBody>
      </p:sp>
      <p:cxnSp>
        <p:nvCxnSpPr>
          <p:cNvPr id="15387" name="Straight Connector 33"/>
          <p:cNvCxnSpPr>
            <a:cxnSpLocks noChangeShapeType="1"/>
          </p:cNvCxnSpPr>
          <p:nvPr/>
        </p:nvCxnSpPr>
        <p:spPr bwMode="auto">
          <a:xfrm flipV="1">
            <a:off x="6746875" y="5426075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8" name="Straight Connector 34"/>
          <p:cNvCxnSpPr>
            <a:cxnSpLocks noChangeShapeType="1"/>
          </p:cNvCxnSpPr>
          <p:nvPr/>
        </p:nvCxnSpPr>
        <p:spPr bwMode="auto">
          <a:xfrm flipV="1">
            <a:off x="7183438" y="5187950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9" name="Straight Connector 35"/>
          <p:cNvCxnSpPr>
            <a:cxnSpLocks noChangeShapeType="1"/>
          </p:cNvCxnSpPr>
          <p:nvPr/>
        </p:nvCxnSpPr>
        <p:spPr bwMode="auto">
          <a:xfrm flipV="1">
            <a:off x="7691438" y="5426075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0" name="Straight Connector 36"/>
          <p:cNvCxnSpPr>
            <a:cxnSpLocks noChangeShapeType="1"/>
          </p:cNvCxnSpPr>
          <p:nvPr/>
        </p:nvCxnSpPr>
        <p:spPr bwMode="auto">
          <a:xfrm flipV="1">
            <a:off x="8178800" y="5187950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1" name="Straight Arrow Connector 37"/>
          <p:cNvCxnSpPr>
            <a:cxnSpLocks noChangeShapeType="1"/>
          </p:cNvCxnSpPr>
          <p:nvPr/>
        </p:nvCxnSpPr>
        <p:spPr bwMode="auto">
          <a:xfrm flipV="1">
            <a:off x="6380163" y="4951413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92" name="TextBox 38"/>
          <p:cNvSpPr txBox="1">
            <a:spLocks noChangeArrowheads="1"/>
          </p:cNvSpPr>
          <p:nvPr/>
        </p:nvSpPr>
        <p:spPr bwMode="auto">
          <a:xfrm>
            <a:off x="6096000" y="5118100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393" name="TextBox 39"/>
          <p:cNvSpPr txBox="1">
            <a:spLocks noChangeArrowheads="1"/>
          </p:cNvSpPr>
          <p:nvPr/>
        </p:nvSpPr>
        <p:spPr bwMode="auto">
          <a:xfrm>
            <a:off x="6191250" y="5760720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I</a:t>
            </a:r>
            <a:r>
              <a:rPr lang="fr-CH" altLang="fr-FR" baseline="-25000">
                <a:solidFill>
                  <a:srgbClr val="000000"/>
                </a:solidFill>
              </a:rPr>
              <a:t>weak</a:t>
            </a:r>
            <a:r>
              <a:rPr lang="fr-CH" altLang="fr-FR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5394" name="TextBox 40"/>
          <p:cNvSpPr txBox="1">
            <a:spLocks noChangeArrowheads="1"/>
          </p:cNvSpPr>
          <p:nvPr/>
        </p:nvSpPr>
        <p:spPr bwMode="auto">
          <a:xfrm>
            <a:off x="6645275" y="6267450"/>
            <a:ext cx="2069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>
                <a:solidFill>
                  <a:srgbClr val="000000"/>
                </a:solidFill>
              </a:rPr>
              <a:t>m1  have I=1/2  </a:t>
            </a:r>
            <a:r>
              <a:rPr lang="fr-CH" altLang="fr-FR" dirty="0" smtClean="0">
                <a:solidFill>
                  <a:srgbClr val="000000"/>
                </a:solidFill>
              </a:rPr>
              <a:t>(~active</a:t>
            </a:r>
            <a:r>
              <a:rPr lang="fr-CH" altLang="fr-FR" dirty="0">
                <a:solidFill>
                  <a:srgbClr val="000000"/>
                </a:solidFill>
              </a:rPr>
              <a:t>)</a:t>
            </a:r>
          </a:p>
          <a:p>
            <a:r>
              <a:rPr lang="fr-CH" altLang="fr-FR" dirty="0">
                <a:solidFill>
                  <a:srgbClr val="000000"/>
                </a:solidFill>
              </a:rPr>
              <a:t>m2  have I=0    </a:t>
            </a:r>
            <a:r>
              <a:rPr lang="fr-CH" altLang="fr-FR" dirty="0" smtClean="0">
                <a:solidFill>
                  <a:srgbClr val="000000"/>
                </a:solidFill>
              </a:rPr>
              <a:t>(~</a:t>
            </a:r>
            <a:r>
              <a:rPr lang="fr-CH" altLang="fr-FR" dirty="0" err="1" smtClean="0">
                <a:solidFill>
                  <a:srgbClr val="000000"/>
                </a:solidFill>
              </a:rPr>
              <a:t>sterile</a:t>
            </a:r>
            <a:r>
              <a:rPr lang="fr-CH" altLang="fr-FR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0521" y="4420672"/>
            <a:ext cx="95231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see-saw</a:t>
            </a:r>
            <a:endParaRPr lang="fr-CH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266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8" y="188640"/>
            <a:ext cx="8295247" cy="609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6708" y="6354325"/>
            <a:ext cx="53272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NB (AB):  time </a:t>
            </a:r>
            <a:r>
              <a:rPr lang="fr-CH" dirty="0" err="1">
                <a:solidFill>
                  <a:prstClr val="black"/>
                </a:solidFill>
              </a:rPr>
              <a:t>scale</a:t>
            </a:r>
            <a:r>
              <a:rPr lang="fr-CH" dirty="0">
                <a:solidFill>
                  <a:prstClr val="black"/>
                </a:solidFill>
              </a:rPr>
              <a:t> for FCC-</a:t>
            </a:r>
            <a:r>
              <a:rPr lang="fr-CH" dirty="0" err="1">
                <a:solidFill>
                  <a:prstClr val="black"/>
                </a:solidFill>
              </a:rPr>
              <a:t>ee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similar</a:t>
            </a:r>
            <a:r>
              <a:rPr lang="fr-CH" dirty="0">
                <a:solidFill>
                  <a:prstClr val="black"/>
                </a:solidFill>
              </a:rPr>
              <a:t> to CLIC (2030++)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77045" y="215734"/>
            <a:ext cx="2880320" cy="557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solidFill>
                  <a:srgbClr val="0070C0"/>
                </a:solidFill>
                <a:hlinkClick r:id="rId3"/>
              </a:rPr>
              <a:t>http://cern.ch/fcc</a:t>
            </a:r>
            <a:r>
              <a:rPr lang="fr-CH" b="1" dirty="0">
                <a:solidFill>
                  <a:srgbClr val="0070C0"/>
                </a:solidFill>
              </a:rPr>
              <a:t>   and </a:t>
            </a:r>
          </a:p>
          <a:p>
            <a:pPr algn="ctr"/>
            <a:r>
              <a:rPr lang="fr-CH" b="1" dirty="0">
                <a:solidFill>
                  <a:srgbClr val="0070C0"/>
                </a:solidFill>
                <a:hlinkClick r:id="rId4"/>
              </a:rPr>
              <a:t>http://</a:t>
            </a:r>
            <a:r>
              <a:rPr lang="fr-CH" b="1" dirty="0">
                <a:solidFill>
                  <a:srgbClr val="0070C0"/>
                </a:solidFill>
                <a:hlinkClick r:id="rId4"/>
              </a:rPr>
              <a:t>cern.ch/fcc-ee</a:t>
            </a:r>
            <a:r>
              <a:rPr lang="fr-CH" b="1" dirty="0">
                <a:solidFill>
                  <a:srgbClr val="0070C0"/>
                </a:solidFill>
              </a:rPr>
              <a:t> </a:t>
            </a:r>
            <a:endParaRPr lang="fr-CH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92280" y="1583795"/>
            <a:ext cx="1305145" cy="225025"/>
          </a:xfrm>
          <a:prstGeom prst="rect">
            <a:avLst/>
          </a:prstGeom>
          <a:solidFill>
            <a:srgbClr val="C7F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5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first</a:t>
            </a:r>
            <a:endParaRPr lang="fr-CH" sz="1500" dirty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530" y="6338181"/>
            <a:ext cx="2982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2014   </a:t>
            </a:r>
            <a:r>
              <a:rPr lang="fr-CH" sz="1600" b="1" dirty="0" smtClean="0"/>
              <a:t>F. </a:t>
            </a:r>
            <a:r>
              <a:rPr lang="fr-CH" sz="1600" b="1" dirty="0" err="1" smtClean="0"/>
              <a:t>Gianotti</a:t>
            </a:r>
            <a:r>
              <a:rPr lang="fr-CH" sz="1600" b="1" dirty="0" smtClean="0"/>
              <a:t>, LHCP2014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45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1554480" y="4451251"/>
            <a:ext cx="975360" cy="119770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" name="TextBox 3"/>
          <p:cNvSpPr txBox="1"/>
          <p:nvPr/>
        </p:nvSpPr>
        <p:spPr>
          <a:xfrm>
            <a:off x="1826695" y="143635"/>
            <a:ext cx="703724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latin typeface="+mj-lt"/>
              </a:rPr>
              <a:t>There </a:t>
            </a:r>
            <a:r>
              <a:rPr lang="fr-CH" sz="2000" b="1" dirty="0" err="1" smtClean="0">
                <a:latin typeface="+mj-lt"/>
              </a:rPr>
              <a:t>even</a:t>
            </a:r>
            <a:r>
              <a:rPr lang="fr-CH" sz="2000" b="1" dirty="0" smtClean="0">
                <a:latin typeface="+mj-lt"/>
              </a:rPr>
              <a:t> </a:t>
            </a:r>
            <a:r>
              <a:rPr lang="fr-CH" sz="2000" b="1" dirty="0" err="1" smtClean="0">
                <a:latin typeface="+mj-lt"/>
              </a:rPr>
              <a:t>exists</a:t>
            </a:r>
            <a:r>
              <a:rPr lang="fr-CH" sz="2000" b="1" dirty="0" smtClean="0">
                <a:latin typeface="+mj-lt"/>
              </a:rPr>
              <a:t> a scenario </a:t>
            </a:r>
            <a:r>
              <a:rPr lang="fr-CH" sz="2000" b="1" dirty="0" err="1" smtClean="0">
                <a:latin typeface="+mj-lt"/>
              </a:rPr>
              <a:t>that</a:t>
            </a:r>
            <a:r>
              <a:rPr lang="fr-CH" sz="2000" b="1" dirty="0" smtClean="0">
                <a:latin typeface="+mj-lt"/>
              </a:rPr>
              <a:t> </a:t>
            </a:r>
            <a:r>
              <a:rPr lang="fr-CH" sz="2000" b="1" dirty="0" err="1" smtClean="0">
                <a:latin typeface="+mj-lt"/>
              </a:rPr>
              <a:t>explains</a:t>
            </a:r>
            <a:r>
              <a:rPr lang="fr-CH" sz="2000" b="1" dirty="0" smtClean="0">
                <a:latin typeface="+mj-lt"/>
              </a:rPr>
              <a:t> </a:t>
            </a:r>
            <a:r>
              <a:rPr lang="fr-CH" sz="2000" b="1" dirty="0" err="1" smtClean="0">
                <a:latin typeface="+mj-lt"/>
              </a:rPr>
              <a:t>everything</a:t>
            </a:r>
            <a:r>
              <a:rPr lang="fr-CH" sz="2000" b="1" dirty="0" smtClean="0">
                <a:latin typeface="+mj-lt"/>
              </a:rPr>
              <a:t>: the </a:t>
            </a:r>
            <a:r>
              <a:rPr lang="fr-CH" sz="2000" b="1" dirty="0" smtClean="0">
                <a:latin typeface="+mj-lt"/>
                <a:sym typeface="Symbol"/>
              </a:rPr>
              <a:t>M</a:t>
            </a:r>
            <a:r>
              <a:rPr lang="fr-CH" sz="2000" b="1" dirty="0" smtClean="0">
                <a:latin typeface="+mj-lt"/>
              </a:rPr>
              <a:t>SM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17600" y="833120"/>
            <a:ext cx="10160" cy="4998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2111" y="4751308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meV</a:t>
            </a:r>
            <a:endParaRPr lang="fr-CH" sz="1800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606" y="393850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326" y="3257788"/>
            <a:ext cx="54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keV</a:t>
            </a:r>
            <a:endParaRPr lang="fr-CH" sz="1800" dirty="0" smtClean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006" y="251610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>
                <a:latin typeface="+mj-lt"/>
              </a:rPr>
              <a:t>M</a:t>
            </a:r>
            <a:r>
              <a:rPr lang="fr-CH" sz="1800" dirty="0" smtClean="0">
                <a:latin typeface="+mj-lt"/>
              </a:rPr>
              <a:t>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0846" y="185570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GeV</a:t>
            </a:r>
            <a:endParaRPr lang="fr-CH" sz="1800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686" y="1154668"/>
            <a:ext cx="53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>
                <a:latin typeface="+mj-lt"/>
              </a:rPr>
              <a:t>T</a:t>
            </a:r>
            <a:r>
              <a:rPr lang="fr-CH" sz="1800" dirty="0" err="1" smtClean="0">
                <a:latin typeface="+mj-lt"/>
              </a:rPr>
              <a:t>eV</a:t>
            </a:r>
            <a:endParaRPr lang="fr-CH" sz="1800" dirty="0" smtClean="0"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554480" y="5120640"/>
            <a:ext cx="985520" cy="0"/>
          </a:xfrm>
          <a:prstGeom prst="line">
            <a:avLst/>
          </a:prstGeom>
          <a:ln w="38100">
            <a:solidFill>
              <a:srgbClr val="EDF6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44320" y="4751308"/>
            <a:ext cx="985520" cy="0"/>
          </a:xfrm>
          <a:prstGeom prst="line">
            <a:avLst/>
          </a:prstGeom>
          <a:ln w="38100">
            <a:solidFill>
              <a:srgbClr val="EDF6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54480" y="4551680"/>
            <a:ext cx="985520" cy="0"/>
          </a:xfrm>
          <a:prstGeom prst="line">
            <a:avLst/>
          </a:prstGeom>
          <a:ln w="38100">
            <a:solidFill>
              <a:srgbClr val="EDF6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09040" y="488696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  <a:sym typeface="Symbol"/>
              </a:rPr>
              <a:t></a:t>
            </a:r>
            <a:r>
              <a:rPr lang="fr-CH" sz="1800" baseline="-25000" dirty="0" smtClean="0">
                <a:latin typeface="+mj-lt"/>
                <a:sym typeface="Symbol"/>
              </a:rPr>
              <a:t>1</a:t>
            </a:r>
            <a:endParaRPr lang="fr-CH" sz="1800" dirty="0" smtClean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8880" y="455168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  <a:sym typeface="Symbol"/>
              </a:rPr>
              <a:t></a:t>
            </a:r>
            <a:r>
              <a:rPr lang="fr-CH" sz="1800" baseline="-25000" dirty="0">
                <a:latin typeface="+mj-lt"/>
                <a:sym typeface="Symbol"/>
              </a:rPr>
              <a:t>2</a:t>
            </a:r>
            <a:endParaRPr lang="fr-CH" sz="1800" dirty="0" smtClean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98880" y="433832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  <a:sym typeface="Symbol"/>
              </a:rPr>
              <a:t></a:t>
            </a:r>
            <a:r>
              <a:rPr lang="fr-CH" sz="1800" baseline="-25000" dirty="0" smtClean="0">
                <a:latin typeface="+mj-lt"/>
                <a:sym typeface="Symbol"/>
              </a:rPr>
              <a:t>3</a:t>
            </a:r>
            <a:endParaRPr lang="fr-CH" sz="1800" dirty="0" smtClean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22475" y="3119120"/>
            <a:ext cx="1080565" cy="3962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dirty="0" smtClean="0">
                <a:solidFill>
                  <a:srgbClr val="E5F3EE"/>
                </a:solidFill>
              </a:rPr>
              <a:t>N</a:t>
            </a:r>
            <a:r>
              <a:rPr lang="fr-CH" sz="2400" baseline="-25000" dirty="0" smtClean="0">
                <a:solidFill>
                  <a:srgbClr val="E5F3EE"/>
                </a:solidFill>
              </a:rPr>
              <a:t>1</a:t>
            </a:r>
            <a:endParaRPr lang="fr-CH" sz="2400" dirty="0">
              <a:solidFill>
                <a:srgbClr val="E5F3E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22475" y="1452880"/>
            <a:ext cx="1080565" cy="7721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dirty="0" smtClean="0">
                <a:solidFill>
                  <a:srgbClr val="E5F3EE"/>
                </a:solidFill>
              </a:rPr>
              <a:t>N</a:t>
            </a:r>
            <a:r>
              <a:rPr lang="fr-CH" sz="2400" baseline="-25000" dirty="0" smtClean="0">
                <a:solidFill>
                  <a:srgbClr val="E5F3EE"/>
                </a:solidFill>
              </a:rPr>
              <a:t>2</a:t>
            </a:r>
            <a:r>
              <a:rPr lang="fr-CH" sz="2400" dirty="0" smtClean="0">
                <a:solidFill>
                  <a:srgbClr val="E5F3EE"/>
                </a:solidFill>
              </a:rPr>
              <a:t>, N</a:t>
            </a:r>
            <a:r>
              <a:rPr lang="fr-CH" sz="2400" baseline="-25000" dirty="0" smtClean="0">
                <a:solidFill>
                  <a:srgbClr val="E5F3EE"/>
                </a:solidFill>
              </a:rPr>
              <a:t>3</a:t>
            </a:r>
            <a:endParaRPr lang="fr-CH" sz="2400" baseline="-25000" dirty="0">
              <a:solidFill>
                <a:srgbClr val="E5F3E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91462" y="539036"/>
            <a:ext cx="197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i="1" dirty="0" err="1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Shaposhnikov</a:t>
            </a:r>
            <a:r>
              <a:rPr lang="fr-CH" sz="1800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  <a:r>
              <a:rPr lang="fr-CH" sz="1800" i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et al</a:t>
            </a: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35" y="4555252"/>
            <a:ext cx="2244808" cy="163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2" b="4921"/>
          <a:stretch/>
        </p:blipFill>
        <p:spPr bwMode="auto">
          <a:xfrm>
            <a:off x="5676162" y="2251948"/>
            <a:ext cx="3434081" cy="228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4003040" y="2278856"/>
            <a:ext cx="690880" cy="840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03040" y="3515360"/>
            <a:ext cx="558800" cy="2316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693920" y="2225040"/>
            <a:ext cx="4416323" cy="53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561840" y="5831840"/>
            <a:ext cx="221488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75760" y="2692400"/>
            <a:ext cx="1605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constrained</a:t>
            </a:r>
            <a:r>
              <a:rPr lang="fr-CH" sz="1800" dirty="0" smtClean="0">
                <a:latin typeface="+mj-lt"/>
              </a:rPr>
              <a:t>: </a:t>
            </a:r>
          </a:p>
          <a:p>
            <a:r>
              <a:rPr lang="fr-CH" sz="1800" dirty="0" smtClean="0">
                <a:latin typeface="+mj-lt"/>
              </a:rPr>
              <a:t>mass: 1-50 </a:t>
            </a:r>
            <a:r>
              <a:rPr lang="fr-CH" sz="1800" dirty="0" err="1">
                <a:latin typeface="+mj-lt"/>
              </a:rPr>
              <a:t>k</a:t>
            </a:r>
            <a:r>
              <a:rPr lang="fr-CH" sz="1800" dirty="0" err="1" smtClean="0">
                <a:latin typeface="+mj-lt"/>
              </a:rPr>
              <a:t>eV</a:t>
            </a:r>
            <a:endParaRPr lang="fr-CH" sz="1800" dirty="0">
              <a:latin typeface="+mj-lt"/>
            </a:endParaRPr>
          </a:p>
          <a:p>
            <a:r>
              <a:rPr lang="fr-CH" sz="1800" dirty="0" err="1" smtClean="0">
                <a:latin typeface="+mj-lt"/>
              </a:rPr>
              <a:t>mixing</a:t>
            </a:r>
            <a:r>
              <a:rPr lang="fr-CH" sz="1800" dirty="0" smtClean="0">
                <a:latin typeface="+mj-lt"/>
              </a:rPr>
              <a:t> :</a:t>
            </a:r>
          </a:p>
          <a:p>
            <a:r>
              <a:rPr lang="fr-CH" sz="1800" dirty="0" smtClean="0">
                <a:latin typeface="+mj-lt"/>
              </a:rPr>
              <a:t>10</a:t>
            </a:r>
            <a:r>
              <a:rPr lang="fr-CH" sz="1800" baseline="30000" dirty="0" smtClean="0">
                <a:latin typeface="+mj-lt"/>
              </a:rPr>
              <a:t>-7</a:t>
            </a:r>
            <a:r>
              <a:rPr lang="fr-CH" sz="1800" dirty="0" smtClean="0">
                <a:latin typeface="+mj-lt"/>
              </a:rPr>
              <a:t> to 10</a:t>
            </a:r>
            <a:r>
              <a:rPr lang="fr-CH" sz="1800" baseline="30000" dirty="0" smtClean="0">
                <a:latin typeface="+mj-lt"/>
              </a:rPr>
              <a:t>-13</a:t>
            </a:r>
            <a:endParaRPr lang="fr-CH" sz="1800" dirty="0" smtClean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48480" y="1394043"/>
            <a:ext cx="4488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can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generate</a:t>
            </a:r>
            <a:r>
              <a:rPr lang="fr-CH" sz="1800" dirty="0" smtClean="0">
                <a:latin typeface="+mj-lt"/>
              </a:rPr>
              <a:t> Baryon </a:t>
            </a:r>
            <a:r>
              <a:rPr lang="fr-CH" sz="1800" dirty="0" err="1">
                <a:latin typeface="+mj-lt"/>
              </a:rPr>
              <a:t>A</a:t>
            </a:r>
            <a:r>
              <a:rPr lang="fr-CH" sz="1800" dirty="0" err="1" smtClean="0">
                <a:latin typeface="+mj-lt"/>
              </a:rPr>
              <a:t>symmetry</a:t>
            </a:r>
            <a:r>
              <a:rPr lang="fr-CH" sz="1800" dirty="0" smtClean="0">
                <a:latin typeface="+mj-lt"/>
              </a:rPr>
              <a:t> of </a:t>
            </a:r>
            <a:r>
              <a:rPr lang="fr-CH" sz="1800" dirty="0" err="1" smtClean="0">
                <a:latin typeface="+mj-lt"/>
              </a:rPr>
              <a:t>Universe</a:t>
            </a:r>
            <a:r>
              <a:rPr lang="fr-CH" sz="1800" dirty="0" smtClean="0">
                <a:latin typeface="+mj-lt"/>
              </a:rPr>
              <a:t> </a:t>
            </a:r>
          </a:p>
          <a:p>
            <a:r>
              <a:rPr lang="fr-CH" sz="1800" dirty="0">
                <a:latin typeface="+mj-lt"/>
              </a:rPr>
              <a:t> </a:t>
            </a:r>
            <a:r>
              <a:rPr lang="fr-CH" sz="1800" dirty="0" smtClean="0">
                <a:latin typeface="+mj-lt"/>
              </a:rPr>
              <a:t>         if m</a:t>
            </a:r>
            <a:r>
              <a:rPr lang="fr-CH" sz="1800" baseline="-25000" dirty="0" smtClean="0">
                <a:latin typeface="+mj-lt"/>
              </a:rPr>
              <a:t>N2,N3</a:t>
            </a:r>
            <a:r>
              <a:rPr lang="fr-CH" sz="1800" dirty="0" smtClean="0">
                <a:latin typeface="+mj-lt"/>
              </a:rPr>
              <a:t> &gt; 140 MeV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75760" y="3804920"/>
            <a:ext cx="1507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decay</a:t>
            </a:r>
            <a:r>
              <a:rPr lang="fr-CH" sz="1800" dirty="0" smtClean="0">
                <a:latin typeface="+mj-lt"/>
              </a:rPr>
              <a:t> time: </a:t>
            </a:r>
          </a:p>
          <a:p>
            <a:r>
              <a:rPr lang="fr-CH" sz="1800" dirty="0" smtClean="0">
                <a:latin typeface="+mj-lt"/>
              </a:rPr>
              <a:t> </a:t>
            </a:r>
            <a:r>
              <a:rPr lang="fr-CH" sz="1800" dirty="0" smtClean="0">
                <a:solidFill>
                  <a:prstClr val="black"/>
                </a:solidFill>
                <a:latin typeface="Calibri"/>
                <a:sym typeface="Symbol"/>
              </a:rPr>
              <a:t></a:t>
            </a:r>
            <a:r>
              <a:rPr lang="fr-CH" sz="1800" baseline="-25000" dirty="0" smtClean="0">
                <a:solidFill>
                  <a:prstClr val="black"/>
                </a:solidFill>
                <a:latin typeface="Calibri"/>
                <a:sym typeface="Symbol"/>
              </a:rPr>
              <a:t>N1</a:t>
            </a:r>
            <a:r>
              <a:rPr lang="fr-CH" sz="1800" dirty="0" smtClean="0">
                <a:latin typeface="+mj-lt"/>
              </a:rPr>
              <a:t>  &gt; </a:t>
            </a:r>
            <a:r>
              <a:rPr lang="fr-CH" sz="1800" dirty="0" smtClean="0">
                <a:latin typeface="+mj-lt"/>
                <a:sym typeface="Symbol"/>
              </a:rPr>
              <a:t></a:t>
            </a:r>
            <a:r>
              <a:rPr lang="fr-CH" sz="1800" baseline="-25000" dirty="0" err="1" smtClean="0">
                <a:latin typeface="+mj-lt"/>
                <a:sym typeface="Symbol"/>
              </a:rPr>
              <a:t>Universe</a:t>
            </a:r>
            <a:r>
              <a:rPr lang="fr-CH" sz="1800" dirty="0" smtClean="0">
                <a:latin typeface="+mj-lt"/>
                <a:sym typeface="Symbol"/>
              </a:rPr>
              <a:t> </a:t>
            </a:r>
            <a:endParaRPr lang="fr-CH" sz="1800" dirty="0" smtClean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45270" y="4794627"/>
            <a:ext cx="2246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  <a:sym typeface="Wingdings" panose="05000000000000000000" pitchFamily="2" charset="2"/>
              </a:rPr>
              <a:t>N</a:t>
            </a:r>
            <a:r>
              <a:rPr lang="fr-CH" sz="1800" baseline="-25000" dirty="0" smtClean="0">
                <a:latin typeface="+mj-lt"/>
                <a:sym typeface="Wingdings" panose="05000000000000000000" pitchFamily="2" charset="2"/>
              </a:rPr>
              <a:t>1</a:t>
            </a:r>
            <a:r>
              <a:rPr lang="fr-CH" sz="1800" dirty="0" smtClean="0">
                <a:latin typeface="+mj-lt"/>
                <a:sym typeface="Wingdings" panose="05000000000000000000" pitchFamily="2" charset="2"/>
              </a:rPr>
              <a:t> v </a:t>
            </a:r>
            <a:r>
              <a:rPr lang="fr-CH" sz="1800" dirty="0" smtClean="0">
                <a:latin typeface="+mj-lt"/>
                <a:sym typeface="Symbol"/>
              </a:rPr>
              <a:t></a:t>
            </a:r>
          </a:p>
          <a:p>
            <a:r>
              <a:rPr lang="fr-CH" sz="1800" b="0" i="1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may</a:t>
            </a:r>
            <a:r>
              <a:rPr lang="fr-CH" sz="1800" dirty="0" smtClean="0">
                <a:latin typeface="+mj-lt"/>
              </a:rPr>
              <a:t> have been </a:t>
            </a:r>
            <a:r>
              <a:rPr lang="fr-CH" sz="1800" dirty="0" err="1" smtClean="0">
                <a:latin typeface="+mj-lt"/>
              </a:rPr>
              <a:t>seen</a:t>
            </a:r>
            <a:r>
              <a:rPr lang="fr-CH" sz="1800" dirty="0" smtClean="0">
                <a:latin typeface="+mj-lt"/>
              </a:rPr>
              <a:t>: </a:t>
            </a:r>
          </a:p>
          <a:p>
            <a:r>
              <a:rPr lang="fr-CH" sz="1800" dirty="0" smtClean="0">
                <a:latin typeface="+mj-lt"/>
              </a:rPr>
              <a:t>arxiv:1402:2301</a:t>
            </a:r>
          </a:p>
          <a:p>
            <a:r>
              <a:rPr lang="fr-CH" sz="1800" dirty="0" smtClean="0">
                <a:latin typeface="+mj-lt"/>
              </a:rPr>
              <a:t>arxiv:1402.4119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22475" y="934720"/>
            <a:ext cx="1080565" cy="7721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5600" y="2546189"/>
                <a:ext cx="8487971" cy="4001095"/>
              </a:xfrm>
              <a:prstGeom prst="rect">
                <a:avLst/>
              </a:prstGeom>
              <a:ln w="76200" cmpd="thinThick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CH" sz="1800" dirty="0" smtClean="0">
                    <a:latin typeface="+mn-lt"/>
                  </a:rPr>
                  <a:t>-- </a:t>
                </a:r>
                <a:r>
                  <a:rPr lang="fr-CH" sz="1800" dirty="0" err="1">
                    <a:latin typeface="+mn-lt"/>
                  </a:rPr>
                  <a:t>mixing</a:t>
                </a:r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err="1">
                    <a:latin typeface="+mn-lt"/>
                  </a:rPr>
                  <a:t>with</a:t>
                </a:r>
                <a:r>
                  <a:rPr lang="fr-CH" sz="1800" dirty="0">
                    <a:latin typeface="+mn-lt"/>
                  </a:rPr>
                  <a:t> active neutrinos leads to </a:t>
                </a:r>
                <a:r>
                  <a:rPr lang="fr-CH" sz="1800" dirty="0" err="1">
                    <a:latin typeface="+mn-lt"/>
                  </a:rPr>
                  <a:t>various</a:t>
                </a:r>
                <a:r>
                  <a:rPr lang="fr-CH" sz="1800" dirty="0">
                    <a:latin typeface="+mn-lt"/>
                  </a:rPr>
                  <a:t> observable </a:t>
                </a:r>
                <a:r>
                  <a:rPr lang="fr-CH" sz="1800" dirty="0" err="1" smtClean="0">
                    <a:latin typeface="+mn-lt"/>
                  </a:rPr>
                  <a:t>consequences</a:t>
                </a:r>
                <a:endParaRPr lang="fr-CH" sz="1800" dirty="0" smtClean="0">
                  <a:latin typeface="+mn-lt"/>
                </a:endParaRPr>
              </a:p>
              <a:p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smtClean="0">
                    <a:solidFill>
                      <a:schemeClr val="accent3"/>
                    </a:solidFill>
                    <a:latin typeface="+mn-lt"/>
                  </a:rPr>
                  <a:t> </a:t>
                </a:r>
                <a:r>
                  <a:rPr lang="fr-CH" sz="18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 </a:t>
                </a:r>
                <a:r>
                  <a:rPr lang="fr-CH" sz="18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-- if </a:t>
                </a:r>
                <a:r>
                  <a:rPr lang="fr-CH" sz="1800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very</a:t>
                </a:r>
                <a:r>
                  <a:rPr lang="fr-CH" sz="18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light (eV) , possible </a:t>
                </a:r>
                <a:r>
                  <a:rPr lang="fr-CH" sz="1800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effect</a:t>
                </a:r>
                <a:r>
                  <a:rPr lang="fr-CH" sz="18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on neutrino </a:t>
                </a:r>
                <a:r>
                  <a:rPr lang="fr-CH" sz="18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oscillations</a:t>
                </a:r>
              </a:p>
              <a:p>
                <a:r>
                  <a:rPr lang="fr-CH" sz="1800" dirty="0" smtClean="0">
                    <a:latin typeface="+mn-lt"/>
                  </a:rPr>
                  <a:t>    -- if in </a:t>
                </a:r>
                <a:r>
                  <a:rPr lang="fr-CH" sz="1800" dirty="0" err="1" smtClean="0">
                    <a:latin typeface="+mn-lt"/>
                  </a:rPr>
                  <a:t>keV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region</a:t>
                </a:r>
                <a:r>
                  <a:rPr lang="fr-CH" sz="1800" dirty="0" smtClean="0">
                    <a:latin typeface="+mn-lt"/>
                  </a:rPr>
                  <a:t> (</a:t>
                </a:r>
                <a:r>
                  <a:rPr lang="fr-CH" sz="1800" dirty="0" err="1" smtClean="0">
                    <a:latin typeface="+mn-lt"/>
                  </a:rPr>
                  <a:t>dark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matter</a:t>
                </a:r>
                <a:r>
                  <a:rPr lang="fr-CH" sz="1800" dirty="0" smtClean="0">
                    <a:latin typeface="+mn-lt"/>
                  </a:rPr>
                  <a:t>), </a:t>
                </a:r>
                <a:r>
                  <a:rPr lang="fr-CH" sz="1800" dirty="0" err="1" smtClean="0">
                    <a:latin typeface="+mn-lt"/>
                  </a:rPr>
                  <a:t>monochromatic</a:t>
                </a:r>
                <a:r>
                  <a:rPr lang="fr-CH" sz="1800" dirty="0" smtClean="0">
                    <a:latin typeface="+mn-lt"/>
                  </a:rPr>
                  <a:t>  photons </a:t>
                </a:r>
                <a:r>
                  <a:rPr lang="fr-CH" sz="1800" dirty="0" err="1" smtClean="0">
                    <a:latin typeface="+mn-lt"/>
                  </a:rPr>
                  <a:t>from</a:t>
                </a:r>
                <a:r>
                  <a:rPr lang="fr-CH" sz="1800" dirty="0" smtClean="0">
                    <a:latin typeface="+mn-lt"/>
                  </a:rPr>
                  <a:t> galaxies </a:t>
                </a:r>
                <a:r>
                  <a:rPr lang="fr-CH" sz="1800" dirty="0" err="1" smtClean="0">
                    <a:latin typeface="+mn-lt"/>
                  </a:rPr>
                  <a:t>with</a:t>
                </a:r>
                <a:r>
                  <a:rPr lang="fr-CH" sz="1800" dirty="0" smtClean="0">
                    <a:latin typeface="+mn-lt"/>
                  </a:rPr>
                  <a:t> E=m</a:t>
                </a:r>
                <a:r>
                  <a:rPr lang="fr-CH" sz="1800" baseline="-25000" dirty="0" smtClean="0">
                    <a:latin typeface="+mn-lt"/>
                  </a:rPr>
                  <a:t>N</a:t>
                </a:r>
                <a:r>
                  <a:rPr lang="fr-CH" sz="1800" dirty="0" smtClean="0">
                    <a:latin typeface="+mn-lt"/>
                  </a:rPr>
                  <a:t>/2</a:t>
                </a:r>
                <a:endParaRPr lang="fr-CH" sz="1800" dirty="0">
                  <a:latin typeface="+mn-lt"/>
                </a:endParaRPr>
              </a:p>
              <a:p>
                <a:r>
                  <a:rPr lang="fr-CH" sz="1800" dirty="0">
                    <a:latin typeface="+mn-lt"/>
                  </a:rPr>
                  <a:t>   </a:t>
                </a:r>
                <a:endParaRPr lang="fr-CH" sz="1800" dirty="0" smtClean="0">
                  <a:latin typeface="+mn-lt"/>
                </a:endParaRPr>
              </a:p>
              <a:p>
                <a:r>
                  <a:rPr lang="fr-CH" sz="1800" dirty="0" smtClean="0">
                    <a:latin typeface="+mn-lt"/>
                  </a:rPr>
                  <a:t>-- </a:t>
                </a:r>
                <a:r>
                  <a:rPr lang="fr-CH" sz="1800" dirty="0" err="1" smtClean="0">
                    <a:latin typeface="+mn-lt"/>
                  </a:rPr>
                  <a:t>possibly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>
                    <a:latin typeface="+mn-lt"/>
                  </a:rPr>
                  <a:t>measurable</a:t>
                </a:r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err="1">
                    <a:latin typeface="+mn-lt"/>
                  </a:rPr>
                  <a:t>effects</a:t>
                </a:r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smtClean="0">
                    <a:latin typeface="+mn-lt"/>
                  </a:rPr>
                  <a:t>at High </a:t>
                </a:r>
                <a:r>
                  <a:rPr lang="fr-CH" sz="1800" dirty="0" err="1" smtClean="0">
                    <a:latin typeface="+mn-lt"/>
                  </a:rPr>
                  <a:t>Energy</a:t>
                </a:r>
                <a:endParaRPr lang="fr-CH" sz="1800" dirty="0">
                  <a:latin typeface="+mn-lt"/>
                </a:endParaRPr>
              </a:p>
              <a:p>
                <a:r>
                  <a:rPr lang="fr-CH" sz="1800" dirty="0" smtClean="0">
                    <a:latin typeface="+mn-lt"/>
                  </a:rPr>
                  <a:t>        If N </a:t>
                </a:r>
                <a:r>
                  <a:rPr lang="fr-CH" sz="1800" dirty="0" err="1" smtClean="0">
                    <a:latin typeface="+mn-lt"/>
                  </a:rPr>
                  <a:t>is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heavy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it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will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decay</a:t>
                </a:r>
                <a:r>
                  <a:rPr lang="fr-CH" sz="1800" dirty="0" smtClean="0">
                    <a:latin typeface="+mn-lt"/>
                  </a:rPr>
                  <a:t> in the detector (not invisible)  </a:t>
                </a:r>
              </a:p>
              <a:p>
                <a:r>
                  <a:rPr lang="fr-CH" sz="1800" dirty="0" smtClean="0">
                    <a:latin typeface="+mn-lt"/>
                  </a:rPr>
                  <a:t>        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>
                    <a:latin typeface="+mn-lt"/>
                  </a:rPr>
                  <a:t>PMNS matrix </a:t>
                </a:r>
                <a:r>
                  <a:rPr lang="fr-CH" sz="1800" dirty="0" err="1">
                    <a:latin typeface="+mn-lt"/>
                  </a:rPr>
                  <a:t>unitarity</a:t>
                </a:r>
                <a:r>
                  <a:rPr lang="fr-CH" sz="1800" dirty="0">
                    <a:latin typeface="+mn-lt"/>
                  </a:rPr>
                  <a:t> violation </a:t>
                </a:r>
                <a:r>
                  <a:rPr lang="fr-CH" sz="1800" dirty="0">
                    <a:latin typeface="+mn-lt"/>
                    <a:sym typeface="Symbol"/>
                  </a:rPr>
                  <a:t>and </a:t>
                </a:r>
                <a:r>
                  <a:rPr lang="fr-CH" sz="1800" dirty="0" err="1">
                    <a:solidFill>
                      <a:srgbClr val="C00000"/>
                    </a:solidFill>
                    <a:latin typeface="+mn-lt"/>
                    <a:sym typeface="Symbol"/>
                  </a:rPr>
                  <a:t>deficit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in Z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«invisible»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  <a:sym typeface="Symbol"/>
                  </a:rPr>
                  <a:t>width</a:t>
                </a:r>
                <a:endParaRPr lang="fr-CH" sz="1800" dirty="0" smtClean="0">
                  <a:latin typeface="+mn-lt"/>
                </a:endParaRPr>
              </a:p>
              <a:p>
                <a:r>
                  <a:rPr lang="fr-CH" sz="1800" dirty="0" smtClean="0">
                    <a:latin typeface="+mn-lt"/>
                  </a:rPr>
                  <a:t>        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</a:rPr>
                  <a:t>Higgs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</a:rPr>
                  <a:t> and Z visible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</a:rPr>
                  <a:t>exotic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</a:rPr>
                  <a:t>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</a:rPr>
                  <a:t>decays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</a:rPr>
                  <a:t> 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</a:rPr>
                  <a:t>H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Wingdings" pitchFamily="2" charset="2"/>
                  </a:rPr>
                  <a:t>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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i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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i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 and Z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Wingdings" panose="05000000000000000000" pitchFamily="2" charset="2"/>
                  </a:rPr>
                  <a:t>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dirty="0">
                    <a:solidFill>
                      <a:srgbClr val="C00000"/>
                    </a:solidFill>
                    <a:sym typeface="Symbol"/>
                  </a:rPr>
                  <a:t></a:t>
                </a:r>
                <a:r>
                  <a:rPr lang="fr-CH" sz="1800" baseline="-25000" dirty="0">
                    <a:solidFill>
                      <a:srgbClr val="C00000"/>
                    </a:solidFill>
                    <a:sym typeface="Symbol"/>
                  </a:rPr>
                  <a:t>i</a:t>
                </a:r>
                <a:r>
                  <a:rPr lang="fr-CH" sz="1800" dirty="0">
                    <a:solidFill>
                      <a:srgbClr val="C00000"/>
                    </a:solidFill>
                    <a:sym typeface="Symbol"/>
                  </a:rPr>
                  <a:t></a:t>
                </a:r>
                <a:r>
                  <a:rPr lang="fr-CH" sz="1800" baseline="-25000" dirty="0">
                    <a:solidFill>
                      <a:srgbClr val="C00000"/>
                    </a:solidFill>
                    <a:sym typeface="Symbol"/>
                  </a:rPr>
                  <a:t>i 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fr-CH" sz="1800" dirty="0" smtClean="0">
                    <a:solidFill>
                      <a:srgbClr val="C00000"/>
                    </a:solidFill>
                    <a:sym typeface="Symbol"/>
                  </a:rPr>
                  <a:t>, 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Calibri"/>
                    <a:sym typeface="Symbol"/>
                  </a:rPr>
                  <a:t>W-</a:t>
                </a:r>
                <a:r>
                  <a:rPr lang="fr-CH" sz="1800" dirty="0">
                    <a:solidFill>
                      <a:srgbClr val="00B050"/>
                    </a:solidFill>
                    <a:latin typeface="Calibri"/>
                    <a:sym typeface="Symbol"/>
                  </a:rPr>
                  <a:t>&gt; l</a:t>
                </a:r>
                <a:r>
                  <a:rPr lang="fr-CH" sz="1800" baseline="-25000" dirty="0">
                    <a:solidFill>
                      <a:srgbClr val="00B050"/>
                    </a:solidFill>
                    <a:latin typeface="Calibri"/>
                    <a:sym typeface="Symbol"/>
                  </a:rPr>
                  <a:t>i</a:t>
                </a:r>
                <a:r>
                  <a:rPr lang="fr-CH" sz="1800" dirty="0">
                    <a:solidFill>
                      <a:srgbClr val="00B050"/>
                    </a:solidFill>
                    <a:latin typeface="Calibri"/>
                    <a:sym typeface="Symbol"/>
                  </a:rPr>
                  <a:t> </a:t>
                </a:r>
                <a:r>
                  <a:rPr lang="fr-CH" sz="1800" dirty="0">
                    <a:solidFill>
                      <a:srgbClr val="00B050"/>
                    </a:solidFill>
                    <a:sym typeface="Symbol"/>
                  </a:rPr>
                  <a:t></a:t>
                </a:r>
                <a:r>
                  <a:rPr lang="fr-CH" sz="1800" baseline="-25000" dirty="0">
                    <a:solidFill>
                      <a:srgbClr val="00B050"/>
                    </a:solidFill>
                    <a:sym typeface="Symbol"/>
                  </a:rPr>
                  <a:t>i</a:t>
                </a:r>
                <a:r>
                  <a:rPr lang="fr-CH" sz="1800" dirty="0">
                    <a:solidFill>
                      <a:srgbClr val="00B050"/>
                    </a:solidFill>
                    <a:latin typeface="Calibri"/>
                    <a:sym typeface="Symbol"/>
                  </a:rPr>
                  <a:t> </a:t>
                </a:r>
                <a:endParaRPr lang="fr-CH" sz="1800" dirty="0" smtClean="0">
                  <a:solidFill>
                    <a:srgbClr val="C00000"/>
                  </a:solidFill>
                  <a:latin typeface="+mn-lt"/>
                  <a:sym typeface="Symbol"/>
                </a:endParaRPr>
              </a:p>
              <a:p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       </a:t>
                </a:r>
                <a:r>
                  <a:rPr lang="fr-CH" sz="1800" dirty="0" smtClean="0">
                    <a:latin typeface="+mn-lt"/>
                    <a:sym typeface="Symbol"/>
                  </a:rPr>
                  <a:t>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 </a:t>
                </a:r>
                <a:r>
                  <a:rPr lang="fr-CH" sz="1800" dirty="0" err="1" smtClean="0">
                    <a:solidFill>
                      <a:srgbClr val="00B050"/>
                    </a:solidFill>
                    <a:latin typeface="+mn-lt"/>
                    <a:sym typeface="Symbol"/>
                  </a:rPr>
                  <a:t>also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 in </a:t>
                </a:r>
                <a:r>
                  <a:rPr lang="fr-CH" sz="1800" dirty="0" err="1" smtClean="0">
                    <a:solidFill>
                      <a:srgbClr val="00B050"/>
                    </a:solidFill>
                    <a:latin typeface="+mn-lt"/>
                    <a:sym typeface="Symbol"/>
                  </a:rPr>
                  <a:t>charm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 and b </a:t>
                </a:r>
                <a:r>
                  <a:rPr lang="fr-CH" sz="1800" dirty="0" err="1" smtClean="0">
                    <a:solidFill>
                      <a:srgbClr val="00B050"/>
                    </a:solidFill>
                    <a:latin typeface="+mn-lt"/>
                    <a:sym typeface="Symbol"/>
                  </a:rPr>
                  <a:t>decays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 via W</a:t>
                </a:r>
                <a:r>
                  <a:rPr lang="fr-CH" sz="1800" baseline="300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*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-&gt; l</a:t>
                </a:r>
                <a:r>
                  <a:rPr lang="fr-CH" sz="1800" baseline="-250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i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dirty="0">
                    <a:solidFill>
                      <a:srgbClr val="00B050"/>
                    </a:solidFill>
                    <a:sym typeface="Symbol"/>
                  </a:rPr>
                  <a:t></a:t>
                </a:r>
                <a:r>
                  <a:rPr lang="fr-CH" sz="1800" baseline="-25000" dirty="0">
                    <a:solidFill>
                      <a:srgbClr val="00B050"/>
                    </a:solidFill>
                    <a:sym typeface="Symbol"/>
                  </a:rPr>
                  <a:t>i</a:t>
                </a:r>
                <a:r>
                  <a:rPr lang="fr-CH" sz="1800" dirty="0" smtClean="0">
                    <a:solidFill>
                      <a:srgbClr val="00B050"/>
                    </a:solidFill>
                    <a:latin typeface="+mn-lt"/>
                    <a:sym typeface="Symbol"/>
                  </a:rPr>
                  <a:t>                      </a:t>
                </a:r>
              </a:p>
              <a:p>
                <a:r>
                  <a:rPr lang="fr-CH" sz="1800" dirty="0" smtClean="0">
                    <a:latin typeface="+mn-lt"/>
                    <a:sym typeface="Symbol"/>
                  </a:rPr>
                  <a:t>        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</a:t>
                </a:r>
                <a:r>
                  <a:rPr lang="fr-CH" sz="1800" dirty="0" smtClean="0">
                    <a:latin typeface="+mn-lt"/>
                    <a:sym typeface="Symbol"/>
                  </a:rPr>
                  <a:t> </a:t>
                </a:r>
                <a:r>
                  <a:rPr lang="fr-CH" sz="1800" dirty="0">
                    <a:latin typeface="+mn-lt"/>
                    <a:sym typeface="Symbol"/>
                  </a:rPr>
                  <a:t>violation of </a:t>
                </a:r>
                <a:r>
                  <a:rPr lang="fr-CH" sz="1800" dirty="0" err="1">
                    <a:latin typeface="+mn-lt"/>
                    <a:sym typeface="Symbol"/>
                  </a:rPr>
                  <a:t>unitarity</a:t>
                </a:r>
                <a:r>
                  <a:rPr lang="fr-CH" sz="1800" dirty="0">
                    <a:latin typeface="+mn-lt"/>
                    <a:sym typeface="Symbol"/>
                  </a:rPr>
                  <a:t> and lepton </a:t>
                </a:r>
                <a:r>
                  <a:rPr lang="fr-CH" sz="1800" dirty="0" err="1">
                    <a:latin typeface="+mn-lt"/>
                    <a:sym typeface="Symbol"/>
                  </a:rPr>
                  <a:t>universality</a:t>
                </a:r>
                <a:r>
                  <a:rPr lang="fr-CH" sz="1800" dirty="0">
                    <a:latin typeface="+mn-lt"/>
                    <a:sym typeface="Symbol"/>
                  </a:rPr>
                  <a:t> in 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Z,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W 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or </a:t>
                </a:r>
                <a:r>
                  <a:rPr lang="fr-CH" sz="2000" dirty="0">
                    <a:solidFill>
                      <a:srgbClr val="C00000"/>
                    </a:solidFill>
                    <a:latin typeface="+mn-lt"/>
                    <a:sym typeface="Symbol"/>
                  </a:rPr>
                  <a:t>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 </a:t>
                </a:r>
                <a:r>
                  <a:rPr lang="fr-CH" sz="1800" dirty="0" err="1">
                    <a:solidFill>
                      <a:srgbClr val="C00000"/>
                    </a:solidFill>
                    <a:latin typeface="+mn-lt"/>
                    <a:sym typeface="Symbol"/>
                  </a:rPr>
                  <a:t>decays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</a:t>
                </a:r>
                <a:endParaRPr lang="fr-CH" sz="1800" dirty="0" smtClean="0">
                  <a:latin typeface="+mn-lt"/>
                  <a:sym typeface="Symbol"/>
                </a:endParaRPr>
              </a:p>
              <a:p>
                <a:r>
                  <a:rPr lang="fr-CH" sz="1800" dirty="0" smtClean="0">
                    <a:latin typeface="+mn-lt"/>
                    <a:sym typeface="Symbol"/>
                  </a:rPr>
                  <a:t>         </a:t>
                </a:r>
                <a:r>
                  <a:rPr lang="fr-CH" sz="1800" dirty="0">
                    <a:latin typeface="+mn-lt"/>
                    <a:sym typeface="Symbol"/>
                  </a:rPr>
                  <a:t>-- </a:t>
                </a:r>
                <a:r>
                  <a:rPr lang="fr-CH" sz="1800" dirty="0" smtClean="0">
                    <a:latin typeface="+mn-lt"/>
                    <a:sym typeface="Symbol"/>
                  </a:rPr>
                  <a:t>etc... etc...  </a:t>
                </a:r>
              </a:p>
              <a:p>
                <a:endParaRPr lang="fr-CH" sz="1800" dirty="0">
                  <a:latin typeface="+mn-lt"/>
                </a:endParaRPr>
              </a:p>
              <a:p>
                <a:r>
                  <a:rPr lang="fr-CH" sz="1800" dirty="0" smtClean="0">
                    <a:latin typeface="+mn-lt"/>
                  </a:rPr>
                  <a:t>-- </a:t>
                </a:r>
                <a:r>
                  <a:rPr lang="fr-CH" sz="1800" dirty="0" err="1" smtClean="0">
                    <a:latin typeface="+mn-lt"/>
                  </a:rPr>
                  <a:t>Couplings</a:t>
                </a:r>
                <a:r>
                  <a:rPr lang="fr-CH" sz="1800" dirty="0" smtClean="0">
                    <a:latin typeface="+mn-lt"/>
                  </a:rPr>
                  <a:t> are </a:t>
                </a:r>
                <a:r>
                  <a:rPr lang="fr-CH" sz="1800" dirty="0" err="1" smtClean="0">
                    <a:latin typeface="+mn-lt"/>
                  </a:rPr>
                  <a:t>small</a:t>
                </a:r>
                <a:r>
                  <a:rPr lang="fr-CH" sz="1800" dirty="0" smtClean="0">
                    <a:latin typeface="+mn-lt"/>
                  </a:rPr>
                  <a:t> (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/>
                      </a:rPr>
                      <m:t>𝒎</m:t>
                    </m:r>
                    <m:r>
                      <a:rPr lang="fr-CH" sz="1800" i="1" baseline="-25000">
                        <a:latin typeface="Cambria Math"/>
                      </a:rPr>
                      <m:t>𝒗</m:t>
                    </m:r>
                    <m:r>
                      <a:rPr lang="fr-CH" sz="18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fr-CH" sz="1800" dirty="0"/>
                  <a:t>/</a:t>
                </a:r>
                <a:r>
                  <a:rPr lang="fr-CH" sz="1800" i="1" dirty="0"/>
                  <a:t> </a:t>
                </a:r>
                <a:r>
                  <a:rPr lang="fr-CH" sz="1800" i="1" dirty="0" smtClean="0"/>
                  <a:t>m</a:t>
                </a:r>
                <a:r>
                  <a:rPr lang="fr-CH" sz="1800" baseline="-25000" dirty="0" smtClean="0"/>
                  <a:t>N</a:t>
                </a:r>
                <a:r>
                  <a:rPr lang="fr-CH" sz="1800" dirty="0" smtClean="0">
                    <a:latin typeface="+mn-lt"/>
                  </a:rPr>
                  <a:t>) </a:t>
                </a:r>
                <a:r>
                  <a:rPr lang="fr-CH" sz="1800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(but </a:t>
                </a:r>
                <a:r>
                  <a:rPr lang="fr-CH" sz="1800" b="0" i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who</a:t>
                </a:r>
                <a:r>
                  <a:rPr lang="fr-CH" sz="1800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fr-CH" sz="1800" b="0" i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knows</a:t>
                </a:r>
                <a:r>
                  <a:rPr lang="fr-CH" sz="1800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?) </a:t>
                </a:r>
                <a:r>
                  <a:rPr lang="fr-CH" sz="1800" dirty="0" smtClean="0">
                    <a:latin typeface="+mn-lt"/>
                  </a:rPr>
                  <a:t>and </a:t>
                </a:r>
                <a:r>
                  <a:rPr lang="fr-CH" sz="1800" dirty="0" err="1" smtClean="0">
                    <a:latin typeface="+mn-lt"/>
                  </a:rPr>
                  <a:t>generally</a:t>
                </a:r>
                <a:r>
                  <a:rPr lang="fr-CH" sz="1800" dirty="0" smtClean="0">
                    <a:latin typeface="+mn-lt"/>
                  </a:rPr>
                  <a:t> out of </a:t>
                </a:r>
                <a:r>
                  <a:rPr lang="fr-CH" sz="1800" dirty="0" err="1" smtClean="0">
                    <a:latin typeface="+mn-lt"/>
                  </a:rPr>
                  <a:t>reach</a:t>
                </a:r>
                <a:r>
                  <a:rPr lang="fr-CH" sz="1800" dirty="0" smtClean="0">
                    <a:latin typeface="+mn-lt"/>
                  </a:rPr>
                  <a:t> of hadron </a:t>
                </a:r>
                <a:r>
                  <a:rPr lang="fr-CH" sz="1800" dirty="0" err="1" smtClean="0">
                    <a:latin typeface="+mn-lt"/>
                  </a:rPr>
                  <a:t>colliders</a:t>
                </a:r>
                <a:r>
                  <a:rPr lang="fr-CH" sz="1800" dirty="0" smtClean="0">
                    <a:latin typeface="+mn-lt"/>
                  </a:rPr>
                  <a:t>  (but </a:t>
                </a:r>
                <a:r>
                  <a:rPr lang="fr-CH" sz="1800" dirty="0" err="1" smtClean="0">
                    <a:latin typeface="+mn-lt"/>
                  </a:rPr>
                  <a:t>this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deserves</a:t>
                </a:r>
                <a:r>
                  <a:rPr lang="fr-CH" sz="1800" dirty="0" smtClean="0">
                    <a:latin typeface="+mn-lt"/>
                  </a:rPr>
                  <a:t> to </a:t>
                </a:r>
                <a:r>
                  <a:rPr lang="fr-CH" sz="1800" dirty="0" err="1" smtClean="0">
                    <a:latin typeface="+mn-lt"/>
                  </a:rPr>
                  <a:t>be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revisited</a:t>
                </a:r>
                <a:r>
                  <a:rPr lang="fr-CH" sz="1800" dirty="0" smtClean="0">
                    <a:latin typeface="+mn-lt"/>
                  </a:rPr>
                  <a:t> for </a:t>
                </a:r>
                <a:r>
                  <a:rPr lang="fr-CH" sz="1800" dirty="0" err="1" smtClean="0">
                    <a:latin typeface="+mn-lt"/>
                  </a:rPr>
                  <a:t>detached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vertices</a:t>
                </a:r>
                <a:r>
                  <a:rPr lang="fr-CH" sz="1800" dirty="0" smtClean="0">
                    <a:latin typeface="+mn-lt"/>
                  </a:rPr>
                  <a:t> @LHC, HL-LHC, FCC-</a:t>
                </a:r>
                <a:r>
                  <a:rPr lang="fr-CH" sz="1800" dirty="0" err="1" smtClean="0">
                    <a:latin typeface="+mn-lt"/>
                  </a:rPr>
                  <a:t>hh</a:t>
                </a:r>
                <a:r>
                  <a:rPr lang="fr-CH" sz="1800" dirty="0" smtClean="0"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00" y="2546189"/>
                <a:ext cx="8487971" cy="4001095"/>
              </a:xfrm>
              <a:prstGeom prst="rect">
                <a:avLst/>
              </a:prstGeom>
              <a:blipFill rotWithShape="1">
                <a:blip r:embed="rId2"/>
                <a:stretch>
                  <a:fillRect l="-142" b="-448"/>
                </a:stretch>
              </a:blipFill>
              <a:ln w="76200" cmpd="thinThick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05918" y="671299"/>
                <a:ext cx="28179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  <m:r>
                      <a:rPr lang="fr-CH" sz="2000" i="1">
                        <a:latin typeface="Cambria Math"/>
                      </a:rPr>
                      <m:t>= </m:t>
                    </m:r>
                    <m:r>
                      <a:rPr lang="fr-CH" sz="2000" i="1">
                        <a:latin typeface="Cambria Math"/>
                      </a:rPr>
                      <m:t>𝒗𝑳</m:t>
                    </m:r>
                  </m:oMath>
                </a14:m>
                <a:r>
                  <a:rPr lang="fr-CH" sz="2000" baseline="-25000" dirty="0"/>
                  <a:t> </a:t>
                </a:r>
                <a:r>
                  <a:rPr lang="fr-CH" sz="2000" dirty="0"/>
                  <a:t>cos</a:t>
                </a:r>
                <a:r>
                  <a:rPr lang="fr-CH" sz="2000" dirty="0">
                    <a:sym typeface="Symbol"/>
                  </a:rPr>
                  <a:t> 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/>
                          </a:rPr>
                          <m:t>𝑵</m:t>
                        </m:r>
                        <m:r>
                          <a:rPr lang="fr-CH" sz="2000" i="1" baseline="30000">
                            <a:latin typeface="Cambria Math"/>
                          </a:rPr>
                          <m:t>𝒄</m:t>
                        </m:r>
                      </m:e>
                      <m:sub>
                        <m:r>
                          <a:rPr lang="fr-CH" sz="2000" i="1">
                            <a:latin typeface="Cambria Math"/>
                          </a:rPr>
                          <m:t>𝑹</m:t>
                        </m:r>
                        <m:r>
                          <a:rPr lang="fr-CH" sz="2000" i="1">
                            <a:latin typeface="Cambria Math"/>
                          </a:rPr>
                          <m:t> </m:t>
                        </m:r>
                      </m:sub>
                      <m:sup/>
                    </m:sSubSup>
                    <m:r>
                      <a:rPr lang="fr-CH" sz="2000">
                        <a:latin typeface="Cambria Math"/>
                      </a:rPr>
                      <m:t> </m:t>
                    </m:r>
                    <m:r>
                      <a:rPr lang="fr-CH" sz="2000">
                        <a:latin typeface="Cambria Math"/>
                      </a:rPr>
                      <m:t>𝐬𝐢𝐧</m:t>
                    </m:r>
                  </m:oMath>
                </a14:m>
                <a:r>
                  <a:rPr lang="fr-CH" sz="2000" dirty="0">
                    <a:sym typeface="Symbol"/>
                  </a:rPr>
                  <a:t></a:t>
                </a:r>
                <a:endParaRPr lang="fr-CH" sz="2000" baseline="-25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18" y="671299"/>
                <a:ext cx="2817951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9091" r="-866" b="-2575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368800" y="59680"/>
            <a:ext cx="54425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Manifestations of right </a:t>
            </a:r>
            <a:r>
              <a:rPr lang="fr-CH" sz="2400" dirty="0" err="1" smtClean="0">
                <a:latin typeface="+mj-lt"/>
              </a:rPr>
              <a:t>handed</a:t>
            </a:r>
            <a:r>
              <a:rPr lang="fr-CH" sz="2400" dirty="0" smtClean="0">
                <a:latin typeface="+mj-lt"/>
              </a:rPr>
              <a:t>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05918" y="1194102"/>
                <a:ext cx="28819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/>
                      </a:rPr>
                      <m:t>𝑵</m:t>
                    </m:r>
                    <m:r>
                      <a:rPr lang="fr-CH" sz="2000" b="1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fr-CH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fr-CH" sz="2000" i="1">
                            <a:latin typeface="Cambria Math"/>
                          </a:rPr>
                          <m:t>𝑹</m:t>
                        </m:r>
                      </m:sub>
                      <m:sup/>
                    </m:sSubSup>
                    <m:r>
                      <m:rPr>
                        <m:nor/>
                      </m:rPr>
                      <a:rPr lang="fr-CH" sz="2000" dirty="0"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fr-CH" sz="2000" dirty="0">
                        <a:sym typeface="Symbol"/>
                      </a:rPr>
                      <m:t>cos</m:t>
                    </m:r>
                    <m:r>
                      <m:rPr>
                        <m:nor/>
                      </m:rPr>
                      <a:rPr lang="fr-CH" sz="2000" dirty="0">
                        <a:sym typeface="Symbol"/>
                      </a:rPr>
                      <m:t></m:t>
                    </m:r>
                    <m:r>
                      <a:rPr lang="fr-CH" sz="2000" b="1" i="1" dirty="0" smtClean="0">
                        <a:latin typeface="Cambria Math"/>
                        <a:sym typeface="Symbol"/>
                      </a:rPr>
                      <m:t>+ </m:t>
                    </m:r>
                    <m:r>
                      <a:rPr lang="fr-CH" sz="2000" b="1" i="1" smtClean="0">
                        <a:latin typeface="Cambria Math"/>
                      </a:rPr>
                      <m:t>𝒗</m:t>
                    </m:r>
                    <m:r>
                      <a:rPr lang="fr-CH" sz="2000" b="1" i="1" baseline="-25000" smtClean="0">
                        <a:latin typeface="Cambria Math"/>
                      </a:rPr>
                      <m:t>𝑳</m:t>
                    </m:r>
                  </m:oMath>
                </a14:m>
                <a:r>
                  <a:rPr lang="fr-CH" sz="2000" baseline="-25000" dirty="0" smtClean="0">
                    <a:latin typeface="+mj-lt"/>
                  </a:rPr>
                  <a:t> </a:t>
                </a:r>
                <a:r>
                  <a:rPr lang="fr-CH" sz="2000" baseline="30000" dirty="0" smtClean="0">
                    <a:latin typeface="+mj-lt"/>
                  </a:rPr>
                  <a:t>c  </a:t>
                </a:r>
                <a:r>
                  <a:rPr lang="fr-CH" sz="2000" dirty="0" smtClean="0">
                    <a:latin typeface="+mj-lt"/>
                  </a:rPr>
                  <a:t>sin</a:t>
                </a:r>
                <a:r>
                  <a:rPr lang="fr-CH" sz="2000" dirty="0" smtClean="0">
                    <a:latin typeface="+mj-lt"/>
                    <a:sym typeface="Symbol"/>
                  </a:rPr>
                  <a:t></a:t>
                </a:r>
                <a:endParaRPr lang="fr-CH" sz="2000" baseline="-250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18" y="1194102"/>
                <a:ext cx="2881943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2575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18590" y="532382"/>
                <a:ext cx="32670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</m:oMath>
                </a14:m>
                <a:r>
                  <a:rPr lang="fr-CH" sz="2000" dirty="0" smtClean="0">
                    <a:latin typeface="+mj-lt"/>
                  </a:rPr>
                  <a:t> = light mass </a:t>
                </a:r>
                <a:r>
                  <a:rPr lang="fr-CH" sz="2000" dirty="0" err="1" smtClean="0">
                    <a:latin typeface="+mj-lt"/>
                  </a:rPr>
                  <a:t>eigenstate</a:t>
                </a:r>
                <a:endParaRPr lang="fr-CH" sz="2000" dirty="0" smtClean="0">
                  <a:latin typeface="+mj-lt"/>
                </a:endParaRPr>
              </a:p>
              <a:p>
                <a:r>
                  <a:rPr lang="fr-CH" sz="2000" dirty="0" smtClean="0">
                    <a:latin typeface="+mj-lt"/>
                  </a:rPr>
                  <a:t>N = </a:t>
                </a:r>
                <a:r>
                  <a:rPr lang="fr-CH" sz="2000" dirty="0" err="1" smtClean="0">
                    <a:latin typeface="+mj-lt"/>
                  </a:rPr>
                  <a:t>heavy</a:t>
                </a:r>
                <a:r>
                  <a:rPr lang="fr-CH" sz="2000" dirty="0" smtClean="0">
                    <a:latin typeface="+mj-lt"/>
                  </a:rPr>
                  <a:t> mass </a:t>
                </a:r>
                <a:r>
                  <a:rPr lang="fr-CH" sz="2000" dirty="0" err="1">
                    <a:latin typeface="+mj-lt"/>
                  </a:rPr>
                  <a:t>e</a:t>
                </a:r>
                <a:r>
                  <a:rPr lang="fr-CH" sz="2000" dirty="0" err="1" smtClean="0">
                    <a:latin typeface="+mj-lt"/>
                  </a:rPr>
                  <a:t>igenstate</a:t>
                </a:r>
                <a:endParaRPr lang="fr-CH" sz="2000" dirty="0" smtClean="0">
                  <a:latin typeface="+mj-lt"/>
                </a:endParaRPr>
              </a:p>
              <a:p>
                <a:r>
                  <a:rPr lang="fr-CH" sz="2000" dirty="0" smtClean="0">
                    <a:latin typeface="+mj-lt"/>
                    <a:sym typeface="Symbol"/>
                  </a:rPr>
                  <a:t>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latin typeface="Cambria Math"/>
                      </a:rPr>
                      <m:t>𝑳</m:t>
                    </m:r>
                  </m:oMath>
                </a14:m>
                <a:r>
                  <a:rPr lang="fr-CH" sz="2000" dirty="0" smtClean="0">
                    <a:latin typeface="+mj-lt"/>
                  </a:rPr>
                  <a:t> , active neutrino </a:t>
                </a:r>
              </a:p>
              <a:p>
                <a:r>
                  <a:rPr lang="fr-CH" sz="2000" dirty="0" err="1" smtClean="0">
                    <a:latin typeface="+mj-lt"/>
                  </a:rPr>
                  <a:t>which</a:t>
                </a:r>
                <a:r>
                  <a:rPr lang="fr-CH" sz="2000" dirty="0" smtClean="0">
                    <a:latin typeface="+mj-lt"/>
                  </a:rPr>
                  <a:t> couples to  </a:t>
                </a:r>
                <a:r>
                  <a:rPr lang="fr-CH" sz="2000" dirty="0" err="1" smtClean="0">
                    <a:latin typeface="+mj-lt"/>
                  </a:rPr>
                  <a:t>weak</a:t>
                </a:r>
                <a:r>
                  <a:rPr lang="fr-CH" sz="2000" dirty="0" smtClean="0">
                    <a:latin typeface="+mj-lt"/>
                  </a:rPr>
                  <a:t> inter.</a:t>
                </a:r>
              </a:p>
              <a:p>
                <a:r>
                  <a:rPr lang="fr-CH" sz="2000" dirty="0" smtClean="0">
                    <a:latin typeface="+mj-lt"/>
                  </a:rPr>
                  <a:t>and </a:t>
                </a:r>
                <a:r>
                  <a:rPr lang="fr-CH" sz="2000" dirty="0">
                    <a:sym typeface="Symbol"/>
                  </a:rPr>
                  <a:t> </a:t>
                </a:r>
                <a:r>
                  <a:rPr lang="fr-CH" sz="2000" dirty="0" smtClean="0">
                    <a:latin typeface="+mj-lt"/>
                  </a:rPr>
                  <a:t>N</a:t>
                </a:r>
                <a:r>
                  <a:rPr lang="fr-CH" sz="2000" baseline="-25000" dirty="0" smtClean="0">
                    <a:latin typeface="+mj-lt"/>
                  </a:rPr>
                  <a:t>R</a:t>
                </a:r>
                <a:r>
                  <a:rPr lang="fr-CH" sz="2000" dirty="0" smtClean="0">
                    <a:latin typeface="+mj-lt"/>
                  </a:rPr>
                  <a:t>, </a:t>
                </a:r>
                <a:r>
                  <a:rPr lang="fr-CH" sz="2000" dirty="0" err="1" smtClean="0">
                    <a:latin typeface="+mj-lt"/>
                  </a:rPr>
                  <a:t>which</a:t>
                </a:r>
                <a:r>
                  <a:rPr lang="fr-CH" sz="2000" dirty="0" smtClean="0">
                    <a:latin typeface="+mj-lt"/>
                  </a:rPr>
                  <a:t> </a:t>
                </a:r>
                <a:r>
                  <a:rPr lang="fr-CH" sz="2000" dirty="0" err="1" smtClean="0">
                    <a:latin typeface="+mj-lt"/>
                  </a:rPr>
                  <a:t>does’nt</a:t>
                </a:r>
                <a:r>
                  <a:rPr lang="fr-CH" sz="2000" dirty="0" smtClean="0">
                    <a:latin typeface="+mj-lt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590" y="532382"/>
                <a:ext cx="3267048" cy="1631216"/>
              </a:xfrm>
              <a:prstGeom prst="rect">
                <a:avLst/>
              </a:prstGeom>
              <a:blipFill rotWithShape="1">
                <a:blip r:embed="rId5"/>
                <a:stretch>
                  <a:fillRect l="-2052" t="-1866" r="-933" b="-559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" y="744865"/>
                <a:ext cx="2133600" cy="156837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i="1" dirty="0" smtClean="0"/>
                  <a:t>one</a:t>
                </a:r>
                <a:r>
                  <a:rPr lang="fr-CH" sz="1800" dirty="0" smtClean="0"/>
                  <a:t> </a:t>
                </a:r>
                <a:r>
                  <a:rPr lang="fr-CH" sz="1800" dirty="0" err="1" smtClean="0"/>
                  <a:t>family</a:t>
                </a:r>
                <a:r>
                  <a:rPr lang="fr-CH" sz="1800" dirty="0" smtClean="0"/>
                  <a:t> </a:t>
                </a:r>
                <a:r>
                  <a:rPr lang="fr-CH" sz="1800" dirty="0" err="1" smtClean="0"/>
                  <a:t>see-saw</a:t>
                </a:r>
                <a:r>
                  <a:rPr lang="fr-CH" sz="1800" dirty="0" smtClean="0">
                    <a:latin typeface="+mj-lt"/>
                    <a:sym typeface="Symbol"/>
                  </a:rPr>
                  <a:t> :</a:t>
                </a:r>
              </a:p>
              <a:p>
                <a:r>
                  <a:rPr lang="fr-CH" sz="1800" dirty="0" smtClean="0">
                    <a:latin typeface="+mj-lt"/>
                    <a:sym typeface="Symbol"/>
                  </a:rPr>
                  <a:t>  </a:t>
                </a:r>
                <a:r>
                  <a:rPr lang="fr-CH" sz="1800" dirty="0" smtClean="0">
                    <a:latin typeface="+mj-lt"/>
                  </a:rPr>
                  <a:t>(</a:t>
                </a:r>
                <a:r>
                  <a:rPr lang="fr-CH" sz="1800" dirty="0" err="1">
                    <a:latin typeface="+mj-lt"/>
                  </a:rPr>
                  <a:t>m</a:t>
                </a:r>
                <a:r>
                  <a:rPr lang="fr-CH" sz="1800" baseline="-25000" dirty="0" err="1">
                    <a:latin typeface="+mj-lt"/>
                  </a:rPr>
                  <a:t>D</a:t>
                </a:r>
                <a:r>
                  <a:rPr lang="fr-CH" sz="1800" dirty="0">
                    <a:latin typeface="+mj-lt"/>
                  </a:rPr>
                  <a:t>/M</a:t>
                </a:r>
                <a:r>
                  <a:rPr lang="fr-CH" sz="1800" dirty="0" smtClean="0">
                    <a:latin typeface="+mj-lt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fr-CH" sz="1800" i="1">
                        <a:latin typeface="Cambria Math"/>
                      </a:rPr>
                      <m:t>𝒎</m:t>
                    </m:r>
                    <m:r>
                      <a:rPr lang="fr-CH" sz="1800" i="1" baseline="-25000">
                        <a:latin typeface="Cambria Math"/>
                      </a:rPr>
                      <m:t>𝒗</m:t>
                    </m:r>
                  </m:oMath>
                </a14:m>
                <a:r>
                  <a:rPr lang="fr-CH" sz="1800" baseline="-25000" dirty="0"/>
                  <a:t> </a:t>
                </a:r>
                <a:r>
                  <a:rPr lang="fr-CH" sz="1800" dirty="0">
                    <a:sym typeface="Symbol"/>
                  </a:rPr>
                  <a:t></a:t>
                </a:r>
                <a:r>
                  <a:rPr lang="fr-CH" sz="1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/>
                          </a:rPr>
                          <m:t>𝒎</m:t>
                        </m:r>
                        <m:r>
                          <a:rPr lang="fr-CH" sz="1800" i="1" baseline="-25000">
                            <a:latin typeface="Cambria Math"/>
                          </a:rPr>
                          <m:t>𝑫</m:t>
                        </m:r>
                        <m:r>
                          <a:rPr lang="fr-CH" sz="1800" i="1" baseline="3000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fr-CH" sz="1800" i="1">
                            <a:latin typeface="Cambria Math"/>
                          </a:rPr>
                          <m:t>𝑴</m:t>
                        </m:r>
                      </m:den>
                    </m:f>
                  </m:oMath>
                </a14:m>
                <a:r>
                  <a:rPr lang="fr-CH" sz="1800" dirty="0"/>
                  <a:t> </a:t>
                </a:r>
                <a:r>
                  <a:rPr lang="fr-CH" sz="1800" baseline="-25000" dirty="0"/>
                  <a:t> </a:t>
                </a:r>
                <a:endParaRPr lang="fr-CH" sz="1800" baseline="-25000" dirty="0" smtClean="0"/>
              </a:p>
              <a:p>
                <a:r>
                  <a:rPr lang="fr-CH" sz="1800" i="1" dirty="0" smtClean="0"/>
                  <a:t>m</a:t>
                </a:r>
                <a:r>
                  <a:rPr lang="fr-CH" sz="1800" baseline="-25000" dirty="0" smtClean="0"/>
                  <a:t>N </a:t>
                </a:r>
                <a:r>
                  <a:rPr lang="fr-CH" sz="1800" dirty="0">
                    <a:sym typeface="Symbol"/>
                  </a:rPr>
                  <a:t></a:t>
                </a:r>
                <a:r>
                  <a:rPr lang="fr-CH" sz="1800" dirty="0" smtClean="0"/>
                  <a:t> M  </a:t>
                </a:r>
              </a:p>
              <a:p>
                <a:r>
                  <a:rPr lang="fr-CH" sz="1800" dirty="0" smtClean="0">
                    <a:sym typeface="Symbol"/>
                  </a:rPr>
                  <a:t>|U|</a:t>
                </a:r>
                <a:r>
                  <a:rPr lang="fr-CH" sz="1800" baseline="30000" dirty="0" smtClean="0">
                    <a:sym typeface="Symbol"/>
                  </a:rPr>
                  <a:t>2</a:t>
                </a:r>
                <a:r>
                  <a:rPr lang="fr-CH" sz="1800" dirty="0" smtClean="0">
                    <a:sym typeface="Symbol"/>
                  </a:rPr>
                  <a:t>  </a:t>
                </a:r>
                <a:r>
                  <a:rPr lang="fr-CH" sz="1800" baseline="30000" dirty="0" smtClean="0">
                    <a:sym typeface="Symbol"/>
                  </a:rPr>
                  <a:t>2</a:t>
                </a:r>
                <a:r>
                  <a:rPr lang="fr-CH" sz="1800" dirty="0" smtClean="0">
                    <a:sym typeface="Symbol"/>
                  </a:rPr>
                  <a:t> </a:t>
                </a:r>
                <a:r>
                  <a:rPr lang="fr-CH" sz="1800" dirty="0">
                    <a:sym typeface="Symbol"/>
                  </a:rPr>
                  <a:t> 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/>
                      </a:rPr>
                      <m:t>𝒎</m:t>
                    </m:r>
                    <m:r>
                      <a:rPr lang="fr-CH" sz="1800" i="1" baseline="-25000">
                        <a:latin typeface="Cambria Math"/>
                      </a:rPr>
                      <m:t>𝒗</m:t>
                    </m:r>
                    <m:r>
                      <a:rPr lang="fr-CH" sz="18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fr-CH" sz="1800" dirty="0" smtClean="0"/>
                  <a:t>/</a:t>
                </a:r>
                <a:r>
                  <a:rPr lang="fr-CH" sz="1800" i="1" dirty="0" smtClean="0"/>
                  <a:t> m</a:t>
                </a:r>
                <a:r>
                  <a:rPr lang="fr-CH" sz="1800" baseline="-25000" dirty="0" smtClean="0"/>
                  <a:t>N</a:t>
                </a:r>
                <a:endParaRPr lang="fr-CH" sz="1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744865"/>
                <a:ext cx="2133600" cy="1568378"/>
              </a:xfrm>
              <a:prstGeom prst="rect">
                <a:avLst/>
              </a:prstGeom>
              <a:blipFill rotWithShape="1">
                <a:blip r:embed="rId6"/>
                <a:stretch>
                  <a:fillRect l="-1989" t="-1931" r="-1136" b="-5019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657E5-C228-41DA-91A8-CB9A0AB6808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08/10/2014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76478" y="1995722"/>
                <a:ext cx="2666949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latin typeface="Cambria Math"/>
                      </a:rPr>
                      <m:t>𝑳</m:t>
                    </m:r>
                    <m:r>
                      <a:rPr lang="fr-CH" sz="2000" i="1">
                        <a:latin typeface="Cambria Math"/>
                      </a:rPr>
                      <m:t>= </m:t>
                    </m:r>
                    <m:r>
                      <a:rPr lang="fr-CH" sz="2000" i="1">
                        <a:latin typeface="Cambria Math"/>
                      </a:rPr>
                      <m:t>𝒗</m:t>
                    </m:r>
                  </m:oMath>
                </a14:m>
                <a:r>
                  <a:rPr lang="fr-CH" sz="2000" baseline="-25000" dirty="0"/>
                  <a:t> </a:t>
                </a:r>
                <a:r>
                  <a:rPr lang="fr-CH" sz="2000" dirty="0"/>
                  <a:t>cos</a:t>
                </a:r>
                <a:r>
                  <a:rPr lang="fr-CH" sz="2000" dirty="0">
                    <a:sym typeface="Symbol"/>
                  </a:rPr>
                  <a:t>  </a:t>
                </a:r>
                <a:r>
                  <a:rPr lang="fr-CH" sz="2000" dirty="0" smtClean="0">
                    <a:sym typeface="Symbol"/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fr-CH" sz="2000" i="1">
                            <a:latin typeface="Cambria Math"/>
                          </a:rPr>
                          <m:t> </m:t>
                        </m:r>
                      </m:sub>
                      <m:sup/>
                    </m:sSubSup>
                    <m:r>
                      <a:rPr lang="fr-CH" sz="2000">
                        <a:latin typeface="Cambria Math"/>
                      </a:rPr>
                      <m:t>𝐬𝐢𝐧</m:t>
                    </m:r>
                  </m:oMath>
                </a14:m>
                <a:r>
                  <a:rPr lang="fr-CH" sz="2000" dirty="0">
                    <a:sym typeface="Symbol"/>
                  </a:rPr>
                  <a:t></a:t>
                </a:r>
                <a:endParaRPr lang="fr-CH" sz="2000" baseline="-25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478" y="1995722"/>
                <a:ext cx="2666949" cy="400110"/>
              </a:xfrm>
              <a:prstGeom prst="rect">
                <a:avLst/>
              </a:prstGeom>
              <a:blipFill rotWithShape="1">
                <a:blip r:embed="rId7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368800" y="1723136"/>
            <a:ext cx="354359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what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is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produced</a:t>
            </a:r>
            <a:r>
              <a:rPr lang="fr-CH" sz="1800" dirty="0" smtClean="0">
                <a:latin typeface="+mj-lt"/>
              </a:rPr>
              <a:t> in W, Z </a:t>
            </a:r>
            <a:r>
              <a:rPr lang="fr-CH" sz="1800" dirty="0" err="1" smtClean="0">
                <a:latin typeface="+mj-lt"/>
              </a:rPr>
              <a:t>decays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is</a:t>
            </a:r>
            <a:r>
              <a:rPr lang="fr-CH" sz="1800" dirty="0" smtClean="0">
                <a:latin typeface="+mj-lt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097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1800" y="2530475"/>
            <a:ext cx="8610600" cy="2601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400" y="585788"/>
            <a:ext cx="8321675" cy="186213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150532" name="TextBox 1"/>
          <p:cNvSpPr txBox="1">
            <a:spLocks noChangeArrowheads="1"/>
          </p:cNvSpPr>
          <p:nvPr/>
        </p:nvSpPr>
        <p:spPr bwMode="auto">
          <a:xfrm>
            <a:off x="2690813" y="125413"/>
            <a:ext cx="5828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2400" b="1" dirty="0" smtClean="0">
                <a:solidFill>
                  <a:prstClr val="black"/>
                </a:solidFill>
              </a:rPr>
              <a:t>Direct RH </a:t>
            </a:r>
            <a:r>
              <a:rPr lang="fr-CH" altLang="fr-FR" sz="2400" b="1" dirty="0" err="1" smtClean="0">
                <a:solidFill>
                  <a:prstClr val="black"/>
                </a:solidFill>
              </a:rPr>
              <a:t>nu’s</a:t>
            </a:r>
            <a:r>
              <a:rPr lang="fr-CH" altLang="fr-FR" sz="2400" b="1" dirty="0" smtClean="0">
                <a:solidFill>
                  <a:prstClr val="black"/>
                </a:solidFill>
              </a:rPr>
              <a:t> </a:t>
            </a:r>
            <a:r>
              <a:rPr lang="fr-CH" altLang="fr-FR" sz="2400" b="1" dirty="0">
                <a:solidFill>
                  <a:prstClr val="black"/>
                </a:solidFill>
              </a:rPr>
              <a:t>production in Z </a:t>
            </a:r>
            <a:r>
              <a:rPr lang="fr-CH" altLang="fr-FR" sz="2400" b="1" dirty="0" err="1">
                <a:solidFill>
                  <a:prstClr val="black"/>
                </a:solidFill>
              </a:rPr>
              <a:t>decays</a:t>
            </a:r>
            <a:r>
              <a:rPr lang="fr-CH" altLang="fr-FR" sz="24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50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896938"/>
            <a:ext cx="7629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TextBox 2"/>
          <p:cNvSpPr txBox="1">
            <a:spLocks noChangeArrowheads="1"/>
          </p:cNvSpPr>
          <p:nvPr/>
        </p:nvSpPr>
        <p:spPr bwMode="auto">
          <a:xfrm>
            <a:off x="449898" y="1927860"/>
            <a:ext cx="745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 dirty="0" err="1">
                <a:solidFill>
                  <a:prstClr val="black"/>
                </a:solidFill>
              </a:rPr>
              <a:t>multiply</a:t>
            </a:r>
            <a:r>
              <a:rPr lang="fr-CH" altLang="fr-FR" sz="1400" b="1" dirty="0">
                <a:solidFill>
                  <a:prstClr val="black"/>
                </a:solidFill>
              </a:rPr>
              <a:t> by 2 for anti neutrino and </a:t>
            </a:r>
            <a:r>
              <a:rPr lang="fr-CH" altLang="fr-FR" sz="1400" b="1" dirty="0" err="1">
                <a:solidFill>
                  <a:prstClr val="black"/>
                </a:solidFill>
              </a:rPr>
              <a:t>add</a:t>
            </a:r>
            <a:r>
              <a:rPr lang="fr-CH" altLang="fr-FR" sz="1400" b="1" dirty="0">
                <a:solidFill>
                  <a:prstClr val="black"/>
                </a:solidFill>
              </a:rPr>
              <a:t> contributions of  3 neutrino </a:t>
            </a:r>
            <a:r>
              <a:rPr lang="fr-CH" altLang="fr-FR" sz="1400" b="1" dirty="0" err="1">
                <a:solidFill>
                  <a:prstClr val="black"/>
                </a:solidFill>
              </a:rPr>
              <a:t>species</a:t>
            </a:r>
            <a:r>
              <a:rPr lang="fr-CH" altLang="fr-FR" sz="1400" b="1" dirty="0">
                <a:solidFill>
                  <a:prstClr val="black"/>
                </a:solidFill>
              </a:rPr>
              <a:t> (</a:t>
            </a:r>
            <a:r>
              <a:rPr lang="fr-CH" altLang="fr-FR" sz="1400" b="1" dirty="0" err="1">
                <a:solidFill>
                  <a:prstClr val="black"/>
                </a:solidFill>
              </a:rPr>
              <a:t>with</a:t>
            </a:r>
            <a:r>
              <a:rPr lang="fr-CH" altLang="fr-FR" sz="1400" b="1" dirty="0">
                <a:solidFill>
                  <a:prstClr val="black"/>
                </a:solidFill>
              </a:rPr>
              <a:t> </a:t>
            </a:r>
            <a:r>
              <a:rPr lang="fr-CH" altLang="fr-FR" sz="1400" b="1" dirty="0" err="1">
                <a:solidFill>
                  <a:prstClr val="black"/>
                </a:solidFill>
              </a:rPr>
              <a:t>different</a:t>
            </a:r>
            <a:r>
              <a:rPr lang="fr-CH" altLang="fr-FR" sz="1400" b="1" dirty="0">
                <a:solidFill>
                  <a:prstClr val="black"/>
                </a:solidFill>
              </a:rPr>
              <a:t> |U|</a:t>
            </a:r>
            <a:r>
              <a:rPr lang="fr-CH" altLang="fr-FR" sz="1400" b="1" baseline="30000" dirty="0">
                <a:solidFill>
                  <a:prstClr val="black"/>
                </a:solidFill>
              </a:rPr>
              <a:t>2</a:t>
            </a:r>
            <a:r>
              <a:rPr lang="fr-CH" altLang="fr-FR" sz="1400" b="1" dirty="0">
                <a:solidFill>
                  <a:prstClr val="black"/>
                </a:solidFill>
              </a:rPr>
              <a:t> ) </a:t>
            </a:r>
          </a:p>
        </p:txBody>
      </p:sp>
      <p:sp>
        <p:nvSpPr>
          <p:cNvPr id="150535" name="TextBox 3"/>
          <p:cNvSpPr txBox="1">
            <a:spLocks noChangeArrowheads="1"/>
          </p:cNvSpPr>
          <p:nvPr/>
        </p:nvSpPr>
        <p:spPr bwMode="auto">
          <a:xfrm>
            <a:off x="630238" y="771525"/>
            <a:ext cx="1141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Production: </a:t>
            </a:r>
          </a:p>
        </p:txBody>
      </p:sp>
      <p:sp>
        <p:nvSpPr>
          <p:cNvPr id="150536" name="TextBox 4"/>
          <p:cNvSpPr txBox="1">
            <a:spLocks noChangeArrowheads="1"/>
          </p:cNvSpPr>
          <p:nvPr/>
        </p:nvSpPr>
        <p:spPr bwMode="auto">
          <a:xfrm>
            <a:off x="630238" y="2730500"/>
            <a:ext cx="70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Decay </a:t>
            </a:r>
          </a:p>
        </p:txBody>
      </p:sp>
      <p:pic>
        <p:nvPicPr>
          <p:cNvPr id="1505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630488"/>
            <a:ext cx="42640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3311525"/>
            <a:ext cx="3238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9" name="TextBox 11"/>
          <p:cNvSpPr txBox="1">
            <a:spLocks noChangeArrowheads="1"/>
          </p:cNvSpPr>
          <p:nvPr/>
        </p:nvSpPr>
        <p:spPr bwMode="auto">
          <a:xfrm>
            <a:off x="5791200" y="2890838"/>
            <a:ext cx="1281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Decay length: </a:t>
            </a:r>
          </a:p>
        </p:txBody>
      </p:sp>
      <p:sp>
        <p:nvSpPr>
          <p:cNvPr id="150540" name="TextBox 12"/>
          <p:cNvSpPr txBox="1">
            <a:spLocks noChangeArrowheads="1"/>
          </p:cNvSpPr>
          <p:nvPr/>
        </p:nvSpPr>
        <p:spPr bwMode="auto">
          <a:xfrm>
            <a:off x="7659688" y="3392488"/>
            <a:ext cx="41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cm</a:t>
            </a:r>
          </a:p>
        </p:txBody>
      </p:sp>
      <p:sp>
        <p:nvSpPr>
          <p:cNvPr id="8" name="Rectangle 7"/>
          <p:cNvSpPr/>
          <p:nvPr/>
        </p:nvSpPr>
        <p:spPr>
          <a:xfrm>
            <a:off x="1106488" y="5253038"/>
            <a:ext cx="6837362" cy="6397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 dirty="0">
              <a:solidFill>
                <a:prstClr val="white"/>
              </a:solidFill>
            </a:endParaRPr>
          </a:p>
        </p:txBody>
      </p:sp>
      <p:sp>
        <p:nvSpPr>
          <p:cNvPr id="150542" name="TextBox 14"/>
          <p:cNvSpPr txBox="1">
            <a:spLocks noChangeArrowheads="1"/>
          </p:cNvSpPr>
          <p:nvPr/>
        </p:nvSpPr>
        <p:spPr bwMode="auto">
          <a:xfrm>
            <a:off x="1349375" y="5454650"/>
            <a:ext cx="5805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Backgrounds : four fermion:    e+e- </a:t>
            </a:r>
            <a:r>
              <a:rPr lang="fr-CH" altLang="fr-FR" sz="1400" b="1">
                <a:solidFill>
                  <a:prstClr val="black"/>
                </a:solidFill>
                <a:sym typeface="Wingdings" pitchFamily="2" charset="2"/>
              </a:rPr>
              <a:t> W*</a:t>
            </a:r>
            <a:r>
              <a:rPr lang="fr-CH" altLang="fr-FR" sz="1400" b="1" baseline="30000">
                <a:solidFill>
                  <a:prstClr val="black"/>
                </a:solidFill>
                <a:sym typeface="Wingdings" pitchFamily="2" charset="2"/>
              </a:rPr>
              <a:t>+</a:t>
            </a:r>
            <a:r>
              <a:rPr lang="fr-CH" altLang="fr-FR" sz="1400" b="1">
                <a:solidFill>
                  <a:prstClr val="black"/>
                </a:solidFill>
                <a:sym typeface="Wingdings" pitchFamily="2" charset="2"/>
              </a:rPr>
              <a:t> W*</a:t>
            </a:r>
            <a:r>
              <a:rPr lang="fr-CH" altLang="fr-FR" sz="1400" b="1" baseline="30000">
                <a:solidFill>
                  <a:prstClr val="black"/>
                </a:solidFill>
                <a:sym typeface="Wingdings" pitchFamily="2" charset="2"/>
              </a:rPr>
              <a:t>-   </a:t>
            </a:r>
            <a:r>
              <a:rPr lang="fr-CH" altLang="fr-FR" sz="1400" b="1">
                <a:solidFill>
                  <a:prstClr val="black"/>
                </a:solidFill>
                <a:sym typeface="Wingdings" pitchFamily="2" charset="2"/>
              </a:rPr>
              <a:t> e+e-  Z*(vv) + (Z/</a:t>
            </a:r>
            <a:r>
              <a:rPr lang="fr-CH" altLang="fr-FR" sz="1400" b="1">
                <a:solidFill>
                  <a:prstClr val="black"/>
                </a:solidFill>
                <a:sym typeface="Symbol" pitchFamily="18" charset="2"/>
              </a:rPr>
              <a:t>)*  </a:t>
            </a:r>
            <a:endParaRPr lang="fr-CH" altLang="fr-FR" sz="1400" b="1">
              <a:solidFill>
                <a:prstClr val="black"/>
              </a:solidFill>
            </a:endParaRPr>
          </a:p>
        </p:txBody>
      </p:sp>
      <p:sp>
        <p:nvSpPr>
          <p:cNvPr id="150543" name="TextBox 15"/>
          <p:cNvSpPr txBox="1">
            <a:spLocks noChangeArrowheads="1"/>
          </p:cNvSpPr>
          <p:nvPr/>
        </p:nvSpPr>
        <p:spPr bwMode="auto">
          <a:xfrm>
            <a:off x="5741988" y="4303713"/>
            <a:ext cx="2460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NB CC decay always leads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  <a:sym typeface="Symbol" pitchFamily="18" charset="2"/>
              </a:rPr>
              <a:t>            2 charged tracks</a:t>
            </a:r>
            <a:endParaRPr lang="fr-CH" altLang="fr-FR" sz="1400" b="1">
              <a:solidFill>
                <a:prstClr val="black"/>
              </a:solidFill>
            </a:endParaRPr>
          </a:p>
        </p:txBody>
      </p:sp>
      <p:sp>
        <p:nvSpPr>
          <p:cNvPr id="15054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318498-A653-4B12-BF1B-9C5D5A072530}" type="datetime1">
              <a:rPr lang="fr-FR" altLang="fr-FR" smtClean="0">
                <a:solidFill>
                  <a:srgbClr val="898989"/>
                </a:solidFill>
              </a:rPr>
              <a:pPr eaLnBrk="1" hangingPunct="1"/>
              <a:t>08/10/2014</a:t>
            </a:fld>
            <a:endParaRPr lang="en-GB" altLang="fr-FR" smtClean="0">
              <a:solidFill>
                <a:srgbClr val="898989"/>
              </a:solidFill>
            </a:endParaRPr>
          </a:p>
        </p:txBody>
      </p:sp>
      <p:sp>
        <p:nvSpPr>
          <p:cNvPr id="150545" name="Slide Number Placeholder 1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2103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180286-2626-4BA5-8B01-1CA37C90999A}" type="slidenum">
              <a:rPr lang="en-GB" altLang="fr-FR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42</a:t>
            </a:fld>
            <a:endParaRPr lang="en-GB" altLang="fr-FR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8000"/>
            <a:ext cx="66452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4129088"/>
            <a:ext cx="2549525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Box 3"/>
          <p:cNvSpPr txBox="1">
            <a:spLocks noChangeArrowheads="1"/>
          </p:cNvSpPr>
          <p:nvPr/>
        </p:nvSpPr>
        <p:spPr bwMode="auto">
          <a:xfrm>
            <a:off x="6929438" y="4208463"/>
            <a:ext cx="215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>
                <a:solidFill>
                  <a:prstClr val="black"/>
                </a:solidFill>
              </a:rPr>
              <a:t>20                  50            100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270000" y="3119438"/>
            <a:ext cx="7478713" cy="1169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79525" y="1616075"/>
            <a:ext cx="7610475" cy="1593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31175" y="477838"/>
            <a:ext cx="0" cy="370840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560" name="TextBox 14"/>
          <p:cNvSpPr txBox="1">
            <a:spLocks noChangeArrowheads="1"/>
          </p:cNvSpPr>
          <p:nvPr/>
        </p:nvSpPr>
        <p:spPr bwMode="auto">
          <a:xfrm>
            <a:off x="5960751" y="190409"/>
            <a:ext cx="3111749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 dirty="0" err="1">
                <a:solidFill>
                  <a:prstClr val="black"/>
                </a:solidFill>
              </a:rPr>
              <a:t>Interesting</a:t>
            </a:r>
            <a:r>
              <a:rPr lang="fr-CH" altLang="fr-FR" sz="1400" b="1" dirty="0">
                <a:solidFill>
                  <a:prstClr val="black"/>
                </a:solidFill>
              </a:rPr>
              <a:t> </a:t>
            </a:r>
            <a:r>
              <a:rPr lang="fr-CH" altLang="fr-FR" sz="1400" b="1" dirty="0" err="1" smtClean="0">
                <a:solidFill>
                  <a:prstClr val="black"/>
                </a:solidFill>
              </a:rPr>
              <a:t>region</a:t>
            </a:r>
            <a:endParaRPr lang="fr-CH" altLang="fr-FR" sz="1400" b="1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prstClr val="black"/>
                </a:solidFill>
              </a:rPr>
              <a:t>|U|</a:t>
            </a:r>
            <a:r>
              <a:rPr lang="fr-CH" altLang="fr-FR" sz="1400" b="1" baseline="30000" dirty="0">
                <a:solidFill>
                  <a:prstClr val="black"/>
                </a:solidFill>
              </a:rPr>
              <a:t>2</a:t>
            </a:r>
            <a:r>
              <a:rPr lang="fr-CH" altLang="fr-FR" sz="1400" b="1" dirty="0">
                <a:solidFill>
                  <a:prstClr val="black"/>
                </a:solidFill>
              </a:rPr>
              <a:t> ~ 10</a:t>
            </a:r>
            <a:r>
              <a:rPr lang="fr-CH" altLang="fr-FR" sz="1400" b="1" baseline="30000" dirty="0">
                <a:solidFill>
                  <a:prstClr val="black"/>
                </a:solidFill>
              </a:rPr>
              <a:t>-9 </a:t>
            </a:r>
            <a:r>
              <a:rPr lang="fr-CH" altLang="fr-FR" sz="1400" b="1" dirty="0">
                <a:solidFill>
                  <a:prstClr val="black"/>
                </a:solidFill>
              </a:rPr>
              <a:t>to 10</a:t>
            </a:r>
            <a:r>
              <a:rPr lang="fr-CH" altLang="fr-FR" sz="1400" b="1" baseline="30000" dirty="0">
                <a:solidFill>
                  <a:prstClr val="black"/>
                </a:solidFill>
              </a:rPr>
              <a:t>-12 </a:t>
            </a:r>
            <a:r>
              <a:rPr lang="fr-CH" altLang="fr-FR" sz="1400" b="1" dirty="0">
                <a:solidFill>
                  <a:prstClr val="black"/>
                </a:solidFill>
              </a:rPr>
              <a:t>@ 50 </a:t>
            </a:r>
            <a:r>
              <a:rPr lang="fr-CH" altLang="fr-FR" sz="1400" b="1" dirty="0" err="1">
                <a:solidFill>
                  <a:prstClr val="black"/>
                </a:solidFill>
              </a:rPr>
              <a:t>GeV</a:t>
            </a:r>
            <a:endParaRPr lang="fr-CH" altLang="fr-FR" sz="1400" b="1" dirty="0">
              <a:solidFill>
                <a:prstClr val="black"/>
              </a:solidFill>
            </a:endParaRPr>
          </a:p>
        </p:txBody>
      </p:sp>
      <p:sp>
        <p:nvSpPr>
          <p:cNvPr id="151561" name="TextBox 15"/>
          <p:cNvSpPr txBox="1">
            <a:spLocks noChangeArrowheads="1"/>
          </p:cNvSpPr>
          <p:nvPr/>
        </p:nvSpPr>
        <p:spPr bwMode="auto">
          <a:xfrm>
            <a:off x="2997200" y="4833938"/>
            <a:ext cx="22034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 dirty="0" err="1">
                <a:solidFill>
                  <a:prstClr val="black"/>
                </a:solidFill>
              </a:rPr>
              <a:t>heavy</a:t>
            </a:r>
            <a:r>
              <a:rPr lang="fr-CH" altLang="fr-FR" sz="1400" b="1" dirty="0">
                <a:solidFill>
                  <a:prstClr val="black"/>
                </a:solidFill>
              </a:rPr>
              <a:t> neutrino mass  ~ M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200650" y="1362075"/>
            <a:ext cx="3241675" cy="299720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51600" y="2332038"/>
            <a:ext cx="6461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1400" b="1" dirty="0">
                <a:solidFill>
                  <a:srgbClr val="C0504D">
                    <a:lumMod val="60000"/>
                    <a:lumOff val="40000"/>
                  </a:srgbClr>
                </a:solidFill>
                <a:latin typeface="Times New Roman" pitchFamily="18" charset="0"/>
              </a:rPr>
              <a:t>L=1m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5230813" y="1889125"/>
            <a:ext cx="3243262" cy="29972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91275" y="3398838"/>
            <a:ext cx="7350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1400" b="1" dirty="0">
                <a:solidFill>
                  <a:srgbClr val="4F81BD">
                    <a:lumMod val="75000"/>
                  </a:srgbClr>
                </a:solidFill>
                <a:latin typeface="Times New Roman" pitchFamily="18" charset="0"/>
              </a:rPr>
              <a:t>L=10m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055360" y="1016000"/>
            <a:ext cx="2458403" cy="228600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30963" y="1214438"/>
            <a:ext cx="7953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1400" b="1" dirty="0">
                <a:solidFill>
                  <a:srgbClr val="9BBB59">
                    <a:lumMod val="60000"/>
                    <a:lumOff val="40000"/>
                  </a:srgbClr>
                </a:solidFill>
                <a:latin typeface="Times New Roman" pitchFamily="18" charset="0"/>
              </a:rPr>
              <a:t>L=1mm</a:t>
            </a:r>
          </a:p>
        </p:txBody>
      </p:sp>
      <p:sp>
        <p:nvSpPr>
          <p:cNvPr id="151568" name="TextBox 26"/>
          <p:cNvSpPr txBox="1">
            <a:spLocks noChangeArrowheads="1"/>
          </p:cNvSpPr>
          <p:nvPr/>
        </p:nvSpPr>
        <p:spPr bwMode="auto">
          <a:xfrm>
            <a:off x="464117" y="5090055"/>
            <a:ext cx="5817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srgbClr val="FF0000"/>
                </a:solidFill>
              </a:rPr>
              <a:t>a large part of the </a:t>
            </a:r>
            <a:r>
              <a:rPr lang="fr-CH" altLang="fr-FR" sz="1400" b="1" dirty="0" err="1">
                <a:solidFill>
                  <a:srgbClr val="FF0000"/>
                </a:solidFill>
              </a:rPr>
              <a:t>interesting</a:t>
            </a:r>
            <a:r>
              <a:rPr lang="fr-CH" altLang="fr-FR" sz="1400" b="1" dirty="0">
                <a:solidFill>
                  <a:srgbClr val="FF0000"/>
                </a:solidFill>
              </a:rPr>
              <a:t> </a:t>
            </a:r>
            <a:r>
              <a:rPr lang="fr-CH" altLang="fr-FR" sz="1400" b="1" dirty="0" err="1">
                <a:solidFill>
                  <a:srgbClr val="FF0000"/>
                </a:solidFill>
              </a:rPr>
              <a:t>region</a:t>
            </a:r>
            <a:r>
              <a:rPr lang="fr-CH" altLang="fr-FR" sz="1400" b="1" dirty="0">
                <a:solidFill>
                  <a:srgbClr val="FF0000"/>
                </a:solidFill>
              </a:rPr>
              <a:t> </a:t>
            </a:r>
            <a:r>
              <a:rPr lang="fr-CH" altLang="fr-FR" sz="1400" b="1" dirty="0" err="1">
                <a:solidFill>
                  <a:srgbClr val="FF0000"/>
                </a:solidFill>
              </a:rPr>
              <a:t>will</a:t>
            </a:r>
            <a:r>
              <a:rPr lang="fr-CH" altLang="fr-FR" sz="1400" b="1" dirty="0">
                <a:solidFill>
                  <a:srgbClr val="FF0000"/>
                </a:solidFill>
              </a:rPr>
              <a:t> lead to </a:t>
            </a:r>
            <a:r>
              <a:rPr lang="fr-CH" altLang="fr-FR" sz="1400" b="1" dirty="0" err="1">
                <a:solidFill>
                  <a:srgbClr val="FF0000"/>
                </a:solidFill>
              </a:rPr>
              <a:t>detached</a:t>
            </a:r>
            <a:r>
              <a:rPr lang="fr-CH" altLang="fr-FR" sz="1400" b="1" dirty="0">
                <a:solidFill>
                  <a:srgbClr val="FF0000"/>
                </a:solidFill>
              </a:rPr>
              <a:t> </a:t>
            </a:r>
            <a:r>
              <a:rPr lang="fr-CH" altLang="fr-FR" sz="1400" b="1" dirty="0" err="1">
                <a:solidFill>
                  <a:srgbClr val="FF0000"/>
                </a:solidFill>
              </a:rPr>
              <a:t>vertices</a:t>
            </a:r>
            <a:r>
              <a:rPr lang="fr-CH" altLang="fr-FR" sz="1400" b="1" dirty="0">
                <a:solidFill>
                  <a:srgbClr val="FF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CH" altLang="fr-FR" sz="1400" b="1" dirty="0">
                <a:solidFill>
                  <a:prstClr val="black"/>
                </a:solidFill>
              </a:rPr>
              <a:t>                         ...  </a:t>
            </a:r>
            <a:r>
              <a:rPr lang="fr-CH" altLang="fr-FR" sz="1400" b="1" dirty="0">
                <a:solidFill>
                  <a:prstClr val="black"/>
                </a:solidFill>
                <a:sym typeface="Wingdings" pitchFamily="2" charset="2"/>
              </a:rPr>
              <a:t></a:t>
            </a:r>
            <a:r>
              <a:rPr lang="fr-CH" altLang="fr-FR" sz="1400" b="1" dirty="0" err="1">
                <a:solidFill>
                  <a:prstClr val="black"/>
                </a:solidFill>
                <a:sym typeface="Wingdings" pitchFamily="2" charset="2"/>
              </a:rPr>
              <a:t>very</a:t>
            </a:r>
            <a:r>
              <a:rPr lang="fr-CH" altLang="fr-FR" sz="1400" b="1" dirty="0">
                <a:solidFill>
                  <a:prstClr val="black"/>
                </a:solidFill>
              </a:rPr>
              <a:t> </a:t>
            </a:r>
            <a:r>
              <a:rPr lang="fr-CH" altLang="fr-FR" sz="1400" b="1" dirty="0" err="1">
                <a:solidFill>
                  <a:prstClr val="black"/>
                </a:solidFill>
              </a:rPr>
              <a:t>strong</a:t>
            </a:r>
            <a:r>
              <a:rPr lang="fr-CH" altLang="fr-FR" sz="1400" b="1" dirty="0">
                <a:solidFill>
                  <a:prstClr val="black"/>
                </a:solidFill>
              </a:rPr>
              <a:t> </a:t>
            </a:r>
            <a:r>
              <a:rPr lang="fr-CH" altLang="fr-FR" sz="1400" b="1" dirty="0" err="1">
                <a:solidFill>
                  <a:prstClr val="black"/>
                </a:solidFill>
              </a:rPr>
              <a:t>reduction</a:t>
            </a:r>
            <a:r>
              <a:rPr lang="fr-CH" altLang="fr-FR" sz="1400" b="1" dirty="0">
                <a:solidFill>
                  <a:prstClr val="black"/>
                </a:solidFill>
              </a:rPr>
              <a:t>  of background! </a:t>
            </a:r>
          </a:p>
        </p:txBody>
      </p:sp>
      <p:sp>
        <p:nvSpPr>
          <p:cNvPr id="15156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3F2F280-F6D5-4D8D-A770-D0D5BFCC195F}" type="datetime1">
              <a:rPr lang="fr-FR" altLang="fr-FR" smtClean="0">
                <a:solidFill>
                  <a:srgbClr val="898989"/>
                </a:solidFill>
              </a:rPr>
              <a:pPr eaLnBrk="1" hangingPunct="1"/>
              <a:t>08/10/2014</a:t>
            </a:fld>
            <a:endParaRPr lang="en-GB" altLang="fr-FR" smtClean="0">
              <a:solidFill>
                <a:srgbClr val="898989"/>
              </a:solidFill>
            </a:endParaRPr>
          </a:p>
        </p:txBody>
      </p:sp>
      <p:sp>
        <p:nvSpPr>
          <p:cNvPr id="15157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136900" y="642635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510685-3A08-44EA-BCA6-A12A0FAA8146}" type="slidenum">
              <a:rPr lang="en-GB" altLang="fr-FR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43</a:t>
            </a:fld>
            <a:endParaRPr lang="en-GB" altLang="fr-FR" dirty="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150" y="271463"/>
            <a:ext cx="211137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CH" sz="2800" b="1" dirty="0" err="1">
                <a:solidFill>
                  <a:prstClr val="black"/>
                </a:solidFill>
              </a:rPr>
              <a:t>Decay</a:t>
            </a: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length</a:t>
            </a:r>
            <a:endParaRPr lang="fr-CH" sz="2800" b="1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83057" y="4877435"/>
            <a:ext cx="2738809" cy="1968023"/>
            <a:chOff x="6383057" y="4877435"/>
            <a:chExt cx="2738809" cy="1968023"/>
          </a:xfrm>
        </p:grpSpPr>
        <p:sp>
          <p:nvSpPr>
            <p:cNvPr id="21" name="Oval 20"/>
            <p:cNvSpPr/>
            <p:nvPr/>
          </p:nvSpPr>
          <p:spPr>
            <a:xfrm>
              <a:off x="6383057" y="4877435"/>
              <a:ext cx="1944216" cy="196802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22" name="Flowchart: Or 21"/>
            <p:cNvSpPr/>
            <p:nvPr/>
          </p:nvSpPr>
          <p:spPr>
            <a:xfrm>
              <a:off x="7355165" y="5861446"/>
              <a:ext cx="45719" cy="45719"/>
            </a:xfrm>
            <a:prstGeom prst="flowChar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CH" sz="1400" b="1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6587999" y="5885547"/>
              <a:ext cx="767166" cy="338422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682157" y="570264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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cxnSp>
          <p:nvCxnSpPr>
            <p:cNvPr id="25" name="Straight Arrow Connector 24"/>
            <p:cNvCxnSpPr>
              <a:stCxn id="22" idx="7"/>
            </p:cNvCxnSpPr>
            <p:nvPr/>
          </p:nvCxnSpPr>
          <p:spPr>
            <a:xfrm flipV="1">
              <a:off x="7394189" y="5741372"/>
              <a:ext cx="270861" cy="126769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334373" y="558822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N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7665050" y="5093459"/>
              <a:ext cx="219093" cy="647913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665050" y="5741372"/>
              <a:ext cx="349234" cy="33060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7665050" y="5545924"/>
              <a:ext cx="523893" cy="1954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642448" y="5741372"/>
              <a:ext cx="546495" cy="63384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665050" y="5732907"/>
              <a:ext cx="67629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7665050" y="5741372"/>
              <a:ext cx="676293" cy="313386"/>
            </a:xfrm>
            <a:prstGeom prst="straightConnector1">
              <a:avLst/>
            </a:prstGeom>
            <a:ln w="12700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501246" y="5048083"/>
              <a:ext cx="394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</a:t>
              </a:r>
              <a:r>
                <a:rPr lang="fr-CH" sz="1400" b="1" baseline="300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+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15849" y="5492114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W</a:t>
              </a:r>
              <a:r>
                <a:rPr lang="fr-CH" sz="1400" b="1" baseline="30000" dirty="0">
                  <a:solidFill>
                    <a:prstClr val="black"/>
                  </a:solidFill>
                  <a:latin typeface="Times New Roman" pitchFamily="18" charset="0"/>
                  <a:sym typeface="Symbol"/>
                </a:rPr>
                <a:t>-</a:t>
              </a: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  <a:sym typeface="Wingdings" panose="05000000000000000000" pitchFamily="2" charset="2"/>
                </a:rPr>
                <a:t></a:t>
              </a:r>
              <a:r>
                <a:rPr lang="fr-CH" sz="1400" b="1" dirty="0" err="1">
                  <a:solidFill>
                    <a:prstClr val="black"/>
                  </a:solidFill>
                  <a:latin typeface="Times New Roman" pitchFamily="18" charset="0"/>
                  <a:sym typeface="Wingdings" panose="05000000000000000000" pitchFamily="2" charset="2"/>
                </a:rPr>
                <a:t>qq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1279525" y="4200208"/>
            <a:ext cx="7194550" cy="3048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2080" y="3706813"/>
            <a:ext cx="1904689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FFC000"/>
                </a:solidFill>
              </a:rPr>
              <a:t>~1 </a:t>
            </a:r>
            <a:r>
              <a:rPr lang="fr-CH" b="1" dirty="0" err="1">
                <a:solidFill>
                  <a:srgbClr val="FFC000"/>
                </a:solidFill>
              </a:rPr>
              <a:t>evt</a:t>
            </a:r>
            <a:r>
              <a:rPr lang="fr-CH" b="1" dirty="0">
                <a:solidFill>
                  <a:srgbClr val="FFC000"/>
                </a:solidFill>
              </a:rPr>
              <a:t> </a:t>
            </a:r>
            <a:r>
              <a:rPr lang="fr-CH" b="1" dirty="0" err="1">
                <a:solidFill>
                  <a:srgbClr val="FFC000"/>
                </a:solidFill>
              </a:rPr>
              <a:t>with</a:t>
            </a:r>
            <a:r>
              <a:rPr lang="fr-CH" b="1" dirty="0">
                <a:solidFill>
                  <a:srgbClr val="FFC000"/>
                </a:solidFill>
              </a:rPr>
              <a:t> 10</a:t>
            </a:r>
            <a:r>
              <a:rPr lang="fr-CH" b="1" baseline="30000" dirty="0">
                <a:solidFill>
                  <a:srgbClr val="FFC000"/>
                </a:solidFill>
              </a:rPr>
              <a:t>13</a:t>
            </a:r>
            <a:r>
              <a:rPr lang="fr-CH" b="1" dirty="0">
                <a:solidFill>
                  <a:srgbClr val="FFC000"/>
                </a:solidFill>
              </a:rPr>
              <a:t>Zs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512" y="5689607"/>
            <a:ext cx="573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</a:t>
            </a:r>
            <a:r>
              <a:rPr lang="fr-CH" b="1" dirty="0">
                <a:solidFill>
                  <a:prstClr val="black"/>
                </a:solidFill>
              </a:rPr>
              <a:t>xact </a:t>
            </a:r>
            <a:r>
              <a:rPr lang="fr-CH" b="1" dirty="0" err="1">
                <a:solidFill>
                  <a:prstClr val="black"/>
                </a:solidFill>
              </a:rPr>
              <a:t>reach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domain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will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depend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on detector size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and </a:t>
            </a:r>
            <a:r>
              <a:rPr lang="fr-CH" b="1" dirty="0" err="1">
                <a:solidFill>
                  <a:prstClr val="black"/>
                </a:solidFill>
              </a:rPr>
              <a:t>details</a:t>
            </a:r>
            <a:r>
              <a:rPr lang="fr-CH" b="1" dirty="0">
                <a:solidFill>
                  <a:prstClr val="black"/>
                </a:solidFill>
              </a:rPr>
              <a:t>  of </a:t>
            </a:r>
            <a:r>
              <a:rPr lang="fr-CH" b="1" dirty="0" err="1">
                <a:solidFill>
                  <a:prstClr val="black"/>
                </a:solidFill>
              </a:rPr>
              <a:t>displaced</a:t>
            </a:r>
            <a:r>
              <a:rPr lang="fr-CH" b="1" dirty="0">
                <a:solidFill>
                  <a:prstClr val="black"/>
                </a:solidFill>
              </a:rPr>
              <a:t> vertex </a:t>
            </a:r>
            <a:r>
              <a:rPr lang="fr-CH" b="1" dirty="0" err="1">
                <a:solidFill>
                  <a:prstClr val="black"/>
                </a:solidFill>
              </a:rPr>
              <a:t>efficiency</a:t>
            </a:r>
            <a:r>
              <a:rPr lang="fr-CH" b="1" dirty="0">
                <a:solidFill>
                  <a:prstClr val="black"/>
                </a:solidFill>
              </a:rPr>
              <a:t> &amp; background </a:t>
            </a:r>
          </a:p>
        </p:txBody>
      </p:sp>
    </p:spTree>
    <p:extLst>
      <p:ext uri="{BB962C8B-B14F-4D97-AF65-F5344CB8AC3E}">
        <p14:creationId xmlns:p14="http://schemas.microsoft.com/office/powerpoint/2010/main" val="23862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" y="593684"/>
            <a:ext cx="9139311" cy="571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69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1824" y="478413"/>
            <a:ext cx="625407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Proposed physics topics to be used in the study </a:t>
            </a:r>
            <a:r>
              <a:rPr lang="en-US" dirty="0" smtClean="0"/>
              <a:t>of </a:t>
            </a:r>
            <a:r>
              <a:rPr lang="en-US" b="1" dirty="0" smtClean="0"/>
              <a:t>synergy/complementarity  </a:t>
            </a:r>
            <a:r>
              <a:rPr lang="en-US" dirty="0" smtClean="0"/>
              <a:t>among </a:t>
            </a:r>
            <a:r>
              <a:rPr lang="en-US" dirty="0"/>
              <a:t>experiments </a:t>
            </a:r>
            <a:r>
              <a:rPr lang="en-US" b="1" dirty="0"/>
              <a:t>at FCC-</a:t>
            </a:r>
            <a:r>
              <a:rPr lang="en-US" b="1" dirty="0" err="1"/>
              <a:t>hh</a:t>
            </a:r>
            <a:r>
              <a:rPr lang="en-US" b="1" dirty="0"/>
              <a:t>/</a:t>
            </a:r>
            <a:r>
              <a:rPr lang="en-US" b="1" dirty="0" err="1"/>
              <a:t>ee</a:t>
            </a:r>
            <a:r>
              <a:rPr lang="en-US" b="1" dirty="0"/>
              <a:t>/eh</a:t>
            </a:r>
            <a:endParaRPr lang="fr-CH" dirty="0"/>
          </a:p>
        </p:txBody>
      </p:sp>
      <p:sp>
        <p:nvSpPr>
          <p:cNvPr id="3" name="TextBox 2"/>
          <p:cNvSpPr txBox="1"/>
          <p:nvPr/>
        </p:nvSpPr>
        <p:spPr>
          <a:xfrm>
            <a:off x="3923928" y="-46548"/>
            <a:ext cx="27939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err="1" smtClean="0"/>
              <a:t>Complementarity</a:t>
            </a:r>
            <a:endParaRPr lang="fr-CH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57719"/>
              </p:ext>
            </p:extLst>
          </p:nvPr>
        </p:nvGraphicFramePr>
        <p:xfrm>
          <a:off x="35496" y="1052736"/>
          <a:ext cx="9036494" cy="5748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3601"/>
                <a:gridCol w="3327239"/>
                <a:gridCol w="504056"/>
                <a:gridCol w="504056"/>
                <a:gridCol w="467542"/>
              </a:tblGrid>
              <a:tr h="414625">
                <a:tc>
                  <a:txBody>
                    <a:bodyPr/>
                    <a:lstStyle/>
                    <a:p>
                      <a:r>
                        <a:rPr lang="fr-CH" sz="1800" dirty="0" err="1" smtClean="0"/>
                        <a:t>Subject</a:t>
                      </a:r>
                      <a:endParaRPr lang="fr-CH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ee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hh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he</a:t>
                      </a:r>
                      <a:endParaRPr lang="fr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2800" b="1" dirty="0" err="1" smtClean="0"/>
                        <a:t>Higgs</a:t>
                      </a:r>
                      <a:r>
                        <a:rPr lang="fr-CH" sz="2800" b="1" dirty="0" smtClean="0"/>
                        <a:t> </a:t>
                      </a:r>
                      <a:r>
                        <a:rPr lang="fr-CH" sz="2800" b="1" dirty="0" err="1" smtClean="0"/>
                        <a:t>Physics</a:t>
                      </a:r>
                      <a:endParaRPr lang="fr-CH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precision studies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higher dimension operators 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composite Higgs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rare and exotic decays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multiple Higgs production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 Higgs bosons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597376">
                <a:tc>
                  <a:txBody>
                    <a:bodyPr/>
                    <a:lstStyle/>
                    <a:p>
                      <a:r>
                        <a:rPr lang="fr-CH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Interface </a:t>
                      </a:r>
                      <a:r>
                        <a:rPr lang="fr-CH" sz="2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fr-CH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Cosmology</a:t>
                      </a:r>
                      <a:endParaRPr lang="fr-CH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Dark matter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baryogenesis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right-handed/(almost) sterile neutrinos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sz="2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Electroweak</a:t>
                      </a:r>
                      <a:r>
                        <a:rPr lang="fr-CH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Sym</a:t>
                      </a:r>
                      <a:r>
                        <a:rPr lang="fr-CH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fr-CH" sz="2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2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fr-CH" sz="2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reaking</a:t>
                      </a:r>
                      <a:endParaRPr lang="fr-CH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WW scattering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supersymmetry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 dimensions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composite models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Flavour</a:t>
                      </a:r>
                      <a:r>
                        <a:rPr lang="en-US" sz="2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hanging </a:t>
                      </a:r>
                      <a:endParaRPr lang="fr-CH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200" dirty="0" smtClean="0"/>
                        <a:t>rare </a:t>
                      </a:r>
                      <a:r>
                        <a:rPr lang="fr-CH" sz="1200" dirty="0" err="1" smtClean="0"/>
                        <a:t>H,Z,W,top</a:t>
                      </a:r>
                      <a:r>
                        <a:rPr lang="fr-CH" sz="1200" dirty="0" smtClean="0"/>
                        <a:t> </a:t>
                      </a:r>
                      <a:r>
                        <a:rPr lang="fr-CH" sz="1200" dirty="0" err="1" smtClean="0"/>
                        <a:t>decays</a:t>
                      </a:r>
                      <a:endParaRPr lang="fr-CH" sz="1200" dirty="0" smtClean="0"/>
                    </a:p>
                    <a:p>
                      <a:r>
                        <a:rPr lang="fr-CH" sz="1200" dirty="0" smtClean="0"/>
                        <a:t>lepton </a:t>
                      </a:r>
                      <a:r>
                        <a:rPr lang="fr-CH" sz="1200" dirty="0" err="1" smtClean="0"/>
                        <a:t>flavor</a:t>
                      </a:r>
                      <a:r>
                        <a:rPr lang="fr-CH" sz="1200" dirty="0" smtClean="0"/>
                        <a:t> violation</a:t>
                      </a:r>
                      <a:endParaRPr lang="fr-CH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Extensions of the SM</a:t>
                      </a:r>
                      <a:endParaRPr lang="fr-CH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 vector-like fermions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SU(2)</a:t>
                      </a:r>
                      <a:r>
                        <a:rPr lang="en-US" sz="12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leptoquarks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QCD</a:t>
                      </a:r>
                      <a:endParaRPr lang="fr-CH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Perturbation theory, structure functions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Modelling final states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EW/SM precision issues</a:t>
                      </a:r>
                      <a:endParaRPr lang="fr-CH" sz="2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200" dirty="0" err="1" smtClean="0"/>
                        <a:t>precision</a:t>
                      </a:r>
                      <a:r>
                        <a:rPr lang="fr-CH" sz="1200" dirty="0" smtClean="0"/>
                        <a:t> </a:t>
                      </a:r>
                      <a:r>
                        <a:rPr lang="fr-CH" sz="1200" dirty="0" err="1" smtClean="0"/>
                        <a:t>measts</a:t>
                      </a:r>
                      <a:r>
                        <a:rPr lang="fr-CH" sz="1200" dirty="0" smtClean="0"/>
                        <a:t> (</a:t>
                      </a:r>
                      <a:r>
                        <a:rPr lang="fr-CH" sz="1200" dirty="0" err="1" smtClean="0"/>
                        <a:t>m</a:t>
                      </a:r>
                      <a:r>
                        <a:rPr lang="fr-CH" sz="1200" baseline="-25000" dirty="0" err="1" smtClean="0"/>
                        <a:t>Z</a:t>
                      </a:r>
                      <a:r>
                        <a:rPr lang="fr-CH" sz="1200" dirty="0" err="1" smtClean="0"/>
                        <a:t>,m</a:t>
                      </a:r>
                      <a:r>
                        <a:rPr lang="fr-CH" sz="1200" baseline="-25000" dirty="0" err="1" smtClean="0"/>
                        <a:t>W</a:t>
                      </a:r>
                      <a:r>
                        <a:rPr lang="fr-CH" sz="1200" dirty="0" err="1" smtClean="0"/>
                        <a:t>,m</a:t>
                      </a:r>
                      <a:r>
                        <a:rPr lang="fr-CH" sz="1200" baseline="-25000" dirty="0" err="1" smtClean="0"/>
                        <a:t>t</a:t>
                      </a:r>
                      <a:r>
                        <a:rPr lang="fr-CH" sz="1200" dirty="0" smtClean="0"/>
                        <a:t>,</a:t>
                      </a:r>
                      <a:r>
                        <a:rPr lang="fr-CH" sz="1200" dirty="0" smtClean="0">
                          <a:sym typeface="Symbol"/>
                        </a:rPr>
                        <a:t>,</a:t>
                      </a:r>
                      <a:r>
                        <a:rPr lang="fr-CH" sz="1200" baseline="-25000" dirty="0" smtClean="0">
                          <a:sym typeface="Symbol"/>
                        </a:rPr>
                        <a:t>s</a:t>
                      </a:r>
                      <a:r>
                        <a:rPr lang="fr-CH" sz="1200" baseline="0" dirty="0" smtClean="0">
                          <a:sym typeface="Symbol"/>
                        </a:rPr>
                        <a:t>(</a:t>
                      </a:r>
                      <a:r>
                        <a:rPr lang="fr-CH" sz="1200" dirty="0" err="1" smtClean="0"/>
                        <a:t>m</a:t>
                      </a:r>
                      <a:r>
                        <a:rPr lang="fr-CH" sz="1200" baseline="-25000" dirty="0" err="1" smtClean="0"/>
                        <a:t>Z</a:t>
                      </a:r>
                      <a:r>
                        <a:rPr lang="fr-CH" sz="1200" baseline="0" dirty="0" smtClean="0">
                          <a:sym typeface="Symbol"/>
                        </a:rPr>
                        <a:t>),sin</a:t>
                      </a:r>
                      <a:r>
                        <a:rPr lang="fr-CH" sz="1200" baseline="30000" dirty="0" smtClean="0">
                          <a:sym typeface="Symbol"/>
                        </a:rPr>
                        <a:t>2</a:t>
                      </a:r>
                      <a:r>
                        <a:rPr lang="fr-CH" sz="1200" baseline="0" dirty="0" smtClean="0">
                          <a:sym typeface="Symbol"/>
                        </a:rPr>
                        <a:t></a:t>
                      </a:r>
                      <a:r>
                        <a:rPr lang="fr-CH" sz="1200" baseline="-25000" dirty="0" smtClean="0">
                          <a:sym typeface="Symbol"/>
                        </a:rPr>
                        <a:t>W</a:t>
                      </a:r>
                      <a:r>
                        <a:rPr lang="fr-CH" sz="1200" baseline="0" dirty="0" smtClean="0">
                          <a:sym typeface="Symbol"/>
                        </a:rPr>
                        <a:t>.R</a:t>
                      </a:r>
                      <a:r>
                        <a:rPr lang="fr-CH" sz="1200" baseline="-25000" dirty="0" smtClean="0">
                          <a:sym typeface="Symbol"/>
                        </a:rPr>
                        <a:t>b</a:t>
                      </a:r>
                      <a:r>
                        <a:rPr lang="fr-CH" sz="1200" baseline="0" dirty="0" smtClean="0">
                          <a:sym typeface="Symbol"/>
                        </a:rPr>
                        <a:t>...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higher-order EW corrections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W,Z triple and quadruple couplings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 (anomalous) couplings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charm/bottom flavor studies</a:t>
                      </a:r>
                      <a:endParaRPr lang="fr-CH" sz="12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1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340768"/>
            <a:ext cx="89289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T</a:t>
            </a:r>
            <a:r>
              <a:rPr lang="en-US" sz="4400" dirty="0" smtClean="0">
                <a:latin typeface="+mj-lt"/>
              </a:rPr>
              <a:t>he </a:t>
            </a:r>
            <a:r>
              <a:rPr lang="en-US" sz="4400" dirty="0">
                <a:latin typeface="+mj-lt"/>
              </a:rPr>
              <a:t>combination </a:t>
            </a:r>
            <a:r>
              <a:rPr lang="en-US" sz="4400" dirty="0" smtClean="0">
                <a:latin typeface="+mj-lt"/>
              </a:rPr>
              <a:t>of the FCC machines offers outstanding discovery potential by exploration of new domains of </a:t>
            </a:r>
          </a:p>
          <a:p>
            <a:r>
              <a:rPr lang="en-US" sz="4400" dirty="0" smtClean="0">
                <a:latin typeface="+mj-lt"/>
              </a:rPr>
              <a:t>-- precision  </a:t>
            </a:r>
          </a:p>
          <a:p>
            <a:r>
              <a:rPr lang="en-US" sz="4400" dirty="0" smtClean="0">
                <a:latin typeface="+mj-lt"/>
              </a:rPr>
              <a:t>and </a:t>
            </a:r>
          </a:p>
          <a:p>
            <a:r>
              <a:rPr lang="en-US" sz="4400" dirty="0" smtClean="0">
                <a:latin typeface="+mj-lt"/>
              </a:rPr>
              <a:t>-- direct search, both at high energy and at very small couplings</a:t>
            </a:r>
            <a:endParaRPr lang="fr-CH" sz="4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692696"/>
            <a:ext cx="622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What</a:t>
            </a:r>
            <a:r>
              <a:rPr lang="fr-CH" b="1" dirty="0" smtClean="0"/>
              <a:t> </a:t>
            </a:r>
            <a:r>
              <a:rPr lang="fr-CH" b="1" dirty="0" err="1" smtClean="0"/>
              <a:t>we</a:t>
            </a:r>
            <a:r>
              <a:rPr lang="fr-CH" b="1" dirty="0" smtClean="0"/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believe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/>
              <a:t>now</a:t>
            </a:r>
            <a:r>
              <a:rPr lang="fr-CH" b="1" dirty="0" smtClean="0"/>
              <a:t> and </a:t>
            </a:r>
            <a:r>
              <a:rPr lang="fr-CH" b="1" dirty="0" err="1" smtClean="0"/>
              <a:t>hope</a:t>
            </a:r>
            <a:r>
              <a:rPr lang="fr-CH" b="1" dirty="0" smtClean="0"/>
              <a:t> to </a:t>
            </a:r>
            <a:r>
              <a:rPr lang="fr-CH" b="1" dirty="0" err="1" smtClean="0">
                <a:solidFill>
                  <a:srgbClr val="0000FF"/>
                </a:solidFill>
              </a:rPr>
              <a:t>demonstrate</a:t>
            </a:r>
            <a:r>
              <a:rPr lang="fr-CH" b="1" dirty="0" smtClean="0"/>
              <a:t> in a few </a:t>
            </a:r>
            <a:r>
              <a:rPr lang="fr-CH" b="1" dirty="0" err="1" smtClean="0"/>
              <a:t>years</a:t>
            </a:r>
            <a:r>
              <a:rPr lang="fr-CH" b="1" dirty="0" smtClean="0"/>
              <a:t>: </a:t>
            </a:r>
            <a:endParaRPr lang="fr-CH" b="1" dirty="0"/>
          </a:p>
        </p:txBody>
      </p:sp>
    </p:spTree>
    <p:extLst>
      <p:ext uri="{BB962C8B-B14F-4D97-AF65-F5344CB8AC3E}">
        <p14:creationId xmlns:p14="http://schemas.microsoft.com/office/powerpoint/2010/main" val="37454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23655"/>
            <a:ext cx="2947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latin typeface="+mn-lt"/>
              </a:rPr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545" y="1178750"/>
            <a:ext cx="8334205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-- FCC-</a:t>
            </a:r>
            <a:r>
              <a:rPr lang="fr-CH" sz="2800" b="1" dirty="0" err="1" smtClean="0"/>
              <a:t>ee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physics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studies</a:t>
            </a:r>
            <a:r>
              <a:rPr lang="fr-CH" sz="2800" b="1" dirty="0" smtClean="0"/>
              <a:t> are in construction phase</a:t>
            </a:r>
          </a:p>
          <a:p>
            <a:r>
              <a:rPr lang="fr-CH" sz="2800" b="1" dirty="0" smtClean="0"/>
              <a:t> for software, </a:t>
            </a:r>
            <a:r>
              <a:rPr lang="fr-CH" sz="2800" b="1" dirty="0" err="1" smtClean="0"/>
              <a:t>event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generators</a:t>
            </a:r>
            <a:r>
              <a:rPr lang="fr-CH" sz="2800" b="1" dirty="0" smtClean="0"/>
              <a:t>, etc.. no </a:t>
            </a:r>
            <a:r>
              <a:rPr lang="fr-CH" sz="2800" b="1" dirty="0" err="1" smtClean="0"/>
              <a:t>results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yet</a:t>
            </a:r>
            <a:r>
              <a:rPr lang="fr-CH" sz="2800" b="1" dirty="0" smtClean="0"/>
              <a:t>.</a:t>
            </a:r>
          </a:p>
          <a:p>
            <a:r>
              <a:rPr lang="fr-CH" sz="2800" b="1" dirty="0" smtClean="0"/>
              <a:t>-- contacts </a:t>
            </a:r>
            <a:r>
              <a:rPr lang="fr-CH" sz="2800" b="1" dirty="0" err="1" smtClean="0"/>
              <a:t>with</a:t>
            </a:r>
            <a:r>
              <a:rPr lang="fr-CH" sz="2800" b="1" dirty="0" smtClean="0"/>
              <a:t> </a:t>
            </a:r>
            <a:r>
              <a:rPr lang="fr-CH" sz="2800" b="1" dirty="0" err="1"/>
              <a:t>l</a:t>
            </a:r>
            <a:r>
              <a:rPr lang="fr-CH" sz="2800" b="1" dirty="0" err="1" smtClean="0"/>
              <a:t>inear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collider</a:t>
            </a:r>
            <a:r>
              <a:rPr lang="fr-CH" sz="2800" b="1" dirty="0" smtClean="0"/>
              <a:t> groups positive </a:t>
            </a:r>
          </a:p>
          <a:p>
            <a:endParaRPr lang="fr-CH" sz="2800" b="1" dirty="0" smtClean="0"/>
          </a:p>
          <a:p>
            <a:r>
              <a:rPr lang="fr-CH" sz="2800" b="1" dirty="0" smtClean="0"/>
              <a:t>-- high </a:t>
            </a:r>
            <a:r>
              <a:rPr lang="fr-CH" sz="2800" b="1" dirty="0" err="1" smtClean="0"/>
              <a:t>luminosity</a:t>
            </a:r>
            <a:r>
              <a:rPr lang="fr-CH" sz="2800" b="1" dirty="0" smtClean="0"/>
              <a:t> FCC-</a:t>
            </a:r>
            <a:r>
              <a:rPr lang="fr-CH" sz="2800" b="1" dirty="0" err="1" smtClean="0"/>
              <a:t>ee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offers</a:t>
            </a:r>
            <a:r>
              <a:rPr lang="fr-CH" sz="2800" b="1" dirty="0" smtClean="0"/>
              <a:t> real </a:t>
            </a:r>
            <a:r>
              <a:rPr lang="fr-CH" sz="2800" b="1" dirty="0" err="1" smtClean="0"/>
              <a:t>opportunities</a:t>
            </a:r>
            <a:r>
              <a:rPr lang="fr-CH" sz="2800" b="1" dirty="0" smtClean="0"/>
              <a:t> for </a:t>
            </a:r>
          </a:p>
          <a:p>
            <a:r>
              <a:rPr lang="fr-CH" sz="2800" b="1" dirty="0" err="1" smtClean="0"/>
              <a:t>discovery</a:t>
            </a:r>
            <a:r>
              <a:rPr lang="fr-CH" sz="2800" b="1" dirty="0" smtClean="0"/>
              <a:t> </a:t>
            </a:r>
          </a:p>
          <a:p>
            <a:r>
              <a:rPr lang="fr-CH" sz="3600" dirty="0" smtClean="0">
                <a:latin typeface="+mn-lt"/>
              </a:rPr>
              <a:t>    </a:t>
            </a:r>
            <a:r>
              <a:rPr lang="fr-CH" sz="2800" b="1" dirty="0" smtClean="0">
                <a:latin typeface="+mn-lt"/>
              </a:rPr>
              <a:t>-- </a:t>
            </a:r>
            <a:r>
              <a:rPr lang="fr-CH" sz="2800" b="1" dirty="0" err="1" smtClean="0">
                <a:latin typeface="+mn-lt"/>
              </a:rPr>
              <a:t>precision</a:t>
            </a:r>
            <a:r>
              <a:rPr lang="fr-CH" sz="2800" b="1" dirty="0" smtClean="0">
                <a:latin typeface="+mn-lt"/>
              </a:rPr>
              <a:t> </a:t>
            </a:r>
            <a:r>
              <a:rPr lang="fr-CH" sz="2800" b="1" dirty="0" err="1" smtClean="0">
                <a:latin typeface="+mn-lt"/>
              </a:rPr>
              <a:t>measurements</a:t>
            </a:r>
            <a:endParaRPr lang="fr-CH" sz="2800" b="1" dirty="0" smtClean="0">
              <a:latin typeface="+mn-lt"/>
            </a:endParaRPr>
          </a:p>
          <a:p>
            <a:r>
              <a:rPr lang="fr-CH" sz="2800" b="1" dirty="0" smtClean="0"/>
              <a:t>     -- rare </a:t>
            </a:r>
            <a:r>
              <a:rPr lang="fr-CH" sz="2800" b="1" dirty="0" err="1" smtClean="0"/>
              <a:t>processes</a:t>
            </a:r>
            <a:r>
              <a:rPr lang="fr-CH" sz="2800" b="1" dirty="0" smtClean="0"/>
              <a:t> (</a:t>
            </a:r>
            <a:r>
              <a:rPr lang="fr-CH" sz="2800" b="1" dirty="0" err="1" smtClean="0"/>
              <a:t>FCNCs</a:t>
            </a:r>
            <a:r>
              <a:rPr lang="fr-CH" sz="2800" b="1" dirty="0" smtClean="0"/>
              <a:t>, LFV, </a:t>
            </a:r>
            <a:r>
              <a:rPr lang="fr-CH" sz="2800" b="1" dirty="0" err="1" smtClean="0"/>
              <a:t>heavy</a:t>
            </a:r>
            <a:r>
              <a:rPr lang="fr-CH" sz="2800" b="1" dirty="0" smtClean="0"/>
              <a:t> neutrinos, etc..)</a:t>
            </a:r>
          </a:p>
          <a:p>
            <a:endParaRPr lang="fr-CH" sz="2800" b="1" dirty="0"/>
          </a:p>
          <a:p>
            <a:r>
              <a:rPr lang="fr-CH" sz="2800" b="1" dirty="0" smtClean="0"/>
              <a:t>-- </a:t>
            </a:r>
            <a:r>
              <a:rPr lang="fr-CH" sz="2800" b="1" dirty="0" err="1" smtClean="0"/>
              <a:t>Circular</a:t>
            </a:r>
            <a:r>
              <a:rPr lang="fr-CH" sz="2800" b="1" dirty="0" smtClean="0"/>
              <a:t> </a:t>
            </a:r>
            <a:r>
              <a:rPr lang="fr-CH" sz="2800" b="1" dirty="0" err="1"/>
              <a:t>C</a:t>
            </a:r>
            <a:r>
              <a:rPr lang="fr-CH" sz="2800" b="1" dirty="0" err="1" smtClean="0"/>
              <a:t>ollider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complex</a:t>
            </a:r>
            <a:r>
              <a:rPr lang="fr-CH" sz="2800" b="1" dirty="0" smtClean="0"/>
              <a:t> (</a:t>
            </a:r>
            <a:r>
              <a:rPr lang="fr-CH" sz="2800" b="1" dirty="0" err="1" smtClean="0"/>
              <a:t>ee</a:t>
            </a:r>
            <a:r>
              <a:rPr lang="fr-CH" sz="2800" b="1" dirty="0" smtClean="0"/>
              <a:t>, </a:t>
            </a:r>
            <a:r>
              <a:rPr lang="fr-CH" sz="2800" b="1" dirty="0" err="1" smtClean="0"/>
              <a:t>hh</a:t>
            </a:r>
            <a:r>
              <a:rPr lang="fr-CH" sz="2800" b="1" dirty="0" smtClean="0"/>
              <a:t>, eh) </a:t>
            </a:r>
            <a:r>
              <a:rPr lang="fr-CH" sz="2800" b="1" dirty="0" err="1" smtClean="0"/>
              <a:t>is</a:t>
            </a:r>
            <a:r>
              <a:rPr lang="fr-CH" sz="2800" b="1" dirty="0"/>
              <a:t> </a:t>
            </a:r>
            <a:r>
              <a:rPr lang="fr-CH" sz="2800" b="1" dirty="0" smtClean="0"/>
              <a:t>a </a:t>
            </a:r>
            <a:r>
              <a:rPr lang="fr-CH" sz="2800" b="1" dirty="0" err="1" smtClean="0"/>
              <a:t>fantastic</a:t>
            </a:r>
            <a:r>
              <a:rPr lang="fr-CH" sz="2800" b="1" dirty="0" smtClean="0"/>
              <a:t> 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 story in the </a:t>
            </a:r>
            <a:r>
              <a:rPr lang="fr-CH" sz="2800" b="1" dirty="0" err="1" smtClean="0"/>
              <a:t>making</a:t>
            </a:r>
            <a:r>
              <a:rPr lang="fr-CH" sz="2800" b="1" dirty="0" smtClean="0"/>
              <a:t>! </a:t>
            </a:r>
            <a:endParaRPr lang="fr-CH" sz="2800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40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09.10.2014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48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5" name="AutoShape 2" descr="http://hf2014.ihep.ac.cn/images/1.jpg"/>
          <p:cNvSpPr>
            <a:spLocks noChangeAspect="1" noChangeArrowheads="1"/>
          </p:cNvSpPr>
          <p:nvPr/>
        </p:nvSpPr>
        <p:spPr bwMode="auto">
          <a:xfrm>
            <a:off x="63500" y="-136525"/>
            <a:ext cx="7143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790"/>
            <a:ext cx="9144000" cy="3079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6815" y="5274205"/>
            <a:ext cx="2519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err="1" smtClean="0"/>
              <a:t>Let’s</a:t>
            </a:r>
            <a:r>
              <a:rPr lang="fr-CH" sz="3200" b="1" dirty="0" smtClean="0"/>
              <a:t> go for </a:t>
            </a:r>
            <a:r>
              <a:rPr lang="fr-CH" sz="3200" b="1" dirty="0" err="1" smtClean="0"/>
              <a:t>it!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175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71" y="1799678"/>
            <a:ext cx="4782629" cy="45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6128" y="3403"/>
            <a:ext cx="9340506" cy="18158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prstClr val="black"/>
                </a:solidFill>
              </a:rPr>
              <a:t>1964-2013</a:t>
            </a:r>
            <a:r>
              <a:rPr lang="fr-CH" sz="2000" b="1" dirty="0">
                <a:solidFill>
                  <a:prstClr val="black"/>
                </a:solidFill>
              </a:rPr>
              <a:t>  </a:t>
            </a:r>
            <a:r>
              <a:rPr lang="fr-CH" sz="2800" b="1" dirty="0" err="1">
                <a:solidFill>
                  <a:prstClr val="black"/>
                </a:solidFill>
              </a:rPr>
              <a:t>Higgs</a:t>
            </a:r>
            <a:r>
              <a:rPr lang="fr-CH" sz="2800" b="1" dirty="0">
                <a:solidFill>
                  <a:prstClr val="black"/>
                </a:solidFill>
              </a:rPr>
              <a:t> boson </a:t>
            </a:r>
            <a:r>
              <a:rPr lang="fr-CH" sz="2800" b="1" dirty="0" err="1">
                <a:solidFill>
                  <a:prstClr val="black"/>
                </a:solidFill>
              </a:rPr>
              <a:t>predicted</a:t>
            </a:r>
            <a:r>
              <a:rPr lang="fr-CH" sz="2800" b="1" dirty="0">
                <a:solidFill>
                  <a:prstClr val="black"/>
                </a:solidFill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prstClr val="black"/>
                </a:solidFill>
              </a:rPr>
              <a:t>	         </a:t>
            </a:r>
            <a:r>
              <a:rPr lang="fr-CH" sz="2800" b="1" dirty="0" smtClean="0">
                <a:solidFill>
                  <a:prstClr val="black"/>
                </a:solidFill>
              </a:rPr>
              <a:t>mass </a:t>
            </a:r>
            <a:r>
              <a:rPr lang="fr-CH" sz="2800" b="1" dirty="0" err="1">
                <a:solidFill>
                  <a:prstClr val="black"/>
                </a:solidFill>
              </a:rPr>
              <a:t>cornered</a:t>
            </a: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000" b="1" dirty="0">
                <a:solidFill>
                  <a:prstClr val="black"/>
                </a:solidFill>
              </a:rPr>
              <a:t>(LEP direct, indirect M</a:t>
            </a:r>
            <a:r>
              <a:rPr lang="fr-CH" sz="2000" b="1" baseline="-25000" dirty="0">
                <a:solidFill>
                  <a:prstClr val="black"/>
                </a:solidFill>
              </a:rPr>
              <a:t>Z</a:t>
            </a: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 err="1">
                <a:solidFill>
                  <a:prstClr val="black"/>
                </a:solidFill>
              </a:rPr>
              <a:t>etc</a:t>
            </a:r>
            <a:r>
              <a:rPr lang="fr-CH" sz="2000" b="1" dirty="0">
                <a:solidFill>
                  <a:prstClr val="black"/>
                </a:solidFill>
              </a:rPr>
              <a:t> +</a:t>
            </a:r>
            <a:r>
              <a:rPr lang="fr-CH" sz="2000" b="1" dirty="0" err="1">
                <a:solidFill>
                  <a:prstClr val="black"/>
                </a:solidFill>
              </a:rPr>
              <a:t>Tevatron</a:t>
            </a:r>
            <a:r>
              <a:rPr lang="fr-CH" sz="2000" b="1" dirty="0">
                <a:solidFill>
                  <a:prstClr val="black"/>
                </a:solidFill>
              </a:rPr>
              <a:t> m</a:t>
            </a:r>
            <a:r>
              <a:rPr lang="fr-CH" sz="2000" b="1" baseline="-25000" dirty="0">
                <a:solidFill>
                  <a:prstClr val="black"/>
                </a:solidFill>
              </a:rPr>
              <a:t>t</a:t>
            </a:r>
            <a:r>
              <a:rPr lang="fr-CH" sz="2000" b="1" dirty="0">
                <a:solidFill>
                  <a:prstClr val="black"/>
                </a:solidFill>
              </a:rPr>
              <a:t> , M</a:t>
            </a:r>
            <a:r>
              <a:rPr lang="fr-CH" sz="2000" b="1" baseline="-25000" dirty="0">
                <a:solidFill>
                  <a:prstClr val="black"/>
                </a:solidFill>
              </a:rPr>
              <a:t>W</a:t>
            </a:r>
            <a:r>
              <a:rPr lang="fr-CH" sz="2000" b="1" dirty="0">
                <a:solidFill>
                  <a:prstClr val="black"/>
                </a:solidFill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prstClr val="black"/>
                </a:solidFill>
              </a:rPr>
              <a:t> </a:t>
            </a:r>
            <a:r>
              <a:rPr lang="fr-CH" sz="2000" b="1" dirty="0">
                <a:solidFill>
                  <a:prstClr val="black"/>
                </a:solidFill>
              </a:rPr>
              <a:t>                            </a:t>
            </a:r>
            <a:r>
              <a:rPr lang="fr-CH" sz="2800" b="1" dirty="0" err="1">
                <a:solidFill>
                  <a:prstClr val="black"/>
                </a:solidFill>
              </a:rPr>
              <a:t>Higgs</a:t>
            </a:r>
            <a:r>
              <a:rPr lang="fr-CH" sz="2800" b="1" dirty="0">
                <a:solidFill>
                  <a:prstClr val="black"/>
                </a:solidFill>
              </a:rPr>
              <a:t> Boson </a:t>
            </a:r>
            <a:r>
              <a:rPr lang="fr-CH" sz="2800" b="1" dirty="0" err="1">
                <a:solidFill>
                  <a:prstClr val="black"/>
                </a:solidFill>
              </a:rPr>
              <a:t>discovered</a:t>
            </a:r>
            <a:r>
              <a:rPr lang="fr-CH" sz="2800" b="1" dirty="0">
                <a:solidFill>
                  <a:prstClr val="black"/>
                </a:solidFill>
              </a:rPr>
              <a:t> (LHC)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800" b="1" dirty="0">
                <a:solidFill>
                  <a:prstClr val="black"/>
                </a:solidFill>
              </a:rPr>
              <a:t>                   </a:t>
            </a:r>
            <a:r>
              <a:rPr lang="fr-CH" sz="2800" b="1" dirty="0" smtClean="0">
                <a:solidFill>
                  <a:prstClr val="black"/>
                </a:solidFill>
              </a:rPr>
              <a:t> </a:t>
            </a:r>
            <a:r>
              <a:rPr lang="fr-CH" sz="2800" b="1" dirty="0" err="1" smtClean="0">
                <a:solidFill>
                  <a:prstClr val="black"/>
                </a:solidFill>
              </a:rPr>
              <a:t>Englert</a:t>
            </a:r>
            <a:r>
              <a:rPr lang="fr-CH" sz="2800" b="1" dirty="0" smtClean="0">
                <a:solidFill>
                  <a:prstClr val="black"/>
                </a:solidFill>
              </a:rPr>
              <a:t> </a:t>
            </a:r>
            <a:r>
              <a:rPr lang="fr-CH" sz="2800" b="1" dirty="0">
                <a:solidFill>
                  <a:prstClr val="black"/>
                </a:solidFill>
              </a:rPr>
              <a:t>and </a:t>
            </a:r>
            <a:r>
              <a:rPr lang="fr-CH" sz="2800" b="1" dirty="0" err="1">
                <a:solidFill>
                  <a:prstClr val="black"/>
                </a:solidFill>
              </a:rPr>
              <a:t>Higgs</a:t>
            </a:r>
            <a:r>
              <a:rPr lang="fr-CH" sz="2800" b="1" dirty="0">
                <a:solidFill>
                  <a:prstClr val="black"/>
                </a:solidFill>
              </a:rPr>
              <a:t> </a:t>
            </a:r>
            <a:r>
              <a:rPr lang="fr-CH" sz="2800" b="1" dirty="0" err="1">
                <a:solidFill>
                  <a:prstClr val="black"/>
                </a:solidFill>
              </a:rPr>
              <a:t>get</a:t>
            </a:r>
            <a:r>
              <a:rPr lang="fr-CH" sz="2800" b="1" dirty="0">
                <a:solidFill>
                  <a:prstClr val="black"/>
                </a:solidFill>
              </a:rPr>
              <a:t> Nobel </a:t>
            </a:r>
            <a:r>
              <a:rPr lang="fr-CH" sz="2800" b="1" dirty="0" err="1">
                <a:solidFill>
                  <a:prstClr val="black"/>
                </a:solidFill>
              </a:rPr>
              <a:t>P</a:t>
            </a:r>
            <a:r>
              <a:rPr lang="fr-CH" sz="2800" b="1" dirty="0" err="1">
                <a:solidFill>
                  <a:prstClr val="black"/>
                </a:solidFill>
              </a:rPr>
              <a:t>rize</a:t>
            </a:r>
            <a:endParaRPr lang="fr-CH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206" y="6021977"/>
            <a:ext cx="741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200" b="1" dirty="0">
                <a:solidFill>
                  <a:prstClr val="black"/>
                </a:solidFill>
              </a:rPr>
              <a:t>(c) </a:t>
            </a:r>
            <a:r>
              <a:rPr lang="fr-CH" sz="1200" b="1" dirty="0" err="1">
                <a:solidFill>
                  <a:prstClr val="black"/>
                </a:solidFill>
              </a:rPr>
              <a:t>Sfyrla</a:t>
            </a:r>
            <a:endParaRPr lang="fr-CH" sz="36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97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8242" y="1114030"/>
            <a:ext cx="266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</a:t>
            </a:r>
            <a:r>
              <a:rPr lang="fr-CH" sz="3600" b="1" dirty="0">
                <a:solidFill>
                  <a:prstClr val="black"/>
                </a:solidFill>
              </a:rPr>
              <a:t>s </a:t>
            </a:r>
            <a:r>
              <a:rPr lang="fr-CH" sz="3600" b="1" dirty="0" err="1">
                <a:solidFill>
                  <a:prstClr val="black"/>
                </a:solidFill>
              </a:rPr>
              <a:t>it</a:t>
            </a:r>
            <a:r>
              <a:rPr lang="fr-CH" sz="3600" b="1" dirty="0">
                <a:solidFill>
                  <a:prstClr val="black"/>
                </a:solidFill>
              </a:rPr>
              <a:t> the end?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2060122"/>
            <a:ext cx="4077789" cy="394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0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5784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587727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b="1" dirty="0" smtClean="0">
                <a:solidFill>
                  <a:schemeClr val="bg1"/>
                </a:solidFill>
              </a:rPr>
              <a:t>341 </a:t>
            </a:r>
            <a:r>
              <a:rPr lang="fr-CH" sz="1400" b="1" dirty="0" err="1" smtClean="0">
                <a:solidFill>
                  <a:schemeClr val="bg1"/>
                </a:solidFill>
              </a:rPr>
              <a:t>registered</a:t>
            </a:r>
            <a:r>
              <a:rPr lang="fr-CH" sz="1400" b="1" dirty="0" smtClean="0">
                <a:solidFill>
                  <a:schemeClr val="bg1"/>
                </a:solidFill>
              </a:rPr>
              <a:t> participants </a:t>
            </a:r>
            <a:endParaRPr lang="fr-CH" sz="1400" b="1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8" y="-1008"/>
            <a:ext cx="9150188" cy="864000"/>
          </a:xfrm>
          <a:prstGeom prst="rect">
            <a:avLst/>
          </a:prstGeom>
          <a:solidFill>
            <a:schemeClr val="tx2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FCC Kick-off Meeting</a:t>
            </a:r>
            <a:endParaRPr lang="en-US" sz="3600" b="1" i="1" dirty="0">
              <a:solidFill>
                <a:srgbClr val="FFFF00"/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1604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1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12262" y="1938790"/>
            <a:ext cx="1368000" cy="1800986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lIns="36000" rIns="36000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Infrastructure, cost estimates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P. Lebrun</a:t>
            </a:r>
            <a:endParaRPr lang="en-GB" sz="16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654" y="1938789"/>
            <a:ext cx="1368000" cy="1800986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Hadron collider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D. Schulte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0378" y="1933609"/>
            <a:ext cx="1368000" cy="1800986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Hadron injectors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B. Goddard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424" y="3740054"/>
            <a:ext cx="5472608" cy="720395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lIns="36000" rIns="36000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e- p option </a:t>
            </a: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Integration aspects </a:t>
            </a: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O. </a:t>
            </a:r>
            <a:r>
              <a:rPr lang="en-GB" sz="1600" b="1" kern="0" dirty="0" err="1">
                <a:solidFill>
                  <a:srgbClr val="002060"/>
                </a:solidFill>
                <a:latin typeface="Calibri"/>
              </a:rPr>
              <a:t>Brüning</a:t>
            </a:r>
            <a:endParaRPr lang="en-GB" sz="1600" b="1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180" y="1171914"/>
            <a:ext cx="8359200" cy="677108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000" b="1" kern="0" dirty="0">
                <a:solidFill>
                  <a:prstClr val="black"/>
                </a:solidFill>
                <a:latin typeface="Calibri"/>
              </a:rPr>
              <a:t>Future Circular Colliders </a:t>
            </a:r>
            <a:r>
              <a:rPr lang="en-GB" b="1" kern="0" dirty="0">
                <a:solidFill>
                  <a:prstClr val="black"/>
                </a:solidFill>
                <a:latin typeface="Calibri"/>
              </a:rPr>
              <a:t>- Conceptual Design Study</a:t>
            </a:r>
          </a:p>
          <a:p>
            <a:pPr algn="ctr">
              <a:defRPr/>
            </a:pPr>
            <a:r>
              <a:rPr lang="en-GB" b="1" kern="0" dirty="0">
                <a:solidFill>
                  <a:prstClr val="black"/>
                </a:solidFill>
                <a:latin typeface="Calibri"/>
              </a:rPr>
              <a:t>Study coordination, </a:t>
            </a:r>
            <a:r>
              <a:rPr lang="en-GB" b="1" kern="0" dirty="0">
                <a:solidFill>
                  <a:srgbClr val="002060"/>
                </a:solidFill>
                <a:latin typeface="Calibri"/>
              </a:rPr>
              <a:t>M. Benedikt, F. Zimmermann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4406" y="1938788"/>
            <a:ext cx="1371965" cy="1800986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e+ e- collider and injectors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J. Wenninger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80262" y="1936224"/>
            <a:ext cx="1368000" cy="3240000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lIns="36000" rIns="36000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Technology</a:t>
            </a:r>
          </a:p>
          <a:p>
            <a:pPr algn="ctr">
              <a:defRPr/>
            </a:pPr>
            <a:endParaRPr lang="en-GB" sz="5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High Field Magnets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L. Bottura</a:t>
            </a:r>
          </a:p>
          <a:p>
            <a:pPr algn="ctr">
              <a:defRPr/>
            </a:pPr>
            <a:r>
              <a:rPr lang="en-GB" sz="1600" kern="0" dirty="0" err="1">
                <a:solidFill>
                  <a:prstClr val="black"/>
                </a:solidFill>
                <a:latin typeface="Calibri"/>
              </a:rPr>
              <a:t>Supercon</a:t>
            </a:r>
            <a:r>
              <a:rPr lang="en-GB" sz="1600" kern="0" dirty="0">
                <a:solidFill>
                  <a:prstClr val="black"/>
                </a:solidFill>
                <a:latin typeface="Calibri"/>
              </a:rPr>
              <a:t>-ducting RF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E. Jensen</a:t>
            </a: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Cryogenics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L. Tavian</a:t>
            </a: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Specific Technologies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JM. Jimenez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2740" y="1938792"/>
            <a:ext cx="1526633" cy="3236400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Physics and experiments</a:t>
            </a:r>
          </a:p>
          <a:p>
            <a:pPr algn="ctr">
              <a:defRPr/>
            </a:pPr>
            <a:endParaRPr lang="en-GB" sz="5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Hadrons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A. Ball,              F. Gianotti, 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M. Mangano</a:t>
            </a:r>
          </a:p>
          <a:p>
            <a:pPr algn="ctr">
              <a:defRPr/>
            </a:pPr>
            <a:endParaRPr lang="en-GB" sz="8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e+ e- 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A. </a:t>
            </a:r>
            <a:r>
              <a:rPr lang="en-GB" sz="1600" b="1" kern="0" dirty="0" err="1">
                <a:solidFill>
                  <a:srgbClr val="002060"/>
                </a:solidFill>
                <a:latin typeface="Calibri"/>
              </a:rPr>
              <a:t>Blondel</a:t>
            </a: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      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J. Ellis, P. </a:t>
            </a:r>
            <a:r>
              <a:rPr lang="en-GB" sz="1600" b="1" kern="0" dirty="0" err="1">
                <a:solidFill>
                  <a:srgbClr val="002060"/>
                </a:solidFill>
                <a:latin typeface="Calibri"/>
              </a:rPr>
              <a:t>Janot</a:t>
            </a:r>
            <a:endParaRPr lang="en-GB" sz="1600" b="1" kern="0" dirty="0">
              <a:solidFill>
                <a:srgbClr val="002060"/>
              </a:solidFill>
              <a:latin typeface="Calibri"/>
            </a:endParaRPr>
          </a:p>
          <a:p>
            <a:pPr algn="ctr">
              <a:defRPr/>
            </a:pPr>
            <a:endParaRPr lang="en-GB" sz="8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e- p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M. Klein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178" y="4455973"/>
            <a:ext cx="5472456" cy="720395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lIns="36000" rIns="36000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Operation aspects, </a:t>
            </a:r>
          </a:p>
          <a:p>
            <a:pPr algn="ctr">
              <a:defRPr/>
            </a:pPr>
            <a:r>
              <a:rPr lang="en-GB" sz="1600" kern="0" dirty="0">
                <a:solidFill>
                  <a:prstClr val="black"/>
                </a:solidFill>
                <a:latin typeface="Calibri"/>
              </a:rPr>
              <a:t>energy efficiency, safety, environment </a:t>
            </a: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P. Collier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5882" y="5174573"/>
            <a:ext cx="8367543" cy="720395"/>
          </a:xfrm>
          <a:prstGeom prst="rect">
            <a:avLst/>
          </a:prstGeom>
          <a:noFill/>
          <a:ln w="3810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600" b="1" kern="0" dirty="0">
                <a:solidFill>
                  <a:prstClr val="black"/>
                </a:solidFill>
                <a:latin typeface="Calibri"/>
              </a:rPr>
              <a:t>Planning (Implementation roadmap, financial planning, reporting)</a:t>
            </a:r>
          </a:p>
          <a:p>
            <a:pPr algn="ctr">
              <a:defRPr/>
            </a:pPr>
            <a:r>
              <a:rPr lang="en-GB" sz="1600" b="1" kern="0" dirty="0">
                <a:solidFill>
                  <a:srgbClr val="002060"/>
                </a:solidFill>
                <a:latin typeface="Calibri"/>
              </a:rPr>
              <a:t>F. Sonnemann, J. Gutleber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874285" y="2314375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5874437" y="3782897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>
            <a:off x="5874437" y="4285070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7295341" y="3600969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7324870" y="4427418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7286397" y="2508734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3" name="Title 1"/>
          <p:cNvSpPr txBox="1">
            <a:spLocks/>
          </p:cNvSpPr>
          <p:nvPr/>
        </p:nvSpPr>
        <p:spPr>
          <a:xfrm>
            <a:off x="0" y="-1863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1" i="0" u="none" strike="noStrike" cap="none" spc="0" normalizeH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eaLnBrk="0" hangingPunct="0"/>
            <a:r>
              <a:rPr lang="en-GB" dirty="0"/>
              <a:t>FCC C</a:t>
            </a:r>
            <a:r>
              <a:rPr lang="en-GB" dirty="0" smtClean="0"/>
              <a:t>oordination Team</a:t>
            </a:r>
            <a:endParaRPr lang="en-GB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5874494" y="3016002"/>
            <a:ext cx="1368304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8654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3990" y="3573016"/>
            <a:ext cx="8064896" cy="198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6" y="33184"/>
            <a:ext cx="2711196" cy="1133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9508" y="3800073"/>
            <a:ext cx="20051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FCC-</a:t>
            </a:r>
            <a:r>
              <a:rPr lang="fr-CH" b="1" dirty="0" err="1" smtClean="0"/>
              <a:t>ee</a:t>
            </a:r>
            <a:r>
              <a:rPr lang="fr-CH" b="1" dirty="0" smtClean="0"/>
              <a:t> </a:t>
            </a:r>
          </a:p>
          <a:p>
            <a:r>
              <a:rPr lang="fr-CH" dirty="0" smtClean="0"/>
              <a:t>Alain Blondel</a:t>
            </a:r>
          </a:p>
          <a:p>
            <a:r>
              <a:rPr lang="fr-CH" dirty="0" smtClean="0"/>
              <a:t>John Ellis</a:t>
            </a:r>
          </a:p>
          <a:p>
            <a:r>
              <a:rPr lang="fr-CH" dirty="0" smtClean="0"/>
              <a:t>Christophe </a:t>
            </a:r>
            <a:r>
              <a:rPr lang="fr-CH" dirty="0" err="1" smtClean="0"/>
              <a:t>Grojean</a:t>
            </a:r>
            <a:endParaRPr lang="fr-CH" dirty="0" smtClean="0"/>
          </a:p>
          <a:p>
            <a:r>
              <a:rPr lang="fr-CH" dirty="0" smtClean="0"/>
              <a:t>Patrick </a:t>
            </a:r>
            <a:r>
              <a:rPr lang="fr-CH" dirty="0" err="1" smtClean="0"/>
              <a:t>Janot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5" name="TextBox 4"/>
          <p:cNvSpPr txBox="1"/>
          <p:nvPr/>
        </p:nvSpPr>
        <p:spPr>
          <a:xfrm>
            <a:off x="3546355" y="3789040"/>
            <a:ext cx="239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FCC-</a:t>
            </a:r>
            <a:r>
              <a:rPr lang="fr-CH" b="1" dirty="0" err="1" smtClean="0"/>
              <a:t>hh</a:t>
            </a:r>
            <a:endParaRPr lang="fr-CH" b="1" dirty="0" smtClean="0"/>
          </a:p>
          <a:p>
            <a:r>
              <a:rPr lang="fr-CH" dirty="0" smtClean="0"/>
              <a:t>Austin Ball</a:t>
            </a:r>
          </a:p>
          <a:p>
            <a:r>
              <a:rPr lang="fr-CH" dirty="0" smtClean="0"/>
              <a:t>Fabiola </a:t>
            </a:r>
            <a:r>
              <a:rPr lang="fr-CH" dirty="0" err="1" smtClean="0"/>
              <a:t>Gianotti</a:t>
            </a:r>
            <a:endParaRPr lang="fr-CH" dirty="0" smtClean="0"/>
          </a:p>
          <a:p>
            <a:r>
              <a:rPr lang="fr-CH" dirty="0" smtClean="0"/>
              <a:t>Michelangelo </a:t>
            </a:r>
            <a:r>
              <a:rPr lang="fr-CH" dirty="0" err="1" smtClean="0"/>
              <a:t>Mangano</a:t>
            </a:r>
            <a:endParaRPr lang="fr-CH" dirty="0"/>
          </a:p>
        </p:txBody>
      </p:sp>
      <p:sp>
        <p:nvSpPr>
          <p:cNvPr id="7" name="TextBox 6"/>
          <p:cNvSpPr txBox="1"/>
          <p:nvPr/>
        </p:nvSpPr>
        <p:spPr>
          <a:xfrm>
            <a:off x="6558436" y="3812847"/>
            <a:ext cx="1829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FCC-</a:t>
            </a:r>
            <a:r>
              <a:rPr lang="fr-CH" b="1" dirty="0" err="1" smtClean="0"/>
              <a:t>he</a:t>
            </a:r>
            <a:endParaRPr lang="fr-CH" b="1" dirty="0" smtClean="0"/>
          </a:p>
          <a:p>
            <a:r>
              <a:rPr lang="fr-CH" dirty="0" smtClean="0"/>
              <a:t>Max Klein</a:t>
            </a:r>
          </a:p>
          <a:p>
            <a:r>
              <a:rPr lang="fr-CH" dirty="0" smtClean="0"/>
              <a:t>Monica d’</a:t>
            </a:r>
            <a:r>
              <a:rPr lang="fr-CH" dirty="0" err="1" smtClean="0"/>
              <a:t>Onofrio</a:t>
            </a:r>
            <a:endParaRPr lang="fr-CH" dirty="0" smtClean="0"/>
          </a:p>
          <a:p>
            <a:endParaRPr lang="fr-CH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51620" y="1853825"/>
            <a:ext cx="690285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3200" b="1" dirty="0"/>
              <a:t>FCC-</a:t>
            </a:r>
            <a:r>
              <a:rPr lang="fr-CH" sz="3200" b="1" dirty="0" err="1"/>
              <a:t>PHYSics</a:t>
            </a:r>
            <a:r>
              <a:rPr lang="fr-CH" sz="3200" b="1" dirty="0"/>
              <a:t>-</a:t>
            </a:r>
            <a:r>
              <a:rPr lang="fr-CH" sz="3200" b="1" dirty="0" err="1"/>
              <a:t>COordination</a:t>
            </a:r>
            <a:r>
              <a:rPr lang="fr-CH" sz="3200" b="1" dirty="0"/>
              <a:t>-group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344843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538" y="371475"/>
            <a:ext cx="6638925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324100" y="762000"/>
            <a:ext cx="5054600" cy="48895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120900" y="673100"/>
            <a:ext cx="5334000" cy="5156200"/>
          </a:xfrm>
          <a:prstGeom prst="line">
            <a:avLst/>
          </a:prstGeom>
          <a:noFill/>
          <a:ln w="63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463800" y="5435600"/>
            <a:ext cx="0" cy="1397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061200" y="1016000"/>
            <a:ext cx="0" cy="1397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6781800" y="1130300"/>
            <a:ext cx="12700" cy="4826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642100" y="1460500"/>
            <a:ext cx="0" cy="381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565900" y="1536700"/>
            <a:ext cx="0" cy="381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4737100" y="3302000"/>
            <a:ext cx="0" cy="381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216400" y="3810000"/>
            <a:ext cx="0" cy="38100"/>
          </a:xfrm>
          <a:prstGeom prst="line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4597400" y="28956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b</a:t>
            </a:r>
            <a:endParaRPr lang="en-US" sz="1800" dirty="0" err="1" smtClean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25700" y="4876800"/>
            <a:ext cx="31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smtClean="0">
                <a:latin typeface="+mj-lt"/>
                <a:sym typeface="Symbol"/>
              </a:rPr>
              <a:t></a:t>
            </a:r>
            <a:endParaRPr lang="en-US" sz="2400" dirty="0" err="1" smtClean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64000" y="3340100"/>
            <a:ext cx="31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smtClean="0">
                <a:latin typeface="+mj-lt"/>
                <a:sym typeface="Symbol"/>
              </a:rPr>
              <a:t></a:t>
            </a:r>
            <a:endParaRPr lang="en-US" sz="2400" dirty="0" err="1" smtClean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65400" y="876300"/>
            <a:ext cx="1561646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Full HL-LHC</a:t>
            </a:r>
            <a:endParaRPr lang="en-US" sz="1800" dirty="0" err="1" smtClean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73800" y="10922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Z</a:t>
            </a:r>
            <a:endParaRPr lang="en-US" sz="1800" dirty="0" err="1" smtClean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07100" y="12827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W</a:t>
            </a:r>
            <a:endParaRPr lang="en-US" sz="1800" dirty="0" err="1" smtClean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7000" y="8509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H</a:t>
            </a:r>
            <a:endParaRPr lang="en-US" sz="1800" dirty="0" err="1" smtClean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21500" y="6731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t</a:t>
            </a:r>
            <a:endParaRPr lang="en-US" sz="1800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12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44000" cy="63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0" y="428626"/>
            <a:ext cx="901065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60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15 July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/>
              <a:t>Alain Blondel  Precision EW measurements at future accelerators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/>
              <a:t>56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5" y="15764"/>
            <a:ext cx="8460940" cy="557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525" y="5780927"/>
            <a:ext cx="81562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This </a:t>
            </a:r>
            <a:r>
              <a:rPr lang="fr-CH" dirty="0" err="1" smtClean="0"/>
              <a:t>will</a:t>
            </a:r>
            <a:r>
              <a:rPr lang="fr-CH" dirty="0" smtClean="0"/>
              <a:t> </a:t>
            </a:r>
            <a:r>
              <a:rPr lang="fr-CH" dirty="0" err="1" smtClean="0"/>
              <a:t>remain</a:t>
            </a:r>
            <a:r>
              <a:rPr lang="fr-CH" dirty="0" smtClean="0"/>
              <a:t> the </a:t>
            </a:r>
            <a:r>
              <a:rPr lang="fr-CH" dirty="0" err="1" smtClean="0"/>
              <a:t>reserved</a:t>
            </a:r>
            <a:r>
              <a:rPr lang="fr-CH" dirty="0" smtClean="0"/>
              <a:t> </a:t>
            </a:r>
            <a:r>
              <a:rPr lang="fr-CH" dirty="0" err="1" smtClean="0"/>
              <a:t>domain</a:t>
            </a:r>
            <a:r>
              <a:rPr lang="fr-CH" dirty="0" smtClean="0"/>
              <a:t> of the hadron </a:t>
            </a:r>
            <a:r>
              <a:rPr lang="fr-CH" dirty="0" err="1" smtClean="0"/>
              <a:t>colliders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HL-LHC and FCC-</a:t>
            </a:r>
            <a:r>
              <a:rPr lang="fr-CH" dirty="0" err="1" smtClean="0"/>
              <a:t>hh</a:t>
            </a:r>
            <a:r>
              <a:rPr lang="fr-CH" dirty="0" smtClean="0"/>
              <a:t>!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123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15 July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>
                    <a:tint val="75000"/>
                  </a:prstClr>
                </a:solidFill>
              </a:rPr>
              <a:t>Alain Blondel  Precision EW measurements at future accelerators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143635"/>
            <a:ext cx="30722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The main </a:t>
            </a:r>
            <a:r>
              <a:rPr lang="fr-CH" sz="3200" b="1" dirty="0" err="1" smtClean="0"/>
              <a:t>players</a:t>
            </a:r>
            <a:endParaRPr lang="fr-CH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6555" y="933433"/>
            <a:ext cx="7594643" cy="513986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Inputs: </a:t>
            </a:r>
          </a:p>
          <a:p>
            <a:r>
              <a:rPr lang="fr-CH" dirty="0" smtClean="0"/>
              <a:t>G</a:t>
            </a:r>
            <a:r>
              <a:rPr lang="fr-CH" baseline="-25000" dirty="0" smtClean="0"/>
              <a:t>F </a:t>
            </a:r>
            <a:r>
              <a:rPr lang="da-DK" dirty="0" smtClean="0"/>
              <a:t>= </a:t>
            </a:r>
            <a:r>
              <a:rPr lang="da-DK" dirty="0"/>
              <a:t>1.1663787(6) × 10</a:t>
            </a:r>
            <a:r>
              <a:rPr lang="da-DK" baseline="30000" dirty="0"/>
              <a:t>−5</a:t>
            </a:r>
            <a:r>
              <a:rPr lang="da-DK" dirty="0"/>
              <a:t> </a:t>
            </a:r>
            <a:r>
              <a:rPr lang="da-DK" dirty="0" smtClean="0"/>
              <a:t>/GeV</a:t>
            </a:r>
            <a:r>
              <a:rPr lang="da-DK" baseline="30000" dirty="0" smtClean="0"/>
              <a:t>2     </a:t>
            </a:r>
            <a:r>
              <a:rPr lang="da-DK" dirty="0" smtClean="0"/>
              <a:t>             from  muon life time              </a:t>
            </a:r>
            <a:r>
              <a:rPr lang="da-DK" sz="2000" b="1" dirty="0" smtClean="0"/>
              <a:t>6 10</a:t>
            </a:r>
            <a:r>
              <a:rPr lang="da-DK" sz="2000" b="1" baseline="30000" dirty="0" smtClean="0"/>
              <a:t>-7</a:t>
            </a:r>
            <a:endParaRPr lang="da-DK" baseline="30000" dirty="0"/>
          </a:p>
          <a:p>
            <a:r>
              <a:rPr lang="da-DK" dirty="0" smtClean="0"/>
              <a:t>M</a:t>
            </a:r>
            <a:r>
              <a:rPr lang="da-DK" baseline="-25000" dirty="0" smtClean="0"/>
              <a:t>Z</a:t>
            </a:r>
            <a:r>
              <a:rPr lang="da-DK" dirty="0" smtClean="0"/>
              <a:t> = </a:t>
            </a:r>
            <a:r>
              <a:rPr lang="fr-CH" dirty="0"/>
              <a:t>91.1876 ± 0.0021 </a:t>
            </a:r>
            <a:r>
              <a:rPr lang="fr-CH" dirty="0" err="1"/>
              <a:t>GeV</a:t>
            </a:r>
            <a:r>
              <a:rPr lang="da-DK" dirty="0" smtClean="0"/>
              <a:t>                       Z line shape                             </a:t>
            </a:r>
            <a:r>
              <a:rPr lang="da-DK" sz="2000" b="1" dirty="0" smtClean="0"/>
              <a:t>2 10</a:t>
            </a:r>
            <a:r>
              <a:rPr lang="da-DK" sz="2000" b="1" baseline="30000" dirty="0" smtClean="0"/>
              <a:t>-5</a:t>
            </a:r>
            <a:endParaRPr lang="da-DK" baseline="30000" dirty="0"/>
          </a:p>
          <a:p>
            <a:r>
              <a:rPr lang="el-GR" dirty="0"/>
              <a:t>α = 1/137.035999074(44</a:t>
            </a:r>
            <a:r>
              <a:rPr lang="el-GR" dirty="0" smtClean="0"/>
              <a:t>)</a:t>
            </a:r>
            <a:r>
              <a:rPr lang="fr-CH" dirty="0" smtClean="0"/>
              <a:t>                          </a:t>
            </a:r>
            <a:r>
              <a:rPr lang="fr-CH" dirty="0" err="1" smtClean="0"/>
              <a:t>electron</a:t>
            </a:r>
            <a:r>
              <a:rPr lang="fr-CH" dirty="0" smtClean="0"/>
              <a:t> g-2</a:t>
            </a:r>
            <a:r>
              <a:rPr lang="da-DK" dirty="0" smtClean="0"/>
              <a:t>                             </a:t>
            </a:r>
            <a:r>
              <a:rPr lang="da-DK" sz="2000" b="1" dirty="0" smtClean="0"/>
              <a:t>3 10</a:t>
            </a:r>
            <a:r>
              <a:rPr lang="da-DK" sz="2000" b="1" baseline="30000" dirty="0" smtClean="0"/>
              <a:t>-10</a:t>
            </a:r>
            <a:endParaRPr lang="da-DK" b="1" dirty="0" smtClean="0"/>
          </a:p>
          <a:p>
            <a:endParaRPr lang="da-DK" dirty="0" smtClean="0">
              <a:sym typeface="Symbol"/>
            </a:endParaRPr>
          </a:p>
          <a:p>
            <a:r>
              <a:rPr lang="da-DK" sz="2000" b="1" dirty="0" smtClean="0">
                <a:sym typeface="Symbol"/>
              </a:rPr>
              <a:t>EW observables sensitive to new physics:</a:t>
            </a:r>
          </a:p>
          <a:p>
            <a:r>
              <a:rPr lang="da-DK" dirty="0" smtClean="0">
                <a:sym typeface="Symbol"/>
              </a:rPr>
              <a:t>M</a:t>
            </a:r>
            <a:r>
              <a:rPr lang="da-DK" baseline="-25000" dirty="0" smtClean="0">
                <a:sym typeface="Symbol"/>
              </a:rPr>
              <a:t>W</a:t>
            </a:r>
            <a:r>
              <a:rPr lang="da-DK" dirty="0" smtClean="0">
                <a:sym typeface="Symbol"/>
              </a:rPr>
              <a:t> = 80.385 </a:t>
            </a:r>
            <a:r>
              <a:rPr lang="fr-CH" dirty="0" smtClean="0"/>
              <a:t>± 0.015                                          LEP, </a:t>
            </a:r>
            <a:r>
              <a:rPr lang="fr-CH" dirty="0" err="1" smtClean="0"/>
              <a:t>Tevatron</a:t>
            </a:r>
            <a:r>
              <a:rPr lang="fr-CH" dirty="0" smtClean="0"/>
              <a:t>                      </a:t>
            </a:r>
            <a:r>
              <a:rPr lang="fr-CH" b="1" dirty="0" smtClean="0"/>
              <a:t> </a:t>
            </a:r>
            <a:r>
              <a:rPr lang="fr-CH" sz="2000" b="1" dirty="0" smtClean="0"/>
              <a:t>2 10</a:t>
            </a:r>
            <a:r>
              <a:rPr lang="fr-CH" sz="2000" b="1" baseline="30000" dirty="0" smtClean="0"/>
              <a:t>-4</a:t>
            </a:r>
            <a:endParaRPr lang="da-DK" sz="2000" b="1" dirty="0" smtClean="0">
              <a:sym typeface="Symbol"/>
            </a:endParaRPr>
          </a:p>
          <a:p>
            <a:r>
              <a:rPr lang="fr-CH" dirty="0"/>
              <a:t>sin</a:t>
            </a:r>
            <a:r>
              <a:rPr lang="fr-CH" baseline="30000" dirty="0"/>
              <a:t>2</a:t>
            </a:r>
            <a:r>
              <a:rPr lang="fr-CH" dirty="0">
                <a:sym typeface="Symbol"/>
              </a:rPr>
              <a:t></a:t>
            </a:r>
            <a:r>
              <a:rPr lang="fr-CH" baseline="-25000" dirty="0">
                <a:sym typeface="Symbol"/>
              </a:rPr>
              <a:t>W</a:t>
            </a:r>
            <a:r>
              <a:rPr lang="fr-CH" baseline="30000" dirty="0">
                <a:sym typeface="Symbol"/>
              </a:rPr>
              <a:t>eff  = </a:t>
            </a:r>
            <a:r>
              <a:rPr lang="fr-CH" dirty="0">
                <a:sym typeface="Symbol"/>
              </a:rPr>
              <a:t>0.23153 </a:t>
            </a:r>
            <a:r>
              <a:rPr lang="fr-CH" dirty="0"/>
              <a:t>±   0.00016                       WA  Z pole </a:t>
            </a:r>
            <a:r>
              <a:rPr lang="fr-CH" dirty="0" err="1"/>
              <a:t>asymmetries</a:t>
            </a:r>
            <a:r>
              <a:rPr lang="fr-CH" dirty="0"/>
              <a:t>      </a:t>
            </a:r>
            <a:r>
              <a:rPr lang="fr-CH" sz="2000" b="1" dirty="0"/>
              <a:t>7 10</a:t>
            </a:r>
            <a:r>
              <a:rPr lang="fr-CH" sz="2000" b="1" baseline="30000" dirty="0"/>
              <a:t>-4</a:t>
            </a:r>
            <a:endParaRPr lang="fr-CH" b="1" dirty="0"/>
          </a:p>
          <a:p>
            <a:endParaRPr lang="da-DK" dirty="0" smtClean="0">
              <a:sym typeface="Symbol"/>
            </a:endParaRPr>
          </a:p>
          <a:p>
            <a:r>
              <a:rPr lang="da-DK" sz="2000" b="1" dirty="0" smtClean="0">
                <a:sym typeface="Symbol"/>
              </a:rPr>
              <a:t>Nuisance </a:t>
            </a:r>
            <a:r>
              <a:rPr lang="da-DK" sz="2000" b="1" dirty="0" smtClean="0"/>
              <a:t> paramenters: </a:t>
            </a:r>
            <a:endParaRPr lang="da-DK" sz="2000" b="1" dirty="0"/>
          </a:p>
          <a:p>
            <a:r>
              <a:rPr lang="da-DK" b="1" dirty="0">
                <a:solidFill>
                  <a:srgbClr val="FF0000"/>
                </a:solidFill>
                <a:sym typeface="Symbol"/>
              </a:rPr>
              <a:t> (M</a:t>
            </a:r>
            <a:r>
              <a:rPr lang="da-DK" b="1" baseline="-25000" dirty="0">
                <a:solidFill>
                  <a:srgbClr val="FF0000"/>
                </a:solidFill>
                <a:sym typeface="Symbol"/>
              </a:rPr>
              <a:t>Z</a:t>
            </a:r>
            <a:r>
              <a:rPr lang="da-DK" b="1" dirty="0">
                <a:solidFill>
                  <a:srgbClr val="FF0000"/>
                </a:solidFill>
                <a:sym typeface="Symbol"/>
              </a:rPr>
              <a:t>) =1/127.944(14)                               hadronic corrections              </a:t>
            </a:r>
            <a:r>
              <a:rPr lang="da-DK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a-DK" sz="2000" b="1" dirty="0" smtClean="0">
                <a:solidFill>
                  <a:srgbClr val="FF0000"/>
                </a:solidFill>
                <a:sym typeface="Symbol"/>
              </a:rPr>
              <a:t>1.1 </a:t>
            </a:r>
            <a:r>
              <a:rPr lang="da-DK" sz="2000" b="1" dirty="0">
                <a:solidFill>
                  <a:srgbClr val="FF0000"/>
                </a:solidFill>
                <a:sym typeface="Symbol"/>
              </a:rPr>
              <a:t>10</a:t>
            </a:r>
            <a:r>
              <a:rPr lang="da-DK" sz="2000" b="1" baseline="30000" dirty="0">
                <a:solidFill>
                  <a:srgbClr val="FF0000"/>
                </a:solidFill>
                <a:sym typeface="Symbol"/>
              </a:rPr>
              <a:t>-4</a:t>
            </a:r>
            <a:endParaRPr lang="da-DK" b="1" dirty="0">
              <a:solidFill>
                <a:srgbClr val="FF0000"/>
              </a:solidFill>
              <a:sym typeface="Symbol"/>
            </a:endParaRPr>
          </a:p>
          <a:p>
            <a:r>
              <a:rPr lang="da-DK" dirty="0">
                <a:sym typeface="Symbol"/>
              </a:rPr>
              <a:t>                                                                        </a:t>
            </a:r>
            <a:r>
              <a:rPr lang="da-DK" dirty="0">
                <a:solidFill>
                  <a:srgbClr val="FF0000"/>
                </a:solidFill>
                <a:sym typeface="Symbol"/>
              </a:rPr>
              <a:t>to running alpha </a:t>
            </a:r>
            <a:endParaRPr lang="da-DK" dirty="0">
              <a:sym typeface="Symbol"/>
            </a:endParaRPr>
          </a:p>
          <a:p>
            <a:r>
              <a:rPr lang="da-DK" dirty="0" smtClean="0">
                <a:solidFill>
                  <a:schemeClr val="accent1"/>
                </a:solidFill>
                <a:sym typeface="Symbol"/>
              </a:rPr>
              <a:t></a:t>
            </a:r>
            <a:r>
              <a:rPr lang="da-DK" baseline="-25000" dirty="0" smtClean="0">
                <a:solidFill>
                  <a:schemeClr val="accent1"/>
                </a:solidFill>
                <a:sym typeface="Symbol"/>
              </a:rPr>
              <a:t>S</a:t>
            </a:r>
            <a:r>
              <a:rPr lang="da-DK" dirty="0" smtClean="0">
                <a:solidFill>
                  <a:schemeClr val="accent1"/>
                </a:solidFill>
                <a:sym typeface="Symbol"/>
              </a:rPr>
              <a:t> (</a:t>
            </a:r>
            <a:r>
              <a:rPr lang="da-DK" dirty="0">
                <a:solidFill>
                  <a:schemeClr val="accent1"/>
                </a:solidFill>
                <a:sym typeface="Symbol"/>
              </a:rPr>
              <a:t>M</a:t>
            </a:r>
            <a:r>
              <a:rPr lang="da-DK" baseline="-25000" dirty="0">
                <a:solidFill>
                  <a:schemeClr val="accent1"/>
                </a:solidFill>
                <a:sym typeface="Symbol"/>
              </a:rPr>
              <a:t>Z</a:t>
            </a:r>
            <a:r>
              <a:rPr lang="da-DK" dirty="0">
                <a:solidFill>
                  <a:schemeClr val="accent1"/>
                </a:solidFill>
                <a:sym typeface="Symbol"/>
              </a:rPr>
              <a:t>) </a:t>
            </a:r>
            <a:r>
              <a:rPr lang="da-DK" dirty="0" smtClean="0">
                <a:solidFill>
                  <a:schemeClr val="accent1"/>
                </a:solidFill>
                <a:sym typeface="Symbol"/>
              </a:rPr>
              <a:t>=0.1187(7)                                       strong coupling constant           </a:t>
            </a:r>
            <a:r>
              <a:rPr lang="da-DK" sz="2000" b="1" dirty="0" smtClean="0">
                <a:solidFill>
                  <a:schemeClr val="accent1"/>
                </a:solidFill>
                <a:sym typeface="Symbol"/>
              </a:rPr>
              <a:t>7 10</a:t>
            </a:r>
            <a:r>
              <a:rPr lang="da-DK" sz="2000" b="1" baseline="30000" dirty="0" smtClean="0">
                <a:solidFill>
                  <a:schemeClr val="accent1"/>
                </a:solidFill>
                <a:sym typeface="Symbol"/>
              </a:rPr>
              <a:t>-3 </a:t>
            </a:r>
            <a:endParaRPr lang="da-DK" b="1" dirty="0">
              <a:solidFill>
                <a:srgbClr val="FF0000"/>
              </a:solidFill>
              <a:sym typeface="Symbol"/>
            </a:endParaRPr>
          </a:p>
          <a:p>
            <a:r>
              <a:rPr lang="da-DK" b="1" dirty="0" smtClean="0">
                <a:solidFill>
                  <a:schemeClr val="accent1"/>
                </a:solidFill>
                <a:sym typeface="Symbol"/>
              </a:rPr>
              <a:t>m</a:t>
            </a:r>
            <a:r>
              <a:rPr lang="da-DK" b="1" baseline="-25000" dirty="0" smtClean="0">
                <a:solidFill>
                  <a:schemeClr val="accent1"/>
                </a:solidFill>
                <a:sym typeface="Symbol"/>
              </a:rPr>
              <a:t>top    </a:t>
            </a:r>
            <a:r>
              <a:rPr lang="da-DK" b="1" dirty="0" smtClean="0">
                <a:solidFill>
                  <a:schemeClr val="accent1"/>
                </a:solidFill>
                <a:sym typeface="Symbol"/>
              </a:rPr>
              <a:t>= </a:t>
            </a:r>
            <a:r>
              <a:rPr lang="fr-CH" dirty="0">
                <a:solidFill>
                  <a:schemeClr val="accent1"/>
                </a:solidFill>
              </a:rPr>
              <a:t>173.34 ± 0.76 </a:t>
            </a:r>
            <a:r>
              <a:rPr lang="fr-CH" dirty="0" err="1" smtClean="0">
                <a:solidFill>
                  <a:schemeClr val="accent1"/>
                </a:solidFill>
              </a:rPr>
              <a:t>GeV</a:t>
            </a:r>
            <a:r>
              <a:rPr lang="fr-CH" dirty="0" smtClean="0">
                <a:solidFill>
                  <a:schemeClr val="accent1"/>
                </a:solidFill>
              </a:rPr>
              <a:t>                           </a:t>
            </a:r>
            <a:r>
              <a:rPr lang="fr-CH" dirty="0" err="1" smtClean="0">
                <a:solidFill>
                  <a:schemeClr val="accent1"/>
                </a:solidFill>
              </a:rPr>
              <a:t>from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LHC+Tevatron</a:t>
            </a:r>
            <a:r>
              <a:rPr lang="fr-CH" dirty="0" smtClean="0">
                <a:solidFill>
                  <a:schemeClr val="accent1"/>
                </a:solidFill>
              </a:rPr>
              <a:t>                   </a:t>
            </a:r>
            <a:r>
              <a:rPr lang="fr-CH" sz="2000" b="1" dirty="0" smtClean="0">
                <a:solidFill>
                  <a:schemeClr val="accent1"/>
                </a:solidFill>
              </a:rPr>
              <a:t>4 10</a:t>
            </a:r>
            <a:r>
              <a:rPr lang="fr-CH" sz="2000" b="1" baseline="30000" dirty="0" smtClean="0">
                <a:solidFill>
                  <a:schemeClr val="accent1"/>
                </a:solidFill>
              </a:rPr>
              <a:t>-3</a:t>
            </a:r>
            <a:endParaRPr lang="fr-CH" sz="2000" b="1" dirty="0" smtClean="0">
              <a:solidFill>
                <a:schemeClr val="accent1"/>
              </a:solidFill>
            </a:endParaRPr>
          </a:p>
          <a:p>
            <a:r>
              <a:rPr lang="fr-CH" dirty="0">
                <a:solidFill>
                  <a:schemeClr val="accent1"/>
                </a:solidFill>
              </a:rPr>
              <a:t> </a:t>
            </a:r>
            <a:r>
              <a:rPr lang="fr-CH" dirty="0" smtClean="0">
                <a:solidFill>
                  <a:schemeClr val="accent1"/>
                </a:solidFill>
              </a:rPr>
              <a:t>                                                                         </a:t>
            </a:r>
            <a:r>
              <a:rPr lang="fr-CH" dirty="0" err="1" smtClean="0">
                <a:solidFill>
                  <a:schemeClr val="accent1"/>
                </a:solidFill>
              </a:rPr>
              <a:t>combination</a:t>
            </a:r>
            <a:r>
              <a:rPr lang="fr-CH" dirty="0" smtClean="0">
                <a:solidFill>
                  <a:schemeClr val="accent1"/>
                </a:solidFill>
              </a:rPr>
              <a:t>                               </a:t>
            </a:r>
            <a:r>
              <a:rPr lang="fr-CH" dirty="0" smtClean="0"/>
              <a:t>     </a:t>
            </a:r>
            <a:endParaRPr lang="fr-CH" dirty="0"/>
          </a:p>
          <a:p>
            <a:r>
              <a:rPr lang="fr-CH" dirty="0" err="1" smtClean="0"/>
              <a:t>m</a:t>
            </a:r>
            <a:r>
              <a:rPr lang="fr-CH" baseline="-25000" dirty="0" err="1" smtClean="0"/>
              <a:t>H</a:t>
            </a:r>
            <a:r>
              <a:rPr lang="fr-CH" baseline="-25000" dirty="0" smtClean="0"/>
              <a:t>    </a:t>
            </a:r>
            <a:r>
              <a:rPr lang="fr-CH" dirty="0" smtClean="0"/>
              <a:t>     = ATLAS </a:t>
            </a:r>
            <a:r>
              <a:rPr lang="fr-CH" dirty="0"/>
              <a:t>125.36 ± 0.37 (stat) ± 0.18 (</a:t>
            </a:r>
            <a:r>
              <a:rPr lang="fr-CH" dirty="0" err="1"/>
              <a:t>syst</a:t>
            </a:r>
            <a:r>
              <a:rPr lang="fr-CH" dirty="0"/>
              <a:t>) </a:t>
            </a:r>
            <a:r>
              <a:rPr lang="fr-CH" dirty="0" err="1"/>
              <a:t>GeV</a:t>
            </a:r>
            <a:r>
              <a:rPr lang="fr-CH" dirty="0" smtClean="0"/>
              <a:t>    </a:t>
            </a:r>
            <a:r>
              <a:rPr lang="fr-CH" b="1" i="1" dirty="0" smtClean="0"/>
              <a:t>125.17 ± 0.25      </a:t>
            </a:r>
            <a:r>
              <a:rPr lang="fr-CH" sz="2000" b="1" dirty="0" smtClean="0"/>
              <a:t>2 10</a:t>
            </a:r>
            <a:r>
              <a:rPr lang="fr-CH" sz="2000" b="1" baseline="30000" dirty="0" smtClean="0"/>
              <a:t>-3</a:t>
            </a:r>
            <a:r>
              <a:rPr lang="fr-CH" sz="2000" b="1" dirty="0" smtClean="0"/>
              <a:t>  </a:t>
            </a:r>
            <a:endParaRPr lang="fr-CH" b="1" dirty="0" smtClean="0"/>
          </a:p>
          <a:p>
            <a:r>
              <a:rPr lang="fr-CH" dirty="0"/>
              <a:t> </a:t>
            </a:r>
            <a:r>
              <a:rPr lang="fr-CH" dirty="0" smtClean="0"/>
              <a:t>               CMS    125.03 </a:t>
            </a:r>
            <a:r>
              <a:rPr lang="fr-CH" dirty="0"/>
              <a:t>± </a:t>
            </a:r>
            <a:r>
              <a:rPr lang="fr-CH" dirty="0" smtClean="0"/>
              <a:t>0.26 (stat) </a:t>
            </a:r>
            <a:r>
              <a:rPr lang="fr-CH" dirty="0"/>
              <a:t>±</a:t>
            </a:r>
            <a:r>
              <a:rPr lang="fr-CH" dirty="0" smtClean="0"/>
              <a:t> 0.14 (</a:t>
            </a:r>
            <a:r>
              <a:rPr lang="fr-CH" dirty="0" err="1" smtClean="0"/>
              <a:t>syst</a:t>
            </a:r>
            <a:r>
              <a:rPr lang="fr-CH" dirty="0" smtClean="0"/>
              <a:t>) </a:t>
            </a:r>
            <a:r>
              <a:rPr lang="fr-CH" dirty="0" err="1" smtClean="0"/>
              <a:t>GeV</a:t>
            </a:r>
            <a:r>
              <a:rPr lang="fr-CH" dirty="0" smtClean="0"/>
              <a:t> </a:t>
            </a:r>
            <a:r>
              <a:rPr lang="fr-CH" dirty="0"/>
              <a:t> </a:t>
            </a:r>
            <a:endParaRPr lang="fr-CH" dirty="0" smtClean="0"/>
          </a:p>
        </p:txBody>
      </p:sp>
    </p:spTree>
    <p:extLst>
      <p:ext uri="{BB962C8B-B14F-4D97-AF65-F5344CB8AC3E}">
        <p14:creationId xmlns:p14="http://schemas.microsoft.com/office/powerpoint/2010/main" val="3807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69" y="2887188"/>
            <a:ext cx="6300768" cy="37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" y="116632"/>
            <a:ext cx="4560668" cy="27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913021" y="348471"/>
            <a:ext cx="1275753" cy="2233104"/>
          </a:xfrm>
          <a:custGeom>
            <a:avLst/>
            <a:gdLst>
              <a:gd name="connsiteX0" fmla="*/ 216568 w 1275753"/>
              <a:gd name="connsiteY0" fmla="*/ 36540 h 2233104"/>
              <a:gd name="connsiteX1" fmla="*/ 902368 w 1275753"/>
              <a:gd name="connsiteY1" fmla="*/ 36540 h 2233104"/>
              <a:gd name="connsiteX2" fmla="*/ 1046747 w 1275753"/>
              <a:gd name="connsiteY2" fmla="*/ 36540 h 2233104"/>
              <a:gd name="connsiteX3" fmla="*/ 1215190 w 1275753"/>
              <a:gd name="connsiteY3" fmla="*/ 529834 h 2233104"/>
              <a:gd name="connsiteX4" fmla="*/ 1275347 w 1275753"/>
              <a:gd name="connsiteY4" fmla="*/ 1179540 h 2233104"/>
              <a:gd name="connsiteX5" fmla="*/ 1191126 w 1275753"/>
              <a:gd name="connsiteY5" fmla="*/ 1793150 h 2233104"/>
              <a:gd name="connsiteX6" fmla="*/ 1046747 w 1275753"/>
              <a:gd name="connsiteY6" fmla="*/ 2190192 h 2233104"/>
              <a:gd name="connsiteX7" fmla="*/ 1022684 w 1275753"/>
              <a:gd name="connsiteY7" fmla="*/ 2226287 h 2233104"/>
              <a:gd name="connsiteX8" fmla="*/ 264695 w 1275753"/>
              <a:gd name="connsiteY8" fmla="*/ 2226287 h 2233104"/>
              <a:gd name="connsiteX9" fmla="*/ 252663 w 1275753"/>
              <a:gd name="connsiteY9" fmla="*/ 2226287 h 2233104"/>
              <a:gd name="connsiteX10" fmla="*/ 228600 w 1275753"/>
              <a:gd name="connsiteY10" fmla="*/ 2178161 h 2233104"/>
              <a:gd name="connsiteX11" fmla="*/ 108284 w 1275753"/>
              <a:gd name="connsiteY11" fmla="*/ 1889403 h 2233104"/>
              <a:gd name="connsiteX12" fmla="*/ 36095 w 1275753"/>
              <a:gd name="connsiteY12" fmla="*/ 1564550 h 2233104"/>
              <a:gd name="connsiteX13" fmla="*/ 0 w 1275753"/>
              <a:gd name="connsiteY13" fmla="*/ 1083287 h 2233104"/>
              <a:gd name="connsiteX14" fmla="*/ 36095 w 1275753"/>
              <a:gd name="connsiteY14" fmla="*/ 662182 h 2233104"/>
              <a:gd name="connsiteX15" fmla="*/ 108284 w 1275753"/>
              <a:gd name="connsiteY15" fmla="*/ 325297 h 2233104"/>
              <a:gd name="connsiteX16" fmla="*/ 168442 w 1275753"/>
              <a:gd name="connsiteY16" fmla="*/ 120761 h 2233104"/>
              <a:gd name="connsiteX17" fmla="*/ 216568 w 1275753"/>
              <a:gd name="connsiteY17" fmla="*/ 36540 h 22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75753" h="2233104">
                <a:moveTo>
                  <a:pt x="216568" y="36540"/>
                </a:moveTo>
                <a:cubicBezTo>
                  <a:pt x="338889" y="22503"/>
                  <a:pt x="902368" y="36540"/>
                  <a:pt x="902368" y="36540"/>
                </a:cubicBezTo>
                <a:cubicBezTo>
                  <a:pt x="1040731" y="36540"/>
                  <a:pt x="994610" y="-45676"/>
                  <a:pt x="1046747" y="36540"/>
                </a:cubicBezTo>
                <a:cubicBezTo>
                  <a:pt x="1098884" y="118756"/>
                  <a:pt x="1177090" y="339334"/>
                  <a:pt x="1215190" y="529834"/>
                </a:cubicBezTo>
                <a:cubicBezTo>
                  <a:pt x="1253290" y="720334"/>
                  <a:pt x="1279358" y="968987"/>
                  <a:pt x="1275347" y="1179540"/>
                </a:cubicBezTo>
                <a:cubicBezTo>
                  <a:pt x="1271336" y="1390093"/>
                  <a:pt x="1229226" y="1624708"/>
                  <a:pt x="1191126" y="1793150"/>
                </a:cubicBezTo>
                <a:cubicBezTo>
                  <a:pt x="1153026" y="1961592"/>
                  <a:pt x="1074821" y="2118003"/>
                  <a:pt x="1046747" y="2190192"/>
                </a:cubicBezTo>
                <a:cubicBezTo>
                  <a:pt x="1018673" y="2262382"/>
                  <a:pt x="1153026" y="2220271"/>
                  <a:pt x="1022684" y="2226287"/>
                </a:cubicBezTo>
                <a:cubicBezTo>
                  <a:pt x="892342" y="2232303"/>
                  <a:pt x="264695" y="2226287"/>
                  <a:pt x="264695" y="2226287"/>
                </a:cubicBezTo>
                <a:cubicBezTo>
                  <a:pt x="136358" y="2226287"/>
                  <a:pt x="258679" y="2234308"/>
                  <a:pt x="252663" y="2226287"/>
                </a:cubicBezTo>
                <a:cubicBezTo>
                  <a:pt x="246647" y="2218266"/>
                  <a:pt x="252663" y="2234308"/>
                  <a:pt x="228600" y="2178161"/>
                </a:cubicBezTo>
                <a:cubicBezTo>
                  <a:pt x="204537" y="2122014"/>
                  <a:pt x="140368" y="1991671"/>
                  <a:pt x="108284" y="1889403"/>
                </a:cubicBezTo>
                <a:cubicBezTo>
                  <a:pt x="76200" y="1787135"/>
                  <a:pt x="54142" y="1698903"/>
                  <a:pt x="36095" y="1564550"/>
                </a:cubicBezTo>
                <a:cubicBezTo>
                  <a:pt x="18048" y="1430197"/>
                  <a:pt x="0" y="1233682"/>
                  <a:pt x="0" y="1083287"/>
                </a:cubicBezTo>
                <a:cubicBezTo>
                  <a:pt x="0" y="932892"/>
                  <a:pt x="18048" y="788514"/>
                  <a:pt x="36095" y="662182"/>
                </a:cubicBezTo>
                <a:cubicBezTo>
                  <a:pt x="54142" y="535850"/>
                  <a:pt x="86226" y="415534"/>
                  <a:pt x="108284" y="325297"/>
                </a:cubicBezTo>
                <a:cubicBezTo>
                  <a:pt x="130342" y="235060"/>
                  <a:pt x="150395" y="168887"/>
                  <a:pt x="168442" y="120761"/>
                </a:cubicBezTo>
                <a:cubicBezTo>
                  <a:pt x="186489" y="72635"/>
                  <a:pt x="94247" y="50577"/>
                  <a:pt x="216568" y="3654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>
                <a:solidFill>
                  <a:schemeClr val="tx1"/>
                </a:solidFill>
              </a:rPr>
              <a:t>present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200" y="2906688"/>
            <a:ext cx="2859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>
                <a:solidFill>
                  <a:srgbClr val="FF00FF"/>
                </a:solidFill>
              </a:rPr>
              <a:t>T</a:t>
            </a:r>
            <a:r>
              <a:rPr lang="fr-CH" dirty="0" err="1" smtClean="0">
                <a:solidFill>
                  <a:srgbClr val="FF00FF"/>
                </a:solidFill>
              </a:rPr>
              <a:t>hickness</a:t>
            </a:r>
            <a:r>
              <a:rPr lang="fr-CH" dirty="0" smtClean="0">
                <a:solidFill>
                  <a:srgbClr val="FF00FF"/>
                </a:solidFill>
              </a:rPr>
              <a:t> of SM line</a:t>
            </a:r>
          </a:p>
          <a:p>
            <a:r>
              <a:rPr lang="fr-CH" dirty="0" err="1" smtClean="0">
                <a:solidFill>
                  <a:srgbClr val="FF00FF"/>
                </a:solidFill>
              </a:rPr>
              <a:t>is</a:t>
            </a:r>
            <a:r>
              <a:rPr lang="fr-CH" dirty="0" smtClean="0">
                <a:solidFill>
                  <a:srgbClr val="FF00FF"/>
                </a:solidFill>
              </a:rPr>
              <a:t> </a:t>
            </a:r>
            <a:r>
              <a:rPr lang="fr-CH" dirty="0" err="1" smtClean="0">
                <a:solidFill>
                  <a:srgbClr val="FF00FF"/>
                </a:solidFill>
              </a:rPr>
              <a:t>given</a:t>
            </a:r>
            <a:r>
              <a:rPr lang="fr-CH" dirty="0" smtClean="0">
                <a:solidFill>
                  <a:srgbClr val="FF00FF"/>
                </a:solidFill>
              </a:rPr>
              <a:t> by </a:t>
            </a:r>
            <a:r>
              <a:rPr lang="fr-CH" dirty="0" err="1" smtClean="0">
                <a:solidFill>
                  <a:srgbClr val="FF00FF"/>
                </a:solidFill>
              </a:rPr>
              <a:t>error</a:t>
            </a:r>
            <a:r>
              <a:rPr lang="fr-CH" dirty="0" smtClean="0">
                <a:solidFill>
                  <a:srgbClr val="FF00FF"/>
                </a:solidFill>
              </a:rPr>
              <a:t> on </a:t>
            </a:r>
            <a:r>
              <a:rPr lang="fr-CH" dirty="0" err="1" smtClean="0">
                <a:solidFill>
                  <a:srgbClr val="FF00FF"/>
                </a:solidFill>
              </a:rPr>
              <a:t>m</a:t>
            </a:r>
            <a:r>
              <a:rPr lang="fr-CH" baseline="-25000" dirty="0" err="1" smtClean="0">
                <a:solidFill>
                  <a:srgbClr val="FF00FF"/>
                </a:solidFill>
              </a:rPr>
              <a:t>Z</a:t>
            </a:r>
            <a:r>
              <a:rPr lang="fr-CH" dirty="0" smtClean="0">
                <a:solidFill>
                  <a:srgbClr val="FF00FF"/>
                </a:solidFill>
              </a:rPr>
              <a:t>: </a:t>
            </a:r>
          </a:p>
          <a:p>
            <a:r>
              <a:rPr lang="fr-CH" dirty="0" err="1" smtClean="0">
                <a:solidFill>
                  <a:srgbClr val="FF00FF"/>
                </a:solidFill>
              </a:rPr>
              <a:t>precise</a:t>
            </a:r>
            <a:r>
              <a:rPr lang="fr-CH" dirty="0" smtClean="0">
                <a:solidFill>
                  <a:srgbClr val="FF00FF"/>
                </a:solidFill>
              </a:rPr>
              <a:t> </a:t>
            </a:r>
            <a:r>
              <a:rPr lang="fr-CH" dirty="0" err="1" smtClean="0">
                <a:solidFill>
                  <a:srgbClr val="FF00FF"/>
                </a:solidFill>
              </a:rPr>
              <a:t>measurements</a:t>
            </a:r>
            <a:r>
              <a:rPr lang="fr-CH" dirty="0" smtClean="0">
                <a:solidFill>
                  <a:srgbClr val="FF00FF"/>
                </a:solidFill>
              </a:rPr>
              <a:t> of </a:t>
            </a:r>
            <a:r>
              <a:rPr lang="fr-CH" dirty="0" err="1" smtClean="0">
                <a:solidFill>
                  <a:srgbClr val="FF00FF"/>
                </a:solidFill>
              </a:rPr>
              <a:t>m</a:t>
            </a:r>
            <a:r>
              <a:rPr lang="fr-CH" baseline="-25000" dirty="0" err="1" smtClean="0">
                <a:solidFill>
                  <a:srgbClr val="FF00FF"/>
                </a:solidFill>
              </a:rPr>
              <a:t>Z</a:t>
            </a:r>
            <a:r>
              <a:rPr lang="fr-CH" dirty="0" smtClean="0">
                <a:solidFill>
                  <a:srgbClr val="FF00FF"/>
                </a:solidFill>
              </a:rPr>
              <a:t> and m</a:t>
            </a:r>
            <a:r>
              <a:rPr lang="fr-CH" baseline="-25000" dirty="0" smtClean="0">
                <a:solidFill>
                  <a:srgbClr val="FF00FF"/>
                </a:solidFill>
              </a:rPr>
              <a:t>W</a:t>
            </a:r>
          </a:p>
          <a:p>
            <a:endParaRPr lang="fr-CH" baseline="-25000" dirty="0">
              <a:solidFill>
                <a:srgbClr val="FF00FF"/>
              </a:solidFill>
            </a:endParaRPr>
          </a:p>
          <a:p>
            <a:r>
              <a:rPr lang="fr-CH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fr-CH" dirty="0" err="1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fr-CH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nergy</a:t>
            </a:r>
            <a:r>
              <a:rPr lang="fr-CH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calibration by </a:t>
            </a:r>
            <a:r>
              <a:rPr lang="fr-CH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resonnant</a:t>
            </a:r>
            <a:r>
              <a:rPr lang="fr-CH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CH" dirty="0" err="1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depolarization</a:t>
            </a:r>
            <a:endParaRPr lang="fr-C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7376" y="348471"/>
            <a:ext cx="50351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err="1" smtClean="0"/>
              <a:t>Precision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measurements</a:t>
            </a:r>
            <a:r>
              <a:rPr lang="fr-CH" sz="2000" b="1" dirty="0" smtClean="0"/>
              <a:t> as tests of existence </a:t>
            </a:r>
          </a:p>
          <a:p>
            <a:r>
              <a:rPr lang="fr-CH" sz="2000" b="1" dirty="0" smtClean="0"/>
              <a:t>of </a:t>
            </a:r>
            <a:r>
              <a:rPr lang="fr-CH" sz="2000" b="1" dirty="0" err="1" smtClean="0"/>
              <a:t>weakly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coupled</a:t>
            </a:r>
            <a:r>
              <a:rPr lang="fr-CH" sz="2000" b="1" dirty="0" smtClean="0"/>
              <a:t> new </a:t>
            </a:r>
            <a:r>
              <a:rPr lang="fr-CH" sz="2000" b="1" dirty="0" err="1" smtClean="0"/>
              <a:t>physics</a:t>
            </a:r>
            <a:endParaRPr lang="fr-CH" sz="2000" b="1" dirty="0" smtClean="0"/>
          </a:p>
          <a:p>
            <a:endParaRPr lang="fr-CH" sz="2000" b="1" dirty="0"/>
          </a:p>
          <a:p>
            <a:r>
              <a:rPr lang="fr-CH" sz="2000" b="1" dirty="0" smtClean="0">
                <a:sym typeface="Wingdings" panose="05000000000000000000" pitchFamily="2" charset="2"/>
              </a:rPr>
              <a:t> ‘</a:t>
            </a:r>
            <a:r>
              <a:rPr lang="fr-CH" sz="2000" b="1" dirty="0" err="1" smtClean="0">
                <a:sym typeface="Wingdings" panose="05000000000000000000" pitchFamily="2" charset="2"/>
              </a:rPr>
              <a:t>classical</a:t>
            </a:r>
            <a:r>
              <a:rPr lang="fr-CH" sz="2000" b="1" dirty="0" smtClean="0">
                <a:sym typeface="Wingdings" panose="05000000000000000000" pitchFamily="2" charset="2"/>
              </a:rPr>
              <a:t>’ </a:t>
            </a:r>
            <a:r>
              <a:rPr lang="fr-CH" sz="2000" b="1" dirty="0" err="1" smtClean="0">
                <a:sym typeface="Wingdings" panose="05000000000000000000" pitchFamily="2" charset="2"/>
              </a:rPr>
              <a:t>precision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measurements</a:t>
            </a:r>
            <a:endParaRPr lang="fr-CH" sz="2000" b="1" dirty="0" smtClean="0">
              <a:sym typeface="Wingdings" panose="05000000000000000000" pitchFamily="2" charset="2"/>
            </a:endParaRPr>
          </a:p>
          <a:p>
            <a:r>
              <a:rPr lang="fr-CH" sz="2000" b="1" dirty="0">
                <a:sym typeface="Wingdings" panose="05000000000000000000" pitchFamily="2" charset="2"/>
              </a:rPr>
              <a:t> </a:t>
            </a:r>
            <a:r>
              <a:rPr lang="fr-CH" sz="2000" b="1" dirty="0" smtClean="0">
                <a:sym typeface="Wingdings" panose="05000000000000000000" pitchFamily="2" charset="2"/>
              </a:rPr>
              <a:t>   + </a:t>
            </a:r>
            <a:r>
              <a:rPr lang="fr-CH" sz="2000" b="1" dirty="0" err="1" smtClean="0">
                <a:sym typeface="Wingdings" panose="05000000000000000000" pitchFamily="2" charset="2"/>
              </a:rPr>
              <a:t>flavour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physics</a:t>
            </a:r>
            <a:r>
              <a:rPr lang="fr-CH" sz="2000" b="1" dirty="0" smtClean="0">
                <a:sym typeface="Wingdings" panose="05000000000000000000" pitchFamily="2" charset="2"/>
              </a:rPr>
              <a:t> + </a:t>
            </a:r>
            <a:r>
              <a:rPr lang="fr-CH" sz="2000" b="1" dirty="0" err="1" smtClean="0">
                <a:sym typeface="Wingdings" panose="05000000000000000000" pitchFamily="2" charset="2"/>
              </a:rPr>
              <a:t>Higgs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precision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measts</a:t>
            </a:r>
            <a:endParaRPr lang="fr-CH" sz="2000" b="1" dirty="0"/>
          </a:p>
        </p:txBody>
      </p:sp>
      <p:pic>
        <p:nvPicPr>
          <p:cNvPr id="11" name="Picture 10" descr="LeptonicConstraints_LE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429000"/>
            <a:ext cx="3356522" cy="298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8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12" y="368660"/>
            <a:ext cx="4010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err="1" smtClean="0"/>
              <a:t>Theoretical</a:t>
            </a:r>
            <a:r>
              <a:rPr lang="fr-CH" sz="3200" b="1" dirty="0" smtClean="0"/>
              <a:t> limitations</a:t>
            </a:r>
            <a:endParaRPr lang="fr-CH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/>
          <a:stretch/>
        </p:blipFill>
        <p:spPr bwMode="auto">
          <a:xfrm>
            <a:off x="391451" y="2129246"/>
            <a:ext cx="7780949" cy="137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1098820"/>
            <a:ext cx="284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smtClean="0">
                <a:solidFill>
                  <a:schemeClr val="accent3">
                    <a:lumMod val="75000"/>
                  </a:schemeClr>
                </a:solidFill>
              </a:rPr>
              <a:t>R. </a:t>
            </a:r>
            <a:r>
              <a:rPr lang="fr-CH" b="1" i="1" dirty="0" err="1" smtClean="0">
                <a:solidFill>
                  <a:schemeClr val="accent3">
                    <a:lumMod val="75000"/>
                  </a:schemeClr>
                </a:solidFill>
              </a:rPr>
              <a:t>Kogler</a:t>
            </a:r>
            <a:r>
              <a:rPr lang="fr-CH" b="1" i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fr-CH" b="1" i="1" dirty="0" err="1" smtClean="0">
                <a:solidFill>
                  <a:schemeClr val="accent3">
                    <a:lumMod val="75000"/>
                  </a:schemeClr>
                </a:solidFill>
              </a:rPr>
              <a:t>Moriond</a:t>
            </a:r>
            <a:r>
              <a:rPr lang="fr-CH" b="1" i="1" dirty="0" smtClean="0">
                <a:solidFill>
                  <a:schemeClr val="accent3">
                    <a:lumMod val="75000"/>
                  </a:schemeClr>
                </a:solidFill>
              </a:rPr>
              <a:t> EW 2013</a:t>
            </a:r>
            <a:endParaRPr lang="fr-CH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5" y="3699030"/>
            <a:ext cx="7765314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535" y="5094185"/>
            <a:ext cx="816544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err="1" smtClean="0">
                <a:solidFill>
                  <a:srgbClr val="0000FF"/>
                </a:solidFill>
              </a:rPr>
              <a:t>Experimental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errors</a:t>
            </a:r>
            <a:r>
              <a:rPr lang="fr-CH" b="1" dirty="0" smtClean="0">
                <a:solidFill>
                  <a:srgbClr val="0000FF"/>
                </a:solidFill>
              </a:rPr>
              <a:t> at FCC-</a:t>
            </a:r>
            <a:r>
              <a:rPr lang="fr-CH" b="1" dirty="0" err="1" smtClean="0">
                <a:solidFill>
                  <a:srgbClr val="0000FF"/>
                </a:solidFill>
              </a:rPr>
              <a:t>ee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will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be</a:t>
            </a:r>
            <a:r>
              <a:rPr lang="fr-CH" b="1" dirty="0" smtClean="0">
                <a:solidFill>
                  <a:srgbClr val="0000FF"/>
                </a:solidFill>
              </a:rPr>
              <a:t> 20-100 times </a:t>
            </a:r>
            <a:r>
              <a:rPr lang="fr-CH" b="1" dirty="0" err="1" smtClean="0">
                <a:solidFill>
                  <a:srgbClr val="0000FF"/>
                </a:solidFill>
              </a:rPr>
              <a:t>smaller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than</a:t>
            </a:r>
            <a:r>
              <a:rPr lang="fr-CH" b="1" dirty="0" smtClean="0">
                <a:solidFill>
                  <a:srgbClr val="0000FF"/>
                </a:solidFill>
              </a:rPr>
              <a:t> the </a:t>
            </a:r>
            <a:r>
              <a:rPr lang="fr-CH" b="1" dirty="0" err="1" smtClean="0">
                <a:solidFill>
                  <a:srgbClr val="0000FF"/>
                </a:solidFill>
              </a:rPr>
              <a:t>present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errors</a:t>
            </a:r>
            <a:r>
              <a:rPr lang="fr-CH" b="1" dirty="0" smtClean="0">
                <a:solidFill>
                  <a:srgbClr val="0000FF"/>
                </a:solidFill>
              </a:rPr>
              <a:t>. </a:t>
            </a:r>
          </a:p>
          <a:p>
            <a:endParaRPr lang="fr-CH" b="1" dirty="0">
              <a:solidFill>
                <a:srgbClr val="0000FF"/>
              </a:solidFill>
            </a:endParaRPr>
          </a:p>
          <a:p>
            <a:r>
              <a:rPr lang="fr-CH" b="1" dirty="0" smtClean="0">
                <a:solidFill>
                  <a:srgbClr val="0000FF"/>
                </a:solidFill>
              </a:rPr>
              <a:t>BUT </a:t>
            </a:r>
            <a:r>
              <a:rPr lang="fr-CH" b="1" dirty="0" err="1" smtClean="0">
                <a:solidFill>
                  <a:srgbClr val="0000FF"/>
                </a:solidFill>
              </a:rPr>
              <a:t>can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be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typically</a:t>
            </a:r>
            <a:r>
              <a:rPr lang="fr-CH" b="1" dirty="0" smtClean="0">
                <a:solidFill>
                  <a:srgbClr val="0000FF"/>
                </a:solidFill>
              </a:rPr>
              <a:t> 10 -30 times </a:t>
            </a:r>
            <a:r>
              <a:rPr lang="fr-CH" b="1" dirty="0" err="1" smtClean="0">
                <a:solidFill>
                  <a:srgbClr val="0000FF"/>
                </a:solidFill>
              </a:rPr>
              <a:t>smaller</a:t>
            </a:r>
            <a:r>
              <a:rPr lang="fr-CH" b="1" dirty="0" smtClean="0">
                <a:solidFill>
                  <a:srgbClr val="0000FF"/>
                </a:solidFill>
              </a:rPr>
              <a:t>  </a:t>
            </a:r>
            <a:r>
              <a:rPr lang="fr-CH" b="1" dirty="0" err="1" smtClean="0">
                <a:solidFill>
                  <a:srgbClr val="0000FF"/>
                </a:solidFill>
              </a:rPr>
              <a:t>than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present</a:t>
            </a:r>
            <a:r>
              <a:rPr lang="fr-CH" b="1" dirty="0" smtClean="0">
                <a:solidFill>
                  <a:srgbClr val="0000FF"/>
                </a:solidFill>
              </a:rPr>
              <a:t> </a:t>
            </a:r>
            <a:r>
              <a:rPr lang="fr-CH" b="1" dirty="0" err="1" smtClean="0">
                <a:solidFill>
                  <a:srgbClr val="0000FF"/>
                </a:solidFill>
              </a:rPr>
              <a:t>level</a:t>
            </a:r>
            <a:r>
              <a:rPr lang="fr-CH" b="1" dirty="0" smtClean="0">
                <a:solidFill>
                  <a:srgbClr val="0000FF"/>
                </a:solidFill>
              </a:rPr>
              <a:t> of </a:t>
            </a:r>
            <a:r>
              <a:rPr lang="fr-CH" b="1" u="sng" dirty="0" err="1" smtClean="0">
                <a:solidFill>
                  <a:srgbClr val="0000FF"/>
                </a:solidFill>
              </a:rPr>
              <a:t>theory</a:t>
            </a:r>
            <a:r>
              <a:rPr lang="fr-CH" b="1" u="sng" dirty="0" smtClean="0">
                <a:solidFill>
                  <a:srgbClr val="0000FF"/>
                </a:solidFill>
              </a:rPr>
              <a:t> </a:t>
            </a:r>
            <a:r>
              <a:rPr lang="fr-CH" b="1" u="sng" dirty="0" err="1" smtClean="0">
                <a:solidFill>
                  <a:srgbClr val="0000FF"/>
                </a:solidFill>
              </a:rPr>
              <a:t>errors</a:t>
            </a:r>
            <a:endParaRPr lang="fr-CH" b="1" u="sng" dirty="0" smtClean="0">
              <a:solidFill>
                <a:srgbClr val="0000FF"/>
              </a:solidFill>
            </a:endParaRPr>
          </a:p>
          <a:p>
            <a:r>
              <a:rPr lang="fr-CH" b="1" u="sng" dirty="0" smtClean="0">
                <a:solidFill>
                  <a:srgbClr val="0000FF"/>
                </a:solidFill>
              </a:rPr>
              <a:t> </a:t>
            </a:r>
            <a:endParaRPr lang="fr-CH" b="1" dirty="0">
              <a:solidFill>
                <a:srgbClr val="0000FF"/>
              </a:solidFill>
            </a:endParaRPr>
          </a:p>
          <a:p>
            <a:r>
              <a:rPr lang="fr-CH" b="1" u="sng" dirty="0" smtClean="0">
                <a:solidFill>
                  <a:srgbClr val="0000FF"/>
                </a:solidFill>
              </a:rPr>
              <a:t>Will </a:t>
            </a:r>
            <a:r>
              <a:rPr lang="fr-CH" b="1" u="sng" dirty="0" err="1" smtClean="0">
                <a:solidFill>
                  <a:srgbClr val="0000FF"/>
                </a:solidFill>
              </a:rPr>
              <a:t>require</a:t>
            </a:r>
            <a:r>
              <a:rPr lang="fr-CH" b="1" u="sng" dirty="0" smtClean="0">
                <a:solidFill>
                  <a:srgbClr val="0000FF"/>
                </a:solidFill>
              </a:rPr>
              <a:t> </a:t>
            </a:r>
            <a:r>
              <a:rPr lang="fr-CH" b="1" u="sng" dirty="0" err="1" smtClean="0">
                <a:solidFill>
                  <a:srgbClr val="0000FF"/>
                </a:solidFill>
              </a:rPr>
              <a:t>significant</a:t>
            </a:r>
            <a:r>
              <a:rPr lang="fr-CH" b="1" u="sng" dirty="0" smtClean="0">
                <a:solidFill>
                  <a:srgbClr val="0000FF"/>
                </a:solidFill>
              </a:rPr>
              <a:t> </a:t>
            </a:r>
            <a:r>
              <a:rPr lang="fr-CH" b="1" u="sng" dirty="0" err="1" smtClean="0">
                <a:solidFill>
                  <a:srgbClr val="0000FF"/>
                </a:solidFill>
              </a:rPr>
              <a:t>theoretical</a:t>
            </a:r>
            <a:r>
              <a:rPr lang="fr-CH" b="1" u="sng" dirty="0">
                <a:solidFill>
                  <a:srgbClr val="0000FF"/>
                </a:solidFill>
              </a:rPr>
              <a:t> </a:t>
            </a:r>
            <a:r>
              <a:rPr lang="fr-CH" b="1" u="sng" dirty="0" smtClean="0">
                <a:solidFill>
                  <a:srgbClr val="0000FF"/>
                </a:solidFill>
              </a:rPr>
              <a:t>effort and </a:t>
            </a:r>
            <a:r>
              <a:rPr lang="fr-CH" b="1" u="sng" dirty="0" err="1" smtClean="0">
                <a:solidFill>
                  <a:srgbClr val="0000FF"/>
                </a:solidFill>
              </a:rPr>
              <a:t>additional</a:t>
            </a:r>
            <a:r>
              <a:rPr lang="fr-CH" b="1" u="sng" dirty="0" smtClean="0">
                <a:solidFill>
                  <a:srgbClr val="0000FF"/>
                </a:solidFill>
              </a:rPr>
              <a:t> </a:t>
            </a:r>
            <a:r>
              <a:rPr lang="fr-CH" b="1" u="sng" dirty="0" err="1" smtClean="0">
                <a:solidFill>
                  <a:srgbClr val="0000FF"/>
                </a:solidFill>
              </a:rPr>
              <a:t>measurements</a:t>
            </a:r>
            <a:r>
              <a:rPr lang="fr-CH" b="1" u="sng" dirty="0" smtClean="0">
                <a:solidFill>
                  <a:srgbClr val="0000FF"/>
                </a:solidFill>
              </a:rPr>
              <a:t>! </a:t>
            </a:r>
            <a:endParaRPr lang="fr-CH" b="1" u="sng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6574" y="575600"/>
            <a:ext cx="139956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2800" b="1" dirty="0" smtClean="0"/>
              <a:t>FCC-</a:t>
            </a:r>
            <a:r>
              <a:rPr lang="fr-CH" sz="2800" b="1" dirty="0" err="1" smtClean="0"/>
              <a:t>ee</a:t>
            </a:r>
            <a:endParaRPr lang="fr-CH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74171" y="1098820"/>
            <a:ext cx="2312403" cy="116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715718" y="1098820"/>
            <a:ext cx="1305146" cy="116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74172" y="1098820"/>
            <a:ext cx="2483093" cy="179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494" y="2294583"/>
            <a:ext cx="8274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0.0005</a:t>
            </a:r>
            <a:endParaRPr lang="fr-CH" dirty="0"/>
          </a:p>
        </p:txBody>
      </p:sp>
      <p:sp>
        <p:nvSpPr>
          <p:cNvPr id="17" name="TextBox 16"/>
          <p:cNvSpPr txBox="1"/>
          <p:nvPr/>
        </p:nvSpPr>
        <p:spPr>
          <a:xfrm>
            <a:off x="4888247" y="2294583"/>
            <a:ext cx="8274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0.0001</a:t>
            </a:r>
            <a:endParaRPr lang="fr-CH" dirty="0"/>
          </a:p>
        </p:txBody>
      </p:sp>
      <p:sp>
        <p:nvSpPr>
          <p:cNvPr id="18" name="TextBox 17"/>
          <p:cNvSpPr txBox="1"/>
          <p:nvPr/>
        </p:nvSpPr>
        <p:spPr>
          <a:xfrm>
            <a:off x="3454454" y="2704274"/>
            <a:ext cx="9348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0.0005?</a:t>
            </a:r>
            <a:endParaRPr lang="fr-CH" dirty="0"/>
          </a:p>
        </p:txBody>
      </p:sp>
      <p:sp>
        <p:nvSpPr>
          <p:cNvPr id="19" name="TextBox 18"/>
          <p:cNvSpPr txBox="1"/>
          <p:nvPr/>
        </p:nvSpPr>
        <p:spPr>
          <a:xfrm>
            <a:off x="6327195" y="2294583"/>
            <a:ext cx="9348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0.0005?</a:t>
            </a:r>
            <a:endParaRPr lang="fr-CH" dirty="0"/>
          </a:p>
        </p:txBody>
      </p:sp>
      <p:sp>
        <p:nvSpPr>
          <p:cNvPr id="20" name="TextBox 19"/>
          <p:cNvSpPr txBox="1"/>
          <p:nvPr/>
        </p:nvSpPr>
        <p:spPr>
          <a:xfrm>
            <a:off x="791579" y="2663352"/>
            <a:ext cx="93968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0.0005</a:t>
            </a:r>
          </a:p>
          <a:p>
            <a:r>
              <a:rPr lang="fr-CH" dirty="0"/>
              <a:t> </a:t>
            </a:r>
            <a:r>
              <a:rPr lang="fr-CH" dirty="0" smtClean="0"/>
              <a:t> - 0.001</a:t>
            </a:r>
            <a:endParaRPr lang="fr-CH" dirty="0"/>
          </a:p>
        </p:txBody>
      </p:sp>
      <p:sp>
        <p:nvSpPr>
          <p:cNvPr id="15" name="TextBox 14"/>
          <p:cNvSpPr txBox="1"/>
          <p:nvPr/>
        </p:nvSpPr>
        <p:spPr>
          <a:xfrm>
            <a:off x="791579" y="1808820"/>
            <a:ext cx="339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SM </a:t>
            </a:r>
            <a:r>
              <a:rPr lang="fr-CH" dirty="0" err="1" smtClean="0"/>
              <a:t>predictions</a:t>
            </a:r>
            <a:r>
              <a:rPr lang="fr-CH" dirty="0" smtClean="0"/>
              <a:t> (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dirty="0" err="1" smtClean="0"/>
              <a:t>other</a:t>
            </a:r>
            <a:r>
              <a:rPr lang="fr-CH" dirty="0" smtClean="0"/>
              <a:t> input)</a:t>
            </a:r>
            <a:endParaRPr lang="fr-CH" dirty="0"/>
          </a:p>
        </p:txBody>
      </p:sp>
      <p:sp>
        <p:nvSpPr>
          <p:cNvPr id="22" name="TextBox 21"/>
          <p:cNvSpPr txBox="1"/>
          <p:nvPr/>
        </p:nvSpPr>
        <p:spPr>
          <a:xfrm>
            <a:off x="3454454" y="3789040"/>
            <a:ext cx="106150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0.000003</a:t>
            </a:r>
            <a:endParaRPr lang="fr-CH" dirty="0"/>
          </a:p>
        </p:txBody>
      </p:sp>
      <p:sp>
        <p:nvSpPr>
          <p:cNvPr id="23" name="TextBox 22"/>
          <p:cNvSpPr txBox="1"/>
          <p:nvPr/>
        </p:nvSpPr>
        <p:spPr>
          <a:xfrm>
            <a:off x="4993595" y="3824753"/>
            <a:ext cx="106150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0.000001</a:t>
            </a:r>
            <a:endParaRPr lang="fr-CH" dirty="0"/>
          </a:p>
        </p:txBody>
      </p:sp>
      <p:sp>
        <p:nvSpPr>
          <p:cNvPr id="24" name="TextBox 23"/>
          <p:cNvSpPr txBox="1"/>
          <p:nvPr/>
        </p:nvSpPr>
        <p:spPr>
          <a:xfrm>
            <a:off x="3403090" y="4205196"/>
            <a:ext cx="11689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0.000001?</a:t>
            </a:r>
            <a:endParaRPr lang="fr-CH" dirty="0"/>
          </a:p>
        </p:txBody>
      </p:sp>
      <p:sp>
        <p:nvSpPr>
          <p:cNvPr id="25" name="TextBox 24"/>
          <p:cNvSpPr txBox="1"/>
          <p:nvPr/>
        </p:nvSpPr>
        <p:spPr>
          <a:xfrm>
            <a:off x="6436409" y="3706668"/>
            <a:ext cx="116891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0.000003?</a:t>
            </a:r>
            <a:endParaRPr lang="fr-CH" dirty="0"/>
          </a:p>
        </p:txBody>
      </p:sp>
      <p:sp>
        <p:nvSpPr>
          <p:cNvPr id="30" name="TextBox 29"/>
          <p:cNvSpPr txBox="1"/>
          <p:nvPr/>
        </p:nvSpPr>
        <p:spPr>
          <a:xfrm>
            <a:off x="730664" y="4213577"/>
            <a:ext cx="106150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42030" y="2699628"/>
            <a:ext cx="82747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</a:t>
            </a:r>
            <a:endParaRPr lang="fr-CH" dirty="0"/>
          </a:p>
        </p:txBody>
      </p:sp>
      <p:sp>
        <p:nvSpPr>
          <p:cNvPr id="32" name="TextBox 31"/>
          <p:cNvSpPr txBox="1"/>
          <p:nvPr/>
        </p:nvSpPr>
        <p:spPr>
          <a:xfrm>
            <a:off x="4994430" y="4229798"/>
            <a:ext cx="106150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0.000000</a:t>
            </a:r>
            <a:endParaRPr lang="fr-C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31840" y="6473931"/>
            <a:ext cx="2895600" cy="365125"/>
          </a:xfrm>
        </p:spPr>
        <p:txBody>
          <a:bodyPr/>
          <a:lstStyle/>
          <a:p>
            <a:r>
              <a:rPr lang="fr-CH" dirty="0" smtClean="0"/>
              <a:t>Alain Blondel  </a:t>
            </a:r>
            <a:r>
              <a:rPr lang="fr-CH" dirty="0" err="1" smtClean="0"/>
              <a:t>Precision</a:t>
            </a:r>
            <a:r>
              <a:rPr lang="fr-CH" dirty="0" smtClean="0"/>
              <a:t> EW </a:t>
            </a:r>
            <a:r>
              <a:rPr lang="fr-CH" dirty="0" err="1" smtClean="0"/>
              <a:t>measurements</a:t>
            </a:r>
            <a:r>
              <a:rPr lang="fr-CH" dirty="0" smtClean="0"/>
              <a:t> at future </a:t>
            </a:r>
            <a:r>
              <a:rPr lang="fr-CH" dirty="0" err="1" smtClean="0"/>
              <a:t>accelerators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368" y="996464"/>
            <a:ext cx="2662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Is </a:t>
            </a:r>
            <a:r>
              <a:rPr lang="fr-CH" sz="3600" b="1" dirty="0" err="1">
                <a:solidFill>
                  <a:prstClr val="black"/>
                </a:solidFill>
              </a:rPr>
              <a:t>it</a:t>
            </a:r>
            <a:r>
              <a:rPr lang="fr-CH" sz="3600" b="1" dirty="0">
                <a:solidFill>
                  <a:prstClr val="black"/>
                </a:solidFill>
              </a:rPr>
              <a:t> the end?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5062" y="1796155"/>
            <a:ext cx="833798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C</a:t>
            </a:r>
            <a:r>
              <a:rPr lang="fr-CH" sz="3600" b="1" dirty="0" err="1">
                <a:solidFill>
                  <a:prstClr val="black"/>
                </a:solidFill>
              </a:rPr>
              <a:t>ertainly</a:t>
            </a:r>
            <a:r>
              <a:rPr lang="fr-CH" sz="3600" b="1" dirty="0">
                <a:solidFill>
                  <a:prstClr val="black"/>
                </a:solidFill>
              </a:rPr>
              <a:t> not!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>
                <a:solidFill>
                  <a:prstClr val="black"/>
                </a:solidFill>
              </a:rPr>
              <a:t> -- </a:t>
            </a:r>
            <a:r>
              <a:rPr lang="fr-CH" sz="3600" b="1" dirty="0" err="1">
                <a:solidFill>
                  <a:prstClr val="black"/>
                </a:solidFill>
              </a:rPr>
              <a:t>Dark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matter</a:t>
            </a:r>
            <a:endParaRPr lang="fr-CH" sz="36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>
                <a:solidFill>
                  <a:prstClr val="black"/>
                </a:solidFill>
              </a:rPr>
              <a:t> -- Baryon </a:t>
            </a:r>
            <a:r>
              <a:rPr lang="fr-CH" sz="3600" b="1" dirty="0" err="1">
                <a:solidFill>
                  <a:prstClr val="black"/>
                </a:solidFill>
              </a:rPr>
              <a:t>Asymmetry</a:t>
            </a:r>
            <a:r>
              <a:rPr lang="fr-CH" sz="3600" b="1" dirty="0">
                <a:solidFill>
                  <a:prstClr val="black"/>
                </a:solidFill>
              </a:rPr>
              <a:t> in </a:t>
            </a:r>
            <a:r>
              <a:rPr lang="fr-CH" sz="3600" b="1" dirty="0" err="1">
                <a:solidFill>
                  <a:prstClr val="black"/>
                </a:solidFill>
              </a:rPr>
              <a:t>Universe</a:t>
            </a:r>
            <a:endParaRPr lang="fr-CH" sz="36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>
                <a:solidFill>
                  <a:prstClr val="black"/>
                </a:solidFill>
              </a:rPr>
              <a:t> -- Neutrino masses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6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are </a:t>
            </a:r>
            <a:r>
              <a:rPr lang="fr-CH" sz="3600" b="1" dirty="0" err="1">
                <a:solidFill>
                  <a:srgbClr val="0000FF"/>
                </a:solidFill>
              </a:rPr>
              <a:t>experimental</a:t>
            </a:r>
            <a:r>
              <a:rPr lang="fr-CH" sz="3600" b="1" dirty="0">
                <a:solidFill>
                  <a:srgbClr val="0000FF"/>
                </a:solidFill>
              </a:rPr>
              <a:t> </a:t>
            </a:r>
            <a:r>
              <a:rPr lang="fr-CH" sz="3600" b="1" dirty="0" err="1">
                <a:solidFill>
                  <a:srgbClr val="0000FF"/>
                </a:solidFill>
              </a:rPr>
              <a:t>proofs</a:t>
            </a:r>
            <a:r>
              <a:rPr lang="fr-CH" sz="3600" b="1" dirty="0">
                <a:solidFill>
                  <a:srgbClr val="0000FF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that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there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is</a:t>
            </a:r>
            <a:r>
              <a:rPr lang="fr-CH" sz="3600" b="1" dirty="0">
                <a:solidFill>
                  <a:prstClr val="black"/>
                </a:solidFill>
              </a:rPr>
              <a:t> more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to </a:t>
            </a:r>
            <a:r>
              <a:rPr lang="fr-CH" sz="3600" b="1" dirty="0" err="1">
                <a:solidFill>
                  <a:prstClr val="black"/>
                </a:solidFill>
              </a:rPr>
              <a:t>understand</a:t>
            </a:r>
            <a:r>
              <a:rPr lang="fr-CH" sz="36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48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487" y="673407"/>
            <a:ext cx="694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err="1">
                <a:solidFill>
                  <a:prstClr val="black"/>
                </a:solidFill>
                <a:latin typeface="Times New Roman" pitchFamily="18" charset="0"/>
              </a:rPr>
              <a:t>Order</a:t>
            </a:r>
            <a:r>
              <a:rPr lang="fr-CH" sz="2400" b="1" dirty="0">
                <a:solidFill>
                  <a:prstClr val="black"/>
                </a:solidFill>
                <a:latin typeface="Times New Roman" pitchFamily="18" charset="0"/>
              </a:rPr>
              <a:t>-</a:t>
            </a:r>
            <a:r>
              <a:rPr lang="fr-CH" sz="2400" b="1" dirty="0">
                <a:solidFill>
                  <a:prstClr val="black"/>
                </a:solidFill>
                <a:latin typeface="Times New Roman" pitchFamily="18" charset="0"/>
              </a:rPr>
              <a:t>of-magnitude extrapolation of </a:t>
            </a:r>
            <a:r>
              <a:rPr lang="fr-CH" sz="2400" b="1" dirty="0" err="1">
                <a:solidFill>
                  <a:prstClr val="black"/>
                </a:solidFill>
                <a:latin typeface="Times New Roman" pitchFamily="18" charset="0"/>
              </a:rPr>
              <a:t>e</a:t>
            </a:r>
            <a:r>
              <a:rPr lang="fr-CH" sz="2400" b="1" dirty="0" err="1">
                <a:solidFill>
                  <a:prstClr val="black"/>
                </a:solidFill>
                <a:latin typeface="Times New Roman" pitchFamily="18" charset="0"/>
              </a:rPr>
              <a:t>xisting</a:t>
            </a:r>
            <a:r>
              <a:rPr lang="fr-CH" sz="2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2400" b="1" dirty="0" err="1">
                <a:solidFill>
                  <a:prstClr val="black"/>
                </a:solidFill>
                <a:latin typeface="Times New Roman" pitchFamily="18" charset="0"/>
              </a:rPr>
              <a:t>limits</a:t>
            </a:r>
            <a:endParaRPr lang="fr-CH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7" y="1663063"/>
            <a:ext cx="7785261" cy="48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27200" y="4148770"/>
            <a:ext cx="6725920" cy="20183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38800" y="5224241"/>
            <a:ext cx="56457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BAU</a:t>
            </a:r>
            <a:endParaRPr lang="fr-CH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79600" y="5378130"/>
            <a:ext cx="6725920" cy="181515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38612" y="6271862"/>
            <a:ext cx="76495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see-saw</a:t>
            </a:r>
            <a:endParaRPr lang="fr-CH" sz="1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65378" y="4067490"/>
            <a:ext cx="0" cy="155396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65378" y="5682417"/>
            <a:ext cx="0" cy="106977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112000" y="3881120"/>
            <a:ext cx="1928733" cy="2602017"/>
            <a:chOff x="7112000" y="3881120"/>
            <a:chExt cx="1928733" cy="2602017"/>
          </a:xfrm>
        </p:grpSpPr>
        <p:sp>
          <p:nvSpPr>
            <p:cNvPr id="14" name="TextBox 13"/>
            <p:cNvSpPr txBox="1"/>
            <p:nvPr/>
          </p:nvSpPr>
          <p:spPr>
            <a:xfrm>
              <a:off x="7112000" y="3881120"/>
              <a:ext cx="14125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4 10^6 Z </a:t>
              </a:r>
              <a:r>
                <a:rPr lang="fr-CH" sz="1400" b="1" dirty="0" err="1">
                  <a:solidFill>
                    <a:prstClr val="black"/>
                  </a:solidFill>
                  <a:latin typeface="Times New Roman" pitchFamily="18" charset="0"/>
                </a:rPr>
                <a:t>decays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112000" y="5959917"/>
              <a:ext cx="1928733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 err="1">
                  <a:solidFill>
                    <a:prstClr val="black"/>
                  </a:solidFill>
                  <a:latin typeface="Times New Roman" pitchFamily="18" charset="0"/>
                </a:rPr>
                <a:t>maybe</a:t>
              </a: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fr-CH" sz="1400" b="1" dirty="0" err="1">
                  <a:solidFill>
                    <a:prstClr val="black"/>
                  </a:solidFill>
                  <a:latin typeface="Times New Roman" pitchFamily="18" charset="0"/>
                </a:rPr>
                <a:t>achievable</a:t>
              </a: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fr-CH" sz="1400" b="1" dirty="0" err="1">
                  <a:solidFill>
                    <a:prstClr val="black"/>
                  </a:solidFill>
                  <a:latin typeface="Times New Roman" pitchFamily="18" charset="0"/>
                </a:rPr>
                <a:t>with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10</a:t>
              </a:r>
              <a:r>
                <a:rPr lang="fr-CH" sz="1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10  -</a:t>
              </a: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 10</a:t>
              </a:r>
              <a:r>
                <a:rPr lang="fr-CH" sz="1400" b="1" baseline="30000" dirty="0">
                  <a:solidFill>
                    <a:prstClr val="black"/>
                  </a:solidFill>
                  <a:latin typeface="Times New Roman" pitchFamily="18" charset="0"/>
                </a:rPr>
                <a:t>13</a:t>
              </a: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  Z </a:t>
              </a:r>
              <a:r>
                <a:rPr lang="fr-CH" sz="1400" b="1" dirty="0" err="1">
                  <a:solidFill>
                    <a:prstClr val="black"/>
                  </a:solidFill>
                  <a:latin typeface="Times New Roman" pitchFamily="18" charset="0"/>
                </a:rPr>
                <a:t>decays</a:t>
              </a:r>
              <a:r>
                <a:rPr lang="fr-CH" sz="1400" b="1" dirty="0">
                  <a:solidFill>
                    <a:prstClr val="black"/>
                  </a:solidFill>
                  <a:latin typeface="Times New Roman" pitchFamily="18" charset="0"/>
                </a:rPr>
                <a:t>?</a:t>
              </a:r>
              <a:endParaRPr lang="fr-CH" sz="1400" b="1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94E37-3173-4571-A16F-A50D40FAA23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09/10/2014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B975D-3359-4950-8DE7-0EB7A8DC153F}" type="datetime1">
              <a:rPr lang="fr-CH" smtClean="0">
                <a:solidFill>
                  <a:srgbClr val="4BACC6">
                    <a:lumMod val="75000"/>
                  </a:srgbClr>
                </a:solidFill>
              </a:rPr>
              <a:t>09.10.2014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smtClean="0">
                <a:solidFill>
                  <a:prstClr val="black"/>
                </a:solidFill>
              </a:rPr>
              <a:t>HF2014 Alain Blondel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236F-3338-43A2-BA9D-5AFC09855689}" type="slidenum">
              <a:rPr lang="fr-CH" smtClean="0">
                <a:solidFill>
                  <a:srgbClr val="4BACC6">
                    <a:lumMod val="75000"/>
                  </a:srgbClr>
                </a:solidFill>
              </a:rPr>
              <a:pPr/>
              <a:t>61</a:t>
            </a:fld>
            <a:endParaRPr lang="fr-CH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5" y="1133744"/>
            <a:ext cx="4925596" cy="311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2709" y="4824155"/>
            <a:ext cx="898387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 err="1" smtClean="0"/>
              <a:t>Thanks</a:t>
            </a:r>
            <a:r>
              <a:rPr lang="fr-CH" sz="2000" b="1" dirty="0" smtClean="0"/>
              <a:t> to high FCC-</a:t>
            </a:r>
            <a:r>
              <a:rPr lang="fr-CH" sz="2000" b="1" dirty="0" err="1" smtClean="0"/>
              <a:t>ee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luminosity</a:t>
            </a:r>
            <a:r>
              <a:rPr lang="fr-CH" sz="2000" b="1" dirty="0" smtClean="0"/>
              <a:t> at </a:t>
            </a:r>
            <a:r>
              <a:rPr lang="fr-CH" sz="2000" b="1" dirty="0" err="1" smtClean="0"/>
              <a:t>low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energies</a:t>
            </a:r>
            <a:r>
              <a:rPr lang="fr-CH" sz="2000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 err="1" smtClean="0"/>
              <a:t>Preliminary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event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selections</a:t>
            </a:r>
            <a:r>
              <a:rPr lang="fr-CH" sz="2000" b="1" dirty="0" smtClean="0"/>
              <a:t> lead to </a:t>
            </a:r>
            <a:r>
              <a:rPr lang="fr-CH" sz="2000" b="1" dirty="0" err="1" smtClean="0"/>
              <a:t>sensitivity</a:t>
            </a:r>
            <a:r>
              <a:rPr lang="fr-CH" sz="2000" b="1" dirty="0" smtClean="0"/>
              <a:t> at ~ x SM cross-section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 smtClean="0"/>
              <a:t> </a:t>
            </a:r>
            <a:r>
              <a:rPr lang="fr-CH" sz="2000" b="1" dirty="0" err="1" smtClean="0"/>
              <a:t>linearity</a:t>
            </a:r>
            <a:r>
              <a:rPr lang="fr-CH" sz="2000" b="1" dirty="0" smtClean="0"/>
              <a:t> test of H</a:t>
            </a:r>
            <a:r>
              <a:rPr lang="fr-CH" sz="2000" b="1" dirty="0" smtClean="0">
                <a:sym typeface="Wingdings" panose="05000000000000000000" pitchFamily="2" charset="2"/>
              </a:rPr>
              <a:t> </a:t>
            </a:r>
            <a:r>
              <a:rPr lang="fr-CH" sz="2000" b="1" dirty="0" err="1" smtClean="0">
                <a:sym typeface="Wingdings" panose="05000000000000000000" pitchFamily="2" charset="2"/>
              </a:rPr>
              <a:t>ff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couplings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extended</a:t>
            </a:r>
            <a:r>
              <a:rPr lang="fr-CH" sz="2000" b="1" dirty="0" smtClean="0">
                <a:sym typeface="Wingdings" panose="05000000000000000000" pitchFamily="2" charset="2"/>
              </a:rPr>
              <a:t> by </a:t>
            </a:r>
            <a:r>
              <a:rPr lang="fr-CH" sz="2000" b="1" dirty="0" err="1" smtClean="0">
                <a:sym typeface="Wingdings" panose="05000000000000000000" pitchFamily="2" charset="2"/>
              </a:rPr>
              <a:t>doubling</a:t>
            </a:r>
            <a:r>
              <a:rPr lang="fr-CH" sz="2000" b="1" dirty="0" smtClean="0">
                <a:sym typeface="Wingdings" panose="05000000000000000000" pitchFamily="2" charset="2"/>
              </a:rPr>
              <a:t> the </a:t>
            </a:r>
            <a:r>
              <a:rPr lang="fr-CH" sz="2000" b="1" dirty="0" err="1" smtClean="0">
                <a:sym typeface="Wingdings" panose="05000000000000000000" pitchFamily="2" charset="2"/>
              </a:rPr>
              <a:t>orders</a:t>
            </a:r>
            <a:r>
              <a:rPr lang="fr-CH" sz="2000" b="1" dirty="0" smtClean="0">
                <a:sym typeface="Wingdings" panose="05000000000000000000" pitchFamily="2" charset="2"/>
              </a:rPr>
              <a:t> of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000" b="1" dirty="0" err="1" smtClean="0">
                <a:sym typeface="Wingdings" panose="05000000000000000000" pitchFamily="2" charset="2"/>
              </a:rPr>
              <a:t>study</a:t>
            </a:r>
            <a:r>
              <a:rPr lang="fr-CH" sz="2000" b="1" dirty="0" smtClean="0">
                <a:sym typeface="Wingdings" panose="05000000000000000000" pitchFamily="2" charset="2"/>
              </a:rPr>
              <a:t> on-</a:t>
            </a:r>
            <a:r>
              <a:rPr lang="fr-CH" sz="2000" b="1" dirty="0" err="1" smtClean="0">
                <a:sym typeface="Wingdings" panose="05000000000000000000" pitchFamily="2" charset="2"/>
              </a:rPr>
              <a:t>going</a:t>
            </a:r>
            <a:r>
              <a:rPr lang="fr-CH" sz="2000" b="1" dirty="0" smtClean="0">
                <a:sym typeface="Wingdings" panose="05000000000000000000" pitchFamily="2" charset="2"/>
              </a:rPr>
              <a:t>: </a:t>
            </a:r>
            <a:r>
              <a:rPr lang="fr-CH" sz="2000" b="1" dirty="0" err="1" smtClean="0">
                <a:sym typeface="Wingdings" panose="05000000000000000000" pitchFamily="2" charset="2"/>
              </a:rPr>
              <a:t>monochromators</a:t>
            </a:r>
            <a:r>
              <a:rPr lang="fr-CH" sz="2000" b="1" dirty="0" smtClean="0">
                <a:sym typeface="Wingdings" panose="05000000000000000000" pitchFamily="2" charset="2"/>
              </a:rPr>
              <a:t>, </a:t>
            </a:r>
            <a:r>
              <a:rPr lang="fr-CH" sz="2000" b="1" dirty="0" err="1" smtClean="0">
                <a:sym typeface="Wingdings" panose="05000000000000000000" pitchFamily="2" charset="2"/>
              </a:rPr>
              <a:t>better</a:t>
            </a:r>
            <a:r>
              <a:rPr lang="fr-CH" sz="2000" b="1" dirty="0" smtClean="0">
                <a:sym typeface="Wingdings" panose="05000000000000000000" pitchFamily="2" charset="2"/>
              </a:rPr>
              <a:t> </a:t>
            </a:r>
            <a:r>
              <a:rPr lang="fr-CH" sz="2000" b="1" dirty="0" err="1" smtClean="0">
                <a:sym typeface="Wingdings" panose="05000000000000000000" pitchFamily="2" charset="2"/>
              </a:rPr>
              <a:t>selections</a:t>
            </a:r>
            <a:r>
              <a:rPr lang="fr-CH" sz="2000" b="1" dirty="0" smtClean="0">
                <a:sym typeface="Wingdings" panose="05000000000000000000" pitchFamily="2" charset="2"/>
              </a:rPr>
              <a:t>, etc... </a:t>
            </a:r>
            <a:r>
              <a:rPr lang="fr-CH" sz="2000" b="1" dirty="0" smtClean="0"/>
              <a:t> </a:t>
            </a:r>
          </a:p>
          <a:p>
            <a:endParaRPr lang="fr-C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35" y="1043735"/>
            <a:ext cx="3988759" cy="306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8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69864"/>
            <a:ext cx="5494972" cy="652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TextBox 1"/>
          <p:cNvSpPr txBox="1">
            <a:spLocks noChangeArrowheads="1"/>
          </p:cNvSpPr>
          <p:nvPr/>
        </p:nvSpPr>
        <p:spPr bwMode="auto">
          <a:xfrm>
            <a:off x="5888038" y="2516188"/>
            <a:ext cx="3255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</a:rPr>
              <a:t>Find: one event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</a:rPr>
              <a:t>in 4x10</a:t>
            </a:r>
            <a:r>
              <a:rPr lang="fr-CH" altLang="fr-FR" sz="3600" b="1" baseline="30000">
                <a:solidFill>
                  <a:srgbClr val="000000"/>
                </a:solidFill>
              </a:rPr>
              <a:t>6</a:t>
            </a:r>
            <a:r>
              <a:rPr lang="fr-CH" altLang="fr-FR" sz="3600" b="1">
                <a:solidFill>
                  <a:srgbClr val="000000"/>
                </a:solidFill>
              </a:rPr>
              <a:t>Z: </a:t>
            </a:r>
          </a:p>
        </p:txBody>
      </p:sp>
      <p:sp>
        <p:nvSpPr>
          <p:cNvPr id="3" name="Freeform 2"/>
          <p:cNvSpPr/>
          <p:nvPr/>
        </p:nvSpPr>
        <p:spPr>
          <a:xfrm>
            <a:off x="6191250" y="3957638"/>
            <a:ext cx="719138" cy="784225"/>
          </a:xfrm>
          <a:custGeom>
            <a:avLst/>
            <a:gdLst>
              <a:gd name="connsiteX0" fmla="*/ 0 w 718532"/>
              <a:gd name="connsiteY0" fmla="*/ 0 h 783772"/>
              <a:gd name="connsiteX1" fmla="*/ 65315 w 718532"/>
              <a:gd name="connsiteY1" fmla="*/ 65315 h 783772"/>
              <a:gd name="connsiteX2" fmla="*/ 117566 w 718532"/>
              <a:gd name="connsiteY2" fmla="*/ 104503 h 783772"/>
              <a:gd name="connsiteX3" fmla="*/ 195943 w 718532"/>
              <a:gd name="connsiteY3" fmla="*/ 182880 h 783772"/>
              <a:gd name="connsiteX4" fmla="*/ 222069 w 718532"/>
              <a:gd name="connsiteY4" fmla="*/ 222069 h 783772"/>
              <a:gd name="connsiteX5" fmla="*/ 261257 w 718532"/>
              <a:gd name="connsiteY5" fmla="*/ 248195 h 783772"/>
              <a:gd name="connsiteX6" fmla="*/ 300446 w 718532"/>
              <a:gd name="connsiteY6" fmla="*/ 313509 h 783772"/>
              <a:gd name="connsiteX7" fmla="*/ 365760 w 718532"/>
              <a:gd name="connsiteY7" fmla="*/ 404949 h 783772"/>
              <a:gd name="connsiteX8" fmla="*/ 470263 w 718532"/>
              <a:gd name="connsiteY8" fmla="*/ 483326 h 783772"/>
              <a:gd name="connsiteX9" fmla="*/ 587829 w 718532"/>
              <a:gd name="connsiteY9" fmla="*/ 613955 h 783772"/>
              <a:gd name="connsiteX10" fmla="*/ 600892 w 718532"/>
              <a:gd name="connsiteY10" fmla="*/ 653143 h 783772"/>
              <a:gd name="connsiteX11" fmla="*/ 679269 w 718532"/>
              <a:gd name="connsiteY11" fmla="*/ 744583 h 783772"/>
              <a:gd name="connsiteX12" fmla="*/ 718457 w 718532"/>
              <a:gd name="connsiteY12" fmla="*/ 783772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8532" h="783772">
                <a:moveTo>
                  <a:pt x="0" y="0"/>
                </a:moveTo>
                <a:cubicBezTo>
                  <a:pt x="21772" y="21772"/>
                  <a:pt x="42302" y="44859"/>
                  <a:pt x="65315" y="65315"/>
                </a:cubicBezTo>
                <a:cubicBezTo>
                  <a:pt x="81587" y="79779"/>
                  <a:pt x="101384" y="89939"/>
                  <a:pt x="117566" y="104503"/>
                </a:cubicBezTo>
                <a:cubicBezTo>
                  <a:pt x="145029" y="129219"/>
                  <a:pt x="175448" y="152138"/>
                  <a:pt x="195943" y="182880"/>
                </a:cubicBezTo>
                <a:cubicBezTo>
                  <a:pt x="204652" y="195943"/>
                  <a:pt x="210968" y="210967"/>
                  <a:pt x="222069" y="222069"/>
                </a:cubicBezTo>
                <a:cubicBezTo>
                  <a:pt x="233170" y="233170"/>
                  <a:pt x="248194" y="239486"/>
                  <a:pt x="261257" y="248195"/>
                </a:cubicBezTo>
                <a:cubicBezTo>
                  <a:pt x="274320" y="269966"/>
                  <a:pt x="288116" y="291315"/>
                  <a:pt x="300446" y="313509"/>
                </a:cubicBezTo>
                <a:cubicBezTo>
                  <a:pt x="331500" y="369405"/>
                  <a:pt x="315966" y="364208"/>
                  <a:pt x="365760" y="404949"/>
                </a:cubicBezTo>
                <a:cubicBezTo>
                  <a:pt x="399460" y="432522"/>
                  <a:pt x="444137" y="448492"/>
                  <a:pt x="470263" y="483326"/>
                </a:cubicBezTo>
                <a:cubicBezTo>
                  <a:pt x="558060" y="600389"/>
                  <a:pt x="512410" y="563676"/>
                  <a:pt x="587829" y="613955"/>
                </a:cubicBezTo>
                <a:cubicBezTo>
                  <a:pt x="592183" y="627018"/>
                  <a:pt x="594061" y="641188"/>
                  <a:pt x="600892" y="653143"/>
                </a:cubicBezTo>
                <a:cubicBezTo>
                  <a:pt x="616620" y="680668"/>
                  <a:pt x="653996" y="723522"/>
                  <a:pt x="679269" y="744583"/>
                </a:cubicBezTo>
                <a:cubicBezTo>
                  <a:pt x="722080" y="780259"/>
                  <a:pt x="718457" y="753031"/>
                  <a:pt x="718457" y="783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230938" y="5408613"/>
            <a:ext cx="679450" cy="273050"/>
          </a:xfrm>
          <a:custGeom>
            <a:avLst/>
            <a:gdLst>
              <a:gd name="connsiteX0" fmla="*/ 0 w 679268"/>
              <a:gd name="connsiteY0" fmla="*/ 274320 h 274320"/>
              <a:gd name="connsiteX1" fmla="*/ 91440 w 679268"/>
              <a:gd name="connsiteY1" fmla="*/ 261257 h 274320"/>
              <a:gd name="connsiteX2" fmla="*/ 169817 w 679268"/>
              <a:gd name="connsiteY2" fmla="*/ 235131 h 274320"/>
              <a:gd name="connsiteX3" fmla="*/ 274320 w 679268"/>
              <a:gd name="connsiteY3" fmla="*/ 195942 h 274320"/>
              <a:gd name="connsiteX4" fmla="*/ 313508 w 679268"/>
              <a:gd name="connsiteY4" fmla="*/ 169817 h 274320"/>
              <a:gd name="connsiteX5" fmla="*/ 352697 w 679268"/>
              <a:gd name="connsiteY5" fmla="*/ 156754 h 274320"/>
              <a:gd name="connsiteX6" fmla="*/ 404948 w 679268"/>
              <a:gd name="connsiteY6" fmla="*/ 130628 h 274320"/>
              <a:gd name="connsiteX7" fmla="*/ 444137 w 679268"/>
              <a:gd name="connsiteY7" fmla="*/ 117565 h 274320"/>
              <a:gd name="connsiteX8" fmla="*/ 483326 w 679268"/>
              <a:gd name="connsiteY8" fmla="*/ 91440 h 274320"/>
              <a:gd name="connsiteX9" fmla="*/ 548640 w 679268"/>
              <a:gd name="connsiteY9" fmla="*/ 78377 h 274320"/>
              <a:gd name="connsiteX10" fmla="*/ 587828 w 679268"/>
              <a:gd name="connsiteY10" fmla="*/ 65314 h 274320"/>
              <a:gd name="connsiteX11" fmla="*/ 627017 w 679268"/>
              <a:gd name="connsiteY11" fmla="*/ 26125 h 274320"/>
              <a:gd name="connsiteX12" fmla="*/ 679268 w 679268"/>
              <a:gd name="connsiteY12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9268" h="274320">
                <a:moveTo>
                  <a:pt x="0" y="274320"/>
                </a:moveTo>
                <a:cubicBezTo>
                  <a:pt x="30480" y="269966"/>
                  <a:pt x="61439" y="268180"/>
                  <a:pt x="91440" y="261257"/>
                </a:cubicBezTo>
                <a:cubicBezTo>
                  <a:pt x="118274" y="255065"/>
                  <a:pt x="143691" y="243840"/>
                  <a:pt x="169817" y="235131"/>
                </a:cubicBezTo>
                <a:cubicBezTo>
                  <a:pt x="203736" y="223824"/>
                  <a:pt x="243077" y="211564"/>
                  <a:pt x="274320" y="195942"/>
                </a:cubicBezTo>
                <a:cubicBezTo>
                  <a:pt x="288362" y="188921"/>
                  <a:pt x="299466" y="176838"/>
                  <a:pt x="313508" y="169817"/>
                </a:cubicBezTo>
                <a:cubicBezTo>
                  <a:pt x="325824" y="163659"/>
                  <a:pt x="340041" y="162178"/>
                  <a:pt x="352697" y="156754"/>
                </a:cubicBezTo>
                <a:cubicBezTo>
                  <a:pt x="370595" y="149083"/>
                  <a:pt x="387050" y="138299"/>
                  <a:pt x="404948" y="130628"/>
                </a:cubicBezTo>
                <a:cubicBezTo>
                  <a:pt x="417604" y="125204"/>
                  <a:pt x="431821" y="123723"/>
                  <a:pt x="444137" y="117565"/>
                </a:cubicBezTo>
                <a:cubicBezTo>
                  <a:pt x="458179" y="110544"/>
                  <a:pt x="468626" y="96952"/>
                  <a:pt x="483326" y="91440"/>
                </a:cubicBezTo>
                <a:cubicBezTo>
                  <a:pt x="504115" y="83644"/>
                  <a:pt x="527100" y="83762"/>
                  <a:pt x="548640" y="78377"/>
                </a:cubicBezTo>
                <a:cubicBezTo>
                  <a:pt x="561998" y="75037"/>
                  <a:pt x="574765" y="69668"/>
                  <a:pt x="587828" y="65314"/>
                </a:cubicBezTo>
                <a:cubicBezTo>
                  <a:pt x="600891" y="52251"/>
                  <a:pt x="611646" y="36372"/>
                  <a:pt x="627017" y="26125"/>
                </a:cubicBezTo>
                <a:cubicBezTo>
                  <a:pt x="717078" y="-33916"/>
                  <a:pt x="636333" y="42935"/>
                  <a:pt x="67926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908800" y="4754563"/>
            <a:ext cx="26988" cy="627062"/>
          </a:xfrm>
          <a:custGeom>
            <a:avLst/>
            <a:gdLst>
              <a:gd name="connsiteX0" fmla="*/ 27444 w 27444"/>
              <a:gd name="connsiteY0" fmla="*/ 0 h 627017"/>
              <a:gd name="connsiteX1" fmla="*/ 14381 w 27444"/>
              <a:gd name="connsiteY1" fmla="*/ 339634 h 627017"/>
              <a:gd name="connsiteX2" fmla="*/ 1318 w 27444"/>
              <a:gd name="connsiteY2" fmla="*/ 431074 h 627017"/>
              <a:gd name="connsiteX3" fmla="*/ 1318 w 27444"/>
              <a:gd name="connsiteY3" fmla="*/ 627017 h 62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44" h="627017">
                <a:moveTo>
                  <a:pt x="27444" y="0"/>
                </a:moveTo>
                <a:cubicBezTo>
                  <a:pt x="23090" y="113211"/>
                  <a:pt x="21235" y="226546"/>
                  <a:pt x="14381" y="339634"/>
                </a:cubicBezTo>
                <a:cubicBezTo>
                  <a:pt x="12518" y="370367"/>
                  <a:pt x="2716" y="400316"/>
                  <a:pt x="1318" y="431074"/>
                </a:cubicBezTo>
                <a:cubicBezTo>
                  <a:pt x="-1648" y="496321"/>
                  <a:pt x="1318" y="561703"/>
                  <a:pt x="1318" y="6270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988175" y="4189413"/>
            <a:ext cx="758825" cy="527050"/>
          </a:xfrm>
          <a:custGeom>
            <a:avLst/>
            <a:gdLst>
              <a:gd name="connsiteX0" fmla="*/ 0 w 757645"/>
              <a:gd name="connsiteY0" fmla="*/ 526379 h 526379"/>
              <a:gd name="connsiteX1" fmla="*/ 104502 w 757645"/>
              <a:gd name="connsiteY1" fmla="*/ 382688 h 526379"/>
              <a:gd name="connsiteX2" fmla="*/ 143691 w 757645"/>
              <a:gd name="connsiteY2" fmla="*/ 395751 h 526379"/>
              <a:gd name="connsiteX3" fmla="*/ 156754 w 757645"/>
              <a:gd name="connsiteY3" fmla="*/ 434939 h 526379"/>
              <a:gd name="connsiteX4" fmla="*/ 222068 w 757645"/>
              <a:gd name="connsiteY4" fmla="*/ 408813 h 526379"/>
              <a:gd name="connsiteX5" fmla="*/ 235131 w 757645"/>
              <a:gd name="connsiteY5" fmla="*/ 369625 h 526379"/>
              <a:gd name="connsiteX6" fmla="*/ 209005 w 757645"/>
              <a:gd name="connsiteY6" fmla="*/ 330436 h 526379"/>
              <a:gd name="connsiteX7" fmla="*/ 182880 w 757645"/>
              <a:gd name="connsiteY7" fmla="*/ 252059 h 526379"/>
              <a:gd name="connsiteX8" fmla="*/ 195942 w 757645"/>
              <a:gd name="connsiteY8" fmla="*/ 212871 h 526379"/>
              <a:gd name="connsiteX9" fmla="*/ 300445 w 757645"/>
              <a:gd name="connsiteY9" fmla="*/ 252059 h 526379"/>
              <a:gd name="connsiteX10" fmla="*/ 313508 w 757645"/>
              <a:gd name="connsiteY10" fmla="*/ 291248 h 526379"/>
              <a:gd name="connsiteX11" fmla="*/ 391885 w 757645"/>
              <a:gd name="connsiteY11" fmla="*/ 317373 h 526379"/>
              <a:gd name="connsiteX12" fmla="*/ 378822 w 757645"/>
              <a:gd name="connsiteY12" fmla="*/ 186745 h 526379"/>
              <a:gd name="connsiteX13" fmla="*/ 365760 w 757645"/>
              <a:gd name="connsiteY13" fmla="*/ 147556 h 526379"/>
              <a:gd name="connsiteX14" fmla="*/ 404948 w 757645"/>
              <a:gd name="connsiteY14" fmla="*/ 121431 h 526379"/>
              <a:gd name="connsiteX15" fmla="*/ 444137 w 757645"/>
              <a:gd name="connsiteY15" fmla="*/ 134493 h 526379"/>
              <a:gd name="connsiteX16" fmla="*/ 470262 w 757645"/>
              <a:gd name="connsiteY16" fmla="*/ 173682 h 526379"/>
              <a:gd name="connsiteX17" fmla="*/ 496388 w 757645"/>
              <a:gd name="connsiteY17" fmla="*/ 252059 h 526379"/>
              <a:gd name="connsiteX18" fmla="*/ 535577 w 757645"/>
              <a:gd name="connsiteY18" fmla="*/ 265122 h 526379"/>
              <a:gd name="connsiteX19" fmla="*/ 574765 w 757645"/>
              <a:gd name="connsiteY19" fmla="*/ 252059 h 526379"/>
              <a:gd name="connsiteX20" fmla="*/ 548640 w 757645"/>
              <a:gd name="connsiteY20" fmla="*/ 82242 h 526379"/>
              <a:gd name="connsiteX21" fmla="*/ 561702 w 757645"/>
              <a:gd name="connsiteY21" fmla="*/ 3865 h 526379"/>
              <a:gd name="connsiteX22" fmla="*/ 600891 w 757645"/>
              <a:gd name="connsiteY22" fmla="*/ 16928 h 526379"/>
              <a:gd name="connsiteX23" fmla="*/ 653142 w 757645"/>
              <a:gd name="connsiteY23" fmla="*/ 95305 h 526379"/>
              <a:gd name="connsiteX24" fmla="*/ 679268 w 757645"/>
              <a:gd name="connsiteY24" fmla="*/ 147556 h 526379"/>
              <a:gd name="connsiteX25" fmla="*/ 718457 w 757645"/>
              <a:gd name="connsiteY25" fmla="*/ 160619 h 526379"/>
              <a:gd name="connsiteX26" fmla="*/ 757645 w 757645"/>
              <a:gd name="connsiteY26" fmla="*/ 69179 h 5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7645" h="526379">
                <a:moveTo>
                  <a:pt x="0" y="526379"/>
                </a:moveTo>
                <a:cubicBezTo>
                  <a:pt x="14475" y="352662"/>
                  <a:pt x="-38172" y="354153"/>
                  <a:pt x="104502" y="382688"/>
                </a:cubicBezTo>
                <a:cubicBezTo>
                  <a:pt x="118004" y="385388"/>
                  <a:pt x="130628" y="391397"/>
                  <a:pt x="143691" y="395751"/>
                </a:cubicBezTo>
                <a:cubicBezTo>
                  <a:pt x="148045" y="408814"/>
                  <a:pt x="147018" y="425203"/>
                  <a:pt x="156754" y="434939"/>
                </a:cubicBezTo>
                <a:cubicBezTo>
                  <a:pt x="193883" y="472068"/>
                  <a:pt x="207634" y="437680"/>
                  <a:pt x="222068" y="408813"/>
                </a:cubicBezTo>
                <a:cubicBezTo>
                  <a:pt x="228226" y="396497"/>
                  <a:pt x="230777" y="382688"/>
                  <a:pt x="235131" y="369625"/>
                </a:cubicBezTo>
                <a:cubicBezTo>
                  <a:pt x="226422" y="356562"/>
                  <a:pt x="215381" y="344783"/>
                  <a:pt x="209005" y="330436"/>
                </a:cubicBezTo>
                <a:cubicBezTo>
                  <a:pt x="197821" y="305271"/>
                  <a:pt x="182880" y="252059"/>
                  <a:pt x="182880" y="252059"/>
                </a:cubicBezTo>
                <a:cubicBezTo>
                  <a:pt x="187234" y="238996"/>
                  <a:pt x="182879" y="217225"/>
                  <a:pt x="195942" y="212871"/>
                </a:cubicBezTo>
                <a:cubicBezTo>
                  <a:pt x="233608" y="200315"/>
                  <a:pt x="273219" y="233908"/>
                  <a:pt x="300445" y="252059"/>
                </a:cubicBezTo>
                <a:cubicBezTo>
                  <a:pt x="304799" y="265122"/>
                  <a:pt x="302303" y="283245"/>
                  <a:pt x="313508" y="291248"/>
                </a:cubicBezTo>
                <a:cubicBezTo>
                  <a:pt x="335917" y="307255"/>
                  <a:pt x="391885" y="317373"/>
                  <a:pt x="391885" y="317373"/>
                </a:cubicBezTo>
                <a:cubicBezTo>
                  <a:pt x="387531" y="273830"/>
                  <a:pt x="385476" y="229996"/>
                  <a:pt x="378822" y="186745"/>
                </a:cubicBezTo>
                <a:cubicBezTo>
                  <a:pt x="376728" y="173136"/>
                  <a:pt x="360646" y="160341"/>
                  <a:pt x="365760" y="147556"/>
                </a:cubicBezTo>
                <a:cubicBezTo>
                  <a:pt x="371591" y="132980"/>
                  <a:pt x="391885" y="130139"/>
                  <a:pt x="404948" y="121431"/>
                </a:cubicBezTo>
                <a:cubicBezTo>
                  <a:pt x="418011" y="125785"/>
                  <a:pt x="433385" y="125891"/>
                  <a:pt x="444137" y="134493"/>
                </a:cubicBezTo>
                <a:cubicBezTo>
                  <a:pt x="456396" y="144300"/>
                  <a:pt x="463886" y="159336"/>
                  <a:pt x="470262" y="173682"/>
                </a:cubicBezTo>
                <a:cubicBezTo>
                  <a:pt x="481447" y="198847"/>
                  <a:pt x="470262" y="243350"/>
                  <a:pt x="496388" y="252059"/>
                </a:cubicBezTo>
                <a:lnTo>
                  <a:pt x="535577" y="265122"/>
                </a:lnTo>
                <a:cubicBezTo>
                  <a:pt x="548640" y="260768"/>
                  <a:pt x="572302" y="265606"/>
                  <a:pt x="574765" y="252059"/>
                </a:cubicBezTo>
                <a:cubicBezTo>
                  <a:pt x="586650" y="186690"/>
                  <a:pt x="567258" y="138100"/>
                  <a:pt x="548640" y="82242"/>
                </a:cubicBezTo>
                <a:cubicBezTo>
                  <a:pt x="552994" y="56116"/>
                  <a:pt x="545156" y="24547"/>
                  <a:pt x="561702" y="3865"/>
                </a:cubicBezTo>
                <a:cubicBezTo>
                  <a:pt x="570304" y="-6887"/>
                  <a:pt x="591154" y="7191"/>
                  <a:pt x="600891" y="16928"/>
                </a:cubicBezTo>
                <a:cubicBezTo>
                  <a:pt x="623094" y="39131"/>
                  <a:pt x="639100" y="67221"/>
                  <a:pt x="653142" y="95305"/>
                </a:cubicBezTo>
                <a:cubicBezTo>
                  <a:pt x="661851" y="112722"/>
                  <a:pt x="665498" y="133787"/>
                  <a:pt x="679268" y="147556"/>
                </a:cubicBezTo>
                <a:cubicBezTo>
                  <a:pt x="689005" y="157293"/>
                  <a:pt x="705394" y="156265"/>
                  <a:pt x="718457" y="160619"/>
                </a:cubicBezTo>
                <a:cubicBezTo>
                  <a:pt x="746529" y="76400"/>
                  <a:pt x="725109" y="101715"/>
                  <a:pt x="757645" y="691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923088" y="5349875"/>
            <a:ext cx="862012" cy="646113"/>
          </a:xfrm>
          <a:custGeom>
            <a:avLst/>
            <a:gdLst>
              <a:gd name="connsiteX0" fmla="*/ 0 w 862149"/>
              <a:gd name="connsiteY0" fmla="*/ 5163 h 645243"/>
              <a:gd name="connsiteX1" fmla="*/ 130629 w 862149"/>
              <a:gd name="connsiteY1" fmla="*/ 18226 h 645243"/>
              <a:gd name="connsiteX2" fmla="*/ 222069 w 862149"/>
              <a:gd name="connsiteY2" fmla="*/ 161917 h 645243"/>
              <a:gd name="connsiteX3" fmla="*/ 261257 w 862149"/>
              <a:gd name="connsiteY3" fmla="*/ 135792 h 645243"/>
              <a:gd name="connsiteX4" fmla="*/ 326572 w 862149"/>
              <a:gd name="connsiteY4" fmla="*/ 83540 h 645243"/>
              <a:gd name="connsiteX5" fmla="*/ 352697 w 862149"/>
              <a:gd name="connsiteY5" fmla="*/ 122729 h 645243"/>
              <a:gd name="connsiteX6" fmla="*/ 365760 w 862149"/>
              <a:gd name="connsiteY6" fmla="*/ 344797 h 645243"/>
              <a:gd name="connsiteX7" fmla="*/ 404949 w 862149"/>
              <a:gd name="connsiteY7" fmla="*/ 331735 h 645243"/>
              <a:gd name="connsiteX8" fmla="*/ 457200 w 862149"/>
              <a:gd name="connsiteY8" fmla="*/ 266420 h 645243"/>
              <a:gd name="connsiteX9" fmla="*/ 522515 w 862149"/>
              <a:gd name="connsiteY9" fmla="*/ 214169 h 645243"/>
              <a:gd name="connsiteX10" fmla="*/ 561703 w 862149"/>
              <a:gd name="connsiteY10" fmla="*/ 227232 h 645243"/>
              <a:gd name="connsiteX11" fmla="*/ 548640 w 862149"/>
              <a:gd name="connsiteY11" fmla="*/ 410112 h 645243"/>
              <a:gd name="connsiteX12" fmla="*/ 535577 w 862149"/>
              <a:gd name="connsiteY12" fmla="*/ 449300 h 645243"/>
              <a:gd name="connsiteX13" fmla="*/ 574766 w 862149"/>
              <a:gd name="connsiteY13" fmla="*/ 462363 h 645243"/>
              <a:gd name="connsiteX14" fmla="*/ 666206 w 862149"/>
              <a:gd name="connsiteY14" fmla="*/ 357860 h 645243"/>
              <a:gd name="connsiteX15" fmla="*/ 718457 w 862149"/>
              <a:gd name="connsiteY15" fmla="*/ 370923 h 645243"/>
              <a:gd name="connsiteX16" fmla="*/ 705395 w 862149"/>
              <a:gd name="connsiteY16" fmla="*/ 475426 h 645243"/>
              <a:gd name="connsiteX17" fmla="*/ 679269 w 862149"/>
              <a:gd name="connsiteY17" fmla="*/ 579929 h 645243"/>
              <a:gd name="connsiteX18" fmla="*/ 731520 w 862149"/>
              <a:gd name="connsiteY18" fmla="*/ 645243 h 645243"/>
              <a:gd name="connsiteX19" fmla="*/ 770709 w 862149"/>
              <a:gd name="connsiteY19" fmla="*/ 619117 h 645243"/>
              <a:gd name="connsiteX20" fmla="*/ 783772 w 862149"/>
              <a:gd name="connsiteY20" fmla="*/ 579929 h 645243"/>
              <a:gd name="connsiteX21" fmla="*/ 862149 w 862149"/>
              <a:gd name="connsiteY21" fmla="*/ 553803 h 64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62149" h="645243">
                <a:moveTo>
                  <a:pt x="0" y="5163"/>
                </a:moveTo>
                <a:cubicBezTo>
                  <a:pt x="43543" y="9517"/>
                  <a:pt x="103593" y="-16183"/>
                  <a:pt x="130629" y="18226"/>
                </a:cubicBezTo>
                <a:cubicBezTo>
                  <a:pt x="231802" y="146991"/>
                  <a:pt x="48118" y="239229"/>
                  <a:pt x="222069" y="161917"/>
                </a:cubicBezTo>
                <a:cubicBezTo>
                  <a:pt x="236415" y="155541"/>
                  <a:pt x="248194" y="144500"/>
                  <a:pt x="261257" y="135792"/>
                </a:cubicBezTo>
                <a:cubicBezTo>
                  <a:pt x="271221" y="120847"/>
                  <a:pt x="293363" y="70256"/>
                  <a:pt x="326572" y="83540"/>
                </a:cubicBezTo>
                <a:cubicBezTo>
                  <a:pt x="341149" y="89371"/>
                  <a:pt x="343989" y="109666"/>
                  <a:pt x="352697" y="122729"/>
                </a:cubicBezTo>
                <a:cubicBezTo>
                  <a:pt x="357051" y="196752"/>
                  <a:pt x="347776" y="272860"/>
                  <a:pt x="365760" y="344797"/>
                </a:cubicBezTo>
                <a:cubicBezTo>
                  <a:pt x="369100" y="358155"/>
                  <a:pt x="395212" y="341471"/>
                  <a:pt x="404949" y="331735"/>
                </a:cubicBezTo>
                <a:cubicBezTo>
                  <a:pt x="531155" y="205531"/>
                  <a:pt x="283215" y="382413"/>
                  <a:pt x="457200" y="266420"/>
                </a:cubicBezTo>
                <a:cubicBezTo>
                  <a:pt x="477261" y="236329"/>
                  <a:pt x="480451" y="214169"/>
                  <a:pt x="522515" y="214169"/>
                </a:cubicBezTo>
                <a:cubicBezTo>
                  <a:pt x="536284" y="214169"/>
                  <a:pt x="548640" y="222878"/>
                  <a:pt x="561703" y="227232"/>
                </a:cubicBezTo>
                <a:cubicBezTo>
                  <a:pt x="557349" y="288192"/>
                  <a:pt x="555781" y="349415"/>
                  <a:pt x="548640" y="410112"/>
                </a:cubicBezTo>
                <a:cubicBezTo>
                  <a:pt x="547031" y="423787"/>
                  <a:pt x="529419" y="436984"/>
                  <a:pt x="535577" y="449300"/>
                </a:cubicBezTo>
                <a:cubicBezTo>
                  <a:pt x="541735" y="461616"/>
                  <a:pt x="561703" y="458009"/>
                  <a:pt x="574766" y="462363"/>
                </a:cubicBezTo>
                <a:cubicBezTo>
                  <a:pt x="635726" y="370923"/>
                  <a:pt x="600891" y="401403"/>
                  <a:pt x="666206" y="357860"/>
                </a:cubicBezTo>
                <a:cubicBezTo>
                  <a:pt x="683623" y="362214"/>
                  <a:pt x="712780" y="353891"/>
                  <a:pt x="718457" y="370923"/>
                </a:cubicBezTo>
                <a:cubicBezTo>
                  <a:pt x="729558" y="404227"/>
                  <a:pt x="710733" y="440729"/>
                  <a:pt x="705395" y="475426"/>
                </a:cubicBezTo>
                <a:cubicBezTo>
                  <a:pt x="696388" y="533973"/>
                  <a:pt x="695163" y="532248"/>
                  <a:pt x="679269" y="579929"/>
                </a:cubicBezTo>
                <a:cubicBezTo>
                  <a:pt x="687426" y="604398"/>
                  <a:pt x="692130" y="645243"/>
                  <a:pt x="731520" y="645243"/>
                </a:cubicBezTo>
                <a:cubicBezTo>
                  <a:pt x="747220" y="645243"/>
                  <a:pt x="757646" y="627826"/>
                  <a:pt x="770709" y="619117"/>
                </a:cubicBezTo>
                <a:cubicBezTo>
                  <a:pt x="775063" y="606054"/>
                  <a:pt x="775170" y="590681"/>
                  <a:pt x="783772" y="579929"/>
                </a:cubicBezTo>
                <a:cubicBezTo>
                  <a:pt x="810470" y="546557"/>
                  <a:pt x="826697" y="553803"/>
                  <a:pt x="862149" y="55380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759700" y="3579813"/>
            <a:ext cx="587375" cy="692150"/>
          </a:xfrm>
          <a:custGeom>
            <a:avLst/>
            <a:gdLst>
              <a:gd name="connsiteX0" fmla="*/ 0 w 587829"/>
              <a:gd name="connsiteY0" fmla="*/ 692331 h 692331"/>
              <a:gd name="connsiteX1" fmla="*/ 52252 w 587829"/>
              <a:gd name="connsiteY1" fmla="*/ 587828 h 692331"/>
              <a:gd name="connsiteX2" fmla="*/ 130629 w 587829"/>
              <a:gd name="connsiteY2" fmla="*/ 509451 h 692331"/>
              <a:gd name="connsiteX3" fmla="*/ 182880 w 587829"/>
              <a:gd name="connsiteY3" fmla="*/ 431074 h 692331"/>
              <a:gd name="connsiteX4" fmla="*/ 248194 w 587829"/>
              <a:gd name="connsiteY4" fmla="*/ 326571 h 692331"/>
              <a:gd name="connsiteX5" fmla="*/ 313509 w 587829"/>
              <a:gd name="connsiteY5" fmla="*/ 274320 h 692331"/>
              <a:gd name="connsiteX6" fmla="*/ 352697 w 587829"/>
              <a:gd name="connsiteY6" fmla="*/ 209005 h 692331"/>
              <a:gd name="connsiteX7" fmla="*/ 457200 w 587829"/>
              <a:gd name="connsiteY7" fmla="*/ 117565 h 692331"/>
              <a:gd name="connsiteX8" fmla="*/ 535577 w 587829"/>
              <a:gd name="connsiteY8" fmla="*/ 39188 h 692331"/>
              <a:gd name="connsiteX9" fmla="*/ 587829 w 587829"/>
              <a:gd name="connsiteY9" fmla="*/ 0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29" h="692331">
                <a:moveTo>
                  <a:pt x="0" y="692331"/>
                </a:moveTo>
                <a:cubicBezTo>
                  <a:pt x="17417" y="657497"/>
                  <a:pt x="29615" y="619520"/>
                  <a:pt x="52252" y="587828"/>
                </a:cubicBezTo>
                <a:cubicBezTo>
                  <a:pt x="73727" y="557763"/>
                  <a:pt x="110134" y="540193"/>
                  <a:pt x="130629" y="509451"/>
                </a:cubicBezTo>
                <a:cubicBezTo>
                  <a:pt x="148046" y="483325"/>
                  <a:pt x="165901" y="457486"/>
                  <a:pt x="182880" y="431074"/>
                </a:cubicBezTo>
                <a:cubicBezTo>
                  <a:pt x="205093" y="396520"/>
                  <a:pt x="216117" y="352232"/>
                  <a:pt x="248194" y="326571"/>
                </a:cubicBezTo>
                <a:lnTo>
                  <a:pt x="313509" y="274320"/>
                </a:lnTo>
                <a:cubicBezTo>
                  <a:pt x="326572" y="252548"/>
                  <a:pt x="337463" y="229317"/>
                  <a:pt x="352697" y="209005"/>
                </a:cubicBezTo>
                <a:cubicBezTo>
                  <a:pt x="378900" y="174067"/>
                  <a:pt x="426814" y="145189"/>
                  <a:pt x="457200" y="117565"/>
                </a:cubicBezTo>
                <a:cubicBezTo>
                  <a:pt x="484539" y="92711"/>
                  <a:pt x="504835" y="59683"/>
                  <a:pt x="535577" y="39188"/>
                </a:cubicBezTo>
                <a:cubicBezTo>
                  <a:pt x="579890" y="9646"/>
                  <a:pt x="563664" y="24163"/>
                  <a:pt x="58782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797800" y="4219575"/>
            <a:ext cx="706438" cy="287338"/>
          </a:xfrm>
          <a:custGeom>
            <a:avLst/>
            <a:gdLst>
              <a:gd name="connsiteX0" fmla="*/ 0 w 705394"/>
              <a:gd name="connsiteY0" fmla="*/ 0 h 287382"/>
              <a:gd name="connsiteX1" fmla="*/ 65314 w 705394"/>
              <a:gd name="connsiteY1" fmla="*/ 26125 h 287382"/>
              <a:gd name="connsiteX2" fmla="*/ 209005 w 705394"/>
              <a:gd name="connsiteY2" fmla="*/ 91440 h 287382"/>
              <a:gd name="connsiteX3" fmla="*/ 352697 w 705394"/>
              <a:gd name="connsiteY3" fmla="*/ 104502 h 287382"/>
              <a:gd name="connsiteX4" fmla="*/ 483325 w 705394"/>
              <a:gd name="connsiteY4" fmla="*/ 195942 h 287382"/>
              <a:gd name="connsiteX5" fmla="*/ 522514 w 705394"/>
              <a:gd name="connsiteY5" fmla="*/ 222068 h 287382"/>
              <a:gd name="connsiteX6" fmla="*/ 587828 w 705394"/>
              <a:gd name="connsiteY6" fmla="*/ 235131 h 287382"/>
              <a:gd name="connsiteX7" fmla="*/ 666205 w 705394"/>
              <a:gd name="connsiteY7" fmla="*/ 261257 h 287382"/>
              <a:gd name="connsiteX8" fmla="*/ 705394 w 705394"/>
              <a:gd name="connsiteY8" fmla="*/ 287382 h 28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5394" h="287382">
                <a:moveTo>
                  <a:pt x="0" y="0"/>
                </a:moveTo>
                <a:cubicBezTo>
                  <a:pt x="21771" y="8708"/>
                  <a:pt x="44024" y="16299"/>
                  <a:pt x="65314" y="26125"/>
                </a:cubicBezTo>
                <a:cubicBezTo>
                  <a:pt x="67513" y="27140"/>
                  <a:pt x="173393" y="86353"/>
                  <a:pt x="209005" y="91440"/>
                </a:cubicBezTo>
                <a:cubicBezTo>
                  <a:pt x="256616" y="98241"/>
                  <a:pt x="304800" y="100148"/>
                  <a:pt x="352697" y="104502"/>
                </a:cubicBezTo>
                <a:cubicBezTo>
                  <a:pt x="430068" y="162532"/>
                  <a:pt x="386831" y="131613"/>
                  <a:pt x="483325" y="195942"/>
                </a:cubicBezTo>
                <a:cubicBezTo>
                  <a:pt x="496388" y="204651"/>
                  <a:pt x="507119" y="218989"/>
                  <a:pt x="522514" y="222068"/>
                </a:cubicBezTo>
                <a:cubicBezTo>
                  <a:pt x="544285" y="226422"/>
                  <a:pt x="566408" y="229289"/>
                  <a:pt x="587828" y="235131"/>
                </a:cubicBezTo>
                <a:cubicBezTo>
                  <a:pt x="614397" y="242377"/>
                  <a:pt x="643291" y="245982"/>
                  <a:pt x="666205" y="261257"/>
                </a:cubicBezTo>
                <a:lnTo>
                  <a:pt x="705394" y="28738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772400" y="5846763"/>
            <a:ext cx="744538" cy="96837"/>
          </a:xfrm>
          <a:custGeom>
            <a:avLst/>
            <a:gdLst>
              <a:gd name="connsiteX0" fmla="*/ 0 w 744583"/>
              <a:gd name="connsiteY0" fmla="*/ 97141 h 97141"/>
              <a:gd name="connsiteX1" fmla="*/ 91440 w 744583"/>
              <a:gd name="connsiteY1" fmla="*/ 71015 h 97141"/>
              <a:gd name="connsiteX2" fmla="*/ 130629 w 744583"/>
              <a:gd name="connsiteY2" fmla="*/ 57952 h 97141"/>
              <a:gd name="connsiteX3" fmla="*/ 235131 w 744583"/>
              <a:gd name="connsiteY3" fmla="*/ 31826 h 97141"/>
              <a:gd name="connsiteX4" fmla="*/ 522514 w 744583"/>
              <a:gd name="connsiteY4" fmla="*/ 18764 h 97141"/>
              <a:gd name="connsiteX5" fmla="*/ 744583 w 744583"/>
              <a:gd name="connsiteY5" fmla="*/ 5701 h 9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4583" h="97141">
                <a:moveTo>
                  <a:pt x="0" y="97141"/>
                </a:moveTo>
                <a:lnTo>
                  <a:pt x="91440" y="71015"/>
                </a:lnTo>
                <a:cubicBezTo>
                  <a:pt x="104629" y="67058"/>
                  <a:pt x="117345" y="61575"/>
                  <a:pt x="130629" y="57952"/>
                </a:cubicBezTo>
                <a:cubicBezTo>
                  <a:pt x="165270" y="48504"/>
                  <a:pt x="199262" y="33456"/>
                  <a:pt x="235131" y="31826"/>
                </a:cubicBezTo>
                <a:lnTo>
                  <a:pt x="522514" y="18764"/>
                </a:lnTo>
                <a:cubicBezTo>
                  <a:pt x="619535" y="-13576"/>
                  <a:pt x="547933" y="5701"/>
                  <a:pt x="744583" y="57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732713" y="5983288"/>
            <a:ext cx="419100" cy="822325"/>
          </a:xfrm>
          <a:custGeom>
            <a:avLst/>
            <a:gdLst>
              <a:gd name="connsiteX0" fmla="*/ 0 w 418012"/>
              <a:gd name="connsiteY0" fmla="*/ 0 h 822960"/>
              <a:gd name="connsiteX1" fmla="*/ 39189 w 418012"/>
              <a:gd name="connsiteY1" fmla="*/ 78377 h 822960"/>
              <a:gd name="connsiteX2" fmla="*/ 65315 w 418012"/>
              <a:gd name="connsiteY2" fmla="*/ 143692 h 822960"/>
              <a:gd name="connsiteX3" fmla="*/ 91440 w 418012"/>
              <a:gd name="connsiteY3" fmla="*/ 182880 h 822960"/>
              <a:gd name="connsiteX4" fmla="*/ 143692 w 418012"/>
              <a:gd name="connsiteY4" fmla="*/ 287383 h 822960"/>
              <a:gd name="connsiteX5" fmla="*/ 195943 w 418012"/>
              <a:gd name="connsiteY5" fmla="*/ 404949 h 822960"/>
              <a:gd name="connsiteX6" fmla="*/ 222069 w 418012"/>
              <a:gd name="connsiteY6" fmla="*/ 457200 h 822960"/>
              <a:gd name="connsiteX7" fmla="*/ 274320 w 418012"/>
              <a:gd name="connsiteY7" fmla="*/ 509452 h 822960"/>
              <a:gd name="connsiteX8" fmla="*/ 313509 w 418012"/>
              <a:gd name="connsiteY8" fmla="*/ 600892 h 822960"/>
              <a:gd name="connsiteX9" fmla="*/ 326572 w 418012"/>
              <a:gd name="connsiteY9" fmla="*/ 653143 h 822960"/>
              <a:gd name="connsiteX10" fmla="*/ 365760 w 418012"/>
              <a:gd name="connsiteY10" fmla="*/ 744583 h 822960"/>
              <a:gd name="connsiteX11" fmla="*/ 418012 w 418012"/>
              <a:gd name="connsiteY11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8012" h="822960">
                <a:moveTo>
                  <a:pt x="0" y="0"/>
                </a:moveTo>
                <a:cubicBezTo>
                  <a:pt x="13063" y="26126"/>
                  <a:pt x="27102" y="51786"/>
                  <a:pt x="39189" y="78377"/>
                </a:cubicBezTo>
                <a:cubicBezTo>
                  <a:pt x="48892" y="99724"/>
                  <a:pt x="54828" y="122719"/>
                  <a:pt x="65315" y="143692"/>
                </a:cubicBezTo>
                <a:cubicBezTo>
                  <a:pt x="72336" y="157734"/>
                  <a:pt x="83922" y="169098"/>
                  <a:pt x="91440" y="182880"/>
                </a:cubicBezTo>
                <a:cubicBezTo>
                  <a:pt x="110089" y="217071"/>
                  <a:pt x="126275" y="252549"/>
                  <a:pt x="143692" y="287383"/>
                </a:cubicBezTo>
                <a:cubicBezTo>
                  <a:pt x="208008" y="416015"/>
                  <a:pt x="129227" y="254837"/>
                  <a:pt x="195943" y="404949"/>
                </a:cubicBezTo>
                <a:cubicBezTo>
                  <a:pt x="203852" y="422744"/>
                  <a:pt x="210385" y="441622"/>
                  <a:pt x="222069" y="457200"/>
                </a:cubicBezTo>
                <a:cubicBezTo>
                  <a:pt x="236848" y="476905"/>
                  <a:pt x="256903" y="492035"/>
                  <a:pt x="274320" y="509452"/>
                </a:cubicBezTo>
                <a:cubicBezTo>
                  <a:pt x="311823" y="659459"/>
                  <a:pt x="259382" y="474597"/>
                  <a:pt x="313509" y="600892"/>
                </a:cubicBezTo>
                <a:cubicBezTo>
                  <a:pt x="320581" y="617393"/>
                  <a:pt x="321640" y="635881"/>
                  <a:pt x="326572" y="653143"/>
                </a:cubicBezTo>
                <a:cubicBezTo>
                  <a:pt x="335929" y="685891"/>
                  <a:pt x="347427" y="715250"/>
                  <a:pt x="365760" y="744583"/>
                </a:cubicBezTo>
                <a:cubicBezTo>
                  <a:pt x="440819" y="864678"/>
                  <a:pt x="381784" y="750506"/>
                  <a:pt x="418012" y="822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148493" name="TextBox 11"/>
          <p:cNvSpPr txBox="1">
            <a:spLocks noChangeArrowheads="1"/>
          </p:cNvSpPr>
          <p:nvPr/>
        </p:nvSpPr>
        <p:spPr bwMode="auto">
          <a:xfrm>
            <a:off x="6053138" y="4179888"/>
            <a:ext cx="569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</a:rPr>
              <a:t>e</a:t>
            </a:r>
            <a:r>
              <a:rPr lang="fr-CH" altLang="fr-FR" sz="3600" b="1" baseline="300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48494" name="TextBox 13"/>
          <p:cNvSpPr txBox="1">
            <a:spLocks noChangeArrowheads="1"/>
          </p:cNvSpPr>
          <p:nvPr/>
        </p:nvSpPr>
        <p:spPr bwMode="auto">
          <a:xfrm>
            <a:off x="6337300" y="5408613"/>
            <a:ext cx="512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</a:rPr>
              <a:t>e</a:t>
            </a:r>
            <a:r>
              <a:rPr lang="fr-CH" altLang="fr-FR" sz="3600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48495" name="TextBox 12"/>
          <p:cNvSpPr txBox="1">
            <a:spLocks noChangeArrowheads="1"/>
          </p:cNvSpPr>
          <p:nvPr/>
        </p:nvSpPr>
        <p:spPr bwMode="auto">
          <a:xfrm>
            <a:off x="7413625" y="4229100"/>
            <a:ext cx="528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  <a:sym typeface="Symbol" pitchFamily="18" charset="2"/>
              </a:rPr>
              <a:t></a:t>
            </a:r>
            <a:r>
              <a:rPr lang="fr-CH" altLang="fr-FR" sz="3600" b="1" baseline="30000">
                <a:solidFill>
                  <a:srgbClr val="000000"/>
                </a:solidFill>
                <a:sym typeface="Symbol" pitchFamily="18" charset="2"/>
              </a:rPr>
              <a:t>*</a:t>
            </a:r>
            <a:endParaRPr lang="fr-CH" altLang="fr-FR" sz="3600" b="1">
              <a:solidFill>
                <a:srgbClr val="000000"/>
              </a:solidFill>
            </a:endParaRPr>
          </a:p>
        </p:txBody>
      </p:sp>
      <p:sp>
        <p:nvSpPr>
          <p:cNvPr id="148496" name="TextBox 14"/>
          <p:cNvSpPr txBox="1">
            <a:spLocks noChangeArrowheads="1"/>
          </p:cNvSpPr>
          <p:nvPr/>
        </p:nvSpPr>
        <p:spPr bwMode="auto">
          <a:xfrm>
            <a:off x="8245475" y="3716338"/>
            <a:ext cx="898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</a:rPr>
              <a:t>e</a:t>
            </a:r>
            <a:r>
              <a:rPr lang="fr-CH" altLang="fr-FR" sz="3600" b="1" baseline="30000">
                <a:solidFill>
                  <a:srgbClr val="000000"/>
                </a:solidFill>
              </a:rPr>
              <a:t>+</a:t>
            </a:r>
            <a:r>
              <a:rPr lang="fr-CH" altLang="fr-FR" sz="3600" b="1">
                <a:solidFill>
                  <a:srgbClr val="000000"/>
                </a:solidFill>
              </a:rPr>
              <a:t>e</a:t>
            </a:r>
            <a:r>
              <a:rPr lang="fr-CH" altLang="fr-FR" sz="3600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48497" name="TextBox 16"/>
          <p:cNvSpPr txBox="1">
            <a:spLocks noChangeArrowheads="1"/>
          </p:cNvSpPr>
          <p:nvPr/>
        </p:nvSpPr>
        <p:spPr bwMode="auto">
          <a:xfrm>
            <a:off x="7469188" y="5027613"/>
            <a:ext cx="558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  <a:sym typeface="Symbol" pitchFamily="18" charset="2"/>
              </a:rPr>
              <a:t>Z</a:t>
            </a:r>
            <a:r>
              <a:rPr lang="fr-CH" altLang="fr-FR" sz="3600" b="1" baseline="30000">
                <a:solidFill>
                  <a:srgbClr val="000000"/>
                </a:solidFill>
                <a:sym typeface="Symbol" pitchFamily="18" charset="2"/>
              </a:rPr>
              <a:t>*</a:t>
            </a:r>
            <a:endParaRPr lang="fr-CH" altLang="fr-FR" sz="3600" b="1">
              <a:solidFill>
                <a:srgbClr val="000000"/>
              </a:solidFill>
            </a:endParaRPr>
          </a:p>
        </p:txBody>
      </p:sp>
      <p:sp>
        <p:nvSpPr>
          <p:cNvPr id="148498" name="TextBox 15"/>
          <p:cNvSpPr txBox="1">
            <a:spLocks noChangeArrowheads="1"/>
          </p:cNvSpPr>
          <p:nvPr/>
        </p:nvSpPr>
        <p:spPr bwMode="auto">
          <a:xfrm>
            <a:off x="5213350" y="744538"/>
            <a:ext cx="4084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</a:rPr>
              <a:t>search e</a:t>
            </a:r>
            <a:r>
              <a:rPr lang="fr-CH" altLang="fr-FR" sz="3600" b="1" baseline="30000">
                <a:solidFill>
                  <a:srgbClr val="000000"/>
                </a:solidFill>
              </a:rPr>
              <a:t>+</a:t>
            </a:r>
            <a:r>
              <a:rPr lang="fr-CH" altLang="fr-FR" sz="3600" b="1">
                <a:solidFill>
                  <a:srgbClr val="000000"/>
                </a:solidFill>
              </a:rPr>
              <a:t> e</a:t>
            </a:r>
            <a:r>
              <a:rPr lang="fr-CH" altLang="fr-FR" sz="3600" b="1" baseline="30000">
                <a:solidFill>
                  <a:srgbClr val="000000"/>
                </a:solidFill>
              </a:rPr>
              <a:t>-</a:t>
            </a:r>
            <a:r>
              <a:rPr lang="fr-CH" altLang="fr-FR" sz="3600" b="1">
                <a:solidFill>
                  <a:srgbClr val="000000"/>
                </a:solidFill>
                <a:sym typeface="Wingdings" pitchFamily="2" charset="2"/>
              </a:rPr>
              <a:t> v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3600" b="1">
                <a:solidFill>
                  <a:srgbClr val="000000"/>
                </a:solidFill>
                <a:sym typeface="Wingdings" pitchFamily="2" charset="2"/>
              </a:rPr>
              <a:t>   N v(</a:t>
            </a:r>
            <a:r>
              <a:rPr lang="fr-CH" altLang="fr-FR" sz="3600" b="1">
                <a:solidFill>
                  <a:srgbClr val="000000"/>
                </a:solidFill>
                <a:sym typeface="Symbol" pitchFamily="18" charset="2"/>
              </a:rPr>
              <a:t>/Z)</a:t>
            </a:r>
            <a:r>
              <a:rPr lang="fr-CH" altLang="fr-FR" sz="3600" b="1" baseline="30000">
                <a:solidFill>
                  <a:srgbClr val="000000"/>
                </a:solidFill>
                <a:sym typeface="Symbol" pitchFamily="18" charset="2"/>
              </a:rPr>
              <a:t>*</a:t>
            </a:r>
            <a:r>
              <a:rPr lang="fr-CH" altLang="fr-FR" sz="3600" b="1" baseline="-25000">
                <a:solidFill>
                  <a:srgbClr val="000000"/>
                </a:solidFill>
                <a:sym typeface="Wingdings" pitchFamily="2" charset="2"/>
              </a:rPr>
              <a:t> monojet</a:t>
            </a:r>
            <a:endParaRPr lang="fr-CH" altLang="fr-FR" sz="3600" b="1" baseline="-25000">
              <a:solidFill>
                <a:srgbClr val="000000"/>
              </a:solidFill>
            </a:endParaRPr>
          </a:p>
        </p:txBody>
      </p:sp>
      <p:sp>
        <p:nvSpPr>
          <p:cNvPr id="148499" name="TextBox 17"/>
          <p:cNvSpPr txBox="1">
            <a:spLocks noChangeArrowheads="1"/>
          </p:cNvSpPr>
          <p:nvPr/>
        </p:nvSpPr>
        <p:spPr bwMode="auto">
          <a:xfrm>
            <a:off x="3846513" y="14288"/>
            <a:ext cx="4983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CH" altLang="fr-FR" sz="2800" b="1">
                <a:solidFill>
                  <a:srgbClr val="000000"/>
                </a:solidFill>
              </a:rPr>
              <a:t>Search for heavy neutral leptons</a:t>
            </a:r>
          </a:p>
        </p:txBody>
      </p:sp>
    </p:spTree>
    <p:extLst>
      <p:ext uri="{BB962C8B-B14F-4D97-AF65-F5344CB8AC3E}">
        <p14:creationId xmlns:p14="http://schemas.microsoft.com/office/powerpoint/2010/main" val="39888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" y="546100"/>
            <a:ext cx="7658100" cy="3530600"/>
          </a:xfrm>
          <a:prstGeom prst="rect">
            <a:avLst/>
          </a:prstGeom>
          <a:noFill/>
          <a:ln w="76200" cmpd="thinThick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4910" y="-7898"/>
            <a:ext cx="241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/>
              <a:t>some</a:t>
            </a:r>
            <a:r>
              <a:rPr lang="fr-CH" sz="1800" dirty="0" smtClean="0"/>
              <a:t> REFERENCES</a:t>
            </a:r>
            <a:endParaRPr lang="fr-CH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0" y="3681730"/>
            <a:ext cx="4419600" cy="1257300"/>
          </a:xfrm>
          <a:prstGeom prst="rect">
            <a:avLst/>
          </a:prstGeom>
          <a:noFill/>
          <a:ln w="7620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38DE1-678E-4C7B-AEA7-5DE03F3350B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09/10/2014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10" y="2379999"/>
            <a:ext cx="4250831" cy="1903076"/>
          </a:xfrm>
          <a:prstGeom prst="rect">
            <a:avLst/>
          </a:prstGeom>
          <a:noFill/>
          <a:ln w="66675" cmpd="thinThick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" y="1921191"/>
            <a:ext cx="4977130" cy="1374419"/>
          </a:xfrm>
          <a:prstGeom prst="rect">
            <a:avLst/>
          </a:prstGeom>
          <a:noFill/>
          <a:ln w="76200" cmpd="thinThick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3574" y="2226110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arxiv:1208.3654</a:t>
            </a:r>
            <a:endParaRPr lang="fr-CH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57" y="5032952"/>
            <a:ext cx="4103864" cy="1628256"/>
          </a:xfrm>
          <a:prstGeom prst="rect">
            <a:avLst/>
          </a:prstGeom>
          <a:noFill/>
          <a:ln w="76200" cmpd="thinThick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" y="4608830"/>
            <a:ext cx="4333875" cy="1238250"/>
          </a:xfrm>
          <a:prstGeom prst="rect">
            <a:avLst/>
          </a:prstGeom>
          <a:noFill/>
          <a:ln w="76200" cmpd="thinThick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1310" y="5323860"/>
            <a:ext cx="2412840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Phys.Lett.B631:151-156,2005</a:t>
            </a:r>
          </a:p>
          <a:p>
            <a:r>
              <a:rPr lang="fr-CH" dirty="0" err="1" smtClean="0">
                <a:hlinkClick r:id="rId8"/>
              </a:rPr>
              <a:t>arXiv:hep-ph</a:t>
            </a:r>
            <a:r>
              <a:rPr lang="fr-CH" dirty="0" smtClean="0">
                <a:hlinkClick r:id="rId8"/>
              </a:rPr>
              <a:t>/0503065</a:t>
            </a:r>
            <a:endParaRPr lang="fr-CH" dirty="0"/>
          </a:p>
        </p:txBody>
      </p:sp>
      <p:sp>
        <p:nvSpPr>
          <p:cNvPr id="4" name="TextBox 3"/>
          <p:cNvSpPr txBox="1"/>
          <p:nvPr/>
        </p:nvSpPr>
        <p:spPr>
          <a:xfrm>
            <a:off x="4135896" y="4168181"/>
            <a:ext cx="4976555" cy="923330"/>
          </a:xfrm>
          <a:prstGeom prst="rect">
            <a:avLst/>
          </a:prstGeom>
          <a:solidFill>
            <a:schemeClr val="bg1"/>
          </a:solidFill>
          <a:ln w="76200" cmpd="thickThin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FCC design </a:t>
            </a:r>
            <a:r>
              <a:rPr lang="fr-CH" sz="1800" dirty="0" err="1" smtClean="0">
                <a:latin typeface="+mj-lt"/>
              </a:rPr>
              <a:t>study</a:t>
            </a:r>
            <a:r>
              <a:rPr lang="fr-CH" sz="1800" dirty="0" smtClean="0">
                <a:latin typeface="+mj-lt"/>
              </a:rPr>
              <a:t> and FCC-</a:t>
            </a:r>
            <a:r>
              <a:rPr lang="fr-CH" sz="1800" dirty="0" err="1" smtClean="0">
                <a:latin typeface="+mj-lt"/>
              </a:rPr>
              <a:t>ee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9"/>
              </a:rPr>
              <a:t>http://</a:t>
            </a:r>
            <a:r>
              <a:rPr lang="fr-CH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9"/>
              </a:rPr>
              <a:t>cern.ch/fcc-ee</a:t>
            </a:r>
            <a:r>
              <a:rPr lang="fr-CH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fr-CH" sz="1800" dirty="0" smtClean="0">
              <a:latin typeface="+mj-lt"/>
            </a:endParaRPr>
          </a:p>
          <a:p>
            <a:r>
              <a:rPr lang="fr-CH" sz="1800" dirty="0" smtClean="0">
                <a:latin typeface="+mj-lt"/>
              </a:rPr>
              <a:t>and </a:t>
            </a:r>
            <a:r>
              <a:rPr lang="fr-CH" sz="1800" dirty="0" err="1" smtClean="0">
                <a:latin typeface="+mj-lt"/>
              </a:rPr>
              <a:t>presentations</a:t>
            </a:r>
            <a:r>
              <a:rPr lang="fr-CH" sz="1800" dirty="0" smtClean="0">
                <a:latin typeface="+mj-lt"/>
              </a:rPr>
              <a:t> at </a:t>
            </a:r>
            <a:r>
              <a:rPr lang="fr-CH" sz="1800" i="1" dirty="0" smtClean="0">
                <a:latin typeface="+mj-lt"/>
              </a:rPr>
              <a:t>FCC-</a:t>
            </a:r>
            <a:r>
              <a:rPr lang="fr-CH" sz="1800" i="1" dirty="0" err="1" smtClean="0">
                <a:latin typeface="+mj-lt"/>
              </a:rPr>
              <a:t>ee</a:t>
            </a:r>
            <a:r>
              <a:rPr lang="fr-CH" sz="1800" i="1" dirty="0" smtClean="0">
                <a:latin typeface="+mj-lt"/>
              </a:rPr>
              <a:t> </a:t>
            </a:r>
            <a:r>
              <a:rPr lang="fr-CH" sz="1800" i="1" dirty="0" err="1" smtClean="0">
                <a:latin typeface="+mj-lt"/>
              </a:rPr>
              <a:t>physics</a:t>
            </a:r>
            <a:r>
              <a:rPr lang="fr-CH" sz="1800" i="1" dirty="0" smtClean="0">
                <a:latin typeface="+mj-lt"/>
              </a:rPr>
              <a:t> workshop</a:t>
            </a:r>
          </a:p>
          <a:p>
            <a:r>
              <a:rPr lang="fr-CH" sz="1800" dirty="0">
                <a:latin typeface="+mj-lt"/>
                <a:hlinkClick r:id="rId10"/>
              </a:rPr>
              <a:t>http://indico.cern.ch/event/313708</a:t>
            </a:r>
            <a:r>
              <a:rPr lang="fr-CH" sz="1800" dirty="0" smtClean="0">
                <a:latin typeface="+mj-lt"/>
                <a:hlinkClick r:id="rId10"/>
              </a:rPr>
              <a:t>/</a:t>
            </a:r>
            <a:r>
              <a:rPr lang="fr-CH" sz="1800" dirty="0" smtClean="0">
                <a:latin typeface="+mj-lt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1" t="30444" r="18800" b="17176"/>
          <a:stretch/>
        </p:blipFill>
        <p:spPr bwMode="auto">
          <a:xfrm>
            <a:off x="5919311" y="1158240"/>
            <a:ext cx="2737010" cy="1720747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87937" y="2014847"/>
            <a:ext cx="140615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fr-CH" dirty="0" smtClean="0"/>
              <a:t>arxiv:1308.6176</a:t>
            </a:r>
            <a:endParaRPr lang="fr-CH" dirty="0"/>
          </a:p>
        </p:txBody>
      </p:sp>
      <p:sp>
        <p:nvSpPr>
          <p:cNvPr id="8" name="TextBox 7"/>
          <p:cNvSpPr txBox="1"/>
          <p:nvPr/>
        </p:nvSpPr>
        <p:spPr>
          <a:xfrm>
            <a:off x="537834" y="6044464"/>
            <a:ext cx="4101316" cy="738664"/>
          </a:xfrm>
          <a:prstGeom prst="rect">
            <a:avLst/>
          </a:prstGeom>
          <a:solidFill>
            <a:schemeClr val="bg1"/>
          </a:solidFill>
          <a:ln w="76200" cmpd="thinThick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err="1" smtClean="0">
                <a:latin typeface="+mj-lt"/>
              </a:rPr>
              <a:t>talks</a:t>
            </a:r>
            <a:r>
              <a:rPr lang="fr-CH" dirty="0" smtClean="0">
                <a:latin typeface="+mj-lt"/>
              </a:rPr>
              <a:t> by Maurizio </a:t>
            </a:r>
            <a:r>
              <a:rPr lang="fr-CH" dirty="0" err="1" smtClean="0">
                <a:latin typeface="+mj-lt"/>
              </a:rPr>
              <a:t>Pierini</a:t>
            </a:r>
            <a:r>
              <a:rPr lang="fr-CH" dirty="0" smtClean="0">
                <a:latin typeface="+mj-lt"/>
              </a:rPr>
              <a:t> (BSM), </a:t>
            </a:r>
            <a:r>
              <a:rPr lang="fr-CH" dirty="0" err="1" smtClean="0">
                <a:latin typeface="+mj-lt"/>
              </a:rPr>
              <a:t>Manqi</a:t>
            </a:r>
            <a:r>
              <a:rPr lang="fr-CH" dirty="0" smtClean="0">
                <a:latin typeface="+mj-lt"/>
              </a:rPr>
              <a:t> </a:t>
            </a:r>
            <a:r>
              <a:rPr lang="fr-CH" dirty="0" err="1" smtClean="0">
                <a:latin typeface="+mj-lt"/>
              </a:rPr>
              <a:t>Ruan</a:t>
            </a:r>
            <a:r>
              <a:rPr lang="fr-CH" dirty="0">
                <a:latin typeface="+mj-lt"/>
              </a:rPr>
              <a:t> </a:t>
            </a:r>
            <a:r>
              <a:rPr lang="fr-CH" dirty="0" smtClean="0">
                <a:latin typeface="+mj-lt"/>
              </a:rPr>
              <a:t>(</a:t>
            </a:r>
            <a:r>
              <a:rPr lang="fr-CH" dirty="0" err="1" smtClean="0">
                <a:latin typeface="+mj-lt"/>
              </a:rPr>
              <a:t>Higgs</a:t>
            </a:r>
            <a:r>
              <a:rPr lang="fr-CH" dirty="0" smtClean="0">
                <a:latin typeface="+mj-lt"/>
              </a:rPr>
              <a:t>) </a:t>
            </a:r>
            <a:r>
              <a:rPr lang="fr-CH" dirty="0">
                <a:latin typeface="+mj-lt"/>
              </a:rPr>
              <a:t> </a:t>
            </a:r>
            <a:endParaRPr lang="fr-CH" dirty="0" smtClean="0">
              <a:latin typeface="+mj-lt"/>
            </a:endParaRPr>
          </a:p>
          <a:p>
            <a:r>
              <a:rPr lang="fr-CH" dirty="0" smtClean="0">
                <a:latin typeface="+mj-lt"/>
              </a:rPr>
              <a:t>Roberto </a:t>
            </a:r>
            <a:r>
              <a:rPr lang="fr-CH" dirty="0" err="1" smtClean="0">
                <a:latin typeface="+mj-lt"/>
              </a:rPr>
              <a:t>Tenchini</a:t>
            </a:r>
            <a:r>
              <a:rPr lang="fr-CH" dirty="0" smtClean="0">
                <a:latin typeface="+mj-lt"/>
              </a:rPr>
              <a:t>  (Top &amp; </a:t>
            </a:r>
            <a:r>
              <a:rPr lang="fr-CH" dirty="0" err="1" smtClean="0">
                <a:latin typeface="+mj-lt"/>
              </a:rPr>
              <a:t>Precision</a:t>
            </a:r>
            <a:r>
              <a:rPr lang="fr-CH" dirty="0" smtClean="0">
                <a:latin typeface="+mj-lt"/>
              </a:rPr>
              <a:t>) </a:t>
            </a:r>
            <a:r>
              <a:rPr lang="fr-CH" dirty="0" err="1" smtClean="0">
                <a:latin typeface="+mj-lt"/>
              </a:rPr>
              <a:t>tomorrow</a:t>
            </a:r>
            <a:r>
              <a:rPr lang="fr-CH" dirty="0" smtClean="0">
                <a:latin typeface="+mj-lt"/>
              </a:rPr>
              <a:t>,  </a:t>
            </a:r>
          </a:p>
          <a:p>
            <a:r>
              <a:rPr lang="fr-CH" dirty="0" smtClean="0">
                <a:latin typeface="+mj-lt"/>
              </a:rPr>
              <a:t>posters </a:t>
            </a:r>
            <a:r>
              <a:rPr lang="fr-CH" dirty="0" err="1" smtClean="0">
                <a:latin typeface="+mj-lt"/>
              </a:rPr>
              <a:t>tonight</a:t>
            </a:r>
            <a:r>
              <a:rPr lang="fr-CH" dirty="0" smtClean="0">
                <a:latin typeface="+mj-lt"/>
              </a:rPr>
              <a:t> at Future </a:t>
            </a:r>
            <a:r>
              <a:rPr lang="fr-CH" dirty="0" err="1" smtClean="0">
                <a:latin typeface="+mj-lt"/>
              </a:rPr>
              <a:t>accelerator</a:t>
            </a:r>
            <a:r>
              <a:rPr lang="fr-CH" dirty="0" smtClean="0">
                <a:latin typeface="+mj-lt"/>
              </a:rPr>
              <a:t> session  </a:t>
            </a:r>
          </a:p>
        </p:txBody>
      </p:sp>
    </p:spTree>
    <p:extLst>
      <p:ext uri="{BB962C8B-B14F-4D97-AF65-F5344CB8AC3E}">
        <p14:creationId xmlns:p14="http://schemas.microsoft.com/office/powerpoint/2010/main" val="33179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516380"/>
            <a:ext cx="5303520" cy="3825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516380"/>
            <a:ext cx="5303520" cy="3825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516380"/>
            <a:ext cx="5303520" cy="3825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516380"/>
            <a:ext cx="5303520" cy="38252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14160" y="1922026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srgbClr val="4BACC6">
                    <a:lumMod val="75000"/>
                  </a:srgbClr>
                </a:solidFill>
              </a:rPr>
              <a:t>N</a:t>
            </a:r>
            <a:r>
              <a:rPr lang="fr-CH" b="1" baseline="-25000" dirty="0">
                <a:solidFill>
                  <a:srgbClr val="4BACC6">
                    <a:lumMod val="75000"/>
                  </a:srgbClr>
                </a:solidFill>
              </a:rPr>
              <a:t>Z</a:t>
            </a:r>
            <a:r>
              <a:rPr lang="fr-CH" b="1" dirty="0">
                <a:solidFill>
                  <a:srgbClr val="4BACC6">
                    <a:lumMod val="75000"/>
                  </a:srgbClr>
                </a:solidFill>
              </a:rPr>
              <a:t> = 10</a:t>
            </a:r>
            <a:r>
              <a:rPr lang="fr-CH" b="1" baseline="30000" dirty="0">
                <a:solidFill>
                  <a:srgbClr val="4BACC6">
                    <a:lumMod val="75000"/>
                  </a:srgbClr>
                </a:solidFill>
              </a:rPr>
              <a:t>12</a:t>
            </a:r>
            <a:r>
              <a:rPr lang="fr-CH" b="1" dirty="0">
                <a:solidFill>
                  <a:srgbClr val="4BACC6">
                    <a:lumMod val="75000"/>
                  </a:srgbClr>
                </a:solidFill>
              </a:rPr>
              <a:t>    1mm&lt;L&lt;1m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14160" y="2059464"/>
                <a:ext cx="2513830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b="1" dirty="0">
                  <a:solidFill>
                    <a:srgbClr val="C00000"/>
                  </a:solidFill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CH" b="1" dirty="0">
                  <a:solidFill>
                    <a:srgbClr val="C00000"/>
                  </a:solidFill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b="1" dirty="0">
                    <a:solidFill>
                      <a:srgbClr val="C00000"/>
                    </a:solidFill>
                  </a:rPr>
                  <a:t>N</a:t>
                </a:r>
                <a:r>
                  <a:rPr lang="fr-CH" b="1" baseline="-25000" dirty="0">
                    <a:solidFill>
                      <a:srgbClr val="C00000"/>
                    </a:solidFill>
                  </a:rPr>
                  <a:t>Z</a:t>
                </a:r>
                <a:r>
                  <a:rPr lang="fr-CH" b="1" dirty="0">
                    <a:solidFill>
                      <a:srgbClr val="C00000"/>
                    </a:solidFill>
                  </a:rPr>
                  <a:t> = 10</a:t>
                </a:r>
                <a:r>
                  <a:rPr lang="fr-CH" b="1" baseline="30000" dirty="0">
                    <a:solidFill>
                      <a:srgbClr val="C00000"/>
                    </a:solidFill>
                  </a:rPr>
                  <a:t>13</a:t>
                </a:r>
                <a:r>
                  <a:rPr lang="fr-CH" b="1" dirty="0">
                    <a:solidFill>
                      <a:srgbClr val="C00000"/>
                    </a:solidFill>
                  </a:rPr>
                  <a:t>  100</a:t>
                </a:r>
                <a14:m>
                  <m:oMath xmlns:m="http://schemas.openxmlformats.org/officeDocument/2006/math">
                    <m:r>
                      <a:rPr lang="fr-CH" b="1" i="1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</m:t>
                    </m:r>
                    <m:r>
                      <a:rPr lang="fr-CH" b="1" i="1">
                        <a:solidFill>
                          <a:srgbClr val="C00000"/>
                        </a:solidFill>
                        <a:latin typeface="Cambria Math"/>
                        <a:sym typeface="Symbol"/>
                      </a:rPr>
                      <m:t>𝒎</m:t>
                    </m:r>
                  </m:oMath>
                </a14:m>
                <a:r>
                  <a:rPr lang="fr-CH" b="1" dirty="0">
                    <a:solidFill>
                      <a:srgbClr val="C00000"/>
                    </a:solidFill>
                  </a:rPr>
                  <a:t> &lt;L&lt;5m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160" y="2059464"/>
                <a:ext cx="2513830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1942" r="-1456" b="-9934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11"/>
          <p:cNvSpPr/>
          <p:nvPr/>
        </p:nvSpPr>
        <p:spPr>
          <a:xfrm>
            <a:off x="2265680" y="934506"/>
            <a:ext cx="1259840" cy="2510504"/>
          </a:xfrm>
          <a:custGeom>
            <a:avLst/>
            <a:gdLst>
              <a:gd name="connsiteX0" fmla="*/ 0 w 1259840"/>
              <a:gd name="connsiteY0" fmla="*/ 2275840 h 2510504"/>
              <a:gd name="connsiteX1" fmla="*/ 203200 w 1259840"/>
              <a:gd name="connsiteY1" fmla="*/ 2387600 h 2510504"/>
              <a:gd name="connsiteX2" fmla="*/ 497840 w 1259840"/>
              <a:gd name="connsiteY2" fmla="*/ 2479040 h 2510504"/>
              <a:gd name="connsiteX3" fmla="*/ 731520 w 1259840"/>
              <a:gd name="connsiteY3" fmla="*/ 2509520 h 2510504"/>
              <a:gd name="connsiteX4" fmla="*/ 965200 w 1259840"/>
              <a:gd name="connsiteY4" fmla="*/ 2448560 h 2510504"/>
              <a:gd name="connsiteX5" fmla="*/ 1087120 w 1259840"/>
              <a:gd name="connsiteY5" fmla="*/ 2336800 h 2510504"/>
              <a:gd name="connsiteX6" fmla="*/ 1127760 w 1259840"/>
              <a:gd name="connsiteY6" fmla="*/ 1534160 h 2510504"/>
              <a:gd name="connsiteX7" fmla="*/ 1158240 w 1259840"/>
              <a:gd name="connsiteY7" fmla="*/ 822960 h 2510504"/>
              <a:gd name="connsiteX8" fmla="*/ 1219200 w 1259840"/>
              <a:gd name="connsiteY8" fmla="*/ 264160 h 2510504"/>
              <a:gd name="connsiteX9" fmla="*/ 1259840 w 1259840"/>
              <a:gd name="connsiteY9" fmla="*/ 0 h 251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59840" h="2510504">
                <a:moveTo>
                  <a:pt x="0" y="2275840"/>
                </a:moveTo>
                <a:cubicBezTo>
                  <a:pt x="60113" y="2314786"/>
                  <a:pt x="120227" y="2353733"/>
                  <a:pt x="203200" y="2387600"/>
                </a:cubicBezTo>
                <a:cubicBezTo>
                  <a:pt x="286173" y="2421467"/>
                  <a:pt x="409787" y="2458720"/>
                  <a:pt x="497840" y="2479040"/>
                </a:cubicBezTo>
                <a:cubicBezTo>
                  <a:pt x="585893" y="2499360"/>
                  <a:pt x="653627" y="2514600"/>
                  <a:pt x="731520" y="2509520"/>
                </a:cubicBezTo>
                <a:cubicBezTo>
                  <a:pt x="809413" y="2504440"/>
                  <a:pt x="905933" y="2477347"/>
                  <a:pt x="965200" y="2448560"/>
                </a:cubicBezTo>
                <a:cubicBezTo>
                  <a:pt x="1024467" y="2419773"/>
                  <a:pt x="1060027" y="2489200"/>
                  <a:pt x="1087120" y="2336800"/>
                </a:cubicBezTo>
                <a:cubicBezTo>
                  <a:pt x="1114213" y="2184400"/>
                  <a:pt x="1115907" y="1786467"/>
                  <a:pt x="1127760" y="1534160"/>
                </a:cubicBezTo>
                <a:cubicBezTo>
                  <a:pt x="1139613" y="1281853"/>
                  <a:pt x="1143000" y="1034627"/>
                  <a:pt x="1158240" y="822960"/>
                </a:cubicBezTo>
                <a:cubicBezTo>
                  <a:pt x="1173480" y="611293"/>
                  <a:pt x="1202267" y="401320"/>
                  <a:pt x="1219200" y="264160"/>
                </a:cubicBezTo>
                <a:cubicBezTo>
                  <a:pt x="1236133" y="127000"/>
                  <a:pt x="1247986" y="63500"/>
                  <a:pt x="1259840" y="0"/>
                </a:cubicBezTo>
              </a:path>
            </a:pathLst>
          </a:custGeom>
          <a:noFill/>
          <a:ln w="762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5520" y="832906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>
                <a:solidFill>
                  <a:srgbClr val="00CC00"/>
                </a:solidFill>
              </a:rPr>
              <a:t>SHIP</a:t>
            </a:r>
            <a:endParaRPr lang="fr-CH" b="1" dirty="0">
              <a:solidFill>
                <a:srgbClr val="00CC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2480" y="58826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i="1" dirty="0">
                <a:solidFill>
                  <a:srgbClr val="00B050"/>
                </a:solidFill>
                <a:latin typeface="Times New Roman" pitchFamily="18" charset="0"/>
              </a:rPr>
              <a:t>Elena </a:t>
            </a:r>
            <a:r>
              <a:rPr lang="fr-CH" i="1" dirty="0" err="1">
                <a:solidFill>
                  <a:srgbClr val="00B050"/>
                </a:solidFill>
                <a:latin typeface="Times New Roman" pitchFamily="18" charset="0"/>
              </a:rPr>
              <a:t>Graverini</a:t>
            </a:r>
            <a:r>
              <a:rPr lang="fr-CH" i="1" dirty="0">
                <a:solidFill>
                  <a:srgbClr val="00B050"/>
                </a:solidFill>
                <a:latin typeface="Times New Roman" pitchFamily="18" charset="0"/>
              </a:rPr>
              <a:t>, Nicola Serra</a:t>
            </a:r>
            <a:endParaRPr lang="fr-CH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890588"/>
            <a:ext cx="6257925" cy="507682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14044" y="244257"/>
            <a:ext cx="736753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perhaps</a:t>
            </a:r>
            <a:r>
              <a:rPr lang="fr-CH" sz="3600" b="1" dirty="0">
                <a:solidFill>
                  <a:prstClr val="black"/>
                </a:solidFill>
              </a:rPr>
              <a:t> new world(s) of SM </a:t>
            </a:r>
            <a:r>
              <a:rPr lang="fr-CH" sz="3600" b="1" dirty="0" err="1">
                <a:solidFill>
                  <a:prstClr val="black"/>
                </a:solidFill>
              </a:rPr>
              <a:t>replicas</a:t>
            </a:r>
            <a:r>
              <a:rPr lang="fr-CH" sz="3600" b="1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9211" y="2639259"/>
            <a:ext cx="1489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>
                <a:solidFill>
                  <a:prstClr val="black"/>
                </a:solidFill>
              </a:rPr>
              <a:t>S</a:t>
            </a:r>
            <a:r>
              <a:rPr lang="fr-CH" sz="2400" b="1" dirty="0">
                <a:solidFill>
                  <a:prstClr val="black"/>
                </a:solidFill>
              </a:rPr>
              <a:t>uper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err="1">
                <a:solidFill>
                  <a:prstClr val="black"/>
                </a:solidFill>
              </a:rPr>
              <a:t>S</a:t>
            </a:r>
            <a:r>
              <a:rPr lang="fr-CH" sz="2400" b="1" dirty="0" err="1">
                <a:solidFill>
                  <a:prstClr val="black"/>
                </a:solidFill>
              </a:rPr>
              <a:t>ymmetry</a:t>
            </a:r>
            <a:endParaRPr lang="fr-CH" sz="24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903" y="4454433"/>
            <a:ext cx="15634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 err="1">
                <a:solidFill>
                  <a:prstClr val="black"/>
                </a:solidFill>
              </a:rPr>
              <a:t>Funny</a:t>
            </a:r>
            <a:endParaRPr lang="fr-CH" sz="3200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>
                <a:solidFill>
                  <a:prstClr val="black"/>
                </a:solidFill>
              </a:rPr>
              <a:t> </a:t>
            </a:r>
            <a:r>
              <a:rPr lang="fr-CH" sz="3200" b="1" dirty="0" err="1">
                <a:solidFill>
                  <a:prstClr val="black"/>
                </a:solidFill>
              </a:rPr>
              <a:t>H</a:t>
            </a:r>
            <a:r>
              <a:rPr lang="fr-CH" sz="3200" b="1" dirty="0" err="1">
                <a:solidFill>
                  <a:prstClr val="black"/>
                </a:solidFill>
              </a:rPr>
              <a:t>iggses</a:t>
            </a:r>
            <a:endParaRPr lang="fr-CH" sz="3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0788" y="1280717"/>
            <a:ext cx="2762423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prstClr val="black"/>
                </a:solidFill>
              </a:rPr>
              <a:t>Extra-dimensions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251" y="2860766"/>
            <a:ext cx="89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you</a:t>
            </a:r>
            <a:endParaRPr lang="fr-CH" sz="36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8251" y="4885509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name</a:t>
            </a:r>
            <a:endParaRPr lang="fr-CH" sz="36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2610" y="4871717"/>
            <a:ext cx="45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 err="1">
                <a:solidFill>
                  <a:prstClr val="black"/>
                </a:solidFill>
              </a:rPr>
              <a:t>it</a:t>
            </a:r>
            <a:endParaRPr lang="fr-CH" sz="36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6835" y="6129300"/>
            <a:ext cx="554805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b="1" dirty="0" smtClean="0"/>
              <a:t>or </a:t>
            </a:r>
            <a:r>
              <a:rPr lang="fr-CH" sz="2000" b="1" dirty="0" err="1" smtClean="0"/>
              <a:t>perhaps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only</a:t>
            </a:r>
            <a:r>
              <a:rPr lang="fr-CH" sz="2000" b="1" dirty="0" smtClean="0"/>
              <a:t> right </a:t>
            </a:r>
            <a:r>
              <a:rPr lang="fr-CH" sz="2000" b="1" dirty="0" err="1" smtClean="0"/>
              <a:t>handed</a:t>
            </a:r>
            <a:r>
              <a:rPr lang="fr-CH" sz="2000" b="1" dirty="0" smtClean="0"/>
              <a:t> ‘</a:t>
            </a:r>
            <a:r>
              <a:rPr lang="fr-CH" sz="2000" b="1" dirty="0" err="1" smtClean="0"/>
              <a:t>sterile</a:t>
            </a:r>
            <a:r>
              <a:rPr lang="fr-CH" sz="2000" b="1" dirty="0" smtClean="0"/>
              <a:t>’ neutrinos.....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09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066800"/>
            <a:ext cx="7664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57014" y="324433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prstClr val="black"/>
                </a:solidFill>
              </a:rPr>
              <a:t>Nima</a:t>
            </a:r>
          </a:p>
        </p:txBody>
      </p:sp>
    </p:spTree>
    <p:extLst>
      <p:ext uri="{BB962C8B-B14F-4D97-AF65-F5344CB8AC3E}">
        <p14:creationId xmlns:p14="http://schemas.microsoft.com/office/powerpoint/2010/main" val="10377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4" y="962297"/>
            <a:ext cx="7664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57014" y="324433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>
                <a:solidFill>
                  <a:prstClr val="black"/>
                </a:solidFill>
              </a:rPr>
              <a:t>Nima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761" y="3958045"/>
            <a:ext cx="868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600" b="1" dirty="0">
                <a:solidFill>
                  <a:prstClr val="black"/>
                </a:solidFill>
              </a:rPr>
              <a:t>At </a:t>
            </a:r>
            <a:r>
              <a:rPr lang="fr-CH" sz="3600" b="1" dirty="0" err="1">
                <a:solidFill>
                  <a:prstClr val="black"/>
                </a:solidFill>
              </a:rPr>
              <a:t>higher</a:t>
            </a:r>
            <a:r>
              <a:rPr lang="fr-CH" sz="3600" b="1" dirty="0">
                <a:solidFill>
                  <a:prstClr val="black"/>
                </a:solidFill>
              </a:rPr>
              <a:t> masses --  or at </a:t>
            </a:r>
            <a:r>
              <a:rPr lang="fr-CH" sz="3600" b="1" dirty="0" err="1">
                <a:solidFill>
                  <a:prstClr val="black"/>
                </a:solidFill>
              </a:rPr>
              <a:t>smaller</a:t>
            </a:r>
            <a:r>
              <a:rPr lang="fr-CH" sz="3600" b="1" dirty="0">
                <a:solidFill>
                  <a:prstClr val="black"/>
                </a:solidFill>
              </a:rPr>
              <a:t> </a:t>
            </a:r>
            <a:r>
              <a:rPr lang="fr-CH" sz="3600" b="1" dirty="0" err="1">
                <a:solidFill>
                  <a:prstClr val="black"/>
                </a:solidFill>
              </a:rPr>
              <a:t>couplings</a:t>
            </a:r>
            <a:r>
              <a:rPr lang="fr-CH" sz="3600" b="1" dirty="0">
                <a:solidFill>
                  <a:prstClr val="black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157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FFFFF"/>
      </a:lt1>
      <a:dk2>
        <a:srgbClr val="0033CC"/>
      </a:dk2>
      <a:lt2>
        <a:srgbClr val="5F5F5F"/>
      </a:lt2>
      <a:accent1>
        <a:srgbClr val="CCECFF"/>
      </a:accent1>
      <a:accent2>
        <a:srgbClr val="FFFFCC"/>
      </a:accent2>
      <a:accent3>
        <a:srgbClr val="FFFFFF"/>
      </a:accent3>
      <a:accent4>
        <a:srgbClr val="000000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ntport">
  <a:themeElements>
    <a:clrScheme name="Contport 1">
      <a:dk1>
        <a:srgbClr val="5E574E"/>
      </a:dk1>
      <a:lt1>
        <a:srgbClr val="FFFFCC"/>
      </a:lt1>
      <a:dk2>
        <a:srgbClr val="000000"/>
      </a:dk2>
      <a:lt2>
        <a:srgbClr val="FFCC00"/>
      </a:lt2>
      <a:accent1>
        <a:srgbClr val="CC9900"/>
      </a:accent1>
      <a:accent2>
        <a:srgbClr val="FF6600"/>
      </a:accent2>
      <a:accent3>
        <a:srgbClr val="AAAAAA"/>
      </a:accent3>
      <a:accent4>
        <a:srgbClr val="DADAAE"/>
      </a:accent4>
      <a:accent5>
        <a:srgbClr val="E2CAAA"/>
      </a:accent5>
      <a:accent6>
        <a:srgbClr val="E75C00"/>
      </a:accent6>
      <a:hlink>
        <a:srgbClr val="FF0000"/>
      </a:hlink>
      <a:folHlink>
        <a:srgbClr val="FFFFCC"/>
      </a:folHlink>
    </a:clrScheme>
    <a:fontScheme name="Contport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tpor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por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por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por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port 8">
        <a:dk1>
          <a:srgbClr val="009999"/>
        </a:dk1>
        <a:lt1>
          <a:srgbClr val="FFCC00"/>
        </a:lt1>
        <a:dk2>
          <a:srgbClr val="339933"/>
        </a:dk2>
        <a:lt2>
          <a:srgbClr val="FFFF00"/>
        </a:lt2>
        <a:accent1>
          <a:srgbClr val="FF6600"/>
        </a:accent1>
        <a:accent2>
          <a:srgbClr val="FFCC00"/>
        </a:accent2>
        <a:accent3>
          <a:srgbClr val="ADCAAD"/>
        </a:accent3>
        <a:accent4>
          <a:srgbClr val="DAAE00"/>
        </a:accent4>
        <a:accent5>
          <a:srgbClr val="FFB8AA"/>
        </a:accent5>
        <a:accent6>
          <a:srgbClr val="E7B900"/>
        </a:accent6>
        <a:hlink>
          <a:srgbClr val="FFFFCC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smtClean="0">
            <a:latin typeface="+mj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1978</TotalTime>
  <Words>3671</Words>
  <Application>Microsoft Office PowerPoint</Application>
  <PresentationFormat>On-screen Show (4:3)</PresentationFormat>
  <Paragraphs>831</Paragraphs>
  <Slides>64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1_Office Theme</vt:lpstr>
      <vt:lpstr>2_Office Theme</vt:lpstr>
      <vt:lpstr>Theme1</vt:lpstr>
      <vt:lpstr>Contport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FCC-ee experiments</vt:lpstr>
      <vt:lpstr>FCC-ee Phenomenology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350 GeV: the top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bdl</dc:creator>
  <cp:lastModifiedBy>bdl</cp:lastModifiedBy>
  <cp:revision>40</cp:revision>
  <dcterms:created xsi:type="dcterms:W3CDTF">2014-10-07T18:15:27Z</dcterms:created>
  <dcterms:modified xsi:type="dcterms:W3CDTF">2014-10-09T03:14:09Z</dcterms:modified>
</cp:coreProperties>
</file>