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4" r:id="rId2"/>
  </p:sldMasterIdLst>
  <p:notesMasterIdLst>
    <p:notesMasterId r:id="rId46"/>
  </p:notesMasterIdLst>
  <p:sldIdLst>
    <p:sldId id="256" r:id="rId3"/>
    <p:sldId id="300" r:id="rId4"/>
    <p:sldId id="301" r:id="rId5"/>
    <p:sldId id="302" r:id="rId6"/>
    <p:sldId id="304" r:id="rId7"/>
    <p:sldId id="305" r:id="rId8"/>
    <p:sldId id="309" r:id="rId9"/>
    <p:sldId id="310" r:id="rId10"/>
    <p:sldId id="311" r:id="rId11"/>
    <p:sldId id="312" r:id="rId12"/>
    <p:sldId id="313" r:id="rId13"/>
    <p:sldId id="306" r:id="rId14"/>
    <p:sldId id="314" r:id="rId15"/>
    <p:sldId id="318" r:id="rId16"/>
    <p:sldId id="315" r:id="rId17"/>
    <p:sldId id="316" r:id="rId18"/>
    <p:sldId id="278" r:id="rId19"/>
    <p:sldId id="258" r:id="rId20"/>
    <p:sldId id="279" r:id="rId21"/>
    <p:sldId id="285" r:id="rId22"/>
    <p:sldId id="268" r:id="rId23"/>
    <p:sldId id="269" r:id="rId24"/>
    <p:sldId id="277" r:id="rId25"/>
    <p:sldId id="319" r:id="rId26"/>
    <p:sldId id="320" r:id="rId27"/>
    <p:sldId id="321" r:id="rId28"/>
    <p:sldId id="322" r:id="rId29"/>
    <p:sldId id="323" r:id="rId30"/>
    <p:sldId id="324" r:id="rId31"/>
    <p:sldId id="325" r:id="rId32"/>
    <p:sldId id="326" r:id="rId33"/>
    <p:sldId id="294" r:id="rId34"/>
    <p:sldId id="328" r:id="rId35"/>
    <p:sldId id="329" r:id="rId36"/>
    <p:sldId id="330" r:id="rId37"/>
    <p:sldId id="331" r:id="rId38"/>
    <p:sldId id="291" r:id="rId39"/>
    <p:sldId id="317" r:id="rId40"/>
    <p:sldId id="282" r:id="rId41"/>
    <p:sldId id="307" r:id="rId42"/>
    <p:sldId id="308" r:id="rId43"/>
    <p:sldId id="332" r:id="rId44"/>
    <p:sldId id="33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4660"/>
  </p:normalViewPr>
  <p:slideViewPr>
    <p:cSldViewPr snapToObjects="1">
      <p:cViewPr varScale="1">
        <p:scale>
          <a:sx n="119" d="100"/>
          <a:sy n="119" d="100"/>
        </p:scale>
        <p:origin x="-40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154EC3-F8EE-4435-AE6A-FA1052CCC888}"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C2B171D9-EDAD-48D5-B89D-DAB666B9ABC5}">
      <dgm:prSet/>
      <dgm:spPr/>
      <dgm:t>
        <a:bodyPr lIns="182880" tIns="182880" rIns="91440" bIns="91440" anchor="t" anchorCtr="0"/>
        <a:lstStyle/>
        <a:p>
          <a:pPr rtl="0">
            <a:spcAft>
              <a:spcPts val="800"/>
            </a:spcAft>
          </a:pPr>
          <a:r>
            <a:rPr lang="en-US" b="1" dirty="0" smtClean="0">
              <a:solidFill>
                <a:schemeClr val="tx1"/>
              </a:solidFill>
            </a:rPr>
            <a:t>Superconducting RF</a:t>
          </a:r>
          <a:endParaRPr lang="en-US" b="1" dirty="0">
            <a:solidFill>
              <a:schemeClr val="tx1"/>
            </a:solidFill>
          </a:endParaRPr>
        </a:p>
      </dgm:t>
    </dgm:pt>
    <dgm:pt modelId="{6EFB2FCE-F3C4-4521-8895-2DFFCBB090FF}" type="parTrans" cxnId="{857EB62C-786D-424F-BB1A-DCC9FB0B5E45}">
      <dgm:prSet/>
      <dgm:spPr/>
      <dgm:t>
        <a:bodyPr/>
        <a:lstStyle/>
        <a:p>
          <a:endParaRPr lang="en-US"/>
        </a:p>
      </dgm:t>
    </dgm:pt>
    <dgm:pt modelId="{FD62CE86-353A-4669-A63F-5ADFAE920FE9}" type="sibTrans" cxnId="{857EB62C-786D-424F-BB1A-DCC9FB0B5E45}">
      <dgm:prSet/>
      <dgm:spPr/>
      <dgm:t>
        <a:bodyPr/>
        <a:lstStyle/>
        <a:p>
          <a:endParaRPr lang="en-US"/>
        </a:p>
      </dgm:t>
    </dgm:pt>
    <dgm:pt modelId="{7AFCA646-8118-486C-9BC1-CCFDCA52B612}">
      <dgm:prSet/>
      <dgm:spPr/>
      <dgm:t>
        <a:bodyPr lIns="182880" tIns="182880" rIns="91440" bIns="91440" anchor="t" anchorCtr="0"/>
        <a:lstStyle/>
        <a:p>
          <a:pPr rtl="0">
            <a:spcAft>
              <a:spcPts val="800"/>
            </a:spcAft>
          </a:pPr>
          <a:r>
            <a:rPr lang="en-US" dirty="0" smtClean="0"/>
            <a:t>Cavity technology </a:t>
          </a:r>
          <a:endParaRPr lang="en-US" dirty="0"/>
        </a:p>
      </dgm:t>
    </dgm:pt>
    <dgm:pt modelId="{91DD9401-07F4-4CFB-906A-BE1696218997}" type="parTrans" cxnId="{71789F8B-54F7-4B87-A9E2-DF699766B2E2}">
      <dgm:prSet/>
      <dgm:spPr/>
      <dgm:t>
        <a:bodyPr/>
        <a:lstStyle/>
        <a:p>
          <a:endParaRPr lang="en-US"/>
        </a:p>
      </dgm:t>
    </dgm:pt>
    <dgm:pt modelId="{5922F5C9-1A65-46CD-90E3-48D8F857DDC6}" type="sibTrans" cxnId="{71789F8B-54F7-4B87-A9E2-DF699766B2E2}">
      <dgm:prSet/>
      <dgm:spPr/>
      <dgm:t>
        <a:bodyPr/>
        <a:lstStyle/>
        <a:p>
          <a:endParaRPr lang="en-US"/>
        </a:p>
      </dgm:t>
    </dgm:pt>
    <dgm:pt modelId="{ECC8D09E-89F5-4865-A95B-C506C8BC4258}">
      <dgm:prSet/>
      <dgm:spPr/>
      <dgm:t>
        <a:bodyPr lIns="182880" tIns="182880" rIns="91440" bIns="91440" anchor="t" anchorCtr="0"/>
        <a:lstStyle/>
        <a:p>
          <a:pPr rtl="0">
            <a:spcAft>
              <a:spcPts val="800"/>
            </a:spcAft>
          </a:pPr>
          <a:r>
            <a:rPr lang="en-US" dirty="0" smtClean="0"/>
            <a:t>Cryomodules</a:t>
          </a:r>
          <a:endParaRPr lang="en-US" dirty="0"/>
        </a:p>
      </dgm:t>
    </dgm:pt>
    <dgm:pt modelId="{179ABD7D-C9BA-4EFA-8639-17CC96A2807B}" type="parTrans" cxnId="{55F81C44-DCD4-4043-9370-4A5DE5D40FCE}">
      <dgm:prSet/>
      <dgm:spPr/>
      <dgm:t>
        <a:bodyPr/>
        <a:lstStyle/>
        <a:p>
          <a:endParaRPr lang="en-US"/>
        </a:p>
      </dgm:t>
    </dgm:pt>
    <dgm:pt modelId="{628AF18A-14C9-44F7-844A-8B8959776A15}" type="sibTrans" cxnId="{55F81C44-DCD4-4043-9370-4A5DE5D40FCE}">
      <dgm:prSet/>
      <dgm:spPr/>
      <dgm:t>
        <a:bodyPr/>
        <a:lstStyle/>
        <a:p>
          <a:endParaRPr lang="en-US"/>
        </a:p>
      </dgm:t>
    </dgm:pt>
    <dgm:pt modelId="{F36CF00D-0852-4400-AA03-7CD421924564}">
      <dgm:prSet/>
      <dgm:spPr/>
      <dgm:t>
        <a:bodyPr lIns="182880" tIns="182880" rIns="91440" bIns="91440"/>
        <a:lstStyle/>
        <a:p>
          <a:pPr rtl="0">
            <a:spcAft>
              <a:spcPts val="800"/>
            </a:spcAft>
          </a:pPr>
          <a:r>
            <a:rPr lang="en-US" b="1" dirty="0" smtClean="0">
              <a:solidFill>
                <a:schemeClr val="tx1"/>
              </a:solidFill>
            </a:rPr>
            <a:t>Large RF Systems</a:t>
          </a:r>
          <a:endParaRPr lang="en-US" b="1" dirty="0">
            <a:solidFill>
              <a:schemeClr val="tx1"/>
            </a:solidFill>
          </a:endParaRPr>
        </a:p>
      </dgm:t>
    </dgm:pt>
    <dgm:pt modelId="{C8763D93-08D0-4655-8463-A16C79773602}" type="parTrans" cxnId="{A60BE07A-7553-45FB-B360-A0A8610D67CA}">
      <dgm:prSet/>
      <dgm:spPr/>
      <dgm:t>
        <a:bodyPr/>
        <a:lstStyle/>
        <a:p>
          <a:endParaRPr lang="en-US"/>
        </a:p>
      </dgm:t>
    </dgm:pt>
    <dgm:pt modelId="{9A47ABB5-8C38-447E-BD91-39BAD8988BC2}" type="sibTrans" cxnId="{A60BE07A-7553-45FB-B360-A0A8610D67CA}">
      <dgm:prSet/>
      <dgm:spPr/>
      <dgm:t>
        <a:bodyPr/>
        <a:lstStyle/>
        <a:p>
          <a:endParaRPr lang="en-US"/>
        </a:p>
      </dgm:t>
    </dgm:pt>
    <dgm:pt modelId="{20BCA61E-FC5D-46CD-8FA5-603F7650148A}">
      <dgm:prSet/>
      <dgm:spPr/>
      <dgm:t>
        <a:bodyPr lIns="182880" tIns="182880" rIns="91440" bIns="91440"/>
        <a:lstStyle/>
        <a:p>
          <a:pPr rtl="0">
            <a:spcAft>
              <a:spcPts val="800"/>
            </a:spcAft>
          </a:pPr>
          <a:r>
            <a:rPr lang="en-US" dirty="0" smtClean="0"/>
            <a:t>Availability</a:t>
          </a:r>
          <a:endParaRPr lang="en-US" dirty="0"/>
        </a:p>
      </dgm:t>
    </dgm:pt>
    <dgm:pt modelId="{C9927C8A-DBE4-4174-BC54-9AB39987A26B}" type="parTrans" cxnId="{E125F3D6-BC12-49C6-9DB0-D857BEF1E1F1}">
      <dgm:prSet/>
      <dgm:spPr/>
      <dgm:t>
        <a:bodyPr/>
        <a:lstStyle/>
        <a:p>
          <a:endParaRPr lang="en-US"/>
        </a:p>
      </dgm:t>
    </dgm:pt>
    <dgm:pt modelId="{33CB4C58-62E9-4DC6-8F24-3668609F6C4E}" type="sibTrans" cxnId="{E125F3D6-BC12-49C6-9DB0-D857BEF1E1F1}">
      <dgm:prSet/>
      <dgm:spPr/>
      <dgm:t>
        <a:bodyPr/>
        <a:lstStyle/>
        <a:p>
          <a:endParaRPr lang="en-US"/>
        </a:p>
      </dgm:t>
    </dgm:pt>
    <dgm:pt modelId="{81D0EC61-6A5A-4E44-8EF4-04D777891F39}">
      <dgm:prSet/>
      <dgm:spPr/>
      <dgm:t>
        <a:bodyPr lIns="182880" tIns="182880" rIns="91440" bIns="91440"/>
        <a:lstStyle/>
        <a:p>
          <a:pPr rtl="0">
            <a:spcAft>
              <a:spcPts val="800"/>
            </a:spcAft>
          </a:pPr>
          <a:r>
            <a:rPr lang="en-US" dirty="0" smtClean="0"/>
            <a:t>Operational aspects</a:t>
          </a:r>
          <a:endParaRPr lang="en-US" dirty="0"/>
        </a:p>
      </dgm:t>
    </dgm:pt>
    <dgm:pt modelId="{944A6A11-D7D1-472F-BBFB-8447CAEFA745}" type="parTrans" cxnId="{57B793A5-6A1B-4124-831D-19DE33560F5A}">
      <dgm:prSet/>
      <dgm:spPr/>
      <dgm:t>
        <a:bodyPr/>
        <a:lstStyle/>
        <a:p>
          <a:endParaRPr lang="en-US"/>
        </a:p>
      </dgm:t>
    </dgm:pt>
    <dgm:pt modelId="{D0FF0875-9346-42C0-AC73-A4DC77AB3F04}" type="sibTrans" cxnId="{57B793A5-6A1B-4124-831D-19DE33560F5A}">
      <dgm:prSet/>
      <dgm:spPr/>
      <dgm:t>
        <a:bodyPr/>
        <a:lstStyle/>
        <a:p>
          <a:endParaRPr lang="en-US"/>
        </a:p>
      </dgm:t>
    </dgm:pt>
    <dgm:pt modelId="{BF4908C2-81A9-4258-BAC4-E3314A5503B5}">
      <dgm:prSet/>
      <dgm:spPr/>
      <dgm:t>
        <a:bodyPr lIns="182880" tIns="182880" rIns="91440" bIns="91440"/>
        <a:lstStyle/>
        <a:p>
          <a:pPr rtl="0">
            <a:spcAft>
              <a:spcPts val="800"/>
            </a:spcAft>
          </a:pPr>
          <a:r>
            <a:rPr lang="en-US" b="1" dirty="0" smtClean="0">
              <a:solidFill>
                <a:schemeClr val="tx1"/>
              </a:solidFill>
            </a:rPr>
            <a:t>Energy Efficiency</a:t>
          </a:r>
          <a:endParaRPr lang="en-US" b="1" dirty="0">
            <a:solidFill>
              <a:schemeClr val="tx1"/>
            </a:solidFill>
          </a:endParaRPr>
        </a:p>
      </dgm:t>
    </dgm:pt>
    <dgm:pt modelId="{FA091601-A65C-480C-925B-2B8AAEE5C5D0}" type="parTrans" cxnId="{76215E16-FA1B-4490-A336-E779A2E8C919}">
      <dgm:prSet/>
      <dgm:spPr/>
      <dgm:t>
        <a:bodyPr/>
        <a:lstStyle/>
        <a:p>
          <a:endParaRPr lang="en-US"/>
        </a:p>
      </dgm:t>
    </dgm:pt>
    <dgm:pt modelId="{3276C923-71AD-49BD-A17C-1516FD0BC4A5}" type="sibTrans" cxnId="{76215E16-FA1B-4490-A336-E779A2E8C919}">
      <dgm:prSet/>
      <dgm:spPr/>
      <dgm:t>
        <a:bodyPr/>
        <a:lstStyle/>
        <a:p>
          <a:endParaRPr lang="en-US"/>
        </a:p>
      </dgm:t>
    </dgm:pt>
    <dgm:pt modelId="{53AADB18-D3A8-4454-9C26-9F9881A4F632}">
      <dgm:prSet/>
      <dgm:spPr/>
      <dgm:t>
        <a:bodyPr lIns="182880" tIns="182880" rIns="91440" bIns="91440"/>
        <a:lstStyle/>
        <a:p>
          <a:pPr rtl="0">
            <a:spcAft>
              <a:spcPts val="800"/>
            </a:spcAft>
          </a:pPr>
          <a:r>
            <a:rPr lang="en-US" dirty="0" smtClean="0"/>
            <a:t>Efficient power sources</a:t>
          </a:r>
          <a:endParaRPr lang="en-US" dirty="0"/>
        </a:p>
      </dgm:t>
    </dgm:pt>
    <dgm:pt modelId="{4CF56DED-5C44-418D-992B-EDC1818CBC52}" type="parTrans" cxnId="{913064AF-7A0D-461C-8964-52BB2BE0D0E7}">
      <dgm:prSet/>
      <dgm:spPr/>
      <dgm:t>
        <a:bodyPr/>
        <a:lstStyle/>
        <a:p>
          <a:endParaRPr lang="en-US"/>
        </a:p>
      </dgm:t>
    </dgm:pt>
    <dgm:pt modelId="{C95C9C46-9E09-4561-B7CF-5095ACAC0141}" type="sibTrans" cxnId="{913064AF-7A0D-461C-8964-52BB2BE0D0E7}">
      <dgm:prSet/>
      <dgm:spPr/>
      <dgm:t>
        <a:bodyPr/>
        <a:lstStyle/>
        <a:p>
          <a:endParaRPr lang="en-US"/>
        </a:p>
      </dgm:t>
    </dgm:pt>
    <dgm:pt modelId="{463CDAA1-8B37-48BD-8E9C-21C14A1361DE}">
      <dgm:prSet/>
      <dgm:spPr/>
      <dgm:t>
        <a:bodyPr/>
        <a:lstStyle/>
        <a:p>
          <a:pPr rtl="0">
            <a:spcAft>
              <a:spcPts val="800"/>
            </a:spcAft>
          </a:pPr>
          <a:r>
            <a:rPr lang="en-US" dirty="0" smtClean="0"/>
            <a:t>Lowering cryogenic load</a:t>
          </a:r>
          <a:endParaRPr lang="en-US" dirty="0"/>
        </a:p>
      </dgm:t>
    </dgm:pt>
    <dgm:pt modelId="{D4E33F60-0464-4C4C-AA37-358CC7532BBB}" type="parTrans" cxnId="{2800E3CE-5846-45FD-942A-EE98B05F6760}">
      <dgm:prSet/>
      <dgm:spPr/>
      <dgm:t>
        <a:bodyPr/>
        <a:lstStyle/>
        <a:p>
          <a:endParaRPr lang="en-US"/>
        </a:p>
      </dgm:t>
    </dgm:pt>
    <dgm:pt modelId="{DBDB63E6-D2B1-4808-83C3-A0BFE0D44866}" type="sibTrans" cxnId="{2800E3CE-5846-45FD-942A-EE98B05F6760}">
      <dgm:prSet/>
      <dgm:spPr/>
      <dgm:t>
        <a:bodyPr/>
        <a:lstStyle/>
        <a:p>
          <a:endParaRPr lang="en-US"/>
        </a:p>
      </dgm:t>
    </dgm:pt>
    <dgm:pt modelId="{45916186-32CE-4164-8E1C-DE52FD6DADF8}">
      <dgm:prSet/>
      <dgm:spPr/>
      <dgm:t>
        <a:bodyPr/>
        <a:lstStyle/>
        <a:p>
          <a:pPr rtl="0">
            <a:spcAft>
              <a:spcPts val="800"/>
            </a:spcAft>
          </a:pPr>
          <a:r>
            <a:rPr lang="en-US" dirty="0" smtClean="0"/>
            <a:t>Energy recovery?</a:t>
          </a:r>
          <a:endParaRPr lang="en-US" dirty="0"/>
        </a:p>
      </dgm:t>
    </dgm:pt>
    <dgm:pt modelId="{A608F8C6-6BDA-4E4F-8026-AFCF5EFB7698}" type="parTrans" cxnId="{B60501AA-C8F5-4FC7-B5B0-505E5F81CA0B}">
      <dgm:prSet/>
      <dgm:spPr/>
      <dgm:t>
        <a:bodyPr/>
        <a:lstStyle/>
        <a:p>
          <a:endParaRPr lang="en-US"/>
        </a:p>
      </dgm:t>
    </dgm:pt>
    <dgm:pt modelId="{DDFEB6EE-710E-4D26-8A0B-66BAFB8E35C7}" type="sibTrans" cxnId="{B60501AA-C8F5-4FC7-B5B0-505E5F81CA0B}">
      <dgm:prSet/>
      <dgm:spPr/>
      <dgm:t>
        <a:bodyPr/>
        <a:lstStyle/>
        <a:p>
          <a:endParaRPr lang="en-US"/>
        </a:p>
      </dgm:t>
    </dgm:pt>
    <dgm:pt modelId="{59753F0B-FD8C-4CAA-927B-67B79839AC8B}">
      <dgm:prSet/>
      <dgm:spPr/>
      <dgm:t>
        <a:bodyPr lIns="182880" tIns="182880" rIns="91440" bIns="91440" anchor="t" anchorCtr="0"/>
        <a:lstStyle/>
        <a:p>
          <a:pPr rtl="0">
            <a:spcAft>
              <a:spcPts val="800"/>
            </a:spcAft>
          </a:pPr>
          <a:r>
            <a:rPr lang="en-US" dirty="0" smtClean="0"/>
            <a:t>Power couplers</a:t>
          </a:r>
          <a:endParaRPr lang="en-US" dirty="0"/>
        </a:p>
      </dgm:t>
    </dgm:pt>
    <dgm:pt modelId="{4FCF94F7-AB9C-4212-9BC7-66CBD9399706}" type="parTrans" cxnId="{C8B0ABA8-AEE6-4E9D-A1A1-C50DBD0F2F9B}">
      <dgm:prSet/>
      <dgm:spPr/>
      <dgm:t>
        <a:bodyPr/>
        <a:lstStyle/>
        <a:p>
          <a:endParaRPr lang="en-GB"/>
        </a:p>
      </dgm:t>
    </dgm:pt>
    <dgm:pt modelId="{5707A329-E897-47B0-A0C8-6CB1C097157C}" type="sibTrans" cxnId="{C8B0ABA8-AEE6-4E9D-A1A1-C50DBD0F2F9B}">
      <dgm:prSet/>
      <dgm:spPr/>
      <dgm:t>
        <a:bodyPr/>
        <a:lstStyle/>
        <a:p>
          <a:endParaRPr lang="en-GB"/>
        </a:p>
      </dgm:t>
    </dgm:pt>
    <dgm:pt modelId="{D29367D2-D9DA-42D9-ACD4-169BE6C15403}">
      <dgm:prSet/>
      <dgm:spPr/>
      <dgm:t>
        <a:bodyPr lIns="182880" tIns="182880" rIns="91440" bIns="91440"/>
        <a:lstStyle/>
        <a:p>
          <a:pPr rtl="0">
            <a:spcAft>
              <a:spcPts val="800"/>
            </a:spcAft>
          </a:pPr>
          <a:r>
            <a:rPr lang="en-US" dirty="0" smtClean="0"/>
            <a:t>Reliability</a:t>
          </a:r>
          <a:endParaRPr lang="en-US" dirty="0"/>
        </a:p>
      </dgm:t>
    </dgm:pt>
    <dgm:pt modelId="{83F72A9F-38DD-4C8D-B985-DD258ADE004E}" type="parTrans" cxnId="{5384DAEE-0ACC-440C-9D50-1517305293AB}">
      <dgm:prSet/>
      <dgm:spPr/>
      <dgm:t>
        <a:bodyPr/>
        <a:lstStyle/>
        <a:p>
          <a:endParaRPr lang="en-GB"/>
        </a:p>
      </dgm:t>
    </dgm:pt>
    <dgm:pt modelId="{F2CED2A8-3024-4456-AA7F-23FF767893B2}" type="sibTrans" cxnId="{5384DAEE-0ACC-440C-9D50-1517305293AB}">
      <dgm:prSet/>
      <dgm:spPr/>
      <dgm:t>
        <a:bodyPr/>
        <a:lstStyle/>
        <a:p>
          <a:endParaRPr lang="en-GB"/>
        </a:p>
      </dgm:t>
    </dgm:pt>
    <dgm:pt modelId="{EFB161EF-1E77-46B9-BE10-31F6DE4B92FF}">
      <dgm:prSet/>
      <dgm:spPr/>
      <dgm:t>
        <a:bodyPr lIns="182880" tIns="182880" rIns="91440" bIns="91440" anchor="t" anchorCtr="0"/>
        <a:lstStyle/>
        <a:p>
          <a:pPr rtl="0">
            <a:spcAft>
              <a:spcPts val="800"/>
            </a:spcAft>
          </a:pPr>
          <a:r>
            <a:rPr lang="en-US" dirty="0" smtClean="0"/>
            <a:t>Cavity optimization</a:t>
          </a:r>
          <a:endParaRPr lang="en-US" dirty="0"/>
        </a:p>
      </dgm:t>
    </dgm:pt>
    <dgm:pt modelId="{1652322A-F670-47EB-AEFE-CB39BF88EBE1}" type="parTrans" cxnId="{3E528556-BD1E-4932-906C-25B5E371504E}">
      <dgm:prSet/>
      <dgm:spPr/>
      <dgm:t>
        <a:bodyPr/>
        <a:lstStyle/>
        <a:p>
          <a:endParaRPr lang="en-GB"/>
        </a:p>
      </dgm:t>
    </dgm:pt>
    <dgm:pt modelId="{2026EAB0-0D36-465B-B979-15A7DE167869}" type="sibTrans" cxnId="{3E528556-BD1E-4932-906C-25B5E371504E}">
      <dgm:prSet/>
      <dgm:spPr/>
      <dgm:t>
        <a:bodyPr/>
        <a:lstStyle/>
        <a:p>
          <a:endParaRPr lang="en-GB"/>
        </a:p>
      </dgm:t>
    </dgm:pt>
    <dgm:pt modelId="{1294EB47-EBFC-4A8D-B311-19F6DF0448C8}">
      <dgm:prSet/>
      <dgm:spPr/>
      <dgm:t>
        <a:bodyPr lIns="182880" tIns="182880" rIns="91440" bIns="91440"/>
        <a:lstStyle/>
        <a:p>
          <a:pPr rtl="0">
            <a:spcAft>
              <a:spcPts val="800"/>
            </a:spcAft>
          </a:pPr>
          <a:r>
            <a:rPr lang="en-US" dirty="0" smtClean="0"/>
            <a:t>Maintainability</a:t>
          </a:r>
          <a:endParaRPr lang="en-US" dirty="0"/>
        </a:p>
      </dgm:t>
    </dgm:pt>
    <dgm:pt modelId="{4C5B5FF2-1880-4F8A-AEE4-68C41A0D3605}" type="parTrans" cxnId="{FA193FA2-E0B2-48BA-97C6-DE5D0B26489E}">
      <dgm:prSet/>
      <dgm:spPr/>
      <dgm:t>
        <a:bodyPr/>
        <a:lstStyle/>
        <a:p>
          <a:endParaRPr lang="en-GB"/>
        </a:p>
      </dgm:t>
    </dgm:pt>
    <dgm:pt modelId="{1FDA1B3B-77C7-4B7C-9AD2-D181A2753726}" type="sibTrans" cxnId="{FA193FA2-E0B2-48BA-97C6-DE5D0B26489E}">
      <dgm:prSet/>
      <dgm:spPr/>
      <dgm:t>
        <a:bodyPr/>
        <a:lstStyle/>
        <a:p>
          <a:endParaRPr lang="en-GB"/>
        </a:p>
      </dgm:t>
    </dgm:pt>
    <dgm:pt modelId="{06A4D868-B86D-4A25-86EC-7EEF535EDF81}" type="pres">
      <dgm:prSet presAssocID="{64154EC3-F8EE-4435-AE6A-FA1052CCC888}" presName="diagram" presStyleCnt="0">
        <dgm:presLayoutVars>
          <dgm:dir/>
          <dgm:resizeHandles val="exact"/>
        </dgm:presLayoutVars>
      </dgm:prSet>
      <dgm:spPr/>
      <dgm:t>
        <a:bodyPr/>
        <a:lstStyle/>
        <a:p>
          <a:endParaRPr lang="en-US"/>
        </a:p>
      </dgm:t>
    </dgm:pt>
    <dgm:pt modelId="{EAB7E910-3607-43F9-9341-C538C850C033}" type="pres">
      <dgm:prSet presAssocID="{C2B171D9-EDAD-48D5-B89D-DAB666B9ABC5}" presName="node" presStyleLbl="node1" presStyleIdx="0" presStyleCnt="3" custScaleX="109341">
        <dgm:presLayoutVars>
          <dgm:bulletEnabled val="1"/>
        </dgm:presLayoutVars>
      </dgm:prSet>
      <dgm:spPr/>
      <dgm:t>
        <a:bodyPr/>
        <a:lstStyle/>
        <a:p>
          <a:endParaRPr lang="en-US"/>
        </a:p>
      </dgm:t>
    </dgm:pt>
    <dgm:pt modelId="{28B0E817-6938-4F42-ACC0-6395FD4C83AE}" type="pres">
      <dgm:prSet presAssocID="{FD62CE86-353A-4669-A63F-5ADFAE920FE9}" presName="sibTrans" presStyleCnt="0"/>
      <dgm:spPr/>
    </dgm:pt>
    <dgm:pt modelId="{2CB788C8-E1E8-4E94-B07D-FACD3E2A9E8C}" type="pres">
      <dgm:prSet presAssocID="{F36CF00D-0852-4400-AA03-7CD421924564}" presName="node" presStyleLbl="node1" presStyleIdx="1" presStyleCnt="3">
        <dgm:presLayoutVars>
          <dgm:bulletEnabled val="1"/>
        </dgm:presLayoutVars>
      </dgm:prSet>
      <dgm:spPr/>
      <dgm:t>
        <a:bodyPr/>
        <a:lstStyle/>
        <a:p>
          <a:endParaRPr lang="en-US"/>
        </a:p>
      </dgm:t>
    </dgm:pt>
    <dgm:pt modelId="{A308B78C-B62B-48F1-A04C-D9F57DC4628B}" type="pres">
      <dgm:prSet presAssocID="{9A47ABB5-8C38-447E-BD91-39BAD8988BC2}" presName="sibTrans" presStyleCnt="0"/>
      <dgm:spPr/>
    </dgm:pt>
    <dgm:pt modelId="{B6831239-612E-424A-A517-7B7A16907680}" type="pres">
      <dgm:prSet presAssocID="{BF4908C2-81A9-4258-BAC4-E3314A5503B5}" presName="node" presStyleLbl="node1" presStyleIdx="2" presStyleCnt="3" custLinFactNeighborX="2407" custLinFactNeighborY="-6357">
        <dgm:presLayoutVars>
          <dgm:bulletEnabled val="1"/>
        </dgm:presLayoutVars>
      </dgm:prSet>
      <dgm:spPr/>
      <dgm:t>
        <a:bodyPr/>
        <a:lstStyle/>
        <a:p>
          <a:endParaRPr lang="en-US"/>
        </a:p>
      </dgm:t>
    </dgm:pt>
  </dgm:ptLst>
  <dgm:cxnLst>
    <dgm:cxn modelId="{B20646A4-FC62-42A0-B0C3-F9A917742762}" type="presOf" srcId="{1294EB47-EBFC-4A8D-B311-19F6DF0448C8}" destId="{2CB788C8-E1E8-4E94-B07D-FACD3E2A9E8C}" srcOrd="0" destOrd="3" presId="urn:microsoft.com/office/officeart/2005/8/layout/default"/>
    <dgm:cxn modelId="{14954257-6BB3-4D94-9750-DBD9E378CCFF}" type="presOf" srcId="{EFB161EF-1E77-46B9-BE10-31F6DE4B92FF}" destId="{EAB7E910-3607-43F9-9341-C538C850C033}" srcOrd="0" destOrd="3" presId="urn:microsoft.com/office/officeart/2005/8/layout/default"/>
    <dgm:cxn modelId="{EEA7827D-3629-472D-BC85-26852D02DFAF}" type="presOf" srcId="{D29367D2-D9DA-42D9-ACD4-169BE6C15403}" destId="{2CB788C8-E1E8-4E94-B07D-FACD3E2A9E8C}" srcOrd="0" destOrd="2" presId="urn:microsoft.com/office/officeart/2005/8/layout/default"/>
    <dgm:cxn modelId="{C8B0ABA8-AEE6-4E9D-A1A1-C50DBD0F2F9B}" srcId="{C2B171D9-EDAD-48D5-B89D-DAB666B9ABC5}" destId="{59753F0B-FD8C-4CAA-927B-67B79839AC8B}" srcOrd="1" destOrd="0" parTransId="{4FCF94F7-AB9C-4212-9BC7-66CBD9399706}" sibTransId="{5707A329-E897-47B0-A0C8-6CB1C097157C}"/>
    <dgm:cxn modelId="{31FD4425-3946-4902-8930-E5F62116BBE8}" type="presOf" srcId="{ECC8D09E-89F5-4865-A95B-C506C8BC4258}" destId="{EAB7E910-3607-43F9-9341-C538C850C033}" srcOrd="0" destOrd="4" presId="urn:microsoft.com/office/officeart/2005/8/layout/default"/>
    <dgm:cxn modelId="{5384DAEE-0ACC-440C-9D50-1517305293AB}" srcId="{F36CF00D-0852-4400-AA03-7CD421924564}" destId="{D29367D2-D9DA-42D9-ACD4-169BE6C15403}" srcOrd="1" destOrd="0" parTransId="{83F72A9F-38DD-4C8D-B985-DD258ADE004E}" sibTransId="{F2CED2A8-3024-4456-AA7F-23FF767893B2}"/>
    <dgm:cxn modelId="{76215E16-FA1B-4490-A336-E779A2E8C919}" srcId="{64154EC3-F8EE-4435-AE6A-FA1052CCC888}" destId="{BF4908C2-81A9-4258-BAC4-E3314A5503B5}" srcOrd="2" destOrd="0" parTransId="{FA091601-A65C-480C-925B-2B8AAEE5C5D0}" sibTransId="{3276C923-71AD-49BD-A17C-1516FD0BC4A5}"/>
    <dgm:cxn modelId="{E125F3D6-BC12-49C6-9DB0-D857BEF1E1F1}" srcId="{F36CF00D-0852-4400-AA03-7CD421924564}" destId="{20BCA61E-FC5D-46CD-8FA5-603F7650148A}" srcOrd="0" destOrd="0" parTransId="{C9927C8A-DBE4-4174-BC54-9AB39987A26B}" sibTransId="{33CB4C58-62E9-4DC6-8F24-3668609F6C4E}"/>
    <dgm:cxn modelId="{B7333CE7-C9EF-463C-B35F-B109E5254FA4}" type="presOf" srcId="{45916186-32CE-4164-8E1C-DE52FD6DADF8}" destId="{B6831239-612E-424A-A517-7B7A16907680}" srcOrd="0" destOrd="3" presId="urn:microsoft.com/office/officeart/2005/8/layout/default"/>
    <dgm:cxn modelId="{D9D51E3A-E964-4A8A-B664-78D398998676}" type="presOf" srcId="{53AADB18-D3A8-4454-9C26-9F9881A4F632}" destId="{B6831239-612E-424A-A517-7B7A16907680}" srcOrd="0" destOrd="1" presId="urn:microsoft.com/office/officeart/2005/8/layout/default"/>
    <dgm:cxn modelId="{64224C3D-1E8D-4331-9FC4-4764648C9B2F}" type="presOf" srcId="{C2B171D9-EDAD-48D5-B89D-DAB666B9ABC5}" destId="{EAB7E910-3607-43F9-9341-C538C850C033}" srcOrd="0" destOrd="0" presId="urn:microsoft.com/office/officeart/2005/8/layout/default"/>
    <dgm:cxn modelId="{9CEE3BDD-84D7-437B-B09E-D2F5F3B33440}" type="presOf" srcId="{F36CF00D-0852-4400-AA03-7CD421924564}" destId="{2CB788C8-E1E8-4E94-B07D-FACD3E2A9E8C}" srcOrd="0" destOrd="0" presId="urn:microsoft.com/office/officeart/2005/8/layout/default"/>
    <dgm:cxn modelId="{B60501AA-C8F5-4FC7-B5B0-505E5F81CA0B}" srcId="{BF4908C2-81A9-4258-BAC4-E3314A5503B5}" destId="{45916186-32CE-4164-8E1C-DE52FD6DADF8}" srcOrd="2" destOrd="0" parTransId="{A608F8C6-6BDA-4E4F-8026-AFCF5EFB7698}" sibTransId="{DDFEB6EE-710E-4D26-8A0B-66BAFB8E35C7}"/>
    <dgm:cxn modelId="{857EB62C-786D-424F-BB1A-DCC9FB0B5E45}" srcId="{64154EC3-F8EE-4435-AE6A-FA1052CCC888}" destId="{C2B171D9-EDAD-48D5-B89D-DAB666B9ABC5}" srcOrd="0" destOrd="0" parTransId="{6EFB2FCE-F3C4-4521-8895-2DFFCBB090FF}" sibTransId="{FD62CE86-353A-4669-A63F-5ADFAE920FE9}"/>
    <dgm:cxn modelId="{55F81C44-DCD4-4043-9370-4A5DE5D40FCE}" srcId="{C2B171D9-EDAD-48D5-B89D-DAB666B9ABC5}" destId="{ECC8D09E-89F5-4865-A95B-C506C8BC4258}" srcOrd="3" destOrd="0" parTransId="{179ABD7D-C9BA-4EFA-8639-17CC96A2807B}" sibTransId="{628AF18A-14C9-44F7-844A-8B8959776A15}"/>
    <dgm:cxn modelId="{A60BE07A-7553-45FB-B360-A0A8610D67CA}" srcId="{64154EC3-F8EE-4435-AE6A-FA1052CCC888}" destId="{F36CF00D-0852-4400-AA03-7CD421924564}" srcOrd="1" destOrd="0" parTransId="{C8763D93-08D0-4655-8463-A16C79773602}" sibTransId="{9A47ABB5-8C38-447E-BD91-39BAD8988BC2}"/>
    <dgm:cxn modelId="{FA193FA2-E0B2-48BA-97C6-DE5D0B26489E}" srcId="{F36CF00D-0852-4400-AA03-7CD421924564}" destId="{1294EB47-EBFC-4A8D-B311-19F6DF0448C8}" srcOrd="2" destOrd="0" parTransId="{4C5B5FF2-1880-4F8A-AEE4-68C41A0D3605}" sibTransId="{1FDA1B3B-77C7-4B7C-9AD2-D181A2753726}"/>
    <dgm:cxn modelId="{A2371C2C-5991-4879-BA3E-4B377A8DC3C5}" type="presOf" srcId="{20BCA61E-FC5D-46CD-8FA5-603F7650148A}" destId="{2CB788C8-E1E8-4E94-B07D-FACD3E2A9E8C}" srcOrd="0" destOrd="1" presId="urn:microsoft.com/office/officeart/2005/8/layout/default"/>
    <dgm:cxn modelId="{5C7FF716-F901-4BA3-B302-7BEF0A34F824}" type="presOf" srcId="{463CDAA1-8B37-48BD-8E9C-21C14A1361DE}" destId="{B6831239-612E-424A-A517-7B7A16907680}" srcOrd="0" destOrd="2" presId="urn:microsoft.com/office/officeart/2005/8/layout/default"/>
    <dgm:cxn modelId="{5A42F144-2616-476B-81B4-98AD22602C34}" type="presOf" srcId="{BF4908C2-81A9-4258-BAC4-E3314A5503B5}" destId="{B6831239-612E-424A-A517-7B7A16907680}" srcOrd="0" destOrd="0" presId="urn:microsoft.com/office/officeart/2005/8/layout/default"/>
    <dgm:cxn modelId="{871BFA2B-A594-4180-92F8-DDF4511C4DCF}" type="presOf" srcId="{81D0EC61-6A5A-4E44-8EF4-04D777891F39}" destId="{2CB788C8-E1E8-4E94-B07D-FACD3E2A9E8C}" srcOrd="0" destOrd="4" presId="urn:microsoft.com/office/officeart/2005/8/layout/default"/>
    <dgm:cxn modelId="{2800E3CE-5846-45FD-942A-EE98B05F6760}" srcId="{BF4908C2-81A9-4258-BAC4-E3314A5503B5}" destId="{463CDAA1-8B37-48BD-8E9C-21C14A1361DE}" srcOrd="1" destOrd="0" parTransId="{D4E33F60-0464-4C4C-AA37-358CC7532BBB}" sibTransId="{DBDB63E6-D2B1-4808-83C3-A0BFE0D44866}"/>
    <dgm:cxn modelId="{A2DFBA7B-0674-491F-BBB9-5A0B4010EA13}" type="presOf" srcId="{59753F0B-FD8C-4CAA-927B-67B79839AC8B}" destId="{EAB7E910-3607-43F9-9341-C538C850C033}" srcOrd="0" destOrd="2" presId="urn:microsoft.com/office/officeart/2005/8/layout/default"/>
    <dgm:cxn modelId="{57B793A5-6A1B-4124-831D-19DE33560F5A}" srcId="{F36CF00D-0852-4400-AA03-7CD421924564}" destId="{81D0EC61-6A5A-4E44-8EF4-04D777891F39}" srcOrd="3" destOrd="0" parTransId="{944A6A11-D7D1-472F-BBFB-8447CAEFA745}" sibTransId="{D0FF0875-9346-42C0-AC73-A4DC77AB3F04}"/>
    <dgm:cxn modelId="{CEB08B8C-478D-4BC2-85C9-F49D86F0839B}" type="presOf" srcId="{7AFCA646-8118-486C-9BC1-CCFDCA52B612}" destId="{EAB7E910-3607-43F9-9341-C538C850C033}" srcOrd="0" destOrd="1" presId="urn:microsoft.com/office/officeart/2005/8/layout/default"/>
    <dgm:cxn modelId="{E8E29222-B24F-413A-9A4B-74F79559241A}" type="presOf" srcId="{64154EC3-F8EE-4435-AE6A-FA1052CCC888}" destId="{06A4D868-B86D-4A25-86EC-7EEF535EDF81}" srcOrd="0" destOrd="0" presId="urn:microsoft.com/office/officeart/2005/8/layout/default"/>
    <dgm:cxn modelId="{913064AF-7A0D-461C-8964-52BB2BE0D0E7}" srcId="{BF4908C2-81A9-4258-BAC4-E3314A5503B5}" destId="{53AADB18-D3A8-4454-9C26-9F9881A4F632}" srcOrd="0" destOrd="0" parTransId="{4CF56DED-5C44-418D-992B-EDC1818CBC52}" sibTransId="{C95C9C46-9E09-4561-B7CF-5095ACAC0141}"/>
    <dgm:cxn modelId="{3E528556-BD1E-4932-906C-25B5E371504E}" srcId="{C2B171D9-EDAD-48D5-B89D-DAB666B9ABC5}" destId="{EFB161EF-1E77-46B9-BE10-31F6DE4B92FF}" srcOrd="2" destOrd="0" parTransId="{1652322A-F670-47EB-AEFE-CB39BF88EBE1}" sibTransId="{2026EAB0-0D36-465B-B979-15A7DE167869}"/>
    <dgm:cxn modelId="{71789F8B-54F7-4B87-A9E2-DF699766B2E2}" srcId="{C2B171D9-EDAD-48D5-B89D-DAB666B9ABC5}" destId="{7AFCA646-8118-486C-9BC1-CCFDCA52B612}" srcOrd="0" destOrd="0" parTransId="{91DD9401-07F4-4CFB-906A-BE1696218997}" sibTransId="{5922F5C9-1A65-46CD-90E3-48D8F857DDC6}"/>
    <dgm:cxn modelId="{E4964332-A8B1-4D0F-BB41-DD2FE15CB018}" type="presParOf" srcId="{06A4D868-B86D-4A25-86EC-7EEF535EDF81}" destId="{EAB7E910-3607-43F9-9341-C538C850C033}" srcOrd="0" destOrd="0" presId="urn:microsoft.com/office/officeart/2005/8/layout/default"/>
    <dgm:cxn modelId="{32D47921-6B80-4790-80BD-484BD7245CCD}" type="presParOf" srcId="{06A4D868-B86D-4A25-86EC-7EEF535EDF81}" destId="{28B0E817-6938-4F42-ACC0-6395FD4C83AE}" srcOrd="1" destOrd="0" presId="urn:microsoft.com/office/officeart/2005/8/layout/default"/>
    <dgm:cxn modelId="{22C29EAC-D7BF-4CEA-AD20-1F9F59871CCD}" type="presParOf" srcId="{06A4D868-B86D-4A25-86EC-7EEF535EDF81}" destId="{2CB788C8-E1E8-4E94-B07D-FACD3E2A9E8C}" srcOrd="2" destOrd="0" presId="urn:microsoft.com/office/officeart/2005/8/layout/default"/>
    <dgm:cxn modelId="{16069626-4DA4-4AA7-A948-771BB3E45F23}" type="presParOf" srcId="{06A4D868-B86D-4A25-86EC-7EEF535EDF81}" destId="{A308B78C-B62B-48F1-A04C-D9F57DC4628B}" srcOrd="3" destOrd="0" presId="urn:microsoft.com/office/officeart/2005/8/layout/default"/>
    <dgm:cxn modelId="{EC7EED66-A11E-4C0D-B5A6-8A45347A8373}" type="presParOf" srcId="{06A4D868-B86D-4A25-86EC-7EEF535EDF81}" destId="{B6831239-612E-424A-A517-7B7A1690768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7E910-3607-43F9-9341-C538C850C033}">
      <dsp:nvSpPr>
        <dsp:cNvPr id="0" name=""/>
        <dsp:cNvSpPr/>
      </dsp:nvSpPr>
      <dsp:spPr>
        <a:xfrm>
          <a:off x="298377" y="1047"/>
          <a:ext cx="3804956" cy="2087939"/>
        </a:xfrm>
        <a:prstGeom prst="rect">
          <a:avLst/>
        </a:prstGeom>
        <a:gradFill rotWithShape="0">
          <a:gsLst>
            <a:gs pos="0">
              <a:schemeClr val="accent2">
                <a:hueOff val="0"/>
                <a:satOff val="0"/>
                <a:lumOff val="0"/>
                <a:alphaOff val="0"/>
                <a:shade val="54000"/>
                <a:satMod val="105000"/>
              </a:schemeClr>
            </a:gs>
            <a:gs pos="47500">
              <a:schemeClr val="accent2">
                <a:hueOff val="0"/>
                <a:satOff val="0"/>
                <a:lumOff val="0"/>
                <a:alphaOff val="0"/>
                <a:shade val="88000"/>
                <a:satMod val="105000"/>
              </a:schemeClr>
            </a:gs>
            <a:gs pos="58500">
              <a:schemeClr val="accent2">
                <a:hueOff val="0"/>
                <a:satOff val="0"/>
                <a:lumOff val="0"/>
                <a:alphaOff val="0"/>
                <a:shade val="88000"/>
                <a:satMod val="105000"/>
              </a:schemeClr>
            </a:gs>
            <a:gs pos="100000">
              <a:schemeClr val="accent2">
                <a:hueOff val="0"/>
                <a:satOff val="0"/>
                <a:lumOff val="0"/>
                <a:alphaOff val="0"/>
                <a:shade val="54000"/>
                <a:satMod val="105000"/>
              </a:schemeClr>
            </a:gs>
          </a:gsLst>
          <a:lin ang="3600000" scaled="1"/>
        </a:gradFill>
        <a:ln>
          <a:noFill/>
        </a:ln>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91440" bIns="91440" numCol="1" spcCol="1270" anchor="t" anchorCtr="0">
          <a:noAutofit/>
        </a:bodyPr>
        <a:lstStyle/>
        <a:p>
          <a:pPr lvl="0" algn="l" defTabSz="1155700" rtl="0">
            <a:lnSpc>
              <a:spcPct val="90000"/>
            </a:lnSpc>
            <a:spcBef>
              <a:spcPct val="0"/>
            </a:spcBef>
            <a:spcAft>
              <a:spcPts val="800"/>
            </a:spcAft>
          </a:pPr>
          <a:r>
            <a:rPr lang="en-US" sz="2600" b="1" kern="1200" dirty="0" smtClean="0">
              <a:solidFill>
                <a:schemeClr val="tx1"/>
              </a:solidFill>
            </a:rPr>
            <a:t>Superconducting RF</a:t>
          </a:r>
          <a:endParaRPr lang="en-US" sz="2600" b="1" kern="1200" dirty="0">
            <a:solidFill>
              <a:schemeClr val="tx1"/>
            </a:solidFill>
          </a:endParaRPr>
        </a:p>
        <a:p>
          <a:pPr marL="228600" lvl="1" indent="-228600" algn="l" defTabSz="889000" rtl="0">
            <a:lnSpc>
              <a:spcPct val="90000"/>
            </a:lnSpc>
            <a:spcBef>
              <a:spcPct val="0"/>
            </a:spcBef>
            <a:spcAft>
              <a:spcPts val="800"/>
            </a:spcAft>
            <a:buChar char="••"/>
          </a:pPr>
          <a:r>
            <a:rPr lang="en-US" sz="2000" kern="1200" dirty="0" smtClean="0"/>
            <a:t>Cavity technology </a:t>
          </a:r>
          <a:endParaRPr lang="en-US" sz="2000" kern="1200" dirty="0"/>
        </a:p>
        <a:p>
          <a:pPr marL="228600" lvl="1" indent="-228600" algn="l" defTabSz="889000" rtl="0">
            <a:lnSpc>
              <a:spcPct val="90000"/>
            </a:lnSpc>
            <a:spcBef>
              <a:spcPct val="0"/>
            </a:spcBef>
            <a:spcAft>
              <a:spcPts val="800"/>
            </a:spcAft>
            <a:buChar char="••"/>
          </a:pPr>
          <a:r>
            <a:rPr lang="en-US" sz="2000" kern="1200" dirty="0" smtClean="0"/>
            <a:t>Power couplers</a:t>
          </a:r>
          <a:endParaRPr lang="en-US" sz="2000" kern="1200" dirty="0"/>
        </a:p>
        <a:p>
          <a:pPr marL="228600" lvl="1" indent="-228600" algn="l" defTabSz="889000" rtl="0">
            <a:lnSpc>
              <a:spcPct val="90000"/>
            </a:lnSpc>
            <a:spcBef>
              <a:spcPct val="0"/>
            </a:spcBef>
            <a:spcAft>
              <a:spcPts val="800"/>
            </a:spcAft>
            <a:buChar char="••"/>
          </a:pPr>
          <a:r>
            <a:rPr lang="en-US" sz="2000" kern="1200" dirty="0" smtClean="0"/>
            <a:t>Cavity optimization</a:t>
          </a:r>
          <a:endParaRPr lang="en-US" sz="2000" kern="1200" dirty="0"/>
        </a:p>
        <a:p>
          <a:pPr marL="228600" lvl="1" indent="-228600" algn="l" defTabSz="889000" rtl="0">
            <a:lnSpc>
              <a:spcPct val="90000"/>
            </a:lnSpc>
            <a:spcBef>
              <a:spcPct val="0"/>
            </a:spcBef>
            <a:spcAft>
              <a:spcPts val="800"/>
            </a:spcAft>
            <a:buChar char="••"/>
          </a:pPr>
          <a:r>
            <a:rPr lang="en-US" sz="2000" kern="1200" dirty="0" smtClean="0"/>
            <a:t>Cryomodules</a:t>
          </a:r>
          <a:endParaRPr lang="en-US" sz="2000" kern="1200" dirty="0"/>
        </a:p>
      </dsp:txBody>
      <dsp:txXfrm>
        <a:off x="298377" y="1047"/>
        <a:ext cx="3804956" cy="2087939"/>
      </dsp:txXfrm>
    </dsp:sp>
    <dsp:sp modelId="{2CB788C8-E1E8-4E94-B07D-FACD3E2A9E8C}">
      <dsp:nvSpPr>
        <dsp:cNvPr id="0" name=""/>
        <dsp:cNvSpPr/>
      </dsp:nvSpPr>
      <dsp:spPr>
        <a:xfrm>
          <a:off x="4451323" y="1047"/>
          <a:ext cx="3479899" cy="2087939"/>
        </a:xfrm>
        <a:prstGeom prst="rect">
          <a:avLst/>
        </a:prstGeom>
        <a:gradFill rotWithShape="0">
          <a:gsLst>
            <a:gs pos="0">
              <a:schemeClr val="accent3">
                <a:hueOff val="0"/>
                <a:satOff val="0"/>
                <a:lumOff val="0"/>
                <a:alphaOff val="0"/>
                <a:shade val="54000"/>
                <a:satMod val="105000"/>
              </a:schemeClr>
            </a:gs>
            <a:gs pos="47500">
              <a:schemeClr val="accent3">
                <a:hueOff val="0"/>
                <a:satOff val="0"/>
                <a:lumOff val="0"/>
                <a:alphaOff val="0"/>
                <a:shade val="88000"/>
                <a:satMod val="105000"/>
              </a:schemeClr>
            </a:gs>
            <a:gs pos="58500">
              <a:schemeClr val="accent3">
                <a:hueOff val="0"/>
                <a:satOff val="0"/>
                <a:lumOff val="0"/>
                <a:alphaOff val="0"/>
                <a:shade val="88000"/>
                <a:satMod val="105000"/>
              </a:schemeClr>
            </a:gs>
            <a:gs pos="100000">
              <a:schemeClr val="accent3">
                <a:hueOff val="0"/>
                <a:satOff val="0"/>
                <a:lumOff val="0"/>
                <a:alphaOff val="0"/>
                <a:shade val="54000"/>
                <a:satMod val="105000"/>
              </a:schemeClr>
            </a:gs>
          </a:gsLst>
          <a:lin ang="3600000" scaled="1"/>
        </a:gradFill>
        <a:ln>
          <a:noFill/>
        </a:ln>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91440" bIns="91440" numCol="1" spcCol="1270" anchor="t" anchorCtr="0">
          <a:noAutofit/>
        </a:bodyPr>
        <a:lstStyle/>
        <a:p>
          <a:pPr lvl="0" algn="l" defTabSz="1155700" rtl="0">
            <a:lnSpc>
              <a:spcPct val="90000"/>
            </a:lnSpc>
            <a:spcBef>
              <a:spcPct val="0"/>
            </a:spcBef>
            <a:spcAft>
              <a:spcPts val="800"/>
            </a:spcAft>
          </a:pPr>
          <a:r>
            <a:rPr lang="en-US" sz="2600" b="1" kern="1200" dirty="0" smtClean="0">
              <a:solidFill>
                <a:schemeClr val="tx1"/>
              </a:solidFill>
            </a:rPr>
            <a:t>Large RF Systems</a:t>
          </a:r>
          <a:endParaRPr lang="en-US" sz="2600" b="1" kern="1200" dirty="0">
            <a:solidFill>
              <a:schemeClr val="tx1"/>
            </a:solidFill>
          </a:endParaRPr>
        </a:p>
        <a:p>
          <a:pPr marL="228600" lvl="1" indent="-228600" algn="l" defTabSz="889000" rtl="0">
            <a:lnSpc>
              <a:spcPct val="90000"/>
            </a:lnSpc>
            <a:spcBef>
              <a:spcPct val="0"/>
            </a:spcBef>
            <a:spcAft>
              <a:spcPts val="800"/>
            </a:spcAft>
            <a:buChar char="••"/>
          </a:pPr>
          <a:r>
            <a:rPr lang="en-US" sz="2000" kern="1200" dirty="0" smtClean="0"/>
            <a:t>Availability</a:t>
          </a:r>
          <a:endParaRPr lang="en-US" sz="2000" kern="1200" dirty="0"/>
        </a:p>
        <a:p>
          <a:pPr marL="228600" lvl="1" indent="-228600" algn="l" defTabSz="889000" rtl="0">
            <a:lnSpc>
              <a:spcPct val="90000"/>
            </a:lnSpc>
            <a:spcBef>
              <a:spcPct val="0"/>
            </a:spcBef>
            <a:spcAft>
              <a:spcPts val="800"/>
            </a:spcAft>
            <a:buChar char="••"/>
          </a:pPr>
          <a:r>
            <a:rPr lang="en-US" sz="2000" kern="1200" dirty="0" smtClean="0"/>
            <a:t>Reliability</a:t>
          </a:r>
          <a:endParaRPr lang="en-US" sz="2000" kern="1200" dirty="0"/>
        </a:p>
        <a:p>
          <a:pPr marL="228600" lvl="1" indent="-228600" algn="l" defTabSz="889000" rtl="0">
            <a:lnSpc>
              <a:spcPct val="90000"/>
            </a:lnSpc>
            <a:spcBef>
              <a:spcPct val="0"/>
            </a:spcBef>
            <a:spcAft>
              <a:spcPts val="800"/>
            </a:spcAft>
            <a:buChar char="••"/>
          </a:pPr>
          <a:r>
            <a:rPr lang="en-US" sz="2000" kern="1200" dirty="0" smtClean="0"/>
            <a:t>Maintainability</a:t>
          </a:r>
          <a:endParaRPr lang="en-US" sz="2000" kern="1200" dirty="0"/>
        </a:p>
        <a:p>
          <a:pPr marL="228600" lvl="1" indent="-228600" algn="l" defTabSz="889000" rtl="0">
            <a:lnSpc>
              <a:spcPct val="90000"/>
            </a:lnSpc>
            <a:spcBef>
              <a:spcPct val="0"/>
            </a:spcBef>
            <a:spcAft>
              <a:spcPts val="800"/>
            </a:spcAft>
            <a:buChar char="••"/>
          </a:pPr>
          <a:r>
            <a:rPr lang="en-US" sz="2000" kern="1200" dirty="0" smtClean="0"/>
            <a:t>Operational aspects</a:t>
          </a:r>
          <a:endParaRPr lang="en-US" sz="2000" kern="1200" dirty="0"/>
        </a:p>
      </dsp:txBody>
      <dsp:txXfrm>
        <a:off x="4451323" y="1047"/>
        <a:ext cx="3479899" cy="2087939"/>
      </dsp:txXfrm>
    </dsp:sp>
    <dsp:sp modelId="{B6831239-612E-424A-A517-7B7A16907680}">
      <dsp:nvSpPr>
        <dsp:cNvPr id="0" name=""/>
        <dsp:cNvSpPr/>
      </dsp:nvSpPr>
      <dsp:spPr>
        <a:xfrm>
          <a:off x="2458611" y="2304246"/>
          <a:ext cx="3479899" cy="2087939"/>
        </a:xfrm>
        <a:prstGeom prst="rect">
          <a:avLst/>
        </a:prstGeom>
        <a:gradFill rotWithShape="0">
          <a:gsLst>
            <a:gs pos="0">
              <a:schemeClr val="accent4">
                <a:hueOff val="0"/>
                <a:satOff val="0"/>
                <a:lumOff val="0"/>
                <a:alphaOff val="0"/>
                <a:shade val="54000"/>
                <a:satMod val="105000"/>
              </a:schemeClr>
            </a:gs>
            <a:gs pos="47500">
              <a:schemeClr val="accent4">
                <a:hueOff val="0"/>
                <a:satOff val="0"/>
                <a:lumOff val="0"/>
                <a:alphaOff val="0"/>
                <a:shade val="88000"/>
                <a:satMod val="105000"/>
              </a:schemeClr>
            </a:gs>
            <a:gs pos="58500">
              <a:schemeClr val="accent4">
                <a:hueOff val="0"/>
                <a:satOff val="0"/>
                <a:lumOff val="0"/>
                <a:alphaOff val="0"/>
                <a:shade val="88000"/>
                <a:satMod val="105000"/>
              </a:schemeClr>
            </a:gs>
            <a:gs pos="100000">
              <a:schemeClr val="accent4">
                <a:hueOff val="0"/>
                <a:satOff val="0"/>
                <a:lumOff val="0"/>
                <a:alphaOff val="0"/>
                <a:shade val="54000"/>
                <a:satMod val="105000"/>
              </a:schemeClr>
            </a:gs>
          </a:gsLst>
          <a:lin ang="3600000" scaled="1"/>
        </a:gradFill>
        <a:ln>
          <a:noFill/>
        </a:ln>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91440" bIns="91440" numCol="1" spcCol="1270" anchor="t" anchorCtr="0">
          <a:noAutofit/>
        </a:bodyPr>
        <a:lstStyle/>
        <a:p>
          <a:pPr lvl="0" algn="l" defTabSz="1155700" rtl="0">
            <a:lnSpc>
              <a:spcPct val="90000"/>
            </a:lnSpc>
            <a:spcBef>
              <a:spcPct val="0"/>
            </a:spcBef>
            <a:spcAft>
              <a:spcPts val="800"/>
            </a:spcAft>
          </a:pPr>
          <a:r>
            <a:rPr lang="en-US" sz="2600" b="1" kern="1200" dirty="0" smtClean="0">
              <a:solidFill>
                <a:schemeClr val="tx1"/>
              </a:solidFill>
            </a:rPr>
            <a:t>Energy Efficiency</a:t>
          </a:r>
          <a:endParaRPr lang="en-US" sz="2600" b="1" kern="1200" dirty="0">
            <a:solidFill>
              <a:schemeClr val="tx1"/>
            </a:solidFill>
          </a:endParaRPr>
        </a:p>
        <a:p>
          <a:pPr marL="228600" lvl="1" indent="-228600" algn="l" defTabSz="889000" rtl="0">
            <a:lnSpc>
              <a:spcPct val="90000"/>
            </a:lnSpc>
            <a:spcBef>
              <a:spcPct val="0"/>
            </a:spcBef>
            <a:spcAft>
              <a:spcPts val="800"/>
            </a:spcAft>
            <a:buChar char="••"/>
          </a:pPr>
          <a:r>
            <a:rPr lang="en-US" sz="2000" kern="1200" dirty="0" smtClean="0"/>
            <a:t>Efficient power sources</a:t>
          </a:r>
          <a:endParaRPr lang="en-US" sz="2000" kern="1200" dirty="0"/>
        </a:p>
        <a:p>
          <a:pPr marL="228600" lvl="1" indent="-228600" algn="l" defTabSz="889000" rtl="0">
            <a:lnSpc>
              <a:spcPct val="90000"/>
            </a:lnSpc>
            <a:spcBef>
              <a:spcPct val="0"/>
            </a:spcBef>
            <a:spcAft>
              <a:spcPts val="800"/>
            </a:spcAft>
            <a:buChar char="••"/>
          </a:pPr>
          <a:r>
            <a:rPr lang="en-US" sz="2000" kern="1200" dirty="0" smtClean="0"/>
            <a:t>Lowering cryogenic load</a:t>
          </a:r>
          <a:endParaRPr lang="en-US" sz="2000" kern="1200" dirty="0"/>
        </a:p>
        <a:p>
          <a:pPr marL="228600" lvl="1" indent="-228600" algn="l" defTabSz="889000" rtl="0">
            <a:lnSpc>
              <a:spcPct val="90000"/>
            </a:lnSpc>
            <a:spcBef>
              <a:spcPct val="0"/>
            </a:spcBef>
            <a:spcAft>
              <a:spcPts val="800"/>
            </a:spcAft>
            <a:buChar char="••"/>
          </a:pPr>
          <a:r>
            <a:rPr lang="en-US" sz="2000" kern="1200" dirty="0" smtClean="0"/>
            <a:t>Energy recovery?</a:t>
          </a:r>
          <a:endParaRPr lang="en-US" sz="2000" kern="1200" dirty="0"/>
        </a:p>
      </dsp:txBody>
      <dsp:txXfrm>
        <a:off x="2458611" y="2304246"/>
        <a:ext cx="3479899" cy="20879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F5F7B4-1207-4F18-8C2C-3E9DBD6AFD50}" type="datetimeFigureOut">
              <a:rPr lang="en-US" smtClean="0"/>
              <a:t>10/5/2014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ED3806-A51B-479B-9DFB-71085E555E61}" type="slidenum">
              <a:rPr lang="en-US" smtClean="0"/>
              <a:t>‹#›</a:t>
            </a:fld>
            <a:endParaRPr lang="en-US" dirty="0"/>
          </a:p>
        </p:txBody>
      </p:sp>
    </p:spTree>
    <p:extLst>
      <p:ext uri="{BB962C8B-B14F-4D97-AF65-F5344CB8AC3E}">
        <p14:creationId xmlns:p14="http://schemas.microsoft.com/office/powerpoint/2010/main" val="3741768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ED3806-A51B-479B-9DFB-71085E555E61}" type="slidenum">
              <a:rPr lang="en-US" smtClean="0"/>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ED3806-A51B-479B-9DFB-71085E555E61}" type="slidenum">
              <a:rPr lang="en-US" smtClean="0"/>
              <a:t>18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pic>
        <p:nvPicPr>
          <p:cNvPr id="12" name="Image 4" descr="bande-01.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1" y="6178182"/>
            <a:ext cx="9144000" cy="707202"/>
          </a:xfrm>
          <a:prstGeom prst="rect">
            <a:avLst/>
          </a:prstGeom>
          <a:solidFill>
            <a:schemeClr val="tx1"/>
          </a:solidFill>
        </p:spPr>
      </p:pic>
      <p:sp>
        <p:nvSpPr>
          <p:cNvPr id="10" name="Rectangle 9"/>
          <p:cNvSpPr/>
          <p:nvPr/>
        </p:nvSpPr>
        <p:spPr>
          <a:xfrm>
            <a:off x="-1" y="2545080"/>
            <a:ext cx="9144000" cy="3633102"/>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2667000"/>
            <a:ext cx="9144000" cy="3066256"/>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857439"/>
            <a:ext cx="9144000" cy="23585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599" y="2819400"/>
            <a:ext cx="8686800" cy="121738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71500" y="4036785"/>
            <a:ext cx="8001000" cy="533400"/>
          </a:xfrm>
        </p:spPr>
        <p:txBody>
          <a:bodyPr>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7702" y="257964"/>
            <a:ext cx="5328594" cy="2228482"/>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209346" y="6349220"/>
            <a:ext cx="1080120" cy="365125"/>
          </a:xfrm>
          <a:prstGeom prst="rect">
            <a:avLst/>
          </a:prstGeom>
        </p:spPr>
        <p:txBody>
          <a:bodyPr/>
          <a:lstStyle/>
          <a:p>
            <a:r>
              <a:rPr lang="en-US" smtClean="0"/>
              <a:t>Oct-2014</a:t>
            </a:r>
            <a:endParaRPr lang="en-US" dirty="0"/>
          </a:p>
        </p:txBody>
      </p:sp>
      <p:sp>
        <p:nvSpPr>
          <p:cNvPr id="6" name="Slide Number Placeholder 5"/>
          <p:cNvSpPr>
            <a:spLocks noGrp="1"/>
          </p:cNvSpPr>
          <p:nvPr>
            <p:ph type="sldNum" sz="quarter" idx="12"/>
          </p:nvPr>
        </p:nvSpPr>
        <p:spPr>
          <a:xfrm>
            <a:off x="8244408" y="6349220"/>
            <a:ext cx="868032" cy="365125"/>
          </a:xfrm>
          <a:prstGeom prst="rect">
            <a:avLst/>
          </a:prstGeom>
        </p:spPr>
        <p:txBody>
          <a:bodyPr/>
          <a:lstStyle/>
          <a:p>
            <a:fld id="{4B299E65-BC98-483A-8DDE-40B0893A437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315200" y="274638"/>
            <a:ext cx="1447800" cy="58515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209346" y="6349220"/>
            <a:ext cx="1080120" cy="365125"/>
          </a:xfrm>
          <a:prstGeom prst="rect">
            <a:avLst/>
          </a:prstGeom>
        </p:spPr>
        <p:txBody>
          <a:bodyPr/>
          <a:lstStyle/>
          <a:p>
            <a:r>
              <a:rPr lang="en-US" smtClean="0"/>
              <a:t>Oct-2014</a:t>
            </a:r>
            <a:endParaRPr lang="en-US" dirty="0"/>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lnSpc>
                <a:spcPct val="90000"/>
              </a:lnSpc>
              <a:spcBef>
                <a:spcPts val="0"/>
              </a:spcBef>
              <a:spcAft>
                <a:spcPts val="800"/>
              </a:spcAft>
              <a:buSzPct val="100000"/>
              <a:buFont typeface="Arial" pitchFamily="34" charset="0"/>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164288" y="6465685"/>
            <a:ext cx="1080120" cy="365125"/>
          </a:xfrm>
          <a:prstGeom prst="rect">
            <a:avLst/>
          </a:prstGeom>
        </p:spPr>
        <p:txBody>
          <a:bodyPr/>
          <a:lstStyle>
            <a:lvl1pPr>
              <a:defRPr sz="1100">
                <a:solidFill>
                  <a:schemeClr val="bg1"/>
                </a:solidFill>
              </a:defRPr>
            </a:lvl1pPr>
          </a:lstStyle>
          <a:p>
            <a:r>
              <a:rPr lang="en-US" smtClean="0"/>
              <a:t>Oct-2014</a:t>
            </a:r>
            <a:endParaRPr lang="en-US" dirty="0"/>
          </a:p>
        </p:txBody>
      </p:sp>
      <p:sp>
        <p:nvSpPr>
          <p:cNvPr id="6" name="Slide Number Placeholder 5"/>
          <p:cNvSpPr>
            <a:spLocks noGrp="1"/>
          </p:cNvSpPr>
          <p:nvPr>
            <p:ph type="sldNum" sz="quarter" idx="12"/>
          </p:nvPr>
        </p:nvSpPr>
        <p:spPr>
          <a:xfrm>
            <a:off x="8244408" y="6465685"/>
            <a:ext cx="868032" cy="365125"/>
          </a:xfrm>
          <a:prstGeom prst="rect">
            <a:avLst/>
          </a:prstGeom>
        </p:spPr>
        <p:txBody>
          <a:bodyPr/>
          <a:lstStyle>
            <a:lvl1pPr>
              <a:defRPr sz="1100">
                <a:solidFill>
                  <a:schemeClr val="bg1"/>
                </a:solidFill>
              </a:defRPr>
            </a:lvl1pPr>
          </a:lstStyle>
          <a:p>
            <a:fld id="{4B299E65-BC98-483A-8DDE-40B0893A437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209346" y="6349220"/>
            <a:ext cx="1080120" cy="365125"/>
          </a:xfrm>
          <a:prstGeom prst="rect">
            <a:avLst/>
          </a:prstGeom>
        </p:spPr>
        <p:txBody>
          <a:bodyPr/>
          <a:lstStyle/>
          <a:p>
            <a:r>
              <a:rPr lang="en-US" smtClean="0"/>
              <a:t>Oct-2014</a:t>
            </a:r>
            <a:endParaRPr lang="en-US" dirty="0"/>
          </a:p>
        </p:txBody>
      </p:sp>
      <p:sp>
        <p:nvSpPr>
          <p:cNvPr id="6" name="Slide Number Placeholder 5"/>
          <p:cNvSpPr>
            <a:spLocks noGrp="1"/>
          </p:cNvSpPr>
          <p:nvPr>
            <p:ph type="sldNum" sz="quarter" idx="12"/>
          </p:nvPr>
        </p:nvSpPr>
        <p:spPr>
          <a:xfrm>
            <a:off x="3959352" y="4389120"/>
            <a:ext cx="1216152" cy="365125"/>
          </a:xfrm>
          <a:prstGeom prst="rect">
            <a:avLst/>
          </a:prstGeom>
        </p:spPr>
        <p:txBody>
          <a:bodyPr/>
          <a:lstStyle>
            <a:lvl1pPr algn="ctr">
              <a:defRPr sz="2400">
                <a:solidFill>
                  <a:srgbClr val="FFFFFF"/>
                </a:solidFill>
              </a:defRPr>
            </a:lvl1pPr>
          </a:lstStyle>
          <a:p>
            <a:fld id="{4B299E65-BC98-483A-8DDE-40B0893A437C}" type="slidenum">
              <a:rPr lang="en-US" smtClean="0"/>
              <a:pPr/>
              <a:t>‹#›</a:t>
            </a:fld>
            <a:endParaRPr lang="en-US" dirty="0"/>
          </a:p>
        </p:txBody>
      </p:sp>
      <p:sp>
        <p:nvSpPr>
          <p:cNvPr id="11" name="TextBox 10"/>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rgbClr val="FFFFFF"/>
                </a:solidFill>
                <a:sym typeface="Wingdings"/>
              </a:rPr>
              <a:t></a:t>
            </a:r>
            <a:endParaRPr lang="en-US" sz="3200" spc="150" dirty="0">
              <a:solidFill>
                <a:srgbClr val="FFFFFF"/>
              </a:solidFill>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rgbClr val="FFFFFF"/>
                </a:solidFill>
                <a:sym typeface="Wingdings"/>
              </a:rPr>
              <a:t></a:t>
            </a:r>
            <a:endParaRPr lang="en-US" sz="3200" spc="150" dirty="0">
              <a:solidFill>
                <a:srgbClr val="FFFFFF"/>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7702" y="257964"/>
            <a:ext cx="5328594" cy="2228482"/>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209346" y="6349220"/>
            <a:ext cx="1080120" cy="365125"/>
          </a:xfrm>
          <a:prstGeom prst="rect">
            <a:avLst/>
          </a:prstGeom>
        </p:spPr>
        <p:txBody>
          <a:bodyPr/>
          <a:lstStyle/>
          <a:p>
            <a:r>
              <a:rPr lang="en-US" smtClean="0"/>
              <a:t>Oct-2014</a:t>
            </a:r>
            <a:endParaRPr lang="en-US" dirty="0"/>
          </a:p>
        </p:txBody>
      </p:sp>
      <p:sp>
        <p:nvSpPr>
          <p:cNvPr id="9" name="Slide Number Placeholder 8"/>
          <p:cNvSpPr>
            <a:spLocks noGrp="1"/>
          </p:cNvSpPr>
          <p:nvPr>
            <p:ph type="sldNum" sz="quarter" idx="12"/>
          </p:nvPr>
        </p:nvSpPr>
        <p:spPr>
          <a:xfrm>
            <a:off x="8244408" y="6349220"/>
            <a:ext cx="868032" cy="365125"/>
          </a:xfrm>
          <a:prstGeom prst="rect">
            <a:avLst/>
          </a:prstGeom>
        </p:spPr>
        <p:txBody>
          <a:bodyPr/>
          <a:lstStyle/>
          <a:p>
            <a:fld id="{4B299E65-BC98-483A-8DDE-40B0893A437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7209346" y="6349220"/>
            <a:ext cx="1080120" cy="365125"/>
          </a:xfrm>
          <a:prstGeom prst="rect">
            <a:avLst/>
          </a:prstGeom>
        </p:spPr>
        <p:txBody>
          <a:bodyPr/>
          <a:lstStyle/>
          <a:p>
            <a:r>
              <a:rPr lang="en-US" smtClean="0"/>
              <a:t>Oct-2014</a:t>
            </a:r>
            <a:endParaRPr lang="en-US" dirty="0"/>
          </a:p>
        </p:txBody>
      </p:sp>
      <p:sp>
        <p:nvSpPr>
          <p:cNvPr id="5" name="Slide Number Placeholder 4"/>
          <p:cNvSpPr>
            <a:spLocks noGrp="1"/>
          </p:cNvSpPr>
          <p:nvPr>
            <p:ph type="sldNum" sz="quarter" idx="12"/>
          </p:nvPr>
        </p:nvSpPr>
        <p:spPr>
          <a:xfrm>
            <a:off x="8244408" y="6349220"/>
            <a:ext cx="868032" cy="365125"/>
          </a:xfrm>
          <a:prstGeom prst="rect">
            <a:avLst/>
          </a:prstGeom>
        </p:spPr>
        <p:txBody>
          <a:bodyPr/>
          <a:lstStyle/>
          <a:p>
            <a:fld id="{4B299E65-BC98-483A-8DDE-40B0893A437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9346" y="6349220"/>
            <a:ext cx="1080120" cy="365125"/>
          </a:xfrm>
          <a:prstGeom prst="rect">
            <a:avLst/>
          </a:prstGeom>
        </p:spPr>
        <p:txBody>
          <a:bodyPr/>
          <a:lstStyle/>
          <a:p>
            <a:r>
              <a:rPr lang="en-US" smtClean="0"/>
              <a:t>Oct-2014</a:t>
            </a:r>
            <a:endParaRPr lang="en-US" dirty="0"/>
          </a:p>
        </p:txBody>
      </p:sp>
      <p:sp>
        <p:nvSpPr>
          <p:cNvPr id="4" name="Slide Number Placeholder 3"/>
          <p:cNvSpPr>
            <a:spLocks noGrp="1"/>
          </p:cNvSpPr>
          <p:nvPr>
            <p:ph type="sldNum" sz="quarter" idx="12"/>
          </p:nvPr>
        </p:nvSpPr>
        <p:spPr>
          <a:xfrm>
            <a:off x="8244408" y="6349220"/>
            <a:ext cx="868032" cy="365125"/>
          </a:xfrm>
          <a:prstGeom prst="rect">
            <a:avLst/>
          </a:prstGeom>
        </p:spPr>
        <p:txBody>
          <a:bodyPr/>
          <a:lstStyle/>
          <a:p>
            <a:fld id="{4B299E65-BC98-483A-8DDE-40B0893A437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438912" y="1628800"/>
            <a:ext cx="8247888" cy="45365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7209346" y="6349220"/>
            <a:ext cx="1080120" cy="365125"/>
          </a:xfrm>
          <a:prstGeom prst="rect">
            <a:avLst/>
          </a:prstGeom>
        </p:spPr>
        <p:txBody>
          <a:bodyPr/>
          <a:lstStyle/>
          <a:p>
            <a:r>
              <a:rPr lang="en-US" smtClean="0"/>
              <a:t>Oct-2014</a:t>
            </a:r>
            <a:endParaRPr lang="en-US" dirty="0"/>
          </a:p>
        </p:txBody>
      </p:sp>
      <p:sp>
        <p:nvSpPr>
          <p:cNvPr id="7" name="Slide Number Placeholder 6"/>
          <p:cNvSpPr>
            <a:spLocks noGrp="1"/>
          </p:cNvSpPr>
          <p:nvPr>
            <p:ph type="sldNum" sz="quarter" idx="12"/>
          </p:nvPr>
        </p:nvSpPr>
        <p:spPr>
          <a:xfrm>
            <a:off x="8244408" y="6349220"/>
            <a:ext cx="868032" cy="365125"/>
          </a:xfrm>
          <a:prstGeom prst="rect">
            <a:avLst/>
          </a:prstGeom>
        </p:spPr>
        <p:txBody>
          <a:bodyPr/>
          <a:lstStyle/>
          <a:p>
            <a:fld id="{4B299E65-BC98-483A-8DDE-40B0893A437C}" type="slidenum">
              <a:rPr lang="en-US" smtClean="0"/>
              <a:pPr/>
              <a:t>‹#›</a:t>
            </a:fld>
            <a:endParaRPr lang="en-US" dirty="0"/>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47040" y="1556792"/>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a:xfrm>
            <a:off x="7209346" y="6349220"/>
            <a:ext cx="1080120" cy="365125"/>
          </a:xfrm>
          <a:prstGeom prst="rect">
            <a:avLst/>
          </a:prstGeom>
        </p:spPr>
        <p:txBody>
          <a:bodyPr/>
          <a:lstStyle/>
          <a:p>
            <a:r>
              <a:rPr lang="en-US" smtClean="0"/>
              <a:t>Oct-2014</a:t>
            </a:r>
            <a:endParaRPr lang="en-US" dirty="0"/>
          </a:p>
        </p:txBody>
      </p:sp>
      <p:sp>
        <p:nvSpPr>
          <p:cNvPr id="7" name="Slide Number Placeholder 6"/>
          <p:cNvSpPr>
            <a:spLocks noGrp="1"/>
          </p:cNvSpPr>
          <p:nvPr>
            <p:ph type="sldNum" sz="quarter" idx="12"/>
          </p:nvPr>
        </p:nvSpPr>
        <p:spPr>
          <a:xfrm>
            <a:off x="8244408" y="6349220"/>
            <a:ext cx="868032" cy="365125"/>
          </a:xfrm>
          <a:prstGeom prst="rect">
            <a:avLst/>
          </a:prstGeom>
        </p:spPr>
        <p:txBody>
          <a:bodyPr/>
          <a:lstStyle/>
          <a:p>
            <a:fld id="{4B299E65-BC98-483A-8DDE-40B0893A437C}" type="slidenum">
              <a:rPr lang="en-US" smtClean="0"/>
              <a:pPr/>
              <a:t>‹#›</a:t>
            </a:fld>
            <a:endParaRPr lang="en-US" dirty="0"/>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Image 4" descr="bande-01.eps"/>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271" y="6178182"/>
            <a:ext cx="9144000" cy="707202"/>
          </a:xfrm>
          <a:prstGeom prst="rect">
            <a:avLst/>
          </a:prstGeom>
          <a:solidFill>
            <a:schemeClr val="tx1"/>
          </a:solidFill>
        </p:spPr>
      </p:pic>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82880"/>
            <a:ext cx="6131024" cy="111166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Rectangle 8"/>
          <p:cNvSpPr/>
          <p:nvPr/>
        </p:nvSpPr>
        <p:spPr>
          <a:xfrm>
            <a:off x="0" y="1368552"/>
            <a:ext cx="9144000" cy="149352"/>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69349" y="167641"/>
            <a:ext cx="2760114" cy="1154314"/>
          </a:xfrm>
          <a:prstGeom prst="rect">
            <a:avLst/>
          </a:prstGeom>
        </p:spPr>
      </p:pic>
      <p:sp>
        <p:nvSpPr>
          <p:cNvPr id="13" name="Date Placeholder 3"/>
          <p:cNvSpPr>
            <a:spLocks noGrp="1"/>
          </p:cNvSpPr>
          <p:nvPr>
            <p:ph type="dt" sz="half" idx="2"/>
          </p:nvPr>
        </p:nvSpPr>
        <p:spPr>
          <a:xfrm>
            <a:off x="7164288" y="6465685"/>
            <a:ext cx="1080120" cy="365125"/>
          </a:xfrm>
          <a:prstGeom prst="rect">
            <a:avLst/>
          </a:prstGeom>
        </p:spPr>
        <p:txBody>
          <a:bodyPr/>
          <a:lstStyle>
            <a:lvl1pPr>
              <a:defRPr sz="1100">
                <a:solidFill>
                  <a:schemeClr val="bg1"/>
                </a:solidFill>
              </a:defRPr>
            </a:lvl1pPr>
          </a:lstStyle>
          <a:p>
            <a:r>
              <a:rPr lang="en-US" smtClean="0"/>
              <a:t>Oct-2014</a:t>
            </a:r>
            <a:endParaRPr lang="en-US" dirty="0"/>
          </a:p>
        </p:txBody>
      </p:sp>
      <p:sp>
        <p:nvSpPr>
          <p:cNvPr id="14" name="Slide Number Placeholder 5"/>
          <p:cNvSpPr>
            <a:spLocks noGrp="1"/>
          </p:cNvSpPr>
          <p:nvPr>
            <p:ph type="sldNum" sz="quarter" idx="4"/>
          </p:nvPr>
        </p:nvSpPr>
        <p:spPr>
          <a:xfrm>
            <a:off x="8244408" y="6465685"/>
            <a:ext cx="868032" cy="365125"/>
          </a:xfrm>
          <a:prstGeom prst="rect">
            <a:avLst/>
          </a:prstGeom>
        </p:spPr>
        <p:txBody>
          <a:bodyPr/>
          <a:lstStyle>
            <a:lvl1pPr>
              <a:defRPr sz="1100">
                <a:solidFill>
                  <a:schemeClr val="bg1"/>
                </a:solidFill>
              </a:defRPr>
            </a:lvl1pPr>
          </a:lstStyle>
          <a:p>
            <a:fld id="{4B299E65-BC98-483A-8DDE-40B0893A437C}" type="slidenum">
              <a:rPr lang="en-US" smtClean="0"/>
              <a:pPr/>
              <a:t>‹#›</a:t>
            </a:fld>
            <a:endParaRPr lang="en-US" dirty="0"/>
          </a:p>
        </p:txBody>
      </p:sp>
      <p:sp>
        <p:nvSpPr>
          <p:cNvPr id="15" name="TextBox 14"/>
          <p:cNvSpPr txBox="1"/>
          <p:nvPr userDrawn="1"/>
        </p:nvSpPr>
        <p:spPr>
          <a:xfrm>
            <a:off x="683568" y="6236158"/>
            <a:ext cx="2082621" cy="600164"/>
          </a:xfrm>
          <a:prstGeom prst="rect">
            <a:avLst/>
          </a:prstGeom>
          <a:noFill/>
        </p:spPr>
        <p:txBody>
          <a:bodyPr wrap="none" rtlCol="0">
            <a:spAutoFit/>
          </a:bodyPr>
          <a:lstStyle/>
          <a:p>
            <a:r>
              <a:rPr lang="en-GB" sz="1100" dirty="0" smtClean="0">
                <a:solidFill>
                  <a:schemeClr val="bg1"/>
                </a:solidFill>
              </a:rPr>
              <a:t>HF2014 Beijing, 9-12 Oct 2014</a:t>
            </a:r>
            <a:endParaRPr lang="en-GB" sz="1100" baseline="0" dirty="0" smtClean="0">
              <a:solidFill>
                <a:schemeClr val="bg1"/>
              </a:solidFill>
            </a:endParaRPr>
          </a:p>
          <a:p>
            <a:r>
              <a:rPr lang="en-GB" sz="1100" baseline="0" dirty="0" smtClean="0">
                <a:solidFill>
                  <a:schemeClr val="bg1"/>
                </a:solidFill>
              </a:rPr>
              <a:t>Frank Zimmermann, </a:t>
            </a:r>
            <a:r>
              <a:rPr lang="en-GB" sz="1100" baseline="0" dirty="0" err="1" smtClean="0">
                <a:solidFill>
                  <a:schemeClr val="bg1"/>
                </a:solidFill>
              </a:rPr>
              <a:t>Erk</a:t>
            </a:r>
            <a:r>
              <a:rPr lang="en-GB" sz="1100" baseline="0" dirty="0" smtClean="0">
                <a:solidFill>
                  <a:schemeClr val="bg1"/>
                </a:solidFill>
              </a:rPr>
              <a:t> </a:t>
            </a:r>
            <a:r>
              <a:rPr lang="en-GB" sz="1100" baseline="0" dirty="0" smtClean="0">
                <a:solidFill>
                  <a:schemeClr val="bg1"/>
                </a:solidFill>
              </a:rPr>
              <a:t>Jensen</a:t>
            </a:r>
          </a:p>
          <a:p>
            <a:r>
              <a:rPr lang="en-GB" sz="1100" baseline="0" dirty="0" smtClean="0">
                <a:solidFill>
                  <a:schemeClr val="bg1"/>
                </a:solidFill>
              </a:rPr>
              <a:t>FCC-</a:t>
            </a:r>
            <a:r>
              <a:rPr lang="en-GB" sz="1100" baseline="0" dirty="0" err="1" smtClean="0">
                <a:solidFill>
                  <a:schemeClr val="bg1"/>
                </a:solidFill>
              </a:rPr>
              <a:t>ee</a:t>
            </a:r>
            <a:r>
              <a:rPr lang="en-GB" sz="1100" baseline="0" dirty="0" smtClean="0">
                <a:solidFill>
                  <a:schemeClr val="bg1"/>
                </a:solidFill>
              </a:rPr>
              <a:t> RF System</a:t>
            </a:r>
            <a:endParaRPr lang="en-GB" sz="11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100000"/>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inspirehep.net/record/628096/files/fermilab-conf-03-244.pdf" TargetMode="External"/><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indico.cern.ch/event/275412/"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708920"/>
            <a:ext cx="8686800" cy="1584176"/>
          </a:xfrm>
        </p:spPr>
        <p:txBody>
          <a:bodyPr/>
          <a:lstStyle/>
          <a:p>
            <a:pPr>
              <a:lnSpc>
                <a:spcPct val="80000"/>
              </a:lnSpc>
            </a:pPr>
            <a:r>
              <a:rPr lang="en-GB" sz="6000" dirty="0" smtClean="0"/>
              <a:t>Future Circular Collider Study</a:t>
            </a:r>
            <a:br>
              <a:rPr lang="en-GB" sz="6000" dirty="0" smtClean="0"/>
            </a:br>
            <a:r>
              <a:rPr lang="en-GB" sz="6000" dirty="0" smtClean="0"/>
              <a:t>FCC-</a:t>
            </a:r>
            <a:r>
              <a:rPr lang="en-GB" sz="6000" dirty="0" err="1" smtClean="0"/>
              <a:t>ee</a:t>
            </a:r>
            <a:r>
              <a:rPr lang="en-GB" sz="6000" dirty="0" smtClean="0"/>
              <a:t> </a:t>
            </a:r>
            <a:r>
              <a:rPr lang="en-GB" sz="4400" dirty="0" smtClean="0"/>
              <a:t>SC-RF System</a:t>
            </a:r>
            <a:endParaRPr lang="en-GB" sz="4400" dirty="0"/>
          </a:p>
        </p:txBody>
      </p:sp>
      <p:sp>
        <p:nvSpPr>
          <p:cNvPr id="3" name="Subtitle 2"/>
          <p:cNvSpPr>
            <a:spLocks noGrp="1"/>
          </p:cNvSpPr>
          <p:nvPr>
            <p:ph type="subTitle" idx="1"/>
          </p:nvPr>
        </p:nvSpPr>
        <p:spPr>
          <a:xfrm>
            <a:off x="571500" y="4293096"/>
            <a:ext cx="8248972" cy="1368152"/>
          </a:xfrm>
        </p:spPr>
        <p:txBody>
          <a:bodyPr>
            <a:normAutofit fontScale="70000" lnSpcReduction="20000"/>
          </a:bodyPr>
          <a:lstStyle/>
          <a:p>
            <a:r>
              <a:rPr lang="en-US" dirty="0" smtClean="0"/>
              <a:t>F. Zimmermann/CERN</a:t>
            </a:r>
          </a:p>
          <a:p>
            <a:r>
              <a:rPr lang="en-US" dirty="0" smtClean="0"/>
              <a:t>Prepared by </a:t>
            </a:r>
            <a:r>
              <a:rPr lang="en-US" dirty="0" err="1" smtClean="0"/>
              <a:t>Erk</a:t>
            </a:r>
            <a:r>
              <a:rPr lang="en-US" dirty="0" smtClean="0"/>
              <a:t> </a:t>
            </a:r>
            <a:r>
              <a:rPr lang="en-US" dirty="0" smtClean="0"/>
              <a:t>Jensen/CERN</a:t>
            </a:r>
          </a:p>
          <a:p>
            <a:endParaRPr lang="en-US" dirty="0" smtClean="0"/>
          </a:p>
          <a:p>
            <a:pPr algn="l"/>
            <a:r>
              <a:rPr lang="en-US" sz="2200" dirty="0" smtClean="0"/>
              <a:t>Many thanks to: M. </a:t>
            </a:r>
            <a:r>
              <a:rPr lang="en-US" sz="2200" dirty="0" err="1" smtClean="0"/>
              <a:t>Benedikt</a:t>
            </a:r>
            <a:r>
              <a:rPr lang="en-US" sz="2200" dirty="0" smtClean="0"/>
              <a:t>, A. Butterworth, O. Brunner, R. Calaga, S. </a:t>
            </a:r>
            <a:r>
              <a:rPr lang="en-US" sz="2200" dirty="0" err="1" smtClean="0"/>
              <a:t>Claudet</a:t>
            </a:r>
            <a:r>
              <a:rPr lang="en-US" sz="2200" dirty="0" smtClean="0"/>
              <a:t>, R. </a:t>
            </a:r>
            <a:r>
              <a:rPr lang="en-US" sz="2200" dirty="0" err="1" smtClean="0"/>
              <a:t>Garoby</a:t>
            </a:r>
            <a:r>
              <a:rPr lang="en-US" sz="2200" dirty="0" smtClean="0"/>
              <a:t>, F. </a:t>
            </a:r>
            <a:r>
              <a:rPr lang="en-US" sz="2200" dirty="0" err="1" smtClean="0"/>
              <a:t>Gerigk</a:t>
            </a:r>
            <a:r>
              <a:rPr lang="en-US" sz="2200" dirty="0" smtClean="0"/>
              <a:t>, P. Lebrun, E. </a:t>
            </a:r>
            <a:r>
              <a:rPr lang="en-US" sz="2200" dirty="0" err="1" smtClean="0"/>
              <a:t>Montesinos</a:t>
            </a:r>
            <a:r>
              <a:rPr lang="en-US" sz="2200" dirty="0" smtClean="0"/>
              <a:t>, D. Schulte, E. </a:t>
            </a:r>
            <a:r>
              <a:rPr lang="en-US" sz="2200" dirty="0" err="1" smtClean="0"/>
              <a:t>Shaposhnikova</a:t>
            </a:r>
            <a:r>
              <a:rPr lang="en-US" sz="2200" dirty="0" smtClean="0"/>
              <a:t>, I. </a:t>
            </a:r>
            <a:r>
              <a:rPr lang="en-US" sz="2200" dirty="0" err="1" smtClean="0"/>
              <a:t>Syratchev</a:t>
            </a:r>
            <a:r>
              <a:rPr lang="en-US" sz="2200" dirty="0" smtClean="0"/>
              <a:t>, M. </a:t>
            </a:r>
            <a:r>
              <a:rPr lang="en-US" sz="2200" dirty="0" err="1" smtClean="0"/>
              <a:t>Vretenar</a:t>
            </a:r>
            <a:r>
              <a:rPr lang="en-US" sz="2200" dirty="0" smtClean="0"/>
              <a:t>, J. </a:t>
            </a:r>
            <a:r>
              <a:rPr lang="en-US" sz="2200" dirty="0" err="1" smtClean="0"/>
              <a:t>Wenninger</a:t>
            </a:r>
            <a:endParaRPr lang="en-US" sz="2200" dirty="0" smtClean="0"/>
          </a:p>
        </p:txBody>
      </p:sp>
    </p:spTree>
    <p:extLst>
      <p:ext uri="{BB962C8B-B14F-4D97-AF65-F5344CB8AC3E}">
        <p14:creationId xmlns:p14="http://schemas.microsoft.com/office/powerpoint/2010/main" val="21361030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a:t>
            </a:r>
            <a:r>
              <a:rPr lang="en-GB" dirty="0" err="1" smtClean="0"/>
              <a:t>hh</a:t>
            </a:r>
            <a:r>
              <a:rPr lang="en-GB" dirty="0" smtClean="0"/>
              <a:t> SR Heat Load</a:t>
            </a: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10</a:t>
            </a:fld>
            <a:endParaRPr lang="en-US" dirty="0"/>
          </a:p>
        </p:txBody>
      </p:sp>
      <p:sp>
        <p:nvSpPr>
          <p:cNvPr id="6" name="TextBox 5"/>
          <p:cNvSpPr txBox="1"/>
          <p:nvPr/>
        </p:nvSpPr>
        <p:spPr>
          <a:xfrm>
            <a:off x="52771" y="1485061"/>
            <a:ext cx="8991600" cy="4339650"/>
          </a:xfrm>
          <a:prstGeom prst="rect">
            <a:avLst/>
          </a:prstGeom>
          <a:noFill/>
        </p:spPr>
        <p:txBody>
          <a:bodyPr wrap="square" rtlCol="0">
            <a:spAutoFit/>
          </a:bodyPr>
          <a:lstStyle/>
          <a:p>
            <a:pPr marL="457200" indent="-457200">
              <a:buFont typeface="Arial" pitchFamily="34" charset="0"/>
              <a:buChar char="•"/>
            </a:pPr>
            <a:r>
              <a:rPr lang="en-GB" sz="2000" b="1" dirty="0" smtClean="0"/>
              <a:t>High synchrotron radiation load on beam pipe </a:t>
            </a:r>
          </a:p>
          <a:p>
            <a:pPr marL="914400" lvl="1" indent="-457200">
              <a:buFont typeface="Arial" pitchFamily="34" charset="0"/>
              <a:buChar char="•"/>
            </a:pPr>
            <a:r>
              <a:rPr lang="en-GB" sz="2000" b="1" dirty="0" smtClean="0">
                <a:solidFill>
                  <a:srgbClr val="FF0000"/>
                </a:solidFill>
              </a:rPr>
              <a:t>Up to 26 W/m/aperture in arcs, total of ~5 MW for the collider</a:t>
            </a:r>
          </a:p>
          <a:p>
            <a:pPr marL="914400" lvl="1" indent="-457200">
              <a:buFont typeface="Arial" pitchFamily="34" charset="0"/>
              <a:buChar char="•"/>
            </a:pPr>
            <a:r>
              <a:rPr lang="en-GB" sz="1600" dirty="0" smtClean="0"/>
              <a:t>(LHC has a total of 1W/m/aperture from different </a:t>
            </a:r>
            <a:br>
              <a:rPr lang="en-GB" sz="1600" dirty="0" smtClean="0"/>
            </a:br>
            <a:r>
              <a:rPr lang="en-GB" sz="1600" dirty="0" smtClean="0"/>
              <a:t>sources)</a:t>
            </a:r>
          </a:p>
          <a:p>
            <a:pPr marL="457200" indent="-457200">
              <a:buFont typeface="Arial" pitchFamily="34" charset="0"/>
              <a:buChar char="•"/>
            </a:pPr>
            <a:r>
              <a:rPr lang="en-GB" sz="2000" b="1" dirty="0"/>
              <a:t>Three strategies to deal with this</a:t>
            </a:r>
          </a:p>
          <a:p>
            <a:pPr marL="914400" lvl="1" indent="-457200">
              <a:buFont typeface="Arial" pitchFamily="34" charset="0"/>
              <a:buChar char="•"/>
            </a:pPr>
            <a:r>
              <a:rPr lang="en-GB" sz="2000" b="1" dirty="0"/>
              <a:t>LHC-type beam screen</a:t>
            </a:r>
          </a:p>
          <a:p>
            <a:pPr marL="1371600" lvl="2" indent="-457200">
              <a:buFont typeface="Arial" pitchFamily="34" charset="0"/>
              <a:buChar char="•"/>
            </a:pPr>
            <a:r>
              <a:rPr lang="en-GB" dirty="0"/>
              <a:t>Cooling efficiency depends on screen </a:t>
            </a:r>
            <a:r>
              <a:rPr lang="en-GB" dirty="0" smtClean="0"/>
              <a:t/>
            </a:r>
            <a:br>
              <a:rPr lang="en-GB" dirty="0" smtClean="0"/>
            </a:br>
            <a:r>
              <a:rPr lang="en-GB" dirty="0" smtClean="0"/>
              <a:t>temperature</a:t>
            </a:r>
            <a:r>
              <a:rPr lang="en-GB" dirty="0"/>
              <a:t>, higher temperature creates </a:t>
            </a:r>
            <a:r>
              <a:rPr lang="en-GB" dirty="0" smtClean="0"/>
              <a:t/>
            </a:r>
            <a:br>
              <a:rPr lang="en-GB" dirty="0" smtClean="0"/>
            </a:br>
            <a:r>
              <a:rPr lang="en-GB" dirty="0" smtClean="0"/>
              <a:t>larger </a:t>
            </a:r>
            <a:r>
              <a:rPr lang="en-GB" dirty="0"/>
              <a:t>impedance </a:t>
            </a:r>
            <a:r>
              <a:rPr lang="en-GB" dirty="0">
                <a:sym typeface="Wingdings" panose="05000000000000000000" pitchFamily="2" charset="2"/>
              </a:rPr>
              <a:t> 40-60 K?</a:t>
            </a:r>
            <a:endParaRPr lang="en-GB" dirty="0"/>
          </a:p>
          <a:p>
            <a:pPr marL="914400" lvl="1" indent="-457200">
              <a:buFont typeface="Arial" pitchFamily="34" charset="0"/>
              <a:buChar char="•"/>
            </a:pPr>
            <a:r>
              <a:rPr lang="en-GB" sz="2000" b="1" dirty="0"/>
              <a:t>Open </a:t>
            </a:r>
            <a:r>
              <a:rPr lang="en-GB" sz="2000" b="1" dirty="0" err="1"/>
              <a:t>midplane</a:t>
            </a:r>
            <a:r>
              <a:rPr lang="en-GB" sz="2000" b="1" dirty="0"/>
              <a:t> magnets</a:t>
            </a:r>
          </a:p>
          <a:p>
            <a:pPr marL="1371600" lvl="2" indent="-457200">
              <a:buFont typeface="Arial" pitchFamily="34" charset="0"/>
              <a:buChar char="•"/>
            </a:pPr>
            <a:r>
              <a:rPr lang="en-GB" dirty="0"/>
              <a:t>Synergies with </a:t>
            </a:r>
            <a:r>
              <a:rPr lang="en-GB" dirty="0" err="1"/>
              <a:t>muon</a:t>
            </a:r>
            <a:r>
              <a:rPr lang="en-GB" dirty="0"/>
              <a:t> collider developments</a:t>
            </a:r>
          </a:p>
          <a:p>
            <a:pPr marL="914400" lvl="1" indent="-457200">
              <a:buFont typeface="Arial" pitchFamily="34" charset="0"/>
              <a:buChar char="•"/>
            </a:pPr>
            <a:r>
              <a:rPr lang="en-GB" sz="2000" b="1" dirty="0"/>
              <a:t>Photon stops </a:t>
            </a:r>
          </a:p>
          <a:p>
            <a:pPr marL="1371600" lvl="2" indent="-457200">
              <a:buFont typeface="Arial" pitchFamily="34" charset="0"/>
              <a:buChar char="•"/>
            </a:pPr>
            <a:r>
              <a:rPr lang="en-GB" dirty="0"/>
              <a:t>dedicated warm photon stops for efficient cooling between dipoles</a:t>
            </a:r>
          </a:p>
          <a:p>
            <a:pPr marL="1371600" lvl="2" indent="-457200">
              <a:buFont typeface="Arial" pitchFamily="34" charset="0"/>
              <a:buChar char="•"/>
            </a:pPr>
            <a:r>
              <a:rPr lang="en-GB" dirty="0"/>
              <a:t>as developed by FNAL for VLHC </a:t>
            </a:r>
          </a:p>
          <a:p>
            <a:pPr marL="914400" lvl="1" indent="-457200">
              <a:buFont typeface="Arial" pitchFamily="34" charset="0"/>
              <a:buChar char="•"/>
            </a:pPr>
            <a:endParaRPr lang="en-GB" sz="1600" dirty="0" smtClean="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3221"/>
          <a:stretch/>
        </p:blipFill>
        <p:spPr>
          <a:xfrm>
            <a:off x="5567989" y="2204864"/>
            <a:ext cx="3468508" cy="3096344"/>
          </a:xfrm>
          <a:prstGeom prst="rect">
            <a:avLst/>
          </a:prstGeom>
        </p:spPr>
      </p:pic>
      <p:sp>
        <p:nvSpPr>
          <p:cNvPr id="9" name="Rectangle 8"/>
          <p:cNvSpPr/>
          <p:nvPr/>
        </p:nvSpPr>
        <p:spPr>
          <a:xfrm>
            <a:off x="3563888" y="5445224"/>
            <a:ext cx="5580112" cy="738664"/>
          </a:xfrm>
          <a:prstGeom prst="rect">
            <a:avLst/>
          </a:prstGeom>
        </p:spPr>
        <p:txBody>
          <a:bodyPr wrap="square">
            <a:spAutoFit/>
          </a:bodyPr>
          <a:lstStyle/>
          <a:p>
            <a:r>
              <a:rPr lang="en-US" sz="1400" dirty="0">
                <a:solidFill>
                  <a:schemeClr val="accent6"/>
                </a:solidFill>
                <a:hlinkClick r:id="rId3"/>
              </a:rPr>
              <a:t>http://</a:t>
            </a:r>
            <a:r>
              <a:rPr lang="en-US" sz="1400" dirty="0" smtClean="0">
                <a:solidFill>
                  <a:schemeClr val="accent6"/>
                </a:solidFill>
                <a:hlinkClick r:id="rId3"/>
              </a:rPr>
              <a:t>inspirehep.net/record/628096/files/fermilab-conf-03-244.pdf</a:t>
            </a:r>
            <a:endParaRPr lang="en-US" sz="1400" dirty="0" smtClean="0">
              <a:solidFill>
                <a:schemeClr val="accent6"/>
              </a:solidFill>
            </a:endParaRPr>
          </a:p>
          <a:p>
            <a:r>
              <a:rPr lang="en-US" sz="900" dirty="0" smtClean="0">
                <a:solidFill>
                  <a:schemeClr val="accent6"/>
                </a:solidFill>
              </a:rPr>
              <a:t> </a:t>
            </a:r>
            <a:r>
              <a:rPr lang="en-US" sz="1400" dirty="0" smtClean="0">
                <a:solidFill>
                  <a:schemeClr val="accent6"/>
                </a:solidFill>
              </a:rPr>
              <a:t>Also P</a:t>
            </a:r>
            <a:r>
              <a:rPr lang="en-US" sz="1400" dirty="0">
                <a:solidFill>
                  <a:schemeClr val="accent6"/>
                </a:solidFill>
              </a:rPr>
              <a:t>. Bauer et al., "Report on the First Cryogenic Photon Stop Experiment," FNAL TD-03-021, May </a:t>
            </a:r>
            <a:r>
              <a:rPr lang="en-US" sz="1400" dirty="0" smtClean="0">
                <a:solidFill>
                  <a:schemeClr val="accent6"/>
                </a:solidFill>
              </a:rPr>
              <a:t>2003</a:t>
            </a:r>
            <a:endParaRPr lang="en-US" sz="1400" dirty="0">
              <a:solidFill>
                <a:schemeClr val="accent6"/>
              </a:solidFill>
            </a:endParaRPr>
          </a:p>
        </p:txBody>
      </p:sp>
    </p:spTree>
    <p:extLst>
      <p:ext uri="{BB962C8B-B14F-4D97-AF65-F5344CB8AC3E}">
        <p14:creationId xmlns:p14="http://schemas.microsoft.com/office/powerpoint/2010/main" val="30446650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a:t>
            </a:r>
            <a:r>
              <a:rPr lang="en-GB" dirty="0" err="1" smtClean="0"/>
              <a:t>hh</a:t>
            </a:r>
            <a:r>
              <a:rPr lang="en-GB" dirty="0" smtClean="0"/>
              <a:t> High-Field Magnet R&amp;D</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11</a:t>
            </a:fld>
            <a:endParaRPr lang="en-US" dirty="0"/>
          </a:p>
        </p:txBody>
      </p:sp>
      <p:sp>
        <p:nvSpPr>
          <p:cNvPr id="5" name="TextBox 4"/>
          <p:cNvSpPr txBox="1"/>
          <p:nvPr/>
        </p:nvSpPr>
        <p:spPr>
          <a:xfrm>
            <a:off x="107504" y="1504380"/>
            <a:ext cx="8928992" cy="400110"/>
          </a:xfrm>
          <a:prstGeom prst="rect">
            <a:avLst/>
          </a:prstGeom>
          <a:noFill/>
        </p:spPr>
        <p:txBody>
          <a:bodyPr wrap="square" rtlCol="0">
            <a:spAutoFit/>
          </a:bodyPr>
          <a:lstStyle/>
          <a:p>
            <a:pPr marL="457200" indent="-457200" fontAlgn="auto">
              <a:spcBef>
                <a:spcPts val="0"/>
              </a:spcBef>
              <a:spcAft>
                <a:spcPts val="0"/>
              </a:spcAft>
              <a:buFont typeface="Arial" pitchFamily="34" charset="0"/>
              <a:buChar char="•"/>
            </a:pPr>
            <a:r>
              <a:rPr lang="en-US" sz="2000" b="1" dirty="0" smtClean="0">
                <a:solidFill>
                  <a:srgbClr val="0C377B"/>
                </a:solidFill>
              </a:rPr>
              <a:t>FHC baseline is 16T Nb</a:t>
            </a:r>
            <a:r>
              <a:rPr lang="en-US" sz="2000" b="1" baseline="-25000" dirty="0" smtClean="0">
                <a:solidFill>
                  <a:srgbClr val="0C377B"/>
                </a:solidFill>
              </a:rPr>
              <a:t>3</a:t>
            </a:r>
            <a:r>
              <a:rPr lang="en-US" sz="2000" b="1" dirty="0" smtClean="0">
                <a:solidFill>
                  <a:srgbClr val="0C377B"/>
                </a:solidFill>
              </a:rPr>
              <a:t>Sn technology for ~100 </a:t>
            </a:r>
            <a:r>
              <a:rPr lang="en-US" sz="2000" b="1" dirty="0" err="1" smtClean="0">
                <a:solidFill>
                  <a:srgbClr val="0C377B"/>
                </a:solidFill>
              </a:rPr>
              <a:t>TeV</a:t>
            </a:r>
            <a:r>
              <a:rPr lang="en-US" sz="2000" b="1" dirty="0" smtClean="0">
                <a:solidFill>
                  <a:srgbClr val="0C377B"/>
                </a:solidFill>
              </a:rPr>
              <a:t> </a:t>
            </a:r>
            <a:r>
              <a:rPr lang="en-US" sz="2000" b="1" dirty="0" err="1" smtClean="0">
                <a:solidFill>
                  <a:srgbClr val="0C377B"/>
                </a:solidFill>
              </a:rPr>
              <a:t>c.m</a:t>
            </a:r>
            <a:r>
              <a:rPr lang="en-US" sz="2000" b="1" dirty="0" smtClean="0">
                <a:solidFill>
                  <a:srgbClr val="0C377B"/>
                </a:solidFill>
              </a:rPr>
              <a:t>. in ~100 km</a:t>
            </a:r>
          </a:p>
        </p:txBody>
      </p:sp>
      <p:sp>
        <p:nvSpPr>
          <p:cNvPr id="6" name="TextBox 5"/>
          <p:cNvSpPr txBox="1"/>
          <p:nvPr/>
        </p:nvSpPr>
        <p:spPr>
          <a:xfrm>
            <a:off x="755576" y="1904490"/>
            <a:ext cx="8064896" cy="1792798"/>
          </a:xfrm>
          <a:prstGeom prst="rect">
            <a:avLst/>
          </a:prstGeom>
          <a:solidFill>
            <a:schemeClr val="accent3">
              <a:lumMod val="20000"/>
              <a:lumOff val="80000"/>
            </a:schemeClr>
          </a:solidFill>
        </p:spPr>
        <p:txBody>
          <a:bodyPr wrap="square" rtlCol="0">
            <a:spAutoFit/>
          </a:bodyPr>
          <a:lstStyle/>
          <a:p>
            <a:r>
              <a:rPr lang="en-US" sz="2000" b="1" dirty="0" smtClean="0">
                <a:solidFill>
                  <a:srgbClr val="FF0000"/>
                </a:solidFill>
              </a:rPr>
              <a:t>Goal: 16T short dipole models </a:t>
            </a:r>
            <a:r>
              <a:rPr lang="en-US" sz="2000" b="1" dirty="0">
                <a:solidFill>
                  <a:srgbClr val="FF0000"/>
                </a:solidFill>
              </a:rPr>
              <a:t>by </a:t>
            </a:r>
            <a:r>
              <a:rPr lang="en-US" sz="2000" b="1" dirty="0" smtClean="0">
                <a:solidFill>
                  <a:srgbClr val="FF0000"/>
                </a:solidFill>
              </a:rPr>
              <a:t>2018 (America, Asia, Europe)</a:t>
            </a:r>
          </a:p>
          <a:p>
            <a:r>
              <a:rPr lang="en-US" sz="1050" b="1" dirty="0" smtClean="0">
                <a:solidFill>
                  <a:srgbClr val="FF0000"/>
                </a:solidFill>
              </a:rPr>
              <a:t>	</a:t>
            </a:r>
          </a:p>
          <a:p>
            <a:r>
              <a:rPr lang="en-US" sz="2000" b="1" dirty="0">
                <a:solidFill>
                  <a:srgbClr val="FF0000"/>
                </a:solidFill>
              </a:rPr>
              <a:t>D</a:t>
            </a:r>
            <a:r>
              <a:rPr lang="en-US" sz="2000" b="1" dirty="0" smtClean="0">
                <a:solidFill>
                  <a:srgbClr val="FF0000"/>
                </a:solidFill>
              </a:rPr>
              <a:t>evelop </a:t>
            </a:r>
            <a:r>
              <a:rPr lang="en-US" sz="2000" b="1" dirty="0">
                <a:solidFill>
                  <a:srgbClr val="FF0000"/>
                </a:solidFill>
              </a:rPr>
              <a:t>Nb</a:t>
            </a:r>
            <a:r>
              <a:rPr lang="en-US" sz="2000" b="1" baseline="-25000" dirty="0">
                <a:solidFill>
                  <a:srgbClr val="FF0000"/>
                </a:solidFill>
              </a:rPr>
              <a:t>3</a:t>
            </a:r>
            <a:r>
              <a:rPr lang="en-US" sz="2000" b="1" dirty="0">
                <a:solidFill>
                  <a:srgbClr val="FF0000"/>
                </a:solidFill>
              </a:rPr>
              <a:t>Sn-based 16 T dipole</a:t>
            </a:r>
            <a:r>
              <a:rPr lang="en-US" sz="2000" dirty="0">
                <a:solidFill>
                  <a:srgbClr val="FF0000"/>
                </a:solidFill>
              </a:rPr>
              <a:t> </a:t>
            </a:r>
            <a:r>
              <a:rPr lang="en-US" sz="2000" b="1" dirty="0">
                <a:solidFill>
                  <a:srgbClr val="FF0000"/>
                </a:solidFill>
              </a:rPr>
              <a:t>technology</a:t>
            </a:r>
            <a:r>
              <a:rPr lang="en-US" sz="2000" dirty="0">
                <a:solidFill>
                  <a:srgbClr val="FF0000"/>
                </a:solidFill>
              </a:rPr>
              <a:t>, </a:t>
            </a:r>
            <a:endParaRPr lang="en-US" sz="2000" dirty="0" smtClean="0">
              <a:solidFill>
                <a:srgbClr val="FF0000"/>
              </a:solidFill>
            </a:endParaRPr>
          </a:p>
          <a:p>
            <a:pPr marL="342900" indent="-342900">
              <a:buFontTx/>
              <a:buChar char="-"/>
            </a:pPr>
            <a:r>
              <a:rPr lang="en-US" sz="2000" dirty="0" smtClean="0">
                <a:solidFill>
                  <a:srgbClr val="FF0000"/>
                </a:solidFill>
              </a:rPr>
              <a:t>with </a:t>
            </a:r>
            <a:r>
              <a:rPr lang="en-US" sz="2000" dirty="0">
                <a:solidFill>
                  <a:srgbClr val="FF0000"/>
                </a:solidFill>
              </a:rPr>
              <a:t>sufficient aperture </a:t>
            </a:r>
            <a:r>
              <a:rPr lang="en-US" sz="2000" dirty="0" smtClean="0">
                <a:solidFill>
                  <a:srgbClr val="FF0000"/>
                </a:solidFill>
              </a:rPr>
              <a:t>(~40 </a:t>
            </a:r>
            <a:r>
              <a:rPr lang="en-US" sz="2000" dirty="0">
                <a:solidFill>
                  <a:srgbClr val="FF0000"/>
                </a:solidFill>
              </a:rPr>
              <a:t>mm) and </a:t>
            </a:r>
            <a:endParaRPr lang="en-US" sz="2000" dirty="0" smtClean="0">
              <a:solidFill>
                <a:srgbClr val="FF0000"/>
              </a:solidFill>
            </a:endParaRPr>
          </a:p>
          <a:p>
            <a:pPr marL="342900" indent="-342900">
              <a:buFontTx/>
              <a:buChar char="-"/>
            </a:pPr>
            <a:r>
              <a:rPr lang="en-US" sz="2000" dirty="0" smtClean="0">
                <a:solidFill>
                  <a:srgbClr val="FF0000"/>
                </a:solidFill>
              </a:rPr>
              <a:t>accelerator </a:t>
            </a:r>
            <a:r>
              <a:rPr lang="en-US" sz="2000" dirty="0">
                <a:solidFill>
                  <a:srgbClr val="FF0000"/>
                </a:solidFill>
              </a:rPr>
              <a:t>features (field quality, protect-ability, cycled operation</a:t>
            </a:r>
            <a:r>
              <a:rPr lang="en-US" sz="2000" dirty="0" smtClean="0">
                <a:solidFill>
                  <a:srgbClr val="FF0000"/>
                </a:solidFill>
              </a:rPr>
              <a:t>).</a:t>
            </a:r>
          </a:p>
          <a:p>
            <a:pPr marL="342900" indent="-342900">
              <a:buFontTx/>
              <a:buChar char="-"/>
            </a:pPr>
            <a:r>
              <a:rPr lang="en-US" sz="2000" dirty="0" smtClean="0">
                <a:solidFill>
                  <a:srgbClr val="FF0000"/>
                </a:solidFill>
              </a:rPr>
              <a:t>In parallel conductor developments</a:t>
            </a:r>
          </a:p>
        </p:txBody>
      </p:sp>
      <p:sp>
        <p:nvSpPr>
          <p:cNvPr id="7" name="TextBox 6"/>
          <p:cNvSpPr txBox="1"/>
          <p:nvPr/>
        </p:nvSpPr>
        <p:spPr>
          <a:xfrm>
            <a:off x="755576" y="4804703"/>
            <a:ext cx="8064896" cy="1015663"/>
          </a:xfrm>
          <a:prstGeom prst="rect">
            <a:avLst/>
          </a:prstGeom>
          <a:solidFill>
            <a:srgbClr val="EAEAEA"/>
          </a:solidFill>
        </p:spPr>
        <p:txBody>
          <a:bodyPr wrap="square" rtlCol="0">
            <a:spAutoFit/>
          </a:bodyPr>
          <a:lstStyle/>
          <a:p>
            <a:r>
              <a:rPr lang="en-US" sz="2000" b="1" dirty="0" smtClean="0">
                <a:solidFill>
                  <a:srgbClr val="FF0000"/>
                </a:solidFill>
              </a:rPr>
              <a:t>Goal: Demonstrate </a:t>
            </a:r>
            <a:r>
              <a:rPr lang="en-US" sz="2000" b="1" dirty="0">
                <a:solidFill>
                  <a:srgbClr val="FF0000"/>
                </a:solidFill>
              </a:rPr>
              <a:t>HTS/LTS 20 T dipole technology in two steps</a:t>
            </a:r>
            <a:r>
              <a:rPr lang="en-US" sz="2000" dirty="0">
                <a:solidFill>
                  <a:srgbClr val="FF0000"/>
                </a:solidFill>
              </a:rPr>
              <a:t>:</a:t>
            </a:r>
          </a:p>
          <a:p>
            <a:pPr marL="342900" indent="-342900">
              <a:buFont typeface="Arial"/>
              <a:buChar char="•"/>
            </a:pPr>
            <a:r>
              <a:rPr lang="en-US" sz="2000" dirty="0">
                <a:solidFill>
                  <a:srgbClr val="FF0000"/>
                </a:solidFill>
              </a:rPr>
              <a:t>a field record attempt </a:t>
            </a:r>
            <a:r>
              <a:rPr lang="en-US" sz="2000" dirty="0" smtClean="0">
                <a:solidFill>
                  <a:srgbClr val="FF0000"/>
                </a:solidFill>
              </a:rPr>
              <a:t>to break </a:t>
            </a:r>
            <a:r>
              <a:rPr lang="en-US" sz="2000" dirty="0">
                <a:solidFill>
                  <a:srgbClr val="FF0000"/>
                </a:solidFill>
              </a:rPr>
              <a:t>the 20 T barrier (no aperture), and </a:t>
            </a:r>
          </a:p>
          <a:p>
            <a:pPr marL="342900" indent="-342900">
              <a:buFont typeface="Arial"/>
              <a:buChar char="•"/>
            </a:pPr>
            <a:r>
              <a:rPr lang="en-US" sz="2000" dirty="0">
                <a:solidFill>
                  <a:srgbClr val="FF0000"/>
                </a:solidFill>
              </a:rPr>
              <a:t>a 5 T insert, with sufficient aperture (40 mm) and </a:t>
            </a:r>
            <a:r>
              <a:rPr lang="en-US" sz="2000" dirty="0" err="1" smtClean="0">
                <a:solidFill>
                  <a:srgbClr val="FF0000"/>
                </a:solidFill>
              </a:rPr>
              <a:t>accel</a:t>
            </a:r>
            <a:r>
              <a:rPr lang="en-US" sz="2000" dirty="0" smtClean="0">
                <a:solidFill>
                  <a:srgbClr val="FF0000"/>
                </a:solidFill>
              </a:rPr>
              <a:t>. features</a:t>
            </a:r>
            <a:endParaRPr lang="en-US" sz="2000" dirty="0">
              <a:solidFill>
                <a:srgbClr val="FF0000"/>
              </a:solidFill>
            </a:endParaRPr>
          </a:p>
        </p:txBody>
      </p:sp>
      <p:sp>
        <p:nvSpPr>
          <p:cNvPr id="8" name="TextBox 7"/>
          <p:cNvSpPr txBox="1"/>
          <p:nvPr/>
        </p:nvSpPr>
        <p:spPr>
          <a:xfrm>
            <a:off x="107504" y="3789040"/>
            <a:ext cx="8928992" cy="1015663"/>
          </a:xfrm>
          <a:prstGeom prst="rect">
            <a:avLst/>
          </a:prstGeom>
          <a:noFill/>
        </p:spPr>
        <p:txBody>
          <a:bodyPr wrap="square" rtlCol="0">
            <a:spAutoFit/>
          </a:bodyPr>
          <a:lstStyle/>
          <a:p>
            <a:pPr marL="457200" indent="-457200" fontAlgn="auto">
              <a:spcBef>
                <a:spcPts val="0"/>
              </a:spcBef>
              <a:spcAft>
                <a:spcPts val="0"/>
              </a:spcAft>
              <a:buFont typeface="Arial" pitchFamily="34" charset="0"/>
              <a:buChar char="•"/>
            </a:pPr>
            <a:r>
              <a:rPr lang="en-GB" sz="2000" b="1" dirty="0" smtClean="0">
                <a:solidFill>
                  <a:srgbClr val="0C377B"/>
                </a:solidFill>
              </a:rPr>
              <a:t>In parallel HTS development targeting 20 T.   </a:t>
            </a:r>
          </a:p>
          <a:p>
            <a:pPr marL="457200" indent="-457200" fontAlgn="auto">
              <a:spcBef>
                <a:spcPts val="0"/>
              </a:spcBef>
              <a:spcAft>
                <a:spcPts val="0"/>
              </a:spcAft>
              <a:buFont typeface="Arial" pitchFamily="34" charset="0"/>
              <a:buChar char="•"/>
            </a:pPr>
            <a:r>
              <a:rPr lang="en-GB" sz="2000" b="1" dirty="0" smtClean="0">
                <a:solidFill>
                  <a:srgbClr val="0C377B"/>
                </a:solidFill>
              </a:rPr>
              <a:t>HTS insert</a:t>
            </a:r>
            <a:r>
              <a:rPr lang="en-GB" sz="2000" b="1" dirty="0">
                <a:solidFill>
                  <a:srgbClr val="0C377B"/>
                </a:solidFill>
              </a:rPr>
              <a:t>, generating o(5 T) additional field, in an </a:t>
            </a:r>
            <a:r>
              <a:rPr lang="en-GB" sz="2000" b="1" dirty="0" err="1">
                <a:solidFill>
                  <a:srgbClr val="0C377B"/>
                </a:solidFill>
              </a:rPr>
              <a:t>outsert</a:t>
            </a:r>
            <a:r>
              <a:rPr lang="en-GB" sz="2000" b="1" dirty="0">
                <a:solidFill>
                  <a:srgbClr val="0C377B"/>
                </a:solidFill>
              </a:rPr>
              <a:t> of large aperture o(100 </a:t>
            </a:r>
            <a:r>
              <a:rPr lang="en-GB" sz="2000" b="1" dirty="0" smtClean="0">
                <a:solidFill>
                  <a:srgbClr val="0C377B"/>
                </a:solidFill>
              </a:rPr>
              <a:t>mm) </a:t>
            </a:r>
            <a:endParaRPr lang="en-GB" sz="2000" b="1" dirty="0">
              <a:solidFill>
                <a:srgbClr val="0C377B"/>
              </a:solidFill>
            </a:endParaRPr>
          </a:p>
        </p:txBody>
      </p:sp>
    </p:spTree>
    <p:extLst>
      <p:ext uri="{BB962C8B-B14F-4D97-AF65-F5344CB8AC3E}">
        <p14:creationId xmlns:p14="http://schemas.microsoft.com/office/powerpoint/2010/main" val="25890764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EuroCirCol</a:t>
            </a:r>
            <a:r>
              <a:rPr lang="en-GB" dirty="0" smtClean="0"/>
              <a:t> Proposal</a:t>
            </a: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12</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2000" y="1484784"/>
            <a:ext cx="7920000" cy="2503302"/>
          </a:xfrm>
          <a:prstGeom prst="rect">
            <a:avLst/>
          </a:prstGeom>
          <a:noFill/>
        </p:spPr>
      </p:pic>
      <p:sp>
        <p:nvSpPr>
          <p:cNvPr id="9" name="Content Placeholder 2"/>
          <p:cNvSpPr txBox="1">
            <a:spLocks/>
          </p:cNvSpPr>
          <p:nvPr/>
        </p:nvSpPr>
        <p:spPr>
          <a:xfrm>
            <a:off x="179512" y="3977291"/>
            <a:ext cx="8640960" cy="2105007"/>
          </a:xfrm>
          <a:prstGeom prst="rect">
            <a:avLst/>
          </a:prstGeom>
        </p:spPr>
        <p:txBody>
          <a:bodyPr/>
          <a:lstStyle>
            <a:lvl1pPr marL="342900" indent="-342900" algn="l" defTabSz="914400" rtl="0" eaLnBrk="1" latinLnBrk="0" hangingPunct="1">
              <a:spcBef>
                <a:spcPct val="20000"/>
              </a:spcBef>
              <a:buClr>
                <a:schemeClr val="accent1"/>
              </a:buClr>
              <a:buSzPct val="100000"/>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r>
              <a:rPr lang="en-GB" sz="2200" i="1" dirty="0" err="1" smtClean="0"/>
              <a:t>EuroCirCol</a:t>
            </a:r>
            <a:r>
              <a:rPr lang="en-GB" sz="2200" dirty="0" smtClean="0"/>
              <a:t> </a:t>
            </a:r>
            <a:r>
              <a:rPr lang="en-GB" sz="2200" dirty="0"/>
              <a:t>forms the heart of the </a:t>
            </a:r>
            <a:r>
              <a:rPr lang="en-GB" sz="2200" b="1" dirty="0"/>
              <a:t>hadron collider </a:t>
            </a:r>
            <a:r>
              <a:rPr lang="en-GB" sz="2200" dirty="0"/>
              <a:t>design and the feasibility study of its key </a:t>
            </a:r>
            <a:r>
              <a:rPr lang="en-GB" sz="2200" dirty="0" smtClean="0"/>
              <a:t>technologies.</a:t>
            </a:r>
          </a:p>
          <a:p>
            <a:r>
              <a:rPr lang="en-GB" sz="2200" dirty="0" smtClean="0"/>
              <a:t>Work packages include high field magnets, arc design, interaction regions and cryogenic beam vacuum – infrastructure </a:t>
            </a:r>
            <a:r>
              <a:rPr lang="en-GB" sz="2200" dirty="0"/>
              <a:t>aspects, </a:t>
            </a:r>
            <a:r>
              <a:rPr lang="en-GB" sz="2200" dirty="0" smtClean="0"/>
              <a:t>implementation </a:t>
            </a:r>
            <a:r>
              <a:rPr lang="en-GB" sz="2200" dirty="0"/>
              <a:t>and </a:t>
            </a:r>
            <a:r>
              <a:rPr lang="en-GB" sz="2200" dirty="0" smtClean="0"/>
              <a:t>cost.</a:t>
            </a:r>
          </a:p>
          <a:p>
            <a:r>
              <a:rPr lang="en-GB" sz="2200" dirty="0" smtClean="0"/>
              <a:t>It does not include SC-RF intentionally (to keep the focus narrow).</a:t>
            </a:r>
            <a:endParaRPr lang="en-GB" sz="2200" dirty="0"/>
          </a:p>
          <a:p>
            <a:endParaRPr lang="en-GB" sz="2200" dirty="0" smtClean="0"/>
          </a:p>
          <a:p>
            <a:endParaRPr lang="en-GB" sz="2200"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6567" r="9366" b="-4928"/>
          <a:stretch/>
        </p:blipFill>
        <p:spPr>
          <a:xfrm rot="20518372">
            <a:off x="400079" y="378555"/>
            <a:ext cx="862172" cy="631494"/>
          </a:xfrm>
          <a:prstGeom prst="roundRect">
            <a:avLst>
              <a:gd name="adj" fmla="val 7929"/>
            </a:avLst>
          </a:prstGeom>
          <a:solidFill>
            <a:srgbClr val="092A55">
              <a:lumMod val="90000"/>
              <a:lumOff val="10000"/>
            </a:srgbClr>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625435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a:t>
            </a:r>
            <a:r>
              <a:rPr lang="en-GB" dirty="0" err="1" smtClean="0"/>
              <a:t>ee</a:t>
            </a:r>
            <a:r>
              <a:rPr lang="en-GB" dirty="0" smtClean="0"/>
              <a:t> parameters</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13</a:t>
            </a:fld>
            <a:endParaRPr lang="en-US" dirty="0"/>
          </a:p>
        </p:txBody>
      </p:sp>
      <p:sp>
        <p:nvSpPr>
          <p:cNvPr id="5" name="TextBox 4"/>
          <p:cNvSpPr txBox="1"/>
          <p:nvPr/>
        </p:nvSpPr>
        <p:spPr>
          <a:xfrm>
            <a:off x="152893" y="1550983"/>
            <a:ext cx="8928992" cy="1661993"/>
          </a:xfrm>
          <a:prstGeom prst="rect">
            <a:avLst/>
          </a:prstGeom>
          <a:noFill/>
        </p:spPr>
        <p:txBody>
          <a:bodyPr wrap="square" rtlCol="0">
            <a:spAutoFit/>
          </a:bodyPr>
          <a:lstStyle/>
          <a:p>
            <a:pPr marL="342900" lvl="0" indent="-342900">
              <a:spcBef>
                <a:spcPct val="20000"/>
              </a:spcBef>
              <a:spcAft>
                <a:spcPts val="400"/>
              </a:spcAft>
              <a:buClr>
                <a:schemeClr val="tx1"/>
              </a:buClr>
              <a:buSzPct val="100000"/>
              <a:buFont typeface="Arial" panose="020B0604020202020204" pitchFamily="34" charset="0"/>
              <a:buChar char="•"/>
            </a:pPr>
            <a:r>
              <a:rPr lang="en-GB" sz="2000" b="1" kern="0" dirty="0">
                <a:solidFill>
                  <a:srgbClr val="FF0000"/>
                </a:solidFill>
              </a:rPr>
              <a:t>Design choice: </a:t>
            </a:r>
            <a:r>
              <a:rPr lang="en-GB" sz="2000" b="1" kern="0" dirty="0" smtClean="0">
                <a:solidFill>
                  <a:srgbClr val="FF0000"/>
                </a:solidFill>
              </a:rPr>
              <a:t>max. synchrotron </a:t>
            </a:r>
            <a:r>
              <a:rPr lang="en-GB" sz="2000" b="1" kern="0" dirty="0">
                <a:solidFill>
                  <a:srgbClr val="FF0000"/>
                </a:solidFill>
              </a:rPr>
              <a:t>radiation power </a:t>
            </a:r>
            <a:r>
              <a:rPr lang="en-GB" sz="2000" b="1" kern="0" dirty="0" smtClean="0">
                <a:solidFill>
                  <a:srgbClr val="FF0000"/>
                </a:solidFill>
              </a:rPr>
              <a:t>set </a:t>
            </a:r>
            <a:r>
              <a:rPr lang="en-GB" sz="2000" b="1" kern="0" dirty="0">
                <a:solidFill>
                  <a:srgbClr val="FF0000"/>
                </a:solidFill>
              </a:rPr>
              <a:t>to 50 </a:t>
            </a:r>
            <a:r>
              <a:rPr lang="en-GB" sz="2000" b="1" kern="0" dirty="0" smtClean="0">
                <a:solidFill>
                  <a:srgbClr val="FF0000"/>
                </a:solidFill>
              </a:rPr>
              <a:t>MW/beam</a:t>
            </a:r>
            <a:endParaRPr lang="en-GB" sz="2000" b="1" kern="0" dirty="0">
              <a:solidFill>
                <a:srgbClr val="FF0000"/>
              </a:solidFill>
            </a:endParaRPr>
          </a:p>
          <a:p>
            <a:pPr marL="800100" lvl="1" indent="-342900">
              <a:spcBef>
                <a:spcPct val="20000"/>
              </a:spcBef>
              <a:spcAft>
                <a:spcPts val="400"/>
              </a:spcAft>
              <a:buClr>
                <a:schemeClr val="tx1"/>
              </a:buClr>
              <a:buSzPct val="100000"/>
              <a:buFont typeface="Arial" panose="020B0604020202020204" pitchFamily="34" charset="0"/>
              <a:buChar char="•"/>
            </a:pPr>
            <a:r>
              <a:rPr lang="en-GB" sz="2000" kern="0" dirty="0" smtClean="0"/>
              <a:t>Defines </a:t>
            </a:r>
            <a:r>
              <a:rPr lang="en-GB" sz="2000" kern="0" dirty="0"/>
              <a:t>the max. beam current at each energy.</a:t>
            </a:r>
          </a:p>
          <a:p>
            <a:pPr marL="800100" lvl="1" indent="-342900">
              <a:spcBef>
                <a:spcPct val="20000"/>
              </a:spcBef>
              <a:spcAft>
                <a:spcPts val="400"/>
              </a:spcAft>
              <a:buClr>
                <a:schemeClr val="tx1"/>
              </a:buClr>
              <a:buSzPct val="100000"/>
              <a:buFont typeface="Arial" panose="020B0604020202020204" pitchFamily="34" charset="0"/>
              <a:buChar char="•"/>
            </a:pPr>
            <a:r>
              <a:rPr lang="en-GB" sz="2000" kern="0" dirty="0"/>
              <a:t>4 Physics working points</a:t>
            </a:r>
          </a:p>
          <a:p>
            <a:pPr marL="800100" lvl="1" indent="-342900">
              <a:spcBef>
                <a:spcPct val="20000"/>
              </a:spcBef>
              <a:spcAft>
                <a:spcPts val="400"/>
              </a:spcAft>
              <a:buClr>
                <a:schemeClr val="tx1"/>
              </a:buClr>
              <a:buSzPct val="100000"/>
              <a:buFont typeface="Arial" panose="020B0604020202020204" pitchFamily="34" charset="0"/>
              <a:buChar char="•"/>
            </a:pPr>
            <a:r>
              <a:rPr lang="en-GB" sz="2000" kern="0" dirty="0" smtClean="0"/>
              <a:t>Optimization </a:t>
            </a:r>
            <a:r>
              <a:rPr lang="en-GB" sz="2000" kern="0" dirty="0"/>
              <a:t>at each energy (bunch </a:t>
            </a:r>
            <a:r>
              <a:rPr lang="en-GB" sz="2000" kern="0" dirty="0" smtClean="0"/>
              <a:t>number &amp; current</a:t>
            </a:r>
            <a:r>
              <a:rPr lang="en-GB" sz="2000" kern="0" dirty="0"/>
              <a:t>, emittance, </a:t>
            </a:r>
            <a:r>
              <a:rPr lang="en-GB" sz="2000" kern="0" dirty="0" err="1"/>
              <a:t>etc</a:t>
            </a:r>
            <a:r>
              <a:rPr lang="en-GB" sz="2000" kern="0" dirty="0" smtClean="0"/>
              <a:t>).</a:t>
            </a:r>
          </a:p>
        </p:txBody>
      </p:sp>
      <p:sp>
        <p:nvSpPr>
          <p:cNvPr id="6" name="TextBox 5"/>
          <p:cNvSpPr txBox="1"/>
          <p:nvPr/>
        </p:nvSpPr>
        <p:spPr>
          <a:xfrm>
            <a:off x="368917" y="5543482"/>
            <a:ext cx="8604921" cy="646331"/>
          </a:xfrm>
          <a:prstGeom prst="rect">
            <a:avLst/>
          </a:prstGeom>
          <a:noFill/>
        </p:spPr>
        <p:txBody>
          <a:bodyPr wrap="square" rtlCol="0">
            <a:spAutoFit/>
          </a:bodyPr>
          <a:lstStyle/>
          <a:p>
            <a:pPr marL="342900" lvl="0" indent="-342900">
              <a:spcBef>
                <a:spcPct val="20000"/>
              </a:spcBef>
              <a:spcAft>
                <a:spcPts val="400"/>
              </a:spcAft>
              <a:buClr>
                <a:schemeClr val="tx1"/>
              </a:buClr>
              <a:buSzPct val="100000"/>
              <a:buFont typeface="Arial" panose="020B0604020202020204" pitchFamily="34" charset="0"/>
              <a:buChar char="•"/>
            </a:pPr>
            <a:r>
              <a:rPr lang="en-GB" kern="0" dirty="0"/>
              <a:t>For </a:t>
            </a:r>
            <a:r>
              <a:rPr lang="en-GB" kern="0" dirty="0" smtClean="0"/>
              <a:t>FCC-</a:t>
            </a:r>
            <a:r>
              <a:rPr lang="en-GB" kern="0" dirty="0" err="1" smtClean="0"/>
              <a:t>ee</a:t>
            </a:r>
            <a:r>
              <a:rPr lang="en-GB" kern="0" dirty="0"/>
              <a:t>-</a:t>
            </a:r>
            <a:r>
              <a:rPr lang="en-GB" kern="0" dirty="0" smtClean="0"/>
              <a:t>H </a:t>
            </a:r>
            <a:r>
              <a:rPr lang="en-GB" kern="0" dirty="0"/>
              <a:t>and </a:t>
            </a:r>
            <a:r>
              <a:rPr lang="en-GB" kern="0" dirty="0" smtClean="0"/>
              <a:t>FCC-</a:t>
            </a:r>
            <a:r>
              <a:rPr lang="en-GB" kern="0" dirty="0" err="1" smtClean="0"/>
              <a:t>ee</a:t>
            </a:r>
            <a:r>
              <a:rPr lang="en-GB" kern="0" dirty="0" smtClean="0"/>
              <a:t>-t </a:t>
            </a:r>
            <a:r>
              <a:rPr lang="en-GB" kern="0" dirty="0"/>
              <a:t>the beam lifetime of </a:t>
            </a:r>
            <a:r>
              <a:rPr lang="en-GB" kern="0" dirty="0" smtClean="0"/>
              <a:t>~few minutes </a:t>
            </a:r>
            <a:r>
              <a:rPr lang="en-GB" kern="0" dirty="0"/>
              <a:t>is dominated by </a:t>
            </a:r>
            <a:r>
              <a:rPr lang="en-GB" kern="0" dirty="0" err="1"/>
              <a:t>Beamstrahlung</a:t>
            </a:r>
            <a:r>
              <a:rPr lang="en-GB" kern="0" dirty="0"/>
              <a:t> </a:t>
            </a:r>
            <a:r>
              <a:rPr lang="en-GB" kern="0" dirty="0" smtClean="0"/>
              <a:t>(momentum </a:t>
            </a:r>
            <a:r>
              <a:rPr lang="en-GB" kern="0" dirty="0"/>
              <a:t>acceptance of 2%).</a:t>
            </a:r>
          </a:p>
        </p:txBody>
      </p:sp>
      <p:graphicFrame>
        <p:nvGraphicFramePr>
          <p:cNvPr id="7" name="Table 6"/>
          <p:cNvGraphicFramePr>
            <a:graphicFrameLocks noGrp="1"/>
          </p:cNvGraphicFramePr>
          <p:nvPr>
            <p:extLst>
              <p:ext uri="{D42A27DB-BD31-4B8C-83A1-F6EECF244321}">
                <p14:modId xmlns:p14="http://schemas.microsoft.com/office/powerpoint/2010/main" val="2045902585"/>
              </p:ext>
            </p:extLst>
          </p:nvPr>
        </p:nvGraphicFramePr>
        <p:xfrm>
          <a:off x="401519" y="3212976"/>
          <a:ext cx="8423436" cy="2228657"/>
        </p:xfrm>
        <a:graphic>
          <a:graphicData uri="http://schemas.openxmlformats.org/drawingml/2006/table">
            <a:tbl>
              <a:tblPr firstRow="1" bandRow="1">
                <a:tableStyleId>{5C22544A-7EE6-4342-B048-85BDC9FD1C3A}</a:tableStyleId>
              </a:tblPr>
              <a:tblGrid>
                <a:gridCol w="2037026"/>
                <a:gridCol w="1150589"/>
                <a:gridCol w="1305770"/>
                <a:gridCol w="1228960"/>
                <a:gridCol w="1344175"/>
                <a:gridCol w="1356916"/>
              </a:tblGrid>
              <a:tr h="374457">
                <a:tc>
                  <a:txBody>
                    <a:bodyPr/>
                    <a:lstStyle/>
                    <a:p>
                      <a:r>
                        <a:rPr lang="en-US" dirty="0" smtClean="0">
                          <a:solidFill>
                            <a:srgbClr val="0000FF"/>
                          </a:solidFill>
                        </a:rPr>
                        <a:t>Parameter</a:t>
                      </a:r>
                      <a:endParaRPr lang="en-GB" dirty="0">
                        <a:solidFill>
                          <a:srgbClr val="0000FF"/>
                        </a:solidFill>
                      </a:endParaRPr>
                    </a:p>
                  </a:txBody>
                  <a:tcPr/>
                </a:tc>
                <a:tc>
                  <a:txBody>
                    <a:bodyPr/>
                    <a:lstStyle/>
                    <a:p>
                      <a:pPr algn="ctr"/>
                      <a:r>
                        <a:rPr lang="en-US" dirty="0" smtClean="0">
                          <a:solidFill>
                            <a:srgbClr val="0000FF"/>
                          </a:solidFill>
                        </a:rPr>
                        <a:t>FCC-</a:t>
                      </a:r>
                      <a:r>
                        <a:rPr lang="en-US" dirty="0" err="1" smtClean="0">
                          <a:solidFill>
                            <a:srgbClr val="0000FF"/>
                          </a:solidFill>
                        </a:rPr>
                        <a:t>ee</a:t>
                      </a:r>
                      <a:r>
                        <a:rPr lang="en-US" baseline="0" dirty="0" smtClean="0">
                          <a:solidFill>
                            <a:srgbClr val="0000FF"/>
                          </a:solidFill>
                        </a:rPr>
                        <a:t>-Z</a:t>
                      </a:r>
                      <a:endParaRPr lang="en-GB" dirty="0">
                        <a:solidFill>
                          <a:srgbClr val="0000FF"/>
                        </a:solidFill>
                      </a:endParaRPr>
                    </a:p>
                  </a:txBody>
                  <a:tcPr/>
                </a:tc>
                <a:tc>
                  <a:txBody>
                    <a:bodyPr/>
                    <a:lstStyle/>
                    <a:p>
                      <a:pPr algn="ctr"/>
                      <a:r>
                        <a:rPr lang="en-US" dirty="0" smtClean="0">
                          <a:solidFill>
                            <a:srgbClr val="0000FF"/>
                          </a:solidFill>
                        </a:rPr>
                        <a:t>FCC-</a:t>
                      </a:r>
                      <a:r>
                        <a:rPr lang="en-US" dirty="0" err="1" smtClean="0">
                          <a:solidFill>
                            <a:srgbClr val="0000FF"/>
                          </a:solidFill>
                        </a:rPr>
                        <a:t>ee</a:t>
                      </a:r>
                      <a:r>
                        <a:rPr lang="en-US" dirty="0" smtClean="0">
                          <a:solidFill>
                            <a:srgbClr val="0000FF"/>
                          </a:solidFill>
                        </a:rPr>
                        <a:t>-WW</a:t>
                      </a:r>
                      <a:endParaRPr lang="en-GB" dirty="0">
                        <a:solidFill>
                          <a:srgbClr val="0000FF"/>
                        </a:solidFill>
                      </a:endParaRPr>
                    </a:p>
                  </a:txBody>
                  <a:tcPr/>
                </a:tc>
                <a:tc>
                  <a:txBody>
                    <a:bodyPr/>
                    <a:lstStyle/>
                    <a:p>
                      <a:pPr algn="ctr"/>
                      <a:r>
                        <a:rPr lang="en-US" dirty="0" smtClean="0">
                          <a:solidFill>
                            <a:srgbClr val="0000FF"/>
                          </a:solidFill>
                        </a:rPr>
                        <a:t>FCC-</a:t>
                      </a:r>
                      <a:r>
                        <a:rPr lang="en-US" dirty="0" err="1" smtClean="0">
                          <a:solidFill>
                            <a:srgbClr val="0000FF"/>
                          </a:solidFill>
                        </a:rPr>
                        <a:t>ee</a:t>
                      </a:r>
                      <a:r>
                        <a:rPr lang="en-US" dirty="0" smtClean="0">
                          <a:solidFill>
                            <a:srgbClr val="0000FF"/>
                          </a:solidFill>
                        </a:rPr>
                        <a:t>-H</a:t>
                      </a:r>
                      <a:endParaRPr lang="en-GB" dirty="0">
                        <a:solidFill>
                          <a:srgbClr val="0000FF"/>
                        </a:solidFill>
                      </a:endParaRPr>
                    </a:p>
                  </a:txBody>
                  <a:tcPr/>
                </a:tc>
                <a:tc>
                  <a:txBody>
                    <a:bodyPr/>
                    <a:lstStyle/>
                    <a:p>
                      <a:pPr algn="ctr"/>
                      <a:r>
                        <a:rPr lang="en-US" dirty="0" smtClean="0">
                          <a:solidFill>
                            <a:srgbClr val="0000FF"/>
                          </a:solidFill>
                        </a:rPr>
                        <a:t>FCC-</a:t>
                      </a:r>
                      <a:r>
                        <a:rPr lang="en-US" dirty="0" err="1" smtClean="0">
                          <a:solidFill>
                            <a:srgbClr val="0000FF"/>
                          </a:solidFill>
                        </a:rPr>
                        <a:t>ee</a:t>
                      </a:r>
                      <a:r>
                        <a:rPr lang="en-US" dirty="0" smtClean="0">
                          <a:solidFill>
                            <a:srgbClr val="0000FF"/>
                          </a:solidFill>
                        </a:rPr>
                        <a:t>-</a:t>
                      </a:r>
                      <a:r>
                        <a:rPr lang="en-US" dirty="0" err="1" smtClean="0">
                          <a:solidFill>
                            <a:srgbClr val="0000FF"/>
                          </a:solidFill>
                        </a:rPr>
                        <a:t>tt</a:t>
                      </a:r>
                      <a:r>
                        <a:rPr lang="en-US" baseline="-25000" dirty="0" err="1" smtClean="0">
                          <a:solidFill>
                            <a:srgbClr val="0000FF"/>
                          </a:solidFill>
                        </a:rPr>
                        <a:t>bar</a:t>
                      </a:r>
                      <a:endParaRPr lang="en-GB" baseline="-25000" dirty="0">
                        <a:solidFill>
                          <a:srgbClr val="0000FF"/>
                        </a:solidFill>
                      </a:endParaRPr>
                    </a:p>
                  </a:txBody>
                  <a:tcPr/>
                </a:tc>
                <a:tc>
                  <a:txBody>
                    <a:bodyPr/>
                    <a:lstStyle/>
                    <a:p>
                      <a:pPr algn="ctr"/>
                      <a:r>
                        <a:rPr lang="en-US" dirty="0" smtClean="0">
                          <a:solidFill>
                            <a:srgbClr val="CC0000"/>
                          </a:solidFill>
                        </a:rPr>
                        <a:t>LEP2</a:t>
                      </a:r>
                      <a:endParaRPr lang="en-GB" dirty="0">
                        <a:solidFill>
                          <a:srgbClr val="CC0000"/>
                        </a:solidFill>
                      </a:endParaRPr>
                    </a:p>
                  </a:txBody>
                  <a:tcPr/>
                </a:tc>
              </a:tr>
              <a:tr h="370840">
                <a:tc>
                  <a:txBody>
                    <a:bodyPr/>
                    <a:lstStyle/>
                    <a:p>
                      <a:r>
                        <a:rPr lang="en-US" dirty="0" smtClean="0"/>
                        <a:t>E/beam</a:t>
                      </a:r>
                      <a:r>
                        <a:rPr lang="en-US" baseline="0" dirty="0" smtClean="0"/>
                        <a:t> (</a:t>
                      </a:r>
                      <a:r>
                        <a:rPr lang="en-US" baseline="0" dirty="0" err="1" smtClean="0"/>
                        <a:t>GeV</a:t>
                      </a:r>
                      <a:r>
                        <a:rPr lang="en-US" baseline="0" dirty="0" smtClean="0"/>
                        <a:t>)</a:t>
                      </a:r>
                      <a:endParaRPr lang="en-GB" dirty="0"/>
                    </a:p>
                  </a:txBody>
                  <a:tcPr/>
                </a:tc>
                <a:tc>
                  <a:txBody>
                    <a:bodyPr/>
                    <a:lstStyle/>
                    <a:p>
                      <a:pPr algn="ctr"/>
                      <a:r>
                        <a:rPr lang="en-US" dirty="0" smtClean="0"/>
                        <a:t>45</a:t>
                      </a:r>
                      <a:endParaRPr lang="en-GB" dirty="0"/>
                    </a:p>
                  </a:txBody>
                  <a:tcPr/>
                </a:tc>
                <a:tc>
                  <a:txBody>
                    <a:bodyPr/>
                    <a:lstStyle/>
                    <a:p>
                      <a:pPr algn="ctr"/>
                      <a:r>
                        <a:rPr lang="en-US" dirty="0" smtClean="0"/>
                        <a:t>80</a:t>
                      </a:r>
                      <a:endParaRPr lang="en-GB" dirty="0"/>
                    </a:p>
                  </a:txBody>
                  <a:tcPr/>
                </a:tc>
                <a:tc>
                  <a:txBody>
                    <a:bodyPr/>
                    <a:lstStyle/>
                    <a:p>
                      <a:pPr algn="ctr"/>
                      <a:r>
                        <a:rPr lang="en-US" dirty="0" smtClean="0"/>
                        <a:t>120</a:t>
                      </a:r>
                      <a:endParaRPr lang="en-GB" dirty="0"/>
                    </a:p>
                  </a:txBody>
                  <a:tcPr/>
                </a:tc>
                <a:tc>
                  <a:txBody>
                    <a:bodyPr/>
                    <a:lstStyle/>
                    <a:p>
                      <a:pPr algn="ctr"/>
                      <a:r>
                        <a:rPr lang="en-US" dirty="0" smtClean="0"/>
                        <a:t>175</a:t>
                      </a:r>
                      <a:endParaRPr lang="en-GB" dirty="0"/>
                    </a:p>
                  </a:txBody>
                  <a:tcPr/>
                </a:tc>
                <a:tc>
                  <a:txBody>
                    <a:bodyPr/>
                    <a:lstStyle/>
                    <a:p>
                      <a:pPr algn="ctr"/>
                      <a:r>
                        <a:rPr lang="en-US" dirty="0" smtClean="0"/>
                        <a:t>104</a:t>
                      </a:r>
                      <a:endParaRPr lang="en-GB" dirty="0"/>
                    </a:p>
                  </a:txBody>
                  <a:tcPr/>
                </a:tc>
              </a:tr>
              <a:tr h="370840">
                <a:tc>
                  <a:txBody>
                    <a:bodyPr/>
                    <a:lstStyle/>
                    <a:p>
                      <a:r>
                        <a:rPr lang="en-US" dirty="0" smtClean="0"/>
                        <a:t>I</a:t>
                      </a:r>
                      <a:r>
                        <a:rPr lang="en-US" baseline="0" dirty="0" smtClean="0"/>
                        <a:t> (mA)</a:t>
                      </a:r>
                      <a:endParaRPr lang="en-GB" dirty="0"/>
                    </a:p>
                  </a:txBody>
                  <a:tcPr/>
                </a:tc>
                <a:tc>
                  <a:txBody>
                    <a:bodyPr/>
                    <a:lstStyle/>
                    <a:p>
                      <a:pPr marL="0" algn="ctr" rtl="0" eaLnBrk="1" latinLnBrk="0" hangingPunct="1">
                        <a:lnSpc>
                          <a:spcPct val="110000"/>
                        </a:lnSpc>
                        <a:spcAft>
                          <a:spcPts val="0"/>
                        </a:spcAft>
                      </a:pPr>
                      <a:r>
                        <a:rPr kumimoji="0" lang="en-GB" kern="1200" dirty="0">
                          <a:solidFill>
                            <a:schemeClr val="dk1"/>
                          </a:solidFill>
                          <a:latin typeface="+mn-lt"/>
                          <a:ea typeface="+mn-ea"/>
                          <a:cs typeface="+mn-cs"/>
                        </a:rPr>
                        <a:t>1450</a:t>
                      </a:r>
                    </a:p>
                  </a:txBody>
                  <a:tcPr marL="68580" marR="68580" marT="17780" marB="17780"/>
                </a:tc>
                <a:tc>
                  <a:txBody>
                    <a:bodyPr/>
                    <a:lstStyle/>
                    <a:p>
                      <a:pPr marL="0" algn="ctr" rtl="0" eaLnBrk="1" latinLnBrk="0" hangingPunct="1">
                        <a:lnSpc>
                          <a:spcPct val="110000"/>
                        </a:lnSpc>
                        <a:spcAft>
                          <a:spcPts val="0"/>
                        </a:spcAft>
                      </a:pPr>
                      <a:r>
                        <a:rPr kumimoji="0" lang="en-GB" kern="1200" dirty="0">
                          <a:solidFill>
                            <a:schemeClr val="dk1"/>
                          </a:solidFill>
                          <a:latin typeface="+mn-lt"/>
                          <a:ea typeface="+mn-ea"/>
                          <a:cs typeface="+mn-cs"/>
                        </a:rPr>
                        <a:t>152</a:t>
                      </a:r>
                    </a:p>
                  </a:txBody>
                  <a:tcPr marL="68580" marR="68580" marT="17780" marB="17780"/>
                </a:tc>
                <a:tc>
                  <a:txBody>
                    <a:bodyPr/>
                    <a:lstStyle/>
                    <a:p>
                      <a:pPr marL="0" algn="ctr" rtl="0" eaLnBrk="1" latinLnBrk="0" hangingPunct="1">
                        <a:lnSpc>
                          <a:spcPct val="110000"/>
                        </a:lnSpc>
                        <a:spcAft>
                          <a:spcPts val="0"/>
                        </a:spcAft>
                      </a:pPr>
                      <a:r>
                        <a:rPr kumimoji="0" lang="en-GB" kern="1200" dirty="0">
                          <a:solidFill>
                            <a:schemeClr val="dk1"/>
                          </a:solidFill>
                          <a:latin typeface="+mn-lt"/>
                          <a:ea typeface="+mn-ea"/>
                          <a:cs typeface="+mn-cs"/>
                        </a:rPr>
                        <a:t>30</a:t>
                      </a:r>
                    </a:p>
                  </a:txBody>
                  <a:tcPr marL="68580" marR="68580" marT="17780" marB="17780"/>
                </a:tc>
                <a:tc>
                  <a:txBody>
                    <a:bodyPr/>
                    <a:lstStyle/>
                    <a:p>
                      <a:pPr marL="0" algn="ctr" rtl="0" eaLnBrk="1" latinLnBrk="0" hangingPunct="1">
                        <a:lnSpc>
                          <a:spcPct val="110000"/>
                        </a:lnSpc>
                        <a:spcAft>
                          <a:spcPts val="0"/>
                        </a:spcAft>
                      </a:pPr>
                      <a:r>
                        <a:rPr kumimoji="0" lang="en-GB" kern="1200" dirty="0">
                          <a:solidFill>
                            <a:schemeClr val="dk1"/>
                          </a:solidFill>
                          <a:latin typeface="+mn-lt"/>
                          <a:ea typeface="+mn-ea"/>
                          <a:cs typeface="+mn-cs"/>
                        </a:rPr>
                        <a:t>6.6</a:t>
                      </a:r>
                    </a:p>
                  </a:txBody>
                  <a:tcPr marL="68580" marR="68580" marT="17780" marB="17780"/>
                </a:tc>
                <a:tc>
                  <a:txBody>
                    <a:bodyPr/>
                    <a:lstStyle/>
                    <a:p>
                      <a:pPr algn="ctr"/>
                      <a:r>
                        <a:rPr lang="en-US" dirty="0" smtClean="0"/>
                        <a:t>3</a:t>
                      </a:r>
                      <a:endParaRPr lang="en-GB" dirty="0"/>
                    </a:p>
                  </a:txBody>
                  <a:tcPr/>
                </a:tc>
              </a:tr>
              <a:tr h="370840">
                <a:tc>
                  <a:txBody>
                    <a:bodyPr/>
                    <a:lstStyle/>
                    <a:p>
                      <a:r>
                        <a:rPr lang="en-GB" dirty="0" smtClean="0"/>
                        <a:t>Bunches/beam</a:t>
                      </a:r>
                      <a:endParaRPr lang="en-GB" dirty="0"/>
                    </a:p>
                  </a:txBody>
                  <a:tcPr/>
                </a:tc>
                <a:tc>
                  <a:txBody>
                    <a:bodyPr/>
                    <a:lstStyle/>
                    <a:p>
                      <a:pPr algn="ctr">
                        <a:lnSpc>
                          <a:spcPct val="110000"/>
                        </a:lnSpc>
                        <a:spcAft>
                          <a:spcPts val="0"/>
                        </a:spcAft>
                      </a:pPr>
                      <a:r>
                        <a:rPr kumimoji="0" lang="en-GB" kern="1200" dirty="0">
                          <a:solidFill>
                            <a:schemeClr val="dk1"/>
                          </a:solidFill>
                          <a:latin typeface="+mn-lt"/>
                          <a:ea typeface="+mn-ea"/>
                          <a:cs typeface="+mn-cs"/>
                        </a:rPr>
                        <a:t>16700</a:t>
                      </a:r>
                    </a:p>
                  </a:txBody>
                  <a:tcPr marL="68580" marR="68580" marT="17780" marB="17780"/>
                </a:tc>
                <a:tc>
                  <a:txBody>
                    <a:bodyPr/>
                    <a:lstStyle/>
                    <a:p>
                      <a:pPr algn="ctr">
                        <a:lnSpc>
                          <a:spcPct val="110000"/>
                        </a:lnSpc>
                        <a:spcAft>
                          <a:spcPts val="0"/>
                        </a:spcAft>
                      </a:pPr>
                      <a:r>
                        <a:rPr kumimoji="0" lang="en-GB" kern="1200" dirty="0">
                          <a:solidFill>
                            <a:schemeClr val="dk1"/>
                          </a:solidFill>
                          <a:latin typeface="+mn-lt"/>
                          <a:ea typeface="+mn-ea"/>
                          <a:cs typeface="+mn-cs"/>
                        </a:rPr>
                        <a:t>4490</a:t>
                      </a:r>
                    </a:p>
                  </a:txBody>
                  <a:tcPr marL="68580" marR="68580" marT="17780" marB="17780"/>
                </a:tc>
                <a:tc>
                  <a:txBody>
                    <a:bodyPr/>
                    <a:lstStyle/>
                    <a:p>
                      <a:pPr algn="ctr">
                        <a:lnSpc>
                          <a:spcPct val="110000"/>
                        </a:lnSpc>
                        <a:spcAft>
                          <a:spcPts val="0"/>
                        </a:spcAft>
                      </a:pPr>
                      <a:r>
                        <a:rPr kumimoji="0" lang="en-GB" kern="1200" dirty="0">
                          <a:solidFill>
                            <a:schemeClr val="dk1"/>
                          </a:solidFill>
                          <a:latin typeface="+mn-lt"/>
                          <a:ea typeface="+mn-ea"/>
                          <a:cs typeface="+mn-cs"/>
                        </a:rPr>
                        <a:t>170</a:t>
                      </a:r>
                    </a:p>
                  </a:txBody>
                  <a:tcPr marL="68580" marR="68580" marT="17780" marB="17780"/>
                </a:tc>
                <a:tc>
                  <a:txBody>
                    <a:bodyPr/>
                    <a:lstStyle/>
                    <a:p>
                      <a:pPr algn="ctr">
                        <a:lnSpc>
                          <a:spcPct val="110000"/>
                        </a:lnSpc>
                        <a:spcAft>
                          <a:spcPts val="0"/>
                        </a:spcAft>
                      </a:pPr>
                      <a:r>
                        <a:rPr kumimoji="0" lang="en-GB" kern="1200" dirty="0">
                          <a:solidFill>
                            <a:schemeClr val="dk1"/>
                          </a:solidFill>
                          <a:latin typeface="+mn-lt"/>
                          <a:ea typeface="+mn-ea"/>
                          <a:cs typeface="+mn-cs"/>
                        </a:rPr>
                        <a:t>160</a:t>
                      </a:r>
                    </a:p>
                  </a:txBody>
                  <a:tcPr marL="68580" marR="68580" marT="17780" marB="17780"/>
                </a:tc>
                <a:tc>
                  <a:txBody>
                    <a:bodyPr/>
                    <a:lstStyle/>
                    <a:p>
                      <a:pPr algn="ctr"/>
                      <a:r>
                        <a:rPr lang="en-GB" dirty="0" smtClean="0"/>
                        <a:t>4</a:t>
                      </a:r>
                      <a:endParaRPr lang="en-GB" dirty="0"/>
                    </a:p>
                  </a:txBody>
                  <a:tcPr/>
                </a:tc>
              </a:tr>
              <a:tr h="370840">
                <a:tc>
                  <a:txBody>
                    <a:bodyPr/>
                    <a:lstStyle/>
                    <a:p>
                      <a:r>
                        <a:rPr kumimoji="0" lang="en-GB" sz="1700" kern="1200" dirty="0" smtClean="0">
                          <a:solidFill>
                            <a:schemeClr val="dk1"/>
                          </a:solidFill>
                          <a:effectLst/>
                          <a:latin typeface="+mn-lt"/>
                          <a:ea typeface="+mn-ea"/>
                          <a:cs typeface="+mn-cs"/>
                        </a:rPr>
                        <a:t>Bunch </a:t>
                      </a:r>
                      <a:r>
                        <a:rPr kumimoji="0" lang="en-GB" sz="1700" kern="1200" dirty="0" err="1" smtClean="0">
                          <a:solidFill>
                            <a:schemeClr val="dk1"/>
                          </a:solidFill>
                          <a:effectLst/>
                          <a:latin typeface="+mn-lt"/>
                          <a:ea typeface="+mn-ea"/>
                          <a:cs typeface="+mn-cs"/>
                        </a:rPr>
                        <a:t>popul</a:t>
                      </a:r>
                      <a:r>
                        <a:rPr kumimoji="0" lang="en-GB" sz="1700" kern="1200" dirty="0" smtClean="0">
                          <a:solidFill>
                            <a:schemeClr val="dk1"/>
                          </a:solidFill>
                          <a:effectLst/>
                          <a:latin typeface="+mn-lt"/>
                          <a:ea typeface="+mn-ea"/>
                          <a:cs typeface="+mn-cs"/>
                        </a:rPr>
                        <a:t>. [10</a:t>
                      </a:r>
                      <a:r>
                        <a:rPr kumimoji="0" lang="en-GB" sz="1700" kern="1200" baseline="30000" dirty="0" smtClean="0">
                          <a:solidFill>
                            <a:schemeClr val="dk1"/>
                          </a:solidFill>
                          <a:effectLst/>
                          <a:latin typeface="+mn-lt"/>
                          <a:ea typeface="+mn-ea"/>
                          <a:cs typeface="+mn-cs"/>
                        </a:rPr>
                        <a:t>11</a:t>
                      </a:r>
                      <a:r>
                        <a:rPr kumimoji="0" lang="en-GB" sz="1700" kern="1200" dirty="0" smtClean="0">
                          <a:solidFill>
                            <a:schemeClr val="dk1"/>
                          </a:solidFill>
                          <a:effectLst/>
                          <a:latin typeface="+mn-lt"/>
                          <a:ea typeface="+mn-ea"/>
                          <a:cs typeface="+mn-cs"/>
                        </a:rPr>
                        <a:t>]</a:t>
                      </a:r>
                      <a:endParaRPr lang="en-GB" sz="1700" dirty="0"/>
                    </a:p>
                  </a:txBody>
                  <a:tcPr/>
                </a:tc>
                <a:tc>
                  <a:txBody>
                    <a:bodyPr/>
                    <a:lstStyle/>
                    <a:p>
                      <a:pPr marL="0" algn="ctr" rtl="0" eaLnBrk="1" latinLnBrk="0" hangingPunct="1">
                        <a:lnSpc>
                          <a:spcPct val="110000"/>
                        </a:lnSpc>
                        <a:spcAft>
                          <a:spcPts val="0"/>
                        </a:spcAft>
                      </a:pPr>
                      <a:r>
                        <a:rPr kumimoji="0" lang="en-GB" kern="1200" dirty="0">
                          <a:solidFill>
                            <a:schemeClr val="dk1"/>
                          </a:solidFill>
                          <a:latin typeface="+mn-lt"/>
                          <a:ea typeface="+mn-ea"/>
                          <a:cs typeface="+mn-cs"/>
                        </a:rPr>
                        <a:t>1.8</a:t>
                      </a:r>
                    </a:p>
                  </a:txBody>
                  <a:tcPr marL="68580" marR="68580" marT="17780" marB="17780"/>
                </a:tc>
                <a:tc>
                  <a:txBody>
                    <a:bodyPr/>
                    <a:lstStyle/>
                    <a:p>
                      <a:pPr marL="0" algn="ctr" rtl="0" eaLnBrk="1" latinLnBrk="0" hangingPunct="1">
                        <a:lnSpc>
                          <a:spcPct val="110000"/>
                        </a:lnSpc>
                        <a:spcAft>
                          <a:spcPts val="0"/>
                        </a:spcAft>
                      </a:pPr>
                      <a:r>
                        <a:rPr kumimoji="0" lang="en-GB" kern="1200">
                          <a:solidFill>
                            <a:schemeClr val="dk1"/>
                          </a:solidFill>
                          <a:latin typeface="+mn-lt"/>
                          <a:ea typeface="+mn-ea"/>
                          <a:cs typeface="+mn-cs"/>
                        </a:rPr>
                        <a:t>0.7</a:t>
                      </a:r>
                    </a:p>
                  </a:txBody>
                  <a:tcPr marL="68580" marR="68580" marT="17780" marB="17780"/>
                </a:tc>
                <a:tc>
                  <a:txBody>
                    <a:bodyPr/>
                    <a:lstStyle/>
                    <a:p>
                      <a:pPr marL="0" algn="ctr" rtl="0" eaLnBrk="1" latinLnBrk="0" hangingPunct="1">
                        <a:lnSpc>
                          <a:spcPct val="110000"/>
                        </a:lnSpc>
                        <a:spcAft>
                          <a:spcPts val="0"/>
                        </a:spcAft>
                      </a:pPr>
                      <a:r>
                        <a:rPr kumimoji="0" lang="en-GB" kern="1200">
                          <a:solidFill>
                            <a:schemeClr val="dk1"/>
                          </a:solidFill>
                          <a:latin typeface="+mn-lt"/>
                          <a:ea typeface="+mn-ea"/>
                          <a:cs typeface="+mn-cs"/>
                        </a:rPr>
                        <a:t>3.7</a:t>
                      </a:r>
                    </a:p>
                  </a:txBody>
                  <a:tcPr marL="68580" marR="68580" marT="17780" marB="17780"/>
                </a:tc>
                <a:tc>
                  <a:txBody>
                    <a:bodyPr/>
                    <a:lstStyle/>
                    <a:p>
                      <a:pPr marL="0" algn="ctr" rtl="0" eaLnBrk="1" latinLnBrk="0" hangingPunct="1">
                        <a:lnSpc>
                          <a:spcPct val="110000"/>
                        </a:lnSpc>
                        <a:spcAft>
                          <a:spcPts val="0"/>
                        </a:spcAft>
                      </a:pPr>
                      <a:r>
                        <a:rPr kumimoji="0" lang="en-GB" kern="1200" dirty="0">
                          <a:solidFill>
                            <a:schemeClr val="dk1"/>
                          </a:solidFill>
                          <a:latin typeface="+mn-lt"/>
                          <a:ea typeface="+mn-ea"/>
                          <a:cs typeface="+mn-cs"/>
                        </a:rPr>
                        <a:t>0.86</a:t>
                      </a:r>
                    </a:p>
                  </a:txBody>
                  <a:tcPr marL="68580" marR="68580" marT="17780" marB="17780"/>
                </a:tc>
                <a:tc>
                  <a:txBody>
                    <a:bodyPr/>
                    <a:lstStyle/>
                    <a:p>
                      <a:pPr algn="ctr"/>
                      <a:r>
                        <a:rPr lang="en-GB" dirty="0" smtClean="0"/>
                        <a:t>4.2</a:t>
                      </a:r>
                      <a:endParaRPr lang="en-GB" dirty="0"/>
                    </a:p>
                  </a:txBody>
                  <a:tcPr/>
                </a:tc>
              </a:tr>
              <a:tr h="370840">
                <a:tc>
                  <a:txBody>
                    <a:bodyPr/>
                    <a:lstStyle/>
                    <a:p>
                      <a:r>
                        <a:rPr lang="en-US" dirty="0" smtClean="0"/>
                        <a:t>L (10</a:t>
                      </a:r>
                      <a:r>
                        <a:rPr lang="en-US" baseline="30000" dirty="0" smtClean="0"/>
                        <a:t>34</a:t>
                      </a:r>
                      <a:r>
                        <a:rPr lang="en-US" dirty="0" smtClean="0"/>
                        <a:t> cm</a:t>
                      </a:r>
                      <a:r>
                        <a:rPr lang="en-US" baseline="30000" dirty="0" smtClean="0"/>
                        <a:t>-2</a:t>
                      </a:r>
                      <a:r>
                        <a:rPr lang="en-US" dirty="0" smtClean="0"/>
                        <a:t>s</a:t>
                      </a:r>
                      <a:r>
                        <a:rPr lang="en-US" baseline="30000" dirty="0" smtClean="0"/>
                        <a:t>-1</a:t>
                      </a:r>
                      <a:r>
                        <a:rPr lang="en-US" dirty="0" smtClean="0"/>
                        <a:t>)</a:t>
                      </a:r>
                      <a:endParaRPr lang="en-GB" dirty="0"/>
                    </a:p>
                  </a:txBody>
                  <a:tcPr/>
                </a:tc>
                <a:tc>
                  <a:txBody>
                    <a:bodyPr/>
                    <a:lstStyle/>
                    <a:p>
                      <a:pPr marL="0" algn="ctr" rtl="0" eaLnBrk="1" latinLnBrk="0" hangingPunct="1">
                        <a:lnSpc>
                          <a:spcPct val="110000"/>
                        </a:lnSpc>
                        <a:spcAft>
                          <a:spcPts val="0"/>
                        </a:spcAft>
                      </a:pPr>
                      <a:r>
                        <a:rPr kumimoji="0" lang="en-GB" kern="1200" dirty="0">
                          <a:solidFill>
                            <a:schemeClr val="dk1"/>
                          </a:solidFill>
                          <a:latin typeface="+mn-lt"/>
                          <a:ea typeface="+mn-ea"/>
                          <a:cs typeface="+mn-cs"/>
                        </a:rPr>
                        <a:t>28.0</a:t>
                      </a:r>
                    </a:p>
                  </a:txBody>
                  <a:tcPr marL="68580" marR="68580" marT="17780" marB="17780"/>
                </a:tc>
                <a:tc>
                  <a:txBody>
                    <a:bodyPr/>
                    <a:lstStyle/>
                    <a:p>
                      <a:pPr marL="0" algn="ctr" rtl="0" eaLnBrk="1" latinLnBrk="0" hangingPunct="1">
                        <a:lnSpc>
                          <a:spcPct val="110000"/>
                        </a:lnSpc>
                        <a:spcAft>
                          <a:spcPts val="0"/>
                        </a:spcAft>
                      </a:pPr>
                      <a:r>
                        <a:rPr kumimoji="0" lang="en-GB" kern="1200" dirty="0">
                          <a:solidFill>
                            <a:schemeClr val="dk1"/>
                          </a:solidFill>
                          <a:latin typeface="+mn-lt"/>
                          <a:ea typeface="+mn-ea"/>
                          <a:cs typeface="+mn-cs"/>
                        </a:rPr>
                        <a:t>12.0</a:t>
                      </a:r>
                    </a:p>
                  </a:txBody>
                  <a:tcPr marL="68580" marR="68580" marT="17780" marB="17780"/>
                </a:tc>
                <a:tc>
                  <a:txBody>
                    <a:bodyPr/>
                    <a:lstStyle/>
                    <a:p>
                      <a:pPr marL="0" algn="ctr" rtl="0" eaLnBrk="1" latinLnBrk="0" hangingPunct="1">
                        <a:lnSpc>
                          <a:spcPct val="110000"/>
                        </a:lnSpc>
                        <a:spcAft>
                          <a:spcPts val="0"/>
                        </a:spcAft>
                      </a:pPr>
                      <a:r>
                        <a:rPr kumimoji="0" lang="en-GB" kern="1200" dirty="0">
                          <a:solidFill>
                            <a:schemeClr val="dk1"/>
                          </a:solidFill>
                          <a:latin typeface="+mn-lt"/>
                          <a:ea typeface="+mn-ea"/>
                          <a:cs typeface="+mn-cs"/>
                        </a:rPr>
                        <a:t>4.5</a:t>
                      </a:r>
                    </a:p>
                  </a:txBody>
                  <a:tcPr marL="68580" marR="68580" marT="17780" marB="17780"/>
                </a:tc>
                <a:tc>
                  <a:txBody>
                    <a:bodyPr/>
                    <a:lstStyle/>
                    <a:p>
                      <a:pPr marL="0" algn="ctr" rtl="0" eaLnBrk="1" latinLnBrk="0" hangingPunct="1">
                        <a:lnSpc>
                          <a:spcPct val="110000"/>
                        </a:lnSpc>
                        <a:spcAft>
                          <a:spcPts val="0"/>
                        </a:spcAft>
                      </a:pPr>
                      <a:r>
                        <a:rPr kumimoji="0" lang="en-GB" kern="1200" dirty="0">
                          <a:solidFill>
                            <a:schemeClr val="dk1"/>
                          </a:solidFill>
                          <a:latin typeface="+mn-lt"/>
                          <a:ea typeface="+mn-ea"/>
                          <a:cs typeface="+mn-cs"/>
                        </a:rPr>
                        <a:t>1.2</a:t>
                      </a:r>
                    </a:p>
                  </a:txBody>
                  <a:tcPr marL="68580" marR="68580" marT="17780" marB="17780"/>
                </a:tc>
                <a:tc>
                  <a:txBody>
                    <a:bodyPr/>
                    <a:lstStyle/>
                    <a:p>
                      <a:pPr algn="ctr"/>
                      <a:r>
                        <a:rPr lang="en-US" dirty="0" smtClean="0"/>
                        <a:t>0.012</a:t>
                      </a:r>
                      <a:endParaRPr lang="en-GB" dirty="0"/>
                    </a:p>
                  </a:txBody>
                  <a:tcPr/>
                </a:tc>
              </a:tr>
            </a:tbl>
          </a:graphicData>
        </a:graphic>
      </p:graphicFrame>
    </p:spTree>
    <p:extLst>
      <p:ext uri="{BB962C8B-B14F-4D97-AF65-F5344CB8AC3E}">
        <p14:creationId xmlns:p14="http://schemas.microsoft.com/office/powerpoint/2010/main" val="35652483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back to circular?</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14</a:t>
            </a:fld>
            <a:endParaRPr lang="en-US" dirty="0"/>
          </a:p>
        </p:txBody>
      </p:sp>
      <p:pic>
        <p:nvPicPr>
          <p:cNvPr id="5" name="Picture 4" descr="http://tlep.web.cern.ch/sites/tlep.web.cern.ch/files/PrecisionSchemat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40" y="1566308"/>
            <a:ext cx="7921158" cy="44549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a:off x="5197582" y="4524167"/>
            <a:ext cx="3418045" cy="707886"/>
          </a:xfrm>
          <a:prstGeom prst="rect">
            <a:avLst/>
          </a:prstGeom>
          <a:solidFill>
            <a:srgbClr val="FFFFCC"/>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pPr algn="ctr">
              <a:spcBef>
                <a:spcPct val="20000"/>
              </a:spcBef>
              <a:spcAft>
                <a:spcPts val="400"/>
              </a:spcAft>
              <a:buClr>
                <a:srgbClr val="0000FF"/>
              </a:buClr>
              <a:buSzPct val="80000"/>
            </a:pPr>
            <a:r>
              <a:rPr lang="en-US" sz="2000" kern="0" dirty="0" smtClean="0">
                <a:latin typeface="+mn-lt"/>
              </a:rPr>
              <a:t>High potential of the rings at ‘low’ energy (includes ZH)</a:t>
            </a:r>
            <a:endParaRPr lang="en-GB" sz="2000" kern="0" dirty="0" smtClean="0">
              <a:latin typeface="+mn-lt"/>
            </a:endParaRPr>
          </a:p>
        </p:txBody>
      </p:sp>
      <p:sp>
        <p:nvSpPr>
          <p:cNvPr id="7" name="Isosceles Triangle 6"/>
          <p:cNvSpPr/>
          <p:nvPr/>
        </p:nvSpPr>
        <p:spPr bwMode="auto">
          <a:xfrm>
            <a:off x="2023101" y="3755393"/>
            <a:ext cx="178891" cy="173531"/>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8" name="Isosceles Triangle 7"/>
          <p:cNvSpPr/>
          <p:nvPr/>
        </p:nvSpPr>
        <p:spPr bwMode="auto">
          <a:xfrm>
            <a:off x="5466417" y="4062633"/>
            <a:ext cx="178891" cy="173531"/>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9" name="TextBox 8"/>
          <p:cNvSpPr txBox="1"/>
          <p:nvPr/>
        </p:nvSpPr>
        <p:spPr>
          <a:xfrm>
            <a:off x="5855143" y="3969763"/>
            <a:ext cx="1723549" cy="400110"/>
          </a:xfrm>
          <a:prstGeom prst="rect">
            <a:avLst/>
          </a:prstGeom>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pPr>
              <a:spcBef>
                <a:spcPct val="20000"/>
              </a:spcBef>
              <a:spcAft>
                <a:spcPts val="400"/>
              </a:spcAft>
              <a:buClr>
                <a:srgbClr val="0000FF"/>
              </a:buClr>
              <a:buSzPct val="80000"/>
            </a:pPr>
            <a:r>
              <a:rPr lang="en-US" sz="2000" kern="0" dirty="0" smtClean="0">
                <a:latin typeface="+mn-lt"/>
              </a:rPr>
              <a:t>CEPC (2 IPs)</a:t>
            </a:r>
            <a:endParaRPr lang="en-GB" sz="2000" kern="0" dirty="0" smtClean="0">
              <a:latin typeface="+mn-lt"/>
            </a:endParaRPr>
          </a:p>
        </p:txBody>
      </p:sp>
      <p:sp>
        <p:nvSpPr>
          <p:cNvPr id="10" name="TextBox 9"/>
          <p:cNvSpPr txBox="1"/>
          <p:nvPr/>
        </p:nvSpPr>
        <p:spPr>
          <a:xfrm>
            <a:off x="5762785" y="1916832"/>
            <a:ext cx="2000869" cy="1483483"/>
          </a:xfrm>
          <a:prstGeom prst="rect">
            <a:avLst/>
          </a:prstGeom>
          <a:solidFill>
            <a:schemeClr val="bg1"/>
          </a:solidFill>
        </p:spPr>
        <p:txBody>
          <a:bodyPr wrap="none" rtlCol="0">
            <a:spAutoFit/>
          </a:bodyPr>
          <a:lstStyle/>
          <a:p>
            <a:pPr>
              <a:lnSpc>
                <a:spcPct val="130000"/>
              </a:lnSpc>
            </a:pPr>
            <a:r>
              <a:rPr lang="en-GB" sz="2400" b="1" dirty="0" smtClean="0"/>
              <a:t>FCC-</a:t>
            </a:r>
            <a:r>
              <a:rPr lang="en-GB" sz="2400" b="1" dirty="0" err="1" smtClean="0"/>
              <a:t>ee</a:t>
            </a:r>
            <a:r>
              <a:rPr lang="en-GB" sz="2400" b="1" dirty="0" smtClean="0"/>
              <a:t> (4 IPs)</a:t>
            </a:r>
          </a:p>
          <a:p>
            <a:pPr>
              <a:lnSpc>
                <a:spcPct val="130000"/>
              </a:lnSpc>
            </a:pPr>
            <a:r>
              <a:rPr lang="en-GB" sz="2400" b="1" dirty="0" smtClean="0"/>
              <a:t>ILC</a:t>
            </a:r>
          </a:p>
          <a:p>
            <a:pPr>
              <a:lnSpc>
                <a:spcPct val="130000"/>
              </a:lnSpc>
            </a:pPr>
            <a:r>
              <a:rPr lang="en-GB" sz="2400" b="1" dirty="0" smtClean="0"/>
              <a:t>CLIC</a:t>
            </a:r>
            <a:endParaRPr lang="en-GB" sz="2400" b="1" dirty="0"/>
          </a:p>
        </p:txBody>
      </p:sp>
    </p:spTree>
    <p:extLst>
      <p:ext uri="{BB962C8B-B14F-4D97-AF65-F5344CB8AC3E}">
        <p14:creationId xmlns:p14="http://schemas.microsoft.com/office/powerpoint/2010/main" val="35128886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a:t>
            </a:r>
            <a:r>
              <a:rPr lang="en-GB" dirty="0" err="1" smtClean="0"/>
              <a:t>ee</a:t>
            </a:r>
            <a:r>
              <a:rPr lang="en-GB" dirty="0" smtClean="0"/>
              <a:t> Design Challenges</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15</a:t>
            </a:fld>
            <a:endParaRPr lang="en-US" dirty="0"/>
          </a:p>
        </p:txBody>
      </p:sp>
      <p:sp>
        <p:nvSpPr>
          <p:cNvPr id="6" name="Content Placeholder 5"/>
          <p:cNvSpPr txBox="1">
            <a:spLocks noGrp="1"/>
          </p:cNvSpPr>
          <p:nvPr>
            <p:ph idx="1"/>
          </p:nvPr>
        </p:nvSpPr>
        <p:spPr>
          <a:xfrm>
            <a:off x="457200" y="1600200"/>
            <a:ext cx="8229600" cy="4339650"/>
          </a:xfrm>
          <a:prstGeom prst="rect">
            <a:avLst/>
          </a:prstGeom>
          <a:noFill/>
        </p:spPr>
        <p:txBody>
          <a:bodyPr wrap="square" rtlCol="0">
            <a:spAutoFit/>
          </a:bodyPr>
          <a:lstStyle/>
          <a:p>
            <a:pPr marL="342900" lvl="0" indent="-342900">
              <a:lnSpc>
                <a:spcPct val="100000"/>
              </a:lnSpc>
              <a:spcAft>
                <a:spcPts val="0"/>
              </a:spcAft>
              <a:buClr>
                <a:schemeClr val="tx1"/>
              </a:buClr>
              <a:buSzPct val="100000"/>
              <a:buFont typeface="Arial" panose="020B0604020202020204" pitchFamily="34" charset="0"/>
              <a:buChar char="•"/>
            </a:pPr>
            <a:r>
              <a:rPr lang="en-US" sz="2000" b="1" kern="0" dirty="0"/>
              <a:t>Short beam lifetime from </a:t>
            </a:r>
            <a:r>
              <a:rPr lang="en-US" sz="2000" b="1" kern="0" dirty="0" err="1"/>
              <a:t>Bhabha</a:t>
            </a:r>
            <a:r>
              <a:rPr lang="en-US" sz="2000" b="1" kern="0" dirty="0"/>
              <a:t> scattering and high luminosity</a:t>
            </a:r>
            <a:r>
              <a:rPr lang="en-US" sz="2000" b="1" kern="0" dirty="0" smtClean="0"/>
              <a:t> </a:t>
            </a:r>
          </a:p>
          <a:p>
            <a:pPr marL="800100" lvl="1" indent="-342900">
              <a:spcBef>
                <a:spcPts val="0"/>
              </a:spcBef>
              <a:buClr>
                <a:schemeClr val="tx1"/>
              </a:buClr>
              <a:buSzPct val="100000"/>
              <a:buFont typeface="Arial" panose="020B0604020202020204" pitchFamily="34" charset="0"/>
              <a:buChar char="•"/>
            </a:pPr>
            <a:r>
              <a:rPr lang="en-US" kern="0" dirty="0"/>
              <a:t>Top-up injection</a:t>
            </a:r>
          </a:p>
          <a:p>
            <a:pPr marL="342900" indent="-342900">
              <a:lnSpc>
                <a:spcPct val="100000"/>
              </a:lnSpc>
              <a:spcAft>
                <a:spcPts val="0"/>
              </a:spcAft>
              <a:buClr>
                <a:schemeClr val="tx1"/>
              </a:buClr>
              <a:buSzPct val="100000"/>
              <a:buFont typeface="Arial" panose="020B0604020202020204" pitchFamily="34" charset="0"/>
              <a:buChar char="•"/>
            </a:pPr>
            <a:r>
              <a:rPr lang="en-US" sz="2000" b="1" kern="0" dirty="0"/>
              <a:t>Lifetime limits from </a:t>
            </a:r>
            <a:r>
              <a:rPr lang="en-US" sz="2000" b="1" kern="0" dirty="0" err="1"/>
              <a:t>Beamstrahlung</a:t>
            </a:r>
            <a:endParaRPr lang="en-US" sz="2000" b="1" kern="0" dirty="0" smtClean="0"/>
          </a:p>
          <a:p>
            <a:pPr marL="800100" lvl="1" indent="-342900">
              <a:spcBef>
                <a:spcPts val="0"/>
              </a:spcBef>
              <a:buClr>
                <a:schemeClr val="tx1"/>
              </a:buClr>
              <a:buSzPct val="100000"/>
              <a:buFont typeface="Arial" panose="020B0604020202020204" pitchFamily="34" charset="0"/>
              <a:buChar char="•"/>
            </a:pPr>
            <a:r>
              <a:rPr lang="en-GB" kern="0" dirty="0"/>
              <a:t>Flat beams (very small vertical </a:t>
            </a:r>
            <a:r>
              <a:rPr lang="en-GB" kern="0" dirty="0" err="1"/>
              <a:t>emittance</a:t>
            </a:r>
            <a:r>
              <a:rPr lang="en-GB" kern="0" dirty="0"/>
              <a:t>, </a:t>
            </a:r>
            <a:r>
              <a:rPr lang="en-GB" kern="0" dirty="0">
                <a:latin typeface="Symbol" panose="05050102010706020507" pitchFamily="18" charset="2"/>
              </a:rPr>
              <a:t>b</a:t>
            </a:r>
            <a:r>
              <a:rPr lang="en-GB" kern="0" dirty="0"/>
              <a:t>* ~ 1 mm)</a:t>
            </a:r>
          </a:p>
          <a:p>
            <a:pPr marL="800100" lvl="1" indent="-342900">
              <a:spcBef>
                <a:spcPts val="0"/>
              </a:spcBef>
              <a:buClr>
                <a:schemeClr val="tx1"/>
              </a:buClr>
              <a:buSzPct val="100000"/>
              <a:buFont typeface="Arial" panose="020B0604020202020204" pitchFamily="34" charset="0"/>
              <a:buChar char="•"/>
            </a:pPr>
            <a:r>
              <a:rPr lang="en-GB" kern="0" dirty="0"/>
              <a:t>Final focus with </a:t>
            </a:r>
            <a:r>
              <a:rPr lang="en-GB" kern="0" dirty="0" smtClean="0"/>
              <a:t>large </a:t>
            </a:r>
            <a:r>
              <a:rPr lang="en-GB" kern="0" dirty="0"/>
              <a:t>(~2%) energy </a:t>
            </a:r>
            <a:r>
              <a:rPr lang="en-GB" kern="0" dirty="0" smtClean="0"/>
              <a:t>acceptance</a:t>
            </a:r>
            <a:endParaRPr lang="en-US" kern="0" dirty="0" smtClean="0"/>
          </a:p>
          <a:p>
            <a:pPr marL="342900" indent="-342900">
              <a:lnSpc>
                <a:spcPct val="100000"/>
              </a:lnSpc>
              <a:spcAft>
                <a:spcPts val="0"/>
              </a:spcAft>
              <a:buClr>
                <a:schemeClr val="tx1"/>
              </a:buClr>
              <a:buSzPct val="100000"/>
              <a:buFont typeface="Arial" panose="020B0604020202020204" pitchFamily="34" charset="0"/>
              <a:buChar char="•"/>
            </a:pPr>
            <a:r>
              <a:rPr lang="en-US" sz="2000" b="1" kern="0" dirty="0" smtClean="0"/>
              <a:t>Machine layout for high currents, large #bunches at Z pole and WW.</a:t>
            </a:r>
          </a:p>
          <a:p>
            <a:pPr marL="800100" lvl="1" indent="-342900">
              <a:spcBef>
                <a:spcPts val="0"/>
              </a:spcBef>
              <a:buClr>
                <a:schemeClr val="tx1"/>
              </a:buClr>
              <a:buSzPct val="100000"/>
              <a:buFont typeface="Arial" panose="020B0604020202020204" pitchFamily="34" charset="0"/>
              <a:buChar char="•"/>
            </a:pPr>
            <a:r>
              <a:rPr lang="en-US" kern="0" dirty="0" smtClean="0"/>
              <a:t>Two rings </a:t>
            </a:r>
            <a:r>
              <a:rPr lang="en-US" kern="0" dirty="0"/>
              <a:t>and size of the RF system.</a:t>
            </a:r>
          </a:p>
          <a:p>
            <a:pPr marL="342900" indent="-342900">
              <a:lnSpc>
                <a:spcPct val="100000"/>
              </a:lnSpc>
              <a:spcAft>
                <a:spcPts val="0"/>
              </a:spcAft>
              <a:buClr>
                <a:schemeClr val="tx1"/>
              </a:buClr>
              <a:buSzPct val="100000"/>
              <a:buFont typeface="Arial" panose="020B0604020202020204" pitchFamily="34" charset="0"/>
              <a:buChar char="•"/>
            </a:pPr>
            <a:r>
              <a:rPr lang="en-US" sz="2000" b="1" kern="0" dirty="0" smtClean="0"/>
              <a:t>Polarization and continuous </a:t>
            </a:r>
            <a:r>
              <a:rPr lang="en-US" sz="2000" b="1" kern="0" dirty="0"/>
              <a:t>high precision energy calibration at </a:t>
            </a:r>
            <a:r>
              <a:rPr lang="en-US" sz="2000" b="1" kern="0" dirty="0" smtClean="0"/>
              <a:t>Z pole and WW, where natural </a:t>
            </a:r>
            <a:r>
              <a:rPr lang="en-US" sz="2000" b="1" kern="0" dirty="0"/>
              <a:t>polarization times are ~ 15 hours</a:t>
            </a:r>
            <a:r>
              <a:rPr lang="en-US" sz="2000" b="1" kern="0" dirty="0" smtClean="0"/>
              <a:t>.</a:t>
            </a:r>
          </a:p>
          <a:p>
            <a:pPr marL="0" indent="0">
              <a:lnSpc>
                <a:spcPct val="100000"/>
              </a:lnSpc>
              <a:spcAft>
                <a:spcPts val="0"/>
              </a:spcAft>
              <a:buClr>
                <a:schemeClr val="tx1"/>
              </a:buClr>
              <a:buSzPct val="100000"/>
              <a:buNone/>
            </a:pPr>
            <a:endParaRPr lang="en-US" sz="2000" b="1" kern="0" dirty="0" smtClean="0"/>
          </a:p>
          <a:p>
            <a:pPr marL="2065338">
              <a:lnSpc>
                <a:spcPct val="100000"/>
              </a:lnSpc>
              <a:spcAft>
                <a:spcPts val="0"/>
              </a:spcAft>
              <a:buClr>
                <a:schemeClr val="tx1"/>
              </a:buClr>
              <a:buSzPct val="100000"/>
              <a:buFont typeface="Arial" panose="020B0604020202020204" pitchFamily="34" charset="0"/>
              <a:buChar char="•"/>
            </a:pPr>
            <a:r>
              <a:rPr lang="en-US" sz="2800" b="1" kern="0" dirty="0" smtClean="0"/>
              <a:t>RF System ! 100 MW </a:t>
            </a:r>
            <a:r>
              <a:rPr lang="en-US" sz="2800" b="1" kern="0" dirty="0" err="1" smtClean="0"/>
              <a:t>cw</a:t>
            </a:r>
            <a:r>
              <a:rPr lang="en-US" sz="2800" b="1" kern="0" dirty="0" smtClean="0"/>
              <a:t>!</a:t>
            </a:r>
          </a:p>
          <a:p>
            <a:pPr marL="2065338" lvl="1" indent="-342900">
              <a:buClr>
                <a:schemeClr val="tx1"/>
              </a:buClr>
              <a:buSzPct val="100000"/>
              <a:buFont typeface="Arial" panose="020B0604020202020204" pitchFamily="34" charset="0"/>
              <a:buChar char="•"/>
            </a:pPr>
            <a:r>
              <a:rPr lang="en-US" b="1" kern="0" dirty="0" smtClean="0"/>
              <a:t>RF system scalable to this size </a:t>
            </a:r>
          </a:p>
          <a:p>
            <a:pPr marL="2065338" lvl="1" indent="-342900">
              <a:buClr>
                <a:schemeClr val="tx1"/>
              </a:buClr>
              <a:buSzPct val="100000"/>
              <a:buFont typeface="Arial" panose="020B0604020202020204" pitchFamily="34" charset="0"/>
              <a:buChar char="•"/>
            </a:pPr>
            <a:r>
              <a:rPr lang="en-US" b="1" kern="0" dirty="0" smtClean="0"/>
              <a:t>RF power conversion </a:t>
            </a:r>
            <a:r>
              <a:rPr lang="en-US" b="1" kern="0" dirty="0" err="1" smtClean="0"/>
              <a:t>effiency</a:t>
            </a:r>
            <a:endParaRPr lang="en-GB" b="1" kern="0" dirty="0"/>
          </a:p>
        </p:txBody>
      </p:sp>
    </p:spTree>
    <p:extLst>
      <p:ext uri="{BB962C8B-B14F-4D97-AF65-F5344CB8AC3E}">
        <p14:creationId xmlns:p14="http://schemas.microsoft.com/office/powerpoint/2010/main" val="328622522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a:t>
            </a:r>
            <a:r>
              <a:rPr lang="en-GB" dirty="0" err="1" smtClean="0"/>
              <a:t>ee</a:t>
            </a:r>
            <a:r>
              <a:rPr lang="en-GB" dirty="0" smtClean="0"/>
              <a:t> RF System</a:t>
            </a: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16</a:t>
            </a:fld>
            <a:endParaRPr lang="en-US" dirty="0"/>
          </a:p>
        </p:txBody>
      </p:sp>
      <p:sp>
        <p:nvSpPr>
          <p:cNvPr id="9" name="TextBox 8"/>
          <p:cNvSpPr txBox="1"/>
          <p:nvPr/>
        </p:nvSpPr>
        <p:spPr>
          <a:xfrm>
            <a:off x="274266" y="1487111"/>
            <a:ext cx="8820472" cy="1938992"/>
          </a:xfrm>
          <a:prstGeom prst="rect">
            <a:avLst/>
          </a:prstGeom>
          <a:noFill/>
        </p:spPr>
        <p:txBody>
          <a:bodyPr wrap="square" rtlCol="0">
            <a:spAutoFit/>
          </a:bodyPr>
          <a:lstStyle/>
          <a:p>
            <a:r>
              <a:rPr lang="en-US" sz="2000" b="1" dirty="0" smtClean="0">
                <a:solidFill>
                  <a:srgbClr val="0C377B"/>
                </a:solidFill>
                <a:latin typeface="Arial"/>
              </a:rPr>
              <a:t>Main RF parameters</a:t>
            </a:r>
          </a:p>
          <a:p>
            <a:pPr marL="457200" indent="-457200">
              <a:buFont typeface="Arial" pitchFamily="34" charset="0"/>
              <a:buChar char="•"/>
            </a:pPr>
            <a:r>
              <a:rPr lang="en-US" sz="2000" dirty="0" smtClean="0">
                <a:solidFill>
                  <a:srgbClr val="FF0000"/>
                </a:solidFill>
                <a:latin typeface="Arial"/>
              </a:rPr>
              <a:t>Synchrotron radiation power: 50 MW per beam</a:t>
            </a:r>
          </a:p>
          <a:p>
            <a:pPr marL="457200" indent="-457200">
              <a:buFont typeface="Arial" pitchFamily="34" charset="0"/>
              <a:buChar char="•"/>
            </a:pPr>
            <a:r>
              <a:rPr lang="en-US" sz="2000" dirty="0">
                <a:solidFill>
                  <a:srgbClr val="FF0000"/>
                </a:solidFill>
                <a:latin typeface="Arial"/>
              </a:rPr>
              <a:t>E</a:t>
            </a:r>
            <a:r>
              <a:rPr lang="en-US" sz="2000" dirty="0" smtClean="0">
                <a:solidFill>
                  <a:srgbClr val="FF0000"/>
                </a:solidFill>
                <a:latin typeface="Arial"/>
              </a:rPr>
              <a:t>nergy loss per turn: 7.5 </a:t>
            </a:r>
            <a:r>
              <a:rPr lang="en-US" sz="2000" dirty="0" err="1" smtClean="0">
                <a:solidFill>
                  <a:srgbClr val="FF0000"/>
                </a:solidFill>
                <a:latin typeface="Arial"/>
              </a:rPr>
              <a:t>GeV</a:t>
            </a:r>
            <a:r>
              <a:rPr lang="en-US" sz="2000" dirty="0" smtClean="0">
                <a:solidFill>
                  <a:srgbClr val="FF0000"/>
                </a:solidFill>
                <a:latin typeface="Arial"/>
              </a:rPr>
              <a:t> (at 175 </a:t>
            </a:r>
            <a:r>
              <a:rPr lang="en-US" sz="2000" dirty="0" err="1" smtClean="0">
                <a:solidFill>
                  <a:srgbClr val="FF0000"/>
                </a:solidFill>
                <a:latin typeface="Arial"/>
              </a:rPr>
              <a:t>GeV</a:t>
            </a:r>
            <a:r>
              <a:rPr lang="en-US" sz="2000" dirty="0" smtClean="0">
                <a:solidFill>
                  <a:srgbClr val="FF0000"/>
                </a:solidFill>
                <a:latin typeface="Arial"/>
              </a:rPr>
              <a:t>, t)</a:t>
            </a:r>
          </a:p>
          <a:p>
            <a:pPr marL="457200" indent="-457200">
              <a:buFont typeface="Arial" pitchFamily="34" charset="0"/>
              <a:buChar char="•"/>
            </a:pPr>
            <a:r>
              <a:rPr lang="en-US" sz="2000" dirty="0" smtClean="0">
                <a:solidFill>
                  <a:srgbClr val="FF0000"/>
                </a:solidFill>
                <a:latin typeface="Arial"/>
              </a:rPr>
              <a:t>Beam current up to 1.4 A (at 45 </a:t>
            </a:r>
            <a:r>
              <a:rPr lang="en-US" sz="2000" dirty="0" err="1" smtClean="0">
                <a:solidFill>
                  <a:srgbClr val="FF0000"/>
                </a:solidFill>
                <a:latin typeface="Arial"/>
              </a:rPr>
              <a:t>GeV</a:t>
            </a:r>
            <a:r>
              <a:rPr lang="en-US" sz="2000" dirty="0" smtClean="0">
                <a:solidFill>
                  <a:srgbClr val="FF0000"/>
                </a:solidFill>
                <a:latin typeface="Arial"/>
              </a:rPr>
              <a:t>, Z)</a:t>
            </a:r>
          </a:p>
          <a:p>
            <a:pPr marL="457200" indent="-457200">
              <a:buFont typeface="Arial" pitchFamily="34" charset="0"/>
              <a:buChar char="•"/>
            </a:pPr>
            <a:r>
              <a:rPr lang="en-US" sz="2000" dirty="0" smtClean="0">
                <a:solidFill>
                  <a:srgbClr val="0C377B"/>
                </a:solidFill>
                <a:latin typeface="Arial"/>
              </a:rPr>
              <a:t>Up to 7500 bunches of up to 4 x 10</a:t>
            </a:r>
            <a:r>
              <a:rPr lang="en-US" sz="2000" baseline="30000" dirty="0" smtClean="0">
                <a:solidFill>
                  <a:srgbClr val="0C377B"/>
                </a:solidFill>
                <a:latin typeface="Arial"/>
              </a:rPr>
              <a:t>11</a:t>
            </a:r>
            <a:r>
              <a:rPr lang="en-US" sz="2000" dirty="0" smtClean="0">
                <a:solidFill>
                  <a:srgbClr val="0C377B"/>
                </a:solidFill>
                <a:latin typeface="Arial"/>
              </a:rPr>
              <a:t> e per ring.</a:t>
            </a:r>
          </a:p>
          <a:p>
            <a:pPr marL="457200" indent="-457200">
              <a:buFont typeface="Arial" pitchFamily="34" charset="0"/>
              <a:buChar char="•"/>
            </a:pPr>
            <a:r>
              <a:rPr lang="en-US" sz="2000" dirty="0" smtClean="0">
                <a:solidFill>
                  <a:srgbClr val="0C377B"/>
                </a:solidFill>
                <a:latin typeface="Arial"/>
              </a:rPr>
              <a:t>CW operation with top-up operation, injectors and top-up booster pulsed</a:t>
            </a:r>
          </a:p>
        </p:txBody>
      </p:sp>
      <p:sp>
        <p:nvSpPr>
          <p:cNvPr id="10" name="TextBox 9"/>
          <p:cNvSpPr txBox="1"/>
          <p:nvPr/>
        </p:nvSpPr>
        <p:spPr>
          <a:xfrm>
            <a:off x="238297" y="3573016"/>
            <a:ext cx="8604921" cy="2492990"/>
          </a:xfrm>
          <a:prstGeom prst="rect">
            <a:avLst/>
          </a:prstGeom>
          <a:noFill/>
        </p:spPr>
        <p:txBody>
          <a:bodyPr wrap="square" rtlCol="0">
            <a:spAutoFit/>
          </a:bodyPr>
          <a:lstStyle/>
          <a:p>
            <a:r>
              <a:rPr lang="en-US" sz="2000" b="1" dirty="0" smtClean="0">
                <a:solidFill>
                  <a:srgbClr val="0C377B"/>
                </a:solidFill>
                <a:latin typeface="Arial"/>
              </a:rPr>
              <a:t>Basic choices for RF system and RF system size:</a:t>
            </a:r>
          </a:p>
          <a:p>
            <a:pPr marL="457200" indent="-457200">
              <a:buFont typeface="Arial" pitchFamily="34" charset="0"/>
              <a:buChar char="•"/>
            </a:pPr>
            <a:r>
              <a:rPr lang="en-US" sz="2000" b="1" dirty="0" smtClean="0">
                <a:solidFill>
                  <a:srgbClr val="0C377B"/>
                </a:solidFill>
                <a:latin typeface="Arial"/>
              </a:rPr>
              <a:t>Frequency</a:t>
            </a:r>
            <a:r>
              <a:rPr lang="en-US" sz="2000" dirty="0" smtClean="0">
                <a:solidFill>
                  <a:srgbClr val="0C377B"/>
                </a:solidFill>
                <a:latin typeface="Arial"/>
              </a:rPr>
              <a:t> range </a:t>
            </a:r>
            <a:r>
              <a:rPr lang="en-US" sz="2000" dirty="0">
                <a:solidFill>
                  <a:srgbClr val="0C377B"/>
                </a:solidFill>
                <a:latin typeface="Arial"/>
              </a:rPr>
              <a:t>(</a:t>
            </a:r>
            <a:r>
              <a:rPr lang="en-US" sz="2000" dirty="0" smtClean="0">
                <a:solidFill>
                  <a:srgbClr val="0C377B"/>
                </a:solidFill>
                <a:latin typeface="Arial"/>
              </a:rPr>
              <a:t>200 … 800) MHz with 400 MHz as starting point, Harmonics of 40 MHz required, harmonics of 200 MHz preferred</a:t>
            </a:r>
          </a:p>
          <a:p>
            <a:pPr marL="457200" indent="-457200">
              <a:buFont typeface="Arial" pitchFamily="34" charset="0"/>
              <a:buChar char="•"/>
            </a:pPr>
            <a:r>
              <a:rPr lang="en-US" sz="2000" b="1" dirty="0" smtClean="0">
                <a:solidFill>
                  <a:srgbClr val="0C377B"/>
                </a:solidFill>
                <a:latin typeface="Arial"/>
              </a:rPr>
              <a:t>Preferred technology</a:t>
            </a:r>
            <a:r>
              <a:rPr lang="en-US" sz="2000" dirty="0" smtClean="0">
                <a:solidFill>
                  <a:srgbClr val="0C377B"/>
                </a:solidFill>
                <a:latin typeface="Arial"/>
              </a:rPr>
              <a:t>: Thin films on Cu substrate (allows scaling to very large overall size)</a:t>
            </a:r>
            <a:endParaRPr lang="en-US" dirty="0" smtClean="0">
              <a:solidFill>
                <a:srgbClr val="0C377B"/>
              </a:solidFill>
              <a:latin typeface="Arial"/>
            </a:endParaRPr>
          </a:p>
          <a:p>
            <a:pPr marL="457200" indent="-457200">
              <a:buFont typeface="Arial" pitchFamily="34" charset="0"/>
              <a:buChar char="•"/>
            </a:pPr>
            <a:r>
              <a:rPr lang="en-US" sz="2000" b="1" dirty="0" smtClean="0">
                <a:solidFill>
                  <a:srgbClr val="0C377B"/>
                </a:solidFill>
                <a:latin typeface="Arial"/>
              </a:rPr>
              <a:t>System dimension </a:t>
            </a:r>
            <a:r>
              <a:rPr lang="en-US" sz="2000" dirty="0" smtClean="0">
                <a:solidFill>
                  <a:srgbClr val="0C377B"/>
                </a:solidFill>
                <a:latin typeface="Arial"/>
              </a:rPr>
              <a:t>compared to LHC:</a:t>
            </a:r>
          </a:p>
          <a:p>
            <a:pPr marL="914400" lvl="1" indent="-457200">
              <a:buFont typeface="Arial" pitchFamily="34" charset="0"/>
              <a:buChar char="•"/>
            </a:pPr>
            <a:r>
              <a:rPr lang="en-US" b="1" dirty="0">
                <a:solidFill>
                  <a:srgbClr val="0C377B"/>
                </a:solidFill>
                <a:latin typeface="Arial"/>
              </a:rPr>
              <a:t>LHC 400 MHz </a:t>
            </a:r>
            <a:r>
              <a:rPr lang="en-US" b="1" dirty="0">
                <a:solidFill>
                  <a:srgbClr val="0C377B"/>
                </a:solidFill>
                <a:latin typeface="Arial"/>
                <a:sym typeface="Wingdings" panose="05000000000000000000" pitchFamily="2" charset="2"/>
              </a:rPr>
              <a:t> 2 </a:t>
            </a:r>
            <a:r>
              <a:rPr lang="en-US" b="1" dirty="0" smtClean="0">
                <a:solidFill>
                  <a:srgbClr val="0C377B"/>
                </a:solidFill>
                <a:latin typeface="Arial"/>
                <a:sym typeface="Wingdings" panose="05000000000000000000" pitchFamily="2" charset="2"/>
              </a:rPr>
              <a:t>MV and ~250 </a:t>
            </a:r>
            <a:r>
              <a:rPr lang="en-US" b="1" dirty="0">
                <a:solidFill>
                  <a:srgbClr val="0C377B"/>
                </a:solidFill>
                <a:latin typeface="Arial"/>
                <a:sym typeface="Wingdings" panose="05000000000000000000" pitchFamily="2" charset="2"/>
              </a:rPr>
              <a:t>kW </a:t>
            </a:r>
            <a:r>
              <a:rPr lang="en-US" b="1" dirty="0" smtClean="0">
                <a:solidFill>
                  <a:srgbClr val="0C377B"/>
                </a:solidFill>
                <a:latin typeface="Arial"/>
                <a:sym typeface="Wingdings" panose="05000000000000000000" pitchFamily="2" charset="2"/>
              </a:rPr>
              <a:t>per cavity, (8 cavities per beam)</a:t>
            </a:r>
            <a:endParaRPr lang="en-US" b="1" dirty="0">
              <a:solidFill>
                <a:srgbClr val="0C377B"/>
              </a:solidFill>
              <a:latin typeface="Arial"/>
            </a:endParaRPr>
          </a:p>
          <a:p>
            <a:pPr marL="914400" lvl="1" indent="-457200">
              <a:buFont typeface="Arial" pitchFamily="34" charset="0"/>
              <a:buChar char="•"/>
            </a:pPr>
            <a:r>
              <a:rPr lang="en-US" b="1" dirty="0" smtClean="0">
                <a:solidFill>
                  <a:srgbClr val="FF0000"/>
                </a:solidFill>
                <a:latin typeface="Arial"/>
              </a:rPr>
              <a:t>Lepton collider ~600 cavities 20 MV / 180 kW RF </a:t>
            </a:r>
            <a:r>
              <a:rPr lang="en-US" b="1" dirty="0" smtClean="0">
                <a:solidFill>
                  <a:srgbClr val="FF0000"/>
                </a:solidFill>
                <a:latin typeface="Arial"/>
                <a:sym typeface="Wingdings" panose="05000000000000000000" pitchFamily="2" charset="2"/>
              </a:rPr>
              <a:t> 12 GV</a:t>
            </a:r>
            <a:r>
              <a:rPr lang="en-US" b="1" dirty="0" smtClean="0">
                <a:solidFill>
                  <a:srgbClr val="FF0000"/>
                </a:solidFill>
                <a:latin typeface="Arial"/>
              </a:rPr>
              <a:t> / 100 MW</a:t>
            </a:r>
          </a:p>
        </p:txBody>
      </p:sp>
    </p:spTree>
    <p:extLst>
      <p:ext uri="{BB962C8B-B14F-4D97-AF65-F5344CB8AC3E}">
        <p14:creationId xmlns:p14="http://schemas.microsoft.com/office/powerpoint/2010/main" val="16347969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Compare: LEP-II RF System</a:t>
            </a: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17</a:t>
            </a:fld>
            <a:endParaRPr lang="en-US" dirty="0"/>
          </a:p>
        </p:txBody>
      </p:sp>
      <p:sp>
        <p:nvSpPr>
          <p:cNvPr id="12" name="Content Placeholder 2"/>
          <p:cNvSpPr txBox="1">
            <a:spLocks/>
          </p:cNvSpPr>
          <p:nvPr/>
        </p:nvSpPr>
        <p:spPr>
          <a:xfrm>
            <a:off x="179512" y="5832016"/>
            <a:ext cx="4689474" cy="2880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prstClr val="black"/>
                </a:solidFill>
              </a:rPr>
              <a:t>*) Plus 56 copper cavities (130 MV) driven by 8 klystrons</a:t>
            </a:r>
          </a:p>
          <a:p>
            <a:endParaRPr lang="en-US" sz="1200" dirty="0" smtClean="0">
              <a:solidFill>
                <a:prstClr val="black"/>
              </a:solidFill>
            </a:endParaRPr>
          </a:p>
          <a:p>
            <a:endParaRPr lang="en-US" sz="1200" dirty="0" smtClean="0">
              <a:solidFill>
                <a:prstClr val="black"/>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35955910"/>
              </p:ext>
            </p:extLst>
          </p:nvPr>
        </p:nvGraphicFramePr>
        <p:xfrm>
          <a:off x="179512" y="3645024"/>
          <a:ext cx="4032448" cy="2194560"/>
        </p:xfrm>
        <a:graphic>
          <a:graphicData uri="http://schemas.openxmlformats.org/drawingml/2006/table">
            <a:tbl>
              <a:tblPr firstCol="1" bandRow="1">
                <a:tableStyleId>{5C22544A-7EE6-4342-B048-85BDC9FD1C3A}</a:tableStyleId>
              </a:tblPr>
              <a:tblGrid>
                <a:gridCol w="2837649"/>
                <a:gridCol w="1194799"/>
              </a:tblGrid>
              <a:tr h="238316">
                <a:tc>
                  <a:txBody>
                    <a:bodyPr/>
                    <a:lstStyle/>
                    <a:p>
                      <a:r>
                        <a:rPr lang="en-US" sz="1200" dirty="0" smtClean="0"/>
                        <a:t>Frequency</a:t>
                      </a:r>
                      <a:endParaRPr lang="en-GB" sz="1200" dirty="0"/>
                    </a:p>
                  </a:txBody>
                  <a:tcPr/>
                </a:tc>
                <a:tc>
                  <a:txBody>
                    <a:bodyPr/>
                    <a:lstStyle/>
                    <a:p>
                      <a:r>
                        <a:rPr lang="en-US" sz="1200" dirty="0" smtClean="0"/>
                        <a:t>352.209 MHz</a:t>
                      </a:r>
                      <a:endParaRPr lang="en-GB" sz="1200" dirty="0"/>
                    </a:p>
                  </a:txBody>
                  <a:tcPr/>
                </a:tc>
              </a:tr>
              <a:tr h="238316">
                <a:tc>
                  <a:txBody>
                    <a:bodyPr/>
                    <a:lstStyle/>
                    <a:p>
                      <a:r>
                        <a:rPr lang="en-US" sz="1200" dirty="0" smtClean="0"/>
                        <a:t>Number of cavities *)</a:t>
                      </a:r>
                      <a:endParaRPr lang="en-GB" sz="1200" dirty="0"/>
                    </a:p>
                  </a:txBody>
                  <a:tcPr/>
                </a:tc>
                <a:tc>
                  <a:txBody>
                    <a:bodyPr/>
                    <a:lstStyle/>
                    <a:p>
                      <a:r>
                        <a:rPr lang="en-US" sz="1200" dirty="0" smtClean="0"/>
                        <a:t>288</a:t>
                      </a:r>
                      <a:endParaRPr lang="en-GB" sz="1200" dirty="0"/>
                    </a:p>
                  </a:txBody>
                  <a:tcPr/>
                </a:tc>
              </a:tr>
              <a:tr h="238316">
                <a:tc>
                  <a:txBody>
                    <a:bodyPr/>
                    <a:lstStyle/>
                    <a:p>
                      <a:r>
                        <a:rPr lang="en-US" sz="1200" dirty="0" smtClean="0"/>
                        <a:t>Total accelerating voltage *)</a:t>
                      </a:r>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3600 MV</a:t>
                      </a:r>
                    </a:p>
                  </a:txBody>
                  <a:tcPr/>
                </a:tc>
              </a:tr>
              <a:tr h="238316">
                <a:tc>
                  <a:txBody>
                    <a:bodyPr/>
                    <a:lstStyle/>
                    <a:p>
                      <a:r>
                        <a:rPr lang="en-US" sz="1200" dirty="0" smtClean="0"/>
                        <a:t>Number of klystrons *)</a:t>
                      </a:r>
                      <a:endParaRPr lang="en-GB" sz="1200" dirty="0"/>
                    </a:p>
                  </a:txBody>
                  <a:tcPr/>
                </a:tc>
                <a:tc>
                  <a:txBody>
                    <a:bodyPr/>
                    <a:lstStyle/>
                    <a:p>
                      <a:r>
                        <a:rPr lang="en-US" sz="1200" dirty="0" smtClean="0"/>
                        <a:t>36</a:t>
                      </a:r>
                      <a:endParaRPr lang="en-GB" sz="1200" dirty="0"/>
                    </a:p>
                  </a:txBody>
                  <a:tcPr/>
                </a:tc>
              </a:tr>
              <a:tr h="238316">
                <a:tc>
                  <a:txBody>
                    <a:bodyPr/>
                    <a:lstStyle/>
                    <a:p>
                      <a:r>
                        <a:rPr lang="en-US" sz="1200" dirty="0" smtClean="0"/>
                        <a:t>Total </a:t>
                      </a:r>
                      <a:r>
                        <a:rPr lang="en-US" sz="1200" dirty="0" err="1" smtClean="0"/>
                        <a:t>cryomodule</a:t>
                      </a:r>
                      <a:r>
                        <a:rPr lang="en-US" sz="1200" dirty="0" smtClean="0"/>
                        <a:t> length</a:t>
                      </a:r>
                      <a:endParaRPr lang="en-GB" sz="1200" dirty="0"/>
                    </a:p>
                  </a:txBody>
                  <a:tcPr/>
                </a:tc>
                <a:tc>
                  <a:txBody>
                    <a:bodyPr/>
                    <a:lstStyle/>
                    <a:p>
                      <a:r>
                        <a:rPr lang="en-US" sz="1200" dirty="0" smtClean="0"/>
                        <a:t>817 m</a:t>
                      </a:r>
                      <a:endParaRPr lang="en-GB" sz="1200" dirty="0"/>
                    </a:p>
                  </a:txBody>
                  <a:tcPr/>
                </a:tc>
              </a:tr>
              <a:tr h="238316">
                <a:tc>
                  <a:txBody>
                    <a:bodyPr/>
                    <a:lstStyle/>
                    <a:p>
                      <a:r>
                        <a:rPr lang="en-US" sz="1200" dirty="0" smtClean="0"/>
                        <a:t>Cavities per klystron</a:t>
                      </a:r>
                      <a:endParaRPr lang="en-GB" sz="1200" dirty="0"/>
                    </a:p>
                  </a:txBody>
                  <a:tcPr/>
                </a:tc>
                <a:tc>
                  <a:txBody>
                    <a:bodyPr/>
                    <a:lstStyle/>
                    <a:p>
                      <a:r>
                        <a:rPr lang="en-US" sz="1200" dirty="0" smtClean="0"/>
                        <a:t>8</a:t>
                      </a:r>
                      <a:endParaRPr lang="en-GB" sz="1200" dirty="0"/>
                    </a:p>
                  </a:txBody>
                  <a:tcPr/>
                </a:tc>
              </a:tr>
              <a:tr h="238316">
                <a:tc>
                  <a:txBody>
                    <a:bodyPr/>
                    <a:lstStyle/>
                    <a:p>
                      <a:r>
                        <a:rPr lang="en-US" sz="1200" dirty="0" smtClean="0"/>
                        <a:t>Average (nom.) power per klystron </a:t>
                      </a:r>
                      <a:endParaRPr lang="en-GB" sz="1200" dirty="0"/>
                    </a:p>
                  </a:txBody>
                  <a:tcPr/>
                </a:tc>
                <a:tc>
                  <a:txBody>
                    <a:bodyPr/>
                    <a:lstStyle/>
                    <a:p>
                      <a:r>
                        <a:rPr lang="en-US" sz="1200" dirty="0" smtClean="0"/>
                        <a:t>0.6 (1.3)</a:t>
                      </a:r>
                      <a:r>
                        <a:rPr lang="en-US" sz="1200" baseline="0" dirty="0" smtClean="0"/>
                        <a:t> </a:t>
                      </a:r>
                      <a:r>
                        <a:rPr lang="en-US" sz="1200" dirty="0" smtClean="0"/>
                        <a:t>MW</a:t>
                      </a:r>
                      <a:endParaRPr lang="en-GB" sz="1200" dirty="0"/>
                    </a:p>
                  </a:txBody>
                  <a:tcPr/>
                </a:tc>
              </a:tr>
              <a:tr h="238316">
                <a:tc>
                  <a:txBody>
                    <a:bodyPr/>
                    <a:lstStyle/>
                    <a:p>
                      <a:r>
                        <a:rPr lang="en-US" sz="1200" dirty="0" smtClean="0"/>
                        <a:t>Average power per</a:t>
                      </a:r>
                      <a:r>
                        <a:rPr lang="en-US" sz="1200" baseline="0" dirty="0" smtClean="0"/>
                        <a:t> cavity</a:t>
                      </a:r>
                      <a:endParaRPr lang="en-GB" sz="1200" dirty="0"/>
                    </a:p>
                  </a:txBody>
                  <a:tcPr/>
                </a:tc>
                <a:tc>
                  <a:txBody>
                    <a:bodyPr/>
                    <a:lstStyle/>
                    <a:p>
                      <a:r>
                        <a:rPr lang="en-US" sz="1200" dirty="0" smtClean="0"/>
                        <a:t>90 kW</a:t>
                      </a:r>
                      <a:endParaRPr lang="en-GB" sz="1200"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03814699"/>
              </p:ext>
            </p:extLst>
          </p:nvPr>
        </p:nvGraphicFramePr>
        <p:xfrm>
          <a:off x="4932040" y="1556792"/>
          <a:ext cx="3816424" cy="1920240"/>
        </p:xfrm>
        <a:graphic>
          <a:graphicData uri="http://schemas.openxmlformats.org/drawingml/2006/table">
            <a:tbl>
              <a:tblPr firstCol="1" bandRow="1">
                <a:tableStyleId>{5C22544A-7EE6-4342-B048-85BDC9FD1C3A}</a:tableStyleId>
              </a:tblPr>
              <a:tblGrid>
                <a:gridCol w="2376264"/>
                <a:gridCol w="1440160"/>
              </a:tblGrid>
              <a:tr h="192021">
                <a:tc>
                  <a:txBody>
                    <a:bodyPr/>
                    <a:lstStyle/>
                    <a:p>
                      <a:r>
                        <a:rPr lang="en-US" sz="1200" dirty="0" smtClean="0"/>
                        <a:t>Circumference</a:t>
                      </a:r>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26.7 km</a:t>
                      </a:r>
                    </a:p>
                  </a:txBody>
                  <a:tcPr/>
                </a:tc>
              </a:tr>
              <a:tr h="192021">
                <a:tc>
                  <a:txBody>
                    <a:bodyPr/>
                    <a:lstStyle/>
                    <a:p>
                      <a:r>
                        <a:rPr lang="en-US" sz="1200" dirty="0" smtClean="0"/>
                        <a:t>Beam energy</a:t>
                      </a:r>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104.5 </a:t>
                      </a:r>
                      <a:r>
                        <a:rPr lang="en-US" sz="1200" dirty="0" err="1" smtClean="0"/>
                        <a:t>GeV</a:t>
                      </a:r>
                      <a:endParaRPr lang="en-US" sz="1200" dirty="0" smtClean="0"/>
                    </a:p>
                  </a:txBody>
                  <a:tcPr/>
                </a:tc>
              </a:tr>
              <a:tr h="192021">
                <a:tc>
                  <a:txBody>
                    <a:bodyPr/>
                    <a:lstStyle/>
                    <a:p>
                      <a:r>
                        <a:rPr lang="en-US" sz="1200" dirty="0" smtClean="0"/>
                        <a:t>Energy loss per turn</a:t>
                      </a:r>
                      <a:endParaRPr lang="en-GB" sz="1200" dirty="0"/>
                    </a:p>
                  </a:txBody>
                  <a:tcPr/>
                </a:tc>
                <a:tc>
                  <a:txBody>
                    <a:bodyPr/>
                    <a:lstStyle/>
                    <a:p>
                      <a:r>
                        <a:rPr lang="en-US" sz="1200" dirty="0" smtClean="0"/>
                        <a:t>3.4 </a:t>
                      </a:r>
                      <a:r>
                        <a:rPr lang="en-US" sz="1200" dirty="0" err="1" smtClean="0"/>
                        <a:t>GeV</a:t>
                      </a:r>
                      <a:endParaRPr lang="en-GB" sz="1200" dirty="0"/>
                    </a:p>
                  </a:txBody>
                  <a:tcPr/>
                </a:tc>
              </a:tr>
              <a:tr h="192021">
                <a:tc>
                  <a:txBody>
                    <a:bodyPr/>
                    <a:lstStyle/>
                    <a:p>
                      <a:r>
                        <a:rPr lang="en-US" sz="1200" dirty="0" smtClean="0"/>
                        <a:t>Beam current</a:t>
                      </a:r>
                      <a:endParaRPr lang="en-GB" sz="1200" dirty="0"/>
                    </a:p>
                  </a:txBody>
                  <a:tcPr/>
                </a:tc>
                <a:tc>
                  <a:txBody>
                    <a:bodyPr/>
                    <a:lstStyle/>
                    <a:p>
                      <a:r>
                        <a:rPr lang="en-US" sz="1200" dirty="0" smtClean="0"/>
                        <a:t>5 mA </a:t>
                      </a:r>
                      <a:endParaRPr lang="en-GB" sz="1200" dirty="0"/>
                    </a:p>
                  </a:txBody>
                  <a:tcPr/>
                </a:tc>
              </a:tr>
              <a:tr h="192021">
                <a:tc>
                  <a:txBody>
                    <a:bodyPr/>
                    <a:lstStyle/>
                    <a:p>
                      <a:r>
                        <a:rPr lang="en-US" sz="1200" dirty="0" smtClean="0"/>
                        <a:t>Synchrotron radiation</a:t>
                      </a:r>
                      <a:r>
                        <a:rPr lang="en-US" sz="1200" baseline="0" dirty="0" smtClean="0"/>
                        <a:t> </a:t>
                      </a:r>
                      <a:r>
                        <a:rPr lang="en-US" sz="1200" dirty="0" smtClean="0"/>
                        <a:t>power</a:t>
                      </a:r>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17 MW</a:t>
                      </a:r>
                      <a:endParaRPr lang="en-GB" sz="1200" dirty="0" smtClean="0"/>
                    </a:p>
                  </a:txBody>
                  <a:tcPr/>
                </a:tc>
              </a:tr>
              <a:tr h="192021">
                <a:tc>
                  <a:txBody>
                    <a:bodyPr/>
                    <a:lstStyle/>
                    <a:p>
                      <a:r>
                        <a:rPr lang="en-US" sz="1200" dirty="0" smtClean="0"/>
                        <a:t>Available cooling power</a:t>
                      </a:r>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latin typeface="+mn-lt"/>
                          <a:ea typeface="+mn-ea"/>
                          <a:cs typeface="+mn-cs"/>
                        </a:rPr>
                        <a:t>53 kW @ 4.5K</a:t>
                      </a:r>
                    </a:p>
                  </a:txBody>
                  <a:tcPr/>
                </a:tc>
              </a:tr>
              <a:tr h="192021">
                <a:tc>
                  <a:txBody>
                    <a:bodyPr/>
                    <a:lstStyle/>
                    <a:p>
                      <a:r>
                        <a:rPr lang="en-GB" sz="1200" dirty="0" smtClean="0"/>
                        <a:t>RF system surface</a:t>
                      </a:r>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latin typeface="+mn-lt"/>
                          <a:ea typeface="+mn-ea"/>
                          <a:cs typeface="+mn-cs"/>
                        </a:rPr>
                        <a:t>7 tennis courts</a:t>
                      </a:r>
                    </a:p>
                  </a:txBody>
                  <a:tcPr/>
                </a:tc>
              </a:tr>
            </a:tbl>
          </a:graphicData>
        </a:graphic>
      </p:graphicFrame>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238" t="15227" r="28820" b="18430"/>
          <a:stretch/>
        </p:blipFill>
        <p:spPr>
          <a:xfrm>
            <a:off x="683568" y="1340768"/>
            <a:ext cx="3399848" cy="2256536"/>
          </a:xfrm>
          <a:prstGeom prst="rect">
            <a:avLst/>
          </a:prstGeom>
        </p:spPr>
      </p:pic>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399735"/>
            <a:ext cx="3413669" cy="217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944" y="3609060"/>
            <a:ext cx="3521496" cy="253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1679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RF R&amp;D Subjects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73823847"/>
              </p:ext>
            </p:extLst>
          </p:nvPr>
        </p:nvGraphicFramePr>
        <p:xfrm>
          <a:off x="457200" y="16288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r>
              <a:rPr lang="en-US" smtClean="0"/>
              <a:t>Oct-2014</a:t>
            </a:r>
            <a:endParaRPr lang="en-US" dirty="0"/>
          </a:p>
        </p:txBody>
      </p:sp>
      <p:sp>
        <p:nvSpPr>
          <p:cNvPr id="6" name="Slide Number Placeholder 5"/>
          <p:cNvSpPr>
            <a:spLocks noGrp="1"/>
          </p:cNvSpPr>
          <p:nvPr>
            <p:ph type="sldNum" sz="quarter" idx="12"/>
          </p:nvPr>
        </p:nvSpPr>
        <p:spPr/>
        <p:txBody>
          <a:bodyPr/>
          <a:lstStyle/>
          <a:p>
            <a:fld id="{4B299E65-BC98-483A-8DDE-40B0893A437C}" type="slidenum">
              <a:rPr lang="en-US" smtClean="0"/>
              <a:pPr/>
              <a:t>18</a:t>
            </a:fld>
            <a:endParaRPr lang="en-US" dirty="0"/>
          </a:p>
        </p:txBody>
      </p:sp>
    </p:spTree>
    <p:extLst>
      <p:ext uri="{BB962C8B-B14F-4D97-AF65-F5344CB8AC3E}">
        <p14:creationId xmlns:p14="http://schemas.microsoft.com/office/powerpoint/2010/main" val="39830680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EAB7E910-3607-43F9-9341-C538C850C033}"/>
                                            </p:graphicEl>
                                          </p:spTgt>
                                        </p:tgtEl>
                                        <p:attrNameLst>
                                          <p:attrName>style.visibility</p:attrName>
                                        </p:attrNameLst>
                                      </p:cBhvr>
                                      <p:to>
                                        <p:strVal val="visible"/>
                                      </p:to>
                                    </p:set>
                                    <p:animEffect transition="in" filter="fade">
                                      <p:cBhvr>
                                        <p:cTn id="7" dur="1000"/>
                                        <p:tgtEl>
                                          <p:spTgt spid="5">
                                            <p:graphicEl>
                                              <a:dgm id="{EAB7E910-3607-43F9-9341-C538C850C033}"/>
                                            </p:graphicEl>
                                          </p:spTgt>
                                        </p:tgtEl>
                                      </p:cBhvr>
                                    </p:animEffect>
                                    <p:anim calcmode="lin" valueType="num">
                                      <p:cBhvr>
                                        <p:cTn id="8" dur="1000" fill="hold"/>
                                        <p:tgtEl>
                                          <p:spTgt spid="5">
                                            <p:graphicEl>
                                              <a:dgm id="{EAB7E910-3607-43F9-9341-C538C850C033}"/>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EAB7E910-3607-43F9-9341-C538C850C033}"/>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2CB788C8-E1E8-4E94-B07D-FACD3E2A9E8C}"/>
                                            </p:graphicEl>
                                          </p:spTgt>
                                        </p:tgtEl>
                                        <p:attrNameLst>
                                          <p:attrName>style.visibility</p:attrName>
                                        </p:attrNameLst>
                                      </p:cBhvr>
                                      <p:to>
                                        <p:strVal val="visible"/>
                                      </p:to>
                                    </p:set>
                                    <p:animEffect transition="in" filter="fade">
                                      <p:cBhvr>
                                        <p:cTn id="14" dur="1000"/>
                                        <p:tgtEl>
                                          <p:spTgt spid="5">
                                            <p:graphicEl>
                                              <a:dgm id="{2CB788C8-E1E8-4E94-B07D-FACD3E2A9E8C}"/>
                                            </p:graphicEl>
                                          </p:spTgt>
                                        </p:tgtEl>
                                      </p:cBhvr>
                                    </p:animEffect>
                                    <p:anim calcmode="lin" valueType="num">
                                      <p:cBhvr>
                                        <p:cTn id="15" dur="1000" fill="hold"/>
                                        <p:tgtEl>
                                          <p:spTgt spid="5">
                                            <p:graphicEl>
                                              <a:dgm id="{2CB788C8-E1E8-4E94-B07D-FACD3E2A9E8C}"/>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2CB788C8-E1E8-4E94-B07D-FACD3E2A9E8C}"/>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B6831239-612E-424A-A517-7B7A16907680}"/>
                                            </p:graphicEl>
                                          </p:spTgt>
                                        </p:tgtEl>
                                        <p:attrNameLst>
                                          <p:attrName>style.visibility</p:attrName>
                                        </p:attrNameLst>
                                      </p:cBhvr>
                                      <p:to>
                                        <p:strVal val="visible"/>
                                      </p:to>
                                    </p:set>
                                    <p:animEffect transition="in" filter="fade">
                                      <p:cBhvr>
                                        <p:cTn id="21" dur="1000"/>
                                        <p:tgtEl>
                                          <p:spTgt spid="5">
                                            <p:graphicEl>
                                              <a:dgm id="{B6831239-612E-424A-A517-7B7A16907680}"/>
                                            </p:graphicEl>
                                          </p:spTgt>
                                        </p:tgtEl>
                                      </p:cBhvr>
                                    </p:animEffect>
                                    <p:anim calcmode="lin" valueType="num">
                                      <p:cBhvr>
                                        <p:cTn id="22" dur="1000" fill="hold"/>
                                        <p:tgtEl>
                                          <p:spTgt spid="5">
                                            <p:graphicEl>
                                              <a:dgm id="{B6831239-612E-424A-A517-7B7A16907680}"/>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B6831239-612E-424A-A517-7B7A1690768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800" dirty="0" smtClean="0"/>
              <a:t>Superconducting RF:</a:t>
            </a:r>
            <a:br>
              <a:rPr lang="en-GB" sz="4800" dirty="0" smtClean="0"/>
            </a:br>
            <a:r>
              <a:rPr lang="en-GB" sz="3600" dirty="0" smtClean="0"/>
              <a:t>General Considerations</a:t>
            </a:r>
            <a:endParaRPr lang="en-GB" sz="4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1"/>
                <a:ext cx="8229600" cy="3917032"/>
              </a:xfrm>
            </p:spPr>
            <p:txBody>
              <a:bodyPr/>
              <a:lstStyle/>
              <a:p>
                <a:r>
                  <a:rPr lang="en-GB" dirty="0" smtClean="0"/>
                  <a:t>FHC-</a:t>
                </a:r>
                <a:r>
                  <a:rPr lang="en-GB" dirty="0" err="1" smtClean="0"/>
                  <a:t>ee</a:t>
                </a:r>
                <a:r>
                  <a:rPr lang="en-GB" dirty="0" smtClean="0"/>
                  <a:t> total power needed per beam:</a:t>
                </a:r>
              </a:p>
              <a:p>
                <a:pPr marL="457200" lvl="1" indent="0">
                  <a:buNone/>
                </a:pP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b="0" i="1" smtClean="0">
                              <a:latin typeface="Cambria Math"/>
                            </a:rPr>
                            <m:t>𝑃</m:t>
                          </m:r>
                        </m:e>
                        <m:sub>
                          <m:r>
                            <a:rPr lang="en-GB" b="0" i="1" smtClean="0">
                              <a:latin typeface="Cambria Math"/>
                            </a:rPr>
                            <m:t>𝑆𝑅</m:t>
                          </m:r>
                        </m:sub>
                      </m:sSub>
                      <m:r>
                        <a:rPr lang="en-GB" b="0" i="1" smtClean="0">
                          <a:latin typeface="Cambria Math"/>
                        </a:rPr>
                        <m:t>=</m:t>
                      </m:r>
                      <m:f>
                        <m:fPr>
                          <m:ctrlPr>
                            <a:rPr lang="en-GB" b="0" i="1" smtClean="0">
                              <a:latin typeface="Cambria Math"/>
                            </a:rPr>
                          </m:ctrlPr>
                        </m:fPr>
                        <m:num>
                          <m:r>
                            <a:rPr lang="en-GB" b="0" i="1" smtClean="0">
                              <a:latin typeface="Cambria Math"/>
                            </a:rPr>
                            <m:t>𝑒</m:t>
                          </m:r>
                          <m:r>
                            <a:rPr lang="en-GB" b="0" i="1" smtClean="0">
                              <a:latin typeface="Cambria Math"/>
                            </a:rPr>
                            <m:t> </m:t>
                          </m:r>
                          <m:r>
                            <a:rPr lang="en-GB" b="0" i="1" smtClean="0">
                              <a:latin typeface="Cambria Math"/>
                            </a:rPr>
                            <m:t>𝑐</m:t>
                          </m:r>
                        </m:num>
                        <m:den>
                          <m:r>
                            <a:rPr lang="en-GB" b="0" i="1" smtClean="0">
                              <a:latin typeface="Cambria Math"/>
                            </a:rPr>
                            <m:t>6 </m:t>
                          </m:r>
                          <m:r>
                            <a:rPr lang="en-GB" b="0" i="1" smtClean="0">
                              <a:latin typeface="Cambria Math"/>
                            </a:rPr>
                            <m:t>𝜋</m:t>
                          </m:r>
                          <m:sSub>
                            <m:sSubPr>
                              <m:ctrlPr>
                                <a:rPr lang="en-GB" b="0" i="1" smtClean="0">
                                  <a:latin typeface="Cambria Math"/>
                                </a:rPr>
                              </m:ctrlPr>
                            </m:sSubPr>
                            <m:e>
                              <m:r>
                                <a:rPr lang="en-GB" b="0" i="1" smtClean="0">
                                  <a:latin typeface="Cambria Math"/>
                                </a:rPr>
                                <m:t>𝜀</m:t>
                              </m:r>
                            </m:e>
                            <m:sub>
                              <m:r>
                                <a:rPr lang="en-GB" b="0" i="1" smtClean="0">
                                  <a:latin typeface="Cambria Math"/>
                                </a:rPr>
                                <m:t>0</m:t>
                              </m:r>
                            </m:sub>
                          </m:sSub>
                        </m:den>
                      </m:f>
                      <m:r>
                        <a:rPr lang="en-GB" b="0" i="1" smtClean="0">
                          <a:latin typeface="Cambria Math"/>
                        </a:rPr>
                        <m:t>∙</m:t>
                      </m:r>
                      <m:f>
                        <m:fPr>
                          <m:ctrlPr>
                            <a:rPr lang="en-GB" b="0" i="1" smtClean="0">
                              <a:latin typeface="Cambria Math"/>
                            </a:rPr>
                          </m:ctrlPr>
                        </m:fPr>
                        <m:num>
                          <m:sSup>
                            <m:sSupPr>
                              <m:ctrlPr>
                                <a:rPr lang="en-GB" b="0" i="1" smtClean="0">
                                  <a:latin typeface="Cambria Math"/>
                                </a:rPr>
                              </m:ctrlPr>
                            </m:sSupPr>
                            <m:e>
                              <m:r>
                                <a:rPr lang="en-GB" b="0" i="1" smtClean="0">
                                  <a:latin typeface="Cambria Math"/>
                                </a:rPr>
                                <m:t>𝛾</m:t>
                              </m:r>
                            </m:e>
                            <m:sup>
                              <m:r>
                                <a:rPr lang="en-GB" b="0" i="1" smtClean="0">
                                  <a:latin typeface="Cambria Math"/>
                                </a:rPr>
                                <m:t>4</m:t>
                              </m:r>
                            </m:sup>
                          </m:sSup>
                        </m:num>
                        <m:den>
                          <m:sSup>
                            <m:sSupPr>
                              <m:ctrlPr>
                                <a:rPr lang="en-GB" b="0" i="1" smtClean="0">
                                  <a:latin typeface="Cambria Math"/>
                                </a:rPr>
                              </m:ctrlPr>
                            </m:sSupPr>
                            <m:e>
                              <m:r>
                                <a:rPr lang="en-GB" b="0" i="1" smtClean="0">
                                  <a:latin typeface="Cambria Math"/>
                                </a:rPr>
                                <m:t>𝜌</m:t>
                              </m:r>
                            </m:e>
                            <m:sup>
                              <m:r>
                                <a:rPr lang="en-GB" b="0" i="1" smtClean="0">
                                  <a:latin typeface="Cambria Math"/>
                                </a:rPr>
                                <m:t>2</m:t>
                              </m:r>
                            </m:sup>
                          </m:sSup>
                        </m:den>
                      </m:f>
                      <m:r>
                        <a:rPr lang="en-GB" b="0" i="1" smtClean="0">
                          <a:latin typeface="Cambria Math"/>
                        </a:rPr>
                        <m:t>∙</m:t>
                      </m:r>
                      <m:f>
                        <m:fPr>
                          <m:ctrlPr>
                            <a:rPr lang="en-GB" b="0" i="1" smtClean="0">
                              <a:latin typeface="Cambria Math"/>
                            </a:rPr>
                          </m:ctrlPr>
                        </m:fPr>
                        <m:num>
                          <m:sSub>
                            <m:sSubPr>
                              <m:ctrlPr>
                                <a:rPr lang="en-GB" b="0" i="1" smtClean="0">
                                  <a:latin typeface="Cambria Math"/>
                                </a:rPr>
                              </m:ctrlPr>
                            </m:sSubPr>
                            <m:e>
                              <m:r>
                                <a:rPr lang="en-GB" b="0" i="1" smtClean="0">
                                  <a:latin typeface="Cambria Math"/>
                                </a:rPr>
                                <m:t>𝐼</m:t>
                              </m:r>
                            </m:e>
                            <m:sub>
                              <m:r>
                                <a:rPr lang="en-GB" b="0" i="1" smtClean="0">
                                  <a:latin typeface="Cambria Math"/>
                                </a:rPr>
                                <m:t>𝑏</m:t>
                              </m:r>
                            </m:sub>
                          </m:sSub>
                        </m:num>
                        <m:den>
                          <m:sSub>
                            <m:sSubPr>
                              <m:ctrlPr>
                                <a:rPr lang="en-GB" b="0" i="1" smtClean="0">
                                  <a:latin typeface="Cambria Math"/>
                                </a:rPr>
                              </m:ctrlPr>
                            </m:sSubPr>
                            <m:e>
                              <m:r>
                                <a:rPr lang="en-GB" b="0" i="1" smtClean="0">
                                  <a:latin typeface="Cambria Math"/>
                                </a:rPr>
                                <m:t>𝑓</m:t>
                              </m:r>
                            </m:e>
                            <m:sub>
                              <m:r>
                                <a:rPr lang="en-GB" b="0" i="1" smtClean="0">
                                  <a:latin typeface="Cambria Math"/>
                                </a:rPr>
                                <m:t>𝑟𝑒𝑣</m:t>
                              </m:r>
                            </m:sub>
                          </m:sSub>
                        </m:den>
                      </m:f>
                    </m:oMath>
                  </m:oMathPara>
                </a14:m>
                <a:endParaRPr lang="en-GB" dirty="0" smtClean="0"/>
              </a:p>
              <a:p>
                <a:r>
                  <a:rPr lang="en-GB" dirty="0" smtClean="0"/>
                  <a:t>Also: need to maintain longitudinal focusing with sufficient momentum acceptance </a:t>
                </a:r>
                <a14:m>
                  <m:oMath xmlns:m="http://schemas.openxmlformats.org/officeDocument/2006/math">
                    <m:sSub>
                      <m:sSubPr>
                        <m:ctrlPr>
                          <a:rPr lang="en-GB" b="0" i="1" smtClean="0">
                            <a:latin typeface="Cambria Math"/>
                          </a:rPr>
                        </m:ctrlPr>
                      </m:sSubPr>
                      <m:e>
                        <m:r>
                          <a:rPr lang="en-GB" b="0" i="1" smtClean="0">
                            <a:latin typeface="Cambria Math"/>
                          </a:rPr>
                          <m:t>|</m:t>
                        </m:r>
                        <m:r>
                          <a:rPr lang="en-GB" b="0" i="1" smtClean="0">
                            <a:latin typeface="Cambria Math"/>
                          </a:rPr>
                          <m:t>𝛿</m:t>
                        </m:r>
                      </m:e>
                      <m:sub>
                        <m:r>
                          <a:rPr lang="en-GB" b="0" i="1" smtClean="0">
                            <a:latin typeface="Cambria Math"/>
                          </a:rPr>
                          <m:t>𝑚𝑎𝑥</m:t>
                        </m:r>
                        <m:r>
                          <a:rPr lang="en-GB" b="0" i="1" smtClean="0">
                            <a:latin typeface="Cambria Math"/>
                          </a:rPr>
                          <m:t>,</m:t>
                        </m:r>
                        <m:r>
                          <a:rPr lang="en-GB" b="0" i="1" smtClean="0">
                            <a:latin typeface="Cambria Math"/>
                          </a:rPr>
                          <m:t>𝑅𝐹</m:t>
                        </m:r>
                      </m:sub>
                    </m:sSub>
                    <m:r>
                      <a:rPr lang="en-GB" b="0" i="1" smtClean="0">
                        <a:latin typeface="Cambria Math"/>
                      </a:rPr>
                      <m:t>|</m:t>
                    </m:r>
                  </m:oMath>
                </a14:m>
                <a:r>
                  <a:rPr lang="en-GB" dirty="0" smtClean="0"/>
                  <a:t> to keep good beam lifetime</a:t>
                </a:r>
              </a:p>
              <a:p>
                <a:pPr marL="0" indent="0">
                  <a:buNone/>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1"/>
                <a:ext cx="8229600" cy="3917032"/>
              </a:xfrm>
              <a:blipFill rotWithShape="1">
                <a:blip r:embed="rId2"/>
                <a:stretch>
                  <a:fillRect l="-963" t="-2025"/>
                </a:stretch>
              </a:blipFill>
            </p:spPr>
            <p:txBody>
              <a:bodyPr/>
              <a:lstStyle/>
              <a:p>
                <a:r>
                  <a:rPr lang="en-GB">
                    <a:noFill/>
                  </a:rPr>
                  <a:t> </a:t>
                </a:r>
              </a:p>
            </p:txBody>
          </p:sp>
        </mc:Fallback>
      </mc:AlternateContent>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19</a:t>
            </a:fld>
            <a:endParaRPr lang="en-US"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12663608"/>
                  </p:ext>
                </p:extLst>
              </p:nvPr>
            </p:nvGraphicFramePr>
            <p:xfrm>
              <a:off x="1835696" y="4005064"/>
              <a:ext cx="5328592" cy="1297088"/>
            </p:xfrm>
            <a:graphic>
              <a:graphicData uri="http://schemas.openxmlformats.org/drawingml/2006/table">
                <a:tbl>
                  <a:tblPr firstRow="1" bandRow="1">
                    <a:tableStyleId>{5C22544A-7EE6-4342-B048-85BDC9FD1C3A}</a:tableStyleId>
                  </a:tblPr>
                  <a:tblGrid>
                    <a:gridCol w="1080120"/>
                    <a:gridCol w="2088232"/>
                    <a:gridCol w="2160240"/>
                  </a:tblGrid>
                  <a:tr h="432048">
                    <a:tc>
                      <a:txBody>
                        <a:bodyPr/>
                        <a:lstStyle/>
                        <a:p>
                          <a:r>
                            <a:rPr lang="en-US" sz="1800" dirty="0" smtClean="0"/>
                            <a:t>Energy</a:t>
                          </a:r>
                          <a:endParaRPr lang="en-GB" sz="1800" dirty="0"/>
                        </a:p>
                      </a:txBody>
                      <a:tcPr/>
                    </a:tc>
                    <a:tc>
                      <a:txBody>
                        <a:bodyPr/>
                        <a:lstStyle/>
                        <a:p>
                          <a14:m>
                            <m:oMath xmlns:m="http://schemas.openxmlformats.org/officeDocument/2006/math">
                              <m:sSub>
                                <m:sSubPr>
                                  <m:ctrlPr>
                                    <a:rPr lang="en-GB" sz="1800" b="1" i="1" smtClean="0">
                                      <a:latin typeface="Cambria Math"/>
                                    </a:rPr>
                                  </m:ctrlPr>
                                </m:sSubPr>
                                <m:e>
                                  <m:r>
                                    <a:rPr lang="en-GB" sz="1800" b="1" i="1" smtClean="0">
                                      <a:latin typeface="Cambria Math"/>
                                    </a:rPr>
                                    <m:t>𝑽</m:t>
                                  </m:r>
                                </m:e>
                                <m:sub>
                                  <m:r>
                                    <a:rPr lang="en-GB" sz="1800" b="1" i="1" smtClean="0">
                                      <a:latin typeface="Cambria Math"/>
                                    </a:rPr>
                                    <m:t>𝑹𝑭</m:t>
                                  </m:r>
                                </m:sub>
                              </m:sSub>
                            </m:oMath>
                          </a14:m>
                          <a:r>
                            <a:rPr lang="en-US" sz="1800" dirty="0" smtClean="0"/>
                            <a:t> for </a:t>
                          </a:r>
                          <a14:m>
                            <m:oMath xmlns:m="http://schemas.openxmlformats.org/officeDocument/2006/math">
                              <m:sSub>
                                <m:sSubPr>
                                  <m:ctrlPr>
                                    <a:rPr lang="en-GB" sz="1800" b="1" i="1" dirty="0" smtClean="0">
                                      <a:latin typeface="Cambria Math"/>
                                    </a:rPr>
                                  </m:ctrlPr>
                                </m:sSubPr>
                                <m:e>
                                  <m:r>
                                    <a:rPr lang="en-GB" sz="1800" b="1" i="1" dirty="0" smtClean="0">
                                      <a:latin typeface="Cambria Math"/>
                                    </a:rPr>
                                    <m:t>𝝉</m:t>
                                  </m:r>
                                </m:e>
                                <m:sub>
                                  <m:r>
                                    <a:rPr lang="en-GB" sz="1800" b="1" i="1" dirty="0" smtClean="0">
                                      <a:latin typeface="Cambria Math"/>
                                    </a:rPr>
                                    <m:t>𝒒</m:t>
                                  </m:r>
                                </m:sub>
                              </m:sSub>
                              <m:r>
                                <a:rPr lang="en-US" sz="1800" i="1" dirty="0" smtClean="0">
                                  <a:latin typeface="Cambria Math"/>
                                </a:rPr>
                                <m:t>=100</m:t>
                              </m:r>
                              <m:r>
                                <a:rPr lang="en-GB" sz="1800" b="1" i="1" dirty="0" smtClean="0">
                                  <a:latin typeface="Cambria Math"/>
                                </a:rPr>
                                <m:t> </m:t>
                              </m:r>
                              <m:r>
                                <a:rPr lang="en-US" sz="1800" i="1" dirty="0" smtClean="0">
                                  <a:latin typeface="Cambria Math"/>
                                </a:rPr>
                                <m:t>h</m:t>
                              </m:r>
                            </m:oMath>
                          </a14:m>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GB" sz="1800" b="1" i="1" smtClean="0">
                                      <a:latin typeface="Cambria Math"/>
                                    </a:rPr>
                                  </m:ctrlPr>
                                </m:sSubPr>
                                <m:e>
                                  <m:r>
                                    <a:rPr lang="en-GB" sz="1800" b="1" i="1" smtClean="0">
                                      <a:latin typeface="Cambria Math"/>
                                    </a:rPr>
                                    <m:t>𝑽</m:t>
                                  </m:r>
                                </m:e>
                                <m:sub>
                                  <m:r>
                                    <a:rPr lang="en-GB" sz="1800" b="1" i="1" smtClean="0">
                                      <a:latin typeface="Cambria Math"/>
                                    </a:rPr>
                                    <m:t>𝑹𝑭</m:t>
                                  </m:r>
                                </m:sub>
                              </m:sSub>
                            </m:oMath>
                          </a14:m>
                          <a:r>
                            <a:rPr lang="en-US" sz="1800" dirty="0" smtClean="0"/>
                            <a:t> for </a:t>
                          </a:r>
                          <a14:m>
                            <m:oMath xmlns:m="http://schemas.openxmlformats.org/officeDocument/2006/math">
                              <m:sSub>
                                <m:sSubPr>
                                  <m:ctrlPr>
                                    <a:rPr lang="en-GB" sz="1800" b="1" i="1" smtClean="0">
                                      <a:latin typeface="Cambria Math"/>
                                    </a:rPr>
                                  </m:ctrlPr>
                                </m:sSubPr>
                                <m:e>
                                  <m:r>
                                    <a:rPr lang="en-GB" sz="1800" b="1" i="1" smtClean="0">
                                      <a:latin typeface="Cambria Math"/>
                                    </a:rPr>
                                    <m:t>𝜹</m:t>
                                  </m:r>
                                </m:e>
                                <m:sub>
                                  <m:r>
                                    <a:rPr lang="en-GB" sz="1800" b="1" i="1" smtClean="0">
                                      <a:latin typeface="Cambria Math"/>
                                    </a:rPr>
                                    <m:t>𝒎𝒂𝒙</m:t>
                                  </m:r>
                                  <m:r>
                                    <a:rPr lang="en-GB" sz="1800" b="1" i="1" smtClean="0">
                                      <a:latin typeface="Cambria Math"/>
                                    </a:rPr>
                                    <m:t>,</m:t>
                                  </m:r>
                                  <m:r>
                                    <a:rPr lang="en-GB" sz="1800" b="1" i="1" smtClean="0">
                                      <a:latin typeface="Cambria Math"/>
                                    </a:rPr>
                                    <m:t>𝑹𝑭</m:t>
                                  </m:r>
                                </m:sub>
                              </m:sSub>
                            </m:oMath>
                          </a14:m>
                          <a:endParaRPr lang="en-GB" sz="1800" dirty="0"/>
                        </a:p>
                      </a:txBody>
                      <a:tcPr/>
                    </a:tc>
                  </a:tr>
                  <a:tr h="432520">
                    <a:tc>
                      <a:txBody>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a:rPr>
                                  <m:t>𝟏𝟐𝟎</m:t>
                                </m:r>
                                <m:r>
                                  <a:rPr lang="en-US" sz="1800" b="1" i="1" dirty="0" smtClean="0">
                                    <a:latin typeface="Cambria Math"/>
                                  </a:rPr>
                                  <m:t> </m:t>
                                </m:r>
                                <m:r>
                                  <m:rPr>
                                    <m:nor/>
                                  </m:rPr>
                                  <a:rPr lang="en-US" sz="1800" b="1" i="0" dirty="0" err="1" smtClean="0">
                                    <a:latin typeface="Cambria Math"/>
                                  </a:rPr>
                                  <m:t>GeV</m:t>
                                </m:r>
                              </m:oMath>
                            </m:oMathPara>
                          </a14:m>
                          <a:endParaRPr lang="en-GB" sz="1800" b="1" dirty="0"/>
                        </a:p>
                      </a:txBody>
                      <a:tcPr/>
                    </a:tc>
                    <a:tc>
                      <a:txBody>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a:rPr>
                                  <m:t>𝟐</m:t>
                                </m:r>
                                <m:r>
                                  <a:rPr lang="en-US" sz="1800" b="1" i="1" dirty="0" smtClean="0">
                                    <a:latin typeface="Cambria Math"/>
                                  </a:rPr>
                                  <m:t>.</m:t>
                                </m:r>
                                <m:r>
                                  <a:rPr lang="en-US" sz="1800" b="1" i="1" dirty="0" smtClean="0">
                                    <a:latin typeface="Cambria Math"/>
                                  </a:rPr>
                                  <m:t>𝟐</m:t>
                                </m:r>
                                <m:r>
                                  <a:rPr lang="en-GB" sz="1800" b="1" i="1" dirty="0" smtClean="0">
                                    <a:latin typeface="Cambria Math"/>
                                  </a:rPr>
                                  <m:t> </m:t>
                                </m:r>
                                <m:r>
                                  <m:rPr>
                                    <m:nor/>
                                  </m:rPr>
                                  <a:rPr lang="en-GB" sz="1800" b="1" i="0" dirty="0" smtClean="0">
                                    <a:latin typeface="Cambria Math"/>
                                  </a:rPr>
                                  <m:t>GV</m:t>
                                </m:r>
                              </m:oMath>
                            </m:oMathPara>
                          </a14:m>
                          <a:endParaRPr lang="en-GB" sz="1800" b="1" dirty="0"/>
                        </a:p>
                      </a:txBody>
                      <a:tcPr/>
                    </a:tc>
                    <a:tc>
                      <a:txBody>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a:rPr>
                                  <m:t>𝟐</m:t>
                                </m:r>
                                <m:r>
                                  <a:rPr lang="en-US" sz="1800" b="1" i="1" dirty="0" smtClean="0">
                                    <a:latin typeface="Cambria Math"/>
                                  </a:rPr>
                                  <m:t>.</m:t>
                                </m:r>
                                <m:r>
                                  <a:rPr lang="en-US" sz="1800" b="1" i="1" dirty="0" smtClean="0">
                                    <a:latin typeface="Cambria Math"/>
                                  </a:rPr>
                                  <m:t>𝟕</m:t>
                                </m:r>
                                <m:r>
                                  <a:rPr lang="en-GB" sz="1800" b="1" i="1" dirty="0" smtClean="0">
                                    <a:latin typeface="Cambria Math"/>
                                  </a:rPr>
                                  <m:t> </m:t>
                                </m:r>
                                <m:r>
                                  <m:rPr>
                                    <m:nor/>
                                  </m:rPr>
                                  <a:rPr lang="en-GB" sz="1800" b="1" i="0" dirty="0" smtClean="0">
                                    <a:latin typeface="Cambria Math"/>
                                  </a:rPr>
                                  <m:t>GV</m:t>
                                </m:r>
                              </m:oMath>
                            </m:oMathPara>
                          </a14:m>
                          <a:endParaRPr lang="en-GB" sz="1800" b="1" dirty="0"/>
                        </a:p>
                      </a:txBody>
                      <a:tcPr/>
                    </a:tc>
                  </a:tr>
                  <a:tr h="432520">
                    <a:tc>
                      <a:txBody>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a:rPr>
                                  <m:t>𝟏</m:t>
                                </m:r>
                                <m:r>
                                  <a:rPr lang="en-GB" sz="1800" b="1" i="1" dirty="0" smtClean="0">
                                    <a:latin typeface="Cambria Math"/>
                                  </a:rPr>
                                  <m:t>𝟕𝟓</m:t>
                                </m:r>
                                <m:r>
                                  <a:rPr lang="en-US" sz="1800" b="1" i="1" dirty="0" smtClean="0">
                                    <a:latin typeface="Cambria Math"/>
                                  </a:rPr>
                                  <m:t> </m:t>
                                </m:r>
                                <m:r>
                                  <m:rPr>
                                    <m:nor/>
                                  </m:rPr>
                                  <a:rPr lang="en-US" sz="1800" b="1" i="0" dirty="0" err="1" smtClean="0">
                                    <a:latin typeface="Cambria Math"/>
                                  </a:rPr>
                                  <m:t>GeV</m:t>
                                </m:r>
                              </m:oMath>
                            </m:oMathPara>
                          </a14:m>
                          <a:endParaRPr lang="en-GB" sz="1800" b="1" dirty="0"/>
                        </a:p>
                      </a:txBody>
                      <a:tcPr/>
                    </a:tc>
                    <a:tc>
                      <a:txBody>
                        <a:bodyPr/>
                        <a:lstStyle/>
                        <a:p>
                          <a:pPr/>
                          <a14:m>
                            <m:oMathPara xmlns:m="http://schemas.openxmlformats.org/officeDocument/2006/math">
                              <m:oMathParaPr>
                                <m:jc m:val="centerGroup"/>
                              </m:oMathParaPr>
                              <m:oMath xmlns:m="http://schemas.openxmlformats.org/officeDocument/2006/math">
                                <m:r>
                                  <a:rPr lang="en-GB" sz="1800" b="1" i="1" baseline="0" smtClean="0">
                                    <a:latin typeface="Cambria Math"/>
                                  </a:rPr>
                                  <m:t>𝟗</m:t>
                                </m:r>
                                <m:r>
                                  <a:rPr lang="en-GB" sz="1800" b="1" i="1" baseline="0" smtClean="0">
                                    <a:latin typeface="Cambria Math"/>
                                  </a:rPr>
                                  <m:t>.</m:t>
                                </m:r>
                                <m:r>
                                  <a:rPr lang="en-GB" sz="1800" b="1" i="1" baseline="0" smtClean="0">
                                    <a:latin typeface="Cambria Math"/>
                                  </a:rPr>
                                  <m:t>𝟕</m:t>
                                </m:r>
                                <m:r>
                                  <a:rPr lang="en-GB" sz="1800" b="1" i="1" baseline="0" smtClean="0">
                                    <a:latin typeface="Cambria Math"/>
                                  </a:rPr>
                                  <m:t> </m:t>
                                </m:r>
                                <m:r>
                                  <m:rPr>
                                    <m:nor/>
                                  </m:rPr>
                                  <a:rPr lang="en-GB" sz="1800" b="1" i="0" baseline="0" smtClean="0">
                                    <a:latin typeface="Cambria Math"/>
                                  </a:rPr>
                                  <m:t>GV</m:t>
                                </m:r>
                              </m:oMath>
                            </m:oMathPara>
                          </a14:m>
                          <a:endParaRPr lang="en-GB" sz="1800" b="1" baseline="0" dirty="0"/>
                        </a:p>
                      </a:txBody>
                      <a:tcPr/>
                    </a:tc>
                    <a:tc>
                      <a:txBody>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a:rPr>
                                  <m:t>𝟏𝟏</m:t>
                                </m:r>
                                <m:r>
                                  <a:rPr lang="en-US" sz="1800" b="1" i="1" dirty="0" smtClean="0">
                                    <a:latin typeface="Cambria Math"/>
                                  </a:rPr>
                                  <m:t>.</m:t>
                                </m:r>
                                <m:r>
                                  <a:rPr lang="en-US" sz="1800" b="1" i="1" dirty="0" smtClean="0">
                                    <a:latin typeface="Cambria Math"/>
                                  </a:rPr>
                                  <m:t>𝟐</m:t>
                                </m:r>
                                <m:r>
                                  <a:rPr lang="en-GB" sz="1800" b="1" i="1" dirty="0" smtClean="0">
                                    <a:latin typeface="Cambria Math"/>
                                  </a:rPr>
                                  <m:t> </m:t>
                                </m:r>
                                <m:r>
                                  <m:rPr>
                                    <m:nor/>
                                  </m:rPr>
                                  <a:rPr lang="en-GB" sz="1800" b="1" i="0" dirty="0" smtClean="0">
                                    <a:latin typeface="Cambria Math"/>
                                  </a:rPr>
                                  <m:t>GV</m:t>
                                </m:r>
                              </m:oMath>
                            </m:oMathPara>
                          </a14:m>
                          <a:endParaRPr lang="en-GB" sz="1800" b="1" dirty="0"/>
                        </a:p>
                      </a:txBody>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12663608"/>
                  </p:ext>
                </p:extLst>
              </p:nvPr>
            </p:nvGraphicFramePr>
            <p:xfrm>
              <a:off x="1835696" y="4005064"/>
              <a:ext cx="5328592" cy="1297088"/>
            </p:xfrm>
            <a:graphic>
              <a:graphicData uri="http://schemas.openxmlformats.org/drawingml/2006/table">
                <a:tbl>
                  <a:tblPr firstRow="1" bandRow="1">
                    <a:tableStyleId>{5C22544A-7EE6-4342-B048-85BDC9FD1C3A}</a:tableStyleId>
                  </a:tblPr>
                  <a:tblGrid>
                    <a:gridCol w="1080120"/>
                    <a:gridCol w="2088232"/>
                    <a:gridCol w="2160240"/>
                  </a:tblGrid>
                  <a:tr h="432048">
                    <a:tc>
                      <a:txBody>
                        <a:bodyPr/>
                        <a:lstStyle/>
                        <a:p>
                          <a:r>
                            <a:rPr lang="en-US" sz="1800" dirty="0" smtClean="0"/>
                            <a:t>Energy</a:t>
                          </a:r>
                          <a:endParaRPr lang="en-GB" sz="1800" dirty="0"/>
                        </a:p>
                      </a:txBody>
                      <a:tcPr/>
                    </a:tc>
                    <a:tc>
                      <a:txBody>
                        <a:bodyPr/>
                        <a:lstStyle/>
                        <a:p>
                          <a:endParaRPr lang="en-US"/>
                        </a:p>
                      </a:txBody>
                      <a:tcPr>
                        <a:blipFill rotWithShape="1">
                          <a:blip r:embed="rId3"/>
                          <a:stretch>
                            <a:fillRect l="-51603" t="-7042" r="-103499" b="-200000"/>
                          </a:stretch>
                        </a:blipFill>
                      </a:tcPr>
                    </a:tc>
                    <a:tc>
                      <a:txBody>
                        <a:bodyPr/>
                        <a:lstStyle/>
                        <a:p>
                          <a:endParaRPr lang="en-US"/>
                        </a:p>
                      </a:txBody>
                      <a:tcPr>
                        <a:blipFill rotWithShape="1">
                          <a:blip r:embed="rId3"/>
                          <a:stretch>
                            <a:fillRect l="-146893" t="-7042" r="-282" b="-200000"/>
                          </a:stretch>
                        </a:blipFill>
                      </a:tcPr>
                    </a:tc>
                  </a:tr>
                  <a:tr h="432520">
                    <a:tc>
                      <a:txBody>
                        <a:bodyPr/>
                        <a:lstStyle/>
                        <a:p>
                          <a:endParaRPr lang="en-US"/>
                        </a:p>
                      </a:txBody>
                      <a:tcPr>
                        <a:blipFill rotWithShape="1">
                          <a:blip r:embed="rId3"/>
                          <a:stretch>
                            <a:fillRect t="-107042" r="-394350" b="-100000"/>
                          </a:stretch>
                        </a:blipFill>
                      </a:tcPr>
                    </a:tc>
                    <a:tc>
                      <a:txBody>
                        <a:bodyPr/>
                        <a:lstStyle/>
                        <a:p>
                          <a:endParaRPr lang="en-US"/>
                        </a:p>
                      </a:txBody>
                      <a:tcPr>
                        <a:blipFill rotWithShape="1">
                          <a:blip r:embed="rId3"/>
                          <a:stretch>
                            <a:fillRect l="-51603" t="-107042" r="-103499" b="-100000"/>
                          </a:stretch>
                        </a:blipFill>
                      </a:tcPr>
                    </a:tc>
                    <a:tc>
                      <a:txBody>
                        <a:bodyPr/>
                        <a:lstStyle/>
                        <a:p>
                          <a:endParaRPr lang="en-US"/>
                        </a:p>
                      </a:txBody>
                      <a:tcPr>
                        <a:blipFill rotWithShape="1">
                          <a:blip r:embed="rId3"/>
                          <a:stretch>
                            <a:fillRect l="-146893" t="-107042" r="-282" b="-100000"/>
                          </a:stretch>
                        </a:blipFill>
                      </a:tcPr>
                    </a:tc>
                  </a:tr>
                  <a:tr h="432520">
                    <a:tc>
                      <a:txBody>
                        <a:bodyPr/>
                        <a:lstStyle/>
                        <a:p>
                          <a:endParaRPr lang="en-US"/>
                        </a:p>
                      </a:txBody>
                      <a:tcPr>
                        <a:blipFill rotWithShape="1">
                          <a:blip r:embed="rId3"/>
                          <a:stretch>
                            <a:fillRect t="-207042" r="-394350"/>
                          </a:stretch>
                        </a:blipFill>
                      </a:tcPr>
                    </a:tc>
                    <a:tc>
                      <a:txBody>
                        <a:bodyPr/>
                        <a:lstStyle/>
                        <a:p>
                          <a:endParaRPr lang="en-US"/>
                        </a:p>
                      </a:txBody>
                      <a:tcPr>
                        <a:blipFill rotWithShape="1">
                          <a:blip r:embed="rId3"/>
                          <a:stretch>
                            <a:fillRect l="-51603" t="-207042" r="-103499"/>
                          </a:stretch>
                        </a:blipFill>
                      </a:tcPr>
                    </a:tc>
                    <a:tc>
                      <a:txBody>
                        <a:bodyPr/>
                        <a:lstStyle/>
                        <a:p>
                          <a:endParaRPr lang="en-US"/>
                        </a:p>
                      </a:txBody>
                      <a:tcPr>
                        <a:blipFill rotWithShape="1">
                          <a:blip r:embed="rId3"/>
                          <a:stretch>
                            <a:fillRect l="-146893" t="-207042" r="-282"/>
                          </a:stretch>
                        </a:blipFill>
                      </a:tcPr>
                    </a:tc>
                  </a:tr>
                </a:tbl>
              </a:graphicData>
            </a:graphic>
          </p:graphicFrame>
        </mc:Fallback>
      </mc:AlternateContent>
    </p:spTree>
    <p:extLst>
      <p:ext uri="{BB962C8B-B14F-4D97-AF65-F5344CB8AC3E}">
        <p14:creationId xmlns:p14="http://schemas.microsoft.com/office/powerpoint/2010/main" val="156992941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 Study – Scope (1)</a:t>
            </a:r>
            <a:endParaRPr lang="en-GB" dirty="0"/>
          </a:p>
        </p:txBody>
      </p:sp>
      <p:sp>
        <p:nvSpPr>
          <p:cNvPr id="3" name="Content Placeholder 2"/>
          <p:cNvSpPr>
            <a:spLocks noGrp="1"/>
          </p:cNvSpPr>
          <p:nvPr>
            <p:ph idx="1"/>
          </p:nvPr>
        </p:nvSpPr>
        <p:spPr>
          <a:xfrm>
            <a:off x="457200" y="1600200"/>
            <a:ext cx="8229600" cy="4637112"/>
          </a:xfrm>
        </p:spPr>
        <p:txBody>
          <a:bodyPr>
            <a:normAutofit/>
          </a:bodyPr>
          <a:lstStyle/>
          <a:p>
            <a:r>
              <a:rPr lang="en-GB" sz="2200" dirty="0"/>
              <a:t>A conceptual design study of </a:t>
            </a:r>
            <a:r>
              <a:rPr lang="en-GB" sz="2200" b="1" dirty="0">
                <a:solidFill>
                  <a:schemeClr val="tx1"/>
                </a:solidFill>
              </a:rPr>
              <a:t>options for a future high-energy frontier circular collider </a:t>
            </a:r>
            <a:r>
              <a:rPr lang="en-GB" sz="2200" dirty="0"/>
              <a:t>at CERN for the post-LHC era shall be carried out, implementing the request in the 2013 update of the European Strategy for Particle Physics</a:t>
            </a:r>
            <a:r>
              <a:rPr lang="en-GB" sz="2200" dirty="0" smtClean="0"/>
              <a:t>.</a:t>
            </a:r>
            <a:endParaRPr lang="en-GB" sz="2200" dirty="0"/>
          </a:p>
          <a:p>
            <a:r>
              <a:rPr lang="en-GB" sz="2200" dirty="0"/>
              <a:t>Many results of the study will be </a:t>
            </a:r>
            <a:r>
              <a:rPr lang="en-GB" sz="2200" b="1" dirty="0">
                <a:solidFill>
                  <a:schemeClr val="tx1"/>
                </a:solidFill>
              </a:rPr>
              <a:t>site independent</a:t>
            </a:r>
            <a:r>
              <a:rPr lang="en-GB" sz="2200" dirty="0"/>
              <a:t>. </a:t>
            </a:r>
          </a:p>
          <a:p>
            <a:r>
              <a:rPr lang="en-GB" sz="2200" dirty="0"/>
              <a:t>The design study shall be </a:t>
            </a:r>
            <a:r>
              <a:rPr lang="en-GB" sz="2200" b="1" dirty="0">
                <a:solidFill>
                  <a:schemeClr val="tx1"/>
                </a:solidFill>
              </a:rPr>
              <a:t>organised on a world-wide international collaboration </a:t>
            </a:r>
            <a:r>
              <a:rPr lang="en-GB" sz="2200" dirty="0"/>
              <a:t>basis under the auspices of the European Committee for Future Accelerators (ECFA) and shall be available in time for the next update of the European Strategy for Particle Physics, foreseen by 2018</a:t>
            </a:r>
            <a:r>
              <a:rPr lang="en-GB" sz="2200" dirty="0" smtClean="0"/>
              <a:t>.</a:t>
            </a:r>
            <a:endParaRPr lang="en-GB" sz="2200"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2</a:t>
            </a:fld>
            <a:endParaRPr lang="en-US" dirty="0"/>
          </a:p>
        </p:txBody>
      </p:sp>
    </p:spTree>
    <p:extLst>
      <p:ext uri="{BB962C8B-B14F-4D97-AF65-F5344CB8AC3E}">
        <p14:creationId xmlns:p14="http://schemas.microsoft.com/office/powerpoint/2010/main" val="38415512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FHC-</a:t>
            </a:r>
            <a:r>
              <a:rPr lang="en-GB" dirty="0" err="1" smtClean="0"/>
              <a:t>ee</a:t>
            </a:r>
            <a:r>
              <a:rPr lang="en-GB" dirty="0" smtClean="0"/>
              <a:t> @175 </a:t>
            </a:r>
            <a:r>
              <a:rPr lang="en-GB" dirty="0" err="1" smtClean="0"/>
              <a:t>GeV</a:t>
            </a:r>
            <a:r>
              <a:rPr lang="en-GB" dirty="0" smtClean="0"/>
              <a:t> in numbers</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20</a:t>
            </a:fld>
            <a:endParaRPr lang="en-US" dirty="0"/>
          </a:p>
        </p:txBody>
      </p:sp>
      <p:sp>
        <p:nvSpPr>
          <p:cNvPr id="6" name="TextBox 5"/>
          <p:cNvSpPr txBox="1"/>
          <p:nvPr/>
        </p:nvSpPr>
        <p:spPr>
          <a:xfrm>
            <a:off x="4167163" y="3398929"/>
            <a:ext cx="1921141" cy="338554"/>
          </a:xfrm>
          <a:prstGeom prst="rect">
            <a:avLst/>
          </a:prstGeom>
          <a:noFill/>
        </p:spPr>
        <p:txBody>
          <a:bodyPr wrap="square" rtlCol="0">
            <a:spAutoFit/>
          </a:bodyPr>
          <a:lstStyle/>
          <a:p>
            <a:r>
              <a:rPr lang="en-US" sz="1600" dirty="0" smtClean="0">
                <a:solidFill>
                  <a:srgbClr val="0070C0"/>
                </a:solidFill>
              </a:rPr>
              <a:t>cf. LEP2: 812 m</a:t>
            </a:r>
          </a:p>
        </p:txBody>
      </p:sp>
      <p:sp>
        <p:nvSpPr>
          <p:cNvPr id="7" name="TextBox 6"/>
          <p:cNvSpPr txBox="1"/>
          <p:nvPr/>
        </p:nvSpPr>
        <p:spPr>
          <a:xfrm>
            <a:off x="4167162" y="4864804"/>
            <a:ext cx="4293269" cy="338554"/>
          </a:xfrm>
          <a:prstGeom prst="rect">
            <a:avLst/>
          </a:prstGeom>
          <a:noFill/>
        </p:spPr>
        <p:txBody>
          <a:bodyPr wrap="square" rtlCol="0">
            <a:spAutoFit/>
          </a:bodyPr>
          <a:lstStyle/>
          <a:p>
            <a:r>
              <a:rPr lang="en-US" sz="1600" dirty="0">
                <a:solidFill>
                  <a:srgbClr val="0070C0"/>
                </a:solidFill>
              </a:rPr>
              <a:t>cf. LHC </a:t>
            </a:r>
            <a:r>
              <a:rPr lang="en-US" sz="1600" dirty="0" err="1">
                <a:solidFill>
                  <a:srgbClr val="0070C0"/>
                </a:solidFill>
              </a:rPr>
              <a:t>cryoplant</a:t>
            </a:r>
            <a:r>
              <a:rPr lang="en-US" sz="1600" dirty="0">
                <a:solidFill>
                  <a:srgbClr val="0070C0"/>
                </a:solidFill>
              </a:rPr>
              <a:t> capacity @ </a:t>
            </a:r>
            <a:r>
              <a:rPr lang="en-US" sz="1600" dirty="0" smtClean="0">
                <a:solidFill>
                  <a:srgbClr val="0070C0"/>
                </a:solidFill>
              </a:rPr>
              <a:t>1.9 K: </a:t>
            </a:r>
            <a:r>
              <a:rPr lang="en-US" sz="1600" b="1" dirty="0" smtClean="0">
                <a:solidFill>
                  <a:srgbClr val="0070C0"/>
                </a:solidFill>
              </a:rPr>
              <a:t>18</a:t>
            </a:r>
            <a:r>
              <a:rPr lang="en-US" sz="1600" dirty="0" smtClean="0">
                <a:solidFill>
                  <a:srgbClr val="0070C0"/>
                </a:solidFill>
              </a:rPr>
              <a:t> kW</a:t>
            </a:r>
          </a:p>
        </p:txBody>
      </p:sp>
      <p:sp>
        <p:nvSpPr>
          <p:cNvPr id="8" name="TextBox 7"/>
          <p:cNvSpPr txBox="1"/>
          <p:nvPr/>
        </p:nvSpPr>
        <p:spPr>
          <a:xfrm>
            <a:off x="4167162" y="5152836"/>
            <a:ext cx="4941341" cy="338554"/>
          </a:xfrm>
          <a:prstGeom prst="rect">
            <a:avLst/>
          </a:prstGeom>
          <a:noFill/>
          <a:ln>
            <a:noFill/>
          </a:ln>
        </p:spPr>
        <p:txBody>
          <a:bodyPr wrap="square" rtlCol="0">
            <a:spAutoFit/>
          </a:bodyPr>
          <a:lstStyle/>
          <a:p>
            <a:r>
              <a:rPr lang="en-US" sz="1600" b="1" dirty="0" smtClean="0">
                <a:solidFill>
                  <a:srgbClr val="FF0000"/>
                </a:solidFill>
              </a:rPr>
              <a:t>Input power couplers! </a:t>
            </a:r>
          </a:p>
        </p:txBody>
      </p:sp>
      <mc:AlternateContent xmlns:mc="http://schemas.openxmlformats.org/markup-compatibility/2006" xmlns:a14="http://schemas.microsoft.com/office/drawing/2010/main">
        <mc:Choice Requires="a14">
          <p:sp>
            <p:nvSpPr>
              <p:cNvPr id="14" name="TextBox 13"/>
              <p:cNvSpPr txBox="1"/>
              <p:nvPr/>
            </p:nvSpPr>
            <p:spPr>
              <a:xfrm>
                <a:off x="5652120" y="1556792"/>
                <a:ext cx="2161681" cy="663836"/>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eqArr>
                        <m:eqArrPr>
                          <m:ctrlPr>
                            <a:rPr lang="en-GB" sz="2000" b="0" i="1" smtClean="0">
                              <a:latin typeface="Cambria Math"/>
                            </a:rPr>
                          </m:ctrlPr>
                        </m:eqArrPr>
                        <m:e>
                          <m:sSub>
                            <m:sSubPr>
                              <m:ctrlPr>
                                <a:rPr lang="en-GB" sz="2000" i="1">
                                  <a:latin typeface="Cambria Math"/>
                                </a:rPr>
                              </m:ctrlPr>
                            </m:sSubPr>
                            <m:e>
                              <m:r>
                                <a:rPr lang="en-GB" sz="2000" i="1">
                                  <a:latin typeface="Cambria Math"/>
                                </a:rPr>
                                <m:t>𝑉</m:t>
                              </m:r>
                            </m:e>
                            <m:sub>
                              <m:r>
                                <a:rPr lang="en-GB" sz="2000" i="1">
                                  <a:latin typeface="Cambria Math"/>
                                </a:rPr>
                                <m:t>𝑅𝐹</m:t>
                              </m:r>
                            </m:sub>
                          </m:sSub>
                          <m:r>
                            <a:rPr lang="en-GB" sz="2000" i="1">
                              <a:latin typeface="Cambria Math"/>
                            </a:rPr>
                            <m:t>=12 </m:t>
                          </m:r>
                          <m:r>
                            <m:rPr>
                              <m:nor/>
                            </m:rPr>
                            <a:rPr lang="en-GB" sz="2000">
                              <a:latin typeface="Cambria Math"/>
                            </a:rPr>
                            <m:t>GV</m:t>
                          </m:r>
                        </m:e>
                        <m:e>
                          <m:sSub>
                            <m:sSubPr>
                              <m:ctrlPr>
                                <a:rPr lang="en-GB" sz="2000" i="1">
                                  <a:latin typeface="Cambria Math"/>
                                </a:rPr>
                              </m:ctrlPr>
                            </m:sSubPr>
                            <m:e>
                              <m:r>
                                <a:rPr lang="en-GB" sz="2000" i="1">
                                  <a:latin typeface="Cambria Math"/>
                                </a:rPr>
                                <m:t>𝑃</m:t>
                              </m:r>
                            </m:e>
                            <m:sub>
                              <m:r>
                                <a:rPr lang="en-GB" sz="2000" i="1">
                                  <a:latin typeface="Cambria Math"/>
                                </a:rPr>
                                <m:t>𝑏𝑒𝑎𝑚</m:t>
                              </m:r>
                            </m:sub>
                          </m:sSub>
                          <m:r>
                            <a:rPr lang="en-GB" sz="2000" i="1">
                              <a:latin typeface="Cambria Math"/>
                            </a:rPr>
                            <m:t>=100 </m:t>
                          </m:r>
                          <m:r>
                            <m:rPr>
                              <m:nor/>
                            </m:rPr>
                            <a:rPr lang="en-GB" sz="2000">
                              <a:latin typeface="Cambria Math"/>
                            </a:rPr>
                            <m:t>MW</m:t>
                          </m:r>
                        </m:e>
                      </m:eqArr>
                    </m:oMath>
                  </m:oMathPara>
                </a14:m>
                <a:endParaRPr lang="en-GB"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652120" y="1556792"/>
                <a:ext cx="2161681" cy="663836"/>
              </a:xfrm>
              <a:prstGeom prst="rect">
                <a:avLst/>
              </a:prstGeom>
              <a:blipFill rotWithShape="1">
                <a:blip r:embed="rId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1243953972"/>
                  </p:ext>
                </p:extLst>
              </p:nvPr>
            </p:nvGraphicFramePr>
            <p:xfrm>
              <a:off x="107505" y="1574068"/>
              <a:ext cx="3960439" cy="4175760"/>
            </p:xfrm>
            <a:graphic>
              <a:graphicData uri="http://schemas.openxmlformats.org/drawingml/2006/table">
                <a:tbl>
                  <a:tblPr firstRow="1" bandRow="1">
                    <a:tableStyleId>{5C22544A-7EE6-4342-B048-85BDC9FD1C3A}</a:tableStyleId>
                  </a:tblPr>
                  <a:tblGrid>
                    <a:gridCol w="2088231"/>
                    <a:gridCol w="1872208"/>
                  </a:tblGrid>
                  <a:tr h="195963">
                    <a:tc>
                      <a:txBody>
                        <a:bodyPr/>
                        <a:lstStyle/>
                        <a:p>
                          <a:pPr algn="l"/>
                          <a:endParaRPr lang="en-GB" sz="1400" dirty="0"/>
                        </a:p>
                      </a:txBody>
                      <a:tcPr anchor="ctr"/>
                    </a:tc>
                    <a:tc>
                      <a:txBody>
                        <a:bodyPr/>
                        <a:lstStyle/>
                        <a:p>
                          <a:pPr algn="l"/>
                          <a14:m>
                            <m:oMath xmlns:m="http://schemas.openxmlformats.org/officeDocument/2006/math">
                              <m:r>
                                <a:rPr lang="en-GB" sz="1400" b="1" i="1" smtClean="0">
                                  <a:latin typeface="Cambria Math"/>
                                </a:rPr>
                                <m:t>𝟕𝟎𝟒</m:t>
                              </m:r>
                              <m:r>
                                <a:rPr lang="en-GB" sz="1400" b="1" i="1" smtClean="0">
                                  <a:latin typeface="Cambria Math"/>
                                </a:rPr>
                                <m:t> </m:t>
                              </m:r>
                              <m:r>
                                <m:rPr>
                                  <m:nor/>
                                </m:rPr>
                                <a:rPr lang="en-GB" sz="1400" b="1" i="0" smtClean="0">
                                  <a:latin typeface="Cambria Math"/>
                                </a:rPr>
                                <m:t>MHz</m:t>
                              </m:r>
                            </m:oMath>
                          </a14:m>
                          <a:r>
                            <a:rPr lang="en-GB" sz="1400" dirty="0" smtClean="0"/>
                            <a:t> 5-cell cavity</a:t>
                          </a:r>
                          <a:endParaRPr lang="en-GB" sz="1400" dirty="0"/>
                        </a:p>
                      </a:txBody>
                      <a:tcPr anchor="ctr"/>
                    </a:tc>
                  </a:tr>
                  <a:tr h="195963">
                    <a:tc>
                      <a:txBody>
                        <a:bodyPr/>
                        <a:lstStyle/>
                        <a:p>
                          <a:pPr algn="l"/>
                          <a:r>
                            <a:rPr lang="en-GB" sz="1400" dirty="0" smtClean="0"/>
                            <a:t>Gradient</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20</m:t>
                                </m:r>
                                <m:f>
                                  <m:fPr>
                                    <m:type m:val="lin"/>
                                    <m:ctrlPr>
                                      <a:rPr lang="en-GB" sz="1400" b="0" i="1" smtClean="0">
                                        <a:latin typeface="Cambria Math"/>
                                      </a:rPr>
                                    </m:ctrlPr>
                                  </m:fPr>
                                  <m:num>
                                    <m:r>
                                      <m:rPr>
                                        <m:nor/>
                                      </m:rPr>
                                      <a:rPr lang="en-GB" sz="1400" b="0" i="0" smtClean="0">
                                        <a:latin typeface="Cambria Math"/>
                                      </a:rPr>
                                      <m:t>MV</m:t>
                                    </m:r>
                                  </m:num>
                                  <m:den>
                                    <m:r>
                                      <m:rPr>
                                        <m:nor/>
                                      </m:rPr>
                                      <a:rPr lang="en-GB" sz="1400" b="0" i="0" smtClean="0">
                                        <a:latin typeface="Cambria Math"/>
                                      </a:rPr>
                                      <m:t>m</m:t>
                                    </m:r>
                                  </m:den>
                                </m:f>
                              </m:oMath>
                            </m:oMathPara>
                          </a14:m>
                          <a:endParaRPr lang="en-GB" sz="1400" dirty="0"/>
                        </a:p>
                      </a:txBody>
                      <a:tcPr anchor="ctr"/>
                    </a:tc>
                  </a:tr>
                  <a:tr h="195963">
                    <a:tc>
                      <a:txBody>
                        <a:bodyPr/>
                        <a:lstStyle/>
                        <a:p>
                          <a:pPr algn="l"/>
                          <a:r>
                            <a:rPr lang="en-GB" sz="1400" dirty="0" smtClean="0"/>
                            <a:t>Active length</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1.06 </m:t>
                                </m:r>
                                <m:r>
                                  <m:rPr>
                                    <m:nor/>
                                  </m:rPr>
                                  <a:rPr lang="en-GB" sz="1400" b="0" i="0" smtClean="0">
                                    <a:latin typeface="Cambria Math"/>
                                  </a:rPr>
                                  <m:t>m</m:t>
                                </m:r>
                              </m:oMath>
                            </m:oMathPara>
                          </a14:m>
                          <a:endParaRPr lang="en-GB" sz="1400" dirty="0"/>
                        </a:p>
                      </a:txBody>
                      <a:tcPr anchor="ctr"/>
                    </a:tc>
                  </a:tr>
                  <a:tr h="195963">
                    <a:tc>
                      <a:txBody>
                        <a:bodyPr/>
                        <a:lstStyle/>
                        <a:p>
                          <a:pPr algn="l"/>
                          <a:r>
                            <a:rPr lang="en-GB" sz="1400" dirty="0" smtClean="0"/>
                            <a:t>Voltage/cavity</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21.2 </m:t>
                                </m:r>
                                <m:r>
                                  <m:rPr>
                                    <m:nor/>
                                  </m:rPr>
                                  <a:rPr lang="en-GB" sz="1400" b="0" i="0" smtClean="0">
                                    <a:latin typeface="Cambria Math"/>
                                  </a:rPr>
                                  <m:t>MV</m:t>
                                </m:r>
                              </m:oMath>
                            </m:oMathPara>
                          </a14:m>
                          <a:endParaRPr lang="en-GB" sz="1400" dirty="0"/>
                        </a:p>
                      </a:txBody>
                      <a:tcPr anchor="ctr"/>
                    </a:tc>
                  </a:tr>
                  <a:tr h="195963">
                    <a:tc>
                      <a:txBody>
                        <a:bodyPr/>
                        <a:lstStyle/>
                        <a:p>
                          <a:pPr algn="l"/>
                          <a:r>
                            <a:rPr lang="en-GB" sz="1400" dirty="0" smtClean="0"/>
                            <a:t>Number of cavities</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568</m:t>
                                </m:r>
                              </m:oMath>
                            </m:oMathPara>
                          </a14:m>
                          <a:endParaRPr lang="en-GB" sz="1400" dirty="0"/>
                        </a:p>
                      </a:txBody>
                      <a:tcPr anchor="ctr"/>
                    </a:tc>
                  </a:tr>
                  <a:tr h="195963">
                    <a:tc>
                      <a:txBody>
                        <a:bodyPr/>
                        <a:lstStyle/>
                        <a:p>
                          <a:pPr algn="l"/>
                          <a:r>
                            <a:rPr lang="en-GB" sz="1400" dirty="0" smtClean="0"/>
                            <a:t>Number of cryomodules</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71</m:t>
                                </m:r>
                              </m:oMath>
                            </m:oMathPara>
                          </a14:m>
                          <a:endParaRPr lang="en-GB" sz="1400" dirty="0"/>
                        </a:p>
                      </a:txBody>
                      <a:tcPr anchor="ctr"/>
                    </a:tc>
                  </a:tr>
                  <a:tr h="195963">
                    <a:tc>
                      <a:txBody>
                        <a:bodyPr/>
                        <a:lstStyle/>
                        <a:p>
                          <a:pPr algn="l"/>
                          <a:r>
                            <a:rPr lang="en-GB" sz="1400" dirty="0" smtClean="0"/>
                            <a:t>Total length cryomodules</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902 </m:t>
                                </m:r>
                                <m:r>
                                  <m:rPr>
                                    <m:nor/>
                                  </m:rPr>
                                  <a:rPr lang="en-GB" sz="1400" b="0" i="0" smtClean="0">
                                    <a:latin typeface="Cambria Math"/>
                                  </a:rPr>
                                  <m:t>m</m:t>
                                </m:r>
                              </m:oMath>
                            </m:oMathPara>
                          </a14:m>
                          <a:endParaRPr lang="en-GB" sz="1400" dirty="0"/>
                        </a:p>
                      </a:txBody>
                      <a:tcPr anchor="ctr"/>
                    </a:tc>
                  </a:tr>
                  <a:tr h="195963">
                    <a:tc>
                      <a:txBody>
                        <a:bodyPr/>
                        <a:lstStyle/>
                        <a:p>
                          <a:pPr algn="l"/>
                          <a14:m>
                            <m:oMath xmlns:m="http://schemas.openxmlformats.org/officeDocument/2006/math">
                              <m:f>
                                <m:fPr>
                                  <m:type m:val="lin"/>
                                  <m:ctrlPr>
                                    <a:rPr lang="en-GB" sz="1400" b="0" i="1" smtClean="0">
                                      <a:latin typeface="Cambria Math"/>
                                    </a:rPr>
                                  </m:ctrlPr>
                                </m:fPr>
                                <m:num>
                                  <m:r>
                                    <a:rPr lang="en-GB" sz="1400" b="0" i="1" smtClean="0">
                                      <a:latin typeface="Cambria Math"/>
                                    </a:rPr>
                                    <m:t>𝑅</m:t>
                                  </m:r>
                                </m:num>
                                <m:den>
                                  <m:r>
                                    <a:rPr lang="en-GB" sz="1400" b="0" i="1" smtClean="0">
                                      <a:latin typeface="Cambria Math"/>
                                    </a:rPr>
                                    <m:t>𝑄</m:t>
                                  </m:r>
                                </m:den>
                              </m:f>
                            </m:oMath>
                          </a14:m>
                          <a:r>
                            <a:rPr lang="en-GB" sz="1400" dirty="0" smtClean="0"/>
                            <a:t> </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506 </m:t>
                                </m:r>
                                <m:r>
                                  <m:rPr>
                                    <m:sty m:val="p"/>
                                  </m:rPr>
                                  <a:rPr lang="en-GB" sz="1400" b="0" i="0" smtClean="0">
                                    <a:latin typeface="Cambria Math"/>
                                  </a:rPr>
                                  <m:t>Ω</m:t>
                                </m:r>
                              </m:oMath>
                            </m:oMathPara>
                          </a14:m>
                          <a:endParaRPr lang="en-GB" sz="1400" dirty="0"/>
                        </a:p>
                      </a:txBody>
                      <a:tcPr anchor="ctr"/>
                    </a:tc>
                  </a:tr>
                  <a:tr h="195963">
                    <a:tc>
                      <a:txBody>
                        <a:bodyPr/>
                        <a:lstStyle/>
                        <a:p>
                          <a:pPr algn="l"/>
                          <a14:m>
                            <m:oMath xmlns:m="http://schemas.openxmlformats.org/officeDocument/2006/math">
                              <m:sSub>
                                <m:sSubPr>
                                  <m:ctrlPr>
                                    <a:rPr lang="en-GB" sz="1400" b="0" i="1" smtClean="0">
                                      <a:latin typeface="Cambria Math"/>
                                    </a:rPr>
                                  </m:ctrlPr>
                                </m:sSubPr>
                                <m:e>
                                  <m:r>
                                    <a:rPr lang="en-GB" sz="1400" b="0" i="1" smtClean="0">
                                      <a:latin typeface="Cambria Math"/>
                                    </a:rPr>
                                    <m:t>𝑄</m:t>
                                  </m:r>
                                </m:e>
                                <m:sub>
                                  <m:r>
                                    <a:rPr lang="en-GB" sz="1400" b="0" i="1" smtClean="0">
                                      <a:latin typeface="Cambria Math"/>
                                    </a:rPr>
                                    <m:t>0</m:t>
                                  </m:r>
                                </m:sub>
                              </m:sSub>
                            </m:oMath>
                          </a14:m>
                          <a:r>
                            <a:rPr lang="en-GB" sz="1400" dirty="0" smtClean="0"/>
                            <a:t> </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2.0∙</m:t>
                                </m:r>
                                <m:sSup>
                                  <m:sSupPr>
                                    <m:ctrlPr>
                                      <a:rPr lang="en-GB" sz="1400" b="0" i="1" smtClean="0">
                                        <a:latin typeface="Cambria Math"/>
                                      </a:rPr>
                                    </m:ctrlPr>
                                  </m:sSupPr>
                                  <m:e>
                                    <m:r>
                                      <a:rPr lang="en-GB" sz="1400" b="0" i="1" smtClean="0">
                                        <a:latin typeface="Cambria Math"/>
                                      </a:rPr>
                                      <m:t>10</m:t>
                                    </m:r>
                                  </m:e>
                                  <m:sup>
                                    <m:r>
                                      <a:rPr lang="en-GB" sz="1400" b="0" i="1" smtClean="0">
                                        <a:latin typeface="Cambria Math"/>
                                      </a:rPr>
                                      <m:t>10</m:t>
                                    </m:r>
                                  </m:sup>
                                </m:sSup>
                              </m:oMath>
                            </m:oMathPara>
                          </a14:m>
                          <a:endParaRPr lang="en-GB" sz="1400" dirty="0"/>
                        </a:p>
                      </a:txBody>
                      <a:tcPr anchor="ctr"/>
                    </a:tc>
                  </a:tr>
                  <a:tr h="195963">
                    <a:tc>
                      <a:txBody>
                        <a:bodyPr/>
                        <a:lstStyle/>
                        <a:p>
                          <a:pPr algn="l"/>
                          <a:r>
                            <a:rPr lang="en-GB" sz="1400" dirty="0" smtClean="0"/>
                            <a:t>Dynamic heat load per cavity @ </a:t>
                          </a:r>
                          <a14:m>
                            <m:oMath xmlns:m="http://schemas.openxmlformats.org/officeDocument/2006/math">
                              <m:r>
                                <a:rPr lang="en-GB" sz="1400" i="1" dirty="0" smtClean="0">
                                  <a:latin typeface="Cambria Math"/>
                                </a:rPr>
                                <m:t>1.9 </m:t>
                              </m:r>
                              <m:r>
                                <m:rPr>
                                  <m:nor/>
                                </m:rPr>
                                <a:rPr lang="en-GB" sz="1400" i="0" dirty="0" smtClean="0">
                                  <a:latin typeface="Cambria Math"/>
                                </a:rPr>
                                <m:t>K</m:t>
                              </m:r>
                            </m:oMath>
                          </a14:m>
                          <a:r>
                            <a:rPr lang="en-GB" sz="1400" dirty="0" smtClean="0"/>
                            <a:t>:</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44.4 </m:t>
                                </m:r>
                                <m:r>
                                  <m:rPr>
                                    <m:nor/>
                                  </m:rPr>
                                  <a:rPr lang="en-GB" sz="1400" b="0" i="0" smtClean="0">
                                    <a:latin typeface="Cambria Math"/>
                                  </a:rPr>
                                  <m:t>W</m:t>
                                </m:r>
                              </m:oMath>
                            </m:oMathPara>
                          </a14:m>
                          <a:endParaRPr lang="en-GB" sz="1400" dirty="0"/>
                        </a:p>
                      </a:txBody>
                      <a:tcPr anchor="ctr"/>
                    </a:tc>
                  </a:tr>
                  <a:tr h="195963">
                    <a:tc>
                      <a:txBody>
                        <a:bodyPr/>
                        <a:lstStyle/>
                        <a:p>
                          <a:pPr algn="l"/>
                          <a:r>
                            <a:rPr lang="en-GB" sz="1400" dirty="0" smtClean="0"/>
                            <a:t>Total dynamic</a:t>
                          </a:r>
                          <a:r>
                            <a:rPr lang="en-GB" sz="1400" baseline="0" dirty="0" smtClean="0"/>
                            <a:t> heat load</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i="1" dirty="0" smtClean="0">
                                    <a:latin typeface="Cambria Math"/>
                                  </a:rPr>
                                  <m:t>25.2 </m:t>
                                </m:r>
                                <m:r>
                                  <m:rPr>
                                    <m:nor/>
                                  </m:rPr>
                                  <a:rPr lang="en-GB" sz="1400" i="0" dirty="0" smtClean="0">
                                    <a:latin typeface="Cambria Math"/>
                                  </a:rPr>
                                  <m:t>kW</m:t>
                                </m:r>
                              </m:oMath>
                            </m:oMathPara>
                          </a14:m>
                          <a:endParaRPr lang="en-GB" sz="1400" dirty="0"/>
                        </a:p>
                      </a:txBody>
                      <a:tcPr anchor="ctr"/>
                    </a:tc>
                  </a:tr>
                  <a:tr h="195963">
                    <a:tc>
                      <a:txBody>
                        <a:bodyPr/>
                        <a:lstStyle/>
                        <a:p>
                          <a:pPr algn="l"/>
                          <a:r>
                            <a:rPr lang="en-GB" sz="1400" dirty="0" smtClean="0"/>
                            <a:t>CW RF power per cavity</a:t>
                          </a:r>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176 </m:t>
                                </m:r>
                                <m:r>
                                  <m:rPr>
                                    <m:nor/>
                                  </m:rPr>
                                  <a:rPr lang="en-GB" sz="1400" b="0" i="0" smtClean="0">
                                    <a:latin typeface="Cambria Math"/>
                                  </a:rPr>
                                  <m:t>kW</m:t>
                                </m:r>
                              </m:oMath>
                            </m:oMathPara>
                          </a14:m>
                          <a:endParaRPr lang="en-GB" sz="1400" dirty="0"/>
                        </a:p>
                      </a:txBody>
                      <a:tcPr anchor="ctr"/>
                    </a:tc>
                  </a:tr>
                  <a:tr h="195963">
                    <a:tc>
                      <a:txBody>
                        <a:bodyPr/>
                        <a:lstStyle/>
                        <a:p>
                          <a:pPr algn="l"/>
                          <a:r>
                            <a:rPr lang="en-GB" sz="1400" dirty="0" smtClean="0"/>
                            <a:t>Matched </a:t>
                          </a:r>
                          <a14:m>
                            <m:oMath xmlns:m="http://schemas.openxmlformats.org/officeDocument/2006/math">
                              <m:sSub>
                                <m:sSubPr>
                                  <m:ctrlPr>
                                    <a:rPr lang="en-GB" sz="1400" b="0" i="1" smtClean="0">
                                      <a:latin typeface="Cambria Math"/>
                                    </a:rPr>
                                  </m:ctrlPr>
                                </m:sSubPr>
                                <m:e>
                                  <m:r>
                                    <a:rPr lang="en-GB" sz="1400" b="0" i="1" smtClean="0">
                                      <a:latin typeface="Cambria Math"/>
                                    </a:rPr>
                                    <m:t>𝑄</m:t>
                                  </m:r>
                                </m:e>
                                <m:sub>
                                  <m:r>
                                    <a:rPr lang="en-GB" sz="1400" b="0" i="1" smtClean="0">
                                      <a:latin typeface="Cambria Math"/>
                                    </a:rPr>
                                    <m:t>𝑒𝑥𝑡</m:t>
                                  </m:r>
                                </m:sub>
                              </m:sSub>
                            </m:oMath>
                          </a14:m>
                          <a:endParaRPr lang="en-GB" sz="1400" dirty="0"/>
                        </a:p>
                      </a:txBody>
                      <a:tcPr anchor="ctr"/>
                    </a:tc>
                    <a:tc>
                      <a:txBody>
                        <a:bodyPr/>
                        <a:lstStyle/>
                        <a:p>
                          <a:pPr algn="l"/>
                          <a14:m>
                            <m:oMathPara xmlns:m="http://schemas.openxmlformats.org/officeDocument/2006/math">
                              <m:oMathParaPr>
                                <m:jc m:val="centerGroup"/>
                              </m:oMathParaPr>
                              <m:oMath xmlns:m="http://schemas.openxmlformats.org/officeDocument/2006/math">
                                <m:r>
                                  <a:rPr lang="en-GB" sz="1400" b="0" i="1" smtClean="0">
                                    <a:latin typeface="Cambria Math"/>
                                  </a:rPr>
                                  <m:t>5.0∙</m:t>
                                </m:r>
                                <m:sSup>
                                  <m:sSupPr>
                                    <m:ctrlPr>
                                      <a:rPr lang="en-GB" sz="1400" b="0" i="1" smtClean="0">
                                        <a:latin typeface="Cambria Math"/>
                                      </a:rPr>
                                    </m:ctrlPr>
                                  </m:sSupPr>
                                  <m:e>
                                    <m:r>
                                      <a:rPr lang="en-GB" sz="1400" b="0" i="1" smtClean="0">
                                        <a:latin typeface="Cambria Math"/>
                                      </a:rPr>
                                      <m:t>10</m:t>
                                    </m:r>
                                  </m:e>
                                  <m:sup>
                                    <m:r>
                                      <a:rPr lang="en-GB" sz="1400" b="0" i="1" smtClean="0">
                                        <a:latin typeface="Cambria Math"/>
                                      </a:rPr>
                                      <m:t>6</m:t>
                                    </m:r>
                                  </m:sup>
                                </m:sSup>
                              </m:oMath>
                            </m:oMathPara>
                          </a14:m>
                          <a:endParaRPr lang="en-GB" sz="1400" dirty="0"/>
                        </a:p>
                      </a:txBody>
                      <a:tcPr anchor="ctr"/>
                    </a:tc>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1243953972"/>
                  </p:ext>
                </p:extLst>
              </p:nvPr>
            </p:nvGraphicFramePr>
            <p:xfrm>
              <a:off x="107505" y="1574068"/>
              <a:ext cx="3960439" cy="4175760"/>
            </p:xfrm>
            <a:graphic>
              <a:graphicData uri="http://schemas.openxmlformats.org/drawingml/2006/table">
                <a:tbl>
                  <a:tblPr firstRow="1" bandRow="1">
                    <a:tableStyleId>{5C22544A-7EE6-4342-B048-85BDC9FD1C3A}</a:tableStyleId>
                  </a:tblPr>
                  <a:tblGrid>
                    <a:gridCol w="2088231"/>
                    <a:gridCol w="1872208"/>
                  </a:tblGrid>
                  <a:tr h="304800">
                    <a:tc>
                      <a:txBody>
                        <a:bodyPr/>
                        <a:lstStyle/>
                        <a:p>
                          <a:pPr algn="l"/>
                          <a:endParaRPr lang="en-GB" sz="1400" dirty="0"/>
                        </a:p>
                      </a:txBody>
                      <a:tcPr anchor="ctr"/>
                    </a:tc>
                    <a:tc>
                      <a:txBody>
                        <a:bodyPr/>
                        <a:lstStyle/>
                        <a:p>
                          <a:endParaRPr lang="en-US"/>
                        </a:p>
                      </a:txBody>
                      <a:tcPr anchor="ctr">
                        <a:blipFill rotWithShape="1">
                          <a:blip r:embed="rId3"/>
                          <a:stretch>
                            <a:fillRect l="-111726" t="-4000" r="-326" b="-1288000"/>
                          </a:stretch>
                        </a:blipFill>
                      </a:tcPr>
                    </a:tc>
                  </a:tr>
                  <a:tr h="304800">
                    <a:tc>
                      <a:txBody>
                        <a:bodyPr/>
                        <a:lstStyle/>
                        <a:p>
                          <a:pPr algn="l"/>
                          <a:r>
                            <a:rPr lang="en-GB" sz="1400" dirty="0" smtClean="0"/>
                            <a:t>Gradient</a:t>
                          </a:r>
                          <a:endParaRPr lang="en-GB" sz="1400" dirty="0"/>
                        </a:p>
                      </a:txBody>
                      <a:tcPr anchor="ctr"/>
                    </a:tc>
                    <a:tc>
                      <a:txBody>
                        <a:bodyPr/>
                        <a:lstStyle/>
                        <a:p>
                          <a:endParaRPr lang="en-US"/>
                        </a:p>
                      </a:txBody>
                      <a:tcPr anchor="ctr">
                        <a:blipFill rotWithShape="1">
                          <a:blip r:embed="rId3"/>
                          <a:stretch>
                            <a:fillRect l="-111726" t="-104000" r="-326" b="-1188000"/>
                          </a:stretch>
                        </a:blipFill>
                      </a:tcPr>
                    </a:tc>
                  </a:tr>
                  <a:tr h="304800">
                    <a:tc>
                      <a:txBody>
                        <a:bodyPr/>
                        <a:lstStyle/>
                        <a:p>
                          <a:pPr algn="l"/>
                          <a:r>
                            <a:rPr lang="en-GB" sz="1400" dirty="0" smtClean="0"/>
                            <a:t>Active length</a:t>
                          </a:r>
                          <a:endParaRPr lang="en-GB" sz="1400" dirty="0"/>
                        </a:p>
                      </a:txBody>
                      <a:tcPr anchor="ctr"/>
                    </a:tc>
                    <a:tc>
                      <a:txBody>
                        <a:bodyPr/>
                        <a:lstStyle/>
                        <a:p>
                          <a:endParaRPr lang="en-US"/>
                        </a:p>
                      </a:txBody>
                      <a:tcPr anchor="ctr">
                        <a:blipFill rotWithShape="1">
                          <a:blip r:embed="rId3"/>
                          <a:stretch>
                            <a:fillRect l="-111726" t="-204000" r="-326" b="-1088000"/>
                          </a:stretch>
                        </a:blipFill>
                      </a:tcPr>
                    </a:tc>
                  </a:tr>
                  <a:tr h="304800">
                    <a:tc>
                      <a:txBody>
                        <a:bodyPr/>
                        <a:lstStyle/>
                        <a:p>
                          <a:pPr algn="l"/>
                          <a:r>
                            <a:rPr lang="en-GB" sz="1400" dirty="0" smtClean="0"/>
                            <a:t>Voltage/cavity</a:t>
                          </a:r>
                          <a:endParaRPr lang="en-GB" sz="1400" dirty="0"/>
                        </a:p>
                      </a:txBody>
                      <a:tcPr anchor="ctr"/>
                    </a:tc>
                    <a:tc>
                      <a:txBody>
                        <a:bodyPr/>
                        <a:lstStyle/>
                        <a:p>
                          <a:endParaRPr lang="en-US"/>
                        </a:p>
                      </a:txBody>
                      <a:tcPr anchor="ctr">
                        <a:blipFill rotWithShape="1">
                          <a:blip r:embed="rId3"/>
                          <a:stretch>
                            <a:fillRect l="-111726" t="-304000" r="-326" b="-988000"/>
                          </a:stretch>
                        </a:blipFill>
                      </a:tcPr>
                    </a:tc>
                  </a:tr>
                  <a:tr h="304800">
                    <a:tc>
                      <a:txBody>
                        <a:bodyPr/>
                        <a:lstStyle/>
                        <a:p>
                          <a:pPr algn="l"/>
                          <a:r>
                            <a:rPr lang="en-GB" sz="1400" dirty="0" smtClean="0"/>
                            <a:t>Number of cavities</a:t>
                          </a:r>
                          <a:endParaRPr lang="en-GB" sz="1400" dirty="0"/>
                        </a:p>
                      </a:txBody>
                      <a:tcPr anchor="ctr"/>
                    </a:tc>
                    <a:tc>
                      <a:txBody>
                        <a:bodyPr/>
                        <a:lstStyle/>
                        <a:p>
                          <a:endParaRPr lang="en-US"/>
                        </a:p>
                      </a:txBody>
                      <a:tcPr anchor="ctr">
                        <a:blipFill rotWithShape="1">
                          <a:blip r:embed="rId3"/>
                          <a:stretch>
                            <a:fillRect l="-111726" t="-404000" r="-326" b="-888000"/>
                          </a:stretch>
                        </a:blipFill>
                      </a:tcPr>
                    </a:tc>
                  </a:tr>
                  <a:tr h="304800">
                    <a:tc>
                      <a:txBody>
                        <a:bodyPr/>
                        <a:lstStyle/>
                        <a:p>
                          <a:pPr algn="l"/>
                          <a:r>
                            <a:rPr lang="en-GB" sz="1400" dirty="0" smtClean="0"/>
                            <a:t>Number of cryomodules</a:t>
                          </a:r>
                          <a:endParaRPr lang="en-GB" sz="1400" dirty="0"/>
                        </a:p>
                      </a:txBody>
                      <a:tcPr anchor="ctr"/>
                    </a:tc>
                    <a:tc>
                      <a:txBody>
                        <a:bodyPr/>
                        <a:lstStyle/>
                        <a:p>
                          <a:endParaRPr lang="en-US"/>
                        </a:p>
                      </a:txBody>
                      <a:tcPr anchor="ctr">
                        <a:blipFill rotWithShape="1">
                          <a:blip r:embed="rId3"/>
                          <a:stretch>
                            <a:fillRect l="-111726" t="-504000" r="-326" b="-788000"/>
                          </a:stretch>
                        </a:blipFill>
                      </a:tcPr>
                    </a:tc>
                  </a:tr>
                  <a:tr h="304800">
                    <a:tc>
                      <a:txBody>
                        <a:bodyPr/>
                        <a:lstStyle/>
                        <a:p>
                          <a:pPr algn="l"/>
                          <a:r>
                            <a:rPr lang="en-GB" sz="1400" dirty="0" smtClean="0"/>
                            <a:t>Total length cryomodules</a:t>
                          </a:r>
                          <a:endParaRPr lang="en-GB" sz="1400" dirty="0"/>
                        </a:p>
                      </a:txBody>
                      <a:tcPr anchor="ctr"/>
                    </a:tc>
                    <a:tc>
                      <a:txBody>
                        <a:bodyPr/>
                        <a:lstStyle/>
                        <a:p>
                          <a:endParaRPr lang="en-US"/>
                        </a:p>
                      </a:txBody>
                      <a:tcPr anchor="ctr">
                        <a:blipFill rotWithShape="1">
                          <a:blip r:embed="rId3"/>
                          <a:stretch>
                            <a:fillRect l="-111726" t="-604000" r="-326" b="-688000"/>
                          </a:stretch>
                        </a:blipFill>
                      </a:tcPr>
                    </a:tc>
                  </a:tr>
                  <a:tr h="304800">
                    <a:tc>
                      <a:txBody>
                        <a:bodyPr/>
                        <a:lstStyle/>
                        <a:p>
                          <a:endParaRPr lang="en-US"/>
                        </a:p>
                      </a:txBody>
                      <a:tcPr anchor="ctr">
                        <a:blipFill rotWithShape="1">
                          <a:blip r:embed="rId3"/>
                          <a:stretch>
                            <a:fillRect l="-292" t="-704000" r="-90058" b="-588000"/>
                          </a:stretch>
                        </a:blipFill>
                      </a:tcPr>
                    </a:tc>
                    <a:tc>
                      <a:txBody>
                        <a:bodyPr/>
                        <a:lstStyle/>
                        <a:p>
                          <a:endParaRPr lang="en-US"/>
                        </a:p>
                      </a:txBody>
                      <a:tcPr anchor="ctr">
                        <a:blipFill rotWithShape="1">
                          <a:blip r:embed="rId3"/>
                          <a:stretch>
                            <a:fillRect l="-111726" t="-704000" r="-326" b="-588000"/>
                          </a:stretch>
                        </a:blipFill>
                      </a:tcPr>
                    </a:tc>
                  </a:tr>
                  <a:tr h="304800">
                    <a:tc>
                      <a:txBody>
                        <a:bodyPr/>
                        <a:lstStyle/>
                        <a:p>
                          <a:endParaRPr lang="en-US"/>
                        </a:p>
                      </a:txBody>
                      <a:tcPr anchor="ctr">
                        <a:blipFill rotWithShape="1">
                          <a:blip r:embed="rId3"/>
                          <a:stretch>
                            <a:fillRect l="-292" t="-804000" r="-90058" b="-488000"/>
                          </a:stretch>
                        </a:blipFill>
                      </a:tcPr>
                    </a:tc>
                    <a:tc>
                      <a:txBody>
                        <a:bodyPr/>
                        <a:lstStyle/>
                        <a:p>
                          <a:endParaRPr lang="en-US"/>
                        </a:p>
                      </a:txBody>
                      <a:tcPr anchor="ctr">
                        <a:blipFill rotWithShape="1">
                          <a:blip r:embed="rId3"/>
                          <a:stretch>
                            <a:fillRect l="-111726" t="-804000" r="-326" b="-488000"/>
                          </a:stretch>
                        </a:blipFill>
                      </a:tcPr>
                    </a:tc>
                  </a:tr>
                  <a:tr h="518160">
                    <a:tc>
                      <a:txBody>
                        <a:bodyPr/>
                        <a:lstStyle/>
                        <a:p>
                          <a:endParaRPr lang="en-US"/>
                        </a:p>
                      </a:txBody>
                      <a:tcPr anchor="ctr">
                        <a:blipFill rotWithShape="1">
                          <a:blip r:embed="rId3"/>
                          <a:stretch>
                            <a:fillRect l="-292" t="-531765" r="-90058" b="-187059"/>
                          </a:stretch>
                        </a:blipFill>
                      </a:tcPr>
                    </a:tc>
                    <a:tc>
                      <a:txBody>
                        <a:bodyPr/>
                        <a:lstStyle/>
                        <a:p>
                          <a:endParaRPr lang="en-US"/>
                        </a:p>
                      </a:txBody>
                      <a:tcPr anchor="ctr">
                        <a:blipFill rotWithShape="1">
                          <a:blip r:embed="rId3"/>
                          <a:stretch>
                            <a:fillRect l="-111726" t="-531765" r="-326" b="-187059"/>
                          </a:stretch>
                        </a:blipFill>
                      </a:tcPr>
                    </a:tc>
                  </a:tr>
                  <a:tr h="304800">
                    <a:tc>
                      <a:txBody>
                        <a:bodyPr/>
                        <a:lstStyle/>
                        <a:p>
                          <a:pPr algn="l"/>
                          <a:r>
                            <a:rPr lang="en-GB" sz="1400" dirty="0" smtClean="0"/>
                            <a:t>Total dynamic</a:t>
                          </a:r>
                          <a:r>
                            <a:rPr lang="en-GB" sz="1400" baseline="0" dirty="0" smtClean="0"/>
                            <a:t> heat load</a:t>
                          </a:r>
                          <a:endParaRPr lang="en-GB" sz="1400" dirty="0"/>
                        </a:p>
                      </a:txBody>
                      <a:tcPr anchor="ctr"/>
                    </a:tc>
                    <a:tc>
                      <a:txBody>
                        <a:bodyPr/>
                        <a:lstStyle/>
                        <a:p>
                          <a:endParaRPr lang="en-US"/>
                        </a:p>
                      </a:txBody>
                      <a:tcPr anchor="ctr">
                        <a:blipFill rotWithShape="1">
                          <a:blip r:embed="rId3"/>
                          <a:stretch>
                            <a:fillRect l="-111726" t="-1074000" r="-326" b="-218000"/>
                          </a:stretch>
                        </a:blipFill>
                      </a:tcPr>
                    </a:tc>
                  </a:tr>
                  <a:tr h="304800">
                    <a:tc>
                      <a:txBody>
                        <a:bodyPr/>
                        <a:lstStyle/>
                        <a:p>
                          <a:pPr algn="l"/>
                          <a:r>
                            <a:rPr lang="en-GB" sz="1400" dirty="0" smtClean="0"/>
                            <a:t>CW RF power per cavity</a:t>
                          </a:r>
                          <a:endParaRPr lang="en-GB" sz="1400" dirty="0"/>
                        </a:p>
                      </a:txBody>
                      <a:tcPr anchor="ctr"/>
                    </a:tc>
                    <a:tc>
                      <a:txBody>
                        <a:bodyPr/>
                        <a:lstStyle/>
                        <a:p>
                          <a:endParaRPr lang="en-US"/>
                        </a:p>
                      </a:txBody>
                      <a:tcPr anchor="ctr">
                        <a:blipFill rotWithShape="1">
                          <a:blip r:embed="rId3"/>
                          <a:stretch>
                            <a:fillRect l="-111726" t="-1174000" r="-326" b="-118000"/>
                          </a:stretch>
                        </a:blipFill>
                      </a:tcPr>
                    </a:tc>
                  </a:tr>
                  <a:tr h="304800">
                    <a:tc>
                      <a:txBody>
                        <a:bodyPr/>
                        <a:lstStyle/>
                        <a:p>
                          <a:endParaRPr lang="en-US"/>
                        </a:p>
                      </a:txBody>
                      <a:tcPr anchor="ctr">
                        <a:blipFill rotWithShape="1">
                          <a:blip r:embed="rId3"/>
                          <a:stretch>
                            <a:fillRect l="-292" t="-1274000" r="-90058" b="-18000"/>
                          </a:stretch>
                        </a:blipFill>
                      </a:tcPr>
                    </a:tc>
                    <a:tc>
                      <a:txBody>
                        <a:bodyPr/>
                        <a:lstStyle/>
                        <a:p>
                          <a:endParaRPr lang="en-US"/>
                        </a:p>
                      </a:txBody>
                      <a:tcPr anchor="ctr">
                        <a:blipFill rotWithShape="1">
                          <a:blip r:embed="rId3"/>
                          <a:stretch>
                            <a:fillRect l="-111726" t="-1274000" r="-326" b="-18000"/>
                          </a:stretch>
                        </a:blipFill>
                      </a:tcPr>
                    </a:tc>
                  </a:tr>
                </a:tbl>
              </a:graphicData>
            </a:graphic>
          </p:graphicFrame>
        </mc:Fallback>
      </mc:AlternateContent>
      <p:sp>
        <p:nvSpPr>
          <p:cNvPr id="12" name="Oval 11"/>
          <p:cNvSpPr/>
          <p:nvPr/>
        </p:nvSpPr>
        <p:spPr>
          <a:xfrm>
            <a:off x="2555776" y="3398929"/>
            <a:ext cx="1139801" cy="33855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3" name="Oval 12"/>
          <p:cNvSpPr/>
          <p:nvPr/>
        </p:nvSpPr>
        <p:spPr>
          <a:xfrm>
            <a:off x="2555776" y="4797152"/>
            <a:ext cx="1139801" cy="3600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 name="Oval 10"/>
          <p:cNvSpPr/>
          <p:nvPr/>
        </p:nvSpPr>
        <p:spPr>
          <a:xfrm>
            <a:off x="2623839" y="5133156"/>
            <a:ext cx="1071738" cy="312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Tree>
    <p:extLst>
      <p:ext uri="{BB962C8B-B14F-4D97-AF65-F5344CB8AC3E}">
        <p14:creationId xmlns:p14="http://schemas.microsoft.com/office/powerpoint/2010/main" val="242630092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animBg="1"/>
      <p:bldP spid="13"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063" y="3230380"/>
            <a:ext cx="4213257" cy="273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8063" y="3231045"/>
            <a:ext cx="4213257" cy="2736969"/>
          </a:xfrm>
          <a:prstGeom prst="rect">
            <a:avLst/>
          </a:prstGeom>
          <a:solidFill>
            <a:schemeClr val="bg1">
              <a:alpha val="71000"/>
            </a:schemeClr>
          </a:solidFill>
          <a:ln>
            <a:noFill/>
          </a:ln>
          <a:effectLst/>
        </p:spPr>
      </p:pic>
      <p:sp>
        <p:nvSpPr>
          <p:cNvPr id="2" name="Title 1"/>
          <p:cNvSpPr>
            <a:spLocks noGrp="1"/>
          </p:cNvSpPr>
          <p:nvPr>
            <p:ph type="title"/>
          </p:nvPr>
        </p:nvSpPr>
        <p:spPr/>
        <p:txBody>
          <a:bodyPr/>
          <a:lstStyle/>
          <a:p>
            <a:r>
              <a:rPr lang="en-GB" dirty="0" smtClean="0"/>
              <a:t>Superconducting RF</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84784"/>
                <a:ext cx="8229600" cy="4569371"/>
              </a:xfrm>
            </p:spPr>
            <p:txBody>
              <a:bodyPr>
                <a:normAutofit/>
              </a:bodyPr>
              <a:lstStyle/>
              <a:p>
                <a:r>
                  <a:rPr lang="en-GB" sz="2000" dirty="0" smtClean="0"/>
                  <a:t>Superconducting RF</a:t>
                </a:r>
              </a:p>
              <a:p>
                <a:pPr marL="857250" lvl="1" indent="-342900"/>
                <a:r>
                  <a:rPr lang="en-GB" sz="1800" dirty="0" smtClean="0">
                    <a:sym typeface="Wingdings" panose="05000000000000000000" pitchFamily="2" charset="2"/>
                  </a:rPr>
                  <a:t>Minimize residual resistance </a:t>
                </a:r>
                <a14:m>
                  <m:oMath xmlns:m="http://schemas.openxmlformats.org/officeDocument/2006/math">
                    <m:sSub>
                      <m:sSubPr>
                        <m:ctrlPr>
                          <a:rPr lang="en-GB" sz="1800" b="0" i="1" smtClean="0">
                            <a:latin typeface="Cambria Math"/>
                            <a:sym typeface="Wingdings" panose="05000000000000000000" pitchFamily="2" charset="2"/>
                          </a:rPr>
                        </m:ctrlPr>
                      </m:sSubPr>
                      <m:e>
                        <m:r>
                          <a:rPr lang="en-GB" sz="1800" b="0" i="1" smtClean="0">
                            <a:latin typeface="Cambria Math"/>
                            <a:sym typeface="Wingdings" panose="05000000000000000000" pitchFamily="2" charset="2"/>
                          </a:rPr>
                          <m:t>𝑅</m:t>
                        </m:r>
                      </m:e>
                      <m:sub>
                        <m:r>
                          <a:rPr lang="en-GB" sz="1800" b="0" i="1" smtClean="0">
                            <a:latin typeface="Cambria Math"/>
                            <a:sym typeface="Wingdings" panose="05000000000000000000" pitchFamily="2" charset="2"/>
                          </a:rPr>
                          <m:t>𝑟𝑒𝑠</m:t>
                        </m:r>
                      </m:sub>
                    </m:sSub>
                  </m:oMath>
                </a14:m>
                <a:r>
                  <a:rPr lang="en-GB" sz="1800" dirty="0" smtClean="0">
                    <a:sym typeface="Wingdings" panose="05000000000000000000" pitchFamily="2" charset="2"/>
                  </a:rPr>
                  <a:t>, maximize </a:t>
                </a:r>
                <a14:m>
                  <m:oMath xmlns:m="http://schemas.openxmlformats.org/officeDocument/2006/math">
                    <m:sSub>
                      <m:sSubPr>
                        <m:ctrlPr>
                          <a:rPr lang="en-GB" sz="1800" b="0" i="1" smtClean="0">
                            <a:latin typeface="Cambria Math"/>
                            <a:sym typeface="Wingdings" panose="05000000000000000000" pitchFamily="2" charset="2"/>
                          </a:rPr>
                        </m:ctrlPr>
                      </m:sSubPr>
                      <m:e>
                        <m:r>
                          <a:rPr lang="en-GB" sz="1800" b="0" i="1" smtClean="0">
                            <a:latin typeface="Cambria Math"/>
                            <a:sym typeface="Wingdings" panose="05000000000000000000" pitchFamily="2" charset="2"/>
                          </a:rPr>
                          <m:t>𝑄</m:t>
                        </m:r>
                      </m:e>
                      <m:sub>
                        <m:r>
                          <a:rPr lang="en-GB" sz="1800" b="0" i="1" smtClean="0">
                            <a:latin typeface="Cambria Math"/>
                            <a:sym typeface="Wingdings" panose="05000000000000000000" pitchFamily="2" charset="2"/>
                          </a:rPr>
                          <m:t>0</m:t>
                        </m:r>
                      </m:sub>
                    </m:sSub>
                  </m:oMath>
                </a14:m>
                <a:r>
                  <a:rPr lang="en-GB" sz="1800" dirty="0" smtClean="0">
                    <a:sym typeface="Wingdings" panose="05000000000000000000" pitchFamily="2" charset="2"/>
                  </a:rPr>
                  <a:t>  surface physics, technology, materials, fabrication techniques, </a:t>
                </a:r>
                <a:r>
                  <a:rPr lang="en-GB" sz="1800" dirty="0">
                    <a:sym typeface="Wingdings" panose="05000000000000000000" pitchFamily="2" charset="2"/>
                  </a:rPr>
                  <a:t>shape </a:t>
                </a:r>
                <a:r>
                  <a:rPr lang="en-GB" sz="1800" dirty="0" smtClean="0">
                    <a:sym typeface="Wingdings" panose="05000000000000000000" pitchFamily="2" charset="2"/>
                  </a:rPr>
                  <a:t>optimisation, </a:t>
                </a:r>
                <a:r>
                  <a:rPr lang="en-GB" sz="1800" dirty="0">
                    <a:sym typeface="Wingdings" panose="05000000000000000000" pitchFamily="2" charset="2"/>
                  </a:rPr>
                  <a:t>operating </a:t>
                </a:r>
                <a14:m>
                  <m:oMath xmlns:m="http://schemas.openxmlformats.org/officeDocument/2006/math">
                    <m:r>
                      <a:rPr lang="en-GB" sz="1800" i="1">
                        <a:latin typeface="Cambria Math"/>
                        <a:sym typeface="Wingdings" panose="05000000000000000000" pitchFamily="2" charset="2"/>
                      </a:rPr>
                      <m:t>𝑇</m:t>
                    </m:r>
                  </m:oMath>
                </a14:m>
                <a:r>
                  <a:rPr lang="en-GB" sz="1800" dirty="0">
                    <a:sym typeface="Wingdings" panose="05000000000000000000" pitchFamily="2" charset="2"/>
                  </a:rPr>
                  <a:t> optimisation</a:t>
                </a:r>
                <a:r>
                  <a:rPr lang="en-GB" sz="1800" dirty="0" smtClean="0">
                    <a:sym typeface="Wingdings" panose="05000000000000000000" pitchFamily="2" charset="2"/>
                  </a:rPr>
                  <a:t>.</a:t>
                </a:r>
              </a:p>
              <a:p>
                <a:pPr marL="857250" lvl="1" indent="-342900"/>
                <a:r>
                  <a:rPr lang="en-GB" sz="1800" dirty="0" smtClean="0">
                    <a:sym typeface="Wingdings" panose="05000000000000000000" pitchFamily="2" charset="2"/>
                  </a:rPr>
                  <a:t>Todays investment in R&amp;D may pay off significantly!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84784"/>
                <a:ext cx="8229600" cy="4569371"/>
              </a:xfrm>
              <a:blipFill rotWithShape="1">
                <a:blip r:embed="rId4"/>
                <a:stretch>
                  <a:fillRect l="-593" t="-13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73264" y="5940578"/>
                <a:ext cx="8153194" cy="261610"/>
              </a:xfrm>
              <a:prstGeom prst="rect">
                <a:avLst/>
              </a:prstGeom>
              <a:noFill/>
            </p:spPr>
            <p:txBody>
              <a:bodyPr wrap="none" rtlCol="0">
                <a:spAutoFit/>
              </a:bodyPr>
              <a:lstStyle/>
              <a:p>
                <a:r>
                  <a:rPr lang="en-GB" sz="1100" dirty="0" smtClean="0"/>
                  <a:t>Example: 800 MHz 5-cell cavity for 18 MV, </a:t>
                </a:r>
                <a14:m>
                  <m:oMath xmlns:m="http://schemas.openxmlformats.org/officeDocument/2006/math">
                    <m:sSub>
                      <m:sSubPr>
                        <m:ctrlPr>
                          <a:rPr lang="en-GB" sz="1100" b="0" i="1" smtClean="0">
                            <a:latin typeface="Cambria Math"/>
                          </a:rPr>
                        </m:ctrlPr>
                      </m:sSubPr>
                      <m:e>
                        <m:r>
                          <a:rPr lang="en-GB" sz="1100" b="0" i="1" smtClean="0">
                            <a:latin typeface="Cambria Math"/>
                          </a:rPr>
                          <m:t>𝑃</m:t>
                        </m:r>
                      </m:e>
                      <m:sub>
                        <m:r>
                          <a:rPr lang="en-GB" sz="1100" b="0" i="1" smtClean="0">
                            <a:latin typeface="Cambria Math"/>
                          </a:rPr>
                          <m:t>𝑎</m:t>
                        </m:r>
                      </m:sub>
                    </m:sSub>
                  </m:oMath>
                </a14:m>
                <a:r>
                  <a:rPr lang="en-GB" sz="1100" dirty="0" smtClean="0"/>
                  <a:t> is the cryogenic power at ambient temperature. Thanks: R. </a:t>
                </a:r>
                <a:r>
                  <a:rPr lang="en-GB" sz="1100" dirty="0" err="1" smtClean="0"/>
                  <a:t>Calaga</a:t>
                </a:r>
                <a:r>
                  <a:rPr lang="en-GB" sz="1100" dirty="0" smtClean="0"/>
                  <a:t>, S. </a:t>
                </a:r>
                <a:r>
                  <a:rPr lang="en-GB" sz="1100" dirty="0" err="1" smtClean="0"/>
                  <a:t>Claudet</a:t>
                </a:r>
                <a:r>
                  <a:rPr lang="en-GB" sz="1100" dirty="0" smtClean="0"/>
                  <a:t>, P. Lebrun!</a:t>
                </a:r>
                <a:endParaRPr lang="en-GB" sz="1100" dirty="0"/>
              </a:p>
            </p:txBody>
          </p:sp>
        </mc:Choice>
        <mc:Fallback xmlns="">
          <p:sp>
            <p:nvSpPr>
              <p:cNvPr id="7" name="TextBox 6"/>
              <p:cNvSpPr txBox="1">
                <a:spLocks noRot="1" noChangeAspect="1" noMove="1" noResize="1" noEditPoints="1" noAdjustHandles="1" noChangeArrowheads="1" noChangeShapeType="1" noTextEdit="1"/>
              </p:cNvSpPr>
              <p:nvPr/>
            </p:nvSpPr>
            <p:spPr>
              <a:xfrm>
                <a:off x="473264" y="5940578"/>
                <a:ext cx="8153194" cy="261610"/>
              </a:xfrm>
              <a:prstGeom prst="rect">
                <a:avLst/>
              </a:prstGeom>
              <a:blipFill rotWithShape="1">
                <a:blip r:embed="rId5"/>
                <a:stretch>
                  <a:fillRect t="-2381" b="-16667"/>
                </a:stretch>
              </a:blipFill>
            </p:spPr>
            <p:txBody>
              <a:bodyPr/>
              <a:lstStyle/>
              <a:p>
                <a:r>
                  <a:rPr lang="en-GB">
                    <a:noFill/>
                  </a:rPr>
                  <a:t> </a:t>
                </a:r>
              </a:p>
            </p:txBody>
          </p:sp>
        </mc:Fallback>
      </mc:AlternateContent>
      <p:sp>
        <p:nvSpPr>
          <p:cNvPr id="9" name="TextBox 8"/>
          <p:cNvSpPr txBox="1"/>
          <p:nvPr/>
        </p:nvSpPr>
        <p:spPr>
          <a:xfrm>
            <a:off x="6977155" y="4095141"/>
            <a:ext cx="481222" cy="360122"/>
          </a:xfrm>
          <a:prstGeom prst="rect">
            <a:avLst/>
          </a:prstGeom>
          <a:noFill/>
        </p:spPr>
        <p:txBody>
          <a:bodyPr wrap="none" rtlCol="0">
            <a:spAutoFit/>
          </a:bodyPr>
          <a:lstStyle/>
          <a:p>
            <a:r>
              <a:rPr lang="en-GB" sz="1100" dirty="0" smtClean="0"/>
              <a:t>x 4.4</a:t>
            </a:r>
            <a:endParaRPr lang="en-GB" sz="1100" dirty="0"/>
          </a:p>
        </p:txBody>
      </p:sp>
      <p:sp>
        <p:nvSpPr>
          <p:cNvPr id="23" name="Up-Down Arrow 22"/>
          <p:cNvSpPr/>
          <p:nvPr/>
        </p:nvSpPr>
        <p:spPr>
          <a:xfrm>
            <a:off x="6983919" y="4023133"/>
            <a:ext cx="48258" cy="68627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230380"/>
            <a:ext cx="4139952" cy="273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3923928" y="3696900"/>
            <a:ext cx="129614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Technology</a:t>
            </a:r>
            <a:endParaRPr lang="en-GB" sz="1400" dirty="0"/>
          </a:p>
        </p:txBody>
      </p:sp>
      <p:sp>
        <p:nvSpPr>
          <p:cNvPr id="16" name="TextBox 15"/>
          <p:cNvSpPr txBox="1"/>
          <p:nvPr/>
        </p:nvSpPr>
        <p:spPr>
          <a:xfrm>
            <a:off x="6133317" y="4697627"/>
            <a:ext cx="481222" cy="261610"/>
          </a:xfrm>
          <a:prstGeom prst="rect">
            <a:avLst/>
          </a:prstGeom>
          <a:noFill/>
        </p:spPr>
        <p:txBody>
          <a:bodyPr wrap="none" rtlCol="0">
            <a:spAutoFit/>
          </a:bodyPr>
          <a:lstStyle/>
          <a:p>
            <a:r>
              <a:rPr lang="en-GB" sz="1100" dirty="0" smtClean="0"/>
              <a:t>x 1.6</a:t>
            </a:r>
            <a:endParaRPr lang="en-GB" sz="1100" dirty="0"/>
          </a:p>
        </p:txBody>
      </p:sp>
      <p:sp>
        <p:nvSpPr>
          <p:cNvPr id="17" name="Up-Down Arrow 16"/>
          <p:cNvSpPr/>
          <p:nvPr/>
        </p:nvSpPr>
        <p:spPr>
          <a:xfrm>
            <a:off x="6110457" y="4741676"/>
            <a:ext cx="45720" cy="19613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p:cNvSpPr>
            <a:spLocks noGrp="1"/>
          </p:cNvSpPr>
          <p:nvPr>
            <p:ph type="dt" sz="half" idx="10"/>
          </p:nvPr>
        </p:nvSpPr>
        <p:spPr/>
        <p:txBody>
          <a:bodyPr/>
          <a:lstStyle/>
          <a:p>
            <a:r>
              <a:rPr lang="en-US" smtClean="0"/>
              <a:t>Oct-2014</a:t>
            </a:r>
            <a:endParaRPr lang="en-US" dirty="0"/>
          </a:p>
        </p:txBody>
      </p:sp>
      <p:sp>
        <p:nvSpPr>
          <p:cNvPr id="8" name="Slide Number Placeholder 7"/>
          <p:cNvSpPr>
            <a:spLocks noGrp="1"/>
          </p:cNvSpPr>
          <p:nvPr>
            <p:ph type="sldNum" sz="quarter" idx="12"/>
          </p:nvPr>
        </p:nvSpPr>
        <p:spPr/>
        <p:txBody>
          <a:bodyPr/>
          <a:lstStyle/>
          <a:p>
            <a:fld id="{4B299E65-BC98-483A-8DDE-40B0893A437C}" type="slidenum">
              <a:rPr lang="en-US" smtClean="0"/>
              <a:pPr/>
              <a:t>21</a:t>
            </a:fld>
            <a:endParaRPr lang="en-US" dirty="0"/>
          </a:p>
        </p:txBody>
      </p:sp>
    </p:spTree>
    <p:extLst>
      <p:ext uri="{BB962C8B-B14F-4D97-AF65-F5344CB8AC3E}">
        <p14:creationId xmlns:p14="http://schemas.microsoft.com/office/powerpoint/2010/main" val="233539007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4" grpId="0" animBg="1"/>
      <p:bldP spid="16"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Superconducting RF</a:t>
            </a:r>
            <a:endParaRPr lang="en-GB" dirty="0"/>
          </a:p>
        </p:txBody>
      </p:sp>
      <p:sp>
        <p:nvSpPr>
          <p:cNvPr id="3" name="Content Placeholder 2"/>
          <p:cNvSpPr>
            <a:spLocks noGrp="1"/>
          </p:cNvSpPr>
          <p:nvPr>
            <p:ph idx="1"/>
          </p:nvPr>
        </p:nvSpPr>
        <p:spPr>
          <a:xfrm>
            <a:off x="107504" y="1556792"/>
            <a:ext cx="8928992" cy="4525963"/>
          </a:xfrm>
        </p:spPr>
        <p:txBody>
          <a:bodyPr/>
          <a:lstStyle/>
          <a:p>
            <a:r>
              <a:rPr lang="en-GB" dirty="0" smtClean="0"/>
              <a:t>Superconducting RF – technology  (2 examples )</a:t>
            </a:r>
          </a:p>
          <a:p>
            <a:pPr marL="857250" lvl="1" indent="-342900"/>
            <a:r>
              <a:rPr lang="en-GB" dirty="0" smtClean="0">
                <a:sym typeface="Wingdings" panose="05000000000000000000" pitchFamily="2" charset="2"/>
              </a:rPr>
              <a:t>Push coating techniques – on Cu substrate – performance reach?</a:t>
            </a:r>
            <a:endParaRPr lang="en-GB" dirty="0">
              <a:sym typeface="Wingdings" panose="05000000000000000000" pitchFamily="2" charset="2"/>
            </a:endParaRPr>
          </a:p>
          <a:p>
            <a:pPr marL="857250" lvl="1" indent="-342900"/>
            <a:r>
              <a:rPr lang="en-GB" dirty="0" smtClean="0">
                <a:sym typeface="Wingdings" panose="05000000000000000000" pitchFamily="2" charset="2"/>
              </a:rPr>
              <a:t>Coating with Nb</a:t>
            </a:r>
            <a:r>
              <a:rPr lang="en-GB" baseline="-25000" dirty="0" smtClean="0">
                <a:sym typeface="Wingdings" panose="05000000000000000000" pitchFamily="2" charset="2"/>
              </a:rPr>
              <a:t>3</a:t>
            </a:r>
            <a:r>
              <a:rPr lang="en-GB" dirty="0" smtClean="0">
                <a:sym typeface="Wingdings" panose="05000000000000000000" pitchFamily="2" charset="2"/>
              </a:rPr>
              <a:t>Sn on </a:t>
            </a:r>
            <a:r>
              <a:rPr lang="en-GB" dirty="0" err="1" smtClean="0">
                <a:sym typeface="Wingdings" panose="05000000000000000000" pitchFamily="2" charset="2"/>
              </a:rPr>
              <a:t>Nb</a:t>
            </a:r>
            <a:r>
              <a:rPr lang="en-GB" dirty="0" smtClean="0">
                <a:sym typeface="Wingdings" panose="05000000000000000000" pitchFamily="2" charset="2"/>
              </a:rPr>
              <a:t> looks promising – note potential at 4.2 K (left)</a:t>
            </a:r>
          </a:p>
          <a:p>
            <a:pPr marL="857250" lvl="1" indent="-342900"/>
            <a:r>
              <a:rPr lang="en-GB" dirty="0" smtClean="0">
                <a:sym typeface="Wingdings" panose="05000000000000000000" pitchFamily="2" charset="2"/>
              </a:rPr>
              <a:t>New treatment techniques – N2 processing (right)</a:t>
            </a:r>
          </a:p>
          <a:p>
            <a:pPr marL="857250" lvl="1" indent="-342900">
              <a:buFont typeface="+mj-lt"/>
              <a:buAutoNum type="arabicPeriod" startAt="3"/>
            </a:pPr>
            <a:endParaRPr lang="en-GB" dirty="0" smtClean="0">
              <a:sym typeface="Wingdings" panose="05000000000000000000" pitchFamily="2" charset="2"/>
            </a:endParaRPr>
          </a:p>
          <a:p>
            <a:pPr marL="1257300" lvl="2" indent="-342900">
              <a:buFont typeface="+mj-lt"/>
              <a:buAutoNum type="arabicPeriod" startAt="3"/>
            </a:pPr>
            <a:endParaRPr lang="en-GB" dirty="0" smtClean="0">
              <a:sym typeface="Wingdings" panose="05000000000000000000" pitchFamily="2" charset="2"/>
            </a:endParaRPr>
          </a:p>
        </p:txBody>
      </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977" y="3117218"/>
            <a:ext cx="3878482" cy="245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110" y="5507622"/>
            <a:ext cx="4694875" cy="523220"/>
          </a:xfrm>
          <a:prstGeom prst="rect">
            <a:avLst/>
          </a:prstGeom>
          <a:noFill/>
        </p:spPr>
        <p:txBody>
          <a:bodyPr wrap="square" rtlCol="0">
            <a:spAutoFit/>
          </a:bodyPr>
          <a:lstStyle/>
          <a:p>
            <a:r>
              <a:rPr lang="en-GB" sz="1400" dirty="0"/>
              <a:t>Sam Posen et al</a:t>
            </a:r>
            <a:r>
              <a:rPr lang="en-GB" sz="1400" dirty="0" smtClean="0"/>
              <a:t>. (Cornell): “Theoretical </a:t>
            </a:r>
            <a:r>
              <a:rPr lang="en-GB" sz="1400" dirty="0"/>
              <a:t>Field Limits for Multi-Layer </a:t>
            </a:r>
            <a:r>
              <a:rPr lang="en-GB" sz="1400" dirty="0" smtClean="0"/>
              <a:t>Superconductors”, SRF 2013</a:t>
            </a:r>
            <a:endParaRPr lang="en-GB" sz="1400" dirty="0"/>
          </a:p>
        </p:txBody>
      </p:sp>
      <p:sp>
        <p:nvSpPr>
          <p:cNvPr id="14" name="TextBox 13"/>
          <p:cNvSpPr txBox="1"/>
          <p:nvPr/>
        </p:nvSpPr>
        <p:spPr>
          <a:xfrm>
            <a:off x="4788023" y="5495479"/>
            <a:ext cx="4355977" cy="738664"/>
          </a:xfrm>
          <a:prstGeom prst="rect">
            <a:avLst/>
          </a:prstGeom>
          <a:noFill/>
        </p:spPr>
        <p:txBody>
          <a:bodyPr wrap="square" rtlCol="0">
            <a:spAutoFit/>
          </a:bodyPr>
          <a:lstStyle/>
          <a:p>
            <a:r>
              <a:rPr lang="en-GB" sz="1400" dirty="0" smtClean="0"/>
              <a:t>Anna </a:t>
            </a:r>
            <a:r>
              <a:rPr lang="en-GB" sz="1400" dirty="0" err="1" smtClean="0"/>
              <a:t>Grasselino</a:t>
            </a:r>
            <a:r>
              <a:rPr lang="en-GB" sz="1400" dirty="0" smtClean="0"/>
              <a:t> et </a:t>
            </a:r>
            <a:r>
              <a:rPr lang="en-GB" sz="1400" dirty="0"/>
              <a:t>al</a:t>
            </a:r>
            <a:r>
              <a:rPr lang="en-GB" sz="1400" dirty="0" smtClean="0"/>
              <a:t>. (FNAL): “New Insights on the Physics of RF Surface Resistance and a Cure for the Medium Field Q-Slope”, SRF 2013</a:t>
            </a:r>
            <a:endParaRPr lang="en-GB" sz="1400" dirty="0"/>
          </a:p>
        </p:txBody>
      </p:sp>
      <p:grpSp>
        <p:nvGrpSpPr>
          <p:cNvPr id="6" name="Group 5"/>
          <p:cNvGrpSpPr/>
          <p:nvPr/>
        </p:nvGrpSpPr>
        <p:grpSpPr>
          <a:xfrm>
            <a:off x="5094131" y="3117218"/>
            <a:ext cx="3394805" cy="2452377"/>
            <a:chOff x="5094131" y="3117218"/>
            <a:chExt cx="3394805" cy="2452377"/>
          </a:xfrm>
        </p:grpSpPr>
        <p:pic>
          <p:nvPicPr>
            <p:cNvPr id="1027"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7798"/>
            <a:stretch/>
          </p:blipFill>
          <p:spPr bwMode="auto">
            <a:xfrm>
              <a:off x="5094131" y="3117218"/>
              <a:ext cx="3273123" cy="239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935579" y="5307985"/>
              <a:ext cx="553357" cy="261610"/>
            </a:xfrm>
            <a:prstGeom prst="rect">
              <a:avLst/>
            </a:prstGeom>
            <a:solidFill>
              <a:schemeClr val="bg1"/>
            </a:solidFill>
          </p:spPr>
          <p:txBody>
            <a:bodyPr wrap="none" rtlCol="0">
              <a:spAutoFit/>
            </a:bodyPr>
            <a:lstStyle/>
            <a:p>
              <a:r>
                <a:rPr lang="en-GB" sz="1050" dirty="0" smtClean="0"/>
                <a:t>MV/m</a:t>
              </a:r>
              <a:endParaRPr lang="en-GB" sz="1050" dirty="0"/>
            </a:p>
          </p:txBody>
        </p:sp>
      </p:grpSp>
      <p:sp>
        <p:nvSpPr>
          <p:cNvPr id="7" name="Date Placeholder 6"/>
          <p:cNvSpPr>
            <a:spLocks noGrp="1"/>
          </p:cNvSpPr>
          <p:nvPr>
            <p:ph type="dt" sz="half" idx="10"/>
          </p:nvPr>
        </p:nvSpPr>
        <p:spPr/>
        <p:txBody>
          <a:bodyPr/>
          <a:lstStyle/>
          <a:p>
            <a:r>
              <a:rPr lang="en-US" smtClean="0"/>
              <a:t>Oct-2014</a:t>
            </a:r>
            <a:endParaRPr lang="en-US" dirty="0"/>
          </a:p>
        </p:txBody>
      </p:sp>
      <p:sp>
        <p:nvSpPr>
          <p:cNvPr id="9" name="Slide Number Placeholder 8"/>
          <p:cNvSpPr>
            <a:spLocks noGrp="1"/>
          </p:cNvSpPr>
          <p:nvPr>
            <p:ph type="sldNum" sz="quarter" idx="12"/>
          </p:nvPr>
        </p:nvSpPr>
        <p:spPr/>
        <p:txBody>
          <a:bodyPr/>
          <a:lstStyle/>
          <a:p>
            <a:fld id="{4B299E65-BC98-483A-8DDE-40B0893A437C}" type="slidenum">
              <a:rPr lang="en-US" smtClean="0"/>
              <a:pPr/>
              <a:t>22</a:t>
            </a:fld>
            <a:endParaRPr lang="en-US" dirty="0"/>
          </a:p>
        </p:txBody>
      </p:sp>
    </p:spTree>
    <p:extLst>
      <p:ext uri="{BB962C8B-B14F-4D97-AF65-F5344CB8AC3E}">
        <p14:creationId xmlns:p14="http://schemas.microsoft.com/office/powerpoint/2010/main" val="35338749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800" dirty="0" smtClean="0"/>
              <a:t>Superconducting RF</a:t>
            </a:r>
            <a:br>
              <a:rPr lang="en-GB" sz="4800" dirty="0" smtClean="0"/>
            </a:br>
            <a:r>
              <a:rPr lang="en-GB" sz="3600" dirty="0" smtClean="0"/>
              <a:t>Power couplers</a:t>
            </a:r>
            <a:endParaRPr lang="en-GB" sz="3600" dirty="0"/>
          </a:p>
        </p:txBody>
      </p:sp>
      <p:sp>
        <p:nvSpPr>
          <p:cNvPr id="4" name="Date Placeholder 3"/>
          <p:cNvSpPr>
            <a:spLocks noGrp="1"/>
          </p:cNvSpPr>
          <p:nvPr>
            <p:ph type="dt" sz="half" idx="10"/>
          </p:nvPr>
        </p:nvSpPr>
        <p:spPr/>
        <p:txBody>
          <a:bodyPr/>
          <a:lstStyle/>
          <a:p>
            <a:r>
              <a:rPr lang="en-US" smtClean="0"/>
              <a:t>Oct-2014</a:t>
            </a:r>
            <a:endParaRPr lang="en-GB" dirty="0"/>
          </a:p>
        </p:txBody>
      </p:sp>
      <p:sp>
        <p:nvSpPr>
          <p:cNvPr id="6" name="Slide Number Placeholder 5"/>
          <p:cNvSpPr>
            <a:spLocks noGrp="1"/>
          </p:cNvSpPr>
          <p:nvPr>
            <p:ph type="sldNum" sz="quarter" idx="12"/>
          </p:nvPr>
        </p:nvSpPr>
        <p:spPr/>
        <p:txBody>
          <a:bodyPr/>
          <a:lstStyle/>
          <a:p>
            <a:fld id="{4B299E65-BC98-483A-8DDE-40B0893A437C}" type="slidenum">
              <a:rPr lang="en-GB" smtClean="0"/>
              <a:pPr/>
              <a:t>23</a:t>
            </a:fld>
            <a:endParaRPr lang="en-GB" dirty="0"/>
          </a:p>
        </p:txBody>
      </p:sp>
      <p:pic>
        <p:nvPicPr>
          <p:cNvPr id="7" name="Picture 6"/>
          <p:cNvPicPr>
            <a:picLocks noChangeAspect="1" noChangeArrowheads="1"/>
          </p:cNvPicPr>
          <p:nvPr/>
        </p:nvPicPr>
        <p:blipFill rotWithShape="1">
          <a:blip r:embed="rId2" cstate="print"/>
          <a:srcRect l="32864" t="5237" r="7903" b="9707"/>
          <a:stretch/>
        </p:blipFill>
        <p:spPr>
          <a:xfrm>
            <a:off x="6372200" y="1907241"/>
            <a:ext cx="2700997" cy="2908954"/>
          </a:xfrm>
          <a:prstGeom prst="rect">
            <a:avLst/>
          </a:prstGeom>
        </p:spPr>
      </p:pic>
      <p:sp>
        <p:nvSpPr>
          <p:cNvPr id="9" name="TextBox 8"/>
          <p:cNvSpPr txBox="1"/>
          <p:nvPr/>
        </p:nvSpPr>
        <p:spPr>
          <a:xfrm>
            <a:off x="6372199" y="1542385"/>
            <a:ext cx="2700997" cy="369332"/>
          </a:xfrm>
          <a:prstGeom prst="rect">
            <a:avLst/>
          </a:prstGeom>
          <a:solidFill>
            <a:srgbClr val="FFFFCC"/>
          </a:solidFill>
          <a:ln>
            <a:solidFill>
              <a:srgbClr val="FF0000"/>
            </a:solidFill>
          </a:ln>
        </p:spPr>
        <p:txBody>
          <a:bodyPr wrap="square" rtlCol="0">
            <a:spAutoFit/>
          </a:bodyPr>
          <a:lstStyle/>
          <a:p>
            <a:r>
              <a:rPr lang="en-GB" b="1" dirty="0" smtClean="0">
                <a:solidFill>
                  <a:srgbClr val="0070C0"/>
                </a:solidFill>
              </a:rPr>
              <a:t>Test of RF couplers (CEA)</a:t>
            </a:r>
            <a:endParaRPr lang="en-GB" b="1" dirty="0">
              <a:solidFill>
                <a:srgbClr val="0070C0"/>
              </a:solidFill>
            </a:endParaRPr>
          </a:p>
        </p:txBody>
      </p:sp>
      <p:pic>
        <p:nvPicPr>
          <p:cNvPr id="10" name="Picture 2" descr="\\cern.ch\dfs\Departments\AB\Groups\RF\Sections\SR\Prevessin\Coupleurs\coupleur SPL\Illustrations\SPL-LHC ENSEMBLE.jpg"/>
          <p:cNvPicPr>
            <a:picLocks noChangeAspect="1" noChangeArrowheads="1"/>
          </p:cNvPicPr>
          <p:nvPr/>
        </p:nvPicPr>
        <p:blipFill>
          <a:blip r:embed="rId3" cstate="print"/>
          <a:stretch>
            <a:fillRect/>
          </a:stretch>
        </p:blipFill>
        <p:spPr bwMode="auto">
          <a:xfrm rot="16200000">
            <a:off x="-316120" y="3257075"/>
            <a:ext cx="2971467" cy="1678423"/>
          </a:xfrm>
          <a:prstGeom prst="rect">
            <a:avLst/>
          </a:prstGeom>
          <a:noFill/>
        </p:spPr>
      </p:pic>
      <p:pic>
        <p:nvPicPr>
          <p:cNvPr id="11" name="Content Placeholder 7" descr="SPL-SPS ENSEMBLE.jpg"/>
          <p:cNvPicPr>
            <a:picLocks noChangeAspect="1"/>
          </p:cNvPicPr>
          <p:nvPr/>
        </p:nvPicPr>
        <p:blipFill>
          <a:blip r:embed="rId4" cstate="print"/>
          <a:stretch>
            <a:fillRect/>
          </a:stretch>
        </p:blipFill>
        <p:spPr>
          <a:xfrm rot="15766317">
            <a:off x="1533337" y="3365479"/>
            <a:ext cx="3029989" cy="1711383"/>
          </a:xfrm>
          <a:prstGeom prst="rect">
            <a:avLst/>
          </a:prstGeom>
        </p:spPr>
      </p:pic>
      <p:sp>
        <p:nvSpPr>
          <p:cNvPr id="12" name="TextBox 11"/>
          <p:cNvSpPr txBox="1"/>
          <p:nvPr/>
        </p:nvSpPr>
        <p:spPr>
          <a:xfrm>
            <a:off x="596616" y="2000953"/>
            <a:ext cx="1180131" cy="646331"/>
          </a:xfrm>
          <a:prstGeom prst="rect">
            <a:avLst/>
          </a:prstGeom>
          <a:noFill/>
        </p:spPr>
        <p:txBody>
          <a:bodyPr wrap="none" rtlCol="0">
            <a:spAutoFit/>
          </a:bodyPr>
          <a:lstStyle/>
          <a:p>
            <a:pPr algn="ctr"/>
            <a:r>
              <a:rPr lang="en-GB" dirty="0" smtClean="0"/>
              <a:t>Cylindrical</a:t>
            </a:r>
          </a:p>
          <a:p>
            <a:pPr algn="ctr"/>
            <a:r>
              <a:rPr lang="en-GB" dirty="0" smtClean="0"/>
              <a:t>window</a:t>
            </a:r>
            <a:endParaRPr lang="en-GB" dirty="0"/>
          </a:p>
        </p:txBody>
      </p:sp>
      <p:sp>
        <p:nvSpPr>
          <p:cNvPr id="13" name="TextBox 12"/>
          <p:cNvSpPr txBox="1"/>
          <p:nvPr/>
        </p:nvSpPr>
        <p:spPr>
          <a:xfrm>
            <a:off x="2473096" y="1988840"/>
            <a:ext cx="932370" cy="646331"/>
          </a:xfrm>
          <a:prstGeom prst="rect">
            <a:avLst/>
          </a:prstGeom>
          <a:noFill/>
        </p:spPr>
        <p:txBody>
          <a:bodyPr wrap="none" rtlCol="0">
            <a:spAutoFit/>
          </a:bodyPr>
          <a:lstStyle/>
          <a:p>
            <a:pPr algn="ctr"/>
            <a:r>
              <a:rPr lang="en-GB" dirty="0" smtClean="0"/>
              <a:t>Disk</a:t>
            </a:r>
          </a:p>
          <a:p>
            <a:pPr algn="ctr"/>
            <a:r>
              <a:rPr lang="en-GB" dirty="0" smtClean="0"/>
              <a:t>window</a:t>
            </a:r>
            <a:endParaRPr lang="en-GB" dirty="0"/>
          </a:p>
        </p:txBody>
      </p:sp>
      <p:sp>
        <p:nvSpPr>
          <p:cNvPr id="14" name="TextBox 13"/>
          <p:cNvSpPr txBox="1"/>
          <p:nvPr/>
        </p:nvSpPr>
        <p:spPr>
          <a:xfrm>
            <a:off x="179512" y="1546932"/>
            <a:ext cx="4092659" cy="369332"/>
          </a:xfrm>
          <a:prstGeom prst="rect">
            <a:avLst/>
          </a:prstGeom>
          <a:noFill/>
        </p:spPr>
        <p:txBody>
          <a:bodyPr wrap="none" rtlCol="0">
            <a:spAutoFit/>
          </a:bodyPr>
          <a:lstStyle/>
          <a:p>
            <a:r>
              <a:rPr lang="en-GB" dirty="0" smtClean="0"/>
              <a:t>Coupler development for SPL (704 MHz)</a:t>
            </a:r>
            <a:endParaRPr lang="en-GB" dirty="0"/>
          </a:p>
        </p:txBody>
      </p:sp>
      <mc:AlternateContent xmlns:mc="http://schemas.openxmlformats.org/markup-compatibility/2006" xmlns:a14="http://schemas.microsoft.com/office/drawing/2010/main">
        <mc:Choice Requires="a14">
          <p:sp>
            <p:nvSpPr>
              <p:cNvPr id="3" name="Rectangle 2"/>
              <p:cNvSpPr/>
              <p:nvPr/>
            </p:nvSpPr>
            <p:spPr>
              <a:xfrm>
                <a:off x="4087838" y="4997244"/>
                <a:ext cx="4943837" cy="1169551"/>
              </a:xfrm>
              <a:prstGeom prst="rect">
                <a:avLst/>
              </a:prstGeom>
            </p:spPr>
            <p:txBody>
              <a:bodyPr wrap="square">
                <a:spAutoFit/>
              </a:bodyPr>
              <a:lstStyle/>
              <a:p>
                <a:pPr marL="285750" indent="-285750">
                  <a:buFont typeface="Arial" panose="020B0604020202020204" pitchFamily="34" charset="0"/>
                  <a:buChar char="•"/>
                </a:pPr>
                <a:r>
                  <a:rPr lang="en-US" sz="1400" dirty="0" smtClean="0"/>
                  <a:t>2 designs currently under test: cylindrical and disk </a:t>
                </a:r>
                <a:r>
                  <a:rPr lang="en-US" sz="1400" dirty="0"/>
                  <a:t>windows</a:t>
                </a:r>
              </a:p>
              <a:p>
                <a:pPr marL="285750" indent="-285750">
                  <a:buFont typeface="Arial" panose="020B0604020202020204" pitchFamily="34" charset="0"/>
                  <a:buChar char="•"/>
                </a:pPr>
                <a:r>
                  <a:rPr lang="en-US" sz="1400" dirty="0" smtClean="0"/>
                  <a:t>Design </a:t>
                </a:r>
                <a:r>
                  <a:rPr lang="en-US" sz="1400" dirty="0"/>
                  <a:t>goal: 1 MW 10% duty cycle for SPL</a:t>
                </a:r>
              </a:p>
              <a:p>
                <a:pPr marL="285750" indent="-285750">
                  <a:buFont typeface="Arial" panose="020B0604020202020204" pitchFamily="34" charset="0"/>
                  <a:buChar char="•"/>
                </a:pPr>
                <a:r>
                  <a:rPr lang="en-US" sz="1400" dirty="0" smtClean="0"/>
                  <a:t>Cylindrical </a:t>
                </a:r>
                <a:r>
                  <a:rPr lang="en-US" sz="1400" dirty="0"/>
                  <a:t>window design uses LHC coupler ceramic window with tapered outer conductor</a:t>
                </a:r>
              </a:p>
              <a:p>
                <a:pPr marL="285750" indent="-285750">
                  <a:buFont typeface="Arial" panose="020B0604020202020204" pitchFamily="34" charset="0"/>
                  <a:buChar char="•"/>
                </a:pPr>
                <a:r>
                  <a:rPr lang="en-US" sz="1400" dirty="0"/>
                  <a:t>LHC windows </a:t>
                </a:r>
                <a:r>
                  <a:rPr lang="en-GB" sz="1400" dirty="0"/>
                  <a:t>(</a:t>
                </a:r>
                <a14:m>
                  <m:oMath xmlns:m="http://schemas.openxmlformats.org/officeDocument/2006/math">
                    <m:r>
                      <a:rPr lang="en-GB" sz="1400" i="1">
                        <a:latin typeface="Cambria Math"/>
                      </a:rPr>
                      <m:t>400 </m:t>
                    </m:r>
                    <m:r>
                      <m:rPr>
                        <m:nor/>
                      </m:rPr>
                      <a:rPr lang="en-GB" sz="1400">
                        <a:latin typeface="Cambria Math"/>
                      </a:rPr>
                      <m:t>MHz</m:t>
                    </m:r>
                  </m:oMath>
                </a14:m>
                <a:r>
                  <a:rPr lang="en-US" sz="1400" dirty="0" smtClean="0"/>
                  <a:t>) routinely </a:t>
                </a:r>
                <a:r>
                  <a:rPr lang="en-US" sz="1400" dirty="0"/>
                  <a:t>tested to </a:t>
                </a:r>
                <a14:m>
                  <m:oMath xmlns:m="http://schemas.openxmlformats.org/officeDocument/2006/math">
                    <m:r>
                      <a:rPr lang="en-GB" sz="1400" i="1" dirty="0" smtClean="0">
                        <a:latin typeface="Cambria Math"/>
                      </a:rPr>
                      <m:t>&gt;500 </m:t>
                    </m:r>
                    <m:r>
                      <m:rPr>
                        <m:nor/>
                      </m:rPr>
                      <a:rPr lang="en-GB" sz="1400" i="0" dirty="0" smtClean="0">
                        <a:latin typeface="Cambria Math"/>
                      </a:rPr>
                      <m:t>kW</m:t>
                    </m:r>
                    <m:r>
                      <a:rPr lang="en-GB" sz="1400" i="1" dirty="0" smtClean="0">
                        <a:latin typeface="Cambria Math"/>
                      </a:rPr>
                      <m:t> </m:t>
                    </m:r>
                  </m:oMath>
                </a14:m>
                <a:r>
                  <a:rPr lang="en-GB" sz="1400" dirty="0" smtClean="0"/>
                  <a:t>CW! </a:t>
                </a:r>
                <a:endParaRPr lang="en-US" sz="1400" dirty="0"/>
              </a:p>
            </p:txBody>
          </p:sp>
        </mc:Choice>
        <mc:Fallback xmlns="">
          <p:sp>
            <p:nvSpPr>
              <p:cNvPr id="3" name="Rectangle 2"/>
              <p:cNvSpPr>
                <a:spLocks noRot="1" noChangeAspect="1" noMove="1" noResize="1" noEditPoints="1" noAdjustHandles="1" noChangeArrowheads="1" noChangeShapeType="1" noTextEdit="1"/>
              </p:cNvSpPr>
              <p:nvPr/>
            </p:nvSpPr>
            <p:spPr>
              <a:xfrm>
                <a:off x="4087838" y="4997244"/>
                <a:ext cx="4943837" cy="1169551"/>
              </a:xfrm>
              <a:prstGeom prst="rect">
                <a:avLst/>
              </a:prstGeom>
              <a:blipFill rotWithShape="1">
                <a:blip r:embed="rId5"/>
                <a:stretch>
                  <a:fillRect l="-247" t="-1042" b="-3646"/>
                </a:stretch>
              </a:blipFill>
            </p:spPr>
            <p:txBody>
              <a:bodyPr/>
              <a:lstStyle/>
              <a:p>
                <a:r>
                  <a:rPr lang="en-GB">
                    <a:noFill/>
                  </a:rPr>
                  <a:t> </a:t>
                </a:r>
              </a:p>
            </p:txBody>
          </p:sp>
        </mc:Fallback>
      </mc:AlternateContent>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542385"/>
            <a:ext cx="1769305" cy="203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2562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FCC: Areas of SRF R&amp;D work</a:t>
            </a:r>
            <a:endParaRPr lang="en-GB" dirty="0"/>
          </a:p>
        </p:txBody>
      </p:sp>
      <p:sp>
        <p:nvSpPr>
          <p:cNvPr id="6" name="Content Placeholder 5"/>
          <p:cNvSpPr>
            <a:spLocks noGrp="1"/>
          </p:cNvSpPr>
          <p:nvPr>
            <p:ph sz="half" idx="1"/>
          </p:nvPr>
        </p:nvSpPr>
        <p:spPr/>
        <p:txBody>
          <a:bodyPr>
            <a:noAutofit/>
          </a:bodyPr>
          <a:lstStyle/>
          <a:p>
            <a:pPr lvl="0"/>
            <a:r>
              <a:rPr lang="en-GB" sz="900" dirty="0" smtClean="0"/>
              <a:t>Cavity </a:t>
            </a:r>
            <a:r>
              <a:rPr lang="en-GB" sz="900" dirty="0"/>
              <a:t>design</a:t>
            </a:r>
          </a:p>
          <a:p>
            <a:pPr lvl="1"/>
            <a:r>
              <a:rPr lang="en-GB" sz="900" dirty="0" smtClean="0"/>
              <a:t>200 MHz</a:t>
            </a:r>
          </a:p>
          <a:p>
            <a:pPr lvl="1"/>
            <a:r>
              <a:rPr lang="en-GB" sz="900" dirty="0" smtClean="0"/>
              <a:t>400 </a:t>
            </a:r>
            <a:r>
              <a:rPr lang="en-GB" sz="900" dirty="0"/>
              <a:t>MHz</a:t>
            </a:r>
          </a:p>
          <a:p>
            <a:pPr lvl="1"/>
            <a:r>
              <a:rPr lang="en-GB" sz="900" dirty="0" smtClean="0"/>
              <a:t>800 </a:t>
            </a:r>
            <a:r>
              <a:rPr lang="en-GB" sz="900" dirty="0"/>
              <a:t>MHz</a:t>
            </a:r>
          </a:p>
          <a:p>
            <a:pPr lvl="1"/>
            <a:r>
              <a:rPr lang="en-GB" sz="900" dirty="0" smtClean="0"/>
              <a:t>Cavity </a:t>
            </a:r>
            <a:r>
              <a:rPr lang="en-GB" sz="900" dirty="0"/>
              <a:t>for sample tests (quadrupole </a:t>
            </a:r>
            <a:r>
              <a:rPr lang="en-GB" sz="900" dirty="0" smtClean="0"/>
              <a:t>resonator, …)</a:t>
            </a:r>
            <a:endParaRPr lang="en-GB" sz="900" dirty="0"/>
          </a:p>
          <a:p>
            <a:pPr lvl="1"/>
            <a:r>
              <a:rPr lang="en-GB" sz="900" dirty="0"/>
              <a:t>Small single-cell test cavities (6 GHz?)</a:t>
            </a:r>
          </a:p>
          <a:p>
            <a:pPr lvl="0"/>
            <a:r>
              <a:rPr lang="en-GB" sz="900" dirty="0"/>
              <a:t>Power couplers</a:t>
            </a:r>
          </a:p>
          <a:p>
            <a:pPr lvl="1"/>
            <a:r>
              <a:rPr lang="en-GB" sz="900" dirty="0"/>
              <a:t>Design, engineering, </a:t>
            </a:r>
          </a:p>
          <a:p>
            <a:pPr lvl="1"/>
            <a:r>
              <a:rPr lang="en-GB" sz="900" dirty="0"/>
              <a:t>Multipactor </a:t>
            </a:r>
            <a:r>
              <a:rPr lang="en-GB" sz="900" dirty="0" smtClean="0"/>
              <a:t>study &amp; suppression</a:t>
            </a:r>
            <a:endParaRPr lang="en-GB" sz="900" dirty="0"/>
          </a:p>
          <a:p>
            <a:pPr lvl="0"/>
            <a:r>
              <a:rPr lang="en-GB" sz="900" dirty="0"/>
              <a:t>Cavity technology</a:t>
            </a:r>
          </a:p>
          <a:p>
            <a:pPr lvl="1"/>
            <a:r>
              <a:rPr lang="en-GB" sz="900" dirty="0"/>
              <a:t>Forming &amp; fabrication techniques</a:t>
            </a:r>
          </a:p>
          <a:p>
            <a:pPr lvl="1"/>
            <a:r>
              <a:rPr lang="en-GB" sz="900" dirty="0" smtClean="0"/>
              <a:t>Coating </a:t>
            </a:r>
            <a:r>
              <a:rPr lang="en-GB" sz="900" dirty="0"/>
              <a:t>techniques</a:t>
            </a:r>
          </a:p>
          <a:p>
            <a:pPr lvl="2"/>
            <a:r>
              <a:rPr lang="en-GB" sz="900" dirty="0"/>
              <a:t>Diode sputtering Nb on Cu</a:t>
            </a:r>
          </a:p>
          <a:p>
            <a:pPr lvl="2"/>
            <a:r>
              <a:rPr lang="en-GB" sz="900" dirty="0"/>
              <a:t>Magnetron sputtering</a:t>
            </a:r>
          </a:p>
          <a:p>
            <a:pPr lvl="2"/>
            <a:r>
              <a:rPr lang="en-GB" sz="900" dirty="0" err="1"/>
              <a:t>HiPIMS</a:t>
            </a:r>
            <a:endParaRPr lang="en-GB" sz="900" dirty="0"/>
          </a:p>
          <a:p>
            <a:pPr lvl="2"/>
            <a:r>
              <a:rPr lang="en-GB" sz="900" dirty="0" smtClean="0"/>
              <a:t>Coating </a:t>
            </a:r>
            <a:r>
              <a:rPr lang="en-GB" sz="900" dirty="0"/>
              <a:t>Nb</a:t>
            </a:r>
            <a:r>
              <a:rPr lang="en-GB" sz="900" baseline="-25000" dirty="0"/>
              <a:t>3</a:t>
            </a:r>
            <a:r>
              <a:rPr lang="en-GB" sz="900" dirty="0"/>
              <a:t>Sn on Nb</a:t>
            </a:r>
          </a:p>
          <a:p>
            <a:pPr lvl="2"/>
            <a:r>
              <a:rPr lang="en-GB" sz="900" dirty="0"/>
              <a:t>…</a:t>
            </a:r>
          </a:p>
          <a:p>
            <a:pPr lvl="1"/>
            <a:r>
              <a:rPr lang="en-GB" sz="900" dirty="0"/>
              <a:t>Joining techniques</a:t>
            </a:r>
          </a:p>
          <a:p>
            <a:pPr lvl="1"/>
            <a:r>
              <a:rPr lang="en-GB" sz="900" dirty="0" smtClean="0"/>
              <a:t>Chemistry</a:t>
            </a:r>
          </a:p>
          <a:p>
            <a:pPr lvl="1"/>
            <a:r>
              <a:rPr lang="en-GB" sz="900" dirty="0"/>
              <a:t>Heat treatments</a:t>
            </a:r>
          </a:p>
          <a:p>
            <a:pPr lvl="1"/>
            <a:r>
              <a:rPr lang="en-GB" sz="900" dirty="0" smtClean="0"/>
              <a:t>He</a:t>
            </a:r>
          </a:p>
          <a:p>
            <a:pPr lvl="0"/>
            <a:r>
              <a:rPr lang="en-GB" sz="900" dirty="0"/>
              <a:t>HOM Dampers</a:t>
            </a:r>
          </a:p>
          <a:p>
            <a:pPr lvl="1"/>
            <a:r>
              <a:rPr lang="en-GB" sz="900" dirty="0"/>
              <a:t>HOM spectrum, impedances</a:t>
            </a:r>
          </a:p>
          <a:p>
            <a:pPr lvl="1"/>
            <a:r>
              <a:rPr lang="en-GB" sz="900" dirty="0"/>
              <a:t>Beam dynamics</a:t>
            </a:r>
          </a:p>
          <a:p>
            <a:pPr lvl="1"/>
            <a:r>
              <a:rPr lang="en-GB" sz="900" dirty="0"/>
              <a:t>HOM couplers and filters, dampers </a:t>
            </a:r>
          </a:p>
          <a:p>
            <a:pPr lvl="1"/>
            <a:r>
              <a:rPr lang="en-GB" sz="900" dirty="0" smtClean="0"/>
              <a:t>-</a:t>
            </a:r>
            <a:r>
              <a:rPr lang="en-GB" sz="900" dirty="0"/>
              <a:t>vessel design and </a:t>
            </a:r>
            <a:r>
              <a:rPr lang="en-GB" sz="900" dirty="0" smtClean="0"/>
              <a:t>engineering</a:t>
            </a:r>
            <a:endParaRPr lang="en-GB" sz="900" dirty="0"/>
          </a:p>
        </p:txBody>
      </p:sp>
      <p:sp>
        <p:nvSpPr>
          <p:cNvPr id="3" name="Date Placeholder 2"/>
          <p:cNvSpPr>
            <a:spLocks noGrp="1"/>
          </p:cNvSpPr>
          <p:nvPr>
            <p:ph type="dt" sz="half" idx="4294967295"/>
          </p:nvPr>
        </p:nvSpPr>
        <p:spPr>
          <a:xfrm>
            <a:off x="8064500" y="6465888"/>
            <a:ext cx="1079500" cy="365125"/>
          </a:xfrm>
        </p:spPr>
        <p:txBody>
          <a:bodyPr/>
          <a:lstStyle/>
          <a:p>
            <a:r>
              <a:rPr lang="en-US" smtClean="0"/>
              <a:t>Oct-2014</a:t>
            </a:r>
            <a:endParaRPr lang="en-US" dirty="0"/>
          </a:p>
        </p:txBody>
      </p:sp>
      <p:sp>
        <p:nvSpPr>
          <p:cNvPr id="4" name="Slide Number Placeholder 3"/>
          <p:cNvSpPr>
            <a:spLocks noGrp="1"/>
          </p:cNvSpPr>
          <p:nvPr>
            <p:ph type="sldNum" sz="quarter" idx="4294967295"/>
          </p:nvPr>
        </p:nvSpPr>
        <p:spPr>
          <a:xfrm>
            <a:off x="8275638" y="6465888"/>
            <a:ext cx="868362" cy="365125"/>
          </a:xfrm>
        </p:spPr>
        <p:txBody>
          <a:bodyPr/>
          <a:lstStyle/>
          <a:p>
            <a:fld id="{4B299E65-BC98-483A-8DDE-40B0893A437C}" type="slidenum">
              <a:rPr lang="en-US" smtClean="0"/>
              <a:pPr/>
              <a:t>24</a:t>
            </a:fld>
            <a:endParaRPr lang="en-US" dirty="0"/>
          </a:p>
        </p:txBody>
      </p:sp>
      <mc:AlternateContent xmlns:mc="http://schemas.openxmlformats.org/markup-compatibility/2006" xmlns:a14="http://schemas.microsoft.com/office/drawing/2010/main">
        <mc:Choice Requires="a14">
          <p:sp>
            <p:nvSpPr>
              <p:cNvPr id="9" name="Content Placeholder 8"/>
              <p:cNvSpPr>
                <a:spLocks noGrp="1"/>
              </p:cNvSpPr>
              <p:nvPr>
                <p:ph sz="half" idx="2"/>
              </p:nvPr>
            </p:nvSpPr>
            <p:spPr/>
            <p:txBody>
              <a:bodyPr>
                <a:normAutofit fontScale="85000" lnSpcReduction="20000"/>
              </a:bodyPr>
              <a:lstStyle/>
              <a:p>
                <a:pPr lvl="0"/>
                <a:r>
                  <a:rPr lang="en-GB" sz="1000" dirty="0" smtClean="0"/>
                  <a:t>Tuners</a:t>
                </a:r>
                <a:endParaRPr lang="en-GB" sz="1000" dirty="0"/>
              </a:p>
              <a:p>
                <a:pPr lvl="1"/>
                <a:r>
                  <a:rPr lang="en-GB" sz="1000" dirty="0"/>
                  <a:t>Design and engineering</a:t>
                </a:r>
              </a:p>
              <a:p>
                <a:pPr lvl="0"/>
                <a:r>
                  <a:rPr lang="en-GB" sz="1000" dirty="0"/>
                  <a:t>CM design and engineering</a:t>
                </a:r>
              </a:p>
              <a:p>
                <a:pPr lvl="1"/>
                <a:r>
                  <a:rPr lang="en-GB" sz="1000" dirty="0"/>
                  <a:t>Magnetic and thermal shields, …</a:t>
                </a:r>
              </a:p>
              <a:p>
                <a:pPr lvl="1"/>
                <a:r>
                  <a:rPr lang="en-GB" sz="1000" dirty="0" smtClean="0"/>
                  <a:t>CM for 200 MHz</a:t>
                </a:r>
              </a:p>
              <a:p>
                <a:pPr lvl="1"/>
                <a:r>
                  <a:rPr lang="en-GB" sz="1000" dirty="0" smtClean="0"/>
                  <a:t>CM </a:t>
                </a:r>
                <a:r>
                  <a:rPr lang="en-GB" sz="1000" dirty="0"/>
                  <a:t>for 400 MHz</a:t>
                </a:r>
              </a:p>
              <a:p>
                <a:pPr lvl="1"/>
                <a:r>
                  <a:rPr lang="en-GB" sz="1000" dirty="0"/>
                  <a:t>CM for 800 MHz</a:t>
                </a:r>
              </a:p>
              <a:p>
                <a:pPr lvl="1"/>
                <a:r>
                  <a:rPr lang="en-GB" sz="1000" dirty="0"/>
                  <a:t>Alternative designs (SS He-vessel?)</a:t>
                </a:r>
              </a:p>
              <a:p>
                <a:pPr lvl="1"/>
                <a:r>
                  <a:rPr lang="en-GB" sz="1000" dirty="0"/>
                  <a:t>CM for testing</a:t>
                </a:r>
              </a:p>
              <a:p>
                <a:pPr lvl="0"/>
                <a:r>
                  <a:rPr lang="en-GB" sz="1000" dirty="0"/>
                  <a:t>Diagnostics for validation tests</a:t>
                </a:r>
              </a:p>
              <a:p>
                <a:pPr lvl="1"/>
                <a14:m>
                  <m:oMath xmlns:m="http://schemas.openxmlformats.org/officeDocument/2006/math">
                    <m:r>
                      <a:rPr lang="en-GB" sz="1000" i="1">
                        <a:latin typeface="Cambria Math"/>
                      </a:rPr>
                      <m:t>𝑇</m:t>
                    </m:r>
                  </m:oMath>
                </a14:m>
                <a:r>
                  <a:rPr lang="en-GB" sz="1000" dirty="0"/>
                  <a:t>-mapping</a:t>
                </a:r>
              </a:p>
              <a:p>
                <a:pPr lvl="1"/>
                <a:r>
                  <a:rPr lang="en-GB" sz="1000" dirty="0"/>
                  <a:t>Quench </a:t>
                </a:r>
                <a:r>
                  <a:rPr lang="en-GB" sz="1000" dirty="0" smtClean="0"/>
                  <a:t>localisation</a:t>
                </a:r>
              </a:p>
              <a:p>
                <a:pPr lvl="1"/>
                <a:r>
                  <a:rPr lang="en-GB" sz="1000" dirty="0" smtClean="0"/>
                  <a:t>…</a:t>
                </a:r>
                <a:endParaRPr lang="en-GB" sz="1000" dirty="0"/>
              </a:p>
              <a:p>
                <a:pPr lvl="0"/>
                <a:r>
                  <a:rPr lang="en-GB" sz="1000" dirty="0"/>
                  <a:t>Experimental verification</a:t>
                </a:r>
              </a:p>
              <a:p>
                <a:pPr lvl="1"/>
                <a:r>
                  <a:rPr lang="en-GB" sz="1000" dirty="0"/>
                  <a:t>Sample preparation</a:t>
                </a:r>
              </a:p>
              <a:p>
                <a:pPr lvl="1"/>
                <a:r>
                  <a:rPr lang="en-GB" sz="1000" dirty="0"/>
                  <a:t>Sample tests (quadrupole resonator)</a:t>
                </a:r>
              </a:p>
              <a:p>
                <a:pPr lvl="1"/>
                <a:r>
                  <a:rPr lang="en-GB" sz="1000" dirty="0"/>
                  <a:t>Single-cell small cavity testing (6 GHz?)</a:t>
                </a:r>
              </a:p>
              <a:p>
                <a:pPr lvl="1"/>
                <a:r>
                  <a:rPr lang="en-GB" sz="1000" dirty="0"/>
                  <a:t>Vertical tests</a:t>
                </a:r>
              </a:p>
              <a:p>
                <a:pPr lvl="1"/>
                <a:r>
                  <a:rPr lang="en-GB" sz="1000" dirty="0" smtClean="0"/>
                  <a:t>Horizontal </a:t>
                </a:r>
                <a:r>
                  <a:rPr lang="en-GB" sz="1000" dirty="0"/>
                  <a:t>tests</a:t>
                </a:r>
              </a:p>
              <a:p>
                <a:pPr lvl="0"/>
                <a:r>
                  <a:rPr lang="en-GB" sz="1000" dirty="0"/>
                  <a:t>Infrastructures (operation, upgrade, maintenance)</a:t>
                </a:r>
              </a:p>
              <a:p>
                <a:pPr lvl="1"/>
                <a:r>
                  <a:rPr lang="en-GB" sz="1000" dirty="0"/>
                  <a:t>Manufacturing</a:t>
                </a:r>
              </a:p>
              <a:p>
                <a:pPr lvl="1"/>
                <a:r>
                  <a:rPr lang="en-GB" sz="1000" dirty="0"/>
                  <a:t>EB Welding</a:t>
                </a:r>
              </a:p>
              <a:p>
                <a:pPr lvl="1"/>
                <a:r>
                  <a:rPr lang="en-GB" sz="1000" dirty="0"/>
                  <a:t>Vacuum brazing</a:t>
                </a:r>
              </a:p>
              <a:p>
                <a:pPr lvl="1"/>
                <a:r>
                  <a:rPr lang="en-GB" sz="1000" dirty="0"/>
                  <a:t>Chemistry &amp; cleaning, rinsing</a:t>
                </a:r>
              </a:p>
              <a:p>
                <a:pPr lvl="1"/>
                <a:r>
                  <a:rPr lang="en-GB" sz="1000" dirty="0"/>
                  <a:t>Heat treatments</a:t>
                </a:r>
              </a:p>
              <a:p>
                <a:pPr lvl="1"/>
                <a:r>
                  <a:rPr lang="en-GB" sz="1000" dirty="0"/>
                  <a:t>Cryogenics</a:t>
                </a:r>
              </a:p>
              <a:p>
                <a:pPr lvl="1"/>
                <a:r>
                  <a:rPr lang="en-GB" sz="1000" dirty="0"/>
                  <a:t>Vacuum</a:t>
                </a:r>
              </a:p>
              <a:p>
                <a:pPr lvl="1"/>
                <a:r>
                  <a:rPr lang="en-GB" sz="1000" dirty="0" err="1"/>
                  <a:t>Cryolab</a:t>
                </a:r>
                <a:endParaRPr lang="en-GB" sz="1000" dirty="0"/>
              </a:p>
              <a:p>
                <a:pPr lvl="1"/>
                <a:r>
                  <a:rPr lang="en-GB" sz="1000" dirty="0"/>
                  <a:t>SM18</a:t>
                </a:r>
              </a:p>
              <a:p>
                <a:pPr lvl="1"/>
                <a:r>
                  <a:rPr lang="en-GB" sz="1000" dirty="0"/>
                  <a:t>Other test-facilities</a:t>
                </a:r>
              </a:p>
              <a:p>
                <a:pPr lvl="1"/>
                <a:r>
                  <a:rPr lang="en-GB" sz="1000" dirty="0"/>
                  <a:t> &amp; cleaning</a:t>
                </a:r>
              </a:p>
              <a:p>
                <a:pPr marL="0" indent="0">
                  <a:buNone/>
                </a:pPr>
                <a:endParaRPr lang="en-GB" dirty="0"/>
              </a:p>
            </p:txBody>
          </p:sp>
        </mc:Choice>
        <mc:Fallback xmlns="">
          <p:sp>
            <p:nvSpPr>
              <p:cNvPr id="9" name="Content Placeholder 8"/>
              <p:cNvSpPr>
                <a:spLocks noGrp="1" noRot="1" noChangeAspect="1" noMove="1" noResize="1" noEditPoints="1" noAdjustHandles="1" noChangeArrowheads="1" noChangeShapeType="1" noTextEdit="1"/>
              </p:cNvSpPr>
              <p:nvPr>
                <p:ph sz="half" idx="2"/>
              </p:nvPr>
            </p:nvSpPr>
            <p:spPr>
              <a:blipFill rotWithShape="1">
                <a:blip r:embed="rId2"/>
                <a:stretch>
                  <a:fillRect t="-404"/>
                </a:stretch>
              </a:blipFill>
            </p:spPr>
            <p:txBody>
              <a:bodyPr/>
              <a:lstStyle/>
              <a:p>
                <a:r>
                  <a:rPr lang="en-GB">
                    <a:noFill/>
                  </a:rPr>
                  <a:t> </a:t>
                </a:r>
              </a:p>
            </p:txBody>
          </p:sp>
        </mc:Fallback>
      </mc:AlternateContent>
    </p:spTree>
    <p:extLst>
      <p:ext uri="{BB962C8B-B14F-4D97-AF65-F5344CB8AC3E}">
        <p14:creationId xmlns:p14="http://schemas.microsoft.com/office/powerpoint/2010/main" val="23532369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CERN present SRF work</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25</a:t>
            </a:fld>
            <a:endParaRPr lang="en-US" dirty="0"/>
          </a:p>
        </p:txBody>
      </p:sp>
      <p:grpSp>
        <p:nvGrpSpPr>
          <p:cNvPr id="16" name="Group 15"/>
          <p:cNvGrpSpPr/>
          <p:nvPr/>
        </p:nvGrpSpPr>
        <p:grpSpPr>
          <a:xfrm>
            <a:off x="211011" y="1533234"/>
            <a:ext cx="2020164" cy="4704078"/>
            <a:chOff x="864814" y="615407"/>
            <a:chExt cx="2020164" cy="4704078"/>
          </a:xfrm>
        </p:grpSpPr>
        <p:pic>
          <p:nvPicPr>
            <p:cNvPr id="17" name="Picture 2" descr="C:\CERN-3\RF-Surface resistance\Input from RF\PB210003.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5159" t="18554" r="5584" b="18993"/>
            <a:stretch/>
          </p:blipFill>
          <p:spPr bwMode="auto">
            <a:xfrm rot="16200000">
              <a:off x="253103" y="2301146"/>
              <a:ext cx="3161245" cy="18682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99592" y="615407"/>
              <a:ext cx="1868268" cy="1077218"/>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defRPr/>
              </a:pPr>
              <a:r>
                <a:rPr lang="en-GB" sz="1600" kern="0" dirty="0">
                  <a:solidFill>
                    <a:srgbClr val="000000"/>
                  </a:solidFill>
                </a:rPr>
                <a:t>New Coating Technologies:</a:t>
              </a:r>
            </a:p>
            <a:p>
              <a:pPr>
                <a:defRPr/>
              </a:pPr>
              <a:r>
                <a:rPr lang="en-GB" sz="1600" kern="0" dirty="0">
                  <a:solidFill>
                    <a:srgbClr val="000000"/>
                  </a:solidFill>
                </a:rPr>
                <a:t>HIPIMS on 1.3 GHz cavities</a:t>
              </a:r>
            </a:p>
          </p:txBody>
        </p:sp>
        <p:sp>
          <p:nvSpPr>
            <p:cNvPr id="19" name="TextBox 18"/>
            <p:cNvSpPr txBox="1"/>
            <p:nvPr/>
          </p:nvSpPr>
          <p:spPr>
            <a:xfrm>
              <a:off x="864814" y="4796265"/>
              <a:ext cx="2020164" cy="523220"/>
            </a:xfrm>
            <a:prstGeom prst="rect">
              <a:avLst/>
            </a:prstGeom>
            <a:noFill/>
          </p:spPr>
          <p:txBody>
            <a:bodyPr wrap="square" rtlCol="0">
              <a:spAutoFit/>
            </a:bodyPr>
            <a:lstStyle/>
            <a:p>
              <a:r>
                <a:rPr lang="en-GB" sz="1400" dirty="0" smtClean="0"/>
                <a:t>Coll. S</a:t>
              </a:r>
              <a:r>
                <a:rPr lang="en-GB" sz="1400" dirty="0"/>
                <a:t>. Calatroni and G. Terenziani</a:t>
              </a:r>
            </a:p>
          </p:txBody>
        </p:sp>
      </p:grpSp>
      <p:grpSp>
        <p:nvGrpSpPr>
          <p:cNvPr id="20" name="Group 19"/>
          <p:cNvGrpSpPr/>
          <p:nvPr/>
        </p:nvGrpSpPr>
        <p:grpSpPr>
          <a:xfrm>
            <a:off x="5902212" y="1722241"/>
            <a:ext cx="3099561" cy="3563208"/>
            <a:chOff x="5954830" y="692696"/>
            <a:chExt cx="3099561" cy="3563208"/>
          </a:xfrm>
        </p:grpSpPr>
        <p:pic>
          <p:nvPicPr>
            <p:cNvPr id="21"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30"/>
            <a:stretch/>
          </p:blipFill>
          <p:spPr bwMode="auto">
            <a:xfrm>
              <a:off x="5954830" y="1277471"/>
              <a:ext cx="3090933" cy="266858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954831" y="692696"/>
              <a:ext cx="3090934"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lIns="91397" tIns="45699" rIns="91397" bIns="45699" rtlCol="0">
              <a:spAutoFit/>
            </a:bodyPr>
            <a:lstStyle/>
            <a:p>
              <a:pPr lvl="0"/>
              <a:r>
                <a:rPr lang="en-GB" sz="1600" dirty="0"/>
                <a:t>Cavity Diagnostic Developments with OSTs</a:t>
              </a:r>
              <a:endParaRPr lang="en-GB" sz="1500" kern="0" dirty="0">
                <a:solidFill>
                  <a:srgbClr val="000000"/>
                </a:solidFill>
                <a:latin typeface="Arial"/>
              </a:endParaRPr>
            </a:p>
          </p:txBody>
        </p:sp>
        <p:sp>
          <p:nvSpPr>
            <p:cNvPr id="23" name="TextBox 22"/>
            <p:cNvSpPr txBox="1"/>
            <p:nvPr/>
          </p:nvSpPr>
          <p:spPr>
            <a:xfrm>
              <a:off x="5954831" y="3948170"/>
              <a:ext cx="3099560" cy="307734"/>
            </a:xfrm>
            <a:prstGeom prst="rect">
              <a:avLst/>
            </a:prstGeom>
            <a:noFill/>
          </p:spPr>
          <p:txBody>
            <a:bodyPr wrap="square" lIns="91397" tIns="45699" rIns="91397" bIns="45699" rtlCol="0">
              <a:spAutoFit/>
            </a:bodyPr>
            <a:lstStyle/>
            <a:p>
              <a:r>
                <a:rPr lang="en-GB" sz="1400" dirty="0"/>
                <a:t>Master Thesis B. </a:t>
              </a:r>
              <a:r>
                <a:rPr lang="en-GB" sz="1400" dirty="0" smtClean="0"/>
                <a:t>Peters</a:t>
              </a:r>
              <a:endParaRPr lang="en-GB" sz="1400" dirty="0"/>
            </a:p>
          </p:txBody>
        </p:sp>
      </p:grpSp>
      <p:grpSp>
        <p:nvGrpSpPr>
          <p:cNvPr id="24" name="Group 23"/>
          <p:cNvGrpSpPr/>
          <p:nvPr/>
        </p:nvGrpSpPr>
        <p:grpSpPr>
          <a:xfrm>
            <a:off x="2498543" y="1536911"/>
            <a:ext cx="3100317" cy="4609556"/>
            <a:chOff x="2406690" y="1260049"/>
            <a:chExt cx="3100317" cy="4609556"/>
          </a:xfrm>
        </p:grpSpPr>
        <p:pic>
          <p:nvPicPr>
            <p:cNvPr id="26" name="Picture 3" descr="C:\Junginger\Quadrupole_Resonator\pictures\2012-11-13 09 55 4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26"/>
            <a:stretch/>
          </p:blipFill>
          <p:spPr bwMode="auto">
            <a:xfrm>
              <a:off x="2411760" y="1855994"/>
              <a:ext cx="3060000" cy="398100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406690" y="1260049"/>
              <a:ext cx="3090934"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lIns="91397" tIns="45699" rIns="91397" bIns="45699" rtlCol="0">
              <a:spAutoFit/>
            </a:bodyPr>
            <a:lstStyle/>
            <a:p>
              <a:pPr lvl="0"/>
              <a:r>
                <a:rPr lang="en-GB" sz="1600" dirty="0"/>
                <a:t>Fundamental SRF studies using the </a:t>
              </a:r>
              <a:r>
                <a:rPr lang="en-GB" sz="1600" dirty="0" err="1"/>
                <a:t>Quadrupole</a:t>
              </a:r>
              <a:r>
                <a:rPr lang="en-GB" sz="1600" dirty="0"/>
                <a:t> Resonator</a:t>
              </a:r>
              <a:endParaRPr lang="en-GB" sz="1500" kern="0" dirty="0">
                <a:solidFill>
                  <a:srgbClr val="000000"/>
                </a:solidFill>
                <a:latin typeface="Arial"/>
              </a:endParaRPr>
            </a:p>
          </p:txBody>
        </p:sp>
        <p:sp>
          <p:nvSpPr>
            <p:cNvPr id="25" name="TextBox 24"/>
            <p:cNvSpPr txBox="1"/>
            <p:nvPr/>
          </p:nvSpPr>
          <p:spPr>
            <a:xfrm>
              <a:off x="2411760" y="5561871"/>
              <a:ext cx="3095247" cy="307734"/>
            </a:xfrm>
            <a:prstGeom prst="rect">
              <a:avLst/>
            </a:prstGeom>
            <a:noFill/>
          </p:spPr>
          <p:txBody>
            <a:bodyPr wrap="square" lIns="91397" tIns="45699" rIns="91397" bIns="45699" rtlCol="0">
              <a:spAutoFit/>
            </a:bodyPr>
            <a:lstStyle/>
            <a:p>
              <a:r>
                <a:rPr lang="en-GB" sz="1400" dirty="0"/>
                <a:t>PhD Thesis S. </a:t>
              </a:r>
              <a:r>
                <a:rPr lang="en-GB" sz="1400" dirty="0" err="1" smtClean="0"/>
                <a:t>Aull</a:t>
              </a:r>
              <a:endParaRPr lang="en-GB" sz="1400" dirty="0"/>
            </a:p>
          </p:txBody>
        </p:sp>
      </p:grpSp>
    </p:spTree>
    <p:extLst>
      <p:ext uri="{BB962C8B-B14F-4D97-AF65-F5344CB8AC3E}">
        <p14:creationId xmlns:p14="http://schemas.microsoft.com/office/powerpoint/2010/main" val="3642286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CERN EB Welding machine</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26</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46" y="1556793"/>
            <a:ext cx="6091699"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956376" y="1628800"/>
            <a:ext cx="1031564" cy="307777"/>
          </a:xfrm>
          <a:prstGeom prst="rect">
            <a:avLst/>
          </a:prstGeom>
          <a:solidFill>
            <a:schemeClr val="bg1"/>
          </a:solidFill>
        </p:spPr>
        <p:txBody>
          <a:bodyPr wrap="none" rtlCol="0">
            <a:spAutoFit/>
          </a:bodyPr>
          <a:lstStyle/>
          <a:p>
            <a:r>
              <a:rPr lang="en-GB" sz="1400" dirty="0" smtClean="0"/>
              <a:t>O. Capatina</a:t>
            </a:r>
            <a:endParaRPr lang="en-GB" sz="1400" dirty="0"/>
          </a:p>
        </p:txBody>
      </p:sp>
    </p:spTree>
    <p:extLst>
      <p:ext uri="{BB962C8B-B14F-4D97-AF65-F5344CB8AC3E}">
        <p14:creationId xmlns:p14="http://schemas.microsoft.com/office/powerpoint/2010/main" val="8473115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CERN SRF Infrastructure (1)</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27</a:t>
            </a:fld>
            <a:endParaRPr lang="en-US"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735"/>
          <a:stretch/>
        </p:blipFill>
        <p:spPr bwMode="auto">
          <a:xfrm>
            <a:off x="755576" y="1596714"/>
            <a:ext cx="3394690" cy="4352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596714"/>
            <a:ext cx="3378566" cy="4352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355976" y="6149255"/>
            <a:ext cx="2820900" cy="307777"/>
          </a:xfrm>
          <a:prstGeom prst="rect">
            <a:avLst/>
          </a:prstGeom>
          <a:noFill/>
        </p:spPr>
        <p:txBody>
          <a:bodyPr wrap="none" rtlCol="0">
            <a:spAutoFit/>
          </a:bodyPr>
          <a:lstStyle/>
          <a:p>
            <a:r>
              <a:rPr lang="en-GB" sz="1400" dirty="0" smtClean="0">
                <a:solidFill>
                  <a:schemeClr val="bg1"/>
                </a:solidFill>
              </a:rPr>
              <a:t>O. Capatina, L. Marques, K. </a:t>
            </a:r>
            <a:r>
              <a:rPr lang="en-GB" sz="1400" dirty="0" err="1" smtClean="0">
                <a:solidFill>
                  <a:schemeClr val="bg1"/>
                </a:solidFill>
              </a:rPr>
              <a:t>Schirm</a:t>
            </a:r>
            <a:endParaRPr lang="en-GB" sz="1400" dirty="0">
              <a:solidFill>
                <a:schemeClr val="bg1"/>
              </a:solidFill>
            </a:endParaRPr>
          </a:p>
        </p:txBody>
      </p:sp>
      <p:sp>
        <p:nvSpPr>
          <p:cNvPr id="5" name="Title 1"/>
          <p:cNvSpPr txBox="1">
            <a:spLocks/>
          </p:cNvSpPr>
          <p:nvPr/>
        </p:nvSpPr>
        <p:spPr>
          <a:xfrm>
            <a:off x="403252" y="5473137"/>
            <a:ext cx="8712968"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r>
              <a:rPr lang="en-GB" sz="2800" dirty="0" smtClean="0"/>
              <a:t>Electro-polishing                                           High pressure rinsing</a:t>
            </a:r>
            <a:endParaRPr lang="en-GB" sz="2800" dirty="0"/>
          </a:p>
        </p:txBody>
      </p:sp>
    </p:spTree>
    <p:extLst>
      <p:ext uri="{BB962C8B-B14F-4D97-AF65-F5344CB8AC3E}">
        <p14:creationId xmlns:p14="http://schemas.microsoft.com/office/powerpoint/2010/main" val="25512107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CERN SRF Infrastructure </a:t>
            </a:r>
            <a:r>
              <a:rPr lang="en-GB" dirty="0" smtClean="0"/>
              <a:t>(2)</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28</a:t>
            </a:fld>
            <a:endParaRPr lang="en-US" dirty="0"/>
          </a:p>
        </p:txBody>
      </p:sp>
      <p:pic>
        <p:nvPicPr>
          <p:cNvPr id="5" name="Picture 2"/>
          <p:cNvPicPr>
            <a:picLocks noChangeAspect="1" noChangeArrowheads="1"/>
          </p:cNvPicPr>
          <p:nvPr/>
        </p:nvPicPr>
        <p:blipFill>
          <a:blip r:embed="rId2" cstate="print"/>
          <a:srcRect l="36468" t="10416" r="3630"/>
          <a:stretch>
            <a:fillRect/>
          </a:stretch>
        </p:blipFill>
        <p:spPr bwMode="auto">
          <a:xfrm>
            <a:off x="5843501" y="3749319"/>
            <a:ext cx="2196935" cy="2377394"/>
          </a:xfrm>
          <a:prstGeom prst="rect">
            <a:avLst/>
          </a:prstGeom>
          <a:noFill/>
          <a:ln w="19050">
            <a:solidFill>
              <a:srgbClr val="192D65"/>
            </a:solid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443554" y="4239715"/>
            <a:ext cx="1409181" cy="1886672"/>
          </a:xfrm>
          <a:prstGeom prst="rect">
            <a:avLst/>
          </a:prstGeom>
          <a:noFill/>
          <a:ln w="19050">
            <a:solidFill>
              <a:srgbClr val="192D65"/>
            </a:solidFill>
            <a:miter lim="800000"/>
            <a:headEnd/>
            <a:tailEnd/>
          </a:ln>
          <a:effectLst/>
        </p:spPr>
      </p:pic>
      <p:pic>
        <p:nvPicPr>
          <p:cNvPr id="7" name="Picture 2"/>
          <p:cNvPicPr>
            <a:picLocks noChangeAspect="1" noChangeArrowheads="1"/>
          </p:cNvPicPr>
          <p:nvPr/>
        </p:nvPicPr>
        <p:blipFill>
          <a:blip r:embed="rId4" cstate="print"/>
          <a:srcRect t="11404" b="18248"/>
          <a:stretch>
            <a:fillRect/>
          </a:stretch>
        </p:blipFill>
        <p:spPr bwMode="auto">
          <a:xfrm>
            <a:off x="831762" y="4235333"/>
            <a:ext cx="3599628" cy="1891380"/>
          </a:xfrm>
          <a:prstGeom prst="rect">
            <a:avLst/>
          </a:prstGeom>
          <a:noFill/>
          <a:ln w="19050">
            <a:solidFill>
              <a:srgbClr val="192D65"/>
            </a:solidFill>
            <a:miter lim="800000"/>
            <a:headEnd/>
            <a:tailEnd/>
          </a:ln>
          <a:effectLst/>
        </p:spPr>
      </p:pic>
      <p:sp>
        <p:nvSpPr>
          <p:cNvPr id="8" name="TextBox 6"/>
          <p:cNvSpPr txBox="1"/>
          <p:nvPr/>
        </p:nvSpPr>
        <p:spPr>
          <a:xfrm>
            <a:off x="834546" y="5852764"/>
            <a:ext cx="7204092" cy="276999"/>
          </a:xfrm>
          <a:prstGeom prst="rect">
            <a:avLst/>
          </a:prstGeom>
          <a:solidFill>
            <a:srgbClr val="192D65"/>
          </a:solidFill>
        </p:spPr>
        <p:txBody>
          <a:bodyPr wrap="square" rtlCol="0">
            <a:spAutoFit/>
          </a:bodyPr>
          <a:lstStyle/>
          <a:p>
            <a:pPr algn="ctr"/>
            <a:r>
              <a:rPr lang="en-US" sz="1200" b="1" dirty="0" smtClean="0">
                <a:solidFill>
                  <a:schemeClr val="bg1"/>
                </a:solidFill>
              </a:rPr>
              <a:t>Cavity RF Test Area</a:t>
            </a:r>
          </a:p>
        </p:txBody>
      </p:sp>
      <p:pic>
        <p:nvPicPr>
          <p:cNvPr id="9" name="Picture 2" descr="C:\PICTURES\IMG_36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832" y="1563033"/>
            <a:ext cx="3600000" cy="2688888"/>
          </a:xfrm>
          <a:prstGeom prst="rect">
            <a:avLst/>
          </a:prstGeom>
          <a:noFill/>
          <a:ln w="19050">
            <a:solidFill>
              <a:srgbClr val="192D65"/>
            </a:solidFill>
          </a:ln>
          <a:extLst>
            <a:ext uri="{909E8E84-426E-40DD-AFC4-6F175D3DCCD1}">
              <a14:hiddenFill xmlns:a14="http://schemas.microsoft.com/office/drawing/2010/main">
                <a:solidFill>
                  <a:srgbClr val="FFFFFF"/>
                </a:solidFill>
              </a14:hiddenFill>
            </a:ext>
          </a:extLst>
        </p:spPr>
      </p:pic>
      <p:sp>
        <p:nvSpPr>
          <p:cNvPr id="10" name="TextBox 6"/>
          <p:cNvSpPr txBox="1"/>
          <p:nvPr/>
        </p:nvSpPr>
        <p:spPr>
          <a:xfrm>
            <a:off x="4458531" y="3975299"/>
            <a:ext cx="3582297" cy="276999"/>
          </a:xfrm>
          <a:prstGeom prst="rect">
            <a:avLst/>
          </a:prstGeom>
          <a:solidFill>
            <a:srgbClr val="192D65"/>
          </a:solidFill>
        </p:spPr>
        <p:txBody>
          <a:bodyPr wrap="square" rtlCol="0">
            <a:spAutoFit/>
          </a:bodyPr>
          <a:lstStyle/>
          <a:p>
            <a:r>
              <a:rPr lang="en-US" sz="1200" b="1" dirty="0" smtClean="0">
                <a:solidFill>
                  <a:schemeClr val="bg1"/>
                </a:solidFill>
              </a:rPr>
              <a:t>Helium tank</a:t>
            </a:r>
          </a:p>
        </p:txBody>
      </p:sp>
      <p:pic>
        <p:nvPicPr>
          <p:cNvPr id="11" name="Picture 2" descr="C:\PICTURES\IMG_367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90" y="1563566"/>
            <a:ext cx="3600000" cy="2688889"/>
          </a:xfrm>
          <a:prstGeom prst="rect">
            <a:avLst/>
          </a:prstGeom>
          <a:noFill/>
          <a:ln w="19050">
            <a:solidFill>
              <a:srgbClr val="192D65"/>
            </a:solidFill>
          </a:ln>
          <a:extLst>
            <a:ext uri="{909E8E84-426E-40DD-AFC4-6F175D3DCCD1}">
              <a14:hiddenFill xmlns:a14="http://schemas.microsoft.com/office/drawing/2010/main">
                <a:solidFill>
                  <a:srgbClr val="FFFFFF"/>
                </a:solidFill>
              </a14:hiddenFill>
            </a:ext>
          </a:extLst>
        </p:spPr>
      </p:pic>
      <p:sp>
        <p:nvSpPr>
          <p:cNvPr id="12" name="TextBox 6"/>
          <p:cNvSpPr txBox="1"/>
          <p:nvPr/>
        </p:nvSpPr>
        <p:spPr>
          <a:xfrm>
            <a:off x="834546" y="3974148"/>
            <a:ext cx="3605493" cy="276999"/>
          </a:xfrm>
          <a:prstGeom prst="rect">
            <a:avLst/>
          </a:prstGeom>
          <a:solidFill>
            <a:srgbClr val="192D65"/>
          </a:solidFill>
        </p:spPr>
        <p:txBody>
          <a:bodyPr wrap="square" rtlCol="0">
            <a:spAutoFit/>
          </a:bodyPr>
          <a:lstStyle/>
          <a:p>
            <a:r>
              <a:rPr lang="en-US" sz="1200" b="1" dirty="0" smtClean="0">
                <a:solidFill>
                  <a:schemeClr val="bg1"/>
                </a:solidFill>
              </a:rPr>
              <a:t>Service module in horizontal bunker</a:t>
            </a:r>
          </a:p>
        </p:txBody>
      </p:sp>
    </p:spTree>
    <p:extLst>
      <p:ext uri="{BB962C8B-B14F-4D97-AF65-F5344CB8AC3E}">
        <p14:creationId xmlns:p14="http://schemas.microsoft.com/office/powerpoint/2010/main" val="24031937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CERN SRF Infrastructure </a:t>
            </a:r>
            <a:r>
              <a:rPr lang="en-GB" dirty="0" smtClean="0"/>
              <a:t>(3)</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29</a:t>
            </a:fld>
            <a:endParaRPr lang="en-US" dirty="0"/>
          </a:p>
        </p:txBody>
      </p:sp>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591" t="4808" r="847"/>
          <a:stretch/>
        </p:blipFill>
        <p:spPr bwMode="auto">
          <a:xfrm>
            <a:off x="946909" y="4097664"/>
            <a:ext cx="3038688" cy="2037600"/>
          </a:xfrm>
          <a:prstGeom prst="rect">
            <a:avLst/>
          </a:prstGeom>
          <a:noFill/>
          <a:ln w="19050">
            <a:solidFill>
              <a:srgbClr val="192D65"/>
            </a:solidFill>
          </a:ln>
          <a:extLst>
            <a:ext uri="{909E8E84-426E-40DD-AFC4-6F175D3DCCD1}">
              <a14:hiddenFill xmlns:a14="http://schemas.microsoft.com/office/drawing/2010/main">
                <a:solidFill>
                  <a:schemeClr val="accent1"/>
                </a:solidFill>
              </a14:hiddenFill>
            </a:ext>
          </a:extLst>
        </p:spPr>
      </p:pic>
      <p:pic>
        <p:nvPicPr>
          <p:cNvPr id="14" name="Picture 13" descr="C:\Users\Mimi\Desktop\CERN\CleanRoom\Files\pic\image.jpeg"/>
          <p:cNvPicPr>
            <a:picLocks noChangeAspect="1" noChangeArrowheads="1"/>
          </p:cNvPicPr>
          <p:nvPr/>
        </p:nvPicPr>
        <p:blipFill rotWithShape="1">
          <a:blip r:embed="rId3" cstate="print"/>
          <a:srcRect l="2878" t="16712" r="20869" b="8991"/>
          <a:stretch/>
        </p:blipFill>
        <p:spPr bwMode="auto">
          <a:xfrm>
            <a:off x="3989461" y="4097798"/>
            <a:ext cx="1669920" cy="2037600"/>
          </a:xfrm>
          <a:prstGeom prst="rect">
            <a:avLst/>
          </a:prstGeom>
          <a:noFill/>
          <a:ln w="19050">
            <a:solidFill>
              <a:srgbClr val="192D65"/>
            </a:solidFill>
          </a:ln>
        </p:spPr>
      </p:pic>
      <p:pic>
        <p:nvPicPr>
          <p:cNvPr id="15" name="Picture 2" descr="C:\Users\smikulas\Dropbox\diploma\CERN\CleanRoom\Files\pic\DSCF289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63" t="13203" r="4389"/>
          <a:stretch/>
        </p:blipFill>
        <p:spPr bwMode="auto">
          <a:xfrm>
            <a:off x="5672543" y="4097093"/>
            <a:ext cx="2480484" cy="2037600"/>
          </a:xfrm>
          <a:prstGeom prst="rect">
            <a:avLst/>
          </a:prstGeom>
          <a:noFill/>
          <a:ln w="19050">
            <a:solidFill>
              <a:srgbClr val="192D65"/>
            </a:solidFill>
          </a:ln>
          <a:extLst>
            <a:ext uri="{909E8E84-426E-40DD-AFC4-6F175D3DCCD1}">
              <a14:hiddenFill xmlns:a14="http://schemas.microsoft.com/office/drawing/2010/main">
                <a:solidFill>
                  <a:srgbClr val="FFFFFF"/>
                </a:solidFill>
              </a14:hiddenFill>
            </a:ext>
          </a:extLst>
        </p:spPr>
      </p:pic>
      <p:pic>
        <p:nvPicPr>
          <p:cNvPr id="16" name="Picture 2" descr="C:\Users\Mimi\Desktop\CERN\CleanRoom\Files\pic\3\1\Névtelen_panorámafelvétel2.jpg"/>
          <p:cNvPicPr>
            <a:picLocks noChangeAspect="1" noChangeArrowheads="1"/>
          </p:cNvPicPr>
          <p:nvPr/>
        </p:nvPicPr>
        <p:blipFill>
          <a:blip r:embed="rId5" cstate="print"/>
          <a:srcRect l="-25" r="47"/>
          <a:stretch>
            <a:fillRect/>
          </a:stretch>
        </p:blipFill>
        <p:spPr bwMode="auto">
          <a:xfrm>
            <a:off x="949384" y="1592417"/>
            <a:ext cx="7200000" cy="2482080"/>
          </a:xfrm>
          <a:prstGeom prst="rect">
            <a:avLst/>
          </a:prstGeom>
          <a:noFill/>
          <a:ln w="19050">
            <a:solidFill>
              <a:srgbClr val="192D65"/>
            </a:solidFill>
          </a:ln>
        </p:spPr>
      </p:pic>
      <p:sp>
        <p:nvSpPr>
          <p:cNvPr id="17" name="TextBox 6"/>
          <p:cNvSpPr txBox="1"/>
          <p:nvPr/>
        </p:nvSpPr>
        <p:spPr>
          <a:xfrm>
            <a:off x="948812" y="3800647"/>
            <a:ext cx="7210802" cy="276999"/>
          </a:xfrm>
          <a:prstGeom prst="rect">
            <a:avLst/>
          </a:prstGeom>
          <a:solidFill>
            <a:srgbClr val="192D65"/>
          </a:solidFill>
        </p:spPr>
        <p:txBody>
          <a:bodyPr wrap="square" rtlCol="0">
            <a:spAutoFit/>
          </a:bodyPr>
          <a:lstStyle/>
          <a:p>
            <a:r>
              <a:rPr lang="en-US" sz="1200" b="1" dirty="0" smtClean="0">
                <a:solidFill>
                  <a:schemeClr val="bg1"/>
                </a:solidFill>
              </a:rPr>
              <a:t>Existing clean room upgrade and extension</a:t>
            </a:r>
            <a:r>
              <a:rPr lang="hu-HU" sz="1200" b="1" dirty="0" smtClean="0">
                <a:solidFill>
                  <a:schemeClr val="bg1"/>
                </a:solidFill>
              </a:rPr>
              <a:t>	</a:t>
            </a:r>
            <a:r>
              <a:rPr lang="en-GB" sz="1200" b="1" dirty="0">
                <a:solidFill>
                  <a:schemeClr val="bg1"/>
                </a:solidFill>
              </a:rPr>
              <a:t> </a:t>
            </a:r>
            <a:r>
              <a:rPr lang="en-GB" sz="1200" b="1" dirty="0" smtClean="0">
                <a:solidFill>
                  <a:schemeClr val="bg1"/>
                </a:solidFill>
              </a:rPr>
              <a:t>                       </a:t>
            </a:r>
            <a:r>
              <a:rPr lang="en-US" sz="1200" b="1" dirty="0" smtClean="0">
                <a:solidFill>
                  <a:schemeClr val="bg1"/>
                </a:solidFill>
              </a:rPr>
              <a:t>New clean room facility – HIE-ISOLDE </a:t>
            </a:r>
          </a:p>
        </p:txBody>
      </p:sp>
      <p:sp>
        <p:nvSpPr>
          <p:cNvPr id="18" name="TextBox 6"/>
          <p:cNvSpPr txBox="1"/>
          <p:nvPr/>
        </p:nvSpPr>
        <p:spPr>
          <a:xfrm>
            <a:off x="3980870" y="5860022"/>
            <a:ext cx="1678531" cy="276999"/>
          </a:xfrm>
          <a:prstGeom prst="rect">
            <a:avLst/>
          </a:prstGeom>
          <a:solidFill>
            <a:srgbClr val="192D65"/>
          </a:solidFill>
        </p:spPr>
        <p:txBody>
          <a:bodyPr wrap="square" rtlCol="0">
            <a:spAutoFit/>
          </a:bodyPr>
          <a:lstStyle/>
          <a:p>
            <a:r>
              <a:rPr lang="en-US" sz="1200" b="1" dirty="0" smtClean="0">
                <a:solidFill>
                  <a:schemeClr val="bg1"/>
                </a:solidFill>
              </a:rPr>
              <a:t>High-pressure rinsing</a:t>
            </a:r>
          </a:p>
        </p:txBody>
      </p:sp>
      <p:sp>
        <p:nvSpPr>
          <p:cNvPr id="19" name="TextBox 6"/>
          <p:cNvSpPr txBox="1"/>
          <p:nvPr/>
        </p:nvSpPr>
        <p:spPr>
          <a:xfrm>
            <a:off x="946265" y="5860262"/>
            <a:ext cx="3037802" cy="276999"/>
          </a:xfrm>
          <a:prstGeom prst="rect">
            <a:avLst/>
          </a:prstGeom>
          <a:solidFill>
            <a:srgbClr val="192D65"/>
          </a:solidFill>
        </p:spPr>
        <p:txBody>
          <a:bodyPr wrap="square" rtlCol="0">
            <a:spAutoFit/>
          </a:bodyPr>
          <a:lstStyle/>
          <a:p>
            <a:r>
              <a:rPr lang="en-US" sz="1200" b="1" dirty="0" smtClean="0">
                <a:solidFill>
                  <a:schemeClr val="bg1"/>
                </a:solidFill>
              </a:rPr>
              <a:t>Clean room layout</a:t>
            </a:r>
          </a:p>
        </p:txBody>
      </p:sp>
      <p:sp>
        <p:nvSpPr>
          <p:cNvPr id="20" name="TextBox 6"/>
          <p:cNvSpPr txBox="1"/>
          <p:nvPr/>
        </p:nvSpPr>
        <p:spPr>
          <a:xfrm>
            <a:off x="5662599" y="5855591"/>
            <a:ext cx="2497015" cy="276999"/>
          </a:xfrm>
          <a:prstGeom prst="rect">
            <a:avLst/>
          </a:prstGeom>
          <a:solidFill>
            <a:srgbClr val="192D65"/>
          </a:solidFill>
        </p:spPr>
        <p:txBody>
          <a:bodyPr wrap="square" rtlCol="0">
            <a:spAutoFit/>
          </a:bodyPr>
          <a:lstStyle/>
          <a:p>
            <a:r>
              <a:rPr lang="en-US" sz="1200" b="1" dirty="0" smtClean="0">
                <a:solidFill>
                  <a:schemeClr val="bg1"/>
                </a:solidFill>
              </a:rPr>
              <a:t>Ultra-pure water station</a:t>
            </a:r>
          </a:p>
        </p:txBody>
      </p:sp>
    </p:spTree>
    <p:extLst>
      <p:ext uri="{BB962C8B-B14F-4D97-AF65-F5344CB8AC3E}">
        <p14:creationId xmlns:p14="http://schemas.microsoft.com/office/powerpoint/2010/main" val="14475869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FCC Study – Scope </a:t>
            </a:r>
            <a:r>
              <a:rPr lang="en-GB" dirty="0" smtClean="0"/>
              <a:t>(2)</a:t>
            </a:r>
            <a:endParaRPr lang="en-GB" dirty="0"/>
          </a:p>
        </p:txBody>
      </p:sp>
      <p:sp>
        <p:nvSpPr>
          <p:cNvPr id="3" name="Content Placeholder 2"/>
          <p:cNvSpPr>
            <a:spLocks noGrp="1"/>
          </p:cNvSpPr>
          <p:nvPr>
            <p:ph idx="1"/>
          </p:nvPr>
        </p:nvSpPr>
        <p:spPr/>
        <p:txBody>
          <a:bodyPr>
            <a:noAutofit/>
          </a:bodyPr>
          <a:lstStyle/>
          <a:p>
            <a:r>
              <a:rPr lang="en-GB" sz="2200" dirty="0"/>
              <a:t>The </a:t>
            </a:r>
            <a:r>
              <a:rPr lang="en-GB" sz="2200" b="1" dirty="0">
                <a:solidFill>
                  <a:schemeClr val="tx1"/>
                </a:solidFill>
              </a:rPr>
              <a:t>main emphasis </a:t>
            </a:r>
            <a:r>
              <a:rPr lang="en-GB" sz="2200" dirty="0"/>
              <a:t>of the conceptual design study shall be the long-term goal of a </a:t>
            </a:r>
            <a:r>
              <a:rPr lang="en-GB" sz="2200" b="1" dirty="0">
                <a:solidFill>
                  <a:schemeClr val="tx1"/>
                </a:solidFill>
              </a:rPr>
              <a:t>hadron collider with a centre-of-mass energy of the order of 100 </a:t>
            </a:r>
            <a:r>
              <a:rPr lang="en-GB" sz="2200" b="1" dirty="0" err="1">
                <a:solidFill>
                  <a:schemeClr val="tx1"/>
                </a:solidFill>
              </a:rPr>
              <a:t>TeV</a:t>
            </a:r>
            <a:r>
              <a:rPr lang="en-GB" sz="2200" b="1" dirty="0">
                <a:solidFill>
                  <a:schemeClr val="tx1"/>
                </a:solidFill>
              </a:rPr>
              <a:t> in a new tunnel of 80 - 100 km circumference</a:t>
            </a:r>
            <a:r>
              <a:rPr lang="en-GB" sz="2200" dirty="0">
                <a:solidFill>
                  <a:schemeClr val="tx1"/>
                </a:solidFill>
              </a:rPr>
              <a:t> </a:t>
            </a:r>
            <a:r>
              <a:rPr lang="en-GB" sz="2200" dirty="0"/>
              <a:t>for the purpose of studying physics at the highest energies.</a:t>
            </a:r>
          </a:p>
          <a:p>
            <a:r>
              <a:rPr lang="en-GB" sz="2200" dirty="0" smtClean="0"/>
              <a:t>The </a:t>
            </a:r>
            <a:r>
              <a:rPr lang="en-GB" sz="2200" dirty="0"/>
              <a:t>conceptual design study shall also include a </a:t>
            </a:r>
            <a:r>
              <a:rPr lang="en-GB" sz="2200" b="1" dirty="0">
                <a:solidFill>
                  <a:schemeClr val="tx1"/>
                </a:solidFill>
              </a:rPr>
              <a:t>lepton collider and its detectors, as a potential intermediate step</a:t>
            </a:r>
            <a:r>
              <a:rPr lang="en-GB" sz="2200" b="1" dirty="0"/>
              <a:t> </a:t>
            </a:r>
            <a:r>
              <a:rPr lang="en-GB" sz="2200" dirty="0"/>
              <a:t>towards realization of the hadron facility. Potential synergies with linear collider detector designs should be considered. </a:t>
            </a:r>
          </a:p>
          <a:p>
            <a:r>
              <a:rPr lang="en-GB" sz="2200" b="1" dirty="0">
                <a:solidFill>
                  <a:schemeClr val="tx1"/>
                </a:solidFill>
              </a:rPr>
              <a:t>Options for e-p scenarios </a:t>
            </a:r>
            <a:r>
              <a:rPr lang="en-GB" sz="2200" dirty="0"/>
              <a:t>and their impact on the infrastructure shall be examined at conceptual level</a:t>
            </a:r>
            <a:r>
              <a:rPr lang="en-GB" sz="2200" dirty="0" smtClean="0"/>
              <a:t>.</a:t>
            </a:r>
            <a:endParaRPr lang="en-GB" sz="2200" dirty="0"/>
          </a:p>
          <a:p>
            <a:r>
              <a:rPr lang="en-GB" sz="2200" dirty="0"/>
              <a:t>The study shall include cost and energy optimisation, industrialisation aspects and provide implementation scenarios, including schedule and cost profiles. </a:t>
            </a:r>
            <a:endParaRPr lang="en-GB" sz="2200" dirty="0" smtClean="0"/>
          </a:p>
          <a:p>
            <a:pPr marL="0" indent="0">
              <a:buNone/>
            </a:pPr>
            <a:endParaRPr lang="en-GB" sz="2200"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3</a:t>
            </a:fld>
            <a:endParaRPr lang="en-US" dirty="0"/>
          </a:p>
        </p:txBody>
      </p:sp>
    </p:spTree>
    <p:extLst>
      <p:ext uri="{BB962C8B-B14F-4D97-AF65-F5344CB8AC3E}">
        <p14:creationId xmlns:p14="http://schemas.microsoft.com/office/powerpoint/2010/main" val="16797962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CERN SRF Infrastructure </a:t>
            </a:r>
            <a:r>
              <a:rPr lang="en-GB" dirty="0" smtClean="0"/>
              <a:t>(4)</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30</a:t>
            </a:fld>
            <a:endParaRPr lang="en-US" dirty="0"/>
          </a:p>
        </p:txBody>
      </p:sp>
      <p:pic>
        <p:nvPicPr>
          <p:cNvPr id="21" name="Picture 20" descr="C:\Users\Janic\Desktop\DCIM\532MEDIA\IMAG0687.jpg"/>
          <p:cNvPicPr>
            <a:picLocks noChangeAspect="1" noChangeArrowheads="1"/>
          </p:cNvPicPr>
          <p:nvPr/>
        </p:nvPicPr>
        <p:blipFill>
          <a:blip r:embed="rId2" cstate="print"/>
          <a:srcRect t="21473"/>
          <a:stretch>
            <a:fillRect/>
          </a:stretch>
        </p:blipFill>
        <p:spPr bwMode="auto">
          <a:xfrm>
            <a:off x="882423" y="1597382"/>
            <a:ext cx="5314695" cy="2477992"/>
          </a:xfrm>
          <a:prstGeom prst="rect">
            <a:avLst/>
          </a:prstGeom>
          <a:noFill/>
          <a:ln w="19050">
            <a:solidFill>
              <a:srgbClr val="192D65"/>
            </a:solidFill>
          </a:ln>
        </p:spPr>
      </p:pic>
      <p:pic>
        <p:nvPicPr>
          <p:cNvPr id="22" name="Picture 2" descr="G:\Users\b\bpeters\Public\IMG_06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72" t="1913" r="14056" b="3850"/>
          <a:stretch/>
        </p:blipFill>
        <p:spPr bwMode="auto">
          <a:xfrm rot="5400000">
            <a:off x="786528" y="3827810"/>
            <a:ext cx="2246230" cy="2054439"/>
          </a:xfrm>
          <a:prstGeom prst="rect">
            <a:avLst/>
          </a:prstGeom>
          <a:noFill/>
          <a:ln w="19050">
            <a:solidFill>
              <a:srgbClr val="192D65"/>
            </a:solidFill>
          </a:ln>
          <a:extLst>
            <a:ext uri="{909E8E84-426E-40DD-AFC4-6F175D3DCCD1}">
              <a14:hiddenFill xmlns:a14="http://schemas.microsoft.com/office/drawing/2010/main">
                <a:solidFill>
                  <a:srgbClr val="FFFFFF"/>
                </a:solidFill>
              </a14:hiddenFill>
            </a:ext>
          </a:extLst>
        </p:spPr>
      </p:pic>
      <p:pic>
        <p:nvPicPr>
          <p:cNvPr id="23" name="Picture 2" descr="C:\Users\Janic\Desktop\DCIM\532MEDIA\IMAG0682.jpg"/>
          <p:cNvPicPr>
            <a:picLocks noChangeAspect="1" noChangeArrowheads="1"/>
          </p:cNvPicPr>
          <p:nvPr/>
        </p:nvPicPr>
        <p:blipFill rotWithShape="1">
          <a:blip r:embed="rId4" cstate="print"/>
          <a:srcRect l="31795" t="18708" r="14216" b="15037"/>
          <a:stretch/>
        </p:blipFill>
        <p:spPr bwMode="auto">
          <a:xfrm>
            <a:off x="5071546" y="1597382"/>
            <a:ext cx="3006659" cy="2209284"/>
          </a:xfrm>
          <a:prstGeom prst="rect">
            <a:avLst/>
          </a:prstGeom>
          <a:noFill/>
          <a:ln w="19050">
            <a:solidFill>
              <a:srgbClr val="192D65"/>
            </a:solidFill>
          </a:ln>
        </p:spPr>
      </p:pic>
      <p:pic>
        <p:nvPicPr>
          <p:cNvPr id="24" name="Picture 2" descr="G:\Users\j\JCHAMBRI\Public\CERN\CONFERENCES\CRISP 2013 poster\IMAG116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82" r="6487" b="6092"/>
          <a:stretch/>
        </p:blipFill>
        <p:spPr bwMode="auto">
          <a:xfrm>
            <a:off x="2936862" y="3728589"/>
            <a:ext cx="3260256" cy="2249554"/>
          </a:xfrm>
          <a:prstGeom prst="rect">
            <a:avLst/>
          </a:prstGeom>
          <a:noFill/>
          <a:ln w="19050">
            <a:solidFill>
              <a:srgbClr val="192D65"/>
            </a:solidFill>
          </a:ln>
          <a:extLst>
            <a:ext uri="{909E8E84-426E-40DD-AFC4-6F175D3DCCD1}">
              <a14:hiddenFill xmlns:a14="http://schemas.microsoft.com/office/drawing/2010/main">
                <a:solidFill>
                  <a:srgbClr val="FFFFFF"/>
                </a:solidFill>
              </a14:hiddenFill>
            </a:ext>
          </a:extLst>
        </p:spPr>
      </p:pic>
      <p:pic>
        <p:nvPicPr>
          <p:cNvPr id="25" name="Picture 3" descr="G:\Users\b\bpeters\Public\IMG_076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121" t="8252" r="6372" b="3111"/>
          <a:stretch/>
        </p:blipFill>
        <p:spPr bwMode="auto">
          <a:xfrm>
            <a:off x="5071546" y="3693565"/>
            <a:ext cx="3006660" cy="2310407"/>
          </a:xfrm>
          <a:prstGeom prst="rect">
            <a:avLst/>
          </a:prstGeom>
          <a:noFill/>
          <a:ln w="19050">
            <a:solidFill>
              <a:srgbClr val="192D65"/>
            </a:solidFill>
          </a:ln>
          <a:extLst>
            <a:ext uri="{909E8E84-426E-40DD-AFC4-6F175D3DCCD1}">
              <a14:hiddenFill xmlns:a14="http://schemas.microsoft.com/office/drawing/2010/main">
                <a:solidFill>
                  <a:srgbClr val="FFFFFF"/>
                </a:solidFill>
              </a14:hiddenFill>
            </a:ext>
          </a:extLst>
        </p:spPr>
      </p:pic>
      <p:sp>
        <p:nvSpPr>
          <p:cNvPr id="26" name="TextBox 6"/>
          <p:cNvSpPr txBox="1"/>
          <p:nvPr/>
        </p:nvSpPr>
        <p:spPr>
          <a:xfrm>
            <a:off x="5058420" y="5839644"/>
            <a:ext cx="3034745" cy="276999"/>
          </a:xfrm>
          <a:prstGeom prst="rect">
            <a:avLst/>
          </a:prstGeom>
          <a:solidFill>
            <a:srgbClr val="192D65"/>
          </a:solidFill>
        </p:spPr>
        <p:txBody>
          <a:bodyPr wrap="square" rtlCol="0">
            <a:spAutoFit/>
          </a:bodyPr>
          <a:lstStyle/>
          <a:p>
            <a:r>
              <a:rPr lang="en-US" sz="1200" b="1" dirty="0" smtClean="0">
                <a:solidFill>
                  <a:schemeClr val="bg1"/>
                </a:solidFill>
              </a:rPr>
              <a:t>Fundamental research</a:t>
            </a:r>
          </a:p>
        </p:txBody>
      </p:sp>
      <p:sp>
        <p:nvSpPr>
          <p:cNvPr id="27" name="TextBox 6"/>
          <p:cNvSpPr txBox="1"/>
          <p:nvPr/>
        </p:nvSpPr>
        <p:spPr>
          <a:xfrm>
            <a:off x="863915" y="5839643"/>
            <a:ext cx="4178604" cy="276999"/>
          </a:xfrm>
          <a:prstGeom prst="rect">
            <a:avLst/>
          </a:prstGeom>
          <a:solidFill>
            <a:srgbClr val="192D65"/>
          </a:solidFill>
        </p:spPr>
        <p:txBody>
          <a:bodyPr wrap="square" rtlCol="0">
            <a:spAutoFit/>
          </a:bodyPr>
          <a:lstStyle/>
          <a:p>
            <a:r>
              <a:rPr lang="en-US" sz="1200" b="1" dirty="0" smtClean="0">
                <a:solidFill>
                  <a:schemeClr val="bg1"/>
                </a:solidFill>
              </a:rPr>
              <a:t>Quench localization via second sound on SPL cavities</a:t>
            </a:r>
          </a:p>
        </p:txBody>
      </p:sp>
      <p:sp>
        <p:nvSpPr>
          <p:cNvPr id="28" name="TextBox 6"/>
          <p:cNvSpPr txBox="1"/>
          <p:nvPr/>
        </p:nvSpPr>
        <p:spPr>
          <a:xfrm>
            <a:off x="882364" y="3440040"/>
            <a:ext cx="7210802" cy="276999"/>
          </a:xfrm>
          <a:prstGeom prst="rect">
            <a:avLst/>
          </a:prstGeom>
          <a:solidFill>
            <a:srgbClr val="192D65"/>
          </a:solidFill>
        </p:spPr>
        <p:txBody>
          <a:bodyPr wrap="square" rtlCol="0">
            <a:spAutoFit/>
          </a:bodyPr>
          <a:lstStyle/>
          <a:p>
            <a:r>
              <a:rPr lang="en-US" sz="1200" b="1" dirty="0" smtClean="0">
                <a:solidFill>
                  <a:schemeClr val="bg1"/>
                </a:solidFill>
              </a:rPr>
              <a:t>Optical Inspection Bench</a:t>
            </a:r>
          </a:p>
        </p:txBody>
      </p:sp>
      <p:sp>
        <p:nvSpPr>
          <p:cNvPr id="29" name="TextBox 28"/>
          <p:cNvSpPr txBox="1"/>
          <p:nvPr/>
        </p:nvSpPr>
        <p:spPr>
          <a:xfrm>
            <a:off x="3948517" y="6124012"/>
            <a:ext cx="3450753" cy="307777"/>
          </a:xfrm>
          <a:prstGeom prst="rect">
            <a:avLst/>
          </a:prstGeom>
          <a:noFill/>
        </p:spPr>
        <p:txBody>
          <a:bodyPr wrap="none" rtlCol="0">
            <a:spAutoFit/>
          </a:bodyPr>
          <a:lstStyle/>
          <a:p>
            <a:r>
              <a:rPr lang="en-GB" sz="1400" dirty="0" smtClean="0">
                <a:solidFill>
                  <a:schemeClr val="bg1"/>
                </a:solidFill>
              </a:rPr>
              <a:t>J. </a:t>
            </a:r>
            <a:r>
              <a:rPr lang="en-GB" sz="1400" dirty="0" err="1" smtClean="0">
                <a:solidFill>
                  <a:schemeClr val="bg1"/>
                </a:solidFill>
              </a:rPr>
              <a:t>Chambrillon</a:t>
            </a:r>
            <a:r>
              <a:rPr lang="en-GB" sz="1400" dirty="0" smtClean="0">
                <a:solidFill>
                  <a:schemeClr val="bg1"/>
                </a:solidFill>
              </a:rPr>
              <a:t>, K. Liao, B. Peters, K. </a:t>
            </a:r>
            <a:r>
              <a:rPr lang="en-GB" sz="1400" dirty="0" err="1" smtClean="0">
                <a:solidFill>
                  <a:schemeClr val="bg1"/>
                </a:solidFill>
              </a:rPr>
              <a:t>Schirm</a:t>
            </a:r>
            <a:endParaRPr lang="en-GB" sz="1400" dirty="0">
              <a:solidFill>
                <a:schemeClr val="bg1"/>
              </a:solidFill>
            </a:endParaRPr>
          </a:p>
        </p:txBody>
      </p:sp>
    </p:spTree>
    <p:extLst>
      <p:ext uri="{BB962C8B-B14F-4D97-AF65-F5344CB8AC3E}">
        <p14:creationId xmlns:p14="http://schemas.microsoft.com/office/powerpoint/2010/main" val="76887780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CERN SRF Infrastructure </a:t>
            </a:r>
            <a:r>
              <a:rPr lang="en-GB" dirty="0" smtClean="0"/>
              <a:t>(5)</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31</a:t>
            </a:fld>
            <a:endParaRPr lang="en-US" dirty="0"/>
          </a:p>
        </p:txBody>
      </p:sp>
      <p:sp>
        <p:nvSpPr>
          <p:cNvPr id="29" name="TextBox 28"/>
          <p:cNvSpPr txBox="1"/>
          <p:nvPr/>
        </p:nvSpPr>
        <p:spPr>
          <a:xfrm>
            <a:off x="3948517" y="6124012"/>
            <a:ext cx="2459391" cy="307777"/>
          </a:xfrm>
          <a:prstGeom prst="rect">
            <a:avLst/>
          </a:prstGeom>
          <a:noFill/>
        </p:spPr>
        <p:txBody>
          <a:bodyPr wrap="none" rtlCol="0">
            <a:spAutoFit/>
          </a:bodyPr>
          <a:lstStyle/>
          <a:p>
            <a:r>
              <a:rPr lang="en-GB" sz="1400" dirty="0" smtClean="0">
                <a:solidFill>
                  <a:schemeClr val="bg1"/>
                </a:solidFill>
              </a:rPr>
              <a:t>F</a:t>
            </a:r>
            <a:r>
              <a:rPr lang="en-GB" sz="1400" dirty="0">
                <a:solidFill>
                  <a:schemeClr val="bg1"/>
                </a:solidFill>
              </a:rPr>
              <a:t>. </a:t>
            </a:r>
            <a:r>
              <a:rPr lang="en-GB" sz="1400" dirty="0" err="1">
                <a:solidFill>
                  <a:schemeClr val="bg1"/>
                </a:solidFill>
              </a:rPr>
              <a:t>Pillon</a:t>
            </a:r>
            <a:r>
              <a:rPr lang="en-GB" sz="1400" dirty="0">
                <a:solidFill>
                  <a:schemeClr val="bg1"/>
                </a:solidFill>
              </a:rPr>
              <a:t>, S. </a:t>
            </a:r>
            <a:r>
              <a:rPr lang="en-GB" sz="1400" dirty="0" err="1">
                <a:solidFill>
                  <a:schemeClr val="bg1"/>
                </a:solidFill>
              </a:rPr>
              <a:t>Mikulas</a:t>
            </a:r>
            <a:r>
              <a:rPr lang="en-GB" sz="1400" dirty="0">
                <a:solidFill>
                  <a:schemeClr val="bg1"/>
                </a:solidFill>
              </a:rPr>
              <a:t>, K. </a:t>
            </a:r>
            <a:r>
              <a:rPr lang="en-GB" sz="1400" dirty="0" err="1">
                <a:solidFill>
                  <a:schemeClr val="bg1"/>
                </a:solidFill>
              </a:rPr>
              <a:t>Schirm</a:t>
            </a:r>
            <a:endParaRPr lang="en-GB" sz="1400" dirty="0">
              <a:solidFill>
                <a:schemeClr val="bg1"/>
              </a:solidFill>
            </a:endParaRPr>
          </a:p>
        </p:txBody>
      </p:sp>
      <p:pic>
        <p:nvPicPr>
          <p:cNvPr id="14" name="Picture 3"/>
          <p:cNvPicPr>
            <a:picLocks noChangeAspect="1" noChangeArrowheads="1"/>
          </p:cNvPicPr>
          <p:nvPr/>
        </p:nvPicPr>
        <p:blipFill>
          <a:blip r:embed="rId2" cstate="print"/>
          <a:srcRect r="21107"/>
          <a:stretch>
            <a:fillRect/>
          </a:stretch>
        </p:blipFill>
        <p:spPr bwMode="auto">
          <a:xfrm>
            <a:off x="963655" y="1565198"/>
            <a:ext cx="2197420" cy="2096486"/>
          </a:xfrm>
          <a:prstGeom prst="rect">
            <a:avLst/>
          </a:prstGeom>
          <a:noFill/>
          <a:ln w="19050">
            <a:solidFill>
              <a:srgbClr val="192D65"/>
            </a:solidFill>
            <a:miter lim="800000"/>
            <a:headEnd/>
            <a:tailEnd/>
          </a:ln>
        </p:spPr>
      </p:pic>
      <p:pic>
        <p:nvPicPr>
          <p:cNvPr id="15" name="Picture 4"/>
          <p:cNvPicPr>
            <a:picLocks noChangeAspect="1" noChangeArrowheads="1"/>
          </p:cNvPicPr>
          <p:nvPr/>
        </p:nvPicPr>
        <p:blipFill>
          <a:blip r:embed="rId3" cstate="print"/>
          <a:srcRect r="13538"/>
          <a:stretch>
            <a:fillRect/>
          </a:stretch>
        </p:blipFill>
        <p:spPr bwMode="auto">
          <a:xfrm>
            <a:off x="3158179" y="1569959"/>
            <a:ext cx="2416912" cy="2079732"/>
          </a:xfrm>
          <a:prstGeom prst="rect">
            <a:avLst/>
          </a:prstGeom>
          <a:noFill/>
          <a:ln w="19050">
            <a:solidFill>
              <a:srgbClr val="192D65"/>
            </a:solidFill>
            <a:miter lim="800000"/>
            <a:headEnd/>
            <a:tailEnd/>
          </a:ln>
        </p:spPr>
      </p:pic>
      <p:pic>
        <p:nvPicPr>
          <p:cNvPr id="16" name="Picture 5"/>
          <p:cNvPicPr>
            <a:picLocks noChangeAspect="1" noChangeArrowheads="1"/>
          </p:cNvPicPr>
          <p:nvPr/>
        </p:nvPicPr>
        <p:blipFill>
          <a:blip r:embed="rId4" cstate="print"/>
          <a:srcRect l="6713"/>
          <a:stretch>
            <a:fillRect/>
          </a:stretch>
        </p:blipFill>
        <p:spPr bwMode="auto">
          <a:xfrm>
            <a:off x="5585700" y="1562844"/>
            <a:ext cx="2588400" cy="2079124"/>
          </a:xfrm>
          <a:prstGeom prst="rect">
            <a:avLst/>
          </a:prstGeom>
          <a:noFill/>
          <a:ln w="19050">
            <a:solidFill>
              <a:srgbClr val="192D65"/>
            </a:solidFill>
            <a:miter lim="800000"/>
            <a:headEnd/>
            <a:tailEnd/>
          </a:ln>
        </p:spPr>
      </p:pic>
      <p:pic>
        <p:nvPicPr>
          <p:cNvPr id="17" name="Picture 4" descr="C:\Users\Janic\Desktop\Machine de tuning\Machine de tuning\P1050230.JPG"/>
          <p:cNvPicPr>
            <a:picLocks noChangeAspect="1" noChangeArrowheads="1"/>
          </p:cNvPicPr>
          <p:nvPr/>
        </p:nvPicPr>
        <p:blipFill rotWithShape="1">
          <a:blip r:embed="rId5" cstate="print"/>
          <a:srcRect b="16265"/>
          <a:stretch/>
        </p:blipFill>
        <p:spPr bwMode="auto">
          <a:xfrm>
            <a:off x="966658" y="3662000"/>
            <a:ext cx="5203263" cy="2448000"/>
          </a:xfrm>
          <a:prstGeom prst="rect">
            <a:avLst/>
          </a:prstGeom>
          <a:noFill/>
          <a:ln w="19050">
            <a:solidFill>
              <a:srgbClr val="192D65"/>
            </a:solidFill>
          </a:ln>
        </p:spPr>
      </p:pic>
      <p:pic>
        <p:nvPicPr>
          <p:cNvPr id="18" name="Picture 4" descr="DSC01607.JPG"/>
          <p:cNvPicPr>
            <a:picLocks noChangeAspect="1"/>
          </p:cNvPicPr>
          <p:nvPr/>
        </p:nvPicPr>
        <p:blipFill>
          <a:blip r:embed="rId6" cstate="print"/>
          <a:srcRect l="33990" t="9265" r="16393" b="28200"/>
          <a:stretch>
            <a:fillRect/>
          </a:stretch>
        </p:blipFill>
        <p:spPr>
          <a:xfrm>
            <a:off x="5584814" y="3661998"/>
            <a:ext cx="2589706" cy="2448000"/>
          </a:xfrm>
          <a:prstGeom prst="rect">
            <a:avLst/>
          </a:prstGeom>
          <a:ln w="19050">
            <a:solidFill>
              <a:srgbClr val="192D65"/>
            </a:solidFill>
          </a:ln>
        </p:spPr>
      </p:pic>
      <p:sp>
        <p:nvSpPr>
          <p:cNvPr id="19" name="TextBox 6"/>
          <p:cNvSpPr txBox="1"/>
          <p:nvPr/>
        </p:nvSpPr>
        <p:spPr>
          <a:xfrm>
            <a:off x="956870" y="3374833"/>
            <a:ext cx="7227503" cy="276999"/>
          </a:xfrm>
          <a:prstGeom prst="rect">
            <a:avLst/>
          </a:prstGeom>
          <a:solidFill>
            <a:srgbClr val="192D65"/>
          </a:solidFill>
        </p:spPr>
        <p:txBody>
          <a:bodyPr wrap="square" rtlCol="0">
            <a:spAutoFit/>
          </a:bodyPr>
          <a:lstStyle/>
          <a:p>
            <a:r>
              <a:rPr lang="en-US" sz="1200" b="1" dirty="0" smtClean="0">
                <a:solidFill>
                  <a:schemeClr val="bg1"/>
                </a:solidFill>
              </a:rPr>
              <a:t>Bead-pull measurement setup for field mapping</a:t>
            </a:r>
          </a:p>
        </p:txBody>
      </p:sp>
      <p:sp>
        <p:nvSpPr>
          <p:cNvPr id="20" name="TextBox 6"/>
          <p:cNvSpPr txBox="1"/>
          <p:nvPr/>
        </p:nvSpPr>
        <p:spPr>
          <a:xfrm>
            <a:off x="966599" y="5847013"/>
            <a:ext cx="7210802" cy="276999"/>
          </a:xfrm>
          <a:prstGeom prst="rect">
            <a:avLst/>
          </a:prstGeom>
          <a:solidFill>
            <a:srgbClr val="192D65"/>
          </a:solidFill>
        </p:spPr>
        <p:txBody>
          <a:bodyPr wrap="square" rtlCol="0">
            <a:spAutoFit/>
          </a:bodyPr>
          <a:lstStyle/>
          <a:p>
            <a:r>
              <a:rPr lang="en-US" sz="1200" b="1" dirty="0" smtClean="0">
                <a:solidFill>
                  <a:schemeClr val="bg1"/>
                </a:solidFill>
              </a:rPr>
              <a:t>Cell-by-cell tuning system</a:t>
            </a:r>
          </a:p>
        </p:txBody>
      </p:sp>
    </p:spTree>
    <p:extLst>
      <p:ext uri="{BB962C8B-B14F-4D97-AF65-F5344CB8AC3E}">
        <p14:creationId xmlns:p14="http://schemas.microsoft.com/office/powerpoint/2010/main" val="29794051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SC RF R&amp;D Opportunities </a:t>
            </a:r>
            <a:endParaRPr lang="en-GB"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247740" y="1484784"/>
                <a:ext cx="8517632" cy="4680520"/>
              </a:xfrm>
            </p:spPr>
            <p:txBody>
              <a:bodyPr>
                <a:noAutofit/>
              </a:bodyPr>
              <a:lstStyle/>
              <a:p>
                <a:r>
                  <a:rPr lang="en-GB" sz="1800" dirty="0"/>
                  <a:t>FCC-</a:t>
                </a:r>
                <a:r>
                  <a:rPr lang="en-GB" sz="1800" dirty="0" err="1"/>
                  <a:t>ee</a:t>
                </a:r>
                <a:r>
                  <a:rPr lang="en-GB" sz="1800" dirty="0"/>
                  <a:t> will need 100 MW of continuous RF power; this sets the scale of the RF system. Assuming a CW power limit for an FPC of 100 kW (for the sake of scaling), this would need about 1,000 FPC’s and the same order of magnitude of cavities – so we’re talking about </a:t>
                </a:r>
                <a:r>
                  <a:rPr lang="en-GB" sz="1800" b="1" dirty="0"/>
                  <a:t>a large system</a:t>
                </a:r>
                <a:r>
                  <a:rPr lang="en-GB" sz="1800" dirty="0"/>
                  <a:t>. </a:t>
                </a:r>
              </a:p>
              <a:p>
                <a:r>
                  <a:rPr lang="en-GB" sz="1800" dirty="0"/>
                  <a:t>The SCRF R&amp;D for FCC blends into a wider SCRF R&amp;D program at CERN, which includes work for LHC, HL-LHC, HIE-ISOLDE, SPL and ERL-TF. This allows taking maximum advantage of </a:t>
                </a:r>
                <a:r>
                  <a:rPr lang="en-GB" sz="1800" b="1" dirty="0"/>
                  <a:t>synergies between projects </a:t>
                </a:r>
                <a:r>
                  <a:rPr lang="en-GB" sz="1800" dirty="0"/>
                  <a:t>and </a:t>
                </a:r>
                <a:r>
                  <a:rPr lang="en-GB" sz="1800" b="1" dirty="0"/>
                  <a:t>sharing of experts and infrastructures</a:t>
                </a:r>
                <a:r>
                  <a:rPr lang="en-GB" sz="1800" dirty="0"/>
                  <a:t>. </a:t>
                </a:r>
                <a:endParaRPr lang="en-GB" sz="1800" dirty="0" smtClean="0"/>
              </a:p>
              <a:p>
                <a:r>
                  <a:rPr lang="en-GB" sz="1800" dirty="0" smtClean="0"/>
                  <a:t>The </a:t>
                </a:r>
                <a:r>
                  <a:rPr lang="en-GB" sz="1800" dirty="0"/>
                  <a:t>area of R&amp;D identified as key for the FCC is the study and development of </a:t>
                </a:r>
                <a:r>
                  <a:rPr lang="en-GB" sz="1800" b="1" i="1" dirty="0"/>
                  <a:t>advanced coating techniques</a:t>
                </a:r>
                <a:r>
                  <a:rPr lang="en-GB" sz="1800" dirty="0"/>
                  <a:t>. Cu cavities with sputtered Nb coatings were used at LEP, are used in LHC and will be used in HIE-ISOLDE. The present-day performance of these cavities in terms of maximum accelerating gradient and </a:t>
                </a:r>
                <a14:m>
                  <m:oMath xmlns:m="http://schemas.openxmlformats.org/officeDocument/2006/math">
                    <m:sSub>
                      <m:sSubPr>
                        <m:ctrlPr>
                          <a:rPr lang="en-GB" sz="1800" i="1">
                            <a:latin typeface="Cambria Math"/>
                          </a:rPr>
                        </m:ctrlPr>
                      </m:sSubPr>
                      <m:e>
                        <m:r>
                          <a:rPr lang="en-GB" sz="1800" i="1">
                            <a:latin typeface="Cambria Math"/>
                          </a:rPr>
                          <m:t>𝑄</m:t>
                        </m:r>
                      </m:e>
                      <m:sub>
                        <m:r>
                          <a:rPr lang="en-GB" sz="1800" i="1">
                            <a:latin typeface="Cambria Math"/>
                          </a:rPr>
                          <m:t>0</m:t>
                        </m:r>
                      </m:sub>
                    </m:sSub>
                  </m:oMath>
                </a14:m>
                <a:r>
                  <a:rPr lang="en-GB" sz="1800" dirty="0"/>
                  <a:t> is moderate compared to advanced bulk Nb cavities, whereas clear advantages arise from the good thermal conductivity and stability of Cu.</a:t>
                </a:r>
                <a:endParaRPr lang="en-GB" sz="1800" dirty="0" smtClean="0"/>
              </a:p>
              <a:p>
                <a:r>
                  <a:rPr lang="en-GB" sz="1800" dirty="0" smtClean="0"/>
                  <a:t>The above examples demonstrate that there is still exciting physics out there to be </a:t>
                </a:r>
                <a:r>
                  <a:rPr lang="en-GB" sz="1800" b="1" dirty="0" smtClean="0"/>
                  <a:t>discovered</a:t>
                </a:r>
                <a:r>
                  <a:rPr lang="en-GB" sz="1800" dirty="0" smtClean="0"/>
                  <a:t> and technologies to be </a:t>
                </a:r>
                <a:r>
                  <a:rPr lang="en-GB" sz="1800" b="1" dirty="0" smtClean="0"/>
                  <a:t>developed</a:t>
                </a:r>
                <a:r>
                  <a:rPr lang="en-GB" sz="1800" dirty="0" smtClean="0"/>
                  <a:t>. The European Strategy encourages us to undertake this R&amp;D.</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247740" y="1484784"/>
                <a:ext cx="8517632" cy="4680520"/>
              </a:xfrm>
              <a:blipFill rotWithShape="1">
                <a:blip r:embed="rId2"/>
                <a:stretch>
                  <a:fillRect l="-501" t="-1173" r="-716" b="-782"/>
                </a:stretch>
              </a:blipFill>
            </p:spPr>
            <p:txBody>
              <a:bodyPr/>
              <a:lstStyle/>
              <a:p>
                <a:r>
                  <a:rPr lang="en-GB">
                    <a:noFill/>
                  </a:rPr>
                  <a:t> </a:t>
                </a:r>
              </a:p>
            </p:txBody>
          </p:sp>
        </mc:Fallback>
      </mc:AlternateContent>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32</a:t>
            </a:fld>
            <a:endParaRPr lang="en-US" dirty="0"/>
          </a:p>
        </p:txBody>
      </p:sp>
    </p:spTree>
    <p:extLst>
      <p:ext uri="{BB962C8B-B14F-4D97-AF65-F5344CB8AC3E}">
        <p14:creationId xmlns:p14="http://schemas.microsoft.com/office/powerpoint/2010/main" val="32568601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Energy </a:t>
            </a:r>
            <a:r>
              <a:rPr lang="en-GB" dirty="0" smtClean="0"/>
              <a:t>Conversion Efficiency</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556" y="1530380"/>
                <a:ext cx="8229600" cy="4525963"/>
              </a:xfrm>
            </p:spPr>
            <p:txBody>
              <a:bodyPr/>
              <a:lstStyle/>
              <a:p>
                <a:r>
                  <a:rPr lang="en-GB" dirty="0" smtClean="0"/>
                  <a:t>For FCC-</a:t>
                </a:r>
                <a:r>
                  <a:rPr lang="en-GB" dirty="0" err="1" smtClean="0"/>
                  <a:t>ee</a:t>
                </a:r>
                <a:r>
                  <a:rPr lang="en-GB" dirty="0" smtClean="0"/>
                  <a:t> of major importance – </a:t>
                </a:r>
                <a14:m>
                  <m:oMath xmlns:m="http://schemas.openxmlformats.org/officeDocument/2006/math">
                    <m:r>
                      <a:rPr lang="en-GB" i="1" dirty="0" smtClean="0">
                        <a:latin typeface="Cambria Math"/>
                      </a:rPr>
                      <m:t>100 </m:t>
                    </m:r>
                    <m:r>
                      <m:rPr>
                        <m:nor/>
                      </m:rPr>
                      <a:rPr lang="en-GB" i="0" dirty="0" smtClean="0">
                        <a:latin typeface="Cambria Math"/>
                      </a:rPr>
                      <m:t>MW</m:t>
                    </m:r>
                    <m:r>
                      <a:rPr lang="en-GB" i="1" dirty="0" smtClean="0">
                        <a:latin typeface="Cambria Math"/>
                      </a:rPr>
                      <m:t> </m:t>
                    </m:r>
                  </m:oMath>
                </a14:m>
                <a:r>
                  <a:rPr lang="en-GB" dirty="0" smtClean="0"/>
                  <a:t>CW RF requires at least </a:t>
                </a:r>
                <a14:m>
                  <m:oMath xmlns:m="http://schemas.openxmlformats.org/officeDocument/2006/math">
                    <m:r>
                      <a:rPr lang="en-GB" b="0" i="1" smtClean="0">
                        <a:latin typeface="Cambria Math"/>
                      </a:rPr>
                      <m:t>200 </m:t>
                    </m:r>
                    <m:r>
                      <m:rPr>
                        <m:nor/>
                      </m:rPr>
                      <a:rPr lang="en-GB" b="0" i="0" smtClean="0">
                        <a:latin typeface="Cambria Math"/>
                      </a:rPr>
                      <m:t>MW</m:t>
                    </m:r>
                  </m:oMath>
                </a14:m>
                <a:r>
                  <a:rPr lang="en-GB" dirty="0" smtClean="0"/>
                  <a:t> from the grid to produce (in addition to cryogenic power mentioned above)</a:t>
                </a:r>
              </a:p>
              <a:p>
                <a:r>
                  <a:rPr lang="en-GB" dirty="0" smtClean="0"/>
                  <a:t>Study more energy efficient methods to convert!</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556" y="1530380"/>
                <a:ext cx="8229600" cy="4525963"/>
              </a:xfrm>
              <a:blipFill rotWithShape="1">
                <a:blip r:embed="rId2"/>
                <a:stretch>
                  <a:fillRect l="-963" t="-1752" r="-222"/>
                </a:stretch>
              </a:blipFill>
            </p:spPr>
            <p:txBody>
              <a:bodyPr/>
              <a:lstStyle/>
              <a:p>
                <a:r>
                  <a:rPr lang="en-GB">
                    <a:noFill/>
                  </a:rPr>
                  <a:t> </a:t>
                </a:r>
              </a:p>
            </p:txBody>
          </p:sp>
        </mc:Fallback>
      </mc:AlternateContent>
      <p:sp>
        <p:nvSpPr>
          <p:cNvPr id="4" name="Rectangle 3"/>
          <p:cNvSpPr/>
          <p:nvPr/>
        </p:nvSpPr>
        <p:spPr>
          <a:xfrm>
            <a:off x="899592" y="3561141"/>
            <a:ext cx="1872208" cy="2520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wall plug</a:t>
            </a:r>
            <a:endParaRPr lang="en-GB" dirty="0"/>
          </a:p>
        </p:txBody>
      </p:sp>
      <p:sp>
        <p:nvSpPr>
          <p:cNvPr id="5" name="Rectangle 4"/>
          <p:cNvSpPr/>
          <p:nvPr/>
        </p:nvSpPr>
        <p:spPr>
          <a:xfrm>
            <a:off x="2771800" y="4209213"/>
            <a:ext cx="1008112" cy="1872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DC</a:t>
            </a:r>
            <a:endParaRPr lang="en-GB" dirty="0"/>
          </a:p>
        </p:txBody>
      </p:sp>
      <p:sp>
        <p:nvSpPr>
          <p:cNvPr id="6" name="Rectangle 5"/>
          <p:cNvSpPr/>
          <p:nvPr/>
        </p:nvSpPr>
        <p:spPr>
          <a:xfrm>
            <a:off x="3779912" y="4821281"/>
            <a:ext cx="1440160" cy="1260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klystron eff.</a:t>
            </a:r>
            <a:endParaRPr lang="en-GB" dirty="0"/>
          </a:p>
        </p:txBody>
      </p:sp>
      <p:sp>
        <p:nvSpPr>
          <p:cNvPr id="7" name="Rectangle 6"/>
          <p:cNvSpPr/>
          <p:nvPr/>
        </p:nvSpPr>
        <p:spPr>
          <a:xfrm>
            <a:off x="5220072" y="5145317"/>
            <a:ext cx="1476164" cy="936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useable RF</a:t>
            </a:r>
            <a:endParaRPr lang="en-GB" dirty="0"/>
          </a:p>
        </p:txBody>
      </p:sp>
      <p:sp>
        <p:nvSpPr>
          <p:cNvPr id="8" name="Rectangle 7"/>
          <p:cNvSpPr/>
          <p:nvPr/>
        </p:nvSpPr>
        <p:spPr>
          <a:xfrm>
            <a:off x="6696236" y="5451351"/>
            <a:ext cx="936104" cy="6300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beam</a:t>
            </a:r>
            <a:endParaRPr lang="en-GB" dirty="0"/>
          </a:p>
        </p:txBody>
      </p:sp>
      <p:sp>
        <p:nvSpPr>
          <p:cNvPr id="10" name="Bent-Up Arrow 9"/>
          <p:cNvSpPr/>
          <p:nvPr/>
        </p:nvSpPr>
        <p:spPr>
          <a:xfrm>
            <a:off x="2555776" y="2924944"/>
            <a:ext cx="1299403" cy="1272393"/>
          </a:xfrm>
          <a:prstGeom prst="bentUpArrow">
            <a:avLst>
              <a:gd name="adj1" fmla="val 50000"/>
              <a:gd name="adj2" fmla="val 42750"/>
              <a:gd name="adj3" fmla="val 272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loss</a:t>
            </a:r>
            <a:endParaRPr lang="en-GB" dirty="0"/>
          </a:p>
        </p:txBody>
      </p:sp>
      <p:sp>
        <p:nvSpPr>
          <p:cNvPr id="11" name="Bent-Up Arrow 10"/>
          <p:cNvSpPr/>
          <p:nvPr/>
        </p:nvSpPr>
        <p:spPr>
          <a:xfrm>
            <a:off x="3779912" y="3366665"/>
            <a:ext cx="1224136" cy="1432930"/>
          </a:xfrm>
          <a:prstGeom prst="bentUpArrow">
            <a:avLst>
              <a:gd name="adj1" fmla="val 48167"/>
              <a:gd name="adj2" fmla="val 48191"/>
              <a:gd name="adj3" fmla="val 385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loss</a:t>
            </a:r>
            <a:endParaRPr lang="en-GB" dirty="0"/>
          </a:p>
        </p:txBody>
      </p:sp>
      <p:sp>
        <p:nvSpPr>
          <p:cNvPr id="12" name="Bent-Up Arrow 11"/>
          <p:cNvSpPr/>
          <p:nvPr/>
        </p:nvSpPr>
        <p:spPr>
          <a:xfrm>
            <a:off x="5208197" y="4497245"/>
            <a:ext cx="1019987" cy="624322"/>
          </a:xfrm>
          <a:prstGeom prst="bentUpArrow">
            <a:avLst>
              <a:gd name="adj1" fmla="val 48167"/>
              <a:gd name="adj2" fmla="val 50000"/>
              <a:gd name="adj3" fmla="val 385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loss</a:t>
            </a:r>
            <a:endParaRPr lang="en-GB" sz="1600" dirty="0"/>
          </a:p>
        </p:txBody>
      </p:sp>
      <p:sp>
        <p:nvSpPr>
          <p:cNvPr id="13" name="Bent-Up Arrow 12"/>
          <p:cNvSpPr/>
          <p:nvPr/>
        </p:nvSpPr>
        <p:spPr>
          <a:xfrm>
            <a:off x="6696236" y="4867492"/>
            <a:ext cx="828092" cy="549519"/>
          </a:xfrm>
          <a:prstGeom prst="bentUpArrow">
            <a:avLst>
              <a:gd name="adj1" fmla="val 48167"/>
              <a:gd name="adj2" fmla="val 50000"/>
              <a:gd name="adj3" fmla="val 385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loss</a:t>
            </a:r>
            <a:endParaRPr lang="en-GB" dirty="0"/>
          </a:p>
        </p:txBody>
      </p:sp>
      <p:sp>
        <p:nvSpPr>
          <p:cNvPr id="14" name="Right Arrow 13"/>
          <p:cNvSpPr/>
          <p:nvPr/>
        </p:nvSpPr>
        <p:spPr>
          <a:xfrm>
            <a:off x="7632340" y="5128601"/>
            <a:ext cx="1332148" cy="1279427"/>
          </a:xfrm>
          <a:prstGeom prst="rightArrow">
            <a:avLst>
              <a:gd name="adj1" fmla="val 50000"/>
              <a:gd name="adj2" fmla="val 4783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Φ</a:t>
            </a:r>
            <a:r>
              <a:rPr lang="en-GB" dirty="0" smtClean="0"/>
              <a:t> &amp; loss</a:t>
            </a:r>
            <a:endParaRPr lang="en-GB" dirty="0"/>
          </a:p>
        </p:txBody>
      </p:sp>
      <p:sp>
        <p:nvSpPr>
          <p:cNvPr id="15" name="TextBox 14"/>
          <p:cNvSpPr txBox="1"/>
          <p:nvPr/>
        </p:nvSpPr>
        <p:spPr>
          <a:xfrm>
            <a:off x="3933552" y="3088443"/>
            <a:ext cx="1859805" cy="369332"/>
          </a:xfrm>
          <a:prstGeom prst="rect">
            <a:avLst/>
          </a:prstGeom>
          <a:noFill/>
        </p:spPr>
        <p:txBody>
          <a:bodyPr wrap="none" rtlCol="0">
            <a:spAutoFit/>
          </a:bodyPr>
          <a:lstStyle/>
          <a:p>
            <a:r>
              <a:rPr lang="en-GB" dirty="0" smtClean="0"/>
              <a:t>minimize losses!</a:t>
            </a:r>
            <a:endParaRPr lang="en-GB" dirty="0"/>
          </a:p>
        </p:txBody>
      </p:sp>
      <p:sp>
        <p:nvSpPr>
          <p:cNvPr id="16" name="TextBox 15"/>
          <p:cNvSpPr txBox="1"/>
          <p:nvPr/>
        </p:nvSpPr>
        <p:spPr>
          <a:xfrm>
            <a:off x="5558653" y="3793362"/>
            <a:ext cx="1605635" cy="646331"/>
          </a:xfrm>
          <a:prstGeom prst="rect">
            <a:avLst/>
          </a:prstGeom>
          <a:noFill/>
        </p:spPr>
        <p:txBody>
          <a:bodyPr wrap="square" rtlCol="0">
            <a:spAutoFit/>
          </a:bodyPr>
          <a:lstStyle/>
          <a:p>
            <a:pPr algn="ctr"/>
            <a:r>
              <a:rPr lang="en-GB" dirty="0" smtClean="0"/>
              <a:t>recover waste RF power!</a:t>
            </a:r>
            <a:endParaRPr lang="en-GB" dirty="0"/>
          </a:p>
        </p:txBody>
      </p:sp>
      <p:sp>
        <p:nvSpPr>
          <p:cNvPr id="17" name="TextBox 16"/>
          <p:cNvSpPr txBox="1"/>
          <p:nvPr/>
        </p:nvSpPr>
        <p:spPr>
          <a:xfrm>
            <a:off x="7705650" y="4487110"/>
            <a:ext cx="1435456" cy="646331"/>
          </a:xfrm>
          <a:prstGeom prst="rect">
            <a:avLst/>
          </a:prstGeom>
          <a:noFill/>
        </p:spPr>
        <p:txBody>
          <a:bodyPr wrap="square" rtlCol="0">
            <a:spAutoFit/>
          </a:bodyPr>
          <a:lstStyle/>
          <a:p>
            <a:pPr algn="ctr"/>
            <a:r>
              <a:rPr lang="en-GB" dirty="0" smtClean="0"/>
              <a:t>recover beam power!</a:t>
            </a:r>
            <a:endParaRPr lang="en-GB" dirty="0"/>
          </a:p>
        </p:txBody>
      </p:sp>
      <p:sp>
        <p:nvSpPr>
          <p:cNvPr id="9" name="Date Placeholder 8"/>
          <p:cNvSpPr>
            <a:spLocks noGrp="1"/>
          </p:cNvSpPr>
          <p:nvPr>
            <p:ph type="dt" sz="half" idx="10"/>
          </p:nvPr>
        </p:nvSpPr>
        <p:spPr/>
        <p:txBody>
          <a:bodyPr/>
          <a:lstStyle/>
          <a:p>
            <a:r>
              <a:rPr lang="en-US" smtClean="0"/>
              <a:t>Oct-2014</a:t>
            </a:r>
            <a:endParaRPr lang="en-US" dirty="0"/>
          </a:p>
        </p:txBody>
      </p:sp>
      <p:sp>
        <p:nvSpPr>
          <p:cNvPr id="19" name="Slide Number Placeholder 18"/>
          <p:cNvSpPr>
            <a:spLocks noGrp="1"/>
          </p:cNvSpPr>
          <p:nvPr>
            <p:ph type="sldNum" sz="quarter" idx="12"/>
          </p:nvPr>
        </p:nvSpPr>
        <p:spPr/>
        <p:txBody>
          <a:bodyPr/>
          <a:lstStyle/>
          <a:p>
            <a:fld id="{4B299E65-BC98-483A-8DDE-40B0893A437C}" type="slidenum">
              <a:rPr lang="en-US" smtClean="0"/>
              <a:pPr/>
              <a:t>33</a:t>
            </a:fld>
            <a:endParaRPr lang="en-US" dirty="0"/>
          </a:p>
        </p:txBody>
      </p:sp>
    </p:spTree>
    <p:extLst>
      <p:ext uri="{BB962C8B-B14F-4D97-AF65-F5344CB8AC3E}">
        <p14:creationId xmlns:p14="http://schemas.microsoft.com/office/powerpoint/2010/main" val="222225508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normAutofit/>
              </a:bodyPr>
              <a:lstStyle/>
              <a:p>
                <a:r>
                  <a:rPr lang="en-GB" dirty="0" smtClean="0"/>
                  <a:t>Study of high </a:t>
                </a:r>
                <a14:m>
                  <m:oMath xmlns:m="http://schemas.openxmlformats.org/officeDocument/2006/math">
                    <m:r>
                      <a:rPr lang="en-GB" b="0" i="1" smtClean="0">
                        <a:latin typeface="Cambria Math"/>
                      </a:rPr>
                      <m:t>𝜂</m:t>
                    </m:r>
                  </m:oMath>
                </a14:m>
                <a:r>
                  <a:rPr lang="en-GB" dirty="0" smtClean="0"/>
                  <a:t> klystrons</a:t>
                </a:r>
                <a:endParaRPr lang="en-GB" dirty="0"/>
              </a:p>
            </p:txBody>
          </p:sp>
        </mc:Choice>
        <mc:Fallback>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t="-10440" b="-2967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GB" dirty="0" smtClean="0"/>
                  <a:t>Recent studies make </a:t>
                </a:r>
                <a14:m>
                  <m:oMath xmlns:m="http://schemas.openxmlformats.org/officeDocument/2006/math">
                    <m:r>
                      <a:rPr lang="en-GB" b="0" i="1" smtClean="0">
                        <a:latin typeface="Cambria Math"/>
                      </a:rPr>
                      <m:t>𝜂</m:t>
                    </m:r>
                    <m:r>
                      <a:rPr lang="en-GB" b="0" i="1" smtClean="0">
                        <a:latin typeface="Cambria Math"/>
                      </a:rPr>
                      <m:t>≈90%</m:t>
                    </m:r>
                  </m:oMath>
                </a14:m>
                <a:r>
                  <a:rPr lang="en-GB" dirty="0" smtClean="0"/>
                  <a:t> look possible; the key seems bunching with “core oscillations”</a:t>
                </a:r>
                <a:endParaRPr lang="en-GB"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963" t="-1752" r="-2000"/>
                </a:stretch>
              </a:blipFill>
            </p:spPr>
            <p:txBody>
              <a:bodyPr/>
              <a:lstStyle/>
              <a:p>
                <a:r>
                  <a:rPr lang="en-GB">
                    <a:noFill/>
                  </a:rPr>
                  <a:t> </a:t>
                </a:r>
              </a:p>
            </p:txBody>
          </p:sp>
        </mc:Fallback>
      </mc:AlternateContent>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34</a:t>
            </a:fld>
            <a:endParaRPr lang="en-US" dirty="0"/>
          </a:p>
        </p:txBody>
      </p:sp>
      <p:sp>
        <p:nvSpPr>
          <p:cNvPr id="6" name="TextBox 5"/>
          <p:cNvSpPr txBox="1"/>
          <p:nvPr/>
        </p:nvSpPr>
        <p:spPr>
          <a:xfrm>
            <a:off x="251520" y="5805264"/>
            <a:ext cx="7954422" cy="415498"/>
          </a:xfrm>
          <a:prstGeom prst="rect">
            <a:avLst/>
          </a:prstGeom>
          <a:noFill/>
        </p:spPr>
        <p:txBody>
          <a:bodyPr wrap="none" rtlCol="0">
            <a:spAutoFit/>
          </a:bodyPr>
          <a:lstStyle/>
          <a:p>
            <a:r>
              <a:rPr lang="en-GB" sz="1050" dirty="0" err="1" smtClean="0"/>
              <a:t>A.Yu</a:t>
            </a:r>
            <a:r>
              <a:rPr lang="en-GB" sz="1050" dirty="0" smtClean="0"/>
              <a:t>. </a:t>
            </a:r>
            <a:r>
              <a:rPr lang="en-GB" sz="1050" dirty="0" err="1" smtClean="0"/>
              <a:t>Baikov</a:t>
            </a:r>
            <a:r>
              <a:rPr lang="en-GB" sz="1050" dirty="0" smtClean="0"/>
              <a:t> et al.: “Simulation of Conditions for the Maximal Efficiency of </a:t>
            </a:r>
            <a:r>
              <a:rPr lang="en-GB" sz="1050" dirty="0" err="1" smtClean="0"/>
              <a:t>Decimeter</a:t>
            </a:r>
            <a:r>
              <a:rPr lang="en-GB" sz="1050" dirty="0" smtClean="0"/>
              <a:t>-Wave Klystrons”, Technical Physics Vol. 59#3, 2014</a:t>
            </a:r>
          </a:p>
          <a:p>
            <a:r>
              <a:rPr lang="en-GB" sz="1050" dirty="0" smtClean="0"/>
              <a:t>I. </a:t>
            </a:r>
            <a:r>
              <a:rPr lang="en-GB" sz="1050" dirty="0" err="1" smtClean="0"/>
              <a:t>Guzilov</a:t>
            </a:r>
            <a:r>
              <a:rPr lang="en-GB" sz="1050" dirty="0" smtClean="0"/>
              <a:t>: “BAC method of increasing efficiency”, CLIC Workshop 2014</a:t>
            </a:r>
            <a:r>
              <a:rPr lang="en-GB" sz="1050" dirty="0"/>
              <a:t>: </a:t>
            </a:r>
            <a:r>
              <a:rPr lang="en-GB" sz="1050" dirty="0">
                <a:hlinkClick r:id="rId4"/>
              </a:rPr>
              <a:t>https://indico.cern.ch/event/275412</a:t>
            </a:r>
            <a:r>
              <a:rPr lang="en-GB" sz="1050" dirty="0" smtClean="0">
                <a:hlinkClick r:id="rId4"/>
              </a:rPr>
              <a:t>/</a:t>
            </a:r>
            <a:r>
              <a:rPr lang="en-GB" sz="1050" dirty="0" smtClean="0"/>
              <a:t> </a:t>
            </a:r>
            <a:endParaRPr lang="en-GB" sz="1050"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9698"/>
          <a:stretch/>
        </p:blipFill>
        <p:spPr bwMode="auto">
          <a:xfrm>
            <a:off x="1114341" y="2358054"/>
            <a:ext cx="7123682" cy="2671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336249" y="5468680"/>
            <a:ext cx="3901774" cy="276999"/>
          </a:xfrm>
          <a:prstGeom prst="rect">
            <a:avLst/>
          </a:prstGeom>
          <a:noFill/>
        </p:spPr>
        <p:txBody>
          <a:bodyPr wrap="none" rtlCol="0">
            <a:spAutoFit/>
          </a:bodyPr>
          <a:lstStyle/>
          <a:p>
            <a:r>
              <a:rPr lang="en-GB" sz="1200" dirty="0" smtClean="0"/>
              <a:t>From: </a:t>
            </a:r>
            <a:r>
              <a:rPr lang="en-GB" sz="1200" dirty="0" err="1" smtClean="0"/>
              <a:t>Baikov</a:t>
            </a:r>
            <a:r>
              <a:rPr lang="en-GB" sz="1200" dirty="0" smtClean="0"/>
              <a:t>, </a:t>
            </a:r>
            <a:r>
              <a:rPr lang="en-GB" sz="1200" dirty="0" err="1" smtClean="0"/>
              <a:t>Marrelli</a:t>
            </a:r>
            <a:r>
              <a:rPr lang="en-GB" sz="1200" dirty="0" smtClean="0"/>
              <a:t>, </a:t>
            </a:r>
            <a:r>
              <a:rPr lang="en-GB" sz="1200" dirty="0" err="1" smtClean="0"/>
              <a:t>Syratchev</a:t>
            </a:r>
            <a:r>
              <a:rPr lang="en-GB" sz="1200" dirty="0" smtClean="0"/>
              <a:t>, private </a:t>
            </a:r>
            <a:r>
              <a:rPr lang="en-GB" sz="1200" dirty="0" err="1" smtClean="0"/>
              <a:t>communictation</a:t>
            </a:r>
            <a:endParaRPr lang="en-GB" sz="1200" dirty="0"/>
          </a:p>
        </p:txBody>
      </p:sp>
      <p:sp>
        <p:nvSpPr>
          <p:cNvPr id="9" name="TextBox 8"/>
          <p:cNvSpPr txBox="1"/>
          <p:nvPr/>
        </p:nvSpPr>
        <p:spPr>
          <a:xfrm>
            <a:off x="1331640" y="4914682"/>
            <a:ext cx="6874302" cy="584775"/>
          </a:xfrm>
          <a:prstGeom prst="rect">
            <a:avLst/>
          </a:prstGeom>
          <a:noFill/>
        </p:spPr>
        <p:txBody>
          <a:bodyPr wrap="square" rtlCol="0">
            <a:spAutoFit/>
          </a:bodyPr>
          <a:lstStyle/>
          <a:p>
            <a:r>
              <a:rPr lang="en-GB" sz="1600" dirty="0" smtClean="0"/>
              <a:t>Efficiencies (left) and klystron length (right) of 10 MW L-band klystrons. Blue: stat-of-the art klystrons, Red: Optimization utilizing “core oscillation bunching”</a:t>
            </a:r>
            <a:endParaRPr lang="en-GB" sz="1600" dirty="0"/>
          </a:p>
        </p:txBody>
      </p:sp>
    </p:spTree>
    <p:extLst>
      <p:ext uri="{BB962C8B-B14F-4D97-AF65-F5344CB8AC3E}">
        <p14:creationId xmlns:p14="http://schemas.microsoft.com/office/powerpoint/2010/main" val="28206430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IOT</a:t>
            </a:r>
            <a:r>
              <a:rPr lang="en-GB" dirty="0"/>
              <a:t>s</a:t>
            </a:r>
          </a:p>
        </p:txBody>
      </p:sp>
      <p:sp>
        <p:nvSpPr>
          <p:cNvPr id="5" name="Content Placeholder 4"/>
          <p:cNvSpPr>
            <a:spLocks noGrp="1"/>
          </p:cNvSpPr>
          <p:nvPr>
            <p:ph idx="1"/>
          </p:nvPr>
        </p:nvSpPr>
        <p:spPr/>
        <p:txBody>
          <a:bodyPr>
            <a:normAutofit/>
          </a:bodyPr>
          <a:lstStyle/>
          <a:p>
            <a:pPr marL="0" indent="0">
              <a:buNone/>
            </a:pPr>
            <a:r>
              <a:rPr lang="en-GB" sz="2000" dirty="0" smtClean="0"/>
              <a:t>Inductive Output Tube: density modulation with a grid (like a </a:t>
            </a:r>
            <a:r>
              <a:rPr lang="en-GB" sz="2000" dirty="0" err="1" smtClean="0"/>
              <a:t>tetrode</a:t>
            </a:r>
            <a:r>
              <a:rPr lang="en-GB" sz="2000" dirty="0" smtClean="0"/>
              <a:t>) output to a cavity (like in a klystron). IOT shorter, less gain than klystron. IOT in 70 kW class used for DVB transmitters.</a:t>
            </a:r>
          </a:p>
          <a:p>
            <a:pPr marL="0" indent="0">
              <a:buNone/>
            </a:pPr>
            <a:endParaRPr lang="en-GB" sz="500" dirty="0" smtClean="0"/>
          </a:p>
          <a:p>
            <a:r>
              <a:rPr lang="en-GB" sz="1800" dirty="0" smtClean="0"/>
              <a:t>Klystrons reach maximum efficiency only in saturation.</a:t>
            </a:r>
          </a:p>
          <a:p>
            <a:pPr lvl="1">
              <a:spcBef>
                <a:spcPts val="0"/>
              </a:spcBef>
            </a:pPr>
            <a:r>
              <a:rPr lang="en-GB" sz="1600" dirty="0" smtClean="0"/>
              <a:t>Is it necessary to back-off in operation? (we did during LEP2!)</a:t>
            </a:r>
          </a:p>
          <a:p>
            <a:pPr>
              <a:spcBef>
                <a:spcPts val="600"/>
              </a:spcBef>
            </a:pPr>
            <a:r>
              <a:rPr lang="en-GB" sz="1800" dirty="0" smtClean="0"/>
              <a:t>IOTs  (Inductive Output Tubes) may be better in this respect:</a:t>
            </a:r>
            <a:endParaRPr lang="en-GB" sz="1800"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35</a:t>
            </a:fld>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711737"/>
            <a:ext cx="4752528" cy="240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236296" y="3933056"/>
            <a:ext cx="1469120" cy="276999"/>
          </a:xfrm>
          <a:prstGeom prst="rect">
            <a:avLst/>
          </a:prstGeom>
          <a:noFill/>
        </p:spPr>
        <p:txBody>
          <a:bodyPr wrap="none" rtlCol="0">
            <a:spAutoFit/>
          </a:bodyPr>
          <a:lstStyle/>
          <a:p>
            <a:r>
              <a:rPr lang="en-GB" sz="1200" dirty="0" smtClean="0"/>
              <a:t>Illustration from CPI</a:t>
            </a:r>
            <a:endParaRPr lang="en-GB" sz="1200" dirty="0"/>
          </a:p>
        </p:txBody>
      </p:sp>
    </p:spTree>
    <p:extLst>
      <p:ext uri="{BB962C8B-B14F-4D97-AF65-F5344CB8AC3E}">
        <p14:creationId xmlns:p14="http://schemas.microsoft.com/office/powerpoint/2010/main" val="41337560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MB-IOT Study</a:t>
            </a:r>
            <a:endParaRPr lang="en-GB" dirty="0"/>
          </a:p>
        </p:txBody>
      </p:sp>
      <p:sp>
        <p:nvSpPr>
          <p:cNvPr id="6" name="Content Placeholder 5"/>
          <p:cNvSpPr>
            <a:spLocks noGrp="1"/>
          </p:cNvSpPr>
          <p:nvPr>
            <p:ph idx="1"/>
          </p:nvPr>
        </p:nvSpPr>
        <p:spPr>
          <a:xfrm>
            <a:off x="457200" y="1600200"/>
            <a:ext cx="5482952" cy="4525963"/>
          </a:xfrm>
        </p:spPr>
        <p:txBody>
          <a:bodyPr>
            <a:normAutofit/>
          </a:bodyPr>
          <a:lstStyle/>
          <a:p>
            <a:r>
              <a:rPr lang="en-GB" sz="1800" dirty="0" smtClean="0"/>
              <a:t>CPI (</a:t>
            </a:r>
            <a:r>
              <a:rPr lang="en-GB" sz="1800" dirty="0" err="1" smtClean="0"/>
              <a:t>Communications&amp;Power</a:t>
            </a:r>
            <a:r>
              <a:rPr lang="en-GB" sz="1800" dirty="0" smtClean="0"/>
              <a:t> Industries) have built a 1 MW range MB IOT demonstrator 10 years ago.</a:t>
            </a:r>
          </a:p>
          <a:p>
            <a:r>
              <a:rPr lang="en-GB" sz="1800" dirty="0" smtClean="0"/>
              <a:t>ESS Lund have now revived this research, jointly with CERN</a:t>
            </a:r>
            <a:endParaRPr lang="en-GB" sz="1800"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36</a:t>
            </a:fld>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145" t="8308" r="7504" b="53641"/>
          <a:stretch/>
        </p:blipFill>
        <p:spPr>
          <a:xfrm rot="378520">
            <a:off x="917933" y="3035365"/>
            <a:ext cx="4808438" cy="3220051"/>
          </a:xfrm>
          <a:prstGeom prst="rect">
            <a:avLst/>
          </a:prstGeom>
          <a:ln>
            <a:solidFill>
              <a:schemeClr val="tx1"/>
            </a:solidFill>
          </a:ln>
          <a:effectLst>
            <a:outerShdw blurRad="50800" dist="38100" dir="5400000" algn="t" rotWithShape="0">
              <a:prstClr val="black">
                <a:alpha val="40000"/>
              </a:prstClr>
            </a:outerShdw>
          </a:effectLst>
        </p:spPr>
      </p:pic>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12" t="-1646" r="24951" b="1646"/>
          <a:stretch/>
        </p:blipFill>
        <p:spPr bwMode="auto">
          <a:xfrm>
            <a:off x="6084168" y="1484784"/>
            <a:ext cx="2968284" cy="3877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580113" y="5589240"/>
            <a:ext cx="3472340" cy="600164"/>
          </a:xfrm>
          <a:prstGeom prst="rect">
            <a:avLst/>
          </a:prstGeom>
          <a:noFill/>
        </p:spPr>
        <p:txBody>
          <a:bodyPr wrap="square" rtlCol="0">
            <a:spAutoFit/>
          </a:bodyPr>
          <a:lstStyle/>
          <a:p>
            <a:r>
              <a:rPr lang="en-GB" sz="1100" dirty="0" smtClean="0"/>
              <a:t>M.R.F. Jensen et al.: “Applications of High Power Induction Output Tues in High Intensity Superconducting Proton Linacs”, IVEC2013, Paris</a:t>
            </a:r>
            <a:endParaRPr lang="en-GB" sz="1100" dirty="0"/>
          </a:p>
        </p:txBody>
      </p:sp>
    </p:spTree>
    <p:extLst>
      <p:ext uri="{BB962C8B-B14F-4D97-AF65-F5344CB8AC3E}">
        <p14:creationId xmlns:p14="http://schemas.microsoft.com/office/powerpoint/2010/main" val="95583942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lstStyle/>
          <a:p>
            <a:r>
              <a:rPr lang="en-GB" dirty="0" smtClean="0"/>
              <a:t>The areas of R&amp;D identified to prepare technology for the Future Circular Collider are</a:t>
            </a:r>
          </a:p>
          <a:p>
            <a:pPr lvl="1"/>
            <a:r>
              <a:rPr lang="en-GB" dirty="0" smtClean="0"/>
              <a:t>Superconducting RF R&amp;D</a:t>
            </a:r>
          </a:p>
          <a:p>
            <a:pPr lvl="2"/>
            <a:r>
              <a:rPr lang="en-GB" dirty="0" smtClean="0"/>
              <a:t>focus on Nb on Cu, but explore alternatives!</a:t>
            </a:r>
          </a:p>
          <a:p>
            <a:pPr lvl="1"/>
            <a:r>
              <a:rPr lang="en-GB" dirty="0" smtClean="0"/>
              <a:t>High Efficiency RF power generation</a:t>
            </a:r>
          </a:p>
          <a:p>
            <a:pPr lvl="1"/>
            <a:r>
              <a:rPr lang="en-GB" dirty="0" smtClean="0"/>
              <a:t>Design of complex systems for high availability</a:t>
            </a:r>
          </a:p>
          <a:p>
            <a:endParaRPr lang="en-GB" dirty="0"/>
          </a:p>
          <a:p>
            <a:r>
              <a:rPr lang="en-GB" dirty="0" smtClean="0"/>
              <a:t>In all these areas, the R&amp;D has significant synergies with ongoing studies and projects, with which the R&amp;D should be coordinated.</a:t>
            </a: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37</a:t>
            </a:fld>
            <a:endParaRPr lang="en-US" dirty="0"/>
          </a:p>
        </p:txBody>
      </p:sp>
      <p:sp>
        <p:nvSpPr>
          <p:cNvPr id="6" name="TextBox 5"/>
          <p:cNvSpPr txBox="1"/>
          <p:nvPr/>
        </p:nvSpPr>
        <p:spPr>
          <a:xfrm>
            <a:off x="3080558" y="5756831"/>
            <a:ext cx="3528392" cy="369332"/>
          </a:xfrm>
          <a:prstGeom prst="rect">
            <a:avLst/>
          </a:prstGeom>
          <a:noFill/>
        </p:spPr>
        <p:txBody>
          <a:bodyPr wrap="square" rtlCol="0">
            <a:spAutoFit/>
          </a:bodyPr>
          <a:lstStyle/>
          <a:p>
            <a:r>
              <a:rPr lang="en-GB" dirty="0" smtClean="0"/>
              <a:t>Thank you very much! </a:t>
            </a:r>
            <a:endParaRPr lang="en-GB" dirty="0"/>
          </a:p>
        </p:txBody>
      </p:sp>
    </p:spTree>
    <p:extLst>
      <p:ext uri="{BB962C8B-B14F-4D97-AF65-F5344CB8AC3E}">
        <p14:creationId xmlns:p14="http://schemas.microsoft.com/office/powerpoint/2010/main" val="7495950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spare slides</a:t>
            </a: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2" name="Slide Number Placeholder 1"/>
          <p:cNvSpPr>
            <a:spLocks noGrp="1"/>
          </p:cNvSpPr>
          <p:nvPr>
            <p:ph type="sldNum" sz="quarter" idx="12"/>
          </p:nvPr>
        </p:nvSpPr>
        <p:spPr/>
        <p:txBody>
          <a:bodyPr/>
          <a:lstStyle/>
          <a:p>
            <a:fld id="{4B299E65-BC98-483A-8DDE-40B0893A437C}" type="slidenum">
              <a:rPr lang="en-US" smtClean="0"/>
              <a:pPr/>
              <a:t>38</a:t>
            </a:fld>
            <a:endParaRPr lang="en-US" dirty="0"/>
          </a:p>
        </p:txBody>
      </p:sp>
    </p:spTree>
    <p:extLst>
      <p:ext uri="{BB962C8B-B14F-4D97-AF65-F5344CB8AC3E}">
        <p14:creationId xmlns:p14="http://schemas.microsoft.com/office/powerpoint/2010/main" val="24036634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800" dirty="0" smtClean="0"/>
              <a:t>Superconducting RF:</a:t>
            </a:r>
            <a:br>
              <a:rPr lang="en-GB" sz="4800" dirty="0" smtClean="0"/>
            </a:br>
            <a:r>
              <a:rPr lang="en-GB" sz="3600" dirty="0" smtClean="0"/>
              <a:t>Choice of frequency (-</a:t>
            </a:r>
            <a:r>
              <a:rPr lang="en-GB" sz="3600" dirty="0" err="1" smtClean="0"/>
              <a:t>ies</a:t>
            </a:r>
            <a:r>
              <a:rPr lang="en-GB" sz="3600" dirty="0" smtClean="0"/>
              <a:t>)</a:t>
            </a:r>
            <a:endParaRPr lang="en-GB" sz="4800"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39</a:t>
            </a:fld>
            <a:endParaRPr lang="en-US"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457200" y="1484784"/>
                <a:ext cx="8229600" cy="4752528"/>
              </a:xfrm>
            </p:spPr>
            <p:txBody>
              <a:bodyPr>
                <a:noAutofit/>
              </a:bodyPr>
              <a:lstStyle/>
              <a:p>
                <a:pPr>
                  <a:lnSpc>
                    <a:spcPct val="120000"/>
                  </a:lnSpc>
                  <a:spcBef>
                    <a:spcPts val="600"/>
                  </a:spcBef>
                  <a:spcAft>
                    <a:spcPts val="400"/>
                  </a:spcAft>
                </a:pPr>
                <a:r>
                  <a:rPr lang="en-GB" sz="1400" dirty="0" smtClean="0"/>
                  <a:t>FCC-</a:t>
                </a:r>
                <a:r>
                  <a:rPr lang="en-GB" sz="1400" dirty="0" err="1" smtClean="0"/>
                  <a:t>hh</a:t>
                </a:r>
                <a:r>
                  <a:rPr lang="en-GB" sz="1400" dirty="0"/>
                  <a:t> </a:t>
                </a:r>
                <a:r>
                  <a:rPr lang="en-GB" sz="1400" dirty="0" smtClean="0"/>
                  <a:t>– beam dynamics considerations!</a:t>
                </a:r>
                <a:endParaRPr lang="en-GB" sz="1400" dirty="0"/>
              </a:p>
              <a:p>
                <a:pPr lvl="1">
                  <a:lnSpc>
                    <a:spcPct val="120000"/>
                  </a:lnSpc>
                  <a:spcBef>
                    <a:spcPts val="0"/>
                  </a:spcBef>
                </a:pPr>
                <a:r>
                  <a:rPr lang="en-GB" sz="1200" dirty="0"/>
                  <a:t>A combination of a </a:t>
                </a:r>
                <a14:m>
                  <m:oMath xmlns:m="http://schemas.openxmlformats.org/officeDocument/2006/math">
                    <m:r>
                      <a:rPr lang="en-GB" sz="1200" i="1" dirty="0">
                        <a:latin typeface="Cambria Math"/>
                      </a:rPr>
                      <m:t>200 </m:t>
                    </m:r>
                    <m:r>
                      <m:rPr>
                        <m:sty m:val="p"/>
                      </m:rPr>
                      <a:rPr lang="en-GB" sz="1200" dirty="0">
                        <a:latin typeface="Cambria Math"/>
                      </a:rPr>
                      <m:t>MHz</m:t>
                    </m:r>
                    <m:r>
                      <a:rPr lang="en-GB" sz="1200" i="1" dirty="0">
                        <a:latin typeface="Cambria Math"/>
                      </a:rPr>
                      <m:t> </m:t>
                    </m:r>
                  </m:oMath>
                </a14:m>
                <a:r>
                  <a:rPr lang="en-GB" sz="1200" dirty="0"/>
                  <a:t>system with a </a:t>
                </a:r>
                <a14:m>
                  <m:oMath xmlns:m="http://schemas.openxmlformats.org/officeDocument/2006/math">
                    <m:r>
                      <a:rPr lang="en-GB" sz="1200" i="1" dirty="0">
                        <a:latin typeface="Cambria Math"/>
                      </a:rPr>
                      <m:t>400 </m:t>
                    </m:r>
                    <m:r>
                      <m:rPr>
                        <m:sty m:val="p"/>
                      </m:rPr>
                      <a:rPr lang="en-GB" sz="1200" dirty="0">
                        <a:latin typeface="Cambria Math"/>
                      </a:rPr>
                      <m:t>MHz</m:t>
                    </m:r>
                    <m:r>
                      <a:rPr lang="en-GB" sz="1200" i="1" dirty="0">
                        <a:latin typeface="Cambria Math"/>
                      </a:rPr>
                      <m:t> </m:t>
                    </m:r>
                  </m:oMath>
                </a14:m>
                <a:r>
                  <a:rPr lang="en-GB" sz="1200" dirty="0"/>
                  <a:t>system looks like a good starting point, which would allow for both long bunches (</a:t>
                </a:r>
                <a14:m>
                  <m:oMath xmlns:m="http://schemas.openxmlformats.org/officeDocument/2006/math">
                    <m:r>
                      <a:rPr lang="en-GB" sz="1200" i="1" dirty="0">
                        <a:latin typeface="Cambria Math"/>
                      </a:rPr>
                      <m:t>14 </m:t>
                    </m:r>
                    <m:r>
                      <m:rPr>
                        <m:sty m:val="p"/>
                      </m:rPr>
                      <a:rPr lang="en-GB" sz="1200" dirty="0">
                        <a:latin typeface="Cambria Math"/>
                      </a:rPr>
                      <m:t>cm</m:t>
                    </m:r>
                  </m:oMath>
                </a14:m>
                <a:r>
                  <a:rPr lang="en-GB" sz="1200" dirty="0"/>
                  <a:t>?) and short bunch </a:t>
                </a:r>
                <a:r>
                  <a:rPr lang="en-GB" sz="1200" dirty="0" err="1"/>
                  <a:t>spacings</a:t>
                </a:r>
                <a:r>
                  <a:rPr lang="en-GB" sz="1200" dirty="0"/>
                  <a:t> (of </a:t>
                </a:r>
                <a14:m>
                  <m:oMath xmlns:m="http://schemas.openxmlformats.org/officeDocument/2006/math">
                    <m:r>
                      <a:rPr lang="en-GB" sz="1200" i="1" dirty="0">
                        <a:latin typeface="Cambria Math"/>
                      </a:rPr>
                      <m:t>5 </m:t>
                    </m:r>
                    <m:r>
                      <m:rPr>
                        <m:sty m:val="p"/>
                      </m:rPr>
                      <a:rPr lang="en-GB" sz="1200" dirty="0">
                        <a:latin typeface="Cambria Math"/>
                      </a:rPr>
                      <m:t>ns</m:t>
                    </m:r>
                  </m:oMath>
                </a14:m>
                <a:r>
                  <a:rPr lang="en-GB" sz="1200" dirty="0"/>
                  <a:t>). The harmonic system would allow to control the bunch profile. Possible bunch </a:t>
                </a:r>
                <a:r>
                  <a:rPr lang="en-GB" sz="1200" dirty="0" err="1"/>
                  <a:t>spacings</a:t>
                </a:r>
                <a:r>
                  <a:rPr lang="en-GB" sz="1200" dirty="0"/>
                  <a:t>: integer multiple of </a:t>
                </a:r>
                <a14:m>
                  <m:oMath xmlns:m="http://schemas.openxmlformats.org/officeDocument/2006/math">
                    <m:r>
                      <a:rPr lang="en-GB" sz="1200" i="1" dirty="0">
                        <a:latin typeface="Cambria Math"/>
                      </a:rPr>
                      <m:t>5 </m:t>
                    </m:r>
                    <m:r>
                      <m:rPr>
                        <m:sty m:val="p"/>
                      </m:rPr>
                      <a:rPr lang="en-GB" sz="1200" dirty="0">
                        <a:latin typeface="Cambria Math"/>
                      </a:rPr>
                      <m:t>ns</m:t>
                    </m:r>
                  </m:oMath>
                </a14:m>
                <a:r>
                  <a:rPr lang="en-GB" sz="1200" dirty="0"/>
                  <a:t>.</a:t>
                </a:r>
              </a:p>
              <a:p>
                <a:pPr lvl="1">
                  <a:lnSpc>
                    <a:spcPct val="120000"/>
                  </a:lnSpc>
                  <a:spcBef>
                    <a:spcPts val="0"/>
                  </a:spcBef>
                </a:pPr>
                <a:r>
                  <a:rPr lang="en-GB" sz="1200" dirty="0"/>
                  <a:t>Limiting bunch lengths to </a:t>
                </a:r>
                <a14:m>
                  <m:oMath xmlns:m="http://schemas.openxmlformats.org/officeDocument/2006/math">
                    <m:r>
                      <a:rPr lang="en-GB" sz="1200" i="1" dirty="0">
                        <a:latin typeface="Cambria Math"/>
                      </a:rPr>
                      <m:t>10 </m:t>
                    </m:r>
                    <m:r>
                      <m:rPr>
                        <m:sty m:val="p"/>
                      </m:rPr>
                      <a:rPr lang="en-GB" sz="1200" dirty="0">
                        <a:latin typeface="Cambria Math"/>
                      </a:rPr>
                      <m:t>cm</m:t>
                    </m:r>
                  </m:oMath>
                </a14:m>
                <a:r>
                  <a:rPr lang="en-GB" sz="1200" dirty="0"/>
                  <a:t>, a combination </a:t>
                </a:r>
                <a14:m>
                  <m:oMath xmlns:m="http://schemas.openxmlformats.org/officeDocument/2006/math">
                    <m:r>
                      <a:rPr lang="en-GB" sz="1200" i="1" dirty="0">
                        <a:latin typeface="Cambria Math"/>
                      </a:rPr>
                      <m:t>400 </m:t>
                    </m:r>
                    <m:r>
                      <m:rPr>
                        <m:sty m:val="p"/>
                      </m:rPr>
                      <a:rPr lang="en-GB" sz="1200" dirty="0">
                        <a:latin typeface="Cambria Math"/>
                      </a:rPr>
                      <m:t>MHz</m:t>
                    </m:r>
                    <m:r>
                      <a:rPr lang="en-GB" sz="1200" i="1" dirty="0">
                        <a:latin typeface="Cambria Math"/>
                      </a:rPr>
                      <m:t> </m:t>
                    </m:r>
                  </m:oMath>
                </a14:m>
                <a:r>
                  <a:rPr lang="en-GB" sz="1200" dirty="0"/>
                  <a:t> &amp; </a:t>
                </a:r>
                <a14:m>
                  <m:oMath xmlns:m="http://schemas.openxmlformats.org/officeDocument/2006/math">
                    <m:r>
                      <a:rPr lang="en-GB" sz="1200" i="1" dirty="0">
                        <a:latin typeface="Cambria Math"/>
                      </a:rPr>
                      <m:t>800 </m:t>
                    </m:r>
                    <m:r>
                      <m:rPr>
                        <m:sty m:val="p"/>
                      </m:rPr>
                      <a:rPr lang="en-GB" sz="1200" dirty="0">
                        <a:latin typeface="Cambria Math"/>
                      </a:rPr>
                      <m:t>MHz</m:t>
                    </m:r>
                    <m:r>
                      <a:rPr lang="en-GB" sz="1200" i="1" dirty="0">
                        <a:latin typeface="Cambria Math"/>
                      </a:rPr>
                      <m:t> </m:t>
                    </m:r>
                  </m:oMath>
                </a14:m>
                <a:r>
                  <a:rPr lang="en-GB" sz="1200" dirty="0"/>
                  <a:t> would be a better choice (stability</a:t>
                </a:r>
                <a:r>
                  <a:rPr lang="en-GB" sz="1200" dirty="0" smtClean="0"/>
                  <a:t>)</a:t>
                </a:r>
              </a:p>
              <a:p>
                <a:pPr>
                  <a:lnSpc>
                    <a:spcPct val="120000"/>
                  </a:lnSpc>
                  <a:spcBef>
                    <a:spcPts val="600"/>
                  </a:spcBef>
                  <a:spcAft>
                    <a:spcPts val="400"/>
                  </a:spcAft>
                </a:pPr>
                <a:r>
                  <a:rPr lang="en-GB" sz="1400" dirty="0" smtClean="0"/>
                  <a:t>FCC-</a:t>
                </a:r>
                <a:r>
                  <a:rPr lang="en-GB" sz="1400" dirty="0" err="1" smtClean="0"/>
                  <a:t>ee</a:t>
                </a:r>
                <a:r>
                  <a:rPr lang="en-GB" sz="1400" dirty="0" smtClean="0"/>
                  <a:t> </a:t>
                </a:r>
                <a:endParaRPr lang="en-GB" sz="1400" dirty="0"/>
              </a:p>
              <a:p>
                <a:pPr lvl="1">
                  <a:lnSpc>
                    <a:spcPct val="120000"/>
                  </a:lnSpc>
                  <a:spcBef>
                    <a:spcPts val="0"/>
                  </a:spcBef>
                </a:pPr>
                <a14:m>
                  <m:oMath xmlns:m="http://schemas.openxmlformats.org/officeDocument/2006/math">
                    <m:r>
                      <a:rPr lang="en-GB" sz="1200" i="1">
                        <a:latin typeface="Cambria Math"/>
                      </a:rPr>
                      <m:t>𝑓</m:t>
                    </m:r>
                  </m:oMath>
                </a14:m>
                <a:r>
                  <a:rPr lang="en-GB" sz="1200" dirty="0"/>
                  <a:t> lower than </a:t>
                </a:r>
                <a14:m>
                  <m:oMath xmlns:m="http://schemas.openxmlformats.org/officeDocument/2006/math">
                    <m:r>
                      <a:rPr lang="en-GB" sz="1200" i="1" dirty="0">
                        <a:latin typeface="Cambria Math"/>
                      </a:rPr>
                      <m:t>400 </m:t>
                    </m:r>
                    <m:r>
                      <m:rPr>
                        <m:sty m:val="p"/>
                      </m:rPr>
                      <a:rPr lang="en-GB" sz="1200" dirty="0">
                        <a:latin typeface="Cambria Math"/>
                      </a:rPr>
                      <m:t>MHz</m:t>
                    </m:r>
                  </m:oMath>
                </a14:m>
                <a:r>
                  <a:rPr lang="en-GB" sz="1200" dirty="0"/>
                  <a:t>: cavities become huge, mechanically less stable and need a lot of He! Compact cavities would have to be studied</a:t>
                </a:r>
                <a:r>
                  <a:rPr lang="en-GB" sz="1200" dirty="0" smtClean="0"/>
                  <a:t>! Smaller impedance</a:t>
                </a:r>
                <a:endParaRPr lang="en-GB" sz="1200" dirty="0"/>
              </a:p>
              <a:p>
                <a:pPr lvl="1">
                  <a:lnSpc>
                    <a:spcPct val="120000"/>
                  </a:lnSpc>
                  <a:spcBef>
                    <a:spcPts val="0"/>
                  </a:spcBef>
                </a:pPr>
                <a14:m>
                  <m:oMath xmlns:m="http://schemas.openxmlformats.org/officeDocument/2006/math">
                    <m:r>
                      <a:rPr lang="en-GB" sz="1200" i="1">
                        <a:latin typeface="Cambria Math"/>
                      </a:rPr>
                      <m:t>𝑓</m:t>
                    </m:r>
                  </m:oMath>
                </a14:m>
                <a:r>
                  <a:rPr lang="en-GB" sz="1200" dirty="0"/>
                  <a:t> larger than </a:t>
                </a:r>
                <a14:m>
                  <m:oMath xmlns:m="http://schemas.openxmlformats.org/officeDocument/2006/math">
                    <m:r>
                      <a:rPr lang="en-GB" sz="1200" i="1" dirty="0">
                        <a:latin typeface="Cambria Math"/>
                      </a:rPr>
                      <m:t>800 </m:t>
                    </m:r>
                    <m:r>
                      <m:rPr>
                        <m:sty m:val="p"/>
                      </m:rPr>
                      <a:rPr lang="en-GB" sz="1200" dirty="0">
                        <a:latin typeface="Cambria Math"/>
                      </a:rPr>
                      <m:t>MHz</m:t>
                    </m:r>
                  </m:oMath>
                </a14:m>
                <a:r>
                  <a:rPr lang="en-GB" sz="1200" dirty="0"/>
                  <a:t>: multi-cell cavities with critical BBU limit – more </a:t>
                </a:r>
                <a:r>
                  <a:rPr lang="en-GB" sz="1200" dirty="0" err="1"/>
                  <a:t>wakefield</a:t>
                </a:r>
                <a:r>
                  <a:rPr lang="en-GB" sz="1200" dirty="0"/>
                  <a:t> effects</a:t>
                </a:r>
                <a:r>
                  <a:rPr lang="en-GB" sz="1200" dirty="0" smtClean="0"/>
                  <a:t>! Larger impedance</a:t>
                </a:r>
              </a:p>
              <a:p>
                <a:pPr lvl="1">
                  <a:lnSpc>
                    <a:spcPct val="120000"/>
                  </a:lnSpc>
                  <a:spcBef>
                    <a:spcPts val="0"/>
                  </a:spcBef>
                </a:pPr>
                <a:r>
                  <a:rPr lang="en-GB" sz="1200" dirty="0" smtClean="0"/>
                  <a:t>BCS resistance </a:t>
                </a:r>
                <a14:m>
                  <m:oMath xmlns:m="http://schemas.openxmlformats.org/officeDocument/2006/math">
                    <m:r>
                      <a:rPr lang="en-GB" sz="1200" b="0" i="1" smtClean="0">
                        <a:latin typeface="Cambria Math"/>
                      </a:rPr>
                      <m:t>∝</m:t>
                    </m:r>
                    <m:sSup>
                      <m:sSupPr>
                        <m:ctrlPr>
                          <a:rPr lang="en-GB" sz="1200" b="0" i="1" smtClean="0">
                            <a:latin typeface="Cambria Math"/>
                          </a:rPr>
                        </m:ctrlPr>
                      </m:sSupPr>
                      <m:e>
                        <m:r>
                          <a:rPr lang="en-GB" sz="1200" b="0" i="1" smtClean="0">
                            <a:latin typeface="Cambria Math"/>
                          </a:rPr>
                          <m:t>𝜔</m:t>
                        </m:r>
                      </m:e>
                      <m:sup>
                        <m:r>
                          <a:rPr lang="en-GB" sz="1200" b="0" i="1" smtClean="0">
                            <a:latin typeface="Cambria Math"/>
                          </a:rPr>
                          <m:t>2</m:t>
                        </m:r>
                      </m:sup>
                    </m:sSup>
                  </m:oMath>
                </a14:m>
                <a:r>
                  <a:rPr lang="en-GB" sz="1200" dirty="0" smtClean="0"/>
                  <a:t>, power sources tend to have larger efficiency at lower </a:t>
                </a:r>
                <a14:m>
                  <m:oMath xmlns:m="http://schemas.openxmlformats.org/officeDocument/2006/math">
                    <m:r>
                      <a:rPr lang="en-GB" sz="1200" b="0" i="1" smtClean="0">
                        <a:latin typeface="Cambria Math"/>
                      </a:rPr>
                      <m:t>𝑓</m:t>
                    </m:r>
                  </m:oMath>
                </a14:m>
                <a:r>
                  <a:rPr lang="en-GB" sz="1200" dirty="0" smtClean="0"/>
                  <a:t>.</a:t>
                </a:r>
                <a:endParaRPr lang="en-GB" sz="1200" dirty="0"/>
              </a:p>
              <a:p>
                <a:pPr lvl="1">
                  <a:lnSpc>
                    <a:spcPct val="120000"/>
                  </a:lnSpc>
                  <a:spcBef>
                    <a:spcPts val="0"/>
                  </a:spcBef>
                </a:pPr>
                <a:r>
                  <a:rPr lang="en-GB" sz="1200" dirty="0"/>
                  <a:t>Going to </a:t>
                </a:r>
                <a14:m>
                  <m:oMath xmlns:m="http://schemas.openxmlformats.org/officeDocument/2006/math">
                    <m:r>
                      <a:rPr lang="en-GB" sz="1200" i="1" dirty="0">
                        <a:latin typeface="Cambria Math"/>
                      </a:rPr>
                      <m:t>400 </m:t>
                    </m:r>
                    <m:r>
                      <m:rPr>
                        <m:sty m:val="p"/>
                      </m:rPr>
                      <a:rPr lang="en-GB" sz="1200" dirty="0">
                        <a:latin typeface="Cambria Math"/>
                      </a:rPr>
                      <m:t>MHz</m:t>
                    </m:r>
                    <m:r>
                      <a:rPr lang="en-GB" sz="1200" i="1" dirty="0">
                        <a:latin typeface="Cambria Math"/>
                      </a:rPr>
                      <m:t> </m:t>
                    </m:r>
                  </m:oMath>
                </a14:m>
                <a:r>
                  <a:rPr lang="en-GB" sz="1200" dirty="0"/>
                  <a:t>would have several advantages:</a:t>
                </a:r>
              </a:p>
              <a:p>
                <a:pPr marL="1200150" lvl="2" indent="-342900">
                  <a:lnSpc>
                    <a:spcPct val="120000"/>
                  </a:lnSpc>
                  <a:spcBef>
                    <a:spcPts val="0"/>
                  </a:spcBef>
                  <a:buFont typeface="+mj-lt"/>
                  <a:buAutoNum type="arabicPeriod"/>
                </a:pPr>
                <a:r>
                  <a:rPr lang="en-GB" sz="1100" dirty="0"/>
                  <a:t>Operate at 4 K and provocatively argue for </a:t>
                </a:r>
                <a:r>
                  <a:rPr lang="en-GB" sz="1100" dirty="0" smtClean="0"/>
                  <a:t>coated </a:t>
                </a:r>
                <a:r>
                  <a:rPr lang="en-GB" sz="1100" dirty="0"/>
                  <a:t>cavities (more advantages). </a:t>
                </a:r>
                <a:r>
                  <a:rPr lang="en-GB" sz="1100" dirty="0" smtClean="0"/>
                  <a:t>Requires investment into R&amp;D to push to </a:t>
                </a:r>
                <a:r>
                  <a:rPr lang="en-GB" sz="1100" dirty="0"/>
                  <a:t>higher </a:t>
                </a:r>
                <a14:m>
                  <m:oMath xmlns:m="http://schemas.openxmlformats.org/officeDocument/2006/math">
                    <m:sSub>
                      <m:sSubPr>
                        <m:ctrlPr>
                          <a:rPr lang="en-GB" sz="1100" i="1">
                            <a:latin typeface="Cambria Math"/>
                          </a:rPr>
                        </m:ctrlPr>
                      </m:sSubPr>
                      <m:e>
                        <m:r>
                          <a:rPr lang="en-GB" sz="1100" i="1">
                            <a:latin typeface="Cambria Math"/>
                          </a:rPr>
                          <m:t>𝑄</m:t>
                        </m:r>
                      </m:e>
                      <m:sub>
                        <m:r>
                          <a:rPr lang="en-GB" sz="1100" i="1">
                            <a:latin typeface="Cambria Math"/>
                          </a:rPr>
                          <m:t>0</m:t>
                        </m:r>
                      </m:sub>
                    </m:sSub>
                  </m:oMath>
                </a14:m>
                <a:r>
                  <a:rPr lang="en-GB" sz="1100" dirty="0"/>
                  <a:t> at high gradient.</a:t>
                </a:r>
              </a:p>
              <a:p>
                <a:pPr marL="1200150" lvl="2" indent="-342900">
                  <a:lnSpc>
                    <a:spcPct val="120000"/>
                  </a:lnSpc>
                  <a:spcBef>
                    <a:spcPts val="0"/>
                  </a:spcBef>
                  <a:buFont typeface="+mj-lt"/>
                  <a:buAutoNum type="arabicPeriod"/>
                </a:pPr>
                <a:r>
                  <a:rPr lang="en-GB" sz="1100" dirty="0"/>
                  <a:t>Fairly confident we can aim at </a:t>
                </a:r>
                <a14:m>
                  <m:oMath xmlns:m="http://schemas.openxmlformats.org/officeDocument/2006/math">
                    <m:d>
                      <m:dPr>
                        <m:ctrlPr>
                          <a:rPr lang="en-GB" sz="1100" i="1" dirty="0">
                            <a:latin typeface="Cambria Math"/>
                          </a:rPr>
                        </m:ctrlPr>
                      </m:dPr>
                      <m:e>
                        <m:r>
                          <a:rPr lang="en-GB" sz="1100" i="1" dirty="0">
                            <a:latin typeface="Cambria Math"/>
                          </a:rPr>
                          <m:t>12</m:t>
                        </m:r>
                        <m:r>
                          <a:rPr lang="en-GB" sz="1100" i="1" dirty="0">
                            <a:latin typeface="Cambria Math"/>
                            <a:ea typeface="Cambria Math"/>
                          </a:rPr>
                          <m:t>÷15</m:t>
                        </m:r>
                      </m:e>
                    </m:d>
                    <m:r>
                      <a:rPr lang="en-GB" sz="1100" i="1" dirty="0">
                        <a:latin typeface="Cambria Math"/>
                      </a:rPr>
                      <m:t> </m:t>
                    </m:r>
                    <m:r>
                      <m:rPr>
                        <m:sty m:val="p"/>
                      </m:rPr>
                      <a:rPr lang="en-GB" sz="1100" dirty="0">
                        <a:latin typeface="Cambria Math"/>
                      </a:rPr>
                      <m:t>MV</m:t>
                    </m:r>
                    <m:r>
                      <a:rPr lang="en-GB" sz="1100" dirty="0">
                        <a:latin typeface="Cambria Math"/>
                      </a:rPr>
                      <m:t>/</m:t>
                    </m:r>
                    <m:r>
                      <m:rPr>
                        <m:sty m:val="p"/>
                      </m:rPr>
                      <a:rPr lang="en-GB" sz="1100" dirty="0">
                        <a:latin typeface="Cambria Math"/>
                      </a:rPr>
                      <m:t>m</m:t>
                    </m:r>
                  </m:oMath>
                </a14:m>
                <a:r>
                  <a:rPr lang="en-GB" sz="1100" dirty="0"/>
                  <a:t>, so SS will be slightly longer than for sheet </a:t>
                </a:r>
                <a:r>
                  <a:rPr lang="en-GB" sz="1100" dirty="0" err="1"/>
                  <a:t>Nb</a:t>
                </a:r>
                <a:r>
                  <a:rPr lang="en-GB" sz="1100" dirty="0"/>
                  <a:t> cavities.</a:t>
                </a:r>
              </a:p>
              <a:p>
                <a:pPr marL="1200150" lvl="2" indent="-342900">
                  <a:lnSpc>
                    <a:spcPct val="120000"/>
                  </a:lnSpc>
                  <a:spcBef>
                    <a:spcPts val="0"/>
                  </a:spcBef>
                  <a:buFont typeface="+mj-lt"/>
                  <a:buAutoNum type="arabicPeriod"/>
                </a:pPr>
                <a:r>
                  <a:rPr lang="en-GB" sz="1100" dirty="0"/>
                  <a:t>Use LHC power coupler (tuneable for better matching) – </a:t>
                </a:r>
                <a14:m>
                  <m:oMath xmlns:m="http://schemas.openxmlformats.org/officeDocument/2006/math">
                    <m:r>
                      <a:rPr lang="en-GB" sz="1100" i="1" dirty="0">
                        <a:latin typeface="Cambria Math"/>
                      </a:rPr>
                      <m:t>300 </m:t>
                    </m:r>
                    <m:r>
                      <m:rPr>
                        <m:sty m:val="p"/>
                      </m:rPr>
                      <a:rPr lang="en-GB" sz="1100" dirty="0">
                        <a:latin typeface="Cambria Math"/>
                      </a:rPr>
                      <m:t>kW</m:t>
                    </m:r>
                    <m:r>
                      <a:rPr lang="en-GB" sz="1100" i="1" dirty="0">
                        <a:latin typeface="Cambria Math"/>
                      </a:rPr>
                      <m:t> </m:t>
                    </m:r>
                  </m:oMath>
                </a14:m>
                <a:r>
                  <a:rPr lang="en-GB" sz="1100" dirty="0"/>
                  <a:t>CW (x2 if you use two couplers/cavity for higher currents)</a:t>
                </a:r>
              </a:p>
              <a:p>
                <a:pPr marL="1200150" lvl="2" indent="-342900">
                  <a:lnSpc>
                    <a:spcPct val="120000"/>
                  </a:lnSpc>
                  <a:spcBef>
                    <a:spcPts val="0"/>
                  </a:spcBef>
                  <a:buFont typeface="+mj-lt"/>
                  <a:buAutoNum type="arabicPeriod"/>
                </a:pPr>
                <a:r>
                  <a:rPr lang="en-GB" sz="1100" dirty="0"/>
                  <a:t>HOM power would be much less. LHC type damping system could be used with warm ferrites outside to strongly damp </a:t>
                </a:r>
                <a:r>
                  <a:rPr lang="en-GB" sz="1100" dirty="0" smtClean="0"/>
                  <a:t>HOMs.</a:t>
                </a:r>
              </a:p>
              <a:p>
                <a:pPr marL="57150" indent="0">
                  <a:lnSpc>
                    <a:spcPct val="120000"/>
                  </a:lnSpc>
                  <a:buNone/>
                </a:pPr>
                <a:r>
                  <a:rPr lang="en-GB" sz="1400" dirty="0" smtClean="0"/>
                  <a:t>The choice of frequencies is still open, but we would like to limit us to harmonics of </a:t>
                </a:r>
                <a14:m>
                  <m:oMath xmlns:m="http://schemas.openxmlformats.org/officeDocument/2006/math">
                    <m:r>
                      <a:rPr lang="en-GB" sz="1400" i="1">
                        <a:latin typeface="Cambria Math"/>
                      </a:rPr>
                      <m:t>200 </m:t>
                    </m:r>
                    <m:r>
                      <m:rPr>
                        <m:nor/>
                      </m:rPr>
                      <a:rPr lang="en-GB" sz="1400">
                        <a:latin typeface="Cambria Math"/>
                      </a:rPr>
                      <m:t>MHz</m:t>
                    </m:r>
                  </m:oMath>
                </a14:m>
                <a:r>
                  <a:rPr lang="en-GB" sz="1400" dirty="0" smtClean="0"/>
                  <a:t> – presently looking at combinations of </a:t>
                </a:r>
                <a14:m>
                  <m:oMath xmlns:m="http://schemas.openxmlformats.org/officeDocument/2006/math">
                    <m:r>
                      <a:rPr lang="en-GB" sz="1400" b="0" i="1" smtClean="0">
                        <a:latin typeface="Cambria Math"/>
                      </a:rPr>
                      <m:t>200 </m:t>
                    </m:r>
                    <m:r>
                      <m:rPr>
                        <m:nor/>
                      </m:rPr>
                      <a:rPr lang="en-GB" sz="1400" b="0" i="0" smtClean="0">
                        <a:latin typeface="Cambria Math"/>
                      </a:rPr>
                      <m:t>MHz</m:t>
                    </m:r>
                    <m:r>
                      <a:rPr lang="en-GB" sz="1400" b="0" i="1" smtClean="0">
                        <a:latin typeface="Cambria Math"/>
                      </a:rPr>
                      <m:t>, 4</m:t>
                    </m:r>
                    <m:r>
                      <a:rPr lang="en-GB" sz="1400" i="1">
                        <a:latin typeface="Cambria Math"/>
                      </a:rPr>
                      <m:t>00 </m:t>
                    </m:r>
                    <m:r>
                      <m:rPr>
                        <m:nor/>
                      </m:rPr>
                      <a:rPr lang="en-GB" sz="1400">
                        <a:latin typeface="Cambria Math"/>
                      </a:rPr>
                      <m:t>MHz</m:t>
                    </m:r>
                  </m:oMath>
                </a14:m>
                <a:r>
                  <a:rPr lang="en-GB" sz="1400" dirty="0" smtClean="0"/>
                  <a:t> and </a:t>
                </a:r>
                <a14:m>
                  <m:oMath xmlns:m="http://schemas.openxmlformats.org/officeDocument/2006/math">
                    <m:r>
                      <a:rPr lang="en-GB" sz="1400" b="0" i="1" smtClean="0">
                        <a:latin typeface="Cambria Math"/>
                      </a:rPr>
                      <m:t>8</m:t>
                    </m:r>
                    <m:r>
                      <a:rPr lang="en-GB" sz="1400" i="1">
                        <a:latin typeface="Cambria Math"/>
                      </a:rPr>
                      <m:t>00 </m:t>
                    </m:r>
                    <m:r>
                      <m:rPr>
                        <m:nor/>
                      </m:rPr>
                      <a:rPr lang="en-GB" sz="1400">
                        <a:latin typeface="Cambria Math"/>
                      </a:rPr>
                      <m:t>MHz</m:t>
                    </m:r>
                  </m:oMath>
                </a14:m>
                <a:r>
                  <a:rPr lang="en-GB" sz="1400" dirty="0" smtClean="0"/>
                  <a:t> systems.</a:t>
                </a:r>
                <a:endParaRPr lang="en-GB" sz="1400"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457200" y="1484784"/>
                <a:ext cx="8229600" cy="4752528"/>
              </a:xfrm>
              <a:blipFill rotWithShape="1">
                <a:blip r:embed="rId2"/>
                <a:stretch>
                  <a:fillRect l="-74" r="-370"/>
                </a:stretch>
              </a:blipFill>
            </p:spPr>
            <p:txBody>
              <a:bodyPr/>
              <a:lstStyle/>
              <a:p>
                <a:r>
                  <a:rPr lang="en-GB">
                    <a:noFill/>
                  </a:rPr>
                  <a:t> </a:t>
                </a:r>
              </a:p>
            </p:txBody>
          </p:sp>
        </mc:Fallback>
      </mc:AlternateContent>
    </p:spTree>
    <p:extLst>
      <p:ext uri="{BB962C8B-B14F-4D97-AF65-F5344CB8AC3E}">
        <p14:creationId xmlns:p14="http://schemas.microsoft.com/office/powerpoint/2010/main" val="4054422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FCC Study – Scope </a:t>
            </a:r>
            <a:r>
              <a:rPr lang="en-GB" dirty="0" smtClean="0"/>
              <a:t>(3)</a:t>
            </a: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4</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568" r="-173"/>
          <a:stretch/>
        </p:blipFill>
        <p:spPr>
          <a:xfrm>
            <a:off x="4644008" y="1477019"/>
            <a:ext cx="4470479" cy="4688285"/>
          </a:xfrm>
          <a:prstGeom prst="rect">
            <a:avLst/>
          </a:prstGeom>
        </p:spPr>
      </p:pic>
      <p:sp>
        <p:nvSpPr>
          <p:cNvPr id="8" name="Rectangle 7"/>
          <p:cNvSpPr/>
          <p:nvPr/>
        </p:nvSpPr>
        <p:spPr>
          <a:xfrm>
            <a:off x="62818" y="1520409"/>
            <a:ext cx="4509181" cy="4524315"/>
          </a:xfrm>
          <a:prstGeom prst="rect">
            <a:avLst/>
          </a:prstGeom>
          <a:solidFill>
            <a:schemeClr val="bg1"/>
          </a:solidFill>
        </p:spPr>
        <p:txBody>
          <a:bodyPr wrap="square">
            <a:spAutoFit/>
          </a:bodyPr>
          <a:lstStyle/>
          <a:p>
            <a:pPr>
              <a:spcBef>
                <a:spcPts val="1200"/>
              </a:spcBef>
              <a:defRPr/>
            </a:pPr>
            <a:r>
              <a:rPr lang="en-US" sz="2400" b="1" kern="0" dirty="0" smtClean="0">
                <a:latin typeface="Arial"/>
                <a:cs typeface="Calibri" pitchFamily="34" charset="0"/>
              </a:rPr>
              <a:t>Forming an international collaboration to study: </a:t>
            </a:r>
          </a:p>
          <a:p>
            <a:pPr marL="342900" indent="-342900">
              <a:spcBef>
                <a:spcPts val="1200"/>
              </a:spcBef>
              <a:spcAft>
                <a:spcPts val="600"/>
              </a:spcAft>
              <a:buFont typeface="Arial" panose="020B0604020202020204" pitchFamily="34" charset="0"/>
              <a:buChar char="•"/>
              <a:defRPr/>
            </a:pPr>
            <a:r>
              <a:rPr lang="en-US" sz="2000" b="1" i="1" kern="0" dirty="0" smtClean="0">
                <a:latin typeface="Arial"/>
                <a:cs typeface="Calibri" pitchFamily="34" charset="0"/>
              </a:rPr>
              <a:t>pp</a:t>
            </a:r>
            <a:r>
              <a:rPr lang="en-US" sz="2000" b="1" kern="0" dirty="0" smtClean="0">
                <a:latin typeface="Arial"/>
                <a:cs typeface="Calibri" pitchFamily="34" charset="0"/>
              </a:rPr>
              <a:t>-collider (</a:t>
            </a:r>
            <a:r>
              <a:rPr lang="en-US" sz="2000" b="1" i="1" kern="0" dirty="0" smtClean="0">
                <a:latin typeface="Arial"/>
                <a:cs typeface="Calibri" pitchFamily="34" charset="0"/>
              </a:rPr>
              <a:t>FCC-</a:t>
            </a:r>
            <a:r>
              <a:rPr lang="en-US" sz="2000" b="1" i="1" kern="0" dirty="0" err="1" smtClean="0">
                <a:latin typeface="Arial"/>
                <a:cs typeface="Calibri" pitchFamily="34" charset="0"/>
              </a:rPr>
              <a:t>hh</a:t>
            </a:r>
            <a:r>
              <a:rPr lang="en-US" sz="2000" b="1" kern="0" dirty="0" smtClean="0">
                <a:latin typeface="Arial"/>
                <a:cs typeface="Calibri" pitchFamily="34" charset="0"/>
              </a:rPr>
              <a:t>)       </a:t>
            </a:r>
            <a:r>
              <a:rPr lang="en-US" sz="2000" kern="0" dirty="0" smtClean="0">
                <a:latin typeface="Arial"/>
                <a:cs typeface="Calibri" pitchFamily="34" charset="0"/>
                <a:sym typeface="Wingdings" panose="05000000000000000000" pitchFamily="2" charset="2"/>
              </a:rPr>
              <a:t> </a:t>
            </a:r>
            <a:r>
              <a:rPr lang="en-US" sz="2000" kern="0" dirty="0" smtClean="0">
                <a:latin typeface="Arial"/>
                <a:cs typeface="Calibri" pitchFamily="34" charset="0"/>
              </a:rPr>
              <a:t>defining infrastructure requirements </a:t>
            </a:r>
          </a:p>
          <a:p>
            <a:pPr marL="342900" indent="-342900">
              <a:spcBef>
                <a:spcPts val="1200"/>
              </a:spcBef>
              <a:spcAft>
                <a:spcPts val="600"/>
              </a:spcAft>
              <a:buFont typeface="Arial" panose="020B0604020202020204" pitchFamily="34" charset="0"/>
              <a:buChar char="•"/>
              <a:defRPr/>
            </a:pPr>
            <a:endParaRPr lang="en-US" sz="2000" kern="0" dirty="0" smtClean="0">
              <a:latin typeface="Arial"/>
              <a:cs typeface="Calibri" pitchFamily="34" charset="0"/>
            </a:endParaRPr>
          </a:p>
          <a:p>
            <a:pPr marL="342900" indent="-342900">
              <a:spcBef>
                <a:spcPts val="1200"/>
              </a:spcBef>
              <a:buFont typeface="Arial" panose="020B0604020202020204" pitchFamily="34" charset="0"/>
              <a:buChar char="•"/>
              <a:defRPr/>
            </a:pPr>
            <a:r>
              <a:rPr lang="en-US" sz="2000" b="1" i="1" kern="0" dirty="0" err="1" smtClean="0">
                <a:latin typeface="Arial"/>
                <a:cs typeface="Calibri" pitchFamily="34" charset="0"/>
              </a:rPr>
              <a:t>e</a:t>
            </a:r>
            <a:r>
              <a:rPr lang="en-US" sz="2000" b="1" kern="0" baseline="30000" dirty="0" err="1" smtClean="0">
                <a:latin typeface="Arial"/>
                <a:cs typeface="Calibri" pitchFamily="34" charset="0"/>
              </a:rPr>
              <a:t>+</a:t>
            </a:r>
            <a:r>
              <a:rPr lang="en-US" sz="2000" b="1" i="1" kern="0" dirty="0" err="1" smtClean="0">
                <a:latin typeface="Arial"/>
                <a:cs typeface="Calibri" pitchFamily="34" charset="0"/>
              </a:rPr>
              <a:t>e</a:t>
            </a:r>
            <a:r>
              <a:rPr lang="en-US" sz="2000" b="1" kern="0" baseline="30000" dirty="0" smtClean="0">
                <a:latin typeface="Arial"/>
                <a:cs typeface="Calibri" pitchFamily="34" charset="0"/>
              </a:rPr>
              <a:t>-</a:t>
            </a:r>
            <a:r>
              <a:rPr lang="en-US" sz="2000" b="1" kern="0" dirty="0" smtClean="0">
                <a:latin typeface="Arial"/>
                <a:cs typeface="Calibri" pitchFamily="34" charset="0"/>
              </a:rPr>
              <a:t> </a:t>
            </a:r>
            <a:r>
              <a:rPr lang="en-US" sz="2000" b="1" kern="0" dirty="0">
                <a:latin typeface="Arial"/>
                <a:cs typeface="Calibri" pitchFamily="34" charset="0"/>
              </a:rPr>
              <a:t>collider </a:t>
            </a:r>
            <a:r>
              <a:rPr lang="en-US" sz="2000" b="1" kern="0" dirty="0" smtClean="0">
                <a:latin typeface="Arial"/>
                <a:cs typeface="Calibri" pitchFamily="34" charset="0"/>
              </a:rPr>
              <a:t>(</a:t>
            </a:r>
            <a:r>
              <a:rPr lang="en-US" sz="2000" b="1" i="1" kern="0" dirty="0" smtClean="0">
                <a:latin typeface="Arial"/>
                <a:cs typeface="Calibri" pitchFamily="34" charset="0"/>
              </a:rPr>
              <a:t>FCC-</a:t>
            </a:r>
            <a:r>
              <a:rPr lang="en-US" sz="2000" b="1" i="1" kern="0" dirty="0" err="1" smtClean="0">
                <a:latin typeface="Arial"/>
                <a:cs typeface="Calibri" pitchFamily="34" charset="0"/>
              </a:rPr>
              <a:t>ee</a:t>
            </a:r>
            <a:r>
              <a:rPr lang="en-US" sz="2000" b="1" kern="0" dirty="0" smtClean="0">
                <a:latin typeface="Arial"/>
                <a:cs typeface="Calibri" pitchFamily="34" charset="0"/>
              </a:rPr>
              <a:t>) </a:t>
            </a:r>
            <a:r>
              <a:rPr lang="en-US" sz="2000" kern="0" dirty="0" smtClean="0">
                <a:latin typeface="Arial"/>
                <a:cs typeface="Calibri" pitchFamily="34" charset="0"/>
              </a:rPr>
              <a:t>as potential intermediate step</a:t>
            </a:r>
          </a:p>
          <a:p>
            <a:pPr marL="342900" indent="-342900">
              <a:spcBef>
                <a:spcPts val="1200"/>
              </a:spcBef>
              <a:buFont typeface="Arial" panose="020B0604020202020204" pitchFamily="34" charset="0"/>
              <a:buChar char="•"/>
              <a:defRPr/>
            </a:pPr>
            <a:r>
              <a:rPr lang="en-US" sz="2000" b="1" i="1" kern="0" dirty="0" smtClean="0">
                <a:latin typeface="Arial"/>
                <a:cs typeface="Calibri" pitchFamily="34" charset="0"/>
              </a:rPr>
              <a:t>p-e</a:t>
            </a:r>
            <a:r>
              <a:rPr lang="en-US" sz="2000" b="1" kern="0" dirty="0" smtClean="0">
                <a:latin typeface="Arial"/>
                <a:cs typeface="Calibri" pitchFamily="34" charset="0"/>
              </a:rPr>
              <a:t> (</a:t>
            </a:r>
            <a:r>
              <a:rPr lang="en-US" sz="2000" b="1" i="1" kern="0" dirty="0" smtClean="0">
                <a:latin typeface="Arial"/>
                <a:cs typeface="Calibri" pitchFamily="34" charset="0"/>
              </a:rPr>
              <a:t>FCC-he</a:t>
            </a:r>
            <a:r>
              <a:rPr lang="en-US" sz="2000" b="1" kern="0" dirty="0" smtClean="0">
                <a:latin typeface="Arial"/>
                <a:cs typeface="Calibri" pitchFamily="34" charset="0"/>
              </a:rPr>
              <a:t>) option</a:t>
            </a:r>
          </a:p>
          <a:p>
            <a:pPr marL="285750" indent="-285750">
              <a:spcBef>
                <a:spcPts val="1200"/>
              </a:spcBef>
              <a:buFont typeface="Arial" panose="020B0604020202020204" pitchFamily="34" charset="0"/>
              <a:buChar char="•"/>
              <a:defRPr/>
            </a:pPr>
            <a:r>
              <a:rPr lang="en-US" sz="2000" b="1" kern="0" dirty="0" smtClean="0">
                <a:latin typeface="Arial"/>
                <a:cs typeface="Calibri" pitchFamily="34" charset="0"/>
              </a:rPr>
              <a:t>80-100 </a:t>
            </a:r>
            <a:r>
              <a:rPr lang="en-US" sz="2000" b="1" kern="0" dirty="0">
                <a:latin typeface="Arial"/>
                <a:cs typeface="Calibri" pitchFamily="34" charset="0"/>
              </a:rPr>
              <a:t>km </a:t>
            </a:r>
            <a:r>
              <a:rPr lang="en-US" sz="2000" b="1" kern="0" dirty="0" smtClean="0">
                <a:latin typeface="Arial"/>
                <a:cs typeface="Calibri" pitchFamily="34" charset="0"/>
              </a:rPr>
              <a:t>infrastructure </a:t>
            </a:r>
            <a:r>
              <a:rPr lang="en-US" sz="2000" kern="0" dirty="0">
                <a:latin typeface="Arial"/>
                <a:cs typeface="Calibri" pitchFamily="34" charset="0"/>
              </a:rPr>
              <a:t>in Geneva </a:t>
            </a:r>
            <a:r>
              <a:rPr lang="en-US" sz="2000" kern="0" dirty="0" smtClean="0">
                <a:latin typeface="Arial"/>
                <a:cs typeface="Calibri" pitchFamily="34" charset="0"/>
              </a:rPr>
              <a:t>area</a:t>
            </a:r>
          </a:p>
        </p:txBody>
      </p:sp>
      <p:sp>
        <p:nvSpPr>
          <p:cNvPr id="9" name="TextBox 8"/>
          <p:cNvSpPr txBox="1"/>
          <p:nvPr/>
        </p:nvSpPr>
        <p:spPr>
          <a:xfrm>
            <a:off x="450416" y="3392617"/>
            <a:ext cx="3833552" cy="707886"/>
          </a:xfrm>
          <a:prstGeom prst="rect">
            <a:avLst/>
          </a:prstGeom>
          <a:solidFill>
            <a:srgbClr val="FFFFFF"/>
          </a:solidFill>
          <a:ln w="19050" cap="flat" cmpd="sng" algn="ctr">
            <a:solidFill>
              <a:srgbClr val="B2B2B2"/>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2000" b="1" i="0" u="none" strike="noStrike" kern="0" cap="none" spc="0" normalizeH="0" baseline="0" noProof="0" dirty="0" smtClean="0">
                <a:ln>
                  <a:noFill/>
                </a:ln>
                <a:solidFill>
                  <a:srgbClr val="FF0000"/>
                </a:solidFill>
                <a:effectLst/>
                <a:uLnTx/>
                <a:uFillTx/>
                <a:latin typeface="Arial"/>
              </a:rPr>
              <a:t>~16 T </a:t>
            </a:r>
            <a:r>
              <a:rPr kumimoji="0" lang="fr-CH" sz="2000" b="1" i="0" u="none" strike="noStrike" kern="0" cap="none" spc="0" normalizeH="0" baseline="0" noProof="0" dirty="0" smtClean="0">
                <a:ln>
                  <a:noFill/>
                </a:ln>
                <a:solidFill>
                  <a:srgbClr val="FF0000"/>
                </a:solidFill>
                <a:effectLst/>
                <a:uLnTx/>
                <a:uFillTx/>
                <a:latin typeface="Arial"/>
                <a:sym typeface="Symbol"/>
              </a:rPr>
              <a:t> 100 </a:t>
            </a:r>
            <a:r>
              <a:rPr kumimoji="0" lang="fr-CH" sz="2000" b="1" i="0" u="none" strike="noStrike" kern="0" cap="none" spc="0" normalizeH="0" baseline="0" noProof="0" dirty="0" err="1" smtClean="0">
                <a:ln>
                  <a:noFill/>
                </a:ln>
                <a:solidFill>
                  <a:srgbClr val="FF0000"/>
                </a:solidFill>
                <a:effectLst/>
                <a:uLnTx/>
                <a:uFillTx/>
                <a:latin typeface="Arial"/>
                <a:sym typeface="Symbol"/>
              </a:rPr>
              <a:t>TeV</a:t>
            </a:r>
            <a:r>
              <a:rPr kumimoji="0" lang="fr-CH" sz="2000" b="1" i="0" u="none" strike="noStrike" kern="0" cap="none" spc="0" normalizeH="0" baseline="0" noProof="0" dirty="0" smtClean="0">
                <a:ln>
                  <a:noFill/>
                </a:ln>
                <a:solidFill>
                  <a:srgbClr val="FF0000"/>
                </a:solidFill>
                <a:effectLst/>
                <a:uLnTx/>
                <a:uFillTx/>
                <a:latin typeface="Arial"/>
                <a:sym typeface="Symbol"/>
              </a:rPr>
              <a:t> </a:t>
            </a:r>
            <a:r>
              <a:rPr kumimoji="0" lang="fr-CH" sz="2000" b="1" i="1" u="none" strike="noStrike" kern="0" cap="none" spc="0" normalizeH="0" baseline="0" noProof="0" dirty="0" smtClean="0">
                <a:ln>
                  <a:noFill/>
                </a:ln>
                <a:solidFill>
                  <a:srgbClr val="FF0000"/>
                </a:solidFill>
                <a:effectLst/>
                <a:uLnTx/>
                <a:uFillTx/>
                <a:latin typeface="Arial"/>
                <a:sym typeface="Symbol"/>
              </a:rPr>
              <a:t>pp</a:t>
            </a:r>
            <a:r>
              <a:rPr kumimoji="0" lang="fr-CH" sz="2000" b="1" i="0" u="none" strike="noStrike" kern="0" cap="none" spc="0" normalizeH="0" baseline="0" noProof="0" dirty="0" smtClean="0">
                <a:ln>
                  <a:noFill/>
                </a:ln>
                <a:solidFill>
                  <a:srgbClr val="FF0000"/>
                </a:solidFill>
                <a:effectLst/>
                <a:uLnTx/>
                <a:uFillTx/>
                <a:latin typeface="Arial"/>
                <a:sym typeface="Symbol"/>
              </a:rPr>
              <a:t> in 100 km</a:t>
            </a:r>
          </a:p>
          <a:p>
            <a:pPr marL="0" marR="0" lvl="0" indent="0" defTabSz="914400" eaLnBrk="1" fontAlgn="auto" latinLnBrk="0" hangingPunct="1">
              <a:lnSpc>
                <a:spcPct val="100000"/>
              </a:lnSpc>
              <a:spcBef>
                <a:spcPts val="0"/>
              </a:spcBef>
              <a:spcAft>
                <a:spcPts val="0"/>
              </a:spcAft>
              <a:buClrTx/>
              <a:buSzTx/>
              <a:buFontTx/>
              <a:buNone/>
              <a:tabLst/>
              <a:defRPr/>
            </a:pPr>
            <a:r>
              <a:rPr kumimoji="0" lang="fr-CH" sz="2000" b="1" i="0" u="none" strike="noStrike" kern="0" cap="none" spc="0" normalizeH="0" baseline="0" noProof="0" dirty="0" smtClean="0">
                <a:ln>
                  <a:noFill/>
                </a:ln>
                <a:solidFill>
                  <a:srgbClr val="FF0000"/>
                </a:solidFill>
                <a:effectLst/>
                <a:uLnTx/>
                <a:uFillTx/>
                <a:latin typeface="Arial"/>
                <a:sym typeface="Symbol"/>
              </a:rPr>
              <a:t>~20 T  100 </a:t>
            </a:r>
            <a:r>
              <a:rPr kumimoji="0" lang="fr-CH" sz="2000" b="1" i="0" u="none" strike="noStrike" kern="0" cap="none" spc="0" normalizeH="0" baseline="0" noProof="0" dirty="0" err="1" smtClean="0">
                <a:ln>
                  <a:noFill/>
                </a:ln>
                <a:solidFill>
                  <a:srgbClr val="FF0000"/>
                </a:solidFill>
                <a:effectLst/>
                <a:uLnTx/>
                <a:uFillTx/>
                <a:latin typeface="Arial"/>
                <a:sym typeface="Symbol"/>
              </a:rPr>
              <a:t>TeV</a:t>
            </a:r>
            <a:r>
              <a:rPr kumimoji="0" lang="fr-CH" sz="2000" b="1" i="0" u="none" strike="noStrike" kern="0" cap="none" spc="0" normalizeH="0" baseline="0" noProof="0" dirty="0" smtClean="0">
                <a:ln>
                  <a:noFill/>
                </a:ln>
                <a:solidFill>
                  <a:srgbClr val="FF0000"/>
                </a:solidFill>
                <a:effectLst/>
                <a:uLnTx/>
                <a:uFillTx/>
                <a:latin typeface="Arial"/>
                <a:sym typeface="Symbol"/>
              </a:rPr>
              <a:t> </a:t>
            </a:r>
            <a:r>
              <a:rPr kumimoji="0" lang="fr-CH" sz="2000" b="1" i="1" u="none" strike="noStrike" kern="0" cap="none" spc="0" normalizeH="0" baseline="0" noProof="0" dirty="0" smtClean="0">
                <a:ln>
                  <a:noFill/>
                </a:ln>
                <a:solidFill>
                  <a:srgbClr val="FF0000"/>
                </a:solidFill>
                <a:effectLst/>
                <a:uLnTx/>
                <a:uFillTx/>
                <a:latin typeface="Arial"/>
                <a:sym typeface="Symbol"/>
              </a:rPr>
              <a:t>pp</a:t>
            </a:r>
            <a:r>
              <a:rPr kumimoji="0" lang="fr-CH" sz="2000" b="1" i="0" u="none" strike="noStrike" kern="0" cap="none" spc="0" normalizeH="0" baseline="0" noProof="0" dirty="0" smtClean="0">
                <a:ln>
                  <a:noFill/>
                </a:ln>
                <a:solidFill>
                  <a:srgbClr val="FF0000"/>
                </a:solidFill>
                <a:effectLst/>
                <a:uLnTx/>
                <a:uFillTx/>
                <a:latin typeface="Arial"/>
                <a:sym typeface="Symbol"/>
              </a:rPr>
              <a:t> in 80 km</a:t>
            </a:r>
          </a:p>
        </p:txBody>
      </p:sp>
    </p:spTree>
    <p:extLst>
      <p:ext uri="{BB962C8B-B14F-4D97-AF65-F5344CB8AC3E}">
        <p14:creationId xmlns:p14="http://schemas.microsoft.com/office/powerpoint/2010/main" val="6574919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6131024" cy="1013872"/>
          </a:xfrm>
        </p:spPr>
        <p:txBody>
          <a:bodyPr>
            <a:normAutofit/>
          </a:bodyPr>
          <a:lstStyle/>
          <a:p>
            <a:r>
              <a:rPr lang="en-GB" dirty="0" smtClean="0"/>
              <a:t>FCC Organization</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40</a:t>
            </a:fld>
            <a:endParaRPr lang="en-US" dirty="0"/>
          </a:p>
        </p:txBody>
      </p:sp>
      <p:sp>
        <p:nvSpPr>
          <p:cNvPr id="5" name="Rounded Rectangle 4"/>
          <p:cNvSpPr/>
          <p:nvPr/>
        </p:nvSpPr>
        <p:spPr>
          <a:xfrm>
            <a:off x="7149573" y="1061048"/>
            <a:ext cx="404512"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6" name="Rounded Rectangle 5"/>
          <p:cNvSpPr/>
          <p:nvPr/>
        </p:nvSpPr>
        <p:spPr>
          <a:xfrm>
            <a:off x="5396686" y="1061048"/>
            <a:ext cx="404512"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7" name="Rounded Rectangle 6"/>
          <p:cNvSpPr/>
          <p:nvPr/>
        </p:nvSpPr>
        <p:spPr>
          <a:xfrm>
            <a:off x="3643798" y="1061048"/>
            <a:ext cx="404512"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8" name="Rounded Rectangle 7"/>
          <p:cNvSpPr/>
          <p:nvPr/>
        </p:nvSpPr>
        <p:spPr>
          <a:xfrm>
            <a:off x="1890911" y="1061048"/>
            <a:ext cx="404512"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9" name="Rounded Rectangle 8"/>
          <p:cNvSpPr/>
          <p:nvPr/>
        </p:nvSpPr>
        <p:spPr>
          <a:xfrm>
            <a:off x="138024" y="1061048"/>
            <a:ext cx="404512"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10" name="Rounded Rectangle 9"/>
          <p:cNvSpPr/>
          <p:nvPr/>
        </p:nvSpPr>
        <p:spPr>
          <a:xfrm>
            <a:off x="138024" y="1061048"/>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Physics and Experiments</a:t>
            </a:r>
            <a:endParaRPr lang="en-GB" sz="1100" b="1" dirty="0">
              <a:solidFill>
                <a:schemeClr val="tx1"/>
              </a:solidFill>
            </a:endParaRPr>
          </a:p>
        </p:txBody>
      </p:sp>
      <p:sp>
        <p:nvSpPr>
          <p:cNvPr id="11" name="Rounded Rectangle 10"/>
          <p:cNvSpPr/>
          <p:nvPr/>
        </p:nvSpPr>
        <p:spPr>
          <a:xfrm>
            <a:off x="1890911" y="1061048"/>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Accelerators</a:t>
            </a:r>
            <a:endParaRPr lang="en-GB" sz="1100" b="1" dirty="0">
              <a:solidFill>
                <a:schemeClr val="tx1"/>
              </a:solidFill>
            </a:endParaRPr>
          </a:p>
        </p:txBody>
      </p:sp>
      <p:sp>
        <p:nvSpPr>
          <p:cNvPr id="12" name="Rounded Rectangle 11"/>
          <p:cNvSpPr/>
          <p:nvPr/>
        </p:nvSpPr>
        <p:spPr>
          <a:xfrm>
            <a:off x="3643798" y="1061048"/>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Infrastructures</a:t>
            </a:r>
            <a:br>
              <a:rPr lang="en-GB" sz="1100" b="1" dirty="0" smtClean="0">
                <a:solidFill>
                  <a:schemeClr val="tx1"/>
                </a:solidFill>
              </a:rPr>
            </a:br>
            <a:r>
              <a:rPr lang="en-GB" sz="1100" b="1" dirty="0" smtClean="0">
                <a:solidFill>
                  <a:schemeClr val="tx1"/>
                </a:solidFill>
              </a:rPr>
              <a:t>and Operation</a:t>
            </a:r>
            <a:endParaRPr lang="en-GB" sz="1100" b="1" dirty="0">
              <a:solidFill>
                <a:schemeClr val="tx1"/>
              </a:solidFill>
            </a:endParaRPr>
          </a:p>
        </p:txBody>
      </p:sp>
      <p:sp>
        <p:nvSpPr>
          <p:cNvPr id="13" name="Rounded Rectangle 12"/>
          <p:cNvSpPr/>
          <p:nvPr/>
        </p:nvSpPr>
        <p:spPr>
          <a:xfrm>
            <a:off x="5396686" y="1061048"/>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Implementation</a:t>
            </a:r>
            <a:br>
              <a:rPr lang="en-GB" sz="1100" b="1" dirty="0" smtClean="0">
                <a:solidFill>
                  <a:schemeClr val="tx1"/>
                </a:solidFill>
              </a:rPr>
            </a:br>
            <a:r>
              <a:rPr lang="en-GB" sz="1100" b="1" dirty="0" smtClean="0">
                <a:solidFill>
                  <a:schemeClr val="tx1"/>
                </a:solidFill>
              </a:rPr>
              <a:t>and Planning</a:t>
            </a:r>
            <a:endParaRPr lang="en-GB" sz="1100" b="1" dirty="0">
              <a:solidFill>
                <a:schemeClr val="tx1"/>
              </a:solidFill>
            </a:endParaRPr>
          </a:p>
        </p:txBody>
      </p:sp>
      <p:sp>
        <p:nvSpPr>
          <p:cNvPr id="14" name="Rounded Rectangle 13"/>
          <p:cNvSpPr/>
          <p:nvPr/>
        </p:nvSpPr>
        <p:spPr>
          <a:xfrm>
            <a:off x="7149573" y="1063500"/>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Study and Quality</a:t>
            </a:r>
            <a:br>
              <a:rPr lang="en-GB" sz="1100" b="1" dirty="0" smtClean="0">
                <a:solidFill>
                  <a:schemeClr val="tx1"/>
                </a:solidFill>
              </a:rPr>
            </a:br>
            <a:r>
              <a:rPr lang="en-GB" sz="1100" b="1" dirty="0" smtClean="0">
                <a:solidFill>
                  <a:schemeClr val="tx1"/>
                </a:solidFill>
              </a:rPr>
              <a:t>Management</a:t>
            </a:r>
            <a:endParaRPr lang="en-GB" sz="1100" b="1" dirty="0">
              <a:solidFill>
                <a:schemeClr val="tx1"/>
              </a:solidFill>
            </a:endParaRPr>
          </a:p>
        </p:txBody>
      </p:sp>
      <p:cxnSp>
        <p:nvCxnSpPr>
          <p:cNvPr id="15" name="Elbow Connector 14"/>
          <p:cNvCxnSpPr>
            <a:stCxn id="43" idx="1"/>
            <a:endCxn id="9" idx="2"/>
          </p:cNvCxnSpPr>
          <p:nvPr/>
        </p:nvCxnSpPr>
        <p:spPr>
          <a:xfrm rot="10800000">
            <a:off x="340280" y="1686314"/>
            <a:ext cx="202256" cy="4574380"/>
          </a:xfrm>
          <a:prstGeom prst="bentConnector2">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Elbow Connector 15"/>
          <p:cNvCxnSpPr>
            <a:endCxn id="49" idx="1"/>
          </p:cNvCxnSpPr>
          <p:nvPr/>
        </p:nvCxnSpPr>
        <p:spPr>
          <a:xfrm rot="16200000" flipH="1">
            <a:off x="-92895" y="3872375"/>
            <a:ext cx="4574380" cy="202257"/>
          </a:xfrm>
          <a:prstGeom prst="bentConnector2">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7" idx="2"/>
            <a:endCxn id="55" idx="1"/>
          </p:cNvCxnSpPr>
          <p:nvPr/>
        </p:nvCxnSpPr>
        <p:spPr>
          <a:xfrm rot="16200000" flipH="1">
            <a:off x="1659993" y="3872376"/>
            <a:ext cx="4574380" cy="202256"/>
          </a:xfrm>
          <a:prstGeom prst="bentConnector2">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6" idx="2"/>
            <a:endCxn id="58" idx="1"/>
          </p:cNvCxnSpPr>
          <p:nvPr/>
        </p:nvCxnSpPr>
        <p:spPr>
          <a:xfrm rot="16200000" flipH="1">
            <a:off x="4630481" y="2654775"/>
            <a:ext cx="2139178" cy="202256"/>
          </a:xfrm>
          <a:prstGeom prst="bentConnector2">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5" idx="2"/>
            <a:endCxn id="61" idx="1"/>
          </p:cNvCxnSpPr>
          <p:nvPr/>
        </p:nvCxnSpPr>
        <p:spPr>
          <a:xfrm rot="16200000" flipH="1">
            <a:off x="6383368" y="2654775"/>
            <a:ext cx="2139178" cy="202256"/>
          </a:xfrm>
          <a:prstGeom prst="bentConnector2">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38" idx="1"/>
          </p:cNvCxnSpPr>
          <p:nvPr/>
        </p:nvCxnSpPr>
        <p:spPr>
          <a:xfrm flipH="1">
            <a:off x="340279" y="2185415"/>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40279" y="2997149"/>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40279" y="3820491"/>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30722" y="4637226"/>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40279" y="5460567"/>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093166" y="2181641"/>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093165" y="2993375"/>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093166" y="3816717"/>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086300" y="4637226"/>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093166" y="5456793"/>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846052" y="2177868"/>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846052" y="2989602"/>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846052" y="3812944"/>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846052" y="5453020"/>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598939" y="2174094"/>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598938" y="2985828"/>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351825" y="2170321"/>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7351825" y="2982055"/>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542536" y="1872782"/>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Hadron Collider Physics</a:t>
            </a:r>
            <a:endParaRPr lang="en-GB" sz="1100" dirty="0">
              <a:solidFill>
                <a:schemeClr val="tx1"/>
              </a:solidFill>
            </a:endParaRPr>
          </a:p>
        </p:txBody>
      </p:sp>
      <p:sp>
        <p:nvSpPr>
          <p:cNvPr id="39" name="Rounded Rectangle 38"/>
          <p:cNvSpPr/>
          <p:nvPr/>
        </p:nvSpPr>
        <p:spPr>
          <a:xfrm>
            <a:off x="542536" y="2684516"/>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Hadron Collider Experiments</a:t>
            </a:r>
            <a:endParaRPr lang="en-GB" sz="1100" dirty="0">
              <a:solidFill>
                <a:schemeClr val="tx1"/>
              </a:solidFill>
            </a:endParaRPr>
          </a:p>
        </p:txBody>
      </p:sp>
      <p:sp>
        <p:nvSpPr>
          <p:cNvPr id="40" name="Rounded Rectangle 39"/>
          <p:cNvSpPr/>
          <p:nvPr/>
        </p:nvSpPr>
        <p:spPr>
          <a:xfrm>
            <a:off x="542536" y="3512859"/>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Lepton Collider Physics</a:t>
            </a:r>
            <a:endParaRPr lang="en-GB" sz="1100" dirty="0">
              <a:solidFill>
                <a:schemeClr val="tx1"/>
              </a:solidFill>
            </a:endParaRPr>
          </a:p>
        </p:txBody>
      </p:sp>
      <p:sp>
        <p:nvSpPr>
          <p:cNvPr id="41" name="Rounded Rectangle 40"/>
          <p:cNvSpPr/>
          <p:nvPr/>
        </p:nvSpPr>
        <p:spPr>
          <a:xfrm>
            <a:off x="542536" y="4324593"/>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Lepton Collider Experiments</a:t>
            </a:r>
            <a:endParaRPr lang="en-GB" sz="1100" dirty="0">
              <a:solidFill>
                <a:schemeClr val="tx1"/>
              </a:solidFill>
            </a:endParaRPr>
          </a:p>
        </p:txBody>
      </p:sp>
      <p:sp>
        <p:nvSpPr>
          <p:cNvPr id="42" name="Rounded Rectangle 41"/>
          <p:cNvSpPr/>
          <p:nvPr/>
        </p:nvSpPr>
        <p:spPr>
          <a:xfrm>
            <a:off x="542536" y="5136327"/>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Lepton-Hadron Collider Physics</a:t>
            </a:r>
            <a:endParaRPr lang="en-GB" sz="1100" dirty="0">
              <a:solidFill>
                <a:schemeClr val="tx1"/>
              </a:solidFill>
            </a:endParaRPr>
          </a:p>
        </p:txBody>
      </p:sp>
      <p:sp>
        <p:nvSpPr>
          <p:cNvPr id="43" name="Rounded Rectangle 42"/>
          <p:cNvSpPr/>
          <p:nvPr/>
        </p:nvSpPr>
        <p:spPr>
          <a:xfrm>
            <a:off x="542536" y="5948061"/>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100" dirty="0" smtClean="0">
                <a:solidFill>
                  <a:schemeClr val="tx1"/>
                </a:solidFill>
              </a:rPr>
              <a:t>Lepton-Hadron Collider Experiment</a:t>
            </a:r>
            <a:endParaRPr lang="en-GB" sz="1100" dirty="0">
              <a:solidFill>
                <a:schemeClr val="tx1"/>
              </a:solidFill>
            </a:endParaRPr>
          </a:p>
        </p:txBody>
      </p:sp>
      <p:sp>
        <p:nvSpPr>
          <p:cNvPr id="44" name="Rounded Rectangle 43"/>
          <p:cNvSpPr/>
          <p:nvPr/>
        </p:nvSpPr>
        <p:spPr>
          <a:xfrm>
            <a:off x="2295424" y="1872782"/>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Hadron Injectors</a:t>
            </a:r>
            <a:endParaRPr lang="en-GB" sz="1100" dirty="0">
              <a:solidFill>
                <a:schemeClr val="tx1"/>
              </a:solidFill>
            </a:endParaRPr>
          </a:p>
        </p:txBody>
      </p:sp>
      <p:sp>
        <p:nvSpPr>
          <p:cNvPr id="45" name="Rounded Rectangle 44"/>
          <p:cNvSpPr/>
          <p:nvPr/>
        </p:nvSpPr>
        <p:spPr>
          <a:xfrm>
            <a:off x="2295424" y="2684516"/>
            <a:ext cx="1348375" cy="625266"/>
          </a:xfrm>
          <a:prstGeom prst="roundRect">
            <a:avLst/>
          </a:prstGeom>
          <a:solidFill>
            <a:srgbClr val="FFC000"/>
          </a:soli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Hadron Collider</a:t>
            </a:r>
            <a:endParaRPr lang="en-GB" sz="1100" dirty="0">
              <a:solidFill>
                <a:schemeClr val="tx1"/>
              </a:solidFill>
            </a:endParaRPr>
          </a:p>
        </p:txBody>
      </p:sp>
      <p:sp>
        <p:nvSpPr>
          <p:cNvPr id="46" name="Rounded Rectangle 45"/>
          <p:cNvSpPr/>
          <p:nvPr/>
        </p:nvSpPr>
        <p:spPr>
          <a:xfrm>
            <a:off x="2295424" y="3512859"/>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Lepton Injectors</a:t>
            </a:r>
            <a:endParaRPr lang="en-GB" sz="1100" dirty="0">
              <a:solidFill>
                <a:schemeClr val="tx1"/>
              </a:solidFill>
            </a:endParaRPr>
          </a:p>
        </p:txBody>
      </p:sp>
      <p:sp>
        <p:nvSpPr>
          <p:cNvPr id="47" name="Rounded Rectangle 46"/>
          <p:cNvSpPr/>
          <p:nvPr/>
        </p:nvSpPr>
        <p:spPr>
          <a:xfrm>
            <a:off x="2295424" y="4324593"/>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Lepton Collider</a:t>
            </a:r>
            <a:endParaRPr lang="en-GB" sz="1100" dirty="0">
              <a:solidFill>
                <a:schemeClr val="tx1"/>
              </a:solidFill>
            </a:endParaRPr>
          </a:p>
        </p:txBody>
      </p:sp>
      <p:sp>
        <p:nvSpPr>
          <p:cNvPr id="48" name="Rounded Rectangle 47"/>
          <p:cNvSpPr/>
          <p:nvPr/>
        </p:nvSpPr>
        <p:spPr>
          <a:xfrm>
            <a:off x="2295424" y="5136327"/>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Lepton-Hadron Collider</a:t>
            </a:r>
            <a:endParaRPr lang="en-GB" sz="1100" dirty="0">
              <a:solidFill>
                <a:schemeClr val="tx1"/>
              </a:solidFill>
            </a:endParaRPr>
          </a:p>
        </p:txBody>
      </p:sp>
      <p:sp>
        <p:nvSpPr>
          <p:cNvPr id="49" name="Rounded Rectangle 48"/>
          <p:cNvSpPr/>
          <p:nvPr/>
        </p:nvSpPr>
        <p:spPr>
          <a:xfrm>
            <a:off x="2295424" y="5948061"/>
            <a:ext cx="1348375" cy="625266"/>
          </a:xfrm>
          <a:prstGeom prst="roundRect">
            <a:avLst/>
          </a:prstGeom>
          <a:solidFill>
            <a:srgbClr val="FFC000"/>
          </a:soli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Technology R&amp;D</a:t>
            </a:r>
            <a:endParaRPr lang="en-GB" sz="1100" dirty="0">
              <a:solidFill>
                <a:schemeClr val="tx1"/>
              </a:solidFill>
            </a:endParaRPr>
          </a:p>
        </p:txBody>
      </p:sp>
      <p:sp>
        <p:nvSpPr>
          <p:cNvPr id="50" name="Rounded Rectangle 49"/>
          <p:cNvSpPr/>
          <p:nvPr/>
        </p:nvSpPr>
        <p:spPr>
          <a:xfrm>
            <a:off x="4048311" y="1872782"/>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Civil Engineering</a:t>
            </a:r>
            <a:endParaRPr lang="en-GB" sz="1100" dirty="0">
              <a:solidFill>
                <a:schemeClr val="tx1"/>
              </a:solidFill>
            </a:endParaRPr>
          </a:p>
        </p:txBody>
      </p:sp>
      <p:sp>
        <p:nvSpPr>
          <p:cNvPr id="51" name="Rounded Rectangle 50"/>
          <p:cNvSpPr/>
          <p:nvPr/>
        </p:nvSpPr>
        <p:spPr>
          <a:xfrm>
            <a:off x="4048311" y="2684516"/>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Technical Infrastructures</a:t>
            </a:r>
            <a:endParaRPr lang="en-GB" sz="1100" dirty="0">
              <a:solidFill>
                <a:schemeClr val="tx1"/>
              </a:solidFill>
            </a:endParaRPr>
          </a:p>
        </p:txBody>
      </p:sp>
      <p:sp>
        <p:nvSpPr>
          <p:cNvPr id="52" name="Rounded Rectangle 51"/>
          <p:cNvSpPr/>
          <p:nvPr/>
        </p:nvSpPr>
        <p:spPr>
          <a:xfrm>
            <a:off x="4048311" y="3512859"/>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Operation and Energy Efficiency</a:t>
            </a:r>
            <a:endParaRPr lang="en-GB" sz="1100" dirty="0">
              <a:solidFill>
                <a:schemeClr val="tx1"/>
              </a:solidFill>
            </a:endParaRPr>
          </a:p>
        </p:txBody>
      </p:sp>
      <p:sp>
        <p:nvSpPr>
          <p:cNvPr id="53" name="Rounded Rectangle 52"/>
          <p:cNvSpPr/>
          <p:nvPr/>
        </p:nvSpPr>
        <p:spPr>
          <a:xfrm>
            <a:off x="4048311" y="4324593"/>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Integration</a:t>
            </a:r>
            <a:endParaRPr lang="en-GB" sz="1100" dirty="0">
              <a:solidFill>
                <a:schemeClr val="tx1"/>
              </a:solidFill>
            </a:endParaRPr>
          </a:p>
        </p:txBody>
      </p:sp>
      <p:sp>
        <p:nvSpPr>
          <p:cNvPr id="54" name="Rounded Rectangle 53"/>
          <p:cNvSpPr/>
          <p:nvPr/>
        </p:nvSpPr>
        <p:spPr>
          <a:xfrm>
            <a:off x="4048311" y="5136327"/>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Computing and</a:t>
            </a:r>
            <a:br>
              <a:rPr lang="en-GB" sz="1100" dirty="0" smtClean="0">
                <a:solidFill>
                  <a:schemeClr val="tx1"/>
                </a:solidFill>
              </a:rPr>
            </a:br>
            <a:r>
              <a:rPr lang="en-GB" sz="1100" dirty="0" smtClean="0">
                <a:solidFill>
                  <a:schemeClr val="tx1"/>
                </a:solidFill>
              </a:rPr>
              <a:t>Data Services</a:t>
            </a:r>
            <a:endParaRPr lang="en-GB" sz="1100" dirty="0">
              <a:solidFill>
                <a:schemeClr val="tx1"/>
              </a:solidFill>
            </a:endParaRPr>
          </a:p>
        </p:txBody>
      </p:sp>
      <p:sp>
        <p:nvSpPr>
          <p:cNvPr id="55" name="Rounded Rectangle 54"/>
          <p:cNvSpPr/>
          <p:nvPr/>
        </p:nvSpPr>
        <p:spPr>
          <a:xfrm>
            <a:off x="4048311" y="5948061"/>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Safety, RP and Environment</a:t>
            </a:r>
            <a:endParaRPr lang="en-GB" sz="1100" dirty="0">
              <a:solidFill>
                <a:schemeClr val="tx1"/>
              </a:solidFill>
            </a:endParaRPr>
          </a:p>
        </p:txBody>
      </p:sp>
      <p:sp>
        <p:nvSpPr>
          <p:cNvPr id="56" name="Rounded Rectangle 55"/>
          <p:cNvSpPr/>
          <p:nvPr/>
        </p:nvSpPr>
        <p:spPr>
          <a:xfrm>
            <a:off x="5801198" y="1872782"/>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Project Risk Assessment</a:t>
            </a:r>
            <a:endParaRPr lang="en-GB" sz="1100" dirty="0">
              <a:solidFill>
                <a:schemeClr val="tx1"/>
              </a:solidFill>
            </a:endParaRPr>
          </a:p>
        </p:txBody>
      </p:sp>
      <p:sp>
        <p:nvSpPr>
          <p:cNvPr id="57" name="Rounded Rectangle 56"/>
          <p:cNvSpPr/>
          <p:nvPr/>
        </p:nvSpPr>
        <p:spPr>
          <a:xfrm>
            <a:off x="5801198" y="2684516"/>
            <a:ext cx="1348375" cy="625266"/>
          </a:xfrm>
          <a:prstGeom prst="roundRect">
            <a:avLst/>
          </a:prstGeom>
          <a:solidFill>
            <a:srgbClr val="FFC000"/>
          </a:soli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Implementation Scenarios</a:t>
            </a:r>
            <a:endParaRPr lang="en-GB" sz="1100" dirty="0">
              <a:solidFill>
                <a:schemeClr val="tx1"/>
              </a:solidFill>
            </a:endParaRPr>
          </a:p>
        </p:txBody>
      </p:sp>
      <p:sp>
        <p:nvSpPr>
          <p:cNvPr id="58" name="Rounded Rectangle 57"/>
          <p:cNvSpPr/>
          <p:nvPr/>
        </p:nvSpPr>
        <p:spPr>
          <a:xfrm>
            <a:off x="5801198" y="3512859"/>
            <a:ext cx="1348375" cy="625266"/>
          </a:xfrm>
          <a:prstGeom prst="roundRect">
            <a:avLst/>
          </a:prstGeom>
          <a:solidFill>
            <a:srgbClr val="FFC000"/>
          </a:soli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Cost Models</a:t>
            </a:r>
            <a:endParaRPr lang="en-GB" sz="1100" dirty="0">
              <a:solidFill>
                <a:schemeClr val="tx1"/>
              </a:solidFill>
            </a:endParaRPr>
          </a:p>
        </p:txBody>
      </p:sp>
      <p:sp>
        <p:nvSpPr>
          <p:cNvPr id="59" name="Rounded Rectangle 58"/>
          <p:cNvSpPr/>
          <p:nvPr/>
        </p:nvSpPr>
        <p:spPr>
          <a:xfrm>
            <a:off x="7554085" y="1872782"/>
            <a:ext cx="1348375" cy="625266"/>
          </a:xfrm>
          <a:prstGeom prst="roundRect">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Study Administration</a:t>
            </a:r>
            <a:endParaRPr lang="en-GB" sz="1100" dirty="0">
              <a:solidFill>
                <a:schemeClr val="tx1"/>
              </a:solidFill>
            </a:endParaRPr>
          </a:p>
        </p:txBody>
      </p:sp>
      <p:sp>
        <p:nvSpPr>
          <p:cNvPr id="60" name="Rounded Rectangle 59"/>
          <p:cNvSpPr/>
          <p:nvPr/>
        </p:nvSpPr>
        <p:spPr>
          <a:xfrm>
            <a:off x="7554085" y="2684516"/>
            <a:ext cx="1348375" cy="625266"/>
          </a:xfrm>
          <a:prstGeom prst="roundRect">
            <a:avLst/>
          </a:prstGeom>
          <a:solidFill>
            <a:srgbClr val="FFC000"/>
          </a:soli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Communications</a:t>
            </a:r>
            <a:endParaRPr lang="en-GB" sz="1100" dirty="0">
              <a:solidFill>
                <a:schemeClr val="tx1"/>
              </a:solidFill>
            </a:endParaRPr>
          </a:p>
        </p:txBody>
      </p:sp>
      <p:sp>
        <p:nvSpPr>
          <p:cNvPr id="61" name="Rounded Rectangle 60"/>
          <p:cNvSpPr/>
          <p:nvPr/>
        </p:nvSpPr>
        <p:spPr>
          <a:xfrm>
            <a:off x="7554085" y="3512859"/>
            <a:ext cx="1348375" cy="625266"/>
          </a:xfrm>
          <a:prstGeom prst="roundRect">
            <a:avLst/>
          </a:prstGeom>
          <a:solidFill>
            <a:srgbClr val="FFC000"/>
          </a:solidFill>
          <a:ln w="19050">
            <a:solidFill>
              <a:schemeClr val="tx1">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Conceptual</a:t>
            </a:r>
            <a:br>
              <a:rPr lang="en-GB" sz="1100" dirty="0" smtClean="0">
                <a:solidFill>
                  <a:schemeClr val="tx1"/>
                </a:solidFill>
              </a:rPr>
            </a:br>
            <a:r>
              <a:rPr lang="en-GB" sz="1100" dirty="0" smtClean="0">
                <a:solidFill>
                  <a:schemeClr val="tx1"/>
                </a:solidFill>
              </a:rPr>
              <a:t>Design Report</a:t>
            </a:r>
            <a:endParaRPr lang="en-GB" sz="1100" dirty="0">
              <a:solidFill>
                <a:schemeClr val="tx1"/>
              </a:solidFill>
            </a:endParaRPr>
          </a:p>
        </p:txBody>
      </p:sp>
      <p:cxnSp>
        <p:nvCxnSpPr>
          <p:cNvPr id="62" name="Straight Connector 61"/>
          <p:cNvCxnSpPr/>
          <p:nvPr/>
        </p:nvCxnSpPr>
        <p:spPr>
          <a:xfrm flipH="1">
            <a:off x="3846052" y="4637226"/>
            <a:ext cx="202257" cy="0"/>
          </a:xfrm>
          <a:prstGeom prst="line">
            <a:avLst/>
          </a:prstGeom>
          <a:gradFill flip="none" rotWithShape="1">
            <a:gsLst>
              <a:gs pos="0">
                <a:schemeClr val="accent3">
                  <a:lumMod val="0"/>
                  <a:lumOff val="100000"/>
                </a:schemeClr>
              </a:gs>
              <a:gs pos="35000">
                <a:schemeClr val="bg1">
                  <a:lumMod val="90000"/>
                </a:schemeClr>
              </a:gs>
              <a:gs pos="100000">
                <a:schemeClr val="bg1">
                  <a:lumMod val="75000"/>
                </a:schemeClr>
              </a:gs>
            </a:gsLst>
            <a:lin ang="16200000" scaled="1"/>
            <a:tileRect/>
          </a:gradFill>
          <a:ln w="19050">
            <a:solidFill>
              <a:schemeClr val="tx1">
                <a:lumMod val="10000"/>
                <a:lumOff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239286" y="2617831"/>
            <a:ext cx="862172" cy="4018387"/>
            <a:chOff x="3023316" y="2182300"/>
            <a:chExt cx="862172" cy="4018387"/>
          </a:xfrm>
        </p:grpSpPr>
        <p:pic>
          <p:nvPicPr>
            <p:cNvPr id="72" name="Picture 71"/>
            <p:cNvPicPr>
              <a:picLocks noChangeAspect="1"/>
            </p:cNvPicPr>
            <p:nvPr/>
          </p:nvPicPr>
          <p:blipFill rotWithShape="1">
            <a:blip r:embed="rId2" cstate="print">
              <a:extLst>
                <a:ext uri="{28A0092B-C50C-407E-A947-70E740481C1C}">
                  <a14:useLocalDpi xmlns:a14="http://schemas.microsoft.com/office/drawing/2010/main" val="0"/>
                </a:ext>
              </a:extLst>
            </a:blip>
            <a:srcRect t="-6567" r="9366" b="-4928"/>
            <a:stretch/>
          </p:blipFill>
          <p:spPr>
            <a:xfrm rot="20518372">
              <a:off x="3023316" y="2182300"/>
              <a:ext cx="862172" cy="631494"/>
            </a:xfrm>
            <a:prstGeom prst="roundRect">
              <a:avLst>
                <a:gd name="adj" fmla="val 7929"/>
              </a:avLst>
            </a:prstGeom>
            <a:solidFill>
              <a:srgbClr val="092A55">
                <a:lumMod val="90000"/>
                <a:lumOff val="10000"/>
              </a:srgbClr>
            </a:solidFill>
            <a:ln>
              <a:noFill/>
            </a:ln>
            <a:effectLst>
              <a:outerShdw blurRad="292100" dist="139700" dir="2700000" algn="tl" rotWithShape="0">
                <a:srgbClr val="333333">
                  <a:alpha val="65000"/>
                </a:srgbClr>
              </a:outerShdw>
            </a:effectLst>
          </p:spPr>
        </p:pic>
        <p:pic>
          <p:nvPicPr>
            <p:cNvPr id="73" name="Picture 72"/>
            <p:cNvPicPr>
              <a:picLocks noChangeAspect="1"/>
            </p:cNvPicPr>
            <p:nvPr/>
          </p:nvPicPr>
          <p:blipFill rotWithShape="1">
            <a:blip r:embed="rId2" cstate="print">
              <a:extLst>
                <a:ext uri="{28A0092B-C50C-407E-A947-70E740481C1C}">
                  <a14:useLocalDpi xmlns:a14="http://schemas.microsoft.com/office/drawing/2010/main" val="0"/>
                </a:ext>
              </a:extLst>
            </a:blip>
            <a:srcRect t="-6567" r="9366" b="-4928"/>
            <a:stretch/>
          </p:blipFill>
          <p:spPr>
            <a:xfrm rot="20518372">
              <a:off x="3023316" y="5569193"/>
              <a:ext cx="862172" cy="631494"/>
            </a:xfrm>
            <a:prstGeom prst="roundRect">
              <a:avLst>
                <a:gd name="adj" fmla="val 7929"/>
              </a:avLst>
            </a:prstGeom>
            <a:solidFill>
              <a:srgbClr val="092A55">
                <a:lumMod val="90000"/>
                <a:lumOff val="10000"/>
              </a:srgbClr>
            </a:solidFill>
            <a:ln>
              <a:noFill/>
            </a:ln>
            <a:effectLst>
              <a:outerShdw blurRad="292100" dist="139700" dir="2700000" algn="tl" rotWithShape="0">
                <a:srgbClr val="333333">
                  <a:alpha val="65000"/>
                </a:srgbClr>
              </a:outerShdw>
            </a:effectLst>
          </p:spPr>
        </p:pic>
      </p:grpSp>
      <p:pic>
        <p:nvPicPr>
          <p:cNvPr id="74" name="Picture 73"/>
          <p:cNvPicPr>
            <a:picLocks noChangeAspect="1"/>
          </p:cNvPicPr>
          <p:nvPr/>
        </p:nvPicPr>
        <p:blipFill rotWithShape="1">
          <a:blip r:embed="rId2" cstate="print">
            <a:extLst>
              <a:ext uri="{28A0092B-C50C-407E-A947-70E740481C1C}">
                <a14:useLocalDpi xmlns:a14="http://schemas.microsoft.com/office/drawing/2010/main" val="0"/>
              </a:ext>
            </a:extLst>
          </a:blip>
          <a:srcRect t="-6567" r="9366" b="-4928"/>
          <a:stretch/>
        </p:blipFill>
        <p:spPr>
          <a:xfrm rot="20518372">
            <a:off x="6885036" y="3076091"/>
            <a:ext cx="862172" cy="631494"/>
          </a:xfrm>
          <a:prstGeom prst="roundRect">
            <a:avLst>
              <a:gd name="adj" fmla="val 7929"/>
            </a:avLst>
          </a:prstGeom>
          <a:solidFill>
            <a:srgbClr val="092A55">
              <a:lumMod val="90000"/>
              <a:lumOff val="10000"/>
            </a:srgbClr>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55552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FCC Technology R&amp;D</a:t>
            </a:r>
            <a:br>
              <a:rPr lang="en-GB" dirty="0" smtClean="0"/>
            </a:br>
            <a:r>
              <a:rPr lang="en-GB" sz="2200" dirty="0" smtClean="0"/>
              <a:t>excerpt from WBS:</a:t>
            </a:r>
            <a:endParaRPr lang="en-GB" dirty="0"/>
          </a:p>
        </p:txBody>
      </p:sp>
      <p:sp>
        <p:nvSpPr>
          <p:cNvPr id="3" name="Date Placeholder 2"/>
          <p:cNvSpPr>
            <a:spLocks noGrp="1"/>
          </p:cNvSpPr>
          <p:nvPr>
            <p:ph type="dt" sz="half" idx="10"/>
          </p:nvPr>
        </p:nvSpPr>
        <p:spPr/>
        <p:txBody>
          <a:bodyPr/>
          <a:lstStyle/>
          <a:p>
            <a:r>
              <a:rPr lang="en-US" smtClean="0"/>
              <a:t>Oct-2014</a:t>
            </a:r>
            <a:endParaRPr lang="en-US" dirty="0"/>
          </a:p>
        </p:txBody>
      </p:sp>
      <p:sp>
        <p:nvSpPr>
          <p:cNvPr id="4" name="Slide Number Placeholder 3"/>
          <p:cNvSpPr>
            <a:spLocks noGrp="1"/>
          </p:cNvSpPr>
          <p:nvPr>
            <p:ph type="sldNum" sz="quarter" idx="12"/>
          </p:nvPr>
        </p:nvSpPr>
        <p:spPr/>
        <p:txBody>
          <a:bodyPr/>
          <a:lstStyle/>
          <a:p>
            <a:fld id="{4B299E65-BC98-483A-8DDE-40B0893A437C}" type="slidenum">
              <a:rPr lang="en-US" smtClean="0"/>
              <a:pPr/>
              <a:t>41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86579939"/>
              </p:ext>
            </p:extLst>
          </p:nvPr>
        </p:nvGraphicFramePr>
        <p:xfrm>
          <a:off x="1640328" y="1556792"/>
          <a:ext cx="5863344" cy="4232910"/>
        </p:xfrm>
        <a:graphic>
          <a:graphicData uri="http://schemas.openxmlformats.org/drawingml/2006/table">
            <a:tbl>
              <a:tblPr/>
              <a:tblGrid>
                <a:gridCol w="576270"/>
                <a:gridCol w="5287074"/>
              </a:tblGrid>
              <a:tr h="182781">
                <a:tc>
                  <a:txBody>
                    <a:bodyPr/>
                    <a:lstStyle/>
                    <a:p>
                      <a:pPr algn="l" fontAlgn="b"/>
                      <a:r>
                        <a:rPr lang="en-GB" sz="1200" b="0" i="0" u="none" strike="noStrike" dirty="0">
                          <a:solidFill>
                            <a:srgbClr val="000000"/>
                          </a:solidFill>
                          <a:effectLst/>
                          <a:latin typeface="Calibri" panose="020F0502020204030204" pitchFamily="34" charset="0"/>
                        </a:rPr>
                        <a:t>1.6.1</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BF8F"/>
                    </a:solidFill>
                  </a:tcPr>
                </a:tc>
                <a:tc>
                  <a:txBody>
                    <a:bodyPr/>
                    <a:lstStyle/>
                    <a:p>
                      <a:pPr algn="l" fontAlgn="b"/>
                      <a:r>
                        <a:rPr lang="en-GB" sz="1200" b="1" i="0" u="none" strike="noStrike" dirty="0">
                          <a:solidFill>
                            <a:srgbClr val="000000"/>
                          </a:solidFill>
                          <a:effectLst/>
                          <a:latin typeface="Calibri" panose="020F0502020204030204" pitchFamily="34" charset="0"/>
                        </a:rPr>
                        <a:t>16 T Superconducting Magnet Program</a:t>
                      </a:r>
                    </a:p>
                  </a:txBody>
                  <a:tcPr marL="2286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BF8F"/>
                    </a:solidFill>
                  </a:tcPr>
                </a:tc>
              </a:tr>
              <a:tr h="172536">
                <a:tc>
                  <a:txBody>
                    <a:bodyPr/>
                    <a:lstStyle/>
                    <a:p>
                      <a:pPr algn="l" fontAlgn="b"/>
                      <a:r>
                        <a:rPr lang="en-GB" sz="1200" b="1" i="0" u="none" strike="noStrike" dirty="0">
                          <a:solidFill>
                            <a:srgbClr val="000000"/>
                          </a:solidFill>
                          <a:effectLst/>
                          <a:latin typeface="Calibri" panose="020F0502020204030204" pitchFamily="34" charset="0"/>
                        </a:rPr>
                        <a:t>1.6.1.1</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l" fontAlgn="b"/>
                      <a:r>
                        <a:rPr lang="en-GB" sz="1200" b="1" i="0" u="none" strike="noStrike" dirty="0">
                          <a:solidFill>
                            <a:srgbClr val="000000"/>
                          </a:solidFill>
                          <a:effectLst/>
                          <a:latin typeface="Calibri" panose="020F0502020204030204" pitchFamily="34" charset="0"/>
                        </a:rPr>
                        <a:t>Accelerator magnet design study for hadron collider</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r>
              <a:tr h="172536">
                <a:tc>
                  <a:txBody>
                    <a:bodyPr/>
                    <a:lstStyle/>
                    <a:p>
                      <a:pPr algn="l" fontAlgn="b"/>
                      <a:r>
                        <a:rPr lang="en-GB" sz="1200" b="1" i="0" u="none" strike="noStrike" dirty="0">
                          <a:solidFill>
                            <a:srgbClr val="000000"/>
                          </a:solidFill>
                          <a:effectLst/>
                          <a:latin typeface="Calibri" panose="020F0502020204030204" pitchFamily="34" charset="0"/>
                        </a:rPr>
                        <a:t>1.6.1.2</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c>
                  <a:txBody>
                    <a:bodyPr/>
                    <a:lstStyle/>
                    <a:p>
                      <a:pPr algn="l" fontAlgn="b"/>
                      <a:r>
                        <a:rPr lang="en-GB" sz="1200" b="1" i="0" u="none" strike="noStrike" dirty="0">
                          <a:solidFill>
                            <a:srgbClr val="000000"/>
                          </a:solidFill>
                          <a:effectLst/>
                          <a:latin typeface="Calibri" panose="020F0502020204030204" pitchFamily="34" charset="0"/>
                        </a:rPr>
                        <a:t>Nb3Sn material R&amp;D</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r>
              <a:tr h="172536">
                <a:tc>
                  <a:txBody>
                    <a:bodyPr/>
                    <a:lstStyle/>
                    <a:p>
                      <a:pPr algn="l" fontAlgn="b"/>
                      <a:r>
                        <a:rPr lang="en-GB" sz="1200" b="0" i="0" u="none" strike="noStrike">
                          <a:solidFill>
                            <a:srgbClr val="000000"/>
                          </a:solidFill>
                          <a:effectLst/>
                          <a:latin typeface="Calibri" panose="020F0502020204030204" pitchFamily="34" charset="0"/>
                        </a:rPr>
                        <a:t>1.6.1.3</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l" fontAlgn="b"/>
                      <a:r>
                        <a:rPr lang="en-GB" sz="1200" b="0" i="0" u="none" strike="noStrike" dirty="0">
                          <a:solidFill>
                            <a:srgbClr val="000000"/>
                          </a:solidFill>
                          <a:effectLst/>
                          <a:latin typeface="Calibri" panose="020F0502020204030204" pitchFamily="34" charset="0"/>
                        </a:rPr>
                        <a:t>16 T short model construction</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r>
              <a:tr h="172536">
                <a:tc>
                  <a:txBody>
                    <a:bodyPr/>
                    <a:lstStyle/>
                    <a:p>
                      <a:pPr algn="l" fontAlgn="b"/>
                      <a:r>
                        <a:rPr lang="en-GB" sz="1200" b="0" i="0" u="none" strike="noStrike">
                          <a:solidFill>
                            <a:srgbClr val="000000"/>
                          </a:solidFill>
                          <a:effectLst/>
                          <a:latin typeface="Calibri" panose="020F0502020204030204" pitchFamily="34" charset="0"/>
                        </a:rPr>
                        <a:t>1.6.1.4</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c>
                  <a:txBody>
                    <a:bodyPr/>
                    <a:lstStyle/>
                    <a:p>
                      <a:pPr algn="l" fontAlgn="b"/>
                      <a:r>
                        <a:rPr lang="en-GB" sz="1200" b="0" i="0" u="none" strike="noStrike" dirty="0">
                          <a:solidFill>
                            <a:srgbClr val="000000"/>
                          </a:solidFill>
                          <a:effectLst/>
                          <a:latin typeface="Calibri" panose="020F0502020204030204" pitchFamily="34" charset="0"/>
                        </a:rPr>
                        <a:t>16 T support technologies</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r>
              <a:tr h="172536">
                <a:tc>
                  <a:txBody>
                    <a:bodyPr/>
                    <a:lstStyle/>
                    <a:p>
                      <a:pPr algn="l" fontAlgn="b"/>
                      <a:r>
                        <a:rPr lang="en-GB" sz="1200" b="0" i="0" u="none" strike="noStrike">
                          <a:solidFill>
                            <a:srgbClr val="000000"/>
                          </a:solidFill>
                          <a:effectLst/>
                          <a:latin typeface="Calibri" panose="020F0502020204030204" pitchFamily="34" charset="0"/>
                        </a:rPr>
                        <a:t>1.6.1.5</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l" fontAlgn="b"/>
                      <a:r>
                        <a:rPr lang="en-GB" sz="1200" b="0" i="0" u="none" strike="noStrike" dirty="0">
                          <a:solidFill>
                            <a:srgbClr val="000000"/>
                          </a:solidFill>
                          <a:effectLst/>
                          <a:latin typeface="Calibri" panose="020F0502020204030204" pitchFamily="34" charset="0"/>
                        </a:rPr>
                        <a:t>Magnet/collider integration studies</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r>
              <a:tr h="172536">
                <a:tc>
                  <a:txBody>
                    <a:bodyPr/>
                    <a:lstStyle/>
                    <a:p>
                      <a:pPr algn="l" fontAlgn="b"/>
                      <a:r>
                        <a:rPr lang="en-GB" sz="1200" b="0" i="0" u="none" strike="noStrike" dirty="0">
                          <a:solidFill>
                            <a:srgbClr val="000000"/>
                          </a:solidFill>
                          <a:effectLst/>
                          <a:latin typeface="Calibri" panose="020F0502020204030204" pitchFamily="34" charset="0"/>
                        </a:rPr>
                        <a:t>1.6.2</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BF8F"/>
                    </a:solidFill>
                  </a:tcPr>
                </a:tc>
                <a:tc>
                  <a:txBody>
                    <a:bodyPr/>
                    <a:lstStyle/>
                    <a:p>
                      <a:pPr algn="l" fontAlgn="b"/>
                      <a:r>
                        <a:rPr lang="en-GB" sz="1200" b="1" i="0" u="none" strike="noStrike" dirty="0">
                          <a:solidFill>
                            <a:srgbClr val="000000"/>
                          </a:solidFill>
                          <a:effectLst/>
                          <a:latin typeface="Calibri" panose="020F0502020204030204" pitchFamily="34" charset="0"/>
                        </a:rPr>
                        <a:t>20 T Superconducting Magnet Program</a:t>
                      </a:r>
                    </a:p>
                  </a:txBody>
                  <a:tcPr marL="2286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BF8F"/>
                    </a:solidFill>
                  </a:tcPr>
                </a:tc>
              </a:tr>
              <a:tr h="172536">
                <a:tc>
                  <a:txBody>
                    <a:bodyPr/>
                    <a:lstStyle/>
                    <a:p>
                      <a:pPr algn="l" fontAlgn="b"/>
                      <a:r>
                        <a:rPr lang="en-GB" sz="1200" b="0" i="0" u="none" strike="noStrike">
                          <a:solidFill>
                            <a:srgbClr val="000000"/>
                          </a:solidFill>
                          <a:effectLst/>
                          <a:latin typeface="Calibri" panose="020F0502020204030204" pitchFamily="34" charset="0"/>
                        </a:rPr>
                        <a:t>1.6.2.1</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l" fontAlgn="b"/>
                      <a:r>
                        <a:rPr lang="en-GB" sz="1200" b="0" i="0" u="none" strike="noStrike" dirty="0">
                          <a:solidFill>
                            <a:srgbClr val="000000"/>
                          </a:solidFill>
                          <a:effectLst/>
                          <a:latin typeface="Calibri" panose="020F0502020204030204" pitchFamily="34" charset="0"/>
                        </a:rPr>
                        <a:t>5 T HTS insert</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r>
              <a:tr h="172536">
                <a:tc>
                  <a:txBody>
                    <a:bodyPr/>
                    <a:lstStyle/>
                    <a:p>
                      <a:pPr algn="l" fontAlgn="b"/>
                      <a:r>
                        <a:rPr lang="en-GB" sz="1200" b="0" i="0" u="none" strike="noStrike">
                          <a:solidFill>
                            <a:srgbClr val="000000"/>
                          </a:solidFill>
                          <a:effectLst/>
                          <a:latin typeface="Calibri" panose="020F0502020204030204" pitchFamily="34" charset="0"/>
                        </a:rPr>
                        <a:t>1.6.2.2</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c>
                  <a:txBody>
                    <a:bodyPr/>
                    <a:lstStyle/>
                    <a:p>
                      <a:pPr algn="l" fontAlgn="b"/>
                      <a:r>
                        <a:rPr lang="en-GB" sz="1200" b="0" i="0" u="none" strike="noStrike" dirty="0">
                          <a:solidFill>
                            <a:srgbClr val="000000"/>
                          </a:solidFill>
                          <a:effectLst/>
                          <a:latin typeface="Calibri" panose="020F0502020204030204" pitchFamily="34" charset="0"/>
                        </a:rPr>
                        <a:t>HTS Material R&amp;D</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r>
              <a:tr h="172536">
                <a:tc>
                  <a:txBody>
                    <a:bodyPr/>
                    <a:lstStyle/>
                    <a:p>
                      <a:pPr algn="l" fontAlgn="b"/>
                      <a:r>
                        <a:rPr lang="en-GB" sz="1200" b="0" i="0" u="none" strike="noStrike">
                          <a:solidFill>
                            <a:srgbClr val="000000"/>
                          </a:solidFill>
                          <a:effectLst/>
                          <a:latin typeface="Calibri" panose="020F0502020204030204" pitchFamily="34" charset="0"/>
                        </a:rPr>
                        <a:t>1.6.2.3</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l" fontAlgn="b"/>
                      <a:r>
                        <a:rPr lang="en-GB" sz="1200" b="0" i="0" u="none" strike="noStrike" dirty="0">
                          <a:solidFill>
                            <a:srgbClr val="000000"/>
                          </a:solidFill>
                          <a:effectLst/>
                          <a:latin typeface="Calibri" panose="020F0502020204030204" pitchFamily="34" charset="0"/>
                        </a:rPr>
                        <a:t>20 T magnet design</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r>
              <a:tr h="172536">
                <a:tc>
                  <a:txBody>
                    <a:bodyPr/>
                    <a:lstStyle/>
                    <a:p>
                      <a:pPr algn="l" fontAlgn="b"/>
                      <a:r>
                        <a:rPr lang="en-GB" sz="1200" b="1" i="0" u="none" strike="noStrike" dirty="0">
                          <a:solidFill>
                            <a:srgbClr val="000000"/>
                          </a:solidFill>
                          <a:effectLst/>
                          <a:latin typeface="Calibri" panose="020F0502020204030204" pitchFamily="34" charset="0"/>
                        </a:rPr>
                        <a:t>1.6.3</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BF8F"/>
                    </a:solidFill>
                  </a:tcPr>
                </a:tc>
                <a:tc>
                  <a:txBody>
                    <a:bodyPr/>
                    <a:lstStyle/>
                    <a:p>
                      <a:pPr algn="l" fontAlgn="b"/>
                      <a:r>
                        <a:rPr lang="en-GB" sz="1200" b="1" i="0" u="none" strike="noStrike" dirty="0">
                          <a:solidFill>
                            <a:srgbClr val="000000"/>
                          </a:solidFill>
                          <a:effectLst/>
                          <a:latin typeface="Calibri" panose="020F0502020204030204" pitchFamily="34" charset="0"/>
                        </a:rPr>
                        <a:t>100 MW RF Program</a:t>
                      </a:r>
                    </a:p>
                  </a:txBody>
                  <a:tcPr marL="2286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BF8F"/>
                    </a:solidFill>
                  </a:tcPr>
                </a:tc>
              </a:tr>
              <a:tr h="172536">
                <a:tc>
                  <a:txBody>
                    <a:bodyPr/>
                    <a:lstStyle/>
                    <a:p>
                      <a:pPr algn="l" fontAlgn="b"/>
                      <a:r>
                        <a:rPr lang="en-GB" sz="1200" b="0" i="0" u="none" strike="noStrike" dirty="0" smtClean="0">
                          <a:solidFill>
                            <a:srgbClr val="000000"/>
                          </a:solidFill>
                          <a:effectLst/>
                          <a:latin typeface="Calibri" panose="020F0502020204030204" pitchFamily="34" charset="0"/>
                        </a:rPr>
                        <a:t>1.6.3.1</a:t>
                      </a:r>
                      <a:endParaRPr lang="en-GB" sz="1200" b="0" i="0" u="none" strike="noStrike" dirty="0">
                        <a:solidFill>
                          <a:srgbClr val="000000"/>
                        </a:solidFill>
                        <a:effectLst/>
                        <a:latin typeface="Calibri" panose="020F0502020204030204" pitchFamily="34" charset="0"/>
                      </a:endParaRP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l" fontAlgn="b"/>
                      <a:r>
                        <a:rPr lang="en-GB" sz="1200" b="0" i="0" u="none" strike="noStrike" dirty="0" smtClean="0">
                          <a:solidFill>
                            <a:srgbClr val="000000"/>
                          </a:solidFill>
                          <a:effectLst/>
                          <a:latin typeface="Calibri" panose="020F0502020204030204" pitchFamily="34" charset="0"/>
                        </a:rPr>
                        <a:t>SC-RF R&amp;D</a:t>
                      </a:r>
                      <a:endParaRPr lang="en-GB" sz="1200" b="0" i="0" u="none" strike="noStrike" dirty="0">
                        <a:solidFill>
                          <a:srgbClr val="000000"/>
                        </a:solidFill>
                        <a:effectLst/>
                        <a:latin typeface="Calibri" panose="020F0502020204030204" pitchFamily="34" charset="0"/>
                      </a:endParaRP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r>
              <a:tr h="172536">
                <a:tc>
                  <a:txBody>
                    <a:bodyPr/>
                    <a:lstStyle/>
                    <a:p>
                      <a:pPr algn="l" fontAlgn="b"/>
                      <a:endParaRPr lang="en-GB" sz="1200" b="0" i="0" u="none" strike="noStrike" dirty="0">
                        <a:solidFill>
                          <a:srgbClr val="000000"/>
                        </a:solidFill>
                        <a:effectLst/>
                        <a:latin typeface="Calibri" panose="020F0502020204030204" pitchFamily="34" charset="0"/>
                      </a:endParaRP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lvl="0" algn="l" fontAlgn="b"/>
                      <a:r>
                        <a:rPr lang="en-GB" sz="1200" b="0" i="0" u="none" strike="noStrike" baseline="0" dirty="0" smtClean="0">
                          <a:solidFill>
                            <a:srgbClr val="000000"/>
                          </a:solidFill>
                          <a:effectLst/>
                          <a:latin typeface="Calibri" panose="020F0502020204030204" pitchFamily="34" charset="0"/>
                        </a:rPr>
                        <a:t>     </a:t>
                      </a:r>
                      <a:r>
                        <a:rPr lang="en-GB" sz="1200" b="0" i="0" u="none" strike="noStrike" dirty="0" smtClean="0">
                          <a:solidFill>
                            <a:srgbClr val="000000"/>
                          </a:solidFill>
                          <a:effectLst/>
                          <a:latin typeface="Calibri" panose="020F0502020204030204" pitchFamily="34" charset="0"/>
                        </a:rPr>
                        <a:t>Cavity design and</a:t>
                      </a:r>
                      <a:r>
                        <a:rPr lang="en-GB" sz="1200" b="0" i="0" u="none" strike="noStrike" baseline="0" dirty="0" smtClean="0">
                          <a:solidFill>
                            <a:srgbClr val="000000"/>
                          </a:solidFill>
                          <a:effectLst/>
                          <a:latin typeface="Calibri" panose="020F0502020204030204" pitchFamily="34" charset="0"/>
                        </a:rPr>
                        <a:t> production technologies </a:t>
                      </a:r>
                      <a:endParaRPr lang="en-GB" sz="1200" b="0" i="0" u="none" strike="noStrike" dirty="0">
                        <a:solidFill>
                          <a:srgbClr val="000000"/>
                        </a:solidFill>
                        <a:effectLst/>
                        <a:latin typeface="Calibri" panose="020F0502020204030204" pitchFamily="34" charset="0"/>
                      </a:endParaRP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r>
              <a:tr h="172536">
                <a:tc>
                  <a:txBody>
                    <a:bodyPr/>
                    <a:lstStyle/>
                    <a:p>
                      <a:pPr algn="l" fontAlgn="b"/>
                      <a:endParaRPr lang="en-GB" sz="1200" b="0" i="0" u="none" strike="noStrike" dirty="0">
                        <a:solidFill>
                          <a:srgbClr val="000000"/>
                        </a:solidFill>
                        <a:effectLst/>
                        <a:latin typeface="Calibri" panose="020F0502020204030204" pitchFamily="34" charset="0"/>
                      </a:endParaRP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Calibri" panose="020F0502020204030204" pitchFamily="34" charset="0"/>
                        </a:rPr>
                        <a:t>     </a:t>
                      </a:r>
                      <a:r>
                        <a:rPr lang="en-GB" sz="1200" b="0" i="0" u="none" strike="noStrike" dirty="0" err="1" smtClean="0">
                          <a:solidFill>
                            <a:srgbClr val="000000"/>
                          </a:solidFill>
                          <a:effectLst/>
                          <a:latin typeface="Calibri" panose="020F0502020204030204" pitchFamily="34" charset="0"/>
                        </a:rPr>
                        <a:t>Cryo</a:t>
                      </a:r>
                      <a:r>
                        <a:rPr lang="en-GB" sz="1200" b="0" i="0" u="none" strike="noStrike" dirty="0" smtClean="0">
                          <a:solidFill>
                            <a:srgbClr val="000000"/>
                          </a:solidFill>
                          <a:effectLst/>
                          <a:latin typeface="Calibri" panose="020F0502020204030204" pitchFamily="34" charset="0"/>
                        </a:rPr>
                        <a:t>-module and ancillary systems design</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r>
              <a:tr h="172536">
                <a:tc>
                  <a:txBody>
                    <a:bodyPr/>
                    <a:lstStyle/>
                    <a:p>
                      <a:pPr algn="l" fontAlgn="b"/>
                      <a:endParaRPr lang="en-GB" sz="1200" b="0" i="0" u="none" strike="noStrike" dirty="0">
                        <a:solidFill>
                          <a:srgbClr val="000000"/>
                        </a:solidFill>
                        <a:effectLst/>
                        <a:latin typeface="Calibri" panose="020F0502020204030204" pitchFamily="34" charset="0"/>
                      </a:endParaRP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c>
                  <a:txBody>
                    <a:bodyPr/>
                    <a:lstStyle/>
                    <a:p>
                      <a:pPr lvl="0" algn="l" fontAlgn="b"/>
                      <a:r>
                        <a:rPr lang="en-GB" sz="1200" b="0" i="0" u="none" strike="noStrike" dirty="0" smtClean="0">
                          <a:solidFill>
                            <a:srgbClr val="000000"/>
                          </a:solidFill>
                          <a:effectLst/>
                          <a:latin typeface="Calibri" panose="020F0502020204030204" pitchFamily="34" charset="0"/>
                        </a:rPr>
                        <a:t>     Optimisation </a:t>
                      </a:r>
                      <a:r>
                        <a:rPr lang="en-GB" sz="1200" b="0" i="0" u="none" strike="noStrike" dirty="0">
                          <a:solidFill>
                            <a:srgbClr val="000000"/>
                          </a:solidFill>
                          <a:effectLst/>
                          <a:latin typeface="Calibri" panose="020F0502020204030204" pitchFamily="34" charset="0"/>
                        </a:rPr>
                        <a:t>of cryogenic power consumption </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r>
              <a:tr h="172536">
                <a:tc>
                  <a:txBody>
                    <a:bodyPr/>
                    <a:lstStyle/>
                    <a:p>
                      <a:pPr algn="l" fontAlgn="b"/>
                      <a:r>
                        <a:rPr lang="en-GB" sz="1200" b="0" i="0" u="none" strike="noStrike" dirty="0" smtClean="0">
                          <a:solidFill>
                            <a:srgbClr val="000000"/>
                          </a:solidFill>
                          <a:effectLst/>
                          <a:latin typeface="Calibri" panose="020F0502020204030204" pitchFamily="34" charset="0"/>
                        </a:rPr>
                        <a:t>1.6.3.2</a:t>
                      </a:r>
                      <a:endParaRPr lang="en-GB" sz="1200" b="0" i="0" u="none" strike="noStrike" dirty="0">
                        <a:solidFill>
                          <a:srgbClr val="000000"/>
                        </a:solidFill>
                        <a:effectLst/>
                        <a:latin typeface="Calibri" panose="020F0502020204030204" pitchFamily="34" charset="0"/>
                      </a:endParaRP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l" fontAlgn="b"/>
                      <a:r>
                        <a:rPr lang="en-GB" sz="1200" b="0" i="0" u="none" strike="noStrike" dirty="0" smtClean="0">
                          <a:solidFill>
                            <a:srgbClr val="000000"/>
                          </a:solidFill>
                          <a:effectLst/>
                          <a:latin typeface="Calibri" panose="020F0502020204030204" pitchFamily="34" charset="0"/>
                        </a:rPr>
                        <a:t>High efficiency</a:t>
                      </a:r>
                      <a:r>
                        <a:rPr lang="en-GB" sz="1200" b="0" i="0" u="none" strike="noStrike" baseline="0" dirty="0" smtClean="0">
                          <a:solidFill>
                            <a:srgbClr val="000000"/>
                          </a:solidFill>
                          <a:effectLst/>
                          <a:latin typeface="Calibri" panose="020F0502020204030204" pitchFamily="34" charset="0"/>
                        </a:rPr>
                        <a:t> RF power generation</a:t>
                      </a:r>
                      <a:endParaRPr lang="en-GB" sz="1200" b="0" i="0" u="none" strike="noStrike" dirty="0">
                        <a:solidFill>
                          <a:srgbClr val="000000"/>
                        </a:solidFill>
                        <a:effectLst/>
                        <a:latin typeface="Calibri" panose="020F0502020204030204" pitchFamily="34" charset="0"/>
                      </a:endParaRP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r>
              <a:tr h="172536">
                <a:tc>
                  <a:txBody>
                    <a:bodyPr/>
                    <a:lstStyle/>
                    <a:p>
                      <a:pPr algn="l" fontAlgn="b"/>
                      <a:endParaRPr lang="en-GB" sz="1200" b="0" i="0" u="none" strike="noStrike" dirty="0">
                        <a:solidFill>
                          <a:srgbClr val="000000"/>
                        </a:solidFill>
                        <a:effectLst/>
                        <a:latin typeface="Calibri" panose="020F0502020204030204" pitchFamily="34" charset="0"/>
                      </a:endParaRP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dirty="0" smtClean="0">
                          <a:solidFill>
                            <a:srgbClr val="000000"/>
                          </a:solidFill>
                          <a:effectLst/>
                          <a:latin typeface="Calibri" panose="020F0502020204030204" pitchFamily="34" charset="0"/>
                        </a:rPr>
                        <a:t>     Multi-beam klystron demonstrator</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r>
              <a:tr h="172536">
                <a:tc>
                  <a:txBody>
                    <a:bodyPr/>
                    <a:lstStyle/>
                    <a:p>
                      <a:pPr algn="l" fontAlgn="b"/>
                      <a:endParaRPr lang="en-GB" sz="1200" b="0" i="0" u="none" strike="noStrike" dirty="0">
                        <a:solidFill>
                          <a:srgbClr val="000000"/>
                        </a:solidFill>
                        <a:effectLst/>
                        <a:latin typeface="Calibri" panose="020F0502020204030204" pitchFamily="34" charset="0"/>
                      </a:endParaRP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c>
                  <a:txBody>
                    <a:bodyPr/>
                    <a:lstStyle/>
                    <a:p>
                      <a:pPr lvl="0" algn="l" fontAlgn="b"/>
                      <a:r>
                        <a:rPr lang="en-GB" sz="1200" b="0" i="0" u="none" strike="noStrike" dirty="0" smtClean="0">
                          <a:solidFill>
                            <a:srgbClr val="000000"/>
                          </a:solidFill>
                          <a:effectLst/>
                          <a:latin typeface="Calibri" panose="020F0502020204030204" pitchFamily="34" charset="0"/>
                        </a:rPr>
                        <a:t>     Klystron </a:t>
                      </a:r>
                      <a:r>
                        <a:rPr lang="en-GB" sz="1200" b="0" i="0" u="none" strike="noStrike" dirty="0">
                          <a:solidFill>
                            <a:srgbClr val="000000"/>
                          </a:solidFill>
                          <a:effectLst/>
                          <a:latin typeface="Calibri" panose="020F0502020204030204" pitchFamily="34" charset="0"/>
                        </a:rPr>
                        <a:t>working point for optimum efficiency</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r>
              <a:tr h="172536">
                <a:tc>
                  <a:txBody>
                    <a:bodyPr/>
                    <a:lstStyle/>
                    <a:p>
                      <a:pPr algn="l" fontAlgn="b"/>
                      <a:r>
                        <a:rPr lang="en-GB" sz="1200" b="0" i="0" u="none" strike="noStrike" dirty="0">
                          <a:solidFill>
                            <a:srgbClr val="000000"/>
                          </a:solidFill>
                          <a:effectLst/>
                          <a:latin typeface="Calibri" panose="020F0502020204030204" pitchFamily="34" charset="0"/>
                        </a:rPr>
                        <a:t>1.6.4</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BF8F"/>
                    </a:solidFill>
                  </a:tcPr>
                </a:tc>
                <a:tc>
                  <a:txBody>
                    <a:bodyPr/>
                    <a:lstStyle/>
                    <a:p>
                      <a:pPr algn="l" fontAlgn="b"/>
                      <a:r>
                        <a:rPr lang="en-GB" sz="1200" b="1" i="0" u="none" strike="noStrike" dirty="0">
                          <a:solidFill>
                            <a:srgbClr val="000000"/>
                          </a:solidFill>
                          <a:effectLst/>
                          <a:latin typeface="Calibri" panose="020F0502020204030204" pitchFamily="34" charset="0"/>
                        </a:rPr>
                        <a:t>Specific Technologies Program</a:t>
                      </a:r>
                    </a:p>
                  </a:txBody>
                  <a:tcPr marL="2286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BF8F"/>
                    </a:solidFill>
                  </a:tcPr>
                </a:tc>
              </a:tr>
              <a:tr h="172536">
                <a:tc>
                  <a:txBody>
                    <a:bodyPr/>
                    <a:lstStyle/>
                    <a:p>
                      <a:pPr algn="l" fontAlgn="b"/>
                      <a:r>
                        <a:rPr lang="en-GB" sz="1200" b="0" i="0" u="none" strike="noStrike" dirty="0">
                          <a:solidFill>
                            <a:srgbClr val="000000"/>
                          </a:solidFill>
                          <a:effectLst/>
                          <a:latin typeface="Calibri" panose="020F0502020204030204" pitchFamily="34" charset="0"/>
                        </a:rPr>
                        <a:t>1.6.4.1</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l" fontAlgn="b"/>
                      <a:r>
                        <a:rPr lang="en-GB" sz="1200" b="0" i="0" u="none" strike="noStrike" dirty="0">
                          <a:solidFill>
                            <a:srgbClr val="000000"/>
                          </a:solidFill>
                          <a:effectLst/>
                          <a:latin typeface="Calibri" panose="020F0502020204030204" pitchFamily="34" charset="0"/>
                        </a:rPr>
                        <a:t>More efficient, compact and higher capacity helium </a:t>
                      </a:r>
                      <a:r>
                        <a:rPr lang="en-GB" sz="1200" b="0" i="0" u="none" strike="noStrike" dirty="0" err="1">
                          <a:solidFill>
                            <a:srgbClr val="000000"/>
                          </a:solidFill>
                          <a:effectLst/>
                          <a:latin typeface="Calibri" panose="020F0502020204030204" pitchFamily="34" charset="0"/>
                        </a:rPr>
                        <a:t>cryo</a:t>
                      </a:r>
                      <a:r>
                        <a:rPr lang="en-GB" sz="1200" b="0" i="0" u="none" strike="noStrike" dirty="0">
                          <a:solidFill>
                            <a:srgbClr val="000000"/>
                          </a:solidFill>
                          <a:effectLst/>
                          <a:latin typeface="Calibri" panose="020F0502020204030204" pitchFamily="34" charset="0"/>
                        </a:rPr>
                        <a:t>-plants</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r>
              <a:tr h="172536">
                <a:tc>
                  <a:txBody>
                    <a:bodyPr/>
                    <a:lstStyle/>
                    <a:p>
                      <a:pPr algn="l" fontAlgn="b"/>
                      <a:r>
                        <a:rPr lang="en-GB" sz="1200" b="0" i="0" u="none" strike="noStrike" dirty="0">
                          <a:solidFill>
                            <a:srgbClr val="000000"/>
                          </a:solidFill>
                          <a:effectLst/>
                          <a:latin typeface="Calibri" panose="020F0502020204030204" pitchFamily="34" charset="0"/>
                        </a:rPr>
                        <a:t>1.6.4.2</a:t>
                      </a: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c>
                  <a:txBody>
                    <a:bodyPr/>
                    <a:lstStyle/>
                    <a:p>
                      <a:pPr algn="l" fontAlgn="b"/>
                      <a:r>
                        <a:rPr lang="en-GB" sz="1200" b="0" i="0" u="none" strike="noStrike" dirty="0">
                          <a:solidFill>
                            <a:srgbClr val="000000"/>
                          </a:solidFill>
                          <a:effectLst/>
                          <a:latin typeface="Calibri" panose="020F0502020204030204" pitchFamily="34" charset="0"/>
                        </a:rPr>
                        <a:t>Non conventional cryogen mixtures for efficient refrigeration below 100 K</a:t>
                      </a: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F6F0"/>
                    </a:solidFill>
                  </a:tcPr>
                </a:tc>
              </a:tr>
              <a:tr h="172536">
                <a:tc>
                  <a:txBody>
                    <a:bodyPr/>
                    <a:lstStyle/>
                    <a:p>
                      <a:pPr algn="l" fontAlgn="b"/>
                      <a:r>
                        <a:rPr lang="en-GB" sz="1200" b="0" i="0" u="none" strike="noStrike" dirty="0" smtClean="0">
                          <a:solidFill>
                            <a:srgbClr val="000000"/>
                          </a:solidFill>
                          <a:effectLst/>
                          <a:latin typeface="Calibri" panose="020F0502020204030204" pitchFamily="34" charset="0"/>
                        </a:rPr>
                        <a:t>…</a:t>
                      </a:r>
                      <a:endParaRPr lang="en-GB" sz="1200" b="0" i="0" u="none" strike="noStrike" dirty="0">
                        <a:solidFill>
                          <a:srgbClr val="000000"/>
                        </a:solidFill>
                        <a:effectLst/>
                        <a:latin typeface="Calibri" panose="020F0502020204030204" pitchFamily="34" charset="0"/>
                      </a:endParaRPr>
                    </a:p>
                  </a:txBody>
                  <a:tcPr marL="36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c>
                  <a:txBody>
                    <a:bodyPr/>
                    <a:lstStyle/>
                    <a:p>
                      <a:pPr algn="l" fontAlgn="b"/>
                      <a:r>
                        <a:rPr lang="en-GB" sz="1200" b="0" i="0" u="none" strike="noStrike" dirty="0" smtClean="0">
                          <a:solidFill>
                            <a:srgbClr val="000000"/>
                          </a:solidFill>
                          <a:effectLst/>
                          <a:latin typeface="Calibri" panose="020F0502020204030204" pitchFamily="34" charset="0"/>
                        </a:rPr>
                        <a:t>…</a:t>
                      </a:r>
                      <a:endParaRPr lang="en-GB" sz="1200" b="0" i="0" u="none" strike="noStrike" dirty="0">
                        <a:solidFill>
                          <a:srgbClr val="000000"/>
                        </a:solidFill>
                        <a:effectLst/>
                        <a:latin typeface="Calibri" panose="020F0502020204030204" pitchFamily="34" charset="0"/>
                      </a:endParaRPr>
                    </a:p>
                  </a:txBody>
                  <a:tcPr marL="3429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tr>
            </a:tbl>
          </a:graphicData>
        </a:graphic>
      </p:graphicFrame>
    </p:spTree>
    <p:extLst>
      <p:ext uri="{BB962C8B-B14F-4D97-AF65-F5344CB8AC3E}">
        <p14:creationId xmlns:p14="http://schemas.microsoft.com/office/powerpoint/2010/main" val="18737825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RF Systems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853136"/>
              </a:xfrm>
            </p:spPr>
            <p:txBody>
              <a:bodyPr>
                <a:normAutofit/>
              </a:bodyPr>
              <a:lstStyle/>
              <a:p>
                <a:r>
                  <a:rPr lang="en-GB" dirty="0" smtClean="0"/>
                  <a:t>Availability/reliability/maintainability/operability</a:t>
                </a:r>
              </a:p>
              <a:p>
                <a:pPr lvl="1"/>
                <a:r>
                  <a:rPr lang="en-GB" dirty="0" smtClean="0"/>
                  <a:t>LHC experience: We do not reach the predicted integrated luminosity because of trips (with long recovery)</a:t>
                </a:r>
              </a:p>
              <a:p>
                <a:pPr lvl="1"/>
                <a:r>
                  <a:rPr lang="en-GB" dirty="0" smtClean="0"/>
                  <a:t>Some of these trips avoidable by system design</a:t>
                </a:r>
              </a:p>
              <a:p>
                <a:pPr lvl="1"/>
                <a:r>
                  <a:rPr lang="en-GB" dirty="0" smtClean="0"/>
                  <a:t>… if not avoidable, MTTR can be minimized by design!</a:t>
                </a:r>
              </a:p>
              <a:p>
                <a:pPr lvl="1"/>
                <a:r>
                  <a:rPr lang="en-GB" dirty="0" smtClean="0"/>
                  <a:t>Relevant for both FHC-</a:t>
                </a:r>
                <a:r>
                  <a:rPr lang="en-GB" dirty="0" err="1" smtClean="0"/>
                  <a:t>hh</a:t>
                </a:r>
                <a:r>
                  <a:rPr lang="en-GB" dirty="0" smtClean="0"/>
                  <a:t> and FHC-</a:t>
                </a:r>
                <a:r>
                  <a:rPr lang="en-GB" dirty="0" err="1" smtClean="0"/>
                  <a:t>ee</a:t>
                </a:r>
                <a:r>
                  <a:rPr lang="en-GB" dirty="0" smtClean="0"/>
                  <a:t>:</a:t>
                </a:r>
              </a:p>
              <a:p>
                <a:pPr lvl="2"/>
                <a:r>
                  <a:rPr lang="en-GB" dirty="0" smtClean="0"/>
                  <a:t>Even if the RF System of FHC is “like LHC”, it is about 3 to 4 times as large and complex! </a:t>
                </a:r>
              </a:p>
              <a:p>
                <a:pPr lvl="1"/>
                <a:r>
                  <a:rPr lang="en-GB" dirty="0" smtClean="0"/>
                  <a:t>Apply methods developed for nuclear power plants, chemistry plants, hospital emergency installations, aircraft carriers and airplanes! This probably has to be done in any case.</a:t>
                </a:r>
              </a:p>
              <a:p>
                <a:pPr lvl="1"/>
                <a:r>
                  <a:rPr lang="en-GB" dirty="0" smtClean="0"/>
                  <a:t>Specifically for RF systems, fail-safe designs must be developed – these system can reach MTBF </a:t>
                </a:r>
                <a14:m>
                  <m:oMath xmlns:m="http://schemas.openxmlformats.org/officeDocument/2006/math">
                    <m:r>
                      <a:rPr lang="en-GB" b="0" i="1" smtClean="0">
                        <a:latin typeface="Cambria Math"/>
                      </a:rPr>
                      <m:t>→∞</m:t>
                    </m:r>
                  </m:oMath>
                </a14:m>
                <a:r>
                  <a:rPr lang="en-GB"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853136"/>
              </a:xfrm>
              <a:blipFill rotWithShape="1">
                <a:blip r:embed="rId2"/>
                <a:stretch>
                  <a:fillRect l="-963" t="-1633"/>
                </a:stretch>
              </a:blipFill>
            </p:spPr>
            <p:txBody>
              <a:bodyPr/>
              <a:lstStyle/>
              <a:p>
                <a:r>
                  <a:rPr lang="en-GB">
                    <a:noFill/>
                  </a:rPr>
                  <a:t> </a:t>
                </a:r>
              </a:p>
            </p:txBody>
          </p:sp>
        </mc:Fallback>
      </mc:AlternateContent>
      <p:sp>
        <p:nvSpPr>
          <p:cNvPr id="4" name="Date Placeholder 3"/>
          <p:cNvSpPr>
            <a:spLocks noGrp="1"/>
          </p:cNvSpPr>
          <p:nvPr>
            <p:ph type="dt" sz="half" idx="10"/>
          </p:nvPr>
        </p:nvSpPr>
        <p:spPr/>
        <p:txBody>
          <a:bodyPr/>
          <a:lstStyle/>
          <a:p>
            <a:r>
              <a:rPr lang="en-US" smtClean="0"/>
              <a:t>Oct-2014</a:t>
            </a:r>
            <a:endParaRPr lang="en-US" dirty="0"/>
          </a:p>
        </p:txBody>
      </p:sp>
      <p:sp>
        <p:nvSpPr>
          <p:cNvPr id="6" name="Slide Number Placeholder 5"/>
          <p:cNvSpPr>
            <a:spLocks noGrp="1"/>
          </p:cNvSpPr>
          <p:nvPr>
            <p:ph type="sldNum" sz="quarter" idx="12"/>
          </p:nvPr>
        </p:nvSpPr>
        <p:spPr/>
        <p:txBody>
          <a:bodyPr/>
          <a:lstStyle/>
          <a:p>
            <a:fld id="{4B299E65-BC98-483A-8DDE-40B0893A437C}" type="slidenum">
              <a:rPr lang="en-US" smtClean="0"/>
              <a:pPr/>
              <a:t>42</a:t>
            </a:fld>
            <a:endParaRPr lang="en-US" dirty="0"/>
          </a:p>
        </p:txBody>
      </p:sp>
    </p:spTree>
    <p:extLst>
      <p:ext uri="{BB962C8B-B14F-4D97-AF65-F5344CB8AC3E}">
        <p14:creationId xmlns:p14="http://schemas.microsoft.com/office/powerpoint/2010/main" val="217308500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R&amp;D on high availability systems</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GB" i="1" dirty="0" smtClean="0"/>
              <a:t>I’m a non-expert, so just some personal thoughts here:</a:t>
            </a:r>
          </a:p>
          <a:p>
            <a:r>
              <a:rPr lang="en-GB" dirty="0" smtClean="0"/>
              <a:t>Look at what has been done already (</a:t>
            </a:r>
            <a:r>
              <a:rPr lang="en-GB" dirty="0" err="1" smtClean="0"/>
              <a:t>Myrrha</a:t>
            </a:r>
            <a:r>
              <a:rPr lang="en-GB" dirty="0" smtClean="0"/>
              <a:t>, </a:t>
            </a:r>
            <a:r>
              <a:rPr lang="en-GB" dirty="0" err="1" smtClean="0"/>
              <a:t>Eurisol</a:t>
            </a:r>
            <a:r>
              <a:rPr lang="en-GB" dirty="0" smtClean="0"/>
              <a:t>, …)</a:t>
            </a:r>
          </a:p>
          <a:p>
            <a:r>
              <a:rPr lang="en-GB" dirty="0" smtClean="0"/>
              <a:t>A model must be developed that can predict </a:t>
            </a:r>
            <a:r>
              <a:rPr lang="en-GB" dirty="0"/>
              <a:t>the impact of a </a:t>
            </a:r>
            <a:r>
              <a:rPr lang="en-GB" dirty="0" smtClean="0"/>
              <a:t>component/subsystem </a:t>
            </a:r>
            <a:r>
              <a:rPr lang="en-GB" dirty="0"/>
              <a:t>failure on the overall </a:t>
            </a:r>
            <a:r>
              <a:rPr lang="en-GB" dirty="0" smtClean="0"/>
              <a:t>system</a:t>
            </a:r>
            <a:r>
              <a:rPr lang="en-GB" dirty="0"/>
              <a:t> </a:t>
            </a:r>
            <a:r>
              <a:rPr lang="en-GB" dirty="0" smtClean="0"/>
              <a:t>performance.</a:t>
            </a:r>
          </a:p>
          <a:p>
            <a:r>
              <a:rPr lang="en-GB" dirty="0" smtClean="0"/>
              <a:t>The model must include built-in </a:t>
            </a:r>
            <a:r>
              <a:rPr lang="en-GB" b="1" dirty="0" smtClean="0"/>
              <a:t>redundancy</a:t>
            </a:r>
            <a:r>
              <a:rPr lang="en-GB" dirty="0" smtClean="0"/>
              <a:t> and </a:t>
            </a:r>
            <a:r>
              <a:rPr lang="en-GB" b="1" dirty="0" smtClean="0"/>
              <a:t>fault tolerance</a:t>
            </a:r>
            <a:r>
              <a:rPr lang="en-GB" dirty="0" smtClean="0"/>
              <a:t> on overall reliability (to allow for optimization)</a:t>
            </a:r>
          </a:p>
          <a:p>
            <a:r>
              <a:rPr lang="en-GB" dirty="0" smtClean="0"/>
              <a:t>It must include reliable MTTF and MTTR data of components/subsystems to allow.</a:t>
            </a:r>
          </a:p>
          <a:p>
            <a:r>
              <a:rPr lang="en-GB" dirty="0" smtClean="0"/>
              <a:t>The model must include </a:t>
            </a:r>
            <a:r>
              <a:rPr lang="en-GB" b="1" dirty="0" smtClean="0"/>
              <a:t>cost</a:t>
            </a:r>
            <a:r>
              <a:rPr lang="en-GB" dirty="0" smtClean="0"/>
              <a:t> (power, efficiency) of these measures to allow overall optimisation (wrong: to pay the double to avoid a 10% down-time!)</a:t>
            </a:r>
          </a:p>
          <a:p>
            <a:r>
              <a:rPr lang="en-GB" dirty="0" smtClean="0"/>
              <a:t>One example: Solid-state power amplifiers could allow intervention during operation!</a:t>
            </a: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43</a:t>
            </a:fld>
            <a:endParaRPr lang="en-US" dirty="0"/>
          </a:p>
        </p:txBody>
      </p:sp>
    </p:spTree>
    <p:extLst>
      <p:ext uri="{BB962C8B-B14F-4D97-AF65-F5344CB8AC3E}">
        <p14:creationId xmlns:p14="http://schemas.microsoft.com/office/powerpoint/2010/main" val="10848443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Collaboration forming</a:t>
            </a:r>
          </a:p>
        </p:txBody>
      </p:sp>
      <p:sp>
        <p:nvSpPr>
          <p:cNvPr id="3" name="Content Placeholder 2"/>
          <p:cNvSpPr>
            <a:spLocks noGrp="1"/>
          </p:cNvSpPr>
          <p:nvPr>
            <p:ph idx="1"/>
          </p:nvPr>
        </p:nvSpPr>
        <p:spPr/>
        <p:txBody>
          <a:bodyPr>
            <a:normAutofit fontScale="77500" lnSpcReduction="20000"/>
          </a:bodyPr>
          <a:lstStyle/>
          <a:p>
            <a:pPr>
              <a:lnSpc>
                <a:spcPct val="120000"/>
              </a:lnSpc>
              <a:spcAft>
                <a:spcPts val="600"/>
              </a:spcAft>
            </a:pPr>
            <a:r>
              <a:rPr lang="en-GB" b="1" dirty="0"/>
              <a:t>FCC kick-off meeting in Geneva (Feb. 2014</a:t>
            </a:r>
            <a:r>
              <a:rPr lang="en-GB" b="1" dirty="0" smtClean="0"/>
              <a:t>)</a:t>
            </a:r>
          </a:p>
          <a:p>
            <a:pPr lvl="1">
              <a:lnSpc>
                <a:spcPct val="120000"/>
              </a:lnSpc>
              <a:spcBef>
                <a:spcPts val="0"/>
              </a:spcBef>
              <a:spcAft>
                <a:spcPts val="600"/>
              </a:spcAft>
            </a:pPr>
            <a:r>
              <a:rPr lang="en-GB" dirty="0"/>
              <a:t>I</a:t>
            </a:r>
            <a:r>
              <a:rPr lang="en-GB" dirty="0" smtClean="0"/>
              <a:t>nternational community informed and invited</a:t>
            </a:r>
          </a:p>
          <a:p>
            <a:pPr lvl="1">
              <a:lnSpc>
                <a:spcPct val="120000"/>
              </a:lnSpc>
              <a:spcBef>
                <a:spcPts val="0"/>
              </a:spcBef>
              <a:spcAft>
                <a:spcPts val="600"/>
              </a:spcAft>
            </a:pPr>
            <a:r>
              <a:rPr lang="en-GB" dirty="0" smtClean="0"/>
              <a:t>Discussions launched </a:t>
            </a:r>
            <a:r>
              <a:rPr lang="en-GB" dirty="0"/>
              <a:t>on collaboration, scope, </a:t>
            </a:r>
            <a:r>
              <a:rPr lang="en-GB" dirty="0" err="1"/>
              <a:t>etc</a:t>
            </a:r>
            <a:endParaRPr lang="en-GB" dirty="0"/>
          </a:p>
          <a:p>
            <a:pPr>
              <a:lnSpc>
                <a:spcPct val="120000"/>
              </a:lnSpc>
              <a:spcAft>
                <a:spcPts val="600"/>
              </a:spcAft>
            </a:pPr>
            <a:r>
              <a:rPr lang="en-GB" b="1" dirty="0"/>
              <a:t>Preparation of legal framework for </a:t>
            </a:r>
            <a:r>
              <a:rPr lang="en-GB" b="1" dirty="0" smtClean="0"/>
              <a:t>collaboration</a:t>
            </a:r>
          </a:p>
          <a:p>
            <a:pPr lvl="1">
              <a:lnSpc>
                <a:spcPct val="120000"/>
              </a:lnSpc>
              <a:spcBef>
                <a:spcPts val="0"/>
              </a:spcBef>
              <a:spcAft>
                <a:spcPts val="600"/>
              </a:spcAft>
            </a:pPr>
            <a:r>
              <a:rPr lang="en-GB" dirty="0"/>
              <a:t>General Memorandum of Understanding </a:t>
            </a:r>
          </a:p>
          <a:p>
            <a:pPr lvl="1">
              <a:lnSpc>
                <a:spcPct val="120000"/>
              </a:lnSpc>
              <a:spcBef>
                <a:spcPts val="0"/>
              </a:spcBef>
              <a:spcAft>
                <a:spcPts val="600"/>
              </a:spcAft>
            </a:pPr>
            <a:r>
              <a:rPr lang="en-GB" dirty="0"/>
              <a:t>Specific Addenda adapted for each </a:t>
            </a:r>
            <a:r>
              <a:rPr lang="en-GB" dirty="0" smtClean="0"/>
              <a:t>contribution</a:t>
            </a:r>
            <a:endParaRPr lang="en-GB" dirty="0"/>
          </a:p>
          <a:p>
            <a:pPr>
              <a:lnSpc>
                <a:spcPct val="120000"/>
              </a:lnSpc>
              <a:spcAft>
                <a:spcPts val="600"/>
              </a:spcAft>
            </a:pPr>
            <a:r>
              <a:rPr lang="en-GB" b="1" dirty="0" smtClean="0"/>
              <a:t>Preparation meeting </a:t>
            </a:r>
            <a:r>
              <a:rPr lang="en-GB" b="1" dirty="0"/>
              <a:t>for </a:t>
            </a:r>
            <a:r>
              <a:rPr lang="en-GB" b="1" dirty="0" smtClean="0"/>
              <a:t>International </a:t>
            </a:r>
            <a:r>
              <a:rPr lang="en-GB" b="1" dirty="0"/>
              <a:t>Collaboration </a:t>
            </a:r>
            <a:r>
              <a:rPr lang="en-GB" b="1" dirty="0" smtClean="0"/>
              <a:t>Board</a:t>
            </a:r>
          </a:p>
          <a:p>
            <a:pPr lvl="1">
              <a:lnSpc>
                <a:spcPct val="120000"/>
              </a:lnSpc>
              <a:spcBef>
                <a:spcPts val="0"/>
              </a:spcBef>
              <a:spcAft>
                <a:spcPts val="600"/>
              </a:spcAft>
            </a:pPr>
            <a:r>
              <a:rPr lang="en-GB" dirty="0" smtClean="0"/>
              <a:t>Took place 9-10 Sep 2014 </a:t>
            </a:r>
            <a:r>
              <a:rPr lang="en-GB" dirty="0"/>
              <a:t>at CERN</a:t>
            </a:r>
          </a:p>
          <a:p>
            <a:pPr lvl="1">
              <a:lnSpc>
                <a:spcPct val="120000"/>
              </a:lnSpc>
              <a:spcBef>
                <a:spcPts val="0"/>
              </a:spcBef>
              <a:spcAft>
                <a:spcPts val="600"/>
              </a:spcAft>
            </a:pPr>
            <a:r>
              <a:rPr lang="en-GB" dirty="0"/>
              <a:t>Work status, governance structure, </a:t>
            </a:r>
            <a:r>
              <a:rPr lang="en-GB" dirty="0" smtClean="0"/>
              <a:t>organisation</a:t>
            </a:r>
          </a:p>
          <a:p>
            <a:pPr>
              <a:lnSpc>
                <a:spcPct val="120000"/>
              </a:lnSpc>
              <a:spcAft>
                <a:spcPts val="600"/>
              </a:spcAft>
            </a:pPr>
            <a:r>
              <a:rPr lang="en-GB" b="1" dirty="0"/>
              <a:t>Preparation of </a:t>
            </a:r>
            <a:r>
              <a:rPr lang="en-GB" b="1" dirty="0" smtClean="0"/>
              <a:t>H2020 </a:t>
            </a:r>
            <a:r>
              <a:rPr lang="en-GB" b="1" dirty="0"/>
              <a:t>Design Study proposal “</a:t>
            </a:r>
            <a:r>
              <a:rPr lang="en-GB" b="1" dirty="0" err="1"/>
              <a:t>EuroCirCol</a:t>
            </a:r>
            <a:r>
              <a:rPr lang="en-GB" b="1" dirty="0" smtClean="0"/>
              <a:t>”</a:t>
            </a:r>
          </a:p>
          <a:p>
            <a:pPr lvl="1">
              <a:lnSpc>
                <a:spcPct val="120000"/>
              </a:lnSpc>
              <a:spcBef>
                <a:spcPts val="0"/>
              </a:spcBef>
              <a:spcAft>
                <a:spcPts val="600"/>
              </a:spcAft>
            </a:pPr>
            <a:r>
              <a:rPr lang="en-GB" dirty="0" smtClean="0"/>
              <a:t>Submitted to EU on 2 Sep 2014</a:t>
            </a:r>
          </a:p>
          <a:p>
            <a:pPr>
              <a:lnSpc>
                <a:spcPct val="120000"/>
              </a:lnSpc>
              <a:spcAft>
                <a:spcPts val="600"/>
              </a:spcAft>
            </a:pPr>
            <a:r>
              <a:rPr lang="en-GB" b="1" dirty="0"/>
              <a:t>Next:  1st Yearly FCC </a:t>
            </a:r>
            <a:r>
              <a:rPr lang="en-GB" b="1" dirty="0" smtClean="0"/>
              <a:t>Workshop, </a:t>
            </a:r>
            <a:r>
              <a:rPr lang="en-GB" b="1" dirty="0"/>
              <a:t>23 – 27 March 2015, Washington DC</a:t>
            </a:r>
          </a:p>
          <a:p>
            <a:pPr lvl="1">
              <a:lnSpc>
                <a:spcPct val="120000"/>
              </a:lnSpc>
              <a:spcBef>
                <a:spcPts val="0"/>
              </a:spcBef>
              <a:spcAft>
                <a:spcPts val="600"/>
              </a:spcAft>
            </a:pPr>
            <a:r>
              <a:rPr lang="en-GB" dirty="0"/>
              <a:t>Followed by review ~2 months later, begin June 2015</a:t>
            </a:r>
          </a:p>
          <a:p>
            <a:pPr>
              <a:lnSpc>
                <a:spcPct val="120000"/>
              </a:lnSpc>
            </a:pP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5</a:t>
            </a:fld>
            <a:endParaRPr lang="en-US" dirty="0"/>
          </a:p>
        </p:txBody>
      </p:sp>
    </p:spTree>
    <p:extLst>
      <p:ext uri="{BB962C8B-B14F-4D97-AF65-F5344CB8AC3E}">
        <p14:creationId xmlns:p14="http://schemas.microsoft.com/office/powerpoint/2010/main" val="12112109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 Kick-off Meeting</a:t>
            </a: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6</a:t>
            </a:fld>
            <a:endParaRPr lang="en-US" dirty="0"/>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78658" y="1600200"/>
            <a:ext cx="6786683" cy="4525963"/>
          </a:xfrm>
          <a:prstGeom prst="rect">
            <a:avLst/>
          </a:prstGeom>
        </p:spPr>
      </p:pic>
    </p:spTree>
    <p:extLst>
      <p:ext uri="{BB962C8B-B14F-4D97-AF65-F5344CB8AC3E}">
        <p14:creationId xmlns:p14="http://schemas.microsoft.com/office/powerpoint/2010/main" val="8346111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 Parameters</a:t>
            </a:r>
            <a:endParaRPr lang="en-GB" dirty="0"/>
          </a:p>
        </p:txBody>
      </p:sp>
      <p:sp>
        <p:nvSpPr>
          <p:cNvPr id="3" name="Content Placeholder 2"/>
          <p:cNvSpPr>
            <a:spLocks noGrp="1"/>
          </p:cNvSpPr>
          <p:nvPr>
            <p:ph idx="1"/>
          </p:nvPr>
        </p:nvSpPr>
        <p:spPr>
          <a:xfrm>
            <a:off x="457200" y="1600200"/>
            <a:ext cx="8229600" cy="4525963"/>
          </a:xfrm>
        </p:spPr>
        <p:txBody>
          <a:bodyPr>
            <a:normAutofit fontScale="85000" lnSpcReduction="20000"/>
          </a:bodyPr>
          <a:lstStyle/>
          <a:p>
            <a:pPr marL="0" indent="0">
              <a:buNone/>
            </a:pPr>
            <a:r>
              <a:rPr lang="en-GB" sz="2800" b="1" dirty="0"/>
              <a:t>High-energy hadron collider </a:t>
            </a:r>
            <a:r>
              <a:rPr lang="en-GB" sz="2800" b="1" i="1" dirty="0"/>
              <a:t>FCC-</a:t>
            </a:r>
            <a:r>
              <a:rPr lang="en-GB" sz="2800" b="1" i="1" dirty="0" err="1"/>
              <a:t>hh</a:t>
            </a:r>
            <a:r>
              <a:rPr lang="en-GB" sz="2800" b="1" i="1" dirty="0"/>
              <a:t> </a:t>
            </a:r>
            <a:r>
              <a:rPr lang="en-GB" sz="2800" dirty="0"/>
              <a:t>as long-term goal</a:t>
            </a:r>
          </a:p>
          <a:p>
            <a:r>
              <a:rPr lang="en-GB" b="1" dirty="0"/>
              <a:t>Seems only approach to get to 100 </a:t>
            </a:r>
            <a:r>
              <a:rPr lang="en-GB" b="1" dirty="0" err="1"/>
              <a:t>TeV</a:t>
            </a:r>
            <a:r>
              <a:rPr lang="en-GB" b="1" dirty="0"/>
              <a:t> range </a:t>
            </a:r>
            <a:r>
              <a:rPr lang="en-GB" dirty="0"/>
              <a:t>in the coming decades </a:t>
            </a:r>
          </a:p>
          <a:p>
            <a:r>
              <a:rPr lang="en-GB" dirty="0"/>
              <a:t>High energy and luminosity at affordable power consumption</a:t>
            </a:r>
          </a:p>
          <a:p>
            <a:r>
              <a:rPr lang="en-GB" b="1" dirty="0"/>
              <a:t>Lead time design &amp; construction &gt; 20 years</a:t>
            </a:r>
            <a:r>
              <a:rPr lang="en-GB" dirty="0"/>
              <a:t> (LHC study started 1983!)</a:t>
            </a:r>
          </a:p>
          <a:p>
            <a:r>
              <a:rPr lang="en-GB" dirty="0">
                <a:solidFill>
                  <a:srgbClr val="CC0000"/>
                </a:solidFill>
                <a:sym typeface="Wingdings" panose="05000000000000000000" pitchFamily="2" charset="2"/>
              </a:rPr>
              <a:t>	</a:t>
            </a:r>
            <a:r>
              <a:rPr lang="en-GB" b="1" dirty="0">
                <a:solidFill>
                  <a:srgbClr val="FF0000"/>
                </a:solidFill>
                <a:sym typeface="Wingdings" panose="05000000000000000000" pitchFamily="2" charset="2"/>
              </a:rPr>
              <a:t> Must start studying now to be ready for </a:t>
            </a:r>
            <a:r>
              <a:rPr lang="en-GB" b="1" dirty="0" smtClean="0">
                <a:solidFill>
                  <a:srgbClr val="FF0000"/>
                </a:solidFill>
                <a:sym typeface="Wingdings" panose="05000000000000000000" pitchFamily="2" charset="2"/>
              </a:rPr>
              <a:t>2035/2040</a:t>
            </a:r>
          </a:p>
          <a:p>
            <a:pPr marL="0" indent="0">
              <a:buNone/>
            </a:pPr>
            <a:endParaRPr lang="en-GB" sz="1200" b="1" dirty="0">
              <a:solidFill>
                <a:srgbClr val="FF0000"/>
              </a:solidFill>
            </a:endParaRPr>
          </a:p>
          <a:p>
            <a:pPr marL="0" indent="0">
              <a:buNone/>
            </a:pPr>
            <a:r>
              <a:rPr lang="en-GB" sz="2800" b="1" dirty="0"/>
              <a:t>Lepton collider </a:t>
            </a:r>
            <a:r>
              <a:rPr lang="en-GB" sz="2800" b="1" i="1" dirty="0"/>
              <a:t>FCC-</a:t>
            </a:r>
            <a:r>
              <a:rPr lang="en-GB" sz="2800" b="1" i="1" dirty="0" err="1"/>
              <a:t>ee</a:t>
            </a:r>
            <a:r>
              <a:rPr lang="en-GB" sz="2800" b="1" dirty="0"/>
              <a:t> </a:t>
            </a:r>
            <a:r>
              <a:rPr lang="en-GB" sz="2800" dirty="0"/>
              <a:t>as potential intermediate step </a:t>
            </a:r>
          </a:p>
          <a:p>
            <a:r>
              <a:rPr lang="en-GB" dirty="0"/>
              <a:t>Would provide/share </a:t>
            </a:r>
            <a:r>
              <a:rPr lang="en-GB" b="1" dirty="0"/>
              <a:t>part of infrastructure</a:t>
            </a:r>
          </a:p>
          <a:p>
            <a:r>
              <a:rPr lang="en-GB" dirty="0"/>
              <a:t>Important </a:t>
            </a:r>
            <a:r>
              <a:rPr lang="en-GB" b="1" dirty="0"/>
              <a:t>precision measurements</a:t>
            </a:r>
            <a:r>
              <a:rPr lang="en-GB" dirty="0"/>
              <a:t> indicating the energy scale at which new physics is expected</a:t>
            </a:r>
          </a:p>
          <a:p>
            <a:r>
              <a:rPr lang="en-GB" dirty="0"/>
              <a:t>Search for </a:t>
            </a:r>
            <a:r>
              <a:rPr lang="en-GB" b="1" dirty="0"/>
              <a:t>new physics in rare decays of </a:t>
            </a:r>
            <a:r>
              <a:rPr lang="en-GB" b="1" i="1" dirty="0"/>
              <a:t>Z, W, H, t </a:t>
            </a:r>
            <a:r>
              <a:rPr lang="en-GB" dirty="0"/>
              <a:t>and rare </a:t>
            </a:r>
            <a:r>
              <a:rPr lang="en-GB" dirty="0" smtClean="0"/>
              <a:t>processes</a:t>
            </a:r>
          </a:p>
          <a:p>
            <a:pPr marL="0" indent="0">
              <a:buNone/>
            </a:pPr>
            <a:endParaRPr lang="en-GB" sz="1200" dirty="0" smtClean="0"/>
          </a:p>
          <a:p>
            <a:pPr marL="0" indent="0">
              <a:buNone/>
            </a:pPr>
            <a:r>
              <a:rPr lang="en-GB" sz="2800" b="1" dirty="0"/>
              <a:t>Lepton-hadron collider </a:t>
            </a:r>
            <a:r>
              <a:rPr lang="en-GB" sz="2800" b="1" i="1" dirty="0"/>
              <a:t>FCC-he</a:t>
            </a:r>
            <a:r>
              <a:rPr lang="en-GB" sz="2800" b="1" dirty="0"/>
              <a:t> </a:t>
            </a:r>
            <a:r>
              <a:rPr lang="en-GB" sz="2800" dirty="0"/>
              <a:t>as option </a:t>
            </a:r>
          </a:p>
          <a:p>
            <a:pPr marL="342900" lvl="1" indent="-342900">
              <a:buFont typeface="Arial" panose="020B0604020202020204" pitchFamily="34" charset="0"/>
              <a:buChar char="•"/>
            </a:pPr>
            <a:r>
              <a:rPr lang="en-US" sz="2400" kern="0" dirty="0">
                <a:solidFill>
                  <a:schemeClr val="accent3">
                    <a:lumMod val="50000"/>
                  </a:schemeClr>
                </a:solidFill>
              </a:rPr>
              <a:t>High precision </a:t>
            </a:r>
            <a:r>
              <a:rPr lang="en-US" sz="2400" b="1" kern="0" dirty="0">
                <a:solidFill>
                  <a:schemeClr val="accent3">
                    <a:lumMod val="50000"/>
                  </a:schemeClr>
                </a:solidFill>
              </a:rPr>
              <a:t>deep inelastic scattering and Higgs </a:t>
            </a:r>
            <a:r>
              <a:rPr lang="en-US" sz="2400" b="1" kern="0" dirty="0" smtClean="0">
                <a:solidFill>
                  <a:schemeClr val="accent3">
                    <a:lumMod val="50000"/>
                  </a:schemeClr>
                </a:solidFill>
              </a:rPr>
              <a:t>physics</a:t>
            </a:r>
            <a:endParaRPr lang="en-US" sz="2400" b="1" kern="0" dirty="0">
              <a:solidFill>
                <a:schemeClr val="accent3">
                  <a:lumMod val="50000"/>
                </a:schemeClr>
              </a:solidFill>
            </a:endParaRPr>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7</a:t>
            </a:fld>
            <a:endParaRPr lang="en-US" dirty="0"/>
          </a:p>
        </p:txBody>
      </p:sp>
    </p:spTree>
    <p:extLst>
      <p:ext uri="{BB962C8B-B14F-4D97-AF65-F5344CB8AC3E}">
        <p14:creationId xmlns:p14="http://schemas.microsoft.com/office/powerpoint/2010/main" val="98857850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a:t>
            </a:r>
            <a:r>
              <a:rPr lang="en-GB" dirty="0" err="1" smtClean="0"/>
              <a:t>hh</a:t>
            </a:r>
            <a:r>
              <a:rPr lang="en-GB" dirty="0" smtClean="0"/>
              <a:t> parameters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pPr marL="0" lvl="0" indent="0" algn="ctr">
                  <a:lnSpc>
                    <a:spcPct val="100000"/>
                  </a:lnSpc>
                  <a:spcAft>
                    <a:spcPts val="0"/>
                  </a:spcAft>
                  <a:buClrTx/>
                  <a:buSzTx/>
                  <a:buNone/>
                </a:pPr>
                <a:r>
                  <a:rPr lang="en-US" sz="2000" b="1" dirty="0" smtClean="0">
                    <a:solidFill>
                      <a:srgbClr val="0C377B"/>
                    </a:solidFill>
                    <a:latin typeface="Arial"/>
                  </a:rPr>
                  <a:t>PRELIMINARY</a:t>
                </a:r>
              </a:p>
              <a:p>
                <a:pPr marL="457200" lvl="0" indent="-457200">
                  <a:lnSpc>
                    <a:spcPct val="100000"/>
                  </a:lnSpc>
                  <a:spcAft>
                    <a:spcPts val="0"/>
                  </a:spcAft>
                  <a:buClrTx/>
                  <a:buSzTx/>
                </a:pPr>
                <a:endParaRPr lang="en-US" sz="2000" dirty="0">
                  <a:solidFill>
                    <a:srgbClr val="0C377B"/>
                  </a:solidFill>
                  <a:latin typeface="Arial"/>
                </a:endParaRPr>
              </a:p>
              <a:p>
                <a:pPr marL="457200" lvl="0" indent="-457200">
                  <a:lnSpc>
                    <a:spcPct val="100000"/>
                  </a:lnSpc>
                  <a:spcAft>
                    <a:spcPts val="0"/>
                  </a:spcAft>
                  <a:buClrTx/>
                  <a:buSzTx/>
                </a:pPr>
                <a:r>
                  <a:rPr lang="en-US" sz="2000" b="1" dirty="0">
                    <a:solidFill>
                      <a:srgbClr val="0C377B"/>
                    </a:solidFill>
                    <a:latin typeface="Cambria" panose="02040503050406030204" pitchFamily="18" charset="0"/>
                  </a:rPr>
                  <a:t>Energy 			</a:t>
                </a:r>
                <a:r>
                  <a:rPr lang="en-US" sz="2000" b="1" dirty="0">
                    <a:solidFill>
                      <a:srgbClr val="FF0000"/>
                    </a:solidFill>
                    <a:latin typeface="Cambria" panose="02040503050406030204" pitchFamily="18" charset="0"/>
                  </a:rPr>
                  <a:t>100 </a:t>
                </a:r>
                <a:r>
                  <a:rPr lang="en-US" sz="2000" b="1" dirty="0" err="1">
                    <a:solidFill>
                      <a:srgbClr val="FF0000"/>
                    </a:solidFill>
                    <a:latin typeface="Cambria" panose="02040503050406030204" pitchFamily="18" charset="0"/>
                  </a:rPr>
                  <a:t>TeV</a:t>
                </a:r>
                <a:r>
                  <a:rPr lang="en-US" sz="2000" b="1" dirty="0">
                    <a:solidFill>
                      <a:srgbClr val="FF0000"/>
                    </a:solidFill>
                    <a:latin typeface="Cambria" panose="02040503050406030204" pitchFamily="18" charset="0"/>
                  </a:rPr>
                  <a:t> </a:t>
                </a:r>
                <a:r>
                  <a:rPr lang="en-US" sz="2000" b="1" dirty="0" err="1">
                    <a:solidFill>
                      <a:srgbClr val="FF0000"/>
                    </a:solidFill>
                    <a:latin typeface="Cambria" panose="02040503050406030204" pitchFamily="18" charset="0"/>
                  </a:rPr>
                  <a:t>c.m</a:t>
                </a:r>
                <a:r>
                  <a:rPr lang="en-US" sz="2000" b="1" dirty="0">
                    <a:solidFill>
                      <a:srgbClr val="0C377B"/>
                    </a:solidFill>
                    <a:latin typeface="Cambria" panose="02040503050406030204" pitchFamily="18" charset="0"/>
                  </a:rPr>
                  <a:t>.</a:t>
                </a:r>
              </a:p>
              <a:p>
                <a:pPr marL="457200" lvl="0" indent="-457200">
                  <a:lnSpc>
                    <a:spcPct val="100000"/>
                  </a:lnSpc>
                  <a:spcAft>
                    <a:spcPts val="0"/>
                  </a:spcAft>
                  <a:buClrTx/>
                  <a:buSzTx/>
                </a:pPr>
                <a:r>
                  <a:rPr lang="en-US" sz="2000" b="1" dirty="0">
                    <a:solidFill>
                      <a:srgbClr val="0C377B"/>
                    </a:solidFill>
                    <a:latin typeface="Cambria" panose="02040503050406030204" pitchFamily="18" charset="0"/>
                  </a:rPr>
                  <a:t>Dipole field	 		</a:t>
                </a:r>
                <a:r>
                  <a:rPr lang="en-US" sz="2000" b="1" dirty="0">
                    <a:solidFill>
                      <a:srgbClr val="FF0000"/>
                    </a:solidFill>
                    <a:latin typeface="Cambria" panose="02040503050406030204" pitchFamily="18" charset="0"/>
                  </a:rPr>
                  <a:t>~ 16 T (design limit) </a:t>
                </a:r>
                <a:r>
                  <a:rPr lang="en-US" sz="2000" b="1" dirty="0">
                    <a:solidFill>
                      <a:srgbClr val="0C377B"/>
                    </a:solidFill>
                    <a:latin typeface="Cambria" panose="02040503050406030204" pitchFamily="18" charset="0"/>
                  </a:rPr>
                  <a:t>[20 T option]</a:t>
                </a:r>
              </a:p>
              <a:p>
                <a:pPr marL="457200" lvl="0" indent="-457200">
                  <a:lnSpc>
                    <a:spcPct val="100000"/>
                  </a:lnSpc>
                  <a:spcAft>
                    <a:spcPts val="0"/>
                  </a:spcAft>
                  <a:buClrTx/>
                  <a:buSzTx/>
                </a:pPr>
                <a:r>
                  <a:rPr lang="en-US" sz="2000" b="1" dirty="0">
                    <a:solidFill>
                      <a:srgbClr val="0C377B"/>
                    </a:solidFill>
                    <a:latin typeface="Cambria" panose="02040503050406030204" pitchFamily="18" charset="0"/>
                  </a:rPr>
                  <a:t>Circumference 		</a:t>
                </a:r>
                <a:r>
                  <a:rPr lang="en-US" sz="2000" b="1" dirty="0">
                    <a:solidFill>
                      <a:srgbClr val="FF0000"/>
                    </a:solidFill>
                    <a:latin typeface="Cambria" panose="02040503050406030204" pitchFamily="18" charset="0"/>
                  </a:rPr>
                  <a:t>~ 100 km</a:t>
                </a:r>
              </a:p>
              <a:p>
                <a:pPr marL="457200" lvl="0" indent="-457200">
                  <a:lnSpc>
                    <a:spcPct val="100000"/>
                  </a:lnSpc>
                  <a:spcAft>
                    <a:spcPts val="0"/>
                  </a:spcAft>
                  <a:buClrTx/>
                  <a:buSzTx/>
                </a:pPr>
                <a:r>
                  <a:rPr lang="en-US" sz="2000" dirty="0">
                    <a:solidFill>
                      <a:srgbClr val="0C377B"/>
                    </a:solidFill>
                    <a:latin typeface="Cambria" panose="02040503050406030204" pitchFamily="18" charset="0"/>
                  </a:rPr>
                  <a:t>#IPs			</a:t>
                </a:r>
                <a:r>
                  <a:rPr lang="en-US" sz="2000" dirty="0" smtClean="0">
                    <a:solidFill>
                      <a:srgbClr val="0C377B"/>
                    </a:solidFill>
                    <a:latin typeface="Cambria" panose="02040503050406030204" pitchFamily="18" charset="0"/>
                  </a:rPr>
                  <a:t>2 </a:t>
                </a:r>
                <a:r>
                  <a:rPr lang="en-US" sz="2000" dirty="0">
                    <a:solidFill>
                      <a:srgbClr val="0C377B"/>
                    </a:solidFill>
                    <a:latin typeface="Cambria" panose="02040503050406030204" pitchFamily="18" charset="0"/>
                  </a:rPr>
                  <a:t>main (tune shift) + 2 </a:t>
                </a:r>
              </a:p>
              <a:p>
                <a:pPr marL="457200" lvl="0" indent="-457200">
                  <a:lnSpc>
                    <a:spcPct val="100000"/>
                  </a:lnSpc>
                  <a:spcAft>
                    <a:spcPts val="0"/>
                  </a:spcAft>
                  <a:buClrTx/>
                  <a:buSzTx/>
                </a:pPr>
                <a:r>
                  <a:rPr lang="en-US" sz="2000" dirty="0">
                    <a:solidFill>
                      <a:srgbClr val="0C377B"/>
                    </a:solidFill>
                    <a:latin typeface="Cambria" panose="02040503050406030204" pitchFamily="18" charset="0"/>
                  </a:rPr>
                  <a:t>Beam-beam tune shift	</a:t>
                </a:r>
                <a:r>
                  <a:rPr lang="en-US" sz="2000" dirty="0" smtClean="0">
                    <a:solidFill>
                      <a:srgbClr val="0C377B"/>
                    </a:solidFill>
                    <a:latin typeface="Cambria" panose="02040503050406030204" pitchFamily="18" charset="0"/>
                  </a:rPr>
                  <a:t>	0.01 </a:t>
                </a:r>
                <a:r>
                  <a:rPr lang="en-US" sz="2000" dirty="0">
                    <a:solidFill>
                      <a:srgbClr val="0C377B"/>
                    </a:solidFill>
                    <a:latin typeface="Cambria" panose="02040503050406030204" pitchFamily="18" charset="0"/>
                  </a:rPr>
                  <a:t>(total) </a:t>
                </a:r>
              </a:p>
              <a:p>
                <a:pPr marL="457200" lvl="0" indent="-457200">
                  <a:lnSpc>
                    <a:spcPct val="100000"/>
                  </a:lnSpc>
                  <a:spcAft>
                    <a:spcPts val="0"/>
                  </a:spcAft>
                  <a:buClrTx/>
                  <a:buSzTx/>
                </a:pPr>
                <a:r>
                  <a:rPr lang="en-US" sz="2000" b="1" dirty="0">
                    <a:solidFill>
                      <a:srgbClr val="0C377B"/>
                    </a:solidFill>
                    <a:latin typeface="Cambria" panose="02040503050406030204" pitchFamily="18" charset="0"/>
                  </a:rPr>
                  <a:t>Bunch spacing 		25 ns [5 ns option]</a:t>
                </a:r>
              </a:p>
              <a:p>
                <a:pPr marL="457200" lvl="0" indent="-457200">
                  <a:lnSpc>
                    <a:spcPct val="100000"/>
                  </a:lnSpc>
                  <a:spcAft>
                    <a:spcPts val="0"/>
                  </a:spcAft>
                  <a:buClrTx/>
                  <a:buSzTx/>
                </a:pPr>
                <a:r>
                  <a:rPr lang="en-US" sz="2000" dirty="0">
                    <a:solidFill>
                      <a:srgbClr val="0C377B"/>
                    </a:solidFill>
                    <a:latin typeface="Cambria" panose="02040503050406030204" pitchFamily="18" charset="0"/>
                  </a:rPr>
                  <a:t>Bunch population (25 ns)	</a:t>
                </a:r>
                <a14:m>
                  <m:oMath xmlns:m="http://schemas.openxmlformats.org/officeDocument/2006/math">
                    <m:r>
                      <a:rPr lang="en-GB" sz="2000" b="0" i="1" smtClean="0">
                        <a:solidFill>
                          <a:srgbClr val="0C377B"/>
                        </a:solidFill>
                        <a:latin typeface="Cambria Math"/>
                      </a:rPr>
                      <m:t>1∙</m:t>
                    </m:r>
                    <m:sSup>
                      <m:sSupPr>
                        <m:ctrlPr>
                          <a:rPr lang="en-GB" sz="2000" b="0" i="1" smtClean="0">
                            <a:solidFill>
                              <a:srgbClr val="0C377B"/>
                            </a:solidFill>
                            <a:latin typeface="Cambria Math"/>
                          </a:rPr>
                        </m:ctrlPr>
                      </m:sSupPr>
                      <m:e>
                        <m:r>
                          <a:rPr lang="en-GB" sz="2000" b="0" i="1" smtClean="0">
                            <a:solidFill>
                              <a:srgbClr val="0C377B"/>
                            </a:solidFill>
                            <a:latin typeface="Cambria Math"/>
                          </a:rPr>
                          <m:t>10</m:t>
                        </m:r>
                      </m:e>
                      <m:sup>
                        <m:r>
                          <a:rPr lang="en-GB" sz="2000" b="0" i="1" smtClean="0">
                            <a:solidFill>
                              <a:srgbClr val="0C377B"/>
                            </a:solidFill>
                            <a:latin typeface="Cambria Math"/>
                          </a:rPr>
                          <m:t>11</m:t>
                        </m:r>
                      </m:sup>
                    </m:sSup>
                  </m:oMath>
                </a14:m>
                <a:r>
                  <a:rPr lang="en-US" sz="2000" dirty="0" smtClean="0">
                    <a:solidFill>
                      <a:srgbClr val="0C377B"/>
                    </a:solidFill>
                    <a:latin typeface="Cambria" panose="02040503050406030204" pitchFamily="18" charset="0"/>
                  </a:rPr>
                  <a:t>p</a:t>
                </a:r>
                <a:endParaRPr lang="en-US" sz="2000" dirty="0">
                  <a:solidFill>
                    <a:srgbClr val="0C377B"/>
                  </a:solidFill>
                  <a:latin typeface="Cambria" panose="02040503050406030204" pitchFamily="18" charset="0"/>
                </a:endParaRPr>
              </a:p>
              <a:p>
                <a:pPr marL="457200" lvl="0" indent="-457200">
                  <a:lnSpc>
                    <a:spcPct val="100000"/>
                  </a:lnSpc>
                  <a:spcAft>
                    <a:spcPts val="0"/>
                  </a:spcAft>
                  <a:buClrTx/>
                  <a:buSzTx/>
                </a:pPr>
                <a:r>
                  <a:rPr lang="en-US" sz="2000" dirty="0">
                    <a:solidFill>
                      <a:srgbClr val="0C377B"/>
                    </a:solidFill>
                    <a:latin typeface="Cambria" panose="02040503050406030204" pitchFamily="18" charset="0"/>
                  </a:rPr>
                  <a:t>#bunches			</a:t>
                </a:r>
                <a14:m>
                  <m:oMath xmlns:m="http://schemas.openxmlformats.org/officeDocument/2006/math">
                    <m:r>
                      <a:rPr lang="en-US" sz="2000" i="1" dirty="0" smtClean="0">
                        <a:solidFill>
                          <a:srgbClr val="0C377B"/>
                        </a:solidFill>
                        <a:latin typeface="Cambria Math"/>
                      </a:rPr>
                      <m:t>10,500</m:t>
                    </m:r>
                  </m:oMath>
                </a14:m>
                <a:endParaRPr lang="en-US" sz="2000" dirty="0">
                  <a:solidFill>
                    <a:srgbClr val="0C377B"/>
                  </a:solidFill>
                  <a:latin typeface="Cambria" panose="02040503050406030204" pitchFamily="18" charset="0"/>
                </a:endParaRPr>
              </a:p>
              <a:p>
                <a:pPr marL="457200" lvl="0" indent="-457200">
                  <a:lnSpc>
                    <a:spcPct val="100000"/>
                  </a:lnSpc>
                  <a:spcAft>
                    <a:spcPts val="0"/>
                  </a:spcAft>
                  <a:buClrTx/>
                  <a:buSzTx/>
                </a:pPr>
                <a:r>
                  <a:rPr lang="en-US" sz="2000" b="1" dirty="0">
                    <a:solidFill>
                      <a:srgbClr val="0C377B"/>
                    </a:solidFill>
                    <a:latin typeface="Cambria" panose="02040503050406030204" pitchFamily="18" charset="0"/>
                  </a:rPr>
                  <a:t>Stored beam energy	</a:t>
                </a:r>
                <a:r>
                  <a:rPr lang="en-US" sz="2000" b="1" dirty="0" smtClean="0">
                    <a:solidFill>
                      <a:srgbClr val="0C377B"/>
                    </a:solidFill>
                    <a:latin typeface="Cambria" panose="02040503050406030204" pitchFamily="18" charset="0"/>
                  </a:rPr>
                  <a:t>	8.2 </a:t>
                </a:r>
                <a:r>
                  <a:rPr lang="en-US" sz="2000" b="1" dirty="0">
                    <a:solidFill>
                      <a:srgbClr val="0C377B"/>
                    </a:solidFill>
                    <a:latin typeface="Cambria" panose="02040503050406030204" pitchFamily="18" charset="0"/>
                  </a:rPr>
                  <a:t>GJ/beam</a:t>
                </a:r>
              </a:p>
              <a:p>
                <a:pPr marL="457200" lvl="0" indent="-457200">
                  <a:lnSpc>
                    <a:spcPct val="100000"/>
                  </a:lnSpc>
                  <a:spcAft>
                    <a:spcPts val="0"/>
                  </a:spcAft>
                  <a:buClrTx/>
                  <a:buSzTx/>
                </a:pPr>
                <a:r>
                  <a:rPr lang="en-US" sz="2000" dirty="0">
                    <a:solidFill>
                      <a:srgbClr val="0C377B"/>
                    </a:solidFill>
                    <a:latin typeface="Cambria" panose="02040503050406030204" pitchFamily="18" charset="0"/>
                  </a:rPr>
                  <a:t>Emittance 	</a:t>
                </a:r>
                <a:r>
                  <a:rPr lang="en-US" sz="2000" dirty="0" smtClean="0">
                    <a:solidFill>
                      <a:srgbClr val="0C377B"/>
                    </a:solidFill>
                    <a:latin typeface="Cambria" panose="02040503050406030204" pitchFamily="18" charset="0"/>
                  </a:rPr>
                  <a:t>		</a:t>
                </a:r>
                <a14:m>
                  <m:oMath xmlns:m="http://schemas.openxmlformats.org/officeDocument/2006/math">
                    <m:r>
                      <a:rPr lang="en-GB" sz="2000" b="0" i="1" smtClean="0">
                        <a:solidFill>
                          <a:srgbClr val="0C377B"/>
                        </a:solidFill>
                        <a:latin typeface="Cambria Math"/>
                      </a:rPr>
                      <m:t>2.15 </m:t>
                    </m:r>
                    <m:r>
                      <m:rPr>
                        <m:nor/>
                      </m:rPr>
                      <a:rPr lang="en-GB" sz="2000" b="0" i="0" smtClean="0">
                        <a:solidFill>
                          <a:srgbClr val="0C377B"/>
                        </a:solidFill>
                        <a:latin typeface="Cambria" panose="02040503050406030204" pitchFamily="18" charset="0"/>
                      </a:rPr>
                      <m:t>μm</m:t>
                    </m:r>
                  </m:oMath>
                </a14:m>
                <a:r>
                  <a:rPr lang="en-US" sz="2000" dirty="0" smtClean="0">
                    <a:solidFill>
                      <a:srgbClr val="0C377B"/>
                    </a:solidFill>
                    <a:latin typeface="Cambria" panose="02040503050406030204" pitchFamily="18" charset="0"/>
                  </a:rPr>
                  <a:t>, </a:t>
                </a:r>
                <a:r>
                  <a:rPr lang="en-US" sz="2000" dirty="0" err="1">
                    <a:solidFill>
                      <a:srgbClr val="0C377B"/>
                    </a:solidFill>
                    <a:latin typeface="Cambria" panose="02040503050406030204" pitchFamily="18" charset="0"/>
                  </a:rPr>
                  <a:t>normalised</a:t>
                </a:r>
                <a:endParaRPr lang="en-US" sz="2000" baseline="30000" dirty="0">
                  <a:solidFill>
                    <a:srgbClr val="0C377B"/>
                  </a:solidFill>
                  <a:latin typeface="Cambria" panose="02040503050406030204" pitchFamily="18" charset="0"/>
                </a:endParaRPr>
              </a:p>
              <a:p>
                <a:pPr marL="457200" lvl="0" indent="-457200">
                  <a:lnSpc>
                    <a:spcPct val="100000"/>
                  </a:lnSpc>
                  <a:spcAft>
                    <a:spcPts val="0"/>
                  </a:spcAft>
                  <a:buClrTx/>
                  <a:buSzTx/>
                </a:pPr>
                <a:r>
                  <a:rPr lang="en-US" sz="2000" b="1" dirty="0">
                    <a:solidFill>
                      <a:srgbClr val="0C377B"/>
                    </a:solidFill>
                    <a:latin typeface="Cambria" panose="02040503050406030204" pitchFamily="18" charset="0"/>
                  </a:rPr>
                  <a:t>Luminosity			</a:t>
                </a:r>
                <a14:m>
                  <m:oMath xmlns:m="http://schemas.openxmlformats.org/officeDocument/2006/math">
                    <m:r>
                      <a:rPr lang="en-GB" sz="2000" b="1" i="1" smtClean="0">
                        <a:solidFill>
                          <a:srgbClr val="0C377B"/>
                        </a:solidFill>
                        <a:latin typeface="Cambria Math"/>
                      </a:rPr>
                      <m:t>𝟓</m:t>
                    </m:r>
                    <m:r>
                      <a:rPr lang="en-GB" sz="2000" b="1" i="1" smtClean="0">
                        <a:solidFill>
                          <a:srgbClr val="0C377B"/>
                        </a:solidFill>
                        <a:latin typeface="Cambria Math"/>
                      </a:rPr>
                      <m:t>∙</m:t>
                    </m:r>
                    <m:r>
                      <a:rPr lang="en-GB" sz="2000" b="1" i="1" smtClean="0">
                        <a:solidFill>
                          <a:srgbClr val="0C377B"/>
                        </a:solidFill>
                        <a:latin typeface="Cambria Math"/>
                      </a:rPr>
                      <m:t>𝟏</m:t>
                    </m:r>
                    <m:sSup>
                      <m:sSupPr>
                        <m:ctrlPr>
                          <a:rPr lang="en-GB" sz="2000" b="1" i="1" smtClean="0">
                            <a:solidFill>
                              <a:srgbClr val="0C377B"/>
                            </a:solidFill>
                            <a:latin typeface="Cambria Math"/>
                          </a:rPr>
                        </m:ctrlPr>
                      </m:sSupPr>
                      <m:e>
                        <m:r>
                          <a:rPr lang="en-GB" sz="2000" b="1" i="1" smtClean="0">
                            <a:solidFill>
                              <a:srgbClr val="0C377B"/>
                            </a:solidFill>
                            <a:latin typeface="Cambria Math"/>
                          </a:rPr>
                          <m:t>𝟎</m:t>
                        </m:r>
                      </m:e>
                      <m:sup>
                        <m:r>
                          <a:rPr lang="en-GB" sz="2000" b="1" i="1" smtClean="0">
                            <a:solidFill>
                              <a:srgbClr val="0C377B"/>
                            </a:solidFill>
                            <a:latin typeface="Cambria Math"/>
                          </a:rPr>
                          <m:t>𝟑𝟒</m:t>
                        </m:r>
                      </m:sup>
                    </m:sSup>
                    <m:r>
                      <a:rPr lang="en-GB" sz="2000" b="1" i="1" smtClean="0">
                        <a:solidFill>
                          <a:srgbClr val="0C377B"/>
                        </a:solidFill>
                        <a:latin typeface="Cambria Math"/>
                      </a:rPr>
                      <m:t> </m:t>
                    </m:r>
                    <m:sSup>
                      <m:sSupPr>
                        <m:ctrlPr>
                          <a:rPr lang="en-GB" sz="2000" b="1" i="1" smtClean="0">
                            <a:solidFill>
                              <a:srgbClr val="0C377B"/>
                            </a:solidFill>
                            <a:latin typeface="Cambria Math"/>
                          </a:rPr>
                        </m:ctrlPr>
                      </m:sSupPr>
                      <m:e>
                        <m:r>
                          <m:rPr>
                            <m:nor/>
                          </m:rPr>
                          <a:rPr lang="en-GB" sz="2000" b="1" i="0" smtClean="0">
                            <a:solidFill>
                              <a:srgbClr val="0C377B"/>
                            </a:solidFill>
                            <a:latin typeface="Cambria" panose="02040503050406030204" pitchFamily="18" charset="0"/>
                          </a:rPr>
                          <m:t>cm</m:t>
                        </m:r>
                      </m:e>
                      <m:sup>
                        <m:r>
                          <a:rPr lang="en-GB" sz="2000" b="1" i="1" smtClean="0">
                            <a:solidFill>
                              <a:srgbClr val="0C377B"/>
                            </a:solidFill>
                            <a:latin typeface="Cambria Math"/>
                          </a:rPr>
                          <m:t>−</m:t>
                        </m:r>
                        <m:r>
                          <a:rPr lang="en-GB" sz="2000" b="1" i="1" smtClean="0">
                            <a:solidFill>
                              <a:srgbClr val="0C377B"/>
                            </a:solidFill>
                            <a:latin typeface="Cambria Math"/>
                          </a:rPr>
                          <m:t>𝟐</m:t>
                        </m:r>
                      </m:sup>
                    </m:sSup>
                    <m:sSup>
                      <m:sSupPr>
                        <m:ctrlPr>
                          <a:rPr lang="en-GB" sz="2000" b="1" i="1" smtClean="0">
                            <a:solidFill>
                              <a:srgbClr val="0C377B"/>
                            </a:solidFill>
                            <a:latin typeface="Cambria Math"/>
                          </a:rPr>
                        </m:ctrlPr>
                      </m:sSupPr>
                      <m:e>
                        <m:r>
                          <m:rPr>
                            <m:nor/>
                          </m:rPr>
                          <a:rPr lang="en-GB" sz="2000" b="1" i="0" smtClean="0">
                            <a:solidFill>
                              <a:srgbClr val="0C377B"/>
                            </a:solidFill>
                            <a:latin typeface="Cambria" panose="02040503050406030204" pitchFamily="18" charset="0"/>
                          </a:rPr>
                          <m:t>s</m:t>
                        </m:r>
                      </m:e>
                      <m:sup>
                        <m:r>
                          <a:rPr lang="en-GB" sz="2000" b="1" i="1" smtClean="0">
                            <a:solidFill>
                              <a:srgbClr val="0C377B"/>
                            </a:solidFill>
                            <a:latin typeface="Cambria Math"/>
                          </a:rPr>
                          <m:t>−</m:t>
                        </m:r>
                        <m:r>
                          <a:rPr lang="en-GB" sz="2000" b="1" i="1" smtClean="0">
                            <a:solidFill>
                              <a:srgbClr val="0C377B"/>
                            </a:solidFill>
                            <a:latin typeface="Cambria Math"/>
                          </a:rPr>
                          <m:t>𝟏</m:t>
                        </m:r>
                      </m:sup>
                    </m:sSup>
                  </m:oMath>
                </a14:m>
                <a:endParaRPr lang="en-US" sz="2000" b="1" baseline="30000" dirty="0">
                  <a:solidFill>
                    <a:srgbClr val="0C377B"/>
                  </a:solidFill>
                  <a:latin typeface="Cambria" panose="02040503050406030204" pitchFamily="18" charset="0"/>
                </a:endParaRPr>
              </a:p>
              <a:p>
                <a:pPr marL="457200" lvl="0" indent="-457200">
                  <a:lnSpc>
                    <a:spcPct val="100000"/>
                  </a:lnSpc>
                  <a:spcAft>
                    <a:spcPts val="0"/>
                  </a:spcAft>
                  <a:buClrTx/>
                  <a:buSzTx/>
                </a:pPr>
                <a14:m>
                  <m:oMath xmlns:m="http://schemas.openxmlformats.org/officeDocument/2006/math">
                    <m:sSup>
                      <m:sSupPr>
                        <m:ctrlPr>
                          <a:rPr lang="en-GB" sz="2000" b="1" i="1" smtClean="0">
                            <a:solidFill>
                              <a:srgbClr val="0C377B"/>
                            </a:solidFill>
                            <a:latin typeface="Cambria Math"/>
                          </a:rPr>
                        </m:ctrlPr>
                      </m:sSupPr>
                      <m:e>
                        <m:r>
                          <a:rPr lang="en-GB" sz="2000" b="1" i="1" smtClean="0">
                            <a:solidFill>
                              <a:srgbClr val="0C377B"/>
                            </a:solidFill>
                            <a:latin typeface="Cambria Math"/>
                          </a:rPr>
                          <m:t>𝜷</m:t>
                        </m:r>
                      </m:e>
                      <m:sup>
                        <m:r>
                          <a:rPr lang="en-GB" sz="2000" b="1" i="1" smtClean="0">
                            <a:solidFill>
                              <a:srgbClr val="0C377B"/>
                            </a:solidFill>
                            <a:latin typeface="Cambria Math"/>
                          </a:rPr>
                          <m:t>∗</m:t>
                        </m:r>
                      </m:sup>
                    </m:sSup>
                  </m:oMath>
                </a14:m>
                <a:r>
                  <a:rPr lang="en-US" sz="2000" b="1" dirty="0" smtClean="0">
                    <a:solidFill>
                      <a:srgbClr val="0C377B"/>
                    </a:solidFill>
                    <a:latin typeface="Cambria" panose="02040503050406030204" pitchFamily="18" charset="0"/>
                  </a:rPr>
                  <a:t> </a:t>
                </a:r>
                <a:r>
                  <a:rPr lang="en-US" sz="2000" dirty="0">
                    <a:solidFill>
                      <a:srgbClr val="0C377B"/>
                    </a:solidFill>
                    <a:latin typeface="Cambria" panose="02040503050406030204" pitchFamily="18" charset="0"/>
                  </a:rPr>
                  <a:t>				</a:t>
                </a:r>
                <a14:m>
                  <m:oMath xmlns:m="http://schemas.openxmlformats.org/officeDocument/2006/math">
                    <m:r>
                      <a:rPr lang="en-US" sz="2000" i="1" dirty="0" smtClean="0">
                        <a:solidFill>
                          <a:srgbClr val="0C377B"/>
                        </a:solidFill>
                        <a:latin typeface="Cambria Math"/>
                      </a:rPr>
                      <m:t>1.1 </m:t>
                    </m:r>
                    <m:r>
                      <m:rPr>
                        <m:nor/>
                      </m:rPr>
                      <a:rPr lang="en-US" sz="2000" i="0" dirty="0" smtClean="0">
                        <a:solidFill>
                          <a:srgbClr val="0C377B"/>
                        </a:solidFill>
                        <a:latin typeface="Cambria" panose="02040503050406030204" pitchFamily="18" charset="0"/>
                      </a:rPr>
                      <m:t>m</m:t>
                    </m:r>
                    <m:r>
                      <a:rPr lang="en-US" sz="2000" i="1" dirty="0" smtClean="0">
                        <a:solidFill>
                          <a:srgbClr val="0C377B"/>
                        </a:solidFill>
                        <a:latin typeface="Cambria Math"/>
                      </a:rPr>
                      <m:t> </m:t>
                    </m:r>
                  </m:oMath>
                </a14:m>
                <a:r>
                  <a:rPr lang="en-US" sz="2000" dirty="0">
                    <a:solidFill>
                      <a:srgbClr val="0C377B"/>
                    </a:solidFill>
                    <a:latin typeface="Cambria" panose="02040503050406030204" pitchFamily="18" charset="0"/>
                  </a:rPr>
                  <a:t>[</a:t>
                </a:r>
                <a14:m>
                  <m:oMath xmlns:m="http://schemas.openxmlformats.org/officeDocument/2006/math">
                    <m:r>
                      <a:rPr lang="en-US" sz="2000" i="1" dirty="0" smtClean="0">
                        <a:solidFill>
                          <a:srgbClr val="0C377B"/>
                        </a:solidFill>
                        <a:latin typeface="Cambria Math"/>
                      </a:rPr>
                      <m:t>2 </m:t>
                    </m:r>
                    <m:r>
                      <m:rPr>
                        <m:nor/>
                      </m:rPr>
                      <a:rPr lang="en-US" sz="2000" i="0" dirty="0" smtClean="0">
                        <a:solidFill>
                          <a:srgbClr val="0C377B"/>
                        </a:solidFill>
                        <a:latin typeface="Cambria" panose="02040503050406030204" pitchFamily="18" charset="0"/>
                      </a:rPr>
                      <m:t>m</m:t>
                    </m:r>
                    <m:r>
                      <a:rPr lang="en-US" sz="2000" i="1" dirty="0" smtClean="0">
                        <a:solidFill>
                          <a:srgbClr val="0C377B"/>
                        </a:solidFill>
                        <a:latin typeface="Cambria Math"/>
                      </a:rPr>
                      <m:t> </m:t>
                    </m:r>
                  </m:oMath>
                </a14:m>
                <a:r>
                  <a:rPr lang="en-US" sz="2000" dirty="0">
                    <a:solidFill>
                      <a:srgbClr val="0C377B"/>
                    </a:solidFill>
                    <a:latin typeface="Cambria" panose="02040503050406030204" pitchFamily="18" charset="0"/>
                  </a:rPr>
                  <a:t>conservative option]</a:t>
                </a:r>
                <a:endParaRPr lang="en-US" sz="2000" strike="sngStrike" dirty="0">
                  <a:solidFill>
                    <a:srgbClr val="0C377B"/>
                  </a:solidFill>
                  <a:latin typeface="Cambria" panose="02040503050406030204" pitchFamily="18" charset="0"/>
                </a:endParaRPr>
              </a:p>
              <a:p>
                <a:pPr marL="457200" lvl="0" indent="-457200">
                  <a:lnSpc>
                    <a:spcPct val="100000"/>
                  </a:lnSpc>
                  <a:spcAft>
                    <a:spcPts val="0"/>
                  </a:spcAft>
                  <a:buClrTx/>
                  <a:buSzTx/>
                </a:pPr>
                <a:r>
                  <a:rPr lang="en-US" sz="2000" b="1" dirty="0" err="1">
                    <a:solidFill>
                      <a:srgbClr val="0C377B"/>
                    </a:solidFill>
                    <a:latin typeface="Cambria" panose="02040503050406030204" pitchFamily="18" charset="0"/>
                  </a:rPr>
                  <a:t>Synchroton</a:t>
                </a:r>
                <a:r>
                  <a:rPr lang="en-US" sz="2000" b="1" dirty="0">
                    <a:solidFill>
                      <a:srgbClr val="0C377B"/>
                    </a:solidFill>
                    <a:latin typeface="Cambria" panose="02040503050406030204" pitchFamily="18" charset="0"/>
                  </a:rPr>
                  <a:t> radiation arc	</a:t>
                </a:r>
                <a:r>
                  <a:rPr lang="en-US" sz="2000" dirty="0">
                    <a:solidFill>
                      <a:srgbClr val="0C377B"/>
                    </a:solidFill>
                    <a:latin typeface="Cambria" panose="02040503050406030204" pitchFamily="18" charset="0"/>
                  </a:rPr>
                  <a:t>26 W/m/aperture (</a:t>
                </a:r>
                <a:r>
                  <a:rPr lang="en-US" sz="2000" dirty="0" smtClean="0">
                    <a:solidFill>
                      <a:srgbClr val="0C377B"/>
                    </a:solidFill>
                    <a:latin typeface="Cambria" panose="02040503050406030204" pitchFamily="18" charset="0"/>
                  </a:rPr>
                  <a:t>filling </a:t>
                </a:r>
                <a:r>
                  <a:rPr lang="en-US" sz="2000" dirty="0">
                    <a:solidFill>
                      <a:srgbClr val="0C377B"/>
                    </a:solidFill>
                    <a:latin typeface="Cambria" panose="02040503050406030204" pitchFamily="18" charset="0"/>
                  </a:rPr>
                  <a:t>fact. 78% in arc)</a:t>
                </a:r>
              </a:p>
              <a:p>
                <a:pPr marL="457200" lvl="0" indent="-457200">
                  <a:lnSpc>
                    <a:spcPct val="100000"/>
                  </a:lnSpc>
                  <a:spcAft>
                    <a:spcPts val="0"/>
                  </a:spcAft>
                  <a:buClrTx/>
                  <a:buSzTx/>
                </a:pPr>
                <a:r>
                  <a:rPr lang="en-US" sz="2000" b="1" dirty="0" err="1">
                    <a:solidFill>
                      <a:srgbClr val="0C377B"/>
                    </a:solidFill>
                    <a:latin typeface="Cambria" panose="02040503050406030204" pitchFamily="18" charset="0"/>
                  </a:rPr>
                  <a:t>Longit</a:t>
                </a:r>
                <a:r>
                  <a:rPr lang="en-US" sz="2000" b="1" dirty="0">
                    <a:solidFill>
                      <a:srgbClr val="0C377B"/>
                    </a:solidFill>
                    <a:latin typeface="Cambria" panose="02040503050406030204" pitchFamily="18" charset="0"/>
                  </a:rPr>
                  <a:t>. emit damping time	0.5 </a:t>
                </a:r>
                <a:r>
                  <a:rPr lang="en-US" sz="2000" b="1" dirty="0" smtClean="0">
                    <a:solidFill>
                      <a:srgbClr val="0C377B"/>
                    </a:solidFill>
                    <a:latin typeface="Cambria" panose="02040503050406030204" pitchFamily="18" charset="0"/>
                  </a:rPr>
                  <a:t>h</a:t>
                </a:r>
                <a:endParaRPr lang="en-US" sz="2000" b="1" dirty="0">
                  <a:solidFill>
                    <a:srgbClr val="0C377B"/>
                  </a:solidFill>
                  <a:latin typeface="Cambria"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519" t="-1348" r="-222"/>
                </a:stretch>
              </a:blipFill>
            </p:spPr>
            <p:txBody>
              <a:bodyPr/>
              <a:lstStyle/>
              <a:p>
                <a:r>
                  <a:rPr lang="en-GB">
                    <a:noFill/>
                  </a:rPr>
                  <a:t> </a:t>
                </a:r>
              </a:p>
            </p:txBody>
          </p:sp>
        </mc:Fallback>
      </mc:AlternateContent>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8</a:t>
            </a:fld>
            <a:endParaRPr lang="en-US" dirty="0"/>
          </a:p>
        </p:txBody>
      </p:sp>
    </p:spTree>
    <p:extLst>
      <p:ext uri="{BB962C8B-B14F-4D97-AF65-F5344CB8AC3E}">
        <p14:creationId xmlns:p14="http://schemas.microsoft.com/office/powerpoint/2010/main" val="22483555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a:t>
            </a:r>
            <a:r>
              <a:rPr lang="en-GB" dirty="0" err="1" smtClean="0"/>
              <a:t>hh</a:t>
            </a:r>
            <a:r>
              <a:rPr lang="en-GB" dirty="0" smtClean="0"/>
              <a:t> Design Challenges</a:t>
            </a:r>
            <a:endParaRPr lang="en-GB" dirty="0"/>
          </a:p>
        </p:txBody>
      </p:sp>
      <p:sp>
        <p:nvSpPr>
          <p:cNvPr id="4" name="Date Placeholder 3"/>
          <p:cNvSpPr>
            <a:spLocks noGrp="1"/>
          </p:cNvSpPr>
          <p:nvPr>
            <p:ph type="dt" sz="half" idx="10"/>
          </p:nvPr>
        </p:nvSpPr>
        <p:spPr/>
        <p:txBody>
          <a:bodyPr/>
          <a:lstStyle/>
          <a:p>
            <a:r>
              <a:rPr lang="en-US" smtClean="0"/>
              <a:t>Oct-2014</a:t>
            </a:r>
            <a:endParaRPr lang="en-US" dirty="0"/>
          </a:p>
        </p:txBody>
      </p:sp>
      <p:sp>
        <p:nvSpPr>
          <p:cNvPr id="5" name="Slide Number Placeholder 4"/>
          <p:cNvSpPr>
            <a:spLocks noGrp="1"/>
          </p:cNvSpPr>
          <p:nvPr>
            <p:ph type="sldNum" sz="quarter" idx="12"/>
          </p:nvPr>
        </p:nvSpPr>
        <p:spPr/>
        <p:txBody>
          <a:bodyPr/>
          <a:lstStyle/>
          <a:p>
            <a:fld id="{4B299E65-BC98-483A-8DDE-40B0893A437C}" type="slidenum">
              <a:rPr lang="en-US" smtClean="0"/>
              <a:pPr/>
              <a:t>9</a:t>
            </a:fld>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736" y="1600200"/>
            <a:ext cx="802452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01176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jectPlan_Office2010">
  <a:themeElements>
    <a:clrScheme name="Decatur">
      <a:dk1>
        <a:sysClr val="windowText" lastClr="000000"/>
      </a:dk1>
      <a:lt1>
        <a:sysClr val="window" lastClr="FFFFFF"/>
      </a:lt1>
      <a:dk2>
        <a:srgbClr val="55554A"/>
      </a:dk2>
      <a:lt2>
        <a:srgbClr val="D7DAE1"/>
      </a:lt2>
      <a:accent1>
        <a:srgbClr val="F4680B"/>
      </a:accent1>
      <a:accent2>
        <a:srgbClr val="ABB19F"/>
      </a:accent2>
      <a:accent3>
        <a:srgbClr val="948774"/>
      </a:accent3>
      <a:accent4>
        <a:srgbClr val="7EB8E7"/>
      </a:accent4>
      <a:accent5>
        <a:srgbClr val="E3B651"/>
      </a:accent5>
      <a:accent6>
        <a:srgbClr val="96756C"/>
      </a:accent6>
      <a:hlink>
        <a:srgbClr val="66AACD"/>
      </a:hlink>
      <a:folHlink>
        <a:srgbClr val="809DB3"/>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7F7ED20-3E7F-448A-8B7D-3421F81531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ProjectPlan_Office2010</Template>
  <TotalTime>0</TotalTime>
  <Words>3475</Words>
  <Application>Microsoft Office PowerPoint</Application>
  <PresentationFormat>On-screen Show (4:3)</PresentationFormat>
  <Paragraphs>616</Paragraphs>
  <Slides>43</Slides>
  <Notes>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ProjectPlan_Office2010</vt:lpstr>
      <vt:lpstr>Future Circular Collider Study FCC-ee SC-RF System</vt:lpstr>
      <vt:lpstr>FCC Study – Scope (1)</vt:lpstr>
      <vt:lpstr>FCC Study – Scope (2)</vt:lpstr>
      <vt:lpstr>FCC Study – Scope (3)</vt:lpstr>
      <vt:lpstr>Collaboration forming</vt:lpstr>
      <vt:lpstr>FCC Kick-off Meeting</vt:lpstr>
      <vt:lpstr>FCC Parameters</vt:lpstr>
      <vt:lpstr>FCC-hh parameters</vt:lpstr>
      <vt:lpstr>FCC-hh Design Challenges</vt:lpstr>
      <vt:lpstr>FCC-hh SR Heat Load</vt:lpstr>
      <vt:lpstr>FCC-hh High-Field Magnet R&amp;D</vt:lpstr>
      <vt:lpstr>EuroCirCol Proposal</vt:lpstr>
      <vt:lpstr>FCC-ee parameters</vt:lpstr>
      <vt:lpstr>Why back to circular?</vt:lpstr>
      <vt:lpstr>FCC-ee Design Challenges</vt:lpstr>
      <vt:lpstr>FCC-ee RF System</vt:lpstr>
      <vt:lpstr>Compare: LEP-II RF System</vt:lpstr>
      <vt:lpstr>FCC RF R&amp;D Subjects</vt:lpstr>
      <vt:lpstr>Superconducting RF: General Considerations</vt:lpstr>
      <vt:lpstr>FHC-ee @175 GeV in numbers</vt:lpstr>
      <vt:lpstr>Superconducting RF</vt:lpstr>
      <vt:lpstr>Superconducting RF</vt:lpstr>
      <vt:lpstr>Superconducting RF Power couplers</vt:lpstr>
      <vt:lpstr>FCC: Areas of SRF R&amp;D work</vt:lpstr>
      <vt:lpstr>CERN present SRF work</vt:lpstr>
      <vt:lpstr>CERN EB Welding machine</vt:lpstr>
      <vt:lpstr>CERN SRF Infrastructure (1)</vt:lpstr>
      <vt:lpstr>CERN SRF Infrastructure (2)</vt:lpstr>
      <vt:lpstr>CERN SRF Infrastructure (3)</vt:lpstr>
      <vt:lpstr>CERN SRF Infrastructure (4)</vt:lpstr>
      <vt:lpstr>CERN SRF Infrastructure (5)</vt:lpstr>
      <vt:lpstr>SC RF R&amp;D Opportunities </vt:lpstr>
      <vt:lpstr>Energy Conversion Efficiency</vt:lpstr>
      <vt:lpstr>Study of high η klystrons</vt:lpstr>
      <vt:lpstr>IOTs</vt:lpstr>
      <vt:lpstr>MB-IOT Study</vt:lpstr>
      <vt:lpstr>Summary</vt:lpstr>
      <vt:lpstr>spare slides</vt:lpstr>
      <vt:lpstr>Superconducting RF: Choice of frequency (-ies)</vt:lpstr>
      <vt:lpstr>FCC Organization</vt:lpstr>
      <vt:lpstr>FCC Technology R&amp;D excerpt from WBS:</vt:lpstr>
      <vt:lpstr>RF Systems</vt:lpstr>
      <vt:lpstr>R&amp;D on high availability systems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FCC RF Legnaro</dc:title>
  <dc:creator/>
  <cp:lastModifiedBy/>
  <cp:revision>1</cp:revision>
  <dcterms:created xsi:type="dcterms:W3CDTF">2014-01-22T08:56:06Z</dcterms:created>
  <dcterms:modified xsi:type="dcterms:W3CDTF">2014-10-05T10:58:27Z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TC022643319991</vt:lpwstr>
  </property>
</Properties>
</file>