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1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44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93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80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55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90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90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4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5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30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98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7ED2-CFE1-43A7-AA0E-92D252FFD673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0943-03D7-465A-A701-31B99F5E24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7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几何显示的更新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143000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龙沛洵</a:t>
            </a:r>
            <a:endParaRPr lang="en-US" altLang="zh-CN" sz="2000" dirty="0" smtClean="0"/>
          </a:p>
          <a:p>
            <a:r>
              <a:rPr lang="en-US" altLang="zh-CN" sz="2000" dirty="0" smtClean="0"/>
              <a:t>2019.5.16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77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641" y="0"/>
            <a:ext cx="7886700" cy="91328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答辩中提及的几何选取流程</a:t>
            </a:r>
            <a:endParaRPr lang="zh-CN" altLang="en-US" sz="2800" dirty="0"/>
          </a:p>
        </p:txBody>
      </p:sp>
      <p:grpSp>
        <p:nvGrpSpPr>
          <p:cNvPr id="6" name="画布 82"/>
          <p:cNvGrpSpPr/>
          <p:nvPr/>
        </p:nvGrpSpPr>
        <p:grpSpPr>
          <a:xfrm>
            <a:off x="1" y="913284"/>
            <a:ext cx="4551218" cy="5607627"/>
            <a:chOff x="0" y="0"/>
            <a:chExt cx="5274310" cy="762000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5274310" cy="7620000"/>
            </a:xfrm>
            <a:prstGeom prst="rect">
              <a:avLst/>
            </a:prstGeom>
          </p:spPr>
        </p:sp>
        <p:sp>
          <p:nvSpPr>
            <p:cNvPr id="8" name="流程图: 可选过程 7"/>
            <p:cNvSpPr/>
            <p:nvPr/>
          </p:nvSpPr>
          <p:spPr>
            <a:xfrm>
              <a:off x="1189990" y="171450"/>
              <a:ext cx="885825" cy="314325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开始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流程图: 过程 8"/>
            <p:cNvSpPr/>
            <p:nvPr/>
          </p:nvSpPr>
          <p:spPr>
            <a:xfrm>
              <a:off x="466724" y="685801"/>
              <a:ext cx="2333625" cy="333375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用户单击</a:t>
              </a:r>
              <a:r>
                <a:rPr lang="en-US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[</a:t>
              </a:r>
              <a:r>
                <a:rPr lang="en-US" sz="1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Open Event File</a:t>
              </a:r>
              <a:r>
                <a:rPr lang="en-US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]</a:t>
              </a:r>
              <a:r>
                <a:rPr lang="zh-CN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按钮</a:t>
              </a:r>
              <a:endParaRPr lang="zh-CN" sz="105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流程图: 决策 9"/>
            <p:cNvSpPr/>
            <p:nvPr/>
          </p:nvSpPr>
          <p:spPr>
            <a:xfrm>
              <a:off x="356869" y="1209677"/>
              <a:ext cx="2552701" cy="533399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8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已</a:t>
              </a: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加载几何</a:t>
              </a:r>
              <a:r>
                <a:rPr lang="zh-CN" altLang="zh-CN" sz="800" kern="100" dirty="0">
                  <a:cs typeface="Times New Roman" panose="02020603050405020304" pitchFamily="18" charset="0"/>
                </a:rPr>
                <a:t>探测器</a:t>
              </a:r>
              <a:r>
                <a:rPr lang="en-US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  <a:endParaRPr lang="zh-CN" sz="9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流程图: 决策 10"/>
            <p:cNvSpPr/>
            <p:nvPr/>
          </p:nvSpPr>
          <p:spPr>
            <a:xfrm>
              <a:off x="3052445" y="2362201"/>
              <a:ext cx="1847850" cy="523875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用户选择</a:t>
              </a:r>
              <a:endParaRPr lang="zh-CN" sz="105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流程图: 过程 11"/>
            <p:cNvSpPr/>
            <p:nvPr/>
          </p:nvSpPr>
          <p:spPr>
            <a:xfrm>
              <a:off x="3152140" y="1695451"/>
              <a:ext cx="1647825" cy="504825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9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询问用户是否使用当前探测器几何</a:t>
              </a:r>
              <a:endParaRPr lang="zh-CN" sz="10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61365" y="3124201"/>
              <a:ext cx="1743075" cy="3333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弹出打开对话框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51840" y="3677921"/>
              <a:ext cx="1762125" cy="3333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用户选择事例文件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104810" y="3132752"/>
              <a:ext cx="1743075" cy="3248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弹出打开对话框</a:t>
              </a:r>
              <a:endParaRPr lang="zh-CN" sz="12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095285" y="3686471"/>
              <a:ext cx="1762125" cy="3248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用户选择事例文件</a:t>
              </a:r>
              <a:endParaRPr lang="zh-CN" sz="12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7" name="流程图: 过程 16"/>
            <p:cNvSpPr/>
            <p:nvPr/>
          </p:nvSpPr>
          <p:spPr>
            <a:xfrm>
              <a:off x="728345" y="6562727"/>
              <a:ext cx="1809750" cy="32385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对事例文件进行显示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流程图: 可选过程 17"/>
            <p:cNvSpPr/>
            <p:nvPr/>
          </p:nvSpPr>
          <p:spPr>
            <a:xfrm>
              <a:off x="1170940" y="7124702"/>
              <a:ext cx="923925" cy="314325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1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结束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9" name="直接箭头连接符 18"/>
            <p:cNvCxnSpPr>
              <a:stCxn id="8" idx="2"/>
              <a:endCxn id="9" idx="0"/>
            </p:cNvCxnSpPr>
            <p:nvPr/>
          </p:nvCxnSpPr>
          <p:spPr>
            <a:xfrm>
              <a:off x="1632903" y="485775"/>
              <a:ext cx="634" cy="2000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接箭头连接符 19"/>
            <p:cNvCxnSpPr>
              <a:stCxn id="9" idx="2"/>
              <a:endCxn id="10" idx="0"/>
            </p:cNvCxnSpPr>
            <p:nvPr/>
          </p:nvCxnSpPr>
          <p:spPr>
            <a:xfrm flipH="1">
              <a:off x="1633220" y="1019176"/>
              <a:ext cx="317" cy="19050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肘形连接符 20"/>
            <p:cNvCxnSpPr>
              <a:stCxn id="10" idx="3"/>
              <a:endCxn id="12" idx="0"/>
            </p:cNvCxnSpPr>
            <p:nvPr/>
          </p:nvCxnSpPr>
          <p:spPr>
            <a:xfrm>
              <a:off x="2909570" y="1476377"/>
              <a:ext cx="1066483" cy="219074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接箭头连接符 21"/>
            <p:cNvCxnSpPr>
              <a:stCxn id="10" idx="2"/>
              <a:endCxn id="13" idx="0"/>
            </p:cNvCxnSpPr>
            <p:nvPr/>
          </p:nvCxnSpPr>
          <p:spPr>
            <a:xfrm flipH="1">
              <a:off x="1632903" y="1743076"/>
              <a:ext cx="317" cy="13811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接箭头连接符 22"/>
            <p:cNvCxnSpPr>
              <a:stCxn id="12" idx="2"/>
              <a:endCxn id="11" idx="0"/>
            </p:cNvCxnSpPr>
            <p:nvPr/>
          </p:nvCxnSpPr>
          <p:spPr>
            <a:xfrm>
              <a:off x="3976053" y="2200276"/>
              <a:ext cx="317" cy="1619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肘形连接符 23"/>
            <p:cNvCxnSpPr>
              <a:stCxn id="11" idx="1"/>
              <a:endCxn id="13" idx="0"/>
            </p:cNvCxnSpPr>
            <p:nvPr/>
          </p:nvCxnSpPr>
          <p:spPr>
            <a:xfrm rot="10800000" flipV="1">
              <a:off x="1632903" y="2624139"/>
              <a:ext cx="1419542" cy="500062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接箭头连接符 24"/>
            <p:cNvCxnSpPr>
              <a:stCxn id="11" idx="2"/>
              <a:endCxn id="15" idx="0"/>
            </p:cNvCxnSpPr>
            <p:nvPr/>
          </p:nvCxnSpPr>
          <p:spPr>
            <a:xfrm flipH="1">
              <a:off x="3976348" y="2886076"/>
              <a:ext cx="22" cy="24667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接箭头连接符 25"/>
            <p:cNvCxnSpPr>
              <a:stCxn id="13" idx="2"/>
              <a:endCxn id="14" idx="0"/>
            </p:cNvCxnSpPr>
            <p:nvPr/>
          </p:nvCxnSpPr>
          <p:spPr>
            <a:xfrm>
              <a:off x="1632903" y="3457576"/>
              <a:ext cx="0" cy="220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接箭头连接符 26"/>
            <p:cNvCxnSpPr>
              <a:stCxn id="14" idx="2"/>
              <a:endCxn id="34" idx="1"/>
            </p:cNvCxnSpPr>
            <p:nvPr/>
          </p:nvCxnSpPr>
          <p:spPr>
            <a:xfrm>
              <a:off x="1632903" y="4011296"/>
              <a:ext cx="0" cy="2749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接箭头连接符 27"/>
            <p:cNvCxnSpPr>
              <a:stCxn id="15" idx="2"/>
              <a:endCxn id="16" idx="0"/>
            </p:cNvCxnSpPr>
            <p:nvPr/>
          </p:nvCxnSpPr>
          <p:spPr>
            <a:xfrm>
              <a:off x="3976348" y="3457576"/>
              <a:ext cx="0" cy="2288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直接箭头连接符 28"/>
            <p:cNvCxnSpPr>
              <a:stCxn id="17" idx="2"/>
              <a:endCxn id="18" idx="0"/>
            </p:cNvCxnSpPr>
            <p:nvPr/>
          </p:nvCxnSpPr>
          <p:spPr>
            <a:xfrm flipH="1">
              <a:off x="1632903" y="6886577"/>
              <a:ext cx="317" cy="2381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0" name="文本框 118"/>
            <p:cNvSpPr txBox="1"/>
            <p:nvPr/>
          </p:nvSpPr>
          <p:spPr>
            <a:xfrm>
              <a:off x="2861944" y="1177164"/>
              <a:ext cx="381001" cy="32384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是</a:t>
              </a:r>
              <a:endParaRPr lang="zh-CN" sz="105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118"/>
            <p:cNvSpPr txBox="1"/>
            <p:nvPr/>
          </p:nvSpPr>
          <p:spPr>
            <a:xfrm>
              <a:off x="1590675" y="1743076"/>
              <a:ext cx="381000" cy="323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否</a:t>
              </a:r>
              <a:endParaRPr lang="zh-CN" sz="12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" name="文本框 118"/>
            <p:cNvSpPr txBox="1"/>
            <p:nvPr/>
          </p:nvSpPr>
          <p:spPr>
            <a:xfrm>
              <a:off x="3952875" y="2847001"/>
              <a:ext cx="381000" cy="323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是</a:t>
              </a:r>
              <a:endParaRPr lang="zh-CN" sz="12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3" name="文本框 118"/>
            <p:cNvSpPr txBox="1"/>
            <p:nvPr/>
          </p:nvSpPr>
          <p:spPr>
            <a:xfrm>
              <a:off x="2754262" y="2332968"/>
              <a:ext cx="381000" cy="323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否</a:t>
              </a:r>
              <a:endParaRPr lang="zh-CN" sz="12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4" name="流程图: 数据 33"/>
            <p:cNvSpPr/>
            <p:nvPr/>
          </p:nvSpPr>
          <p:spPr>
            <a:xfrm>
              <a:off x="380365" y="4286251"/>
              <a:ext cx="2505076" cy="4953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根据</a:t>
              </a:r>
              <a:r>
                <a:rPr lang="zh-CN" sz="8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事例文件的</a:t>
              </a:r>
              <a:r>
                <a:rPr lang="en-US" sz="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Run</a:t>
              </a:r>
              <a:r>
                <a:rPr lang="zh-CN" sz="8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号加载合适的探测器</a:t>
              </a: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几何</a:t>
              </a:r>
              <a:endParaRPr lang="zh-CN" sz="9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流程图: 决策 34"/>
            <p:cNvSpPr/>
            <p:nvPr/>
          </p:nvSpPr>
          <p:spPr>
            <a:xfrm>
              <a:off x="2928620" y="4724399"/>
              <a:ext cx="2095499" cy="752476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7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根据</a:t>
              </a:r>
              <a:r>
                <a:rPr lang="en-US" sz="7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Run</a:t>
              </a:r>
              <a:r>
                <a:rPr lang="zh-CN" sz="7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号判断当前探测器几何是否合适</a:t>
              </a:r>
              <a:endParaRPr lang="zh-CN" sz="10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流程图: 过程 35"/>
            <p:cNvSpPr/>
            <p:nvPr/>
          </p:nvSpPr>
          <p:spPr>
            <a:xfrm>
              <a:off x="3070860" y="5791201"/>
              <a:ext cx="1809750" cy="32385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9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提示用户探测器几何不合适</a:t>
              </a:r>
              <a:endParaRPr lang="zh-CN" sz="1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37" name="直接箭头连接符 36"/>
            <p:cNvCxnSpPr>
              <a:stCxn id="16" idx="2"/>
              <a:endCxn id="35" idx="0"/>
            </p:cNvCxnSpPr>
            <p:nvPr/>
          </p:nvCxnSpPr>
          <p:spPr>
            <a:xfrm>
              <a:off x="3976348" y="4011296"/>
              <a:ext cx="22" cy="71310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35" idx="2"/>
              <a:endCxn id="36" idx="0"/>
            </p:cNvCxnSpPr>
            <p:nvPr/>
          </p:nvCxnSpPr>
          <p:spPr>
            <a:xfrm flipH="1">
              <a:off x="3975735" y="5476875"/>
              <a:ext cx="635" cy="31432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肘形连接符 38"/>
            <p:cNvCxnSpPr>
              <a:stCxn id="35" idx="1"/>
              <a:endCxn id="17" idx="0"/>
            </p:cNvCxnSpPr>
            <p:nvPr/>
          </p:nvCxnSpPr>
          <p:spPr>
            <a:xfrm rot="10800000" flipV="1">
              <a:off x="1633220" y="5100637"/>
              <a:ext cx="1295400" cy="1462090"/>
            </a:xfrm>
            <a:prstGeom prst="bentConnector2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34" idx="4"/>
              <a:endCxn id="17" idx="0"/>
            </p:cNvCxnSpPr>
            <p:nvPr/>
          </p:nvCxnSpPr>
          <p:spPr>
            <a:xfrm>
              <a:off x="1632903" y="4781551"/>
              <a:ext cx="317" cy="17811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肘形连接符 40"/>
            <p:cNvCxnSpPr>
              <a:stCxn id="36" idx="2"/>
              <a:endCxn id="17" idx="0"/>
            </p:cNvCxnSpPr>
            <p:nvPr/>
          </p:nvCxnSpPr>
          <p:spPr>
            <a:xfrm rot="5400000">
              <a:off x="2580640" y="5167632"/>
              <a:ext cx="447676" cy="2342515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文本框 118"/>
            <p:cNvSpPr txBox="1"/>
            <p:nvPr/>
          </p:nvSpPr>
          <p:spPr>
            <a:xfrm>
              <a:off x="2513965" y="4799170"/>
              <a:ext cx="562950" cy="323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合适</a:t>
              </a:r>
              <a:endParaRPr lang="zh-CN" sz="12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43" name="文本框 118"/>
            <p:cNvSpPr txBox="1"/>
            <p:nvPr/>
          </p:nvSpPr>
          <p:spPr>
            <a:xfrm>
              <a:off x="3949671" y="5440119"/>
              <a:ext cx="686775" cy="323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不合适</a:t>
              </a:r>
              <a:endParaRPr lang="zh-CN" sz="12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4527470" y="938752"/>
            <a:ext cx="4599599" cy="5685754"/>
            <a:chOff x="4527470" y="938752"/>
            <a:chExt cx="4599599" cy="5685754"/>
          </a:xfrm>
        </p:grpSpPr>
        <p:grpSp>
          <p:nvGrpSpPr>
            <p:cNvPr id="44" name="画布 82"/>
            <p:cNvGrpSpPr/>
            <p:nvPr/>
          </p:nvGrpSpPr>
          <p:grpSpPr>
            <a:xfrm>
              <a:off x="4527470" y="938752"/>
              <a:ext cx="4551218" cy="5685754"/>
              <a:chOff x="0" y="0"/>
              <a:chExt cx="5274310" cy="7726164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0" y="0"/>
                <a:ext cx="5274310" cy="7620000"/>
              </a:xfrm>
              <a:prstGeom prst="rect">
                <a:avLst/>
              </a:prstGeom>
            </p:spPr>
          </p:sp>
          <p:sp>
            <p:nvSpPr>
              <p:cNvPr id="46" name="流程图: 可选过程 45"/>
              <p:cNvSpPr/>
              <p:nvPr/>
            </p:nvSpPr>
            <p:spPr>
              <a:xfrm>
                <a:off x="1192308" y="171451"/>
                <a:ext cx="885825" cy="314326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开始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流程图: 过程 46"/>
              <p:cNvSpPr/>
              <p:nvPr/>
            </p:nvSpPr>
            <p:spPr>
              <a:xfrm>
                <a:off x="468407" y="685801"/>
                <a:ext cx="2333625" cy="333375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用户单击</a:t>
                </a:r>
                <a:r>
                  <a:rPr lang="en-US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[</a:t>
                </a:r>
                <a:r>
                  <a:rPr lang="en-US" sz="10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Open Event File</a:t>
                </a:r>
                <a:r>
                  <a:rPr lang="en-US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]</a:t>
                </a: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按钮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流程图: 决策 47"/>
              <p:cNvSpPr/>
              <p:nvPr/>
            </p:nvSpPr>
            <p:spPr>
              <a:xfrm>
                <a:off x="358870" y="2367639"/>
                <a:ext cx="2552701" cy="533399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8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已</a:t>
                </a: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加载几何</a:t>
                </a:r>
                <a:r>
                  <a:rPr lang="zh-CN" altLang="zh-CN" sz="800" kern="100" dirty="0">
                    <a:cs typeface="Times New Roman" panose="02020603050405020304" pitchFamily="18" charset="0"/>
                  </a:rPr>
                  <a:t>探测器</a:t>
                </a:r>
                <a:r>
                  <a:rPr lang="en-US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?</a:t>
                </a:r>
                <a:endParaRPr lang="zh-CN" sz="9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流程图: 决策 48"/>
              <p:cNvSpPr/>
              <p:nvPr/>
            </p:nvSpPr>
            <p:spPr>
              <a:xfrm>
                <a:off x="3115410" y="5214939"/>
                <a:ext cx="1847850" cy="523875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用户选择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流程图: 过程 49"/>
              <p:cNvSpPr/>
              <p:nvPr/>
            </p:nvSpPr>
            <p:spPr>
              <a:xfrm>
                <a:off x="3173984" y="4410866"/>
                <a:ext cx="1730703" cy="636172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zh-CN" sz="8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提示用户探测器</a:t>
                </a:r>
                <a:r>
                  <a:rPr lang="zh-CN" altLang="zh-CN" sz="800" dirty="0" smtClean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几何</a:t>
                </a:r>
                <a:r>
                  <a:rPr lang="zh-CN" altLang="en-US" sz="800" dirty="0" smtClean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可能</a:t>
                </a:r>
                <a:r>
                  <a:rPr lang="zh-CN" altLang="zh-CN" sz="800" dirty="0" smtClean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不合适</a:t>
                </a:r>
                <a:r>
                  <a:rPr lang="zh-CN" altLang="en-US" sz="800" dirty="0" smtClean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，并</a:t>
                </a: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询问</a:t>
                </a:r>
                <a:r>
                  <a:rPr lang="zh-CN" sz="8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用户</a:t>
                </a: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是否</a:t>
                </a:r>
                <a:r>
                  <a:rPr lang="zh-CN" altLang="en-US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继续</a:t>
                </a: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使用</a:t>
                </a:r>
                <a:r>
                  <a:rPr lang="zh-CN" sz="8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当前探测器几何</a:t>
                </a:r>
                <a:endParaRPr lang="zh-CN" sz="9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763681" y="1239800"/>
                <a:ext cx="1743077" cy="3333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弹出打开对话框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754158" y="1815340"/>
                <a:ext cx="1762125" cy="3333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用户选择事例文件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流程图: 过程 54"/>
              <p:cNvSpPr/>
              <p:nvPr/>
            </p:nvSpPr>
            <p:spPr>
              <a:xfrm>
                <a:off x="730345" y="6852222"/>
                <a:ext cx="1809750" cy="323850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对事例文件进行显示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流程图: 可选过程 55"/>
              <p:cNvSpPr/>
              <p:nvPr/>
            </p:nvSpPr>
            <p:spPr>
              <a:xfrm>
                <a:off x="1173257" y="7411838"/>
                <a:ext cx="923925" cy="314326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结束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7" name="直接箭头连接符 56"/>
              <p:cNvCxnSpPr>
                <a:stCxn id="46" idx="2"/>
                <a:endCxn id="47" idx="0"/>
              </p:cNvCxnSpPr>
              <p:nvPr/>
            </p:nvCxnSpPr>
            <p:spPr>
              <a:xfrm flipH="1">
                <a:off x="1635220" y="485776"/>
                <a:ext cx="1" cy="2000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8" name="直接箭头连接符 57"/>
              <p:cNvCxnSpPr>
                <a:stCxn id="52" idx="2"/>
                <a:endCxn id="48" idx="0"/>
              </p:cNvCxnSpPr>
              <p:nvPr/>
            </p:nvCxnSpPr>
            <p:spPr>
              <a:xfrm>
                <a:off x="1635221" y="2148715"/>
                <a:ext cx="0" cy="2189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9" name="肘形连接符 58"/>
              <p:cNvCxnSpPr>
                <a:stCxn id="48" idx="3"/>
                <a:endCxn id="73" idx="0"/>
              </p:cNvCxnSpPr>
              <p:nvPr/>
            </p:nvCxnSpPr>
            <p:spPr>
              <a:xfrm>
                <a:off x="2911571" y="2634339"/>
                <a:ext cx="1127764" cy="784462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0" name="直接箭头连接符 59"/>
              <p:cNvCxnSpPr>
                <a:stCxn id="47" idx="2"/>
                <a:endCxn id="51" idx="0"/>
              </p:cNvCxnSpPr>
              <p:nvPr/>
            </p:nvCxnSpPr>
            <p:spPr>
              <a:xfrm>
                <a:off x="1635220" y="1019176"/>
                <a:ext cx="0" cy="2206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1" name="直接箭头连接符 60"/>
              <p:cNvCxnSpPr>
                <a:stCxn id="50" idx="2"/>
                <a:endCxn id="49" idx="0"/>
              </p:cNvCxnSpPr>
              <p:nvPr/>
            </p:nvCxnSpPr>
            <p:spPr>
              <a:xfrm>
                <a:off x="4039336" y="5047038"/>
                <a:ext cx="0" cy="1679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2" name="肘形连接符 61"/>
              <p:cNvCxnSpPr>
                <a:stCxn id="49" idx="1"/>
                <a:endCxn id="55" idx="0"/>
              </p:cNvCxnSpPr>
              <p:nvPr/>
            </p:nvCxnSpPr>
            <p:spPr>
              <a:xfrm rot="10800000" flipV="1">
                <a:off x="1635221" y="5476875"/>
                <a:ext cx="1480190" cy="1375345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3" name="直接箭头连接符 62"/>
              <p:cNvCxnSpPr>
                <a:stCxn id="49" idx="2"/>
                <a:endCxn id="179" idx="1"/>
              </p:cNvCxnSpPr>
              <p:nvPr/>
            </p:nvCxnSpPr>
            <p:spPr>
              <a:xfrm>
                <a:off x="4039336" y="5738814"/>
                <a:ext cx="0" cy="27384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4" name="直接箭头连接符 63"/>
              <p:cNvCxnSpPr>
                <a:stCxn id="51" idx="2"/>
                <a:endCxn id="52" idx="0"/>
              </p:cNvCxnSpPr>
              <p:nvPr/>
            </p:nvCxnSpPr>
            <p:spPr>
              <a:xfrm>
                <a:off x="1635220" y="1573175"/>
                <a:ext cx="1" cy="2421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5" name="直接箭头连接符 64"/>
              <p:cNvCxnSpPr>
                <a:stCxn id="48" idx="2"/>
                <a:endCxn id="72" idx="1"/>
              </p:cNvCxnSpPr>
              <p:nvPr/>
            </p:nvCxnSpPr>
            <p:spPr>
              <a:xfrm flipH="1">
                <a:off x="1635220" y="2901038"/>
                <a:ext cx="1" cy="2459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7" name="直接箭头连接符 66"/>
              <p:cNvCxnSpPr>
                <a:stCxn id="55" idx="2"/>
                <a:endCxn id="56" idx="0"/>
              </p:cNvCxnSpPr>
              <p:nvPr/>
            </p:nvCxnSpPr>
            <p:spPr>
              <a:xfrm flipH="1">
                <a:off x="1635220" y="7176072"/>
                <a:ext cx="1" cy="2357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68" name="文本框 118"/>
              <p:cNvSpPr txBox="1"/>
              <p:nvPr/>
            </p:nvSpPr>
            <p:spPr>
              <a:xfrm>
                <a:off x="2912722" y="2338186"/>
                <a:ext cx="381001" cy="32384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是</a:t>
                </a:r>
                <a:endParaRPr lang="zh-CN" sz="105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文本框 118"/>
              <p:cNvSpPr txBox="1"/>
              <p:nvPr/>
            </p:nvSpPr>
            <p:spPr>
              <a:xfrm>
                <a:off x="4013669" y="5701533"/>
                <a:ext cx="381000" cy="3232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dirty="0"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否</a:t>
                </a:r>
                <a:endParaRPr lang="zh-CN" sz="12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0" name="文本框 118"/>
              <p:cNvSpPr txBox="1"/>
              <p:nvPr/>
            </p:nvSpPr>
            <p:spPr>
              <a:xfrm>
                <a:off x="2738753" y="5151309"/>
                <a:ext cx="381000" cy="3232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dirty="0"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是</a:t>
                </a:r>
                <a:endParaRPr lang="zh-CN" sz="12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1" name="文本框 118"/>
              <p:cNvSpPr txBox="1"/>
              <p:nvPr/>
            </p:nvSpPr>
            <p:spPr>
              <a:xfrm>
                <a:off x="1659076" y="2810130"/>
                <a:ext cx="381000" cy="3232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dirty="0"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否</a:t>
                </a:r>
                <a:endParaRPr lang="zh-CN" sz="12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2" name="流程图: 数据 71"/>
              <p:cNvSpPr/>
              <p:nvPr/>
            </p:nvSpPr>
            <p:spPr>
              <a:xfrm>
                <a:off x="382681" y="3146951"/>
                <a:ext cx="2505076" cy="441932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根据</a:t>
                </a:r>
                <a:r>
                  <a:rPr lang="zh-CN" sz="8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事例文件的</a:t>
                </a:r>
                <a:r>
                  <a:rPr lang="en-US" sz="8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Run</a:t>
                </a:r>
                <a:r>
                  <a:rPr lang="zh-CN" sz="8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号加载合适的探测器</a:t>
                </a:r>
                <a:r>
                  <a:rPr lang="zh-CN" sz="800" kern="100" dirty="0" smtClean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几何</a:t>
                </a:r>
                <a:endParaRPr lang="zh-CN" sz="9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流程图: 决策 72"/>
              <p:cNvSpPr/>
              <p:nvPr/>
            </p:nvSpPr>
            <p:spPr>
              <a:xfrm>
                <a:off x="2991585" y="3418801"/>
                <a:ext cx="2095499" cy="752476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sz="7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根据</a:t>
                </a:r>
                <a:r>
                  <a:rPr lang="en-US" sz="7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Run</a:t>
                </a:r>
                <a:r>
                  <a:rPr lang="zh-CN" sz="700" kern="1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号判断当前探测器几何是否合适</a:t>
                </a:r>
                <a:endParaRPr lang="zh-CN" sz="10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6" name="直接箭头连接符 75"/>
              <p:cNvCxnSpPr>
                <a:stCxn id="73" idx="2"/>
                <a:endCxn id="50" idx="0"/>
              </p:cNvCxnSpPr>
              <p:nvPr/>
            </p:nvCxnSpPr>
            <p:spPr>
              <a:xfrm>
                <a:off x="4039335" y="4171278"/>
                <a:ext cx="1" cy="239588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肘形连接符 76"/>
              <p:cNvCxnSpPr>
                <a:stCxn id="73" idx="1"/>
                <a:endCxn id="55" idx="0"/>
              </p:cNvCxnSpPr>
              <p:nvPr/>
            </p:nvCxnSpPr>
            <p:spPr>
              <a:xfrm rot="10800000" flipV="1">
                <a:off x="1635222" y="3795040"/>
                <a:ext cx="1356364" cy="3057182"/>
              </a:xfrm>
              <a:prstGeom prst="bentConnector2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>
                <a:stCxn id="72" idx="4"/>
                <a:endCxn id="55" idx="0"/>
              </p:cNvCxnSpPr>
              <p:nvPr/>
            </p:nvCxnSpPr>
            <p:spPr>
              <a:xfrm>
                <a:off x="1635220" y="3588884"/>
                <a:ext cx="1" cy="3263338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肘形连接符 78"/>
              <p:cNvCxnSpPr>
                <a:stCxn id="179" idx="4"/>
                <a:endCxn id="55" idx="0"/>
              </p:cNvCxnSpPr>
              <p:nvPr/>
            </p:nvCxnSpPr>
            <p:spPr>
              <a:xfrm rot="5400000">
                <a:off x="2638462" y="5451346"/>
                <a:ext cx="397635" cy="2404115"/>
              </a:xfrm>
              <a:prstGeom prst="bentConnector3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文本框 118"/>
              <p:cNvSpPr txBox="1"/>
              <p:nvPr/>
            </p:nvSpPr>
            <p:spPr>
              <a:xfrm>
                <a:off x="2521309" y="3745798"/>
                <a:ext cx="562950" cy="3232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dirty="0"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合适</a:t>
                </a:r>
                <a:endParaRPr lang="zh-CN" sz="12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81" name="文本框 118"/>
              <p:cNvSpPr txBox="1"/>
              <p:nvPr/>
            </p:nvSpPr>
            <p:spPr>
              <a:xfrm>
                <a:off x="4033933" y="4079071"/>
                <a:ext cx="686775" cy="3232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1000" dirty="0"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不合适</a:t>
                </a:r>
                <a:endParaRPr lang="zh-CN" sz="12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  <p:sp>
          <p:nvSpPr>
            <p:cNvPr id="179" name="流程图: 数据 178"/>
            <p:cNvSpPr/>
            <p:nvPr/>
          </p:nvSpPr>
          <p:spPr>
            <a:xfrm>
              <a:off x="6898980" y="5363519"/>
              <a:ext cx="2228089" cy="325222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根据</a:t>
              </a:r>
              <a:r>
                <a:rPr lang="zh-CN" sz="8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事例文件的</a:t>
              </a:r>
              <a:r>
                <a:rPr lang="en-US" sz="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Run</a:t>
              </a: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号</a:t>
              </a:r>
              <a:r>
                <a:rPr lang="zh-CN" altLang="en-US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重新</a:t>
              </a: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加载</a:t>
              </a:r>
              <a:r>
                <a:rPr lang="zh-CN" sz="8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合适的探测器</a:t>
              </a:r>
              <a:r>
                <a:rPr lang="zh-CN" sz="800" kern="100" dirty="0" smtClean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几何</a:t>
              </a:r>
              <a:endParaRPr lang="zh-CN" sz="9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86" name="文本框 185"/>
          <p:cNvSpPr txBox="1"/>
          <p:nvPr/>
        </p:nvSpPr>
        <p:spPr>
          <a:xfrm>
            <a:off x="2133357" y="6164545"/>
            <a:ext cx="193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过去的选取流程</a:t>
            </a:r>
            <a:endParaRPr lang="zh-CN" altLang="en-US" dirty="0"/>
          </a:p>
        </p:txBody>
      </p:sp>
      <p:sp>
        <p:nvSpPr>
          <p:cNvPr id="187" name="文本框 186"/>
          <p:cNvSpPr txBox="1"/>
          <p:nvPr/>
        </p:nvSpPr>
        <p:spPr>
          <a:xfrm>
            <a:off x="6803079" y="6151713"/>
            <a:ext cx="193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建议的选取流程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5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使用新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出错问题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出错原因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编译时使用的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的版本与运行时调用的版本不一致。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具体分析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内存占用</a:t>
            </a:r>
            <a:endParaRPr lang="en-US" altLang="zh-CN" dirty="0" smtClean="0"/>
          </a:p>
          <a:p>
            <a:pPr lvl="2">
              <a:lnSpc>
                <a:spcPct val="100000"/>
              </a:lnSpc>
            </a:pPr>
            <a:r>
              <a:rPr lang="zh-CN" altLang="en-US" dirty="0"/>
              <a:t>一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15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16</a:t>
            </a:r>
            <a:r>
              <a:rPr lang="zh-CN" altLang="en-US" dirty="0" smtClean="0"/>
              <a:t>版本的</a:t>
            </a:r>
            <a:r>
              <a:rPr lang="en-US" altLang="zh-CN" dirty="0" err="1" smtClean="0"/>
              <a:t>CgemGeomSvc</a:t>
            </a:r>
            <a:r>
              <a:rPr lang="zh-CN" altLang="en-US" dirty="0"/>
              <a:t>对象</a:t>
            </a:r>
            <a:r>
              <a:rPr lang="zh-CN" altLang="en-US" dirty="0" smtClean="0"/>
              <a:t>：</a:t>
            </a:r>
            <a:r>
              <a:rPr lang="en-US" altLang="zh-CN" dirty="0" smtClean="0"/>
              <a:t>944</a:t>
            </a:r>
            <a:r>
              <a:rPr lang="zh-CN" altLang="en-US" dirty="0" smtClean="0"/>
              <a:t>字节</a:t>
            </a:r>
            <a:endParaRPr lang="en-US" altLang="zh-CN" dirty="0" smtClean="0"/>
          </a:p>
          <a:p>
            <a:pPr lvl="2">
              <a:lnSpc>
                <a:spcPct val="100000"/>
              </a:lnSpc>
            </a:pPr>
            <a:r>
              <a:rPr lang="zh-CN" altLang="en-US" dirty="0"/>
              <a:t>一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19</a:t>
            </a:r>
            <a:r>
              <a:rPr lang="zh-CN" altLang="en-US" dirty="0" smtClean="0"/>
              <a:t>版本的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对象：</a:t>
            </a:r>
            <a:r>
              <a:rPr lang="en-US" altLang="zh-CN" dirty="0" smtClean="0"/>
              <a:t>1024</a:t>
            </a:r>
            <a:r>
              <a:rPr lang="zh-CN" altLang="en-US" dirty="0" smtClean="0"/>
              <a:t>字节</a:t>
            </a:r>
            <a:endParaRPr lang="en-US" altLang="zh-CN" dirty="0" smtClean="0"/>
          </a:p>
          <a:p>
            <a:pPr lvl="2">
              <a:lnSpc>
                <a:spcPct val="100000"/>
              </a:lnSpc>
            </a:pPr>
            <a:r>
              <a:rPr lang="en-US" altLang="zh-CN" dirty="0" smtClean="0"/>
              <a:t>17</a:t>
            </a:r>
            <a:r>
              <a:rPr lang="zh-CN" altLang="en-US" dirty="0" smtClean="0"/>
              <a:t>版本相对于</a:t>
            </a:r>
            <a:r>
              <a:rPr lang="en-US" altLang="zh-CN" dirty="0" smtClean="0"/>
              <a:t>16</a:t>
            </a:r>
            <a:r>
              <a:rPr lang="zh-CN" altLang="en-US" dirty="0" smtClean="0"/>
              <a:t>版本，增加了成员变量，因而内存布局发生了改变。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若编译时是按照</a:t>
            </a:r>
            <a:r>
              <a:rPr lang="en-US" altLang="zh-CN" dirty="0" smtClean="0"/>
              <a:t>14</a:t>
            </a:r>
            <a:r>
              <a:rPr lang="zh-CN" altLang="en-US" dirty="0" smtClean="0"/>
              <a:t>版本，对每个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类型的对象分配</a:t>
            </a:r>
            <a:r>
              <a:rPr lang="en-US" altLang="zh-CN" dirty="0" smtClean="0"/>
              <a:t>944</a:t>
            </a:r>
            <a:r>
              <a:rPr lang="zh-CN" altLang="en-US" dirty="0" smtClean="0"/>
              <a:t>字节的内存空间，但运行时调用的库是</a:t>
            </a:r>
            <a:r>
              <a:rPr lang="en-US" altLang="zh-CN" dirty="0" smtClean="0"/>
              <a:t>19</a:t>
            </a:r>
            <a:r>
              <a:rPr lang="zh-CN" altLang="en-US" dirty="0" smtClean="0"/>
              <a:t>版本的，就会出现内存空间不匹配的问题。反之也会有同样的问题。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/>
              <a:t>编译</a:t>
            </a:r>
            <a:r>
              <a:rPr lang="zh-CN" altLang="en-US" dirty="0" smtClean="0"/>
              <a:t>时编译器根据</a:t>
            </a:r>
            <a:r>
              <a:rPr lang="en-US" altLang="zh-CN" dirty="0" smtClean="0"/>
              <a:t>requirements</a:t>
            </a:r>
            <a:r>
              <a:rPr lang="zh-CN" altLang="en-US" dirty="0" smtClean="0"/>
              <a:t>来找外部库；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运行时程序根据环境变量来找外部库。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31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使用新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出错问题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解决方法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更换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的的版本时，需要将</a:t>
            </a:r>
            <a:r>
              <a:rPr lang="en-US" altLang="zh-CN" dirty="0" err="1" smtClean="0"/>
              <a:t>BesVis</a:t>
            </a:r>
            <a:r>
              <a:rPr lang="zh-CN" altLang="en-US" dirty="0" smtClean="0"/>
              <a:t>以前编译产生的文件全部清空后再完全重新编译。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多个版本</a:t>
            </a:r>
            <a:r>
              <a:rPr lang="en-US" altLang="zh-CN" dirty="0" err="1" smtClean="0"/>
              <a:t>CgemGeomSvc</a:t>
            </a:r>
            <a:r>
              <a:rPr lang="zh-CN" altLang="en-US" dirty="0"/>
              <a:t>并存</a:t>
            </a:r>
            <a:r>
              <a:rPr lang="zh-CN" altLang="en-US" dirty="0" smtClean="0"/>
              <a:t>时，最好修改</a:t>
            </a:r>
            <a:r>
              <a:rPr lang="en-US" altLang="zh-CN" dirty="0" smtClean="0"/>
              <a:t>requirements</a:t>
            </a:r>
            <a:r>
              <a:rPr lang="zh-CN" altLang="en-US" dirty="0" smtClean="0"/>
              <a:t>，指明需要使用的版本，以防止编译器找错版本。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8032"/>
          <a:stretch/>
        </p:blipFill>
        <p:spPr>
          <a:xfrm>
            <a:off x="628650" y="3805818"/>
            <a:ext cx="3628675" cy="18326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0" y="3762089"/>
            <a:ext cx="4124325" cy="187642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1746250" y="5441950"/>
            <a:ext cx="9334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924550" y="5416550"/>
            <a:ext cx="1574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4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本周进行的工作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将使用的</a:t>
            </a:r>
            <a:r>
              <a:rPr lang="en-US" altLang="zh-CN" dirty="0" err="1" smtClean="0"/>
              <a:t>CgemGeomSvc</a:t>
            </a:r>
            <a:r>
              <a:rPr lang="zh-CN" altLang="en-US" dirty="0" smtClean="0"/>
              <a:t>更新到</a:t>
            </a:r>
            <a:r>
              <a:rPr lang="en-US" altLang="zh-CN" dirty="0" smtClean="0"/>
              <a:t>19</a:t>
            </a:r>
            <a:r>
              <a:rPr lang="zh-CN" altLang="en-US" dirty="0" smtClean="0"/>
              <a:t>版本后，需要修改</a:t>
            </a:r>
            <a:r>
              <a:rPr lang="en-US" altLang="zh-CN" dirty="0" err="1" smtClean="0"/>
              <a:t>BesVis</a:t>
            </a:r>
            <a:r>
              <a:rPr lang="zh-CN" altLang="en-US" dirty="0" smtClean="0"/>
              <a:t>中</a:t>
            </a:r>
            <a:r>
              <a:rPr lang="en-US" altLang="zh-CN" dirty="0" smtClean="0"/>
              <a:t>CGEM</a:t>
            </a:r>
            <a:r>
              <a:rPr lang="zh-CN" altLang="en-US" dirty="0" smtClean="0"/>
              <a:t>读出条几何的构建代码，以适应</a:t>
            </a:r>
            <a:r>
              <a:rPr lang="zh-CN" altLang="en-US" dirty="0"/>
              <a:t>新</a:t>
            </a:r>
            <a:r>
              <a:rPr lang="zh-CN" altLang="en-US" dirty="0" smtClean="0"/>
              <a:t>版本的</a:t>
            </a:r>
            <a:r>
              <a:rPr lang="en-US" altLang="zh-CN" dirty="0" err="1" smtClean="0"/>
              <a:t>CgemGeomSvc</a:t>
            </a:r>
            <a:r>
              <a:rPr lang="en-US" altLang="zh-CN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zh-CN" altLang="en-US" dirty="0" smtClean="0"/>
              <a:t>一些需要修改的内容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第二层的</a:t>
            </a:r>
            <a:r>
              <a:rPr lang="en-US" altLang="zh-CN" dirty="0" smtClean="0"/>
              <a:t>X-V</a:t>
            </a:r>
            <a:r>
              <a:rPr lang="zh-CN" altLang="en-US" dirty="0" smtClean="0"/>
              <a:t>夹角</a:t>
            </a:r>
            <a:r>
              <a:rPr lang="en-US" altLang="zh-CN" dirty="0" smtClean="0"/>
              <a:t>α&lt;0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核对每一层的</a:t>
            </a:r>
            <a:r>
              <a:rPr lang="en-US" altLang="zh-CN" dirty="0" smtClean="0"/>
              <a:t>V</a:t>
            </a:r>
            <a:r>
              <a:rPr lang="zh-CN" altLang="en-US" dirty="0" smtClean="0"/>
              <a:t>条的倾斜</a:t>
            </a:r>
            <a:r>
              <a:rPr lang="zh-CN" altLang="en-US" dirty="0" smtClean="0"/>
              <a:t>方向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V</a:t>
            </a:r>
            <a:r>
              <a:rPr lang="zh-CN" altLang="en-US" dirty="0" smtClean="0"/>
              <a:t>条排列的边界，第一个条的</a:t>
            </a:r>
            <a:r>
              <a:rPr lang="zh-CN" altLang="en-US" dirty="0" smtClean="0"/>
              <a:t>位置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/>
              <a:t>同一</a:t>
            </a:r>
            <a:r>
              <a:rPr lang="zh-CN" altLang="en-US" dirty="0" smtClean="0"/>
              <a:t>层两张</a:t>
            </a:r>
            <a:r>
              <a:rPr lang="en-US" altLang="zh-CN" dirty="0" smtClean="0"/>
              <a:t>sheet</a:t>
            </a:r>
            <a:r>
              <a:rPr lang="zh-CN" altLang="en-US" smtClean="0"/>
              <a:t>之间</a:t>
            </a:r>
            <a:r>
              <a:rPr lang="zh-CN" altLang="en-US" smtClean="0"/>
              <a:t>的缝隙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239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454</Words>
  <Application>Microsoft Office PowerPoint</Application>
  <PresentationFormat>全屏显示(4:3)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几何显示的更新</vt:lpstr>
      <vt:lpstr>答辩中提及的几何选取流程</vt:lpstr>
      <vt:lpstr>使用新CgemGeomSvc出错问题</vt:lpstr>
      <vt:lpstr>使用新CgemGeomSvc出错问题</vt:lpstr>
      <vt:lpstr>本周进行的工作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CGEM几何显示的更新</dc:title>
  <dc:creator>MgcosA</dc:creator>
  <cp:lastModifiedBy>MgcosA</cp:lastModifiedBy>
  <cp:revision>17</cp:revision>
  <dcterms:created xsi:type="dcterms:W3CDTF">2019-05-15T11:59:27Z</dcterms:created>
  <dcterms:modified xsi:type="dcterms:W3CDTF">2019-05-16T04:57:54Z</dcterms:modified>
</cp:coreProperties>
</file>