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7ED2-CFE1-43A7-AA0E-92D252FFD673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10943-03D7-465A-A701-31B99F5E24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2166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7ED2-CFE1-43A7-AA0E-92D252FFD673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10943-03D7-465A-A701-31B99F5E24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544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7ED2-CFE1-43A7-AA0E-92D252FFD673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10943-03D7-465A-A701-31B99F5E24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4931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7ED2-CFE1-43A7-AA0E-92D252FFD673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10943-03D7-465A-A701-31B99F5E24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0808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7ED2-CFE1-43A7-AA0E-92D252FFD673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10943-03D7-465A-A701-31B99F5E24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8553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7ED2-CFE1-43A7-AA0E-92D252FFD673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10943-03D7-465A-A701-31B99F5E24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190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7ED2-CFE1-43A7-AA0E-92D252FFD673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10943-03D7-465A-A701-31B99F5E24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7902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7ED2-CFE1-43A7-AA0E-92D252FFD673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10943-03D7-465A-A701-31B99F5E24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548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7ED2-CFE1-43A7-AA0E-92D252FFD673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10943-03D7-465A-A701-31B99F5E24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1559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7ED2-CFE1-43A7-AA0E-92D252FFD673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10943-03D7-465A-A701-31B99F5E24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3306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7ED2-CFE1-43A7-AA0E-92D252FFD673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10943-03D7-465A-A701-31B99F5E24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8986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77ED2-CFE1-43A7-AA0E-92D252FFD673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10943-03D7-465A-A701-31B99F5E24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2769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/>
              <a:t>几何显示的更新</a:t>
            </a:r>
            <a:endParaRPr lang="zh-CN" altLang="en-US" sz="4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4114800"/>
            <a:ext cx="6858000" cy="1143000"/>
          </a:xfrm>
        </p:spPr>
        <p:txBody>
          <a:bodyPr>
            <a:normAutofit/>
          </a:bodyPr>
          <a:lstStyle/>
          <a:p>
            <a:r>
              <a:rPr lang="zh-CN" altLang="en-US" sz="2000" dirty="0" smtClean="0"/>
              <a:t>龙沛洵</a:t>
            </a:r>
            <a:endParaRPr lang="en-US" altLang="zh-CN" sz="2000" dirty="0" smtClean="0"/>
          </a:p>
          <a:p>
            <a:r>
              <a:rPr lang="en-US" altLang="zh-CN" sz="2000" dirty="0" smtClean="0"/>
              <a:t>2019.5.16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776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0641" y="0"/>
            <a:ext cx="7886700" cy="913284"/>
          </a:xfrm>
        </p:spPr>
        <p:txBody>
          <a:bodyPr>
            <a:normAutofit/>
          </a:bodyPr>
          <a:lstStyle/>
          <a:p>
            <a:r>
              <a:rPr lang="zh-CN" altLang="en-US" sz="2800" dirty="0" smtClean="0"/>
              <a:t>答辩中提及的几何选取流程</a:t>
            </a:r>
            <a:endParaRPr lang="zh-CN" altLang="en-US" sz="2800" dirty="0"/>
          </a:p>
        </p:txBody>
      </p:sp>
      <p:grpSp>
        <p:nvGrpSpPr>
          <p:cNvPr id="6" name="画布 82"/>
          <p:cNvGrpSpPr/>
          <p:nvPr/>
        </p:nvGrpSpPr>
        <p:grpSpPr>
          <a:xfrm>
            <a:off x="1" y="913284"/>
            <a:ext cx="4551218" cy="5607627"/>
            <a:chOff x="0" y="0"/>
            <a:chExt cx="5274310" cy="7620000"/>
          </a:xfrm>
        </p:grpSpPr>
        <p:sp>
          <p:nvSpPr>
            <p:cNvPr id="7" name="矩形 6"/>
            <p:cNvSpPr/>
            <p:nvPr/>
          </p:nvSpPr>
          <p:spPr>
            <a:xfrm>
              <a:off x="0" y="0"/>
              <a:ext cx="5274310" cy="7620000"/>
            </a:xfrm>
            <a:prstGeom prst="rect">
              <a:avLst/>
            </a:prstGeom>
          </p:spPr>
        </p:sp>
        <p:sp>
          <p:nvSpPr>
            <p:cNvPr id="8" name="流程图: 可选过程 7"/>
            <p:cNvSpPr/>
            <p:nvPr/>
          </p:nvSpPr>
          <p:spPr>
            <a:xfrm>
              <a:off x="1189990" y="171450"/>
              <a:ext cx="885825" cy="314325"/>
            </a:xfrm>
            <a:prstGeom prst="flowChartAlternateProcess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00" kern="10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开始</a:t>
              </a:r>
              <a:endParaRPr lang="zh-CN" sz="1050" kern="100">
                <a:effectLst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9" name="流程图: 过程 8"/>
            <p:cNvSpPr/>
            <p:nvPr/>
          </p:nvSpPr>
          <p:spPr>
            <a:xfrm>
              <a:off x="466724" y="685801"/>
              <a:ext cx="2333625" cy="333375"/>
            </a:xfrm>
            <a:prstGeom prst="flowChartProcess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0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用户单击</a:t>
              </a:r>
              <a:r>
                <a:rPr lang="en-US" sz="100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[</a:t>
              </a:r>
              <a:r>
                <a:rPr lang="en-US" sz="10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Open Event File</a:t>
              </a:r>
              <a:r>
                <a:rPr lang="en-US" sz="100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]</a:t>
              </a:r>
              <a:r>
                <a:rPr lang="zh-CN" sz="100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按钮</a:t>
              </a:r>
              <a:endParaRPr lang="zh-CN" sz="1050" kern="100" dirty="0">
                <a:effectLst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0" name="流程图: 决策 9"/>
            <p:cNvSpPr/>
            <p:nvPr/>
          </p:nvSpPr>
          <p:spPr>
            <a:xfrm>
              <a:off x="356869" y="1209677"/>
              <a:ext cx="2552701" cy="533399"/>
            </a:xfrm>
            <a:prstGeom prst="flowChartDecisio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80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已</a:t>
              </a:r>
              <a:r>
                <a:rPr lang="zh-CN" sz="800" kern="100" dirty="0" smtClean="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加载几何</a:t>
              </a:r>
              <a:r>
                <a:rPr lang="zh-CN" altLang="zh-CN" sz="800" kern="100" dirty="0">
                  <a:cs typeface="Times New Roman" panose="02020603050405020304" pitchFamily="18" charset="0"/>
                </a:rPr>
                <a:t>探测器</a:t>
              </a:r>
              <a:r>
                <a:rPr lang="en-US" sz="800" kern="100" dirty="0" smtClean="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?</a:t>
              </a:r>
              <a:endParaRPr lang="zh-CN" sz="900" kern="100" dirty="0">
                <a:effectLst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1" name="流程图: 决策 10"/>
            <p:cNvSpPr/>
            <p:nvPr/>
          </p:nvSpPr>
          <p:spPr>
            <a:xfrm>
              <a:off x="3052445" y="2362201"/>
              <a:ext cx="1847850" cy="523875"/>
            </a:xfrm>
            <a:prstGeom prst="flowChartDecisio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0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用户选择</a:t>
              </a:r>
              <a:endParaRPr lang="zh-CN" sz="1050" kern="100" dirty="0">
                <a:effectLst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2" name="流程图: 过程 11"/>
            <p:cNvSpPr/>
            <p:nvPr/>
          </p:nvSpPr>
          <p:spPr>
            <a:xfrm>
              <a:off x="3152140" y="1695451"/>
              <a:ext cx="1647825" cy="504825"/>
            </a:xfrm>
            <a:prstGeom prst="flowChartProcess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90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询问用户是否使用当前探测器几何</a:t>
              </a:r>
              <a:endParaRPr lang="zh-CN" sz="1000" kern="100" dirty="0">
                <a:effectLst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761365" y="3124201"/>
              <a:ext cx="1743075" cy="33337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00" kern="10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弹出打开对话框</a:t>
              </a:r>
              <a:endParaRPr lang="zh-CN" sz="1050" kern="100">
                <a:effectLst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751840" y="3677921"/>
              <a:ext cx="1762125" cy="33337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00" kern="10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用户选择事例文件</a:t>
              </a:r>
              <a:endParaRPr lang="zh-CN" sz="1050" kern="100">
                <a:effectLst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3104810" y="3132752"/>
              <a:ext cx="1743075" cy="32482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0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弹出打开对话框</a:t>
              </a:r>
              <a:endParaRPr lang="zh-CN" sz="12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3095285" y="3686471"/>
              <a:ext cx="1762125" cy="32482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0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用户选择事例文件</a:t>
              </a:r>
              <a:endParaRPr lang="zh-CN" sz="12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17" name="流程图: 过程 16"/>
            <p:cNvSpPr/>
            <p:nvPr/>
          </p:nvSpPr>
          <p:spPr>
            <a:xfrm>
              <a:off x="728345" y="6562727"/>
              <a:ext cx="1809750" cy="323850"/>
            </a:xfrm>
            <a:prstGeom prst="flowChartProcess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00" kern="10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对事例文件进行显示</a:t>
              </a:r>
              <a:endParaRPr lang="zh-CN" sz="1050" kern="100">
                <a:effectLst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8" name="流程图: 可选过程 17"/>
            <p:cNvSpPr/>
            <p:nvPr/>
          </p:nvSpPr>
          <p:spPr>
            <a:xfrm>
              <a:off x="1170940" y="7124702"/>
              <a:ext cx="923925" cy="314325"/>
            </a:xfrm>
            <a:prstGeom prst="flowChartAlternateProcess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00" kern="10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结束</a:t>
              </a:r>
              <a:endParaRPr lang="zh-CN" sz="1050" kern="100">
                <a:effectLst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9" name="直接箭头连接符 18"/>
            <p:cNvCxnSpPr>
              <a:stCxn id="8" idx="2"/>
              <a:endCxn id="9" idx="0"/>
            </p:cNvCxnSpPr>
            <p:nvPr/>
          </p:nvCxnSpPr>
          <p:spPr>
            <a:xfrm>
              <a:off x="1632903" y="485775"/>
              <a:ext cx="634" cy="20002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0" name="直接箭头连接符 19"/>
            <p:cNvCxnSpPr>
              <a:stCxn id="9" idx="2"/>
              <a:endCxn id="10" idx="0"/>
            </p:cNvCxnSpPr>
            <p:nvPr/>
          </p:nvCxnSpPr>
          <p:spPr>
            <a:xfrm flipH="1">
              <a:off x="1633220" y="1019176"/>
              <a:ext cx="317" cy="19050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1" name="肘形连接符 20"/>
            <p:cNvCxnSpPr>
              <a:stCxn id="10" idx="3"/>
              <a:endCxn id="12" idx="0"/>
            </p:cNvCxnSpPr>
            <p:nvPr/>
          </p:nvCxnSpPr>
          <p:spPr>
            <a:xfrm>
              <a:off x="2909570" y="1476377"/>
              <a:ext cx="1066483" cy="219074"/>
            </a:xfrm>
            <a:prstGeom prst="bentConnector2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2" name="直接箭头连接符 21"/>
            <p:cNvCxnSpPr>
              <a:stCxn id="10" idx="2"/>
              <a:endCxn id="13" idx="0"/>
            </p:cNvCxnSpPr>
            <p:nvPr/>
          </p:nvCxnSpPr>
          <p:spPr>
            <a:xfrm flipH="1">
              <a:off x="1632903" y="1743076"/>
              <a:ext cx="317" cy="138112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3" name="直接箭头连接符 22"/>
            <p:cNvCxnSpPr>
              <a:stCxn id="12" idx="2"/>
              <a:endCxn id="11" idx="0"/>
            </p:cNvCxnSpPr>
            <p:nvPr/>
          </p:nvCxnSpPr>
          <p:spPr>
            <a:xfrm>
              <a:off x="3976053" y="2200276"/>
              <a:ext cx="317" cy="16192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4" name="肘形连接符 23"/>
            <p:cNvCxnSpPr>
              <a:stCxn id="11" idx="1"/>
              <a:endCxn id="13" idx="0"/>
            </p:cNvCxnSpPr>
            <p:nvPr/>
          </p:nvCxnSpPr>
          <p:spPr>
            <a:xfrm rot="10800000" flipV="1">
              <a:off x="1632903" y="2624139"/>
              <a:ext cx="1419542" cy="500062"/>
            </a:xfrm>
            <a:prstGeom prst="bentConnector2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5" name="直接箭头连接符 24"/>
            <p:cNvCxnSpPr>
              <a:stCxn id="11" idx="2"/>
              <a:endCxn id="15" idx="0"/>
            </p:cNvCxnSpPr>
            <p:nvPr/>
          </p:nvCxnSpPr>
          <p:spPr>
            <a:xfrm flipH="1">
              <a:off x="3976348" y="2886076"/>
              <a:ext cx="22" cy="24667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6" name="直接箭头连接符 25"/>
            <p:cNvCxnSpPr>
              <a:stCxn id="13" idx="2"/>
              <a:endCxn id="14" idx="0"/>
            </p:cNvCxnSpPr>
            <p:nvPr/>
          </p:nvCxnSpPr>
          <p:spPr>
            <a:xfrm>
              <a:off x="1632903" y="3457576"/>
              <a:ext cx="0" cy="22034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7" name="直接箭头连接符 26"/>
            <p:cNvCxnSpPr>
              <a:stCxn id="14" idx="2"/>
              <a:endCxn id="34" idx="1"/>
            </p:cNvCxnSpPr>
            <p:nvPr/>
          </p:nvCxnSpPr>
          <p:spPr>
            <a:xfrm>
              <a:off x="1632903" y="4011296"/>
              <a:ext cx="0" cy="27495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8" name="直接箭头连接符 27"/>
            <p:cNvCxnSpPr>
              <a:stCxn id="15" idx="2"/>
              <a:endCxn id="16" idx="0"/>
            </p:cNvCxnSpPr>
            <p:nvPr/>
          </p:nvCxnSpPr>
          <p:spPr>
            <a:xfrm>
              <a:off x="3976348" y="3457576"/>
              <a:ext cx="0" cy="22889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9" name="直接箭头连接符 28"/>
            <p:cNvCxnSpPr>
              <a:stCxn id="17" idx="2"/>
              <a:endCxn id="18" idx="0"/>
            </p:cNvCxnSpPr>
            <p:nvPr/>
          </p:nvCxnSpPr>
          <p:spPr>
            <a:xfrm flipH="1">
              <a:off x="1632903" y="6886577"/>
              <a:ext cx="317" cy="23812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30" name="文本框 118"/>
            <p:cNvSpPr txBox="1"/>
            <p:nvPr/>
          </p:nvSpPr>
          <p:spPr>
            <a:xfrm>
              <a:off x="2861944" y="1177164"/>
              <a:ext cx="381001" cy="323848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zh-CN" sz="100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是</a:t>
              </a:r>
              <a:endParaRPr lang="zh-CN" sz="1050" kern="100" dirty="0">
                <a:effectLst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1" name="文本框 118"/>
            <p:cNvSpPr txBox="1"/>
            <p:nvPr/>
          </p:nvSpPr>
          <p:spPr>
            <a:xfrm>
              <a:off x="1590675" y="1743076"/>
              <a:ext cx="381000" cy="32321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zh-CN" sz="100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否</a:t>
              </a:r>
              <a:endParaRPr lang="zh-CN" sz="12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32" name="文本框 118"/>
            <p:cNvSpPr txBox="1"/>
            <p:nvPr/>
          </p:nvSpPr>
          <p:spPr>
            <a:xfrm>
              <a:off x="3952875" y="2847001"/>
              <a:ext cx="381000" cy="32321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zh-CN" sz="100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是</a:t>
              </a:r>
              <a:endParaRPr lang="zh-CN" sz="12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33" name="文本框 118"/>
            <p:cNvSpPr txBox="1"/>
            <p:nvPr/>
          </p:nvSpPr>
          <p:spPr>
            <a:xfrm>
              <a:off x="2754262" y="2332968"/>
              <a:ext cx="381000" cy="32321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zh-CN" sz="1000" dirty="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否</a:t>
              </a:r>
              <a:endParaRPr lang="zh-CN" sz="12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34" name="流程图: 数据 33"/>
            <p:cNvSpPr/>
            <p:nvPr/>
          </p:nvSpPr>
          <p:spPr>
            <a:xfrm>
              <a:off x="380365" y="4286251"/>
              <a:ext cx="2505076" cy="495300"/>
            </a:xfrm>
            <a:prstGeom prst="flowChartInputOutpu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800" kern="100" dirty="0" smtClean="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根据</a:t>
              </a:r>
              <a:r>
                <a:rPr lang="zh-CN" sz="80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事例文件的</a:t>
              </a:r>
              <a:r>
                <a:rPr lang="en-US" sz="8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Run</a:t>
              </a:r>
              <a:r>
                <a:rPr lang="zh-CN" sz="80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号加载合适的探测器</a:t>
              </a:r>
              <a:r>
                <a:rPr lang="zh-CN" sz="800" kern="100" dirty="0" smtClean="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几何</a:t>
              </a:r>
              <a:endParaRPr lang="zh-CN" sz="900" kern="100" dirty="0">
                <a:effectLst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5" name="流程图: 决策 34"/>
            <p:cNvSpPr/>
            <p:nvPr/>
          </p:nvSpPr>
          <p:spPr>
            <a:xfrm>
              <a:off x="2928620" y="4724399"/>
              <a:ext cx="2095499" cy="752476"/>
            </a:xfrm>
            <a:prstGeom prst="flowChartDecisio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70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根据</a:t>
              </a:r>
              <a:r>
                <a:rPr lang="en-US" sz="70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Run</a:t>
              </a:r>
              <a:r>
                <a:rPr lang="zh-CN" sz="70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号判断当前探测器几何是否合适</a:t>
              </a:r>
              <a:endParaRPr lang="zh-CN" sz="1000" kern="100" dirty="0">
                <a:effectLst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6" name="流程图: 过程 35"/>
            <p:cNvSpPr/>
            <p:nvPr/>
          </p:nvSpPr>
          <p:spPr>
            <a:xfrm>
              <a:off x="3070860" y="5791201"/>
              <a:ext cx="1809750" cy="323850"/>
            </a:xfrm>
            <a:prstGeom prst="flowChartProcess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900" dirty="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提示用户探测器几何不合适</a:t>
              </a:r>
              <a:endParaRPr lang="zh-CN" sz="1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cxnSp>
          <p:nvCxnSpPr>
            <p:cNvPr id="37" name="直接箭头连接符 36"/>
            <p:cNvCxnSpPr>
              <a:stCxn id="16" idx="2"/>
              <a:endCxn id="35" idx="0"/>
            </p:cNvCxnSpPr>
            <p:nvPr/>
          </p:nvCxnSpPr>
          <p:spPr>
            <a:xfrm>
              <a:off x="3976348" y="4011296"/>
              <a:ext cx="22" cy="713103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直接箭头连接符 37"/>
            <p:cNvCxnSpPr>
              <a:stCxn id="35" idx="2"/>
              <a:endCxn id="36" idx="0"/>
            </p:cNvCxnSpPr>
            <p:nvPr/>
          </p:nvCxnSpPr>
          <p:spPr>
            <a:xfrm flipH="1">
              <a:off x="3975735" y="5476875"/>
              <a:ext cx="635" cy="314326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肘形连接符 38"/>
            <p:cNvCxnSpPr>
              <a:stCxn id="35" idx="1"/>
              <a:endCxn id="17" idx="0"/>
            </p:cNvCxnSpPr>
            <p:nvPr/>
          </p:nvCxnSpPr>
          <p:spPr>
            <a:xfrm rot="10800000" flipV="1">
              <a:off x="1633220" y="5100637"/>
              <a:ext cx="1295400" cy="1462090"/>
            </a:xfrm>
            <a:prstGeom prst="bentConnector2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接箭头连接符 39"/>
            <p:cNvCxnSpPr>
              <a:stCxn id="34" idx="4"/>
              <a:endCxn id="17" idx="0"/>
            </p:cNvCxnSpPr>
            <p:nvPr/>
          </p:nvCxnSpPr>
          <p:spPr>
            <a:xfrm>
              <a:off x="1632903" y="4781551"/>
              <a:ext cx="317" cy="1781176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肘形连接符 40"/>
            <p:cNvCxnSpPr>
              <a:stCxn id="36" idx="2"/>
              <a:endCxn id="17" idx="0"/>
            </p:cNvCxnSpPr>
            <p:nvPr/>
          </p:nvCxnSpPr>
          <p:spPr>
            <a:xfrm rot="5400000">
              <a:off x="2580640" y="5167632"/>
              <a:ext cx="447676" cy="2342515"/>
            </a:xfrm>
            <a:prstGeom prst="bentConnector3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文本框 118"/>
            <p:cNvSpPr txBox="1"/>
            <p:nvPr/>
          </p:nvSpPr>
          <p:spPr>
            <a:xfrm>
              <a:off x="2513965" y="4799170"/>
              <a:ext cx="562950" cy="32321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zh-CN" sz="1000" dirty="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合适</a:t>
              </a:r>
              <a:endParaRPr lang="zh-CN" sz="12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43" name="文本框 118"/>
            <p:cNvSpPr txBox="1"/>
            <p:nvPr/>
          </p:nvSpPr>
          <p:spPr>
            <a:xfrm>
              <a:off x="3949671" y="5440119"/>
              <a:ext cx="686775" cy="32321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zh-CN" sz="1000" dirty="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不合适</a:t>
              </a:r>
              <a:endParaRPr lang="zh-CN" sz="12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</p:grpSp>
      <p:grpSp>
        <p:nvGrpSpPr>
          <p:cNvPr id="180" name="组合 179"/>
          <p:cNvGrpSpPr/>
          <p:nvPr/>
        </p:nvGrpSpPr>
        <p:grpSpPr>
          <a:xfrm>
            <a:off x="4527470" y="938752"/>
            <a:ext cx="4599599" cy="5685754"/>
            <a:chOff x="4527470" y="938752"/>
            <a:chExt cx="4599599" cy="5685754"/>
          </a:xfrm>
        </p:grpSpPr>
        <p:grpSp>
          <p:nvGrpSpPr>
            <p:cNvPr id="44" name="画布 82"/>
            <p:cNvGrpSpPr/>
            <p:nvPr/>
          </p:nvGrpSpPr>
          <p:grpSpPr>
            <a:xfrm>
              <a:off x="4527470" y="938752"/>
              <a:ext cx="4551218" cy="5685754"/>
              <a:chOff x="0" y="0"/>
              <a:chExt cx="5274310" cy="7726164"/>
            </a:xfrm>
          </p:grpSpPr>
          <p:sp>
            <p:nvSpPr>
              <p:cNvPr id="45" name="矩形 44"/>
              <p:cNvSpPr/>
              <p:nvPr/>
            </p:nvSpPr>
            <p:spPr>
              <a:xfrm>
                <a:off x="0" y="0"/>
                <a:ext cx="5274310" cy="7620000"/>
              </a:xfrm>
              <a:prstGeom prst="rect">
                <a:avLst/>
              </a:prstGeom>
            </p:spPr>
          </p:sp>
          <p:sp>
            <p:nvSpPr>
              <p:cNvPr id="46" name="流程图: 可选过程 45"/>
              <p:cNvSpPr/>
              <p:nvPr/>
            </p:nvSpPr>
            <p:spPr>
              <a:xfrm>
                <a:off x="1192308" y="171451"/>
                <a:ext cx="885825" cy="314326"/>
              </a:xfrm>
              <a:prstGeom prst="flowChartAlternateProcess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zh-CN" sz="1000" kern="100" dirty="0">
                    <a:effectLst/>
                    <a:ea typeface="宋体" panose="02010600030101010101" pitchFamily="2" charset="-122"/>
                    <a:cs typeface="Times New Roman" panose="02020603050405020304" pitchFamily="18" charset="0"/>
                  </a:rPr>
                  <a:t>开始</a:t>
                </a:r>
                <a:endParaRPr lang="zh-CN" sz="105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47" name="流程图: 过程 46"/>
              <p:cNvSpPr/>
              <p:nvPr/>
            </p:nvSpPr>
            <p:spPr>
              <a:xfrm>
                <a:off x="468407" y="685801"/>
                <a:ext cx="2333625" cy="333375"/>
              </a:xfrm>
              <a:prstGeom prst="flowChartProcess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zh-CN" sz="1000" kern="100" dirty="0">
                    <a:effectLst/>
                    <a:ea typeface="宋体" panose="02010600030101010101" pitchFamily="2" charset="-122"/>
                    <a:cs typeface="Times New Roman" panose="02020603050405020304" pitchFamily="18" charset="0"/>
                  </a:rPr>
                  <a:t>用户单击</a:t>
                </a:r>
                <a:r>
                  <a:rPr lang="en-US" sz="1000" kern="100" dirty="0">
                    <a:effectLst/>
                    <a:ea typeface="宋体" panose="02010600030101010101" pitchFamily="2" charset="-122"/>
                    <a:cs typeface="Times New Roman" panose="02020603050405020304" pitchFamily="18" charset="0"/>
                  </a:rPr>
                  <a:t>[</a:t>
                </a:r>
                <a:r>
                  <a:rPr lang="en-US" sz="10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Open Event File</a:t>
                </a:r>
                <a:r>
                  <a:rPr lang="en-US" sz="1000" kern="100" dirty="0">
                    <a:effectLst/>
                    <a:ea typeface="宋体" panose="02010600030101010101" pitchFamily="2" charset="-122"/>
                    <a:cs typeface="Times New Roman" panose="02020603050405020304" pitchFamily="18" charset="0"/>
                  </a:rPr>
                  <a:t>]</a:t>
                </a:r>
                <a:r>
                  <a:rPr lang="zh-CN" sz="1000" kern="100" dirty="0">
                    <a:effectLst/>
                    <a:ea typeface="宋体" panose="02010600030101010101" pitchFamily="2" charset="-122"/>
                    <a:cs typeface="Times New Roman" panose="02020603050405020304" pitchFamily="18" charset="0"/>
                  </a:rPr>
                  <a:t>按钮</a:t>
                </a:r>
                <a:endParaRPr lang="zh-CN" sz="105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48" name="流程图: 决策 47"/>
              <p:cNvSpPr/>
              <p:nvPr/>
            </p:nvSpPr>
            <p:spPr>
              <a:xfrm>
                <a:off x="358870" y="2367639"/>
                <a:ext cx="2552701" cy="533399"/>
              </a:xfrm>
              <a:prstGeom prst="flowChartDecision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zh-CN" sz="800" kern="100" dirty="0">
                    <a:effectLst/>
                    <a:ea typeface="宋体" panose="02010600030101010101" pitchFamily="2" charset="-122"/>
                    <a:cs typeface="Times New Roman" panose="02020603050405020304" pitchFamily="18" charset="0"/>
                  </a:rPr>
                  <a:t>已</a:t>
                </a:r>
                <a:r>
                  <a:rPr lang="zh-CN" sz="800" kern="100" dirty="0" smtClean="0">
                    <a:effectLst/>
                    <a:ea typeface="宋体" panose="02010600030101010101" pitchFamily="2" charset="-122"/>
                    <a:cs typeface="Times New Roman" panose="02020603050405020304" pitchFamily="18" charset="0"/>
                  </a:rPr>
                  <a:t>加载几何</a:t>
                </a:r>
                <a:r>
                  <a:rPr lang="zh-CN" altLang="zh-CN" sz="800" kern="100" dirty="0">
                    <a:cs typeface="Times New Roman" panose="02020603050405020304" pitchFamily="18" charset="0"/>
                  </a:rPr>
                  <a:t>探测器</a:t>
                </a:r>
                <a:r>
                  <a:rPr lang="en-US" sz="800" kern="100" dirty="0" smtClean="0">
                    <a:effectLst/>
                    <a:ea typeface="宋体" panose="02010600030101010101" pitchFamily="2" charset="-122"/>
                    <a:cs typeface="Times New Roman" panose="02020603050405020304" pitchFamily="18" charset="0"/>
                  </a:rPr>
                  <a:t>?</a:t>
                </a:r>
                <a:endParaRPr lang="zh-CN" sz="90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49" name="流程图: 决策 48"/>
              <p:cNvSpPr/>
              <p:nvPr/>
            </p:nvSpPr>
            <p:spPr>
              <a:xfrm>
                <a:off x="3115410" y="5214939"/>
                <a:ext cx="1847850" cy="523875"/>
              </a:xfrm>
              <a:prstGeom prst="flowChartDecision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zh-CN" sz="1000" kern="100" dirty="0">
                    <a:effectLst/>
                    <a:ea typeface="宋体" panose="02010600030101010101" pitchFamily="2" charset="-122"/>
                    <a:cs typeface="Times New Roman" panose="02020603050405020304" pitchFamily="18" charset="0"/>
                  </a:rPr>
                  <a:t>用户选择</a:t>
                </a:r>
                <a:endParaRPr lang="zh-CN" sz="105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50" name="流程图: 过程 49"/>
              <p:cNvSpPr/>
              <p:nvPr/>
            </p:nvSpPr>
            <p:spPr>
              <a:xfrm>
                <a:off x="3173984" y="4410866"/>
                <a:ext cx="1730703" cy="636172"/>
              </a:xfrm>
              <a:prstGeom prst="flowChartProcess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zh-CN" altLang="zh-CN" sz="800" dirty="0">
                    <a:latin typeface="宋体" panose="02010600030101010101" pitchFamily="2" charset="-122"/>
                    <a:cs typeface="Times New Roman" panose="02020603050405020304" pitchFamily="18" charset="0"/>
                  </a:rPr>
                  <a:t>提示用户探测器</a:t>
                </a:r>
                <a:r>
                  <a:rPr lang="zh-CN" altLang="zh-CN" sz="800" dirty="0" smtClean="0">
                    <a:latin typeface="宋体" panose="02010600030101010101" pitchFamily="2" charset="-122"/>
                    <a:cs typeface="Times New Roman" panose="02020603050405020304" pitchFamily="18" charset="0"/>
                  </a:rPr>
                  <a:t>几何</a:t>
                </a:r>
                <a:r>
                  <a:rPr lang="zh-CN" altLang="en-US" sz="800" dirty="0" smtClean="0">
                    <a:latin typeface="宋体" panose="02010600030101010101" pitchFamily="2" charset="-122"/>
                    <a:cs typeface="Times New Roman" panose="02020603050405020304" pitchFamily="18" charset="0"/>
                  </a:rPr>
                  <a:t>可能</a:t>
                </a:r>
                <a:r>
                  <a:rPr lang="zh-CN" altLang="zh-CN" sz="800" dirty="0" smtClean="0">
                    <a:latin typeface="宋体" panose="02010600030101010101" pitchFamily="2" charset="-122"/>
                    <a:cs typeface="Times New Roman" panose="02020603050405020304" pitchFamily="18" charset="0"/>
                  </a:rPr>
                  <a:t>不合适</a:t>
                </a:r>
                <a:r>
                  <a:rPr lang="zh-CN" altLang="en-US" sz="800" dirty="0" smtClean="0">
                    <a:latin typeface="宋体" panose="02010600030101010101" pitchFamily="2" charset="-122"/>
                    <a:cs typeface="Times New Roman" panose="02020603050405020304" pitchFamily="18" charset="0"/>
                  </a:rPr>
                  <a:t>，并</a:t>
                </a:r>
                <a:r>
                  <a:rPr lang="zh-CN" sz="800" kern="100" dirty="0" smtClean="0">
                    <a:effectLst/>
                    <a:ea typeface="宋体" panose="02010600030101010101" pitchFamily="2" charset="-122"/>
                    <a:cs typeface="Times New Roman" panose="02020603050405020304" pitchFamily="18" charset="0"/>
                  </a:rPr>
                  <a:t>询问</a:t>
                </a:r>
                <a:r>
                  <a:rPr lang="zh-CN" sz="800" kern="100" dirty="0">
                    <a:effectLst/>
                    <a:ea typeface="宋体" panose="02010600030101010101" pitchFamily="2" charset="-122"/>
                    <a:cs typeface="Times New Roman" panose="02020603050405020304" pitchFamily="18" charset="0"/>
                  </a:rPr>
                  <a:t>用户</a:t>
                </a:r>
                <a:r>
                  <a:rPr lang="zh-CN" sz="800" kern="100" dirty="0" smtClean="0">
                    <a:effectLst/>
                    <a:ea typeface="宋体" panose="02010600030101010101" pitchFamily="2" charset="-122"/>
                    <a:cs typeface="Times New Roman" panose="02020603050405020304" pitchFamily="18" charset="0"/>
                  </a:rPr>
                  <a:t>是否</a:t>
                </a:r>
                <a:r>
                  <a:rPr lang="zh-CN" altLang="en-US" sz="800" kern="100" dirty="0" smtClean="0">
                    <a:effectLst/>
                    <a:ea typeface="宋体" panose="02010600030101010101" pitchFamily="2" charset="-122"/>
                    <a:cs typeface="Times New Roman" panose="02020603050405020304" pitchFamily="18" charset="0"/>
                  </a:rPr>
                  <a:t>继续</a:t>
                </a:r>
                <a:r>
                  <a:rPr lang="zh-CN" sz="800" kern="100" dirty="0" smtClean="0">
                    <a:effectLst/>
                    <a:ea typeface="宋体" panose="02010600030101010101" pitchFamily="2" charset="-122"/>
                    <a:cs typeface="Times New Roman" panose="02020603050405020304" pitchFamily="18" charset="0"/>
                  </a:rPr>
                  <a:t>使用</a:t>
                </a:r>
                <a:r>
                  <a:rPr lang="zh-CN" sz="800" kern="100" dirty="0">
                    <a:effectLst/>
                    <a:ea typeface="宋体" panose="02010600030101010101" pitchFamily="2" charset="-122"/>
                    <a:cs typeface="Times New Roman" panose="02020603050405020304" pitchFamily="18" charset="0"/>
                  </a:rPr>
                  <a:t>当前探测器几何</a:t>
                </a:r>
                <a:endParaRPr lang="zh-CN" sz="90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矩形 50"/>
              <p:cNvSpPr/>
              <p:nvPr/>
            </p:nvSpPr>
            <p:spPr>
              <a:xfrm>
                <a:off x="763681" y="1239800"/>
                <a:ext cx="1743077" cy="33337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zh-CN" sz="1000" kern="100" dirty="0">
                    <a:effectLst/>
                    <a:ea typeface="宋体" panose="02010600030101010101" pitchFamily="2" charset="-122"/>
                    <a:cs typeface="Times New Roman" panose="02020603050405020304" pitchFamily="18" charset="0"/>
                  </a:rPr>
                  <a:t>弹出打开对话框</a:t>
                </a:r>
                <a:endParaRPr lang="zh-CN" sz="105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52" name="矩形 51"/>
              <p:cNvSpPr/>
              <p:nvPr/>
            </p:nvSpPr>
            <p:spPr>
              <a:xfrm>
                <a:off x="754158" y="1815340"/>
                <a:ext cx="1762125" cy="33337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zh-CN" sz="1000" kern="100" dirty="0">
                    <a:effectLst/>
                    <a:ea typeface="宋体" panose="02010600030101010101" pitchFamily="2" charset="-122"/>
                    <a:cs typeface="Times New Roman" panose="02020603050405020304" pitchFamily="18" charset="0"/>
                  </a:rPr>
                  <a:t>用户选择事例文件</a:t>
                </a:r>
                <a:endParaRPr lang="zh-CN" sz="105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55" name="流程图: 过程 54"/>
              <p:cNvSpPr/>
              <p:nvPr/>
            </p:nvSpPr>
            <p:spPr>
              <a:xfrm>
                <a:off x="730345" y="6852222"/>
                <a:ext cx="1809750" cy="323850"/>
              </a:xfrm>
              <a:prstGeom prst="flowChartProcess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zh-CN" sz="1000" kern="100" dirty="0">
                    <a:effectLst/>
                    <a:ea typeface="宋体" panose="02010600030101010101" pitchFamily="2" charset="-122"/>
                    <a:cs typeface="Times New Roman" panose="02020603050405020304" pitchFamily="18" charset="0"/>
                  </a:rPr>
                  <a:t>对事例文件进行显示</a:t>
                </a:r>
                <a:endParaRPr lang="zh-CN" sz="105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56" name="流程图: 可选过程 55"/>
              <p:cNvSpPr/>
              <p:nvPr/>
            </p:nvSpPr>
            <p:spPr>
              <a:xfrm>
                <a:off x="1173257" y="7411838"/>
                <a:ext cx="923925" cy="314326"/>
              </a:xfrm>
              <a:prstGeom prst="flowChartAlternateProcess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zh-CN" sz="1000" kern="100" dirty="0">
                    <a:effectLst/>
                    <a:ea typeface="宋体" panose="02010600030101010101" pitchFamily="2" charset="-122"/>
                    <a:cs typeface="Times New Roman" panose="02020603050405020304" pitchFamily="18" charset="0"/>
                  </a:rPr>
                  <a:t>结束</a:t>
                </a:r>
                <a:endParaRPr lang="zh-CN" sz="105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57" name="直接箭头连接符 56"/>
              <p:cNvCxnSpPr>
                <a:stCxn id="46" idx="2"/>
                <a:endCxn id="47" idx="0"/>
              </p:cNvCxnSpPr>
              <p:nvPr/>
            </p:nvCxnSpPr>
            <p:spPr>
              <a:xfrm flipH="1">
                <a:off x="1635220" y="485776"/>
                <a:ext cx="1" cy="20002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58" name="直接箭头连接符 57"/>
              <p:cNvCxnSpPr>
                <a:stCxn id="52" idx="2"/>
                <a:endCxn id="48" idx="0"/>
              </p:cNvCxnSpPr>
              <p:nvPr/>
            </p:nvCxnSpPr>
            <p:spPr>
              <a:xfrm>
                <a:off x="1635221" y="2148715"/>
                <a:ext cx="0" cy="21892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59" name="肘形连接符 58"/>
              <p:cNvCxnSpPr>
                <a:stCxn id="48" idx="3"/>
                <a:endCxn id="73" idx="0"/>
              </p:cNvCxnSpPr>
              <p:nvPr/>
            </p:nvCxnSpPr>
            <p:spPr>
              <a:xfrm>
                <a:off x="2911571" y="2634339"/>
                <a:ext cx="1127764" cy="784462"/>
              </a:xfrm>
              <a:prstGeom prst="bentConnector2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60" name="直接箭头连接符 59"/>
              <p:cNvCxnSpPr>
                <a:stCxn id="47" idx="2"/>
                <a:endCxn id="51" idx="0"/>
              </p:cNvCxnSpPr>
              <p:nvPr/>
            </p:nvCxnSpPr>
            <p:spPr>
              <a:xfrm>
                <a:off x="1635220" y="1019176"/>
                <a:ext cx="0" cy="22062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61" name="直接箭头连接符 60"/>
              <p:cNvCxnSpPr>
                <a:stCxn id="50" idx="2"/>
                <a:endCxn id="49" idx="0"/>
              </p:cNvCxnSpPr>
              <p:nvPr/>
            </p:nvCxnSpPr>
            <p:spPr>
              <a:xfrm>
                <a:off x="4039336" y="5047038"/>
                <a:ext cx="0" cy="16790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62" name="肘形连接符 61"/>
              <p:cNvCxnSpPr>
                <a:stCxn id="49" idx="1"/>
                <a:endCxn id="55" idx="0"/>
              </p:cNvCxnSpPr>
              <p:nvPr/>
            </p:nvCxnSpPr>
            <p:spPr>
              <a:xfrm rot="10800000" flipV="1">
                <a:off x="1635221" y="5476875"/>
                <a:ext cx="1480190" cy="1375345"/>
              </a:xfrm>
              <a:prstGeom prst="bentConnector2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63" name="直接箭头连接符 62"/>
              <p:cNvCxnSpPr>
                <a:stCxn id="49" idx="2"/>
                <a:endCxn id="179" idx="1"/>
              </p:cNvCxnSpPr>
              <p:nvPr/>
            </p:nvCxnSpPr>
            <p:spPr>
              <a:xfrm>
                <a:off x="4039336" y="5738814"/>
                <a:ext cx="0" cy="27384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64" name="直接箭头连接符 63"/>
              <p:cNvCxnSpPr>
                <a:stCxn id="51" idx="2"/>
                <a:endCxn id="52" idx="0"/>
              </p:cNvCxnSpPr>
              <p:nvPr/>
            </p:nvCxnSpPr>
            <p:spPr>
              <a:xfrm>
                <a:off x="1635220" y="1573175"/>
                <a:ext cx="1" cy="24216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65" name="直接箭头连接符 64"/>
              <p:cNvCxnSpPr>
                <a:stCxn id="48" idx="2"/>
                <a:endCxn id="72" idx="1"/>
              </p:cNvCxnSpPr>
              <p:nvPr/>
            </p:nvCxnSpPr>
            <p:spPr>
              <a:xfrm flipH="1">
                <a:off x="1635220" y="2901038"/>
                <a:ext cx="1" cy="24591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67" name="直接箭头连接符 66"/>
              <p:cNvCxnSpPr>
                <a:stCxn id="55" idx="2"/>
                <a:endCxn id="56" idx="0"/>
              </p:cNvCxnSpPr>
              <p:nvPr/>
            </p:nvCxnSpPr>
            <p:spPr>
              <a:xfrm flipH="1">
                <a:off x="1635220" y="7176072"/>
                <a:ext cx="1" cy="23576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sp>
            <p:nvSpPr>
              <p:cNvPr id="68" name="文本框 118"/>
              <p:cNvSpPr txBox="1"/>
              <p:nvPr/>
            </p:nvSpPr>
            <p:spPr>
              <a:xfrm>
                <a:off x="2912722" y="2338186"/>
                <a:ext cx="381001" cy="323848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zh-CN" sz="1000" kern="100" dirty="0">
                    <a:effectLst/>
                    <a:ea typeface="宋体" panose="02010600030101010101" pitchFamily="2" charset="-122"/>
                    <a:cs typeface="Times New Roman" panose="02020603050405020304" pitchFamily="18" charset="0"/>
                  </a:rPr>
                  <a:t>是</a:t>
                </a:r>
                <a:endParaRPr lang="zh-CN" sz="105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69" name="文本框 118"/>
              <p:cNvSpPr txBox="1"/>
              <p:nvPr/>
            </p:nvSpPr>
            <p:spPr>
              <a:xfrm>
                <a:off x="4013669" y="5701533"/>
                <a:ext cx="381000" cy="32321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zh-CN" sz="1000" dirty="0"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否</a:t>
                </a:r>
                <a:endParaRPr lang="zh-CN" sz="1200" dirty="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70" name="文本框 118"/>
              <p:cNvSpPr txBox="1"/>
              <p:nvPr/>
            </p:nvSpPr>
            <p:spPr>
              <a:xfrm>
                <a:off x="2738753" y="5151309"/>
                <a:ext cx="381000" cy="32321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zh-CN" sz="1000" dirty="0"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是</a:t>
                </a:r>
                <a:endParaRPr lang="zh-CN" sz="1200" dirty="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71" name="文本框 118"/>
              <p:cNvSpPr txBox="1"/>
              <p:nvPr/>
            </p:nvSpPr>
            <p:spPr>
              <a:xfrm>
                <a:off x="1659076" y="2810130"/>
                <a:ext cx="381000" cy="32321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zh-CN" sz="1000" dirty="0"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否</a:t>
                </a:r>
                <a:endParaRPr lang="zh-CN" sz="1200" dirty="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72" name="流程图: 数据 71"/>
              <p:cNvSpPr/>
              <p:nvPr/>
            </p:nvSpPr>
            <p:spPr>
              <a:xfrm>
                <a:off x="382681" y="3146951"/>
                <a:ext cx="2505076" cy="441932"/>
              </a:xfrm>
              <a:prstGeom prst="flowChartInputOutpu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zh-CN" sz="800" kern="100" dirty="0" smtClean="0">
                    <a:effectLst/>
                    <a:ea typeface="宋体" panose="02010600030101010101" pitchFamily="2" charset="-122"/>
                    <a:cs typeface="Times New Roman" panose="02020603050405020304" pitchFamily="18" charset="0"/>
                  </a:rPr>
                  <a:t>根据</a:t>
                </a:r>
                <a:r>
                  <a:rPr lang="zh-CN" sz="800" kern="100" dirty="0">
                    <a:effectLst/>
                    <a:ea typeface="宋体" panose="02010600030101010101" pitchFamily="2" charset="-122"/>
                    <a:cs typeface="Times New Roman" panose="02020603050405020304" pitchFamily="18" charset="0"/>
                  </a:rPr>
                  <a:t>事例文件的</a:t>
                </a:r>
                <a:r>
                  <a:rPr lang="en-US" sz="8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Run</a:t>
                </a:r>
                <a:r>
                  <a:rPr lang="zh-CN" sz="800" kern="100" dirty="0">
                    <a:effectLst/>
                    <a:ea typeface="宋体" panose="02010600030101010101" pitchFamily="2" charset="-122"/>
                    <a:cs typeface="Times New Roman" panose="02020603050405020304" pitchFamily="18" charset="0"/>
                  </a:rPr>
                  <a:t>号加载合适的探测器</a:t>
                </a:r>
                <a:r>
                  <a:rPr lang="zh-CN" sz="800" kern="100" dirty="0" smtClean="0">
                    <a:effectLst/>
                    <a:ea typeface="宋体" panose="02010600030101010101" pitchFamily="2" charset="-122"/>
                    <a:cs typeface="Times New Roman" panose="02020603050405020304" pitchFamily="18" charset="0"/>
                  </a:rPr>
                  <a:t>几何</a:t>
                </a:r>
                <a:endParaRPr lang="zh-CN" sz="90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73" name="流程图: 决策 72"/>
              <p:cNvSpPr/>
              <p:nvPr/>
            </p:nvSpPr>
            <p:spPr>
              <a:xfrm>
                <a:off x="2991585" y="3418801"/>
                <a:ext cx="2095499" cy="752476"/>
              </a:xfrm>
              <a:prstGeom prst="flowChartDecision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zh-CN" sz="700" kern="100" dirty="0">
                    <a:effectLst/>
                    <a:ea typeface="宋体" panose="02010600030101010101" pitchFamily="2" charset="-122"/>
                    <a:cs typeface="Times New Roman" panose="02020603050405020304" pitchFamily="18" charset="0"/>
                  </a:rPr>
                  <a:t>根据</a:t>
                </a:r>
                <a:r>
                  <a:rPr lang="en-US" sz="700" kern="100" dirty="0">
                    <a:effectLst/>
                    <a:ea typeface="宋体" panose="02010600030101010101" pitchFamily="2" charset="-122"/>
                    <a:cs typeface="Times New Roman" panose="02020603050405020304" pitchFamily="18" charset="0"/>
                  </a:rPr>
                  <a:t>Run</a:t>
                </a:r>
                <a:r>
                  <a:rPr lang="zh-CN" sz="700" kern="100" dirty="0">
                    <a:effectLst/>
                    <a:ea typeface="宋体" panose="02010600030101010101" pitchFamily="2" charset="-122"/>
                    <a:cs typeface="Times New Roman" panose="02020603050405020304" pitchFamily="18" charset="0"/>
                  </a:rPr>
                  <a:t>号判断当前探测器几何是否合适</a:t>
                </a:r>
                <a:endParaRPr lang="zh-CN" sz="100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76" name="直接箭头连接符 75"/>
              <p:cNvCxnSpPr>
                <a:stCxn id="73" idx="2"/>
                <a:endCxn id="50" idx="0"/>
              </p:cNvCxnSpPr>
              <p:nvPr/>
            </p:nvCxnSpPr>
            <p:spPr>
              <a:xfrm>
                <a:off x="4039335" y="4171278"/>
                <a:ext cx="1" cy="239588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肘形连接符 76"/>
              <p:cNvCxnSpPr>
                <a:stCxn id="73" idx="1"/>
                <a:endCxn id="55" idx="0"/>
              </p:cNvCxnSpPr>
              <p:nvPr/>
            </p:nvCxnSpPr>
            <p:spPr>
              <a:xfrm rot="10800000" flipV="1">
                <a:off x="1635222" y="3795040"/>
                <a:ext cx="1356364" cy="3057182"/>
              </a:xfrm>
              <a:prstGeom prst="bentConnector2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直接箭头连接符 77"/>
              <p:cNvCxnSpPr>
                <a:stCxn id="72" idx="4"/>
                <a:endCxn id="55" idx="0"/>
              </p:cNvCxnSpPr>
              <p:nvPr/>
            </p:nvCxnSpPr>
            <p:spPr>
              <a:xfrm>
                <a:off x="1635220" y="3588884"/>
                <a:ext cx="1" cy="3263338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肘形连接符 78"/>
              <p:cNvCxnSpPr>
                <a:stCxn id="179" idx="4"/>
                <a:endCxn id="55" idx="0"/>
              </p:cNvCxnSpPr>
              <p:nvPr/>
            </p:nvCxnSpPr>
            <p:spPr>
              <a:xfrm rot="5400000">
                <a:off x="2638462" y="5451346"/>
                <a:ext cx="397635" cy="2404115"/>
              </a:xfrm>
              <a:prstGeom prst="bentConnector3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0" name="文本框 118"/>
              <p:cNvSpPr txBox="1"/>
              <p:nvPr/>
            </p:nvSpPr>
            <p:spPr>
              <a:xfrm>
                <a:off x="2521309" y="3745798"/>
                <a:ext cx="562950" cy="32321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zh-CN" sz="1000" dirty="0"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合适</a:t>
                </a:r>
                <a:endParaRPr lang="zh-CN" sz="1200" dirty="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81" name="文本框 118"/>
              <p:cNvSpPr txBox="1"/>
              <p:nvPr/>
            </p:nvSpPr>
            <p:spPr>
              <a:xfrm>
                <a:off x="4033933" y="4079071"/>
                <a:ext cx="686775" cy="32321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zh-CN" sz="1000" dirty="0"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</a:rPr>
                  <a:t>不合适</a:t>
                </a:r>
                <a:endParaRPr lang="zh-CN" sz="1200" dirty="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</p:grpSp>
        <p:sp>
          <p:nvSpPr>
            <p:cNvPr id="179" name="流程图: 数据 178"/>
            <p:cNvSpPr/>
            <p:nvPr/>
          </p:nvSpPr>
          <p:spPr>
            <a:xfrm>
              <a:off x="6898980" y="5363519"/>
              <a:ext cx="2228089" cy="325222"/>
            </a:xfrm>
            <a:prstGeom prst="flowChartInputOutpu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800" kern="100" dirty="0" smtClean="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根据</a:t>
              </a:r>
              <a:r>
                <a:rPr lang="zh-CN" sz="80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事例文件的</a:t>
              </a:r>
              <a:r>
                <a:rPr lang="en-US" sz="8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Run</a:t>
              </a:r>
              <a:r>
                <a:rPr lang="zh-CN" sz="800" kern="100" dirty="0" smtClean="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号</a:t>
              </a:r>
              <a:r>
                <a:rPr lang="zh-CN" altLang="en-US" sz="800" kern="100" dirty="0" smtClean="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重新</a:t>
              </a:r>
              <a:r>
                <a:rPr lang="zh-CN" sz="800" kern="100" dirty="0" smtClean="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加载</a:t>
              </a:r>
              <a:r>
                <a:rPr lang="zh-CN" sz="80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合适的探测器</a:t>
              </a:r>
              <a:r>
                <a:rPr lang="zh-CN" sz="800" kern="100" dirty="0" smtClean="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几何</a:t>
              </a:r>
              <a:endParaRPr lang="zh-CN" sz="900" kern="100" dirty="0">
                <a:effectLst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186" name="文本框 185"/>
          <p:cNvSpPr txBox="1"/>
          <p:nvPr/>
        </p:nvSpPr>
        <p:spPr>
          <a:xfrm>
            <a:off x="2133357" y="6164545"/>
            <a:ext cx="193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过去的选取流程</a:t>
            </a:r>
            <a:endParaRPr lang="zh-CN" altLang="en-US" dirty="0"/>
          </a:p>
        </p:txBody>
      </p:sp>
      <p:sp>
        <p:nvSpPr>
          <p:cNvPr id="187" name="文本框 186"/>
          <p:cNvSpPr txBox="1"/>
          <p:nvPr/>
        </p:nvSpPr>
        <p:spPr>
          <a:xfrm>
            <a:off x="6803079" y="6151713"/>
            <a:ext cx="193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建议的选取流程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4753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使用新</a:t>
            </a:r>
            <a:r>
              <a:rPr lang="en-US" altLang="zh-CN" dirty="0" err="1" smtClean="0"/>
              <a:t>CgemGeomSvc</a:t>
            </a:r>
            <a:r>
              <a:rPr lang="zh-CN" altLang="en-US" dirty="0" smtClean="0"/>
              <a:t>出错问题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 smtClean="0"/>
              <a:t>出错原因</a:t>
            </a:r>
            <a:endParaRPr lang="en-US" altLang="zh-CN" dirty="0" smtClean="0"/>
          </a:p>
          <a:p>
            <a:pPr lvl="1">
              <a:lnSpc>
                <a:spcPct val="100000"/>
              </a:lnSpc>
            </a:pPr>
            <a:r>
              <a:rPr lang="zh-CN" altLang="en-US" dirty="0" smtClean="0"/>
              <a:t>编译时使用的</a:t>
            </a:r>
            <a:r>
              <a:rPr lang="en-US" altLang="zh-CN" dirty="0" err="1" smtClean="0"/>
              <a:t>CgemGeomSvc</a:t>
            </a:r>
            <a:r>
              <a:rPr lang="zh-CN" altLang="en-US" dirty="0" smtClean="0"/>
              <a:t>的版本与运行时调用的版本不一致。</a:t>
            </a:r>
            <a:endParaRPr lang="en-US" altLang="zh-CN" dirty="0" smtClean="0"/>
          </a:p>
          <a:p>
            <a:pPr>
              <a:lnSpc>
                <a:spcPct val="100000"/>
              </a:lnSpc>
            </a:pPr>
            <a:r>
              <a:rPr lang="zh-CN" altLang="en-US" dirty="0" smtClean="0"/>
              <a:t>具体分析</a:t>
            </a:r>
            <a:endParaRPr lang="en-US" altLang="zh-CN" dirty="0" smtClean="0"/>
          </a:p>
          <a:p>
            <a:pPr lvl="1">
              <a:lnSpc>
                <a:spcPct val="100000"/>
              </a:lnSpc>
            </a:pPr>
            <a:r>
              <a:rPr lang="zh-CN" altLang="en-US" dirty="0" smtClean="0"/>
              <a:t>内存占用</a:t>
            </a:r>
            <a:endParaRPr lang="en-US" altLang="zh-CN" dirty="0" smtClean="0"/>
          </a:p>
          <a:p>
            <a:pPr lvl="2">
              <a:lnSpc>
                <a:spcPct val="100000"/>
              </a:lnSpc>
            </a:pPr>
            <a:r>
              <a:rPr lang="zh-CN" altLang="en-US" dirty="0"/>
              <a:t>一</a:t>
            </a:r>
            <a:r>
              <a:rPr lang="zh-CN" altLang="en-US" dirty="0" smtClean="0"/>
              <a:t>个</a:t>
            </a:r>
            <a:r>
              <a:rPr lang="en-US" altLang="zh-CN" dirty="0" smtClean="0"/>
              <a:t>14</a:t>
            </a:r>
            <a:r>
              <a:rPr lang="zh-CN" altLang="en-US" dirty="0" smtClean="0"/>
              <a:t>、</a:t>
            </a:r>
            <a:r>
              <a:rPr lang="en-US" altLang="zh-CN" dirty="0" smtClean="0"/>
              <a:t>15</a:t>
            </a:r>
            <a:r>
              <a:rPr lang="zh-CN" altLang="en-US" dirty="0" smtClean="0"/>
              <a:t>、</a:t>
            </a:r>
            <a:r>
              <a:rPr lang="en-US" altLang="zh-CN" dirty="0" smtClean="0"/>
              <a:t>16</a:t>
            </a:r>
            <a:r>
              <a:rPr lang="zh-CN" altLang="en-US" dirty="0" smtClean="0"/>
              <a:t>版本的</a:t>
            </a:r>
            <a:r>
              <a:rPr lang="en-US" altLang="zh-CN" dirty="0" err="1" smtClean="0"/>
              <a:t>CgemGeomSvc</a:t>
            </a:r>
            <a:r>
              <a:rPr lang="zh-CN" altLang="en-US" dirty="0"/>
              <a:t>对象</a:t>
            </a:r>
            <a:r>
              <a:rPr lang="zh-CN" altLang="en-US" dirty="0" smtClean="0"/>
              <a:t>：</a:t>
            </a:r>
            <a:r>
              <a:rPr lang="en-US" altLang="zh-CN" dirty="0" smtClean="0"/>
              <a:t>944</a:t>
            </a:r>
            <a:r>
              <a:rPr lang="zh-CN" altLang="en-US" dirty="0" smtClean="0"/>
              <a:t>字节</a:t>
            </a:r>
            <a:endParaRPr lang="en-US" altLang="zh-CN" dirty="0" smtClean="0"/>
          </a:p>
          <a:p>
            <a:pPr lvl="2">
              <a:lnSpc>
                <a:spcPct val="100000"/>
              </a:lnSpc>
            </a:pPr>
            <a:r>
              <a:rPr lang="zh-CN" altLang="en-US" dirty="0"/>
              <a:t>一</a:t>
            </a:r>
            <a:r>
              <a:rPr lang="zh-CN" altLang="en-US" dirty="0" smtClean="0"/>
              <a:t>个</a:t>
            </a:r>
            <a:r>
              <a:rPr lang="en-US" altLang="zh-CN" dirty="0" smtClean="0"/>
              <a:t>17</a:t>
            </a:r>
            <a:r>
              <a:rPr lang="zh-CN" altLang="en-US" dirty="0" smtClean="0"/>
              <a:t>、</a:t>
            </a:r>
            <a:r>
              <a:rPr lang="en-US" altLang="zh-CN" dirty="0" smtClean="0"/>
              <a:t>18</a:t>
            </a:r>
            <a:r>
              <a:rPr lang="zh-CN" altLang="en-US" dirty="0" smtClean="0"/>
              <a:t>、</a:t>
            </a:r>
            <a:r>
              <a:rPr lang="en-US" altLang="zh-CN" dirty="0" smtClean="0"/>
              <a:t>19</a:t>
            </a:r>
            <a:r>
              <a:rPr lang="zh-CN" altLang="en-US" dirty="0" smtClean="0"/>
              <a:t>版本的</a:t>
            </a:r>
            <a:r>
              <a:rPr lang="en-US" altLang="zh-CN" dirty="0" err="1" smtClean="0"/>
              <a:t>CgemGeomSvc</a:t>
            </a:r>
            <a:r>
              <a:rPr lang="zh-CN" altLang="en-US" dirty="0" smtClean="0"/>
              <a:t>对象：</a:t>
            </a:r>
            <a:r>
              <a:rPr lang="en-US" altLang="zh-CN" dirty="0" smtClean="0"/>
              <a:t>1024</a:t>
            </a:r>
            <a:r>
              <a:rPr lang="zh-CN" altLang="en-US" dirty="0" smtClean="0"/>
              <a:t>字节</a:t>
            </a:r>
            <a:endParaRPr lang="en-US" altLang="zh-CN" dirty="0" smtClean="0"/>
          </a:p>
          <a:p>
            <a:pPr lvl="2">
              <a:lnSpc>
                <a:spcPct val="100000"/>
              </a:lnSpc>
            </a:pPr>
            <a:r>
              <a:rPr lang="en-US" altLang="zh-CN" dirty="0" smtClean="0"/>
              <a:t>17</a:t>
            </a:r>
            <a:r>
              <a:rPr lang="zh-CN" altLang="en-US" dirty="0" smtClean="0"/>
              <a:t>版本相对于</a:t>
            </a:r>
            <a:r>
              <a:rPr lang="en-US" altLang="zh-CN" dirty="0" smtClean="0"/>
              <a:t>16</a:t>
            </a:r>
            <a:r>
              <a:rPr lang="zh-CN" altLang="en-US" dirty="0" smtClean="0"/>
              <a:t>版本，增加了成员变量，因而内存布局发生了改变。</a:t>
            </a:r>
            <a:endParaRPr lang="en-US" altLang="zh-CN" dirty="0" smtClean="0"/>
          </a:p>
          <a:p>
            <a:pPr lvl="1">
              <a:lnSpc>
                <a:spcPct val="100000"/>
              </a:lnSpc>
            </a:pPr>
            <a:r>
              <a:rPr lang="zh-CN" altLang="en-US" dirty="0" smtClean="0"/>
              <a:t>若编译时是按照</a:t>
            </a:r>
            <a:r>
              <a:rPr lang="en-US" altLang="zh-CN" dirty="0" smtClean="0"/>
              <a:t>14</a:t>
            </a:r>
            <a:r>
              <a:rPr lang="zh-CN" altLang="en-US" dirty="0" smtClean="0"/>
              <a:t>版本，对每个</a:t>
            </a:r>
            <a:r>
              <a:rPr lang="en-US" altLang="zh-CN" dirty="0" err="1" smtClean="0"/>
              <a:t>CgemGeomSvc</a:t>
            </a:r>
            <a:r>
              <a:rPr lang="zh-CN" altLang="en-US" dirty="0" smtClean="0"/>
              <a:t>类型的对象分配</a:t>
            </a:r>
            <a:r>
              <a:rPr lang="en-US" altLang="zh-CN" dirty="0" smtClean="0"/>
              <a:t>944</a:t>
            </a:r>
            <a:r>
              <a:rPr lang="zh-CN" altLang="en-US" dirty="0" smtClean="0"/>
              <a:t>字节的内存空间，但运行时调用的库是</a:t>
            </a:r>
            <a:r>
              <a:rPr lang="en-US" altLang="zh-CN" dirty="0" smtClean="0"/>
              <a:t>19</a:t>
            </a:r>
            <a:r>
              <a:rPr lang="zh-CN" altLang="en-US" dirty="0" smtClean="0"/>
              <a:t>版本的，就会出现内存空间不匹配的问题。反之也会有同样的问题。</a:t>
            </a:r>
            <a:endParaRPr lang="en-US" altLang="zh-CN" dirty="0" smtClean="0"/>
          </a:p>
          <a:p>
            <a:pPr lvl="1">
              <a:lnSpc>
                <a:spcPct val="100000"/>
              </a:lnSpc>
            </a:pPr>
            <a:r>
              <a:rPr lang="zh-CN" altLang="en-US" dirty="0"/>
              <a:t>编译</a:t>
            </a:r>
            <a:r>
              <a:rPr lang="zh-CN" altLang="en-US" dirty="0" smtClean="0"/>
              <a:t>时编译器根据</a:t>
            </a:r>
            <a:r>
              <a:rPr lang="en-US" altLang="zh-CN" dirty="0" smtClean="0"/>
              <a:t>requirements</a:t>
            </a:r>
            <a:r>
              <a:rPr lang="zh-CN" altLang="en-US" dirty="0" smtClean="0"/>
              <a:t>来找外部库；</a:t>
            </a:r>
            <a:endParaRPr lang="en-US" altLang="zh-CN" dirty="0" smtClean="0"/>
          </a:p>
          <a:p>
            <a:pPr lvl="1">
              <a:lnSpc>
                <a:spcPct val="100000"/>
              </a:lnSpc>
            </a:pPr>
            <a:r>
              <a:rPr lang="zh-CN" altLang="en-US" dirty="0" smtClean="0"/>
              <a:t>运行时程序根据环境变量来找外部库。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8317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使用新</a:t>
            </a:r>
            <a:r>
              <a:rPr lang="en-US" altLang="zh-CN" dirty="0" err="1" smtClean="0"/>
              <a:t>CgemGeomSvc</a:t>
            </a:r>
            <a:r>
              <a:rPr lang="zh-CN" altLang="en-US" dirty="0" smtClean="0"/>
              <a:t>出错问题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 smtClean="0"/>
              <a:t>解决方法</a:t>
            </a:r>
            <a:endParaRPr lang="en-US" altLang="zh-CN" dirty="0" smtClean="0"/>
          </a:p>
          <a:p>
            <a:pPr lvl="1">
              <a:lnSpc>
                <a:spcPct val="100000"/>
              </a:lnSpc>
            </a:pPr>
            <a:r>
              <a:rPr lang="zh-CN" altLang="en-US" dirty="0" smtClean="0"/>
              <a:t>更换</a:t>
            </a:r>
            <a:r>
              <a:rPr lang="en-US" altLang="zh-CN" dirty="0" err="1" smtClean="0"/>
              <a:t>CgemGeomSvc</a:t>
            </a:r>
            <a:r>
              <a:rPr lang="zh-CN" altLang="en-US" dirty="0" smtClean="0"/>
              <a:t>的的版本时，需要将</a:t>
            </a:r>
            <a:r>
              <a:rPr lang="en-US" altLang="zh-CN" dirty="0" err="1" smtClean="0"/>
              <a:t>BesVis</a:t>
            </a:r>
            <a:r>
              <a:rPr lang="zh-CN" altLang="en-US" dirty="0" smtClean="0"/>
              <a:t>以前编译产生的文件全部清空后再完全重新编译。</a:t>
            </a:r>
            <a:endParaRPr lang="en-US" altLang="zh-CN" dirty="0" smtClean="0"/>
          </a:p>
          <a:p>
            <a:pPr lvl="1">
              <a:lnSpc>
                <a:spcPct val="100000"/>
              </a:lnSpc>
            </a:pPr>
            <a:r>
              <a:rPr lang="zh-CN" altLang="en-US" dirty="0" smtClean="0"/>
              <a:t>多个版本</a:t>
            </a:r>
            <a:r>
              <a:rPr lang="en-US" altLang="zh-CN" dirty="0" err="1" smtClean="0"/>
              <a:t>CgemGeomSvc</a:t>
            </a:r>
            <a:r>
              <a:rPr lang="zh-CN" altLang="en-US" dirty="0"/>
              <a:t>并存</a:t>
            </a:r>
            <a:r>
              <a:rPr lang="zh-CN" altLang="en-US" dirty="0" smtClean="0"/>
              <a:t>时，最好修改</a:t>
            </a:r>
            <a:r>
              <a:rPr lang="en-US" altLang="zh-CN" dirty="0" smtClean="0"/>
              <a:t>requirements</a:t>
            </a:r>
            <a:r>
              <a:rPr lang="zh-CN" altLang="en-US" dirty="0" smtClean="0"/>
              <a:t>，指明需要使用的版本，以防止编译器找错版本。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/>
          <a:srcRect l="8032"/>
          <a:stretch/>
        </p:blipFill>
        <p:spPr>
          <a:xfrm>
            <a:off x="628650" y="3805818"/>
            <a:ext cx="3628675" cy="183269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6300" y="3762089"/>
            <a:ext cx="4124325" cy="1876425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>
            <a:off x="1746250" y="5441950"/>
            <a:ext cx="93345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5924550" y="5416550"/>
            <a:ext cx="15748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843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本周进行的工作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 smtClean="0"/>
              <a:t>将使用的</a:t>
            </a:r>
            <a:r>
              <a:rPr lang="en-US" altLang="zh-CN" dirty="0" err="1" smtClean="0"/>
              <a:t>CgemGeomSvc</a:t>
            </a:r>
            <a:r>
              <a:rPr lang="zh-CN" altLang="en-US" dirty="0" smtClean="0"/>
              <a:t>更新到</a:t>
            </a:r>
            <a:r>
              <a:rPr lang="en-US" altLang="zh-CN" dirty="0" smtClean="0"/>
              <a:t>19</a:t>
            </a:r>
            <a:r>
              <a:rPr lang="zh-CN" altLang="en-US" dirty="0" smtClean="0"/>
              <a:t>版本后，需要修改</a:t>
            </a:r>
            <a:r>
              <a:rPr lang="en-US" altLang="zh-CN" dirty="0" err="1" smtClean="0"/>
              <a:t>BesVis</a:t>
            </a:r>
            <a:r>
              <a:rPr lang="zh-CN" altLang="en-US" dirty="0" smtClean="0"/>
              <a:t>中</a:t>
            </a:r>
            <a:r>
              <a:rPr lang="en-US" altLang="zh-CN" dirty="0" smtClean="0"/>
              <a:t>CGEM</a:t>
            </a:r>
            <a:r>
              <a:rPr lang="zh-CN" altLang="en-US" dirty="0" smtClean="0"/>
              <a:t>读出条几何的构建代码，以适应</a:t>
            </a:r>
            <a:r>
              <a:rPr lang="zh-CN" altLang="en-US" dirty="0"/>
              <a:t>新</a:t>
            </a:r>
            <a:r>
              <a:rPr lang="zh-CN" altLang="en-US" dirty="0" smtClean="0"/>
              <a:t>版本的</a:t>
            </a:r>
            <a:r>
              <a:rPr lang="en-US" altLang="zh-CN" dirty="0" err="1" smtClean="0"/>
              <a:t>CgemGeomSvc</a:t>
            </a:r>
            <a:r>
              <a:rPr lang="en-US" altLang="zh-CN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zh-CN" altLang="en-US" dirty="0" smtClean="0"/>
              <a:t>一些需要修改的内容</a:t>
            </a:r>
            <a:endParaRPr lang="en-US" altLang="zh-CN" dirty="0" smtClean="0"/>
          </a:p>
          <a:p>
            <a:pPr lvl="1">
              <a:lnSpc>
                <a:spcPct val="100000"/>
              </a:lnSpc>
            </a:pPr>
            <a:r>
              <a:rPr lang="zh-CN" altLang="en-US" dirty="0" smtClean="0"/>
              <a:t>第二层的</a:t>
            </a:r>
            <a:r>
              <a:rPr lang="en-US" altLang="zh-CN" dirty="0" smtClean="0"/>
              <a:t>X-V</a:t>
            </a:r>
            <a:r>
              <a:rPr lang="zh-CN" altLang="en-US" dirty="0" smtClean="0"/>
              <a:t>夹角</a:t>
            </a:r>
            <a:r>
              <a:rPr lang="en-US" altLang="zh-CN" dirty="0" smtClean="0"/>
              <a:t>α&lt;0</a:t>
            </a:r>
            <a:endParaRPr lang="en-US" altLang="zh-CN" dirty="0" smtClean="0"/>
          </a:p>
          <a:p>
            <a:pPr lvl="1">
              <a:lnSpc>
                <a:spcPct val="100000"/>
              </a:lnSpc>
            </a:pPr>
            <a:r>
              <a:rPr lang="zh-CN" altLang="en-US" dirty="0" smtClean="0"/>
              <a:t>核对每一层的</a:t>
            </a:r>
            <a:r>
              <a:rPr lang="en-US" altLang="zh-CN" dirty="0" smtClean="0"/>
              <a:t>V</a:t>
            </a:r>
            <a:r>
              <a:rPr lang="zh-CN" altLang="en-US" dirty="0" smtClean="0"/>
              <a:t>条的倾斜</a:t>
            </a:r>
            <a:r>
              <a:rPr lang="zh-CN" altLang="en-US" dirty="0" smtClean="0"/>
              <a:t>方向</a:t>
            </a:r>
            <a:endParaRPr lang="en-US" altLang="zh-CN" dirty="0" smtClean="0"/>
          </a:p>
          <a:p>
            <a:pPr lvl="1">
              <a:lnSpc>
                <a:spcPct val="100000"/>
              </a:lnSpc>
            </a:pPr>
            <a:r>
              <a:rPr lang="en-US" altLang="zh-CN" dirty="0" smtClean="0"/>
              <a:t>V</a:t>
            </a:r>
            <a:r>
              <a:rPr lang="zh-CN" altLang="en-US" dirty="0" smtClean="0"/>
              <a:t>条排列的边界，第一个条的</a:t>
            </a:r>
            <a:r>
              <a:rPr lang="zh-CN" altLang="en-US" dirty="0" smtClean="0"/>
              <a:t>位置</a:t>
            </a:r>
            <a:endParaRPr lang="en-US" altLang="zh-CN" dirty="0" smtClean="0"/>
          </a:p>
          <a:p>
            <a:pPr lvl="1">
              <a:lnSpc>
                <a:spcPct val="100000"/>
              </a:lnSpc>
            </a:pPr>
            <a:r>
              <a:rPr lang="zh-CN" altLang="en-US" dirty="0"/>
              <a:t>同一</a:t>
            </a:r>
            <a:r>
              <a:rPr lang="zh-CN" altLang="en-US" dirty="0" smtClean="0"/>
              <a:t>层两张</a:t>
            </a:r>
            <a:r>
              <a:rPr lang="en-US" altLang="zh-CN" dirty="0" smtClean="0"/>
              <a:t>sheet</a:t>
            </a:r>
            <a:r>
              <a:rPr lang="zh-CN" altLang="en-US" smtClean="0"/>
              <a:t>之间</a:t>
            </a:r>
            <a:r>
              <a:rPr lang="zh-CN" altLang="en-US" smtClean="0"/>
              <a:t>的缝隙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12392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454</Words>
  <Application>Microsoft Office PowerPoint</Application>
  <PresentationFormat>全屏显示(4:3)</PresentationFormat>
  <Paragraphs>66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Calibri Light</vt:lpstr>
      <vt:lpstr>Times New Roman</vt:lpstr>
      <vt:lpstr>Office 主题</vt:lpstr>
      <vt:lpstr>几何显示的更新</vt:lpstr>
      <vt:lpstr>答辩中提及的几何选取流程</vt:lpstr>
      <vt:lpstr>使用新CgemGeomSvc出错问题</vt:lpstr>
      <vt:lpstr>使用新CgemGeomSvc出错问题</vt:lpstr>
      <vt:lpstr>本周进行的工作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CGEM几何显示的更新</dc:title>
  <dc:creator>MgcosA</dc:creator>
  <cp:lastModifiedBy>MgcosA</cp:lastModifiedBy>
  <cp:revision>17</cp:revision>
  <dcterms:created xsi:type="dcterms:W3CDTF">2019-05-15T11:59:27Z</dcterms:created>
  <dcterms:modified xsi:type="dcterms:W3CDTF">2019-05-16T04:57:54Z</dcterms:modified>
</cp:coreProperties>
</file>