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1" r:id="rId3"/>
    <p:sldId id="298" r:id="rId4"/>
    <p:sldId id="257" r:id="rId5"/>
    <p:sldId id="299" r:id="rId6"/>
    <p:sldId id="300" r:id="rId7"/>
    <p:sldId id="264" r:id="rId8"/>
    <p:sldId id="29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154819-6FAB-4C80-BDA7-20D676204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C471456-169D-4BAD-A7BA-B6034ADEB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063DED-9672-4FE8-B713-2462067BF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BF4126-0245-4792-99EE-3B80D9DC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6B31C5-C113-41B2-BA4D-617FD1199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71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2ED4CF-255C-4510-8140-23CA4360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B843F4-A028-475E-A3B8-2A4F932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568A73-B195-4BD3-B7B7-F66ED59DD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53114B-26EA-47AD-AC43-AB559895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1B47E1-FC5E-48EE-98B6-FDF184B3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88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4E85A81-A2EC-42B7-BF34-DA96F6B4A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5401382-9761-4275-9EBE-7255ED0E8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E89D9D-07F9-451F-AAE3-93C7412B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171EE1-A5B8-48D0-A73C-7B78DD635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F7F09A-D080-4C88-9F10-19CD18E5E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41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CD42E5-99ED-4AF3-94E5-D50FFC0C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D73FBE-CA2C-417E-848D-EEE1A0BA0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9B7A7E-A716-48E7-A6A3-EBBC3D7D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DC404E-99BB-4926-9FF4-D596FE9C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A5B540-8E7C-4D81-AA4A-50A3A464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76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68AB98-4519-4711-A2CF-05884CFF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8C26A7-61A8-48A4-9A1E-F9FC44C90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887186-BECA-4113-AE3B-8CA98108A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C5AB3D-97E6-4BBE-88AC-40281DAB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A61806-23CA-4AAC-9F39-65BCA267E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04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F13078-E9CA-47D0-92C8-19FB85043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65D02D-AB02-47BF-927A-D9399BC69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CA7836-8C2E-429F-9D53-25C5223D3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CF783D2-DFAD-4AE3-B6E2-81BBD5DA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293ABF-2578-4AAB-83AF-F690E0F45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EFFF97-C8D6-430A-B309-569BE973A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26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30E7A7-5F68-4BB9-BDA3-FA6825B69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6C920C-256C-4B33-9605-32D97907C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D2555F2-1C9F-4F1C-A0BA-EAE2B9AB5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7331450-0053-450F-8912-FC93983B4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1337BBF-FC1F-459E-913A-C9FA7C376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3C1BE94-5594-4F7E-A9DD-FB725FE14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1FFDFA2-96CD-4A86-8D89-D9F04057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3AB463C-A307-4CD3-804B-F051CCC70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26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E4B990-13C8-415D-AB94-F183BB520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4433EAB-A771-4093-9AAC-1744AB748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0CC9236-FC13-4101-8F6A-AC3AED4C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4CDDA99-2B5D-4C0A-A332-AE1F95AD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72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E72C7C9-7C8A-4F16-9E9C-6B946C216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47767F0-BEB2-4F37-9399-E3ECEFC7A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3655EB-31DB-469A-93A1-D62CB6BB2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48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C3862E-A73F-412B-B1F7-9B36AAE63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FB94E6-8A03-44B6-811E-68AA80D17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7C07FF-2451-4D17-BCD1-A2FF8C3FA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A82677-8106-4A5D-8EC8-F49129B3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0044A4-70DB-49B7-AC59-483AFC4B7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CD97764-DC86-42F5-9150-94B6D4D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90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091B69-DB31-46F0-B6D3-728F4792F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F12E295-B61E-4D1A-AEAE-FDFB8337C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2B0C3AD-E972-447B-9E2B-7E5A2BD3A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BE9435D-47EF-45E3-9139-A5EB072D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BBD3E9-51A5-4FC0-BD6C-0C11EAD6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BA68B8C-4795-4135-A0C7-5741051C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5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6554DF8-A53A-432F-84E8-861B49D8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4867EB-2008-46F0-A31D-622409D30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972F07-63E4-4B23-9ADD-4358AF44D1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60BFB-E422-42FB-8092-7B3E5678F085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7C1B4C-306F-4A58-9E39-75F9C325C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077DC9-A79C-4C67-B70F-16E73236C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48162-C342-48F8-9AC5-144FF9BDC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68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020247-9E82-494B-9564-E03BE624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63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2800" dirty="0"/>
              <a:t>对</a:t>
            </a:r>
            <a:r>
              <a:rPr lang="en-US" altLang="zh-CN" sz="2800" dirty="0"/>
              <a:t>CgemGeomSvc-00-00-14-p03</a:t>
            </a:r>
            <a:r>
              <a:rPr lang="zh-CN" altLang="en-US" sz="2800" dirty="0"/>
              <a:t>补充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3F0F2B3-76D1-4907-B282-BA58E16EED28}"/>
              </a:ext>
            </a:extLst>
          </p:cNvPr>
          <p:cNvSpPr txBox="1"/>
          <p:nvPr/>
        </p:nvSpPr>
        <p:spPr>
          <a:xfrm>
            <a:off x="8439150" y="5448300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孙童</a:t>
            </a:r>
            <a:endParaRPr lang="en-US" altLang="zh-CN" dirty="0"/>
          </a:p>
          <a:p>
            <a:r>
              <a:rPr lang="en-US" altLang="zh-CN" dirty="0"/>
              <a:t>2019/5/16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252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FBA2CF-3140-403E-8453-60B0058C5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39" y="1498454"/>
            <a:ext cx="1120244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将</a:t>
            </a:r>
            <a:r>
              <a:rPr lang="en-US" altLang="zh-CN" sz="2400" dirty="0"/>
              <a:t>CgemGeomSvc-00-00-19</a:t>
            </a:r>
            <a:r>
              <a:rPr lang="zh-CN" altLang="en-US" sz="2400" dirty="0"/>
              <a:t>版本中新增的类补充到</a:t>
            </a:r>
            <a:r>
              <a:rPr lang="en-US" altLang="zh-CN" sz="2400" dirty="0"/>
              <a:t>CgemGeomSvc-00-00-14-p03</a:t>
            </a:r>
            <a:r>
              <a:rPr lang="zh-CN" altLang="en-US" sz="2400" dirty="0"/>
              <a:t>中</a:t>
            </a:r>
            <a:endParaRPr lang="en-US" altLang="zh-CN" sz="2400" dirty="0"/>
          </a:p>
          <a:p>
            <a:pPr lvl="1">
              <a:lnSpc>
                <a:spcPct val="150000"/>
              </a:lnSpc>
            </a:pPr>
            <a:r>
              <a:rPr lang="en-US" altLang="zh-CN" sz="2000" dirty="0" err="1"/>
              <a:t>CgemGeoAlign</a:t>
            </a:r>
            <a:endParaRPr lang="en-US" altLang="zh-CN" sz="2000" dirty="0"/>
          </a:p>
          <a:p>
            <a:pPr lvl="1">
              <a:lnSpc>
                <a:spcPct val="150000"/>
              </a:lnSpc>
            </a:pPr>
            <a:r>
              <a:rPr lang="en-US" altLang="zh-CN" sz="2000" dirty="0" err="1"/>
              <a:t>CgemMidDriftPlane</a:t>
            </a:r>
            <a:endParaRPr lang="en-US" altLang="zh-CN" sz="2000" dirty="0"/>
          </a:p>
          <a:p>
            <a:pPr lvl="1">
              <a:lnSpc>
                <a:spcPct val="150000"/>
              </a:lnSpc>
            </a:pPr>
            <a:r>
              <a:rPr lang="en-US" altLang="zh-CN" sz="2000" dirty="0" err="1"/>
              <a:t>StraightLine</a:t>
            </a:r>
            <a:endParaRPr lang="en-US" altLang="zh-CN" sz="2000" dirty="0"/>
          </a:p>
          <a:p>
            <a:r>
              <a:rPr lang="zh-CN" altLang="en-US" sz="2400" dirty="0"/>
              <a:t>对</a:t>
            </a:r>
            <a:r>
              <a:rPr lang="en-US" altLang="zh-CN" sz="2400" dirty="0"/>
              <a:t>CgemGeomSvc-00-00-14-p03</a:t>
            </a:r>
            <a:r>
              <a:rPr lang="zh-CN" altLang="en-US" sz="2400" dirty="0"/>
              <a:t>版本做检查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31150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9796C13-0B25-457B-A9E2-D9879EF61F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3472" y="1609040"/>
                <a:ext cx="4615874" cy="3113961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dirty="0" err="1"/>
                  <a:t>Alignmmet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参数都为零</a:t>
                </a:r>
                <a:endParaRPr lang="en-US" altLang="zh-CN" dirty="0"/>
              </a:p>
              <a:p>
                <a:pPr lvl="1"/>
                <a:r>
                  <a:rPr lang="zh-CN" altLang="en-US" sz="1500" dirty="0"/>
                  <a:t>随机产生</a:t>
                </a:r>
                <a:r>
                  <a:rPr lang="en-US" altLang="zh-CN" sz="1500" dirty="0"/>
                  <a:t>10000</a:t>
                </a:r>
                <a:r>
                  <a:rPr lang="zh-CN" altLang="en-US" sz="1500" dirty="0"/>
                  <a:t>条直线</a:t>
                </a:r>
                <a:r>
                  <a:rPr lang="en-US" altLang="zh-CN" dirty="0"/>
                  <a:t>.</a:t>
                </a:r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latin typeface="+mn-ea"/>
                  </a:rPr>
                  <a:t>     </a:t>
                </a:r>
                <a14:m>
                  <m:oMath xmlns:m="http://schemas.openxmlformats.org/officeDocument/2006/math">
                    <m:r>
                      <a:rPr lang="en-US" altLang="zh-CN" sz="14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400" b="0" i="0" smtClean="0">
                        <a:latin typeface="Cambria Math" panose="02040503050406030204" pitchFamily="18" charset="0"/>
                      </a:rPr>
                      <m:t>166.526</m:t>
                    </m:r>
                    <m:r>
                      <a:rPr lang="en-US" altLang="zh-CN" sz="1400" i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1400" i="0">
                        <a:latin typeface="Cambria Math" panose="02040503050406030204" pitchFamily="18" charset="0"/>
                      </a:rPr>
                      <m:t>dr</m:t>
                    </m:r>
                    <m:r>
                      <a:rPr lang="en-US" altLang="zh-CN" sz="1400" i="0">
                        <a:latin typeface="Cambria Math" panose="02040503050406030204" pitchFamily="18" charset="0"/>
                      </a:rPr>
                      <m:t>≤166.526</m:t>
                    </m:r>
                  </m:oMath>
                </a14:m>
                <a:endParaRPr lang="en-US" altLang="zh-CN" sz="14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latin typeface="+mn-ea"/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zh-CN" sz="1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zh-CN" altLang="en-US" sz="1400" b="0" i="0" smtClean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altLang="zh-CN" sz="1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sz="140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altLang="zh-CN" sz="1400" b="0" i="0" smtClean="0">
                        <a:latin typeface="Cambria Math" panose="02040503050406030204" pitchFamily="18" charset="0"/>
                      </a:rPr>
                      <m:t>phi</m:t>
                    </m:r>
                    <m:r>
                      <a:rPr lang="en-US" altLang="zh-CN" sz="1400" b="0" i="0" smtClean="0">
                        <a:latin typeface="Cambria Math" panose="02040503050406030204" pitchFamily="18" charset="0"/>
                      </a:rPr>
                      <m:t>0≤</m:t>
                    </m:r>
                    <m:f>
                      <m:fPr>
                        <m:ctrlPr>
                          <a:rPr lang="en-US" altLang="zh-CN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zh-CN" altLang="en-US" sz="1400" b="0" i="0" smtClean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altLang="zh-CN" sz="1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zh-CN" sz="14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en-US" altLang="zh-CN" sz="1400" dirty="0">
                    <a:latin typeface="+mn-ea"/>
                  </a:rPr>
                  <a:t>      </a:t>
                </a:r>
                <a14:m>
                  <m:oMath xmlns:m="http://schemas.openxmlformats.org/officeDocument/2006/math">
                    <m:r>
                      <a:rPr lang="en-US" altLang="zh-CN" sz="1400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400" i="0">
                        <a:latin typeface="Cambria Math" panose="02040503050406030204" pitchFamily="18" charset="0"/>
                      </a:rPr>
                      <m:t>423.5</m:t>
                    </m:r>
                    <m:r>
                      <a:rPr lang="en-US" altLang="zh-CN" sz="140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altLang="zh-CN" sz="1400" i="0">
                        <a:latin typeface="Cambria Math" panose="02040503050406030204" pitchFamily="18" charset="0"/>
                      </a:rPr>
                      <m:t>dz</m:t>
                    </m:r>
                    <m:r>
                      <a:rPr lang="en-US" altLang="zh-CN" sz="140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sz="1400" i="0">
                        <a:latin typeface="Cambria Math" panose="02040503050406030204" pitchFamily="18" charset="0"/>
                      </a:rPr>
                      <m:t>423.5</m:t>
                    </m:r>
                  </m:oMath>
                </a14:m>
                <a:endParaRPr lang="en-US" altLang="zh-CN" sz="14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en-US" altLang="zh-CN" sz="1400" dirty="0"/>
                  <a:t>      </a:t>
                </a:r>
                <a14:m>
                  <m:oMath xmlns:m="http://schemas.openxmlformats.org/officeDocument/2006/math">
                    <m:r>
                      <a:rPr lang="en-US" altLang="zh-CN" sz="14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zh-CN" altLang="en-US" sz="1400" i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altLang="zh-CN" sz="1400" i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CN" sz="140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zh-CN" altLang="en-US" sz="1400" i="0">
                        <a:latin typeface="Cambria Math" panose="02040503050406030204" pitchFamily="18" charset="0"/>
                      </a:rPr>
                      <m:t>λ</m:t>
                    </m:r>
                    <m:r>
                      <a:rPr lang="en-US" altLang="zh-CN" sz="140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altLang="zh-CN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zh-CN" altLang="en-US" sz="1400" i="0">
                            <a:latin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en-US" altLang="zh-CN" sz="1400" i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zh-CN" sz="14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buNone/>
                </a:pPr>
                <a:r>
                  <a:rPr lang="en-US" altLang="zh-CN" sz="1800" dirty="0">
                    <a:latin typeface="+mn-ea"/>
                  </a:rPr>
                  <a:t>     </a:t>
                </a:r>
              </a:p>
              <a:p>
                <a:pPr marL="457200" lvl="1" indent="0">
                  <a:buNone/>
                </a:pPr>
                <a:endParaRPr lang="en-US" altLang="zh-CN" dirty="0"/>
              </a:p>
              <a:p>
                <a:endParaRPr lang="en-US" altLang="zh-CN" dirty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9796C13-0B25-457B-A9E2-D9879EF61F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3472" y="1609040"/>
                <a:ext cx="4615874" cy="3113961"/>
              </a:xfrm>
              <a:blipFill>
                <a:blip r:embed="rId2"/>
                <a:stretch>
                  <a:fillRect l="-2375" t="-37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871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4A261B-3F37-4D95-B76D-D9DAB410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456" y="-22923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Alignment </a:t>
            </a:r>
            <a:r>
              <a:rPr lang="zh-CN" altLang="en-US" sz="2400" dirty="0"/>
              <a:t>参数都为零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4E579FE-B5B7-4FA0-96EB-9B0248B825AF}"/>
              </a:ext>
            </a:extLst>
          </p:cNvPr>
          <p:cNvSpPr txBox="1"/>
          <p:nvPr/>
        </p:nvSpPr>
        <p:spPr>
          <a:xfrm>
            <a:off x="466344" y="92893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Before  transform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2BAEEAF-E05B-48AB-BC2A-8FF549EE36DD}"/>
              </a:ext>
            </a:extLst>
          </p:cNvPr>
          <p:cNvSpPr txBox="1"/>
          <p:nvPr/>
        </p:nvSpPr>
        <p:spPr>
          <a:xfrm>
            <a:off x="466344" y="3582838"/>
            <a:ext cx="1757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After  transform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1212CA91-9092-44D3-8364-EE9EC6D3A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" y="1555162"/>
            <a:ext cx="2697182" cy="165558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20D75A7-14F7-4D3B-BD60-1142A1B49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146" y="1555162"/>
            <a:ext cx="2737237" cy="165558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A3E7CED-411E-4872-A639-20E1006E93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532525"/>
            <a:ext cx="2806960" cy="170239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7F6EC04-319F-46BF-BF21-61681495F2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3579" y="1508408"/>
            <a:ext cx="2866010" cy="172651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F97D6E5-D8CF-4D04-8EAA-B66F62BA34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186" y="4319464"/>
            <a:ext cx="2806960" cy="1705856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47B972A-254F-43F9-9A3D-22CA1B7259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63526" y="4270085"/>
            <a:ext cx="2866010" cy="174377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B022E22B-EA00-465C-BC5C-0F62ACD43D0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36950" y="4221155"/>
            <a:ext cx="2866010" cy="1792707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103EFC80-3253-49DD-8292-5E69C3D88F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52388" y="4204966"/>
            <a:ext cx="2866011" cy="174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6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09666D73-2509-4947-9F10-987A1AB13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327" y="390104"/>
            <a:ext cx="4763164" cy="2934108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CDA1C374-38F3-4F70-B721-8C59FAD5B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8091" y="359804"/>
            <a:ext cx="4782217" cy="282932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B9559A1-421F-409E-88CF-6D4A4BB08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327" y="3429000"/>
            <a:ext cx="4810796" cy="289600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5B4FD0A-AA56-419D-8D48-9E73AC0ECE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1996" y="3324212"/>
            <a:ext cx="4829849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03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内容占位符 2">
                <a:extLst>
                  <a:ext uri="{FF2B5EF4-FFF2-40B4-BE49-F238E27FC236}">
                    <a16:creationId xmlns:a16="http://schemas.microsoft.com/office/drawing/2014/main" id="{7046CE3F-8340-4F29-A1ED-956C6E7F3F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99761" y="1214758"/>
                <a:ext cx="7701625" cy="44813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dirty="0"/>
                  <a:t>Alignmmet </a:t>
                </a:r>
                <a:r>
                  <a:rPr lang="zh-CN" altLang="en-US" dirty="0"/>
                  <a:t>参数非零</a:t>
                </a:r>
                <a:endParaRPr lang="en-US" altLang="zh-CN" dirty="0"/>
              </a:p>
              <a:p>
                <a:pPr lvl="1"/>
                <a:r>
                  <a:rPr lang="en-US" altLang="zh-CN" sz="1200" dirty="0"/>
                  <a:t>  </a:t>
                </a:r>
                <a14:m>
                  <m:oMath xmlns:m="http://schemas.openxmlformats.org/officeDocument/2006/math">
                    <m:r>
                      <a:rPr lang="en-US" altLang="zh-CN" sz="120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200" smtClean="0">
                        <a:latin typeface="Cambria Math" panose="02040503050406030204" pitchFamily="18" charset="0"/>
                      </a:rPr>
                      <m:t>166.526</m:t>
                    </m:r>
                    <m:r>
                      <a:rPr lang="en-US" altLang="zh-CN" sz="120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altLang="zh-CN" sz="120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1200">
                        <a:latin typeface="Cambria Math" panose="02040503050406030204" pitchFamily="18" charset="0"/>
                      </a:rPr>
                      <m:t>dr</m:t>
                    </m:r>
                    <m:r>
                      <a:rPr lang="en-US" altLang="zh-CN" sz="1200">
                        <a:latin typeface="Cambria Math" panose="02040503050406030204" pitchFamily="18" charset="0"/>
                      </a:rPr>
                      <m:t>≤166.526</m:t>
                    </m:r>
                  </m:oMath>
                </a14:m>
                <a:endParaRPr lang="en-US" altLang="zh-CN" sz="1200" dirty="0"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0" i="0" smtClean="0"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m:rPr>
                          <m:sty m:val="p"/>
                        </m:rPr>
                        <a:rPr lang="en-US" altLang="zh-CN" sz="1200" smtClean="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2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200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zh-CN" sz="1200" b="0" i="0" dirty="0"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0" i="0" smtClean="0">
                          <a:latin typeface="Cambria Math" panose="02040503050406030204" pitchFamily="18" charset="0"/>
                        </a:rPr>
                        <m:t>         −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423.5≤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≤423.50</m:t>
                      </m:r>
                    </m:oMath>
                  </m:oMathPara>
                </a14:m>
                <a:endParaRPr lang="en-US" altLang="zh-CN" sz="1200" b="0" i="0" dirty="0"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 b="0" i="0" smtClean="0"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m:rPr>
                          <m:sty m:val="p"/>
                        </m:rPr>
                        <a:rPr lang="zh-CN" altLang="en-US" sz="120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200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2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400" b="0" i="0" smtClean="0">
                          <a:latin typeface="Cambria Math" panose="02040503050406030204" pitchFamily="18" charset="0"/>
                        </a:rPr>
                        <m:t>newdr</m:t>
                      </m:r>
                      <m:r>
                        <a:rPr lang="en-US" altLang="zh-CN" sz="1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latin typeface="Cambria Math" panose="02040503050406030204" pitchFamily="18" charset="0"/>
                        </a:rPr>
                        <m:t>dr</m:t>
                      </m:r>
                      <m:r>
                        <a:rPr lang="en-US" altLang="zh-CN" sz="14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latin typeface="Cambria Math" panose="02040503050406030204" pitchFamily="18" charset="0"/>
                        </a:rPr>
                        <m:t>deltX</m:t>
                      </m:r>
                    </m:oMath>
                  </m:oMathPara>
                </a14:m>
                <a:endParaRPr lang="en-US" altLang="zh-CN" sz="14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new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zh-CN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delt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</m:oMath>
                  </m:oMathPara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  <a:p>
                <a:pPr lvl="1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zh-CN" sz="1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dr</m:t>
                    </m:r>
                    <m:r>
                      <a:rPr lang="en-US" altLang="zh-CN" sz="12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US" altLang="zh-CN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2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2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US" altLang="zh-CN" sz="1200" dirty="0">
                    <a:solidFill>
                      <a:prstClr val="black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dz</m:t>
                    </m:r>
                    <m:r>
                      <a:rPr lang="en-US" altLang="zh-CN" sz="12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sz="12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  </m:t>
                      </m:r>
                      <m:r>
                        <m:rPr>
                          <m:sty m:val="p"/>
                        </m:rPr>
                        <a:rPr lang="zh-CN" altLang="en-US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800" dirty="0">
                  <a:latin typeface="+mn-ea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new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0=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0+</m:t>
                      </m:r>
                      <m:r>
                        <m:rPr>
                          <m:sty m:val="p"/>
                        </m:rP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Rz</m:t>
                      </m:r>
                    </m:oMath>
                  </m:oMathPara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  <a:p>
                <a:pPr marL="457200" lvl="1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endParaRPr lang="en-US" altLang="zh-CN" sz="1800" dirty="0">
                  <a:latin typeface="+mn-ea"/>
                </a:endParaRPr>
              </a:p>
              <a:p>
                <a:pPr marL="457200" lvl="1" indent="0">
                  <a:buFont typeface="Arial" panose="020B0604020202020204" pitchFamily="34" charset="0"/>
                  <a:buNone/>
                </a:pPr>
                <a:endParaRPr lang="en-US" altLang="zh-CN" dirty="0"/>
              </a:p>
              <a:p>
                <a:endParaRPr lang="en-US" altLang="zh-CN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4" name="内容占位符 2">
                <a:extLst>
                  <a:ext uri="{FF2B5EF4-FFF2-40B4-BE49-F238E27FC236}">
                    <a16:creationId xmlns:a16="http://schemas.microsoft.com/office/drawing/2014/main" id="{7046CE3F-8340-4F29-A1ED-956C6E7F3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761" y="1214758"/>
                <a:ext cx="7701625" cy="4481367"/>
              </a:xfrm>
              <a:prstGeom prst="rect">
                <a:avLst/>
              </a:prstGeom>
              <a:blipFill>
                <a:blip r:embed="rId2"/>
                <a:stretch>
                  <a:fillRect l="-1424" t="-24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94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6D234C5-B39C-49EB-B372-F08951563DF0}"/>
              </a:ext>
            </a:extLst>
          </p:cNvPr>
          <p:cNvSpPr/>
          <p:nvPr/>
        </p:nvSpPr>
        <p:spPr>
          <a:xfrm>
            <a:off x="586668" y="368190"/>
            <a:ext cx="2494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000" dirty="0" err="1">
                <a:solidFill>
                  <a:prstClr val="black"/>
                </a:solidFill>
              </a:rPr>
              <a:t>Alignmmet</a:t>
            </a:r>
            <a:r>
              <a:rPr lang="en-US" altLang="zh-CN" sz="2000" dirty="0">
                <a:solidFill>
                  <a:prstClr val="black"/>
                </a:solidFill>
              </a:rPr>
              <a:t> </a:t>
            </a:r>
            <a:r>
              <a:rPr lang="zh-CN" altLang="en-US" sz="2000" dirty="0">
                <a:solidFill>
                  <a:prstClr val="black"/>
                </a:solidFill>
              </a:rPr>
              <a:t>参数非零</a:t>
            </a:r>
            <a:endParaRPr lang="en-US" altLang="zh-CN" sz="20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C5158323-597E-4E59-A515-A792FB32ABD3}"/>
                  </a:ext>
                </a:extLst>
              </p:cNvPr>
              <p:cNvSpPr/>
              <p:nvPr/>
            </p:nvSpPr>
            <p:spPr>
              <a:xfrm>
                <a:off x="3490381" y="383579"/>
                <a:ext cx="9733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</a:rPr>
                      <m:t>deltX</m:t>
                    </m:r>
                  </m:oMath>
                </a14:m>
                <a:r>
                  <a:rPr lang="en-US" altLang="zh-CN" dirty="0"/>
                  <a:t>=1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C5158323-597E-4E59-A515-A792FB32AB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381" y="383579"/>
                <a:ext cx="973343" cy="369332"/>
              </a:xfrm>
              <a:prstGeom prst="rect">
                <a:avLst/>
              </a:prstGeom>
              <a:blipFill>
                <a:blip r:embed="rId2"/>
                <a:stretch>
                  <a:fillRect t="-9836" r="-4403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B7A2BCC6-DF5D-4786-B553-AD3222CE4D4E}"/>
                  </a:ext>
                </a:extLst>
              </p:cNvPr>
              <p:cNvSpPr/>
              <p:nvPr/>
            </p:nvSpPr>
            <p:spPr>
              <a:xfrm>
                <a:off x="4740780" y="383579"/>
                <a:ext cx="96532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mtClean="0">
                        <a:latin typeface="Cambria Math" panose="02040503050406030204" pitchFamily="18" charset="0"/>
                      </a:rPr>
                      <m:t>delt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Z</m:t>
                    </m:r>
                  </m:oMath>
                </a14:m>
                <a:r>
                  <a:rPr lang="en-US" altLang="zh-CN" dirty="0"/>
                  <a:t>=1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B7A2BCC6-DF5D-4786-B553-AD3222CE4D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780" y="383579"/>
                <a:ext cx="965329" cy="646331"/>
              </a:xfrm>
              <a:prstGeom prst="rect">
                <a:avLst/>
              </a:prstGeom>
              <a:blipFill>
                <a:blip r:embed="rId3"/>
                <a:stretch>
                  <a:fillRect t="-5660" r="-4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A059CCA-9C8A-4C64-A10E-CDB83275AAB1}"/>
                  </a:ext>
                </a:extLst>
              </p:cNvPr>
              <p:cNvSpPr/>
              <p:nvPr/>
            </p:nvSpPr>
            <p:spPr>
              <a:xfrm>
                <a:off x="1338617" y="6079432"/>
                <a:ext cx="1919115" cy="415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newdr</m:t>
                      </m:r>
                      <m:r>
                        <a:rPr lang="en-US" altLang="zh-CN" sz="1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dr</m:t>
                      </m:r>
                      <m: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BA059CCA-9C8A-4C64-A10E-CDB83275AA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617" y="6079432"/>
                <a:ext cx="1919115" cy="41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14C6DC36-15D2-433E-9E4C-C46AE3CFC5F4}"/>
                  </a:ext>
                </a:extLst>
              </p:cNvPr>
              <p:cNvSpPr/>
              <p:nvPr/>
            </p:nvSpPr>
            <p:spPr>
              <a:xfrm>
                <a:off x="7102048" y="6079432"/>
                <a:ext cx="1935145" cy="4154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newdz</m:t>
                      </m:r>
                      <m:r>
                        <a:rPr lang="en-US" altLang="zh-CN" sz="1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1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sz="1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zh-CN" sz="1400" dirty="0">
                  <a:solidFill>
                    <a:prstClr val="black"/>
                  </a:solidFill>
                  <a:latin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14C6DC36-15D2-433E-9E4C-C46AE3CFC5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048" y="6079432"/>
                <a:ext cx="1935145" cy="4154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8651773B-28E5-4AA3-BC46-62F82A2FC09E}"/>
              </a:ext>
            </a:extLst>
          </p:cNvPr>
          <p:cNvSpPr txBox="1"/>
          <p:nvPr/>
        </p:nvSpPr>
        <p:spPr>
          <a:xfrm>
            <a:off x="2257424" y="1707501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newdr</a:t>
            </a:r>
            <a:r>
              <a:rPr lang="en-US" altLang="zh-CN" dirty="0"/>
              <a:t> ~</a:t>
            </a:r>
            <a:r>
              <a:rPr lang="en-US" altLang="zh-CN" dirty="0" err="1"/>
              <a:t>dr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5C0B6EB-5E71-4078-8877-8B8ECF3E4849}"/>
              </a:ext>
            </a:extLst>
          </p:cNvPr>
          <p:cNvSpPr txBox="1"/>
          <p:nvPr/>
        </p:nvSpPr>
        <p:spPr>
          <a:xfrm>
            <a:off x="7831830" y="1618346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newdz</a:t>
            </a:r>
            <a:r>
              <a:rPr lang="en-US" altLang="zh-CN" dirty="0"/>
              <a:t> ~</a:t>
            </a:r>
            <a:r>
              <a:rPr lang="en-US" altLang="zh-CN" dirty="0" err="1"/>
              <a:t>dz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A0C74F11-46FC-438F-954E-C59BDB53205E}"/>
                  </a:ext>
                </a:extLst>
              </p:cNvPr>
              <p:cNvSpPr/>
              <p:nvPr/>
            </p:nvSpPr>
            <p:spPr>
              <a:xfrm>
                <a:off x="33262" y="879682"/>
                <a:ext cx="6096000" cy="11079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/>
                <a:r>
                  <a:rPr lang="en-US" altLang="zh-CN" sz="1200" dirty="0"/>
                  <a:t> </a:t>
                </a:r>
                <a14:m>
                  <m:oMath xmlns:m="http://schemas.openxmlformats.org/officeDocument/2006/math">
                    <m:r>
                      <a:rPr lang="en-US" altLang="zh-CN" sz="1200">
                        <a:latin typeface="Cambria Math" panose="02040503050406030204" pitchFamily="18" charset="0"/>
                      </a:rPr>
                      <m:t>−166.526≤ </m:t>
                    </m:r>
                    <m:r>
                      <m:rPr>
                        <m:sty m:val="p"/>
                      </m:rPr>
                      <a:rPr lang="en-US" altLang="zh-CN" sz="1200">
                        <a:latin typeface="Cambria Math" panose="02040503050406030204" pitchFamily="18" charset="0"/>
                      </a:rPr>
                      <m:t>dr</m:t>
                    </m:r>
                    <m:r>
                      <a:rPr lang="en-US" altLang="zh-CN" sz="1200">
                        <a:latin typeface="Cambria Math" panose="02040503050406030204" pitchFamily="18" charset="0"/>
                      </a:rPr>
                      <m:t>≤166.526</m:t>
                    </m:r>
                  </m:oMath>
                </a14:m>
                <a:endParaRPr lang="en-US" altLang="zh-CN" sz="1200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zh-CN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altLang="zh-CN" sz="1200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  −423.5≤</m:t>
                      </m:r>
                      <m:r>
                        <m:rPr>
                          <m:sty m:val="p"/>
                        </m:rPr>
                        <a:rPr lang="en-US" altLang="zh-CN" sz="1200"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≤423.50</m:t>
                      </m:r>
                    </m:oMath>
                  </m:oMathPara>
                </a14:m>
                <a:endParaRPr lang="en-US" altLang="zh-CN" sz="1200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zh-CN" altLang="en-US" sz="1200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20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A0C74F11-46FC-438F-954E-C59BDB5320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2" y="879682"/>
                <a:ext cx="6096000" cy="11079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>
            <a:extLst>
              <a:ext uri="{FF2B5EF4-FFF2-40B4-BE49-F238E27FC236}">
                <a16:creationId xmlns:a16="http://schemas.microsoft.com/office/drawing/2014/main" id="{4D69A439-BFFF-47C5-8512-B45946916E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3514" y="2584795"/>
            <a:ext cx="4599117" cy="339352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BC8578A2-23AB-42A9-A908-861921ED592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0835" y="2620715"/>
            <a:ext cx="4599118" cy="345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04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23A88573-54A2-45BA-94F0-2781A2A674CB}"/>
              </a:ext>
            </a:extLst>
          </p:cNvPr>
          <p:cNvSpPr txBox="1"/>
          <p:nvPr/>
        </p:nvSpPr>
        <p:spPr>
          <a:xfrm>
            <a:off x="3335834" y="434023"/>
            <a:ext cx="1215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err="1"/>
              <a:t>Rz</a:t>
            </a:r>
            <a:r>
              <a:rPr lang="en-US" altLang="zh-CN" sz="2000" dirty="0"/>
              <a:t>=0.002</a:t>
            </a:r>
            <a:endParaRPr lang="zh-CN" altLang="en-US" sz="20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389D3CC-9E35-4CFE-BD6C-4A5484922343}"/>
              </a:ext>
            </a:extLst>
          </p:cNvPr>
          <p:cNvSpPr/>
          <p:nvPr/>
        </p:nvSpPr>
        <p:spPr>
          <a:xfrm>
            <a:off x="486001" y="434023"/>
            <a:ext cx="24945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err="1"/>
              <a:t>Alignmmet</a:t>
            </a:r>
            <a:r>
              <a:rPr lang="en-US" altLang="zh-CN" sz="2000" dirty="0"/>
              <a:t> </a:t>
            </a:r>
            <a:r>
              <a:rPr lang="zh-CN" altLang="en-US" sz="2000" dirty="0"/>
              <a:t>参数非零</a:t>
            </a:r>
            <a:endParaRPr lang="en-US" altLang="zh-CN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46A047C-2FF4-4F58-8552-A41D9A04299F}"/>
                  </a:ext>
                </a:extLst>
              </p:cNvPr>
              <p:cNvSpPr/>
              <p:nvPr/>
            </p:nvSpPr>
            <p:spPr>
              <a:xfrm>
                <a:off x="195743" y="931630"/>
                <a:ext cx="6096000" cy="182800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dr</m:t>
                      </m:r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US" altLang="zh-CN" sz="16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6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6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CN" sz="1600">
                          <a:latin typeface="Cambria Math" panose="02040503050406030204" pitchFamily="18" charset="0"/>
                        </a:rPr>
                        <m:t>≤</m:t>
                      </m:r>
                      <m:r>
                        <m:rPr>
                          <m:sty m:val="p"/>
                        </m:rPr>
                        <a:rPr lang="en-US" altLang="zh-CN" sz="1600">
                          <a:latin typeface="Cambria Math" panose="02040503050406030204" pitchFamily="18" charset="0"/>
                        </a:rPr>
                        <m:t>phi</m:t>
                      </m:r>
                      <m:r>
                        <a:rPr lang="en-US" altLang="zh-CN" sz="1600">
                          <a:latin typeface="Cambria Math" panose="02040503050406030204" pitchFamily="18" charset="0"/>
                        </a:rPr>
                        <m:t>0≤</m:t>
                      </m:r>
                      <m:f>
                        <m:fPr>
                          <m:ctrlPr>
                            <a:rPr lang="en-US" altLang="zh-CN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zh-CN" altLang="en-US" sz="1600">
                              <a:latin typeface="Cambria Math" panose="02040503050406030204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en-US" altLang="zh-CN" sz="160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altLang="zh-CN" sz="16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dz</m:t>
                      </m:r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600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zh-CN" altLang="en-US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altLang="zh-CN" sz="16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CN" sz="1600" dirty="0">
                  <a:latin typeface="+mn-ea"/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346A047C-2FF4-4F58-8552-A41D9A0429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43" y="931630"/>
                <a:ext cx="6096000" cy="18280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文本框 14">
            <a:extLst>
              <a:ext uri="{FF2B5EF4-FFF2-40B4-BE49-F238E27FC236}">
                <a16:creationId xmlns:a16="http://schemas.microsoft.com/office/drawing/2014/main" id="{7751D793-99A1-470D-8298-3CE5370BFD65}"/>
              </a:ext>
            </a:extLst>
          </p:cNvPr>
          <p:cNvSpPr txBox="1"/>
          <p:nvPr/>
        </p:nvSpPr>
        <p:spPr>
          <a:xfrm>
            <a:off x="3847824" y="1445521"/>
            <a:ext cx="6763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固定除了</a:t>
            </a:r>
            <a:r>
              <a:rPr lang="en-US" altLang="zh-CN" sz="2000" dirty="0"/>
              <a:t>phi0</a:t>
            </a:r>
            <a:r>
              <a:rPr lang="zh-CN" altLang="en-US" sz="2000" dirty="0"/>
              <a:t>以外的其他三个参数，随机</a:t>
            </a:r>
            <a:r>
              <a:rPr lang="zh-CN" altLang="en-US" dirty="0"/>
              <a:t>产生</a:t>
            </a:r>
            <a:r>
              <a:rPr lang="en-US" altLang="zh-CN" dirty="0"/>
              <a:t>10000</a:t>
            </a:r>
            <a:r>
              <a:rPr lang="zh-CN" altLang="en-US" dirty="0"/>
              <a:t>条直线。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5279369-D1C0-4E6A-8116-7B22651ACCD5}"/>
              </a:ext>
            </a:extLst>
          </p:cNvPr>
          <p:cNvSpPr txBox="1"/>
          <p:nvPr/>
        </p:nvSpPr>
        <p:spPr>
          <a:xfrm>
            <a:off x="4865615" y="434023"/>
            <a:ext cx="4528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（</a:t>
            </a:r>
            <a:r>
              <a:rPr lang="en-US" altLang="zh-CN" sz="2000" dirty="0" err="1"/>
              <a:t>Rz</a:t>
            </a:r>
            <a:r>
              <a:rPr lang="en-US" altLang="zh-CN" sz="2000" dirty="0"/>
              <a:t> </a:t>
            </a:r>
            <a:r>
              <a:rPr lang="zh-CN" altLang="en-US" sz="2000" dirty="0"/>
              <a:t>的合理范围应该是</a:t>
            </a:r>
            <a:r>
              <a:rPr lang="en-US" altLang="zh-CN" sz="2000" dirty="0"/>
              <a:t>0.005rad</a:t>
            </a:r>
            <a:r>
              <a:rPr lang="zh-CN" altLang="en-US" sz="2000" dirty="0"/>
              <a:t>以下）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CB098AE-98BC-441F-919A-B4EEF48917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238" y="2928625"/>
            <a:ext cx="4724068" cy="349535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5E83AB25-7662-4AB8-BD5D-CC475D9D23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6787" y="2727921"/>
            <a:ext cx="3645540" cy="258935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4925CDA2-9B75-4461-8D0E-89A09D7C73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8580" y="5498883"/>
            <a:ext cx="3781953" cy="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82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宽屏</PresentationFormat>
  <Paragraphs>52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Arial</vt:lpstr>
      <vt:lpstr>Cambria Math</vt:lpstr>
      <vt:lpstr>Office 主题​​</vt:lpstr>
      <vt:lpstr>对CgemGeomSvc-00-00-14-p03补充</vt:lpstr>
      <vt:lpstr>PowerPoint 演示文稿</vt:lpstr>
      <vt:lpstr>PowerPoint 演示文稿</vt:lpstr>
      <vt:lpstr>Alignment 参数都为零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童 孙</dc:creator>
  <cp:lastModifiedBy>童 孙</cp:lastModifiedBy>
  <cp:revision>6</cp:revision>
  <dcterms:created xsi:type="dcterms:W3CDTF">2019-05-15T07:52:36Z</dcterms:created>
  <dcterms:modified xsi:type="dcterms:W3CDTF">2019-05-16T06:40:09Z</dcterms:modified>
</cp:coreProperties>
</file>