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885" r:id="rId2"/>
    <p:sldId id="1068" r:id="rId3"/>
    <p:sldId id="931" r:id="rId4"/>
    <p:sldId id="1172" r:id="rId5"/>
    <p:sldId id="1173" r:id="rId6"/>
    <p:sldId id="1271" r:id="rId7"/>
    <p:sldId id="1272" r:id="rId8"/>
    <p:sldId id="1268" r:id="rId9"/>
    <p:sldId id="1269" r:id="rId10"/>
    <p:sldId id="1229" r:id="rId11"/>
    <p:sldId id="1249" r:id="rId12"/>
    <p:sldId id="1250" r:id="rId13"/>
    <p:sldId id="1231" r:id="rId14"/>
    <p:sldId id="1265" r:id="rId15"/>
    <p:sldId id="127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77E0"/>
    <a:srgbClr val="26C4CD"/>
    <a:srgbClr val="C71ECD"/>
    <a:srgbClr val="FFFF67"/>
    <a:srgbClr val="F3F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9" autoAdjust="0"/>
    <p:restoredTop sz="94621"/>
  </p:normalViewPr>
  <p:slideViewPr>
    <p:cSldViewPr snapToGrid="0" snapToObjects="1">
      <p:cViewPr varScale="1">
        <p:scale>
          <a:sx n="91" d="100"/>
          <a:sy n="91" d="100"/>
        </p:scale>
        <p:origin x="200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2425A-B869-ED44-AABC-864CA411AED4}" type="datetimeFigureOut">
              <a:rPr lang="en-US" smtClean="0"/>
              <a:pPr/>
              <a:t>7/2/19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D4BE7-F420-8A48-AFA4-886DC48672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976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4C7EB-5FA1-2A48-96AC-B3FDC2A4A197}" type="datetimeFigureOut">
              <a:rPr lang="en-US" smtClean="0"/>
              <a:pPr/>
              <a:t>7/2/19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12964-9D25-F140-BCE5-41B8A8543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710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12964-9D25-F140-BCE5-41B8A8543C5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766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</a:t>
            </a:r>
            <a:r>
              <a:rPr lang="en-US" baseline="0" dirty="0"/>
              <a:t>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12964-9D25-F140-BCE5-41B8A8543C5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29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Added one engineer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12964-9D25-F140-BCE5-41B8A8543C5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78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Hadron Physics </a:t>
            </a:r>
            <a:br>
              <a:rPr lang="en-US" dirty="0"/>
            </a:br>
            <a:r>
              <a:rPr lang="en-US" dirty="0"/>
              <a:t>in China and the Facilities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72067" y="3886200"/>
            <a:ext cx="73660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Zhengguo</a:t>
            </a:r>
            <a:r>
              <a:rPr lang="en-US" dirty="0"/>
              <a:t> Zhao</a:t>
            </a:r>
          </a:p>
          <a:p>
            <a:r>
              <a:rPr lang="en-US" dirty="0"/>
              <a:t>University of Science and Technology of China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12/8/2012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16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12/8/2012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537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12/8/2012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485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00" y="50539"/>
            <a:ext cx="9110800" cy="714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Hadron Physics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075" y="1059768"/>
            <a:ext cx="8654105" cy="5066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12/8/2012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3300C-797F-D148-A78D-320196FBAF0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300" y="889795"/>
            <a:ext cx="91191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39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Rot="1" noChangeArrowheads="1"/>
          </p:cNvSpPr>
          <p:nvPr/>
        </p:nvSpPr>
        <p:spPr bwMode="auto">
          <a:xfrm>
            <a:off x="599440" y="1133936"/>
            <a:ext cx="7680960" cy="4109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115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altLang="zh-CN" sz="2800" b="1" dirty="0">
                <a:solidFill>
                  <a:srgbClr val="3B77E0"/>
                </a:solidFill>
                <a:latin typeface="+mj-lt"/>
                <a:ea typeface="华文楷体" pitchFamily="2" charset="-122"/>
              </a:rPr>
              <a:t>For funding application from NSFC in 2019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zh-CN" sz="2800" b="1" u="none" dirty="0">
              <a:latin typeface="+mj-lt"/>
              <a:ea typeface="华文楷体" pitchFamily="2" charset="-122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zh-CN" altLang="en-US" sz="2800" b="1" u="none" dirty="0">
                <a:latin typeface="华文楷体" pitchFamily="2" charset="-122"/>
                <a:ea typeface="华文楷体" pitchFamily="2" charset="-122"/>
              </a:rPr>
              <a:t>赵政国</a:t>
            </a:r>
            <a:endParaRPr lang="en-US" altLang="zh-CN" sz="2800" b="1" u="none" dirty="0">
              <a:latin typeface="华文楷体" pitchFamily="2" charset="-122"/>
              <a:ea typeface="华文楷体" pitchFamily="2" charset="-122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n-US" altLang="zh-CN" sz="2800" b="1" u="none" dirty="0">
              <a:latin typeface="华文楷体" pitchFamily="2" charset="-122"/>
              <a:ea typeface="华文楷体" pitchFamily="2" charset="-122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zh-CN" altLang="en-US" sz="2800" b="1" u="none" dirty="0">
                <a:latin typeface="华文楷体" pitchFamily="2" charset="-122"/>
                <a:ea typeface="华文楷体" pitchFamily="2" charset="-122"/>
              </a:rPr>
              <a:t>中国科学技术大学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zh-CN" altLang="en-US" sz="2800" b="1" u="none" dirty="0">
                <a:latin typeface="华文楷体" pitchFamily="2" charset="-122"/>
                <a:ea typeface="华文楷体" pitchFamily="2" charset="-122"/>
              </a:rPr>
              <a:t>中国科学院高能物理研究所</a:t>
            </a:r>
            <a:endParaRPr lang="en-US" altLang="zh-CN" sz="2800" b="1" u="none" dirty="0">
              <a:latin typeface="华文楷体" pitchFamily="2" charset="-122"/>
              <a:ea typeface="华文楷体" pitchFamily="2" charset="-122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北京大学，清华大学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山东大学，上海交通大学</a:t>
            </a:r>
            <a:endParaRPr lang="zh-CN" altLang="en-US" sz="2800" b="1" u="none" dirty="0">
              <a:latin typeface="华文楷体" pitchFamily="2" charset="-122"/>
              <a:ea typeface="华文楷体" pitchFamily="2" charset="-122"/>
            </a:endParaRPr>
          </a:p>
        </p:txBody>
      </p:sp>
      <p:pic>
        <p:nvPicPr>
          <p:cNvPr id="2050" name="Picture 2" descr="http://e.hiphotos.baidu.com/baike/w%3D268/sign=428fdf1ab7003af34dbadb660d2ac619/3801213fb80e7bec20bb3cf22e2eb9389b506bb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09" y="5331893"/>
            <a:ext cx="1228307" cy="12191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f.hiphotos.baidu.com/baike/w%3D268/sign=88baa5b200087bf47dec50efcad2575e/0b46f21fbe096b63630bc4a90e338744ebf8ac3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521" y="5309747"/>
            <a:ext cx="1195904" cy="11959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g.hiphotos.baidu.com/baike/w%3D268/sign=d77ff9a339dbb6fd255be2203125aba6/b219ebc4b74543a90483b7941e178a82b80114c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064" y="5309747"/>
            <a:ext cx="1195904" cy="11959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492" y="16396"/>
            <a:ext cx="91225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>
                <a:latin typeface="华文楷体"/>
                <a:ea typeface="华文楷体"/>
                <a:cs typeface="华文楷体"/>
              </a:rPr>
              <a:t>大型强子对撞机</a:t>
            </a:r>
            <a:r>
              <a:rPr lang="en-US" altLang="zh-CN" sz="3600" b="1" dirty="0">
                <a:latin typeface="华文楷体"/>
                <a:ea typeface="华文楷体"/>
                <a:cs typeface="华文楷体"/>
              </a:rPr>
              <a:t>(</a:t>
            </a:r>
            <a:r>
              <a:rPr lang="en-US" sz="36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LHC</a:t>
            </a:r>
            <a:r>
              <a:rPr lang="en-US" sz="3600" b="1" dirty="0">
                <a:latin typeface="华文楷体"/>
                <a:ea typeface="华文楷体"/>
                <a:cs typeface="华文楷体"/>
              </a:rPr>
              <a:t>)</a:t>
            </a:r>
            <a:r>
              <a:rPr lang="zh-CN" altLang="en-US" sz="3600" b="1" dirty="0">
                <a:latin typeface="华文楷体"/>
                <a:ea typeface="华文楷体"/>
                <a:cs typeface="华文楷体"/>
              </a:rPr>
              <a:t>实验探测器升级</a:t>
            </a:r>
            <a:r>
              <a:rPr lang="en-US" sz="3600" b="1" dirty="0">
                <a:latin typeface="华文楷体"/>
                <a:ea typeface="华文楷体"/>
                <a:cs typeface="华文楷体"/>
              </a:rPr>
              <a:t> </a:t>
            </a:r>
            <a:endParaRPr lang="en-US" altLang="zh-CN" sz="3600" b="1" dirty="0">
              <a:latin typeface="华文楷体"/>
              <a:ea typeface="华文楷体"/>
              <a:cs typeface="华文楷体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9" name="图片 8" descr="logo_高能所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95632" y="5258947"/>
            <a:ext cx="1326034" cy="1195904"/>
          </a:xfrm>
          <a:prstGeom prst="rect">
            <a:avLst/>
          </a:prstGeom>
        </p:spPr>
      </p:pic>
      <p:pic>
        <p:nvPicPr>
          <p:cNvPr id="10" name="图片 15" descr="logo_清华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31716" y="5309747"/>
            <a:ext cx="1189071" cy="1195904"/>
          </a:xfrm>
          <a:prstGeom prst="rect">
            <a:avLst/>
          </a:prstGeom>
        </p:spPr>
      </p:pic>
      <p:pic>
        <p:nvPicPr>
          <p:cNvPr id="12" name="图片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6992" y="5299587"/>
            <a:ext cx="1195904" cy="119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17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59"/>
    </mc:Choice>
    <mc:Fallback xmlns="">
      <p:transition xmlns:p14="http://schemas.microsoft.com/office/powerpoint/2010/main" spd="slow" advTm="1125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>
                <a:latin typeface="华文楷体"/>
                <a:ea typeface="华文楷体"/>
                <a:cs typeface="华文楷体"/>
              </a:rPr>
              <a:t>经费及人员投入</a:t>
            </a:r>
            <a:endParaRPr lang="en-US" b="1" dirty="0">
              <a:latin typeface="华文楷体"/>
              <a:ea typeface="华文楷体"/>
              <a:cs typeface="华文楷体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2700"/>
            <a:ext cx="914400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032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659" y="16550"/>
            <a:ext cx="8229600" cy="832451"/>
          </a:xfrm>
        </p:spPr>
        <p:txBody>
          <a:bodyPr>
            <a:noAutofit/>
          </a:bodyPr>
          <a:lstStyle/>
          <a:p>
            <a:r>
              <a:rPr lang="zh-CN" altLang="en-US" b="1" dirty="0">
                <a:latin typeface="华文楷体" pitchFamily="2" charset="-122"/>
                <a:ea typeface="华文楷体" pitchFamily="2" charset="-122"/>
              </a:rPr>
              <a:t>研究团队骨干：</a:t>
            </a:r>
            <a:r>
              <a:rPr lang="en-US" altLang="zh-CN" b="1" dirty="0">
                <a:latin typeface="华文楷体" pitchFamily="2" charset="-122"/>
                <a:ea typeface="华文楷体" pitchFamily="2" charset="-122"/>
              </a:rPr>
              <a:t>ATLAS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211659" y="925662"/>
          <a:ext cx="8653464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1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6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3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16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750" dirty="0">
                          <a:latin typeface="华文楷体"/>
                          <a:ea typeface="华文楷体"/>
                          <a:cs typeface="华文楷体"/>
                        </a:rPr>
                        <a:t>课题</a:t>
                      </a:r>
                      <a:endParaRPr lang="en-US" sz="1750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750" b="1" dirty="0">
                          <a:latin typeface="华文楷体"/>
                          <a:ea typeface="华文楷体"/>
                          <a:cs typeface="华文楷体"/>
                        </a:rPr>
                        <a:t>姓名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750" b="1" dirty="0">
                          <a:latin typeface="华文楷体"/>
                          <a:ea typeface="华文楷体"/>
                          <a:cs typeface="华文楷体"/>
                        </a:rPr>
                        <a:t>职称，人才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750" b="1" dirty="0">
                          <a:latin typeface="华文楷体"/>
                          <a:ea typeface="华文楷体"/>
                          <a:cs typeface="华文楷体"/>
                        </a:rPr>
                        <a:t>单位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750" dirty="0"/>
                        <a:t> </a:t>
                      </a:r>
                      <a:r>
                        <a:rPr lang="en-US" altLang="zh-CN" sz="1750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75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50" b="1" i="0" u="none" strike="noStrike" kern="1200" baseline="0" dirty="0">
                          <a:solidFill>
                            <a:srgbClr val="FF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朱宏博</a:t>
                      </a:r>
                      <a:endParaRPr lang="en-US" sz="1750" b="1" dirty="0">
                        <a:solidFill>
                          <a:srgbClr val="FF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zh-CN" altLang="en-US" sz="175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副研究员</a:t>
                      </a:r>
                      <a:r>
                        <a:rPr lang="en-US" altLang="zh-CN" sz="175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,</a:t>
                      </a:r>
                      <a:r>
                        <a:rPr lang="en-US" altLang="zh-CN" sz="1750" b="1" u="none" baseline="0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 </a:t>
                      </a:r>
                      <a:r>
                        <a:rPr lang="zh-CN" altLang="en-US" sz="175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青年千人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750" b="1" dirty="0">
                          <a:solidFill>
                            <a:schemeClr val="tx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中科院高能所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7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750" b="1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方亚泉</a:t>
                      </a:r>
                      <a:endParaRPr lang="en-GB" altLang="zh-CN" sz="1750" b="1" u="none" dirty="0">
                        <a:solidFill>
                          <a:srgbClr val="00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zh-CN" altLang="en-US" sz="175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研究员</a:t>
                      </a:r>
                      <a:r>
                        <a:rPr lang="en-US" altLang="zh-CN" sz="175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,</a:t>
                      </a:r>
                      <a:r>
                        <a:rPr lang="en-US" altLang="zh-CN" sz="1750" b="1" u="none" baseline="0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 </a:t>
                      </a:r>
                      <a:r>
                        <a:rPr lang="zh-CN" altLang="en-US" sz="175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青年千人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750" b="1" dirty="0">
                          <a:solidFill>
                            <a:schemeClr val="tx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中科院高能所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7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75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史欣</a:t>
                      </a:r>
                      <a:endParaRPr lang="en-GB" altLang="zh-CN" sz="1750" b="1" u="none" dirty="0">
                        <a:solidFill>
                          <a:srgbClr val="00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zh-CN" altLang="en-US" sz="175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副研究员</a:t>
                      </a:r>
                      <a:r>
                        <a:rPr lang="en-US" altLang="zh-CN" sz="175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,</a:t>
                      </a:r>
                      <a:r>
                        <a:rPr lang="en-US" altLang="zh-CN" sz="1750" b="1" u="none" baseline="0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 </a:t>
                      </a:r>
                      <a:r>
                        <a:rPr lang="zh-CN" altLang="en-US" sz="175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青年千人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750" b="1" dirty="0">
                          <a:solidFill>
                            <a:schemeClr val="tx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中科院高能所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7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750" b="1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王科</a:t>
                      </a:r>
                      <a:endParaRPr lang="en-GB" altLang="zh-CN" sz="1750" b="1" u="none" dirty="0">
                        <a:solidFill>
                          <a:srgbClr val="00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zh-CN" altLang="en-US" sz="175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副研究员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750" b="1" dirty="0">
                          <a:solidFill>
                            <a:schemeClr val="tx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中科院高能所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7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750" b="1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陆卫国</a:t>
                      </a:r>
                      <a:endParaRPr lang="en-GB" altLang="zh-CN" sz="1750" b="1" u="none" dirty="0">
                        <a:solidFill>
                          <a:srgbClr val="00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zh-CN" altLang="en-US" sz="175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副研究员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750" b="1" dirty="0">
                          <a:solidFill>
                            <a:schemeClr val="tx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中科院高能所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7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750" b="1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张颖</a:t>
                      </a:r>
                      <a:endParaRPr lang="en-GB" altLang="zh-CN" sz="1750" b="1" u="none" dirty="0">
                        <a:solidFill>
                          <a:srgbClr val="00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zh-CN" altLang="en-US" sz="175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副研究员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750" b="1" dirty="0">
                          <a:solidFill>
                            <a:schemeClr val="tx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中科院高能所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7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750" b="1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董明义</a:t>
                      </a:r>
                      <a:endParaRPr lang="en-GB" altLang="zh-CN" sz="1750" b="1" u="none" dirty="0">
                        <a:solidFill>
                          <a:srgbClr val="00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zh-CN" altLang="en-US" sz="175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副研究员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750" b="1" dirty="0">
                          <a:solidFill>
                            <a:schemeClr val="tx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中科院高能所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750" b="1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陈新</a:t>
                      </a:r>
                      <a:endParaRPr lang="en-GB" altLang="zh-CN" sz="1750" b="1" u="none" dirty="0">
                        <a:solidFill>
                          <a:srgbClr val="00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zh-CN" altLang="en-US" sz="1750" b="1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副教授</a:t>
                      </a:r>
                      <a:r>
                        <a:rPr lang="zh-CN" altLang="en-US" sz="175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，青年千人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750" b="1" dirty="0">
                          <a:latin typeface="华文楷体"/>
                          <a:ea typeface="华文楷体"/>
                          <a:cs typeface="华文楷体"/>
                        </a:rPr>
                        <a:t>清华大学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50" b="1" dirty="0">
                          <a:solidFill>
                            <a:srgbClr val="FF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2</a:t>
                      </a:r>
                      <a:endParaRPr lang="en-US" sz="1750" b="1" dirty="0">
                        <a:solidFill>
                          <a:srgbClr val="FF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zh-CN" altLang="en-US" sz="1750" b="1" u="none" dirty="0">
                          <a:solidFill>
                            <a:srgbClr val="FF0000"/>
                          </a:solidFill>
                          <a:latin typeface="华文楷体" pitchFamily="2" charset="-122"/>
                          <a:ea typeface="华文楷体" pitchFamily="2" charset="-122"/>
                        </a:rPr>
                        <a:t>赵政国</a:t>
                      </a:r>
                      <a:endParaRPr lang="en-US" altLang="zh-CN" sz="1750" b="1" u="none" dirty="0">
                        <a:solidFill>
                          <a:srgbClr val="FF0000"/>
                        </a:solidFill>
                        <a:latin typeface="华文楷体" pitchFamily="2" charset="-122"/>
                        <a:ea typeface="华文楷体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750" b="1" u="none" dirty="0">
                          <a:solidFill>
                            <a:srgbClr val="000000"/>
                          </a:solidFill>
                          <a:latin typeface="华文楷体" pitchFamily="2" charset="-122"/>
                          <a:ea typeface="华文楷体" pitchFamily="2" charset="-122"/>
                        </a:rPr>
                        <a:t>教授</a:t>
                      </a:r>
                      <a:r>
                        <a:rPr lang="en-US" altLang="zh-CN" sz="1750" b="1" dirty="0">
                          <a:solidFill>
                            <a:srgbClr val="000000"/>
                          </a:solidFill>
                          <a:latin typeface="华文楷体" pitchFamily="2" charset="-122"/>
                          <a:ea typeface="华文楷体" pitchFamily="2" charset="-122"/>
                        </a:rPr>
                        <a:t>, </a:t>
                      </a:r>
                      <a:r>
                        <a:rPr lang="zh-CN" altLang="en-US" sz="1750" b="1" dirty="0">
                          <a:solidFill>
                            <a:srgbClr val="000000"/>
                          </a:solidFill>
                          <a:latin typeface="华文楷体" pitchFamily="2" charset="-122"/>
                          <a:ea typeface="华文楷体" pitchFamily="2" charset="-122"/>
                        </a:rPr>
                        <a:t>院士</a:t>
                      </a:r>
                      <a:endParaRPr lang="zh-CN" altLang="en-US" sz="1750" u="none" dirty="0">
                        <a:latin typeface="华文楷体" pitchFamily="2" charset="-122"/>
                        <a:ea typeface="华文楷体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750" b="1" dirty="0">
                          <a:latin typeface="华文楷体"/>
                          <a:ea typeface="华文楷体"/>
                          <a:cs typeface="华文楷体"/>
                        </a:rPr>
                        <a:t>中国科学技术大学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750" b="1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750" b="1" u="none" dirty="0">
                          <a:solidFill>
                            <a:srgbClr val="000000"/>
                          </a:solidFill>
                          <a:latin typeface="华文楷体" pitchFamily="2" charset="-122"/>
                          <a:ea typeface="华文楷体" pitchFamily="2" charset="-122"/>
                        </a:rPr>
                        <a:t>刘衍文</a:t>
                      </a:r>
                      <a:endParaRPr lang="en-US" altLang="zh-CN" sz="1750" b="1" u="none" dirty="0">
                        <a:solidFill>
                          <a:srgbClr val="000000"/>
                        </a:solidFill>
                        <a:latin typeface="华文楷体" pitchFamily="2" charset="-122"/>
                        <a:ea typeface="华文楷体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zh-CN" altLang="en-US" sz="1750" b="1" u="none" dirty="0">
                          <a:solidFill>
                            <a:srgbClr val="000000"/>
                          </a:solidFill>
                          <a:latin typeface="华文楷体" pitchFamily="2" charset="-122"/>
                          <a:ea typeface="华文楷体" pitchFamily="2" charset="-122"/>
                        </a:rPr>
                        <a:t>教授</a:t>
                      </a:r>
                      <a:r>
                        <a:rPr lang="en-US" altLang="zh-CN" sz="1750" b="1" u="none" dirty="0">
                          <a:solidFill>
                            <a:srgbClr val="000000"/>
                          </a:solidFill>
                          <a:latin typeface="华文楷体" pitchFamily="2" charset="-122"/>
                          <a:ea typeface="华文楷体" pitchFamily="2" charset="-122"/>
                        </a:rPr>
                        <a:t>, </a:t>
                      </a:r>
                      <a:r>
                        <a:rPr lang="zh-CN" altLang="en-US" sz="1750" b="1" u="none" dirty="0">
                          <a:solidFill>
                            <a:srgbClr val="000000"/>
                          </a:solidFill>
                          <a:latin typeface="华文楷体" pitchFamily="2" charset="-122"/>
                          <a:ea typeface="华文楷体" pitchFamily="2" charset="-122"/>
                        </a:rPr>
                        <a:t>科学院优青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750" b="1" dirty="0">
                          <a:latin typeface="华文楷体"/>
                          <a:ea typeface="华文楷体"/>
                          <a:cs typeface="华文楷体"/>
                        </a:rPr>
                        <a:t>中国科学技术大学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750" b="1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5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梁昊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750" b="1" u="none" dirty="0">
                          <a:solidFill>
                            <a:srgbClr val="000000"/>
                          </a:solidFill>
                          <a:latin typeface="华文楷体" pitchFamily="2" charset="-122"/>
                          <a:ea typeface="华文楷体" pitchFamily="2" charset="-122"/>
                        </a:rPr>
                        <a:t>副教授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750" b="1" dirty="0">
                          <a:latin typeface="华文楷体"/>
                          <a:ea typeface="华文楷体"/>
                          <a:cs typeface="华文楷体"/>
                        </a:rPr>
                        <a:t>中国科学技术大学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750" b="1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5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孙勇杰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750" b="1" dirty="0">
                          <a:latin typeface="华文楷体"/>
                          <a:ea typeface="华文楷体"/>
                          <a:cs typeface="华文楷体"/>
                        </a:rPr>
                        <a:t>讲师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750" b="1" dirty="0">
                          <a:latin typeface="华文楷体"/>
                          <a:ea typeface="华文楷体"/>
                          <a:cs typeface="华文楷体"/>
                        </a:rPr>
                        <a:t>中国科学技术大学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750" b="1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5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周意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750" b="1" dirty="0">
                          <a:latin typeface="华文楷体"/>
                          <a:ea typeface="华文楷体"/>
                          <a:cs typeface="华文楷体"/>
                        </a:rPr>
                        <a:t>特任副研究员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750" b="1" dirty="0">
                          <a:latin typeface="华文楷体"/>
                          <a:ea typeface="华文楷体"/>
                          <a:cs typeface="华文楷体"/>
                        </a:rPr>
                        <a:t>中国科学技术大学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750" b="1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5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郭军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zh-CN" altLang="en-US" sz="175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研究员</a:t>
                      </a:r>
                      <a:r>
                        <a:rPr lang="en-US" altLang="zh-CN" sz="175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,</a:t>
                      </a:r>
                      <a:r>
                        <a:rPr lang="en-US" altLang="zh-CN" sz="1750" b="1" u="none" baseline="0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 </a:t>
                      </a:r>
                      <a:r>
                        <a:rPr lang="zh-CN" altLang="en-US" sz="175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青年千人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750" b="1" dirty="0">
                          <a:latin typeface="华文楷体"/>
                          <a:ea typeface="华文楷体"/>
                          <a:cs typeface="华文楷体"/>
                        </a:rPr>
                        <a:t>上海交通大学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5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冯存峰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750" b="1" u="none" dirty="0">
                          <a:solidFill>
                            <a:srgbClr val="000000"/>
                          </a:solidFill>
                          <a:latin typeface="华文楷体" pitchFamily="2" charset="-122"/>
                          <a:ea typeface="华文楷体" pitchFamily="2" charset="-122"/>
                        </a:rPr>
                        <a:t>教授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750" b="1" dirty="0">
                          <a:latin typeface="华文楷体"/>
                          <a:ea typeface="华文楷体"/>
                          <a:cs typeface="华文楷体"/>
                        </a:rPr>
                        <a:t>山东大学</a:t>
                      </a:r>
                      <a:endParaRPr lang="en-US" sz="175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5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948"/>
    </mc:Choice>
    <mc:Fallback xmlns="">
      <p:transition xmlns:p14="http://schemas.microsoft.com/office/powerpoint/2010/main" spd="slow" advTm="14948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092"/>
            <a:ext cx="8229600" cy="792043"/>
          </a:xfrm>
        </p:spPr>
        <p:txBody>
          <a:bodyPr>
            <a:noAutofit/>
          </a:bodyPr>
          <a:lstStyle/>
          <a:p>
            <a:r>
              <a:rPr lang="zh-CN" altLang="en-US" b="1" dirty="0">
                <a:latin typeface="华文楷体" pitchFamily="2" charset="-122"/>
                <a:ea typeface="华文楷体" pitchFamily="2" charset="-122"/>
              </a:rPr>
              <a:t>研究团队骨干：</a:t>
            </a:r>
            <a:r>
              <a:rPr lang="en-US" altLang="zh-CN" b="1" dirty="0" err="1">
                <a:latin typeface="华文楷体" pitchFamily="2" charset="-122"/>
                <a:ea typeface="华文楷体" pitchFamily="2" charset="-122"/>
              </a:rPr>
              <a:t>CMS+LHCb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768108"/>
              </p:ext>
            </p:extLst>
          </p:nvPr>
        </p:nvGraphicFramePr>
        <p:xfrm>
          <a:off x="211659" y="1043242"/>
          <a:ext cx="8653464" cy="555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1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6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3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16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latin typeface="华文楷体"/>
                          <a:ea typeface="华文楷体"/>
                          <a:cs typeface="华文楷体"/>
                        </a:rPr>
                        <a:t>课题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latin typeface="华文楷体"/>
                          <a:ea typeface="华文楷体"/>
                          <a:cs typeface="华文楷体"/>
                        </a:rPr>
                        <a:t>姓名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latin typeface="华文楷体"/>
                          <a:ea typeface="华文楷体"/>
                          <a:cs typeface="华文楷体"/>
                        </a:rPr>
                        <a:t>职称，人才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latin typeface="华文楷体"/>
                          <a:ea typeface="华文楷体"/>
                          <a:cs typeface="华文楷体"/>
                        </a:rPr>
                        <a:t>单位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华文楷体"/>
                          <a:ea typeface="华文楷体"/>
                          <a:cs typeface="华文楷体"/>
                        </a:rPr>
                        <a:t> </a:t>
                      </a:r>
                      <a:r>
                        <a:rPr lang="zh-CN" altLang="zh-CN" sz="1800" b="1" dirty="0">
                          <a:solidFill>
                            <a:srgbClr val="FF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3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i="0" u="none" strike="noStrike" kern="1200" baseline="0" dirty="0">
                          <a:solidFill>
                            <a:srgbClr val="FF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班勇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zh-CN" altLang="en-US" sz="1800" b="1" dirty="0">
                          <a:latin typeface="华文楷体"/>
                          <a:ea typeface="华文楷体"/>
                          <a:cs typeface="华文楷体"/>
                        </a:rPr>
                        <a:t>教授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北京大学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王大勇</a:t>
                      </a:r>
                      <a:endParaRPr lang="en-GB" altLang="zh-CN" sz="1800" b="1" u="none" dirty="0">
                        <a:solidFill>
                          <a:srgbClr val="00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zh-CN" altLang="en-US" sz="180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副教授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北京大学</a:t>
                      </a:r>
                      <a:endParaRPr lang="en-US" altLang="zh-CN" sz="1800" b="1" dirty="0">
                        <a:solidFill>
                          <a:schemeClr val="tx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u="none" dirty="0">
                          <a:solidFill>
                            <a:srgbClr val="0070C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马宏骥</a:t>
                      </a:r>
                      <a:endParaRPr lang="en-GB" altLang="zh-CN" sz="1800" b="1" u="none" dirty="0">
                        <a:solidFill>
                          <a:srgbClr val="0070C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rgbClr val="0070C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高级工程师</a:t>
                      </a:r>
                      <a:endParaRPr lang="en-US" altLang="zh-CN" sz="1800" b="1" dirty="0">
                        <a:solidFill>
                          <a:srgbClr val="0070C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rgbClr val="0070C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北京大学</a:t>
                      </a:r>
                      <a:endParaRPr lang="en-US" altLang="zh-CN" sz="1800" b="1" dirty="0">
                        <a:solidFill>
                          <a:srgbClr val="0070C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605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薛志华</a:t>
                      </a:r>
                      <a:endParaRPr lang="en-GB" altLang="zh-CN" sz="1800" b="1" u="none" dirty="0">
                        <a:solidFill>
                          <a:srgbClr val="00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zh-CN" altLang="en-US" sz="180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工程师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北京大学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王义</a:t>
                      </a:r>
                      <a:endParaRPr lang="en-GB" altLang="zh-CN" sz="1800" b="1" u="none" dirty="0">
                        <a:solidFill>
                          <a:srgbClr val="00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教授</a:t>
                      </a:r>
                      <a:endParaRPr lang="zh-CN" altLang="en-US" sz="1800" b="1" u="none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latin typeface="华文楷体"/>
                          <a:ea typeface="华文楷体"/>
                          <a:cs typeface="华文楷体"/>
                        </a:rPr>
                        <a:t>清华大学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韩冬</a:t>
                      </a:r>
                      <a:endParaRPr lang="en-GB" altLang="zh-CN" sz="1800" b="1" u="none" dirty="0">
                        <a:solidFill>
                          <a:srgbClr val="00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zh-CN" altLang="en-US" sz="180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副教授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latin typeface="华文楷体"/>
                          <a:ea typeface="华文楷体"/>
                          <a:cs typeface="华文楷体"/>
                        </a:rPr>
                        <a:t>清华大学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杨振伟</a:t>
                      </a:r>
                      <a:endParaRPr lang="en-GB" altLang="zh-CN" sz="1800" b="1" u="none" dirty="0">
                        <a:solidFill>
                          <a:srgbClr val="00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zh-CN" altLang="en-US" sz="180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副教授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latin typeface="华文楷体"/>
                          <a:ea typeface="华文楷体"/>
                          <a:cs typeface="华文楷体"/>
                        </a:rPr>
                        <a:t>清华大学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rgbClr val="FF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4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800" b="1">
                          <a:solidFill>
                            <a:srgbClr val="FF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刘振安</a:t>
                      </a:r>
                      <a:endParaRPr lang="en-GB" altLang="zh-CN" sz="1800" b="1" u="none" dirty="0">
                        <a:solidFill>
                          <a:srgbClr val="FF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800" b="1" dirty="0">
                          <a:latin typeface="华文楷体"/>
                          <a:ea typeface="华文楷体"/>
                          <a:cs typeface="华文楷体"/>
                        </a:rPr>
                        <a:t>研究员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中科院高能所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>
                          <a:solidFill>
                            <a:prstClr val="black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张华桥</a:t>
                      </a:r>
                      <a:endParaRPr lang="en-US" altLang="zh-CN" sz="1800" b="1" dirty="0">
                        <a:solidFill>
                          <a:prstClr val="black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solidFill>
                            <a:prstClr val="black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研究员</a:t>
                      </a:r>
                      <a:r>
                        <a:rPr lang="zh-CN" altLang="zh-CN" sz="1800" b="1" dirty="0">
                          <a:solidFill>
                            <a:prstClr val="black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，</a:t>
                      </a:r>
                      <a:r>
                        <a:rPr lang="zh-CN" altLang="en-US" sz="1800" b="1" u="none" dirty="0">
                          <a:solidFill>
                            <a:srgbClr val="00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青年千人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中科院高能所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FF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>
                          <a:solidFill>
                            <a:prstClr val="black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廖红波</a:t>
                      </a:r>
                      <a:endParaRPr lang="en-US" altLang="zh-CN" sz="1800" b="1" dirty="0">
                        <a:solidFill>
                          <a:prstClr val="black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>
                          <a:solidFill>
                            <a:prstClr val="black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副研究员</a:t>
                      </a:r>
                      <a:r>
                        <a:rPr lang="zh-CN" altLang="zh-CN" sz="1800" b="1">
                          <a:solidFill>
                            <a:prstClr val="black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，</a:t>
                      </a:r>
                      <a:r>
                        <a:rPr lang="zh-CN" altLang="en-US" sz="1800" b="1">
                          <a:solidFill>
                            <a:prstClr val="black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科学院百人</a:t>
                      </a:r>
                      <a:endParaRPr lang="en-US" sz="1800" b="1" dirty="0">
                        <a:solidFill>
                          <a:prstClr val="black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中科院高能所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>
                          <a:solidFill>
                            <a:prstClr val="black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赵京周</a:t>
                      </a:r>
                      <a:endParaRPr lang="en-US" altLang="zh-CN" sz="1800" b="1" dirty="0">
                        <a:solidFill>
                          <a:prstClr val="black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solidFill>
                            <a:prstClr val="black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副研究员</a:t>
                      </a:r>
                      <a:endParaRPr lang="en-US" sz="1800" b="1" dirty="0">
                        <a:solidFill>
                          <a:prstClr val="black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中科院高能所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>
                          <a:solidFill>
                            <a:prstClr val="black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王征</a:t>
                      </a:r>
                      <a:endParaRPr lang="en-US" altLang="zh-CN" sz="1800" b="1" dirty="0">
                        <a:solidFill>
                          <a:prstClr val="black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>
                          <a:solidFill>
                            <a:prstClr val="black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副研究员</a:t>
                      </a:r>
                      <a:endParaRPr lang="en-US" sz="1800" b="1" dirty="0">
                        <a:solidFill>
                          <a:prstClr val="black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中科院高能所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>
                          <a:solidFill>
                            <a:prstClr val="black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宫文煊</a:t>
                      </a:r>
                      <a:endParaRPr lang="en-US" altLang="zh-CN" sz="1800" b="1" dirty="0">
                        <a:solidFill>
                          <a:prstClr val="black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solidFill>
                            <a:prstClr val="black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高级工程师</a:t>
                      </a:r>
                      <a:endParaRPr lang="en-US" sz="1800" b="1" dirty="0">
                        <a:solidFill>
                          <a:prstClr val="black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中科院高能所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solidFill>
                            <a:prstClr val="black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王娜</a:t>
                      </a:r>
                      <a:endParaRPr lang="en-US" altLang="zh-CN" sz="1800" b="1" dirty="0">
                        <a:solidFill>
                          <a:prstClr val="black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solidFill>
                            <a:prstClr val="black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工程师</a:t>
                      </a:r>
                      <a:endParaRPr lang="en-US" sz="1800" b="1" dirty="0">
                        <a:solidFill>
                          <a:prstClr val="black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>
                          <a:solidFill>
                            <a:schemeClr val="tx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中科院高能所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2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50"/>
    </mc:Choice>
    <mc:Fallback xmlns="">
      <p:transition xmlns:p14="http://schemas.microsoft.com/office/powerpoint/2010/main" spd="slow" advTm="875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>
                <a:latin typeface="华文楷体"/>
                <a:ea typeface="华文楷体"/>
                <a:cs typeface="华文楷体"/>
              </a:rPr>
              <a:t>人员投入</a:t>
            </a:r>
            <a:endParaRPr lang="en-US" b="1" dirty="0">
              <a:latin typeface="华文楷体"/>
              <a:ea typeface="华文楷体"/>
              <a:cs typeface="华文楷体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240963"/>
              </p:ext>
            </p:extLst>
          </p:nvPr>
        </p:nvGraphicFramePr>
        <p:xfrm>
          <a:off x="242580" y="1284202"/>
          <a:ext cx="8661511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4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3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62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4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48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6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3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77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489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2750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631591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课题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女性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高级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中级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初级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其他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博士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硕士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学士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总人数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总人年</a:t>
                      </a:r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586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indent="-342900"/>
            <a:r>
              <a:rPr lang="zh-CN" altLang="en-US" b="1" dirty="0">
                <a:latin typeface="华文楷体"/>
                <a:ea typeface="华文楷体"/>
                <a:cs typeface="华文楷体"/>
              </a:rPr>
              <a:t>存在的主要问题</a:t>
            </a:r>
            <a:endParaRPr lang="en-US" b="1" dirty="0">
              <a:latin typeface="华文楷体"/>
              <a:ea typeface="华文楷体"/>
              <a:cs typeface="华文楷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075" y="1281381"/>
            <a:ext cx="8654105" cy="4560619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抗辐照芯片</a:t>
            </a:r>
            <a:r>
              <a:rPr lang="zh-CN" altLang="en-US" sz="24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禁运问题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：已经基本解决，但需更新数量。</a:t>
            </a:r>
            <a:endParaRPr lang="en-US" altLang="zh-CN" sz="2400" b="1" dirty="0"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endParaRPr lang="en-US" altLang="zh-CN" sz="1100" b="1" dirty="0">
              <a:latin typeface="华文楷体"/>
              <a:ea typeface="华文楷体"/>
              <a:cs typeface="华文楷体"/>
            </a:endParaRPr>
          </a:p>
          <a:p>
            <a:pPr marL="457200" indent="-457200">
              <a:buAutoNum type="arabicPeriod" startAt="2"/>
            </a:pP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课题</a:t>
            </a:r>
            <a:r>
              <a:rPr lang="en-US" altLang="zh-CN" sz="2400" b="1" dirty="0">
                <a:latin typeface="华文楷体"/>
                <a:ea typeface="华文楷体"/>
                <a:cs typeface="华文楷体"/>
              </a:rPr>
              <a:t>2 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中方进度快于合作组相关整体进度，需与合作组协调。</a:t>
            </a:r>
            <a:endParaRPr lang="en-US" altLang="zh-CN" sz="2400" b="1" dirty="0"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endParaRPr lang="en-US" altLang="zh-CN" sz="1100" b="1" dirty="0">
              <a:latin typeface="华文楷体"/>
              <a:ea typeface="华文楷体"/>
              <a:cs typeface="华文楷体"/>
            </a:endParaRPr>
          </a:p>
          <a:p>
            <a:pPr marL="457200" indent="-457200">
              <a:buAutoNum type="arabicPeriod" startAt="2"/>
            </a:pPr>
            <a:r>
              <a:rPr lang="zh-CN" altLang="zh-CN" sz="2400" b="1" dirty="0">
                <a:latin typeface="华文楷体"/>
                <a:ea typeface="华文楷体"/>
                <a:cs typeface="华文楷体"/>
              </a:rPr>
              <a:t>预研</a:t>
            </a:r>
            <a:r>
              <a:rPr lang="zh-CN" altLang="zh-CN" sz="2400" b="1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的</a:t>
            </a:r>
            <a:r>
              <a:rPr lang="zh-CN" altLang="zh-CN" sz="24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方案最终没被采纳</a:t>
            </a:r>
            <a:r>
              <a:rPr lang="zh-CN" altLang="en-US" sz="24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的风险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：课题</a:t>
            </a:r>
            <a:r>
              <a:rPr lang="en-US" altLang="zh-CN" sz="2400" b="1" dirty="0">
                <a:latin typeface="华文楷体"/>
                <a:ea typeface="华文楷体"/>
                <a:cs typeface="华文楷体"/>
              </a:rPr>
              <a:t>2-3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，课题</a:t>
            </a:r>
            <a:r>
              <a:rPr lang="zh-CN" altLang="zh-CN" sz="2400" b="1" dirty="0">
                <a:latin typeface="华文楷体"/>
                <a:ea typeface="华文楷体"/>
                <a:cs typeface="华文楷体"/>
              </a:rPr>
              <a:t>3</a:t>
            </a:r>
            <a:r>
              <a:rPr lang="en-US" altLang="zh-CN" sz="2400" b="1" dirty="0">
                <a:latin typeface="华文楷体"/>
                <a:ea typeface="华文楷体"/>
                <a:cs typeface="华文楷体"/>
              </a:rPr>
              <a:t>-2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。</a:t>
            </a:r>
            <a:endParaRPr lang="en-US" altLang="zh-CN" sz="2400" b="1" dirty="0">
              <a:latin typeface="华文楷体"/>
              <a:ea typeface="华文楷体"/>
              <a:cs typeface="华文楷体"/>
            </a:endParaRPr>
          </a:p>
          <a:p>
            <a:pPr lvl="1">
              <a:buFont typeface="Arial"/>
              <a:buChar char="•"/>
            </a:pPr>
            <a:r>
              <a:rPr lang="zh-CN" altLang="en-US" sz="20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课题</a:t>
            </a:r>
            <a:r>
              <a:rPr lang="en-US" altLang="zh-CN" sz="20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2-3</a:t>
            </a:r>
            <a:r>
              <a:rPr lang="zh-CN" altLang="en-US" sz="20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：模拟研究表明，仅靠前向缪子探测器的位置测量就能实现高纯度的前向缪子鉴别，探测器的时间分辨性能可适当放宽，因此把时间分辨验收指标由 </a:t>
            </a:r>
            <a:r>
              <a:rPr lang="en-US" altLang="zh-CN" sz="20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&lt;1 ns </a:t>
            </a:r>
            <a:r>
              <a:rPr lang="zh-CN" altLang="en-US" sz="20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改为 </a:t>
            </a:r>
            <a:r>
              <a:rPr lang="en-US" altLang="zh-CN" sz="20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&lt;10 ns </a:t>
            </a:r>
            <a:r>
              <a:rPr lang="zh-CN" altLang="en-US" sz="20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。</a:t>
            </a:r>
            <a:endParaRPr lang="en-US" altLang="zh-CN" sz="2000" b="1" dirty="0">
              <a:solidFill>
                <a:srgbClr val="0000FF"/>
              </a:solidFill>
              <a:latin typeface="华文楷体"/>
              <a:ea typeface="华文楷体"/>
              <a:cs typeface="华文楷体"/>
            </a:endParaRPr>
          </a:p>
          <a:p>
            <a:pPr lvl="1">
              <a:buFont typeface="Arial"/>
              <a:buChar char="•"/>
            </a:pPr>
            <a:r>
              <a:rPr lang="zh-CN" altLang="en-US" sz="20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课题</a:t>
            </a:r>
            <a:r>
              <a:rPr lang="en-US" altLang="zh-CN" sz="20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3-2: Si sensor </a:t>
            </a:r>
            <a:r>
              <a:rPr lang="zh-CN" altLang="en-US" sz="20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与对撞点位置变远，抗辐照要求降低：</a:t>
            </a:r>
            <a:endParaRPr lang="en-US" altLang="zh-CN" sz="2000" b="1" dirty="0">
              <a:solidFill>
                <a:srgbClr val="0000FF"/>
              </a:solidFill>
              <a:latin typeface="华文楷体"/>
              <a:ea typeface="华文楷体"/>
              <a:cs typeface="华文楷体"/>
            </a:endParaRPr>
          </a:p>
          <a:p>
            <a:pPr marL="457200" lvl="1" indent="0">
              <a:buNone/>
            </a:pPr>
            <a:r>
              <a:rPr lang="en-US" altLang="zh-CN" sz="20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     </a:t>
            </a:r>
            <a:r>
              <a:rPr lang="en-US" altLang="zh-CN" sz="2000" b="1" dirty="0" err="1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n</a:t>
            </a:r>
            <a:r>
              <a:rPr lang="en-US" altLang="zh-CN" sz="2000" b="1" baseline="-25000" dirty="0" err="1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eq</a:t>
            </a:r>
            <a:r>
              <a:rPr lang="en-US" altLang="zh-CN" sz="20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 (1 MeV) &lt;1x10</a:t>
            </a:r>
            <a:r>
              <a:rPr lang="en-US" altLang="zh-CN" sz="2000" b="1" baseline="30000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16</a:t>
            </a:r>
            <a:r>
              <a:rPr lang="en-US" altLang="zh-CN" sz="20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/cm</a:t>
            </a:r>
            <a:r>
              <a:rPr lang="en-US" altLang="zh-CN" sz="2000" b="1" baseline="30000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2 </a:t>
            </a:r>
            <a:r>
              <a:rPr lang="zh-CN" altLang="en-US" sz="20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改为</a:t>
            </a:r>
            <a:r>
              <a:rPr lang="en-US" altLang="zh-CN" sz="20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 </a:t>
            </a:r>
            <a:r>
              <a:rPr lang="en-US" altLang="zh-CN" sz="2000" b="1" dirty="0" err="1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n</a:t>
            </a:r>
            <a:r>
              <a:rPr lang="en-US" altLang="zh-CN" sz="2000" b="1" baseline="-25000" dirty="0" err="1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eq</a:t>
            </a:r>
            <a:r>
              <a:rPr lang="en-US" altLang="zh-CN" sz="20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(1 MeV)&lt;6x10</a:t>
            </a:r>
            <a:r>
              <a:rPr lang="en-US" altLang="zh-CN" sz="2000" b="1" baseline="30000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14</a:t>
            </a:r>
            <a:r>
              <a:rPr lang="en-US" altLang="zh-CN" sz="20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/cm</a:t>
            </a:r>
            <a:r>
              <a:rPr lang="en-US" altLang="zh-CN" sz="2000" b="1" baseline="30000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2</a:t>
            </a:r>
            <a:endParaRPr lang="en-US" altLang="zh-CN" sz="2000" b="1" dirty="0">
              <a:solidFill>
                <a:srgbClr val="0000FF"/>
              </a:solidFill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endParaRPr lang="en-US" altLang="zh-CN" sz="1000" b="1" dirty="0">
              <a:latin typeface="华文楷体"/>
              <a:ea typeface="华文楷体"/>
              <a:cs typeface="华文楷体"/>
            </a:endParaRPr>
          </a:p>
          <a:p>
            <a:pPr marL="457200" indent="-457200">
              <a:buAutoNum type="arabicPeriod" startAt="4"/>
            </a:pP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课题</a:t>
            </a:r>
            <a:r>
              <a:rPr lang="en-US" altLang="zh-CN" sz="2400" b="1" dirty="0">
                <a:latin typeface="华文楷体"/>
                <a:ea typeface="华文楷体"/>
                <a:cs typeface="华文楷体"/>
              </a:rPr>
              <a:t>3-1 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根据</a:t>
            </a:r>
            <a:r>
              <a:rPr lang="en-US" altLang="zh-CN" sz="2400" b="1" dirty="0">
                <a:latin typeface="华文楷体"/>
                <a:ea typeface="华文楷体"/>
                <a:cs typeface="华文楷体"/>
              </a:rPr>
              <a:t>CMS</a:t>
            </a:r>
            <a:r>
              <a:rPr lang="zh-CN" altLang="zh-CN" sz="2400" b="1" dirty="0">
                <a:latin typeface="华文楷体"/>
                <a:ea typeface="华文楷体"/>
                <a:cs typeface="华文楷体"/>
              </a:rPr>
              <a:t>升级计划实际需求，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新</a:t>
            </a:r>
            <a:r>
              <a:rPr lang="zh-CN" altLang="zh-CN" sz="2400" b="1" dirty="0">
                <a:latin typeface="华文楷体"/>
                <a:ea typeface="华文楷体"/>
                <a:cs typeface="华文楷体"/>
              </a:rPr>
              <a:t>承担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了</a:t>
            </a:r>
            <a:r>
              <a:rPr lang="en-US" altLang="zh-CN" sz="2400" b="1" dirty="0">
                <a:latin typeface="华文楷体"/>
                <a:ea typeface="华文楷体"/>
                <a:cs typeface="华文楷体"/>
              </a:rPr>
              <a:t>GE2/1</a:t>
            </a:r>
            <a:r>
              <a:rPr lang="zh-CN" altLang="zh-CN" sz="2400" b="1" dirty="0">
                <a:latin typeface="华文楷体"/>
                <a:ea typeface="华文楷体"/>
                <a:cs typeface="华文楷体"/>
              </a:rPr>
              <a:t>、</a:t>
            </a:r>
            <a:r>
              <a:rPr lang="en-US" altLang="zh-CN" sz="2400" b="1" dirty="0">
                <a:latin typeface="华文楷体"/>
                <a:ea typeface="华文楷体"/>
                <a:cs typeface="华文楷体"/>
              </a:rPr>
              <a:t>ME0</a:t>
            </a:r>
            <a:r>
              <a:rPr lang="zh-CN" altLang="zh-CN" sz="2400" b="1" dirty="0">
                <a:latin typeface="华文楷体"/>
                <a:ea typeface="华文楷体"/>
                <a:cs typeface="华文楷体"/>
              </a:rPr>
              <a:t>探测器前端电子学板的设计、研发任务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（不占此项目经费）。</a:t>
            </a:r>
            <a:endParaRPr lang="en-US" sz="2400" b="1" dirty="0"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endParaRPr lang="en-US" sz="2400" b="1" dirty="0">
              <a:latin typeface="华文楷体"/>
              <a:ea typeface="华文楷体"/>
              <a:cs typeface="华文楷体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265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-63104"/>
            <a:ext cx="9144000" cy="863601"/>
          </a:xfrm>
          <a:noFill/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defRPr/>
            </a:pPr>
            <a:r>
              <a:rPr lang="en-US" altLang="zh-CN" b="1" dirty="0">
                <a:ea typeface="华文楷体"/>
                <a:cs typeface="华文楷体"/>
              </a:rPr>
              <a:t>To be applied from NSFC in 2019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83266"/>
            <a:ext cx="2133600" cy="365125"/>
          </a:xfrm>
        </p:spPr>
        <p:txBody>
          <a:bodyPr/>
          <a:lstStyle/>
          <a:p>
            <a:fld id="{C973300C-797F-D148-A78D-320196FBAF04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516663"/>
              </p:ext>
            </p:extLst>
          </p:nvPr>
        </p:nvGraphicFramePr>
        <p:xfrm>
          <a:off x="292837" y="2165188"/>
          <a:ext cx="8558325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1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8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42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2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785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华文楷体"/>
                          <a:ea typeface="华文楷体"/>
                          <a:cs typeface="华文楷体"/>
                        </a:rPr>
                        <a:t>课题</a:t>
                      </a:r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华文楷体"/>
                          <a:ea typeface="华文楷体"/>
                          <a:cs typeface="华文楷体"/>
                        </a:rPr>
                        <a:t>课题名称</a:t>
                      </a:r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华文楷体"/>
                          <a:ea typeface="华文楷体"/>
                          <a:cs typeface="华文楷体"/>
                        </a:rPr>
                        <a:t>负责单位</a:t>
                      </a:r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华文楷体"/>
                          <a:ea typeface="华文楷体"/>
                          <a:cs typeface="华文楷体"/>
                        </a:rPr>
                        <a:t>负责人</a:t>
                      </a:r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华文楷体"/>
                          <a:ea typeface="华文楷体"/>
                          <a:cs typeface="华文楷体"/>
                        </a:rPr>
                        <a:t>批准</a:t>
                      </a:r>
                      <a:endParaRPr lang="en-US" altLang="zh-CN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  <a:p>
                      <a:pPr algn="ctr"/>
                      <a:r>
                        <a:rPr lang="zh-CN" altLang="en-US" sz="1600" b="1" dirty="0">
                          <a:latin typeface="华文楷体"/>
                          <a:ea typeface="华文楷体"/>
                          <a:cs typeface="华文楷体"/>
                        </a:rPr>
                        <a:t>（万元）</a:t>
                      </a:r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华文楷体"/>
                          <a:ea typeface="华文楷体"/>
                          <a:cs typeface="华文楷体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ATLAS </a:t>
                      </a:r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硅微条径迹</a:t>
                      </a:r>
                      <a:endParaRPr lang="en-US" altLang="zh-TW" sz="1600" b="1" i="0" u="none" strike="noStrike" kern="1200" baseline="0" dirty="0">
                        <a:solidFill>
                          <a:schemeClr val="dk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  <a:p>
                      <a:pPr algn="ctr"/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探测器</a:t>
                      </a:r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中科院高能</a:t>
                      </a:r>
                      <a:r>
                        <a:rPr lang="zh-CN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所</a:t>
                      </a:r>
                      <a:endParaRPr lang="zh-TW" altLang="en-US" sz="1600" b="1" i="0" u="none" strike="noStrike" kern="1200" baseline="0" dirty="0">
                        <a:solidFill>
                          <a:schemeClr val="dk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朱宏博</a:t>
                      </a:r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baseline="0" dirty="0">
                          <a:solidFill>
                            <a:srgbClr val="0000FF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1100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780">
                <a:tc rowSpan="6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华文楷体"/>
                          <a:ea typeface="华文楷体"/>
                          <a:cs typeface="华文楷体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ATLAS</a:t>
                      </a:r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实验缪子</a:t>
                      </a:r>
                      <a:endParaRPr lang="en-US" altLang="zh-TW" sz="1600" b="1" i="0" u="none" strike="noStrike" kern="1200" baseline="0" dirty="0">
                        <a:solidFill>
                          <a:schemeClr val="dk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  <a:p>
                      <a:pPr algn="ctr"/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探测器</a:t>
                      </a:r>
                      <a:r>
                        <a:rPr lang="zh-CN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 </a:t>
                      </a:r>
                      <a:endParaRPr lang="zh-TW" altLang="en-US" sz="1600" b="1" i="0" u="none" strike="noStrike" kern="1200" baseline="0" dirty="0">
                        <a:solidFill>
                          <a:srgbClr val="FF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中国科大</a:t>
                      </a:r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华文楷体"/>
                          <a:ea typeface="华文楷体"/>
                          <a:cs typeface="华文楷体"/>
                        </a:rPr>
                        <a:t>赵政国</a:t>
                      </a:r>
                      <a:endParaRPr lang="en-US" altLang="zh-CN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1800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华文楷体"/>
                          <a:cs typeface="华文楷体"/>
                        </a:rPr>
                        <a:t>RPC Trigger chamber </a:t>
                      </a:r>
                      <a:endParaRPr lang="zh-TW" altLang="en-US" sz="1600" b="1" i="0" u="none" strike="noStrike" kern="1200" baseline="0" dirty="0">
                        <a:solidFill>
                          <a:schemeClr val="dk1"/>
                        </a:solidFill>
                        <a:latin typeface="+mj-lt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华文楷体"/>
                          <a:cs typeface="华文楷体"/>
                        </a:rPr>
                        <a:t>Large eta</a:t>
                      </a:r>
                      <a:endParaRPr lang="zh-TW" altLang="en-US" sz="1600" b="1" i="0" u="none" strike="noStrike" kern="1200" baseline="0" dirty="0">
                        <a:solidFill>
                          <a:schemeClr val="dk1"/>
                        </a:solidFill>
                        <a:latin typeface="+mj-lt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i="0" u="none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华文楷体"/>
                          <a:cs typeface="华文楷体"/>
                        </a:rPr>
                        <a:t>MDT</a:t>
                      </a:r>
                      <a:endParaRPr lang="zh-TW" altLang="en-US" sz="1600" b="1" i="0" u="none" strike="noStrike" kern="1200" baseline="0" dirty="0">
                        <a:solidFill>
                          <a:schemeClr val="tx1"/>
                        </a:solidFill>
                        <a:latin typeface="+mj-lt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93942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i="0" u="none" strike="noStrike" kern="1200" baseline="0" dirty="0">
                          <a:solidFill>
                            <a:srgbClr val="FF0000"/>
                          </a:solidFill>
                          <a:latin typeface="+mj-lt"/>
                          <a:ea typeface="华文楷体"/>
                          <a:cs typeface="华文楷体"/>
                        </a:rPr>
                        <a:t>5. HGTD (USTC, IHEP)</a:t>
                      </a:r>
                      <a:endParaRPr lang="zh-TW" altLang="en-US" sz="1600" b="1" i="0" u="none" strike="noStrike" kern="1200" baseline="0" dirty="0">
                        <a:solidFill>
                          <a:srgbClr val="FF0000"/>
                        </a:solidFill>
                        <a:latin typeface="+mj-lt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中国科大</a:t>
                      </a:r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>
                          <a:solidFill>
                            <a:srgbClr val="FF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刘衍文</a:t>
                      </a:r>
                      <a:r>
                        <a:rPr lang="en-US" altLang="ja-JP" sz="1600" b="1" dirty="0">
                          <a:solidFill>
                            <a:srgbClr val="FF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, ?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7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华文楷体"/>
                          <a:cs typeface="华文楷体"/>
                        </a:rPr>
                        <a:t>PI (1%)</a:t>
                      </a:r>
                      <a:endParaRPr lang="zh-TW" altLang="en-US" sz="1600" b="1" i="0" u="none" strike="noStrike" kern="1200" baseline="0" dirty="0">
                        <a:solidFill>
                          <a:schemeClr val="dk1"/>
                        </a:solidFill>
                        <a:latin typeface="+mj-lt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华文楷体"/>
                          <a:ea typeface="华文楷体"/>
                          <a:cs typeface="华文楷体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CMS </a:t>
                      </a:r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端盖缪子</a:t>
                      </a:r>
                      <a:endParaRPr lang="en-US" altLang="zh-TW" sz="1600" b="1" i="0" u="none" strike="noStrike" kern="1200" baseline="0" dirty="0">
                        <a:solidFill>
                          <a:schemeClr val="dk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  <a:p>
                      <a:pPr algn="ctr"/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探测器</a:t>
                      </a:r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华文楷体"/>
                          <a:ea typeface="华文楷体"/>
                          <a:cs typeface="华文楷体"/>
                        </a:rPr>
                        <a:t>北京大学</a:t>
                      </a:r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华文楷体"/>
                          <a:ea typeface="华文楷体"/>
                          <a:cs typeface="华文楷体"/>
                        </a:rPr>
                        <a:t>班勇</a:t>
                      </a:r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华文楷体"/>
                          <a:ea typeface="华文楷体"/>
                          <a:cs typeface="华文楷体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CMS </a:t>
                      </a:r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量能器和一级</a:t>
                      </a:r>
                      <a:endParaRPr lang="en-US" altLang="zh-TW" sz="1600" b="1" i="0" u="none" strike="noStrike" kern="1200" baseline="0" dirty="0">
                        <a:solidFill>
                          <a:schemeClr val="dk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  <a:p>
                      <a:pPr algn="ctr"/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触发</a:t>
                      </a:r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中科院高能</a:t>
                      </a:r>
                      <a:r>
                        <a:rPr lang="zh-CN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所</a:t>
                      </a:r>
                      <a:endParaRPr lang="zh-TW" altLang="en-US" sz="1600" b="1" i="0" u="none" strike="noStrike" kern="1200" baseline="0" dirty="0">
                        <a:solidFill>
                          <a:schemeClr val="dk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华文楷体"/>
                          <a:ea typeface="华文楷体"/>
                          <a:cs typeface="华文楷体"/>
                        </a:rPr>
                        <a:t>刘振安</a:t>
                      </a:r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华文楷体"/>
                          <a:ea typeface="华文楷体"/>
                          <a:cs typeface="华文楷体"/>
                        </a:rPr>
                        <a:t>合计</a:t>
                      </a:r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rgbClr val="00206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4500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821" y="841749"/>
            <a:ext cx="91280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/>
              <a:t>ATLAS/CMS = 2/1 (based on MO authors)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Continue small scale R&amp;D with new technologies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ATLAS add HGTD </a:t>
            </a:r>
            <a:r>
              <a:rPr lang="mr-IN" sz="2000" dirty="0"/>
              <a:t>–</a:t>
            </a:r>
            <a:r>
              <a:rPr lang="en-US" sz="2000" dirty="0"/>
              <a:t> new tech., possible for phase 2, </a:t>
            </a:r>
            <a:r>
              <a:rPr lang="en-US" sz="2000" dirty="0">
                <a:solidFill>
                  <a:srgbClr val="FF0000"/>
                </a:solidFill>
              </a:rPr>
              <a:t>leader must fully time for ATLAS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Reduced PI controlled </a:t>
            </a:r>
          </a:p>
        </p:txBody>
      </p:sp>
    </p:spTree>
    <p:extLst>
      <p:ext uri="{BB962C8B-B14F-4D97-AF65-F5344CB8AC3E}">
        <p14:creationId xmlns:p14="http://schemas.microsoft.com/office/powerpoint/2010/main" val="192340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60"/>
    </mc:Choice>
    <mc:Fallback xmlns="">
      <p:transition xmlns:p14="http://schemas.microsoft.com/office/powerpoint/2010/main" spd="slow" advTm="2046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>
                <a:latin typeface="华文楷体"/>
                <a:ea typeface="华文楷体"/>
                <a:cs typeface="华文楷体"/>
              </a:rPr>
              <a:t>LHC </a:t>
            </a:r>
            <a:r>
              <a:rPr lang="zh-TW" altLang="en-US" b="1" dirty="0">
                <a:latin typeface="华文楷体"/>
                <a:ea typeface="华文楷体"/>
                <a:cs typeface="华文楷体"/>
              </a:rPr>
              <a:t>实验探测器升级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的主要任务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061" y="1031659"/>
            <a:ext cx="8706599" cy="5517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4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重要升级系统</a:t>
            </a:r>
            <a:endParaRPr lang="en-US" altLang="zh-CN" sz="2400" b="1" dirty="0">
              <a:solidFill>
                <a:srgbClr val="0000FF"/>
              </a:solidFill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r>
              <a:rPr lang="zh-TW" altLang="en-US" sz="2400" b="1" dirty="0">
                <a:latin typeface="华文楷体"/>
                <a:ea typeface="华文楷体"/>
                <a:cs typeface="华文楷体"/>
              </a:rPr>
              <a:t>硅径迹探测器</a:t>
            </a:r>
            <a:r>
              <a:rPr lang="zh-CN" altLang="zh-TW" sz="2400" b="1" dirty="0">
                <a:latin typeface="华文楷体"/>
                <a:ea typeface="华文楷体"/>
                <a:cs typeface="华文楷体"/>
              </a:rPr>
              <a:t>、</a:t>
            </a:r>
            <a:r>
              <a:rPr lang="en-US" altLang="zh-TW" sz="2400" b="1" dirty="0">
                <a:latin typeface="华文楷体"/>
                <a:ea typeface="华文楷体"/>
                <a:cs typeface="华文楷体"/>
              </a:rPr>
              <a:t>μ </a:t>
            </a:r>
            <a:r>
              <a:rPr lang="zh-TW" altLang="en-US" sz="2400" b="1" dirty="0">
                <a:latin typeface="华文楷体"/>
                <a:ea typeface="华文楷体"/>
                <a:cs typeface="华文楷体"/>
              </a:rPr>
              <a:t>子探测器</a:t>
            </a:r>
            <a:r>
              <a:rPr lang="zh-CN" altLang="zh-TW" sz="2400" b="1" dirty="0">
                <a:latin typeface="华文楷体"/>
                <a:ea typeface="华文楷体"/>
                <a:cs typeface="华文楷体"/>
              </a:rPr>
              <a:t>、</a:t>
            </a:r>
            <a:r>
              <a:rPr lang="zh-TW" altLang="en-US" sz="2400" b="1" dirty="0">
                <a:latin typeface="华文楷体"/>
                <a:ea typeface="华文楷体"/>
                <a:cs typeface="华文楷体"/>
              </a:rPr>
              <a:t>量能器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和</a:t>
            </a:r>
            <a:r>
              <a:rPr lang="zh-TW" altLang="en-US" sz="2400" b="1" dirty="0">
                <a:latin typeface="华文楷体"/>
                <a:ea typeface="华文楷体"/>
                <a:cs typeface="华文楷体"/>
              </a:rPr>
              <a:t>相关电子学和事例触发等</a:t>
            </a:r>
            <a:endParaRPr lang="en-US" altLang="zh-TW" sz="2400" b="1" dirty="0"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endParaRPr lang="en-US" altLang="zh-TW" sz="1000" b="1" dirty="0"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r>
              <a:rPr lang="zh-TW" altLang="en-US" sz="24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采用新一代粒子探测技术</a:t>
            </a:r>
            <a:endParaRPr lang="en-US" altLang="zh-TW" sz="2400" b="1" dirty="0">
              <a:solidFill>
                <a:srgbClr val="0000FF"/>
              </a:solidFill>
              <a:latin typeface="华文楷体"/>
              <a:ea typeface="华文楷体"/>
              <a:cs typeface="华文楷体"/>
            </a:endParaRPr>
          </a:p>
          <a:p>
            <a:r>
              <a:rPr lang="zh-TW" altLang="en-US" sz="2400" b="1" dirty="0">
                <a:latin typeface="华文楷体"/>
                <a:ea typeface="华文楷体"/>
                <a:cs typeface="华文楷体"/>
              </a:rPr>
              <a:t>大面积的抗辐照、高空间分辨</a:t>
            </a:r>
            <a:r>
              <a:rPr lang="zh-TW" altLang="en-US" sz="24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硅</a:t>
            </a:r>
            <a:r>
              <a:rPr lang="zh-TW" altLang="en-US" sz="2400" b="1" dirty="0">
                <a:latin typeface="华文楷体"/>
                <a:ea typeface="华文楷体"/>
                <a:cs typeface="华文楷体"/>
              </a:rPr>
              <a:t>探测器</a:t>
            </a:r>
            <a:endParaRPr lang="en-US" altLang="zh-TW" sz="2400" b="1" dirty="0">
              <a:latin typeface="华文楷体"/>
              <a:ea typeface="华文楷体"/>
              <a:cs typeface="华文楷体"/>
            </a:endParaRPr>
          </a:p>
          <a:p>
            <a:r>
              <a:rPr lang="zh-TW" altLang="en-US" sz="2400" b="1" dirty="0">
                <a:latin typeface="华文楷体"/>
                <a:ea typeface="华文楷体"/>
                <a:cs typeface="华文楷体"/>
              </a:rPr>
              <a:t>大面积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、高计数率、高效率的新型</a:t>
            </a:r>
            <a:r>
              <a:rPr lang="en-US" altLang="zh-TW" sz="24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μ </a:t>
            </a:r>
            <a:r>
              <a:rPr lang="zh-TW" altLang="en-US" sz="24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子</a:t>
            </a:r>
            <a:r>
              <a:rPr lang="zh-TW" altLang="en-US" sz="2400" b="1" dirty="0">
                <a:latin typeface="华文楷体"/>
                <a:ea typeface="华文楷体"/>
                <a:cs typeface="华文楷体"/>
              </a:rPr>
              <a:t>探测器</a:t>
            </a:r>
            <a:r>
              <a:rPr lang="en-US" altLang="zh-TW" sz="2400" b="1" dirty="0">
                <a:latin typeface="华文楷体"/>
                <a:ea typeface="华文楷体"/>
                <a:cs typeface="华文楷体"/>
              </a:rPr>
              <a:t> </a:t>
            </a:r>
          </a:p>
          <a:p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高粒度高能量分辨</a:t>
            </a:r>
            <a:r>
              <a:rPr lang="zh-CN" altLang="en-US" sz="24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量能器</a:t>
            </a:r>
            <a:endParaRPr lang="en-US" altLang="zh-TW" sz="2400" b="1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r>
              <a:rPr lang="zh-TW" altLang="en-US" sz="2400" b="1" dirty="0">
                <a:latin typeface="华文楷体"/>
                <a:ea typeface="华文楷体"/>
                <a:cs typeface="华文楷体"/>
              </a:rPr>
              <a:t>高致密度</a:t>
            </a:r>
            <a:r>
              <a:rPr lang="en-US" altLang="zh-TW" sz="24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ASIC</a:t>
            </a:r>
            <a:r>
              <a:rPr lang="en-US" altLang="zh-TW" sz="2400" b="1" dirty="0">
                <a:latin typeface="华文楷体"/>
                <a:ea typeface="华文楷体"/>
                <a:cs typeface="华文楷体"/>
              </a:rPr>
              <a:t> </a:t>
            </a:r>
            <a:r>
              <a:rPr lang="zh-TW" altLang="en-US" sz="2400" b="1" dirty="0">
                <a:latin typeface="华文楷体"/>
                <a:ea typeface="华文楷体"/>
                <a:cs typeface="华文楷体"/>
              </a:rPr>
              <a:t>芯片</a:t>
            </a:r>
            <a:endParaRPr lang="en-US" altLang="zh-TW" sz="2400" b="1" dirty="0"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endParaRPr lang="en-US" altLang="zh-TW" sz="1000" b="1" dirty="0"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r>
              <a:rPr lang="en-US" altLang="zh-TW" sz="2400" b="1" dirty="0">
                <a:latin typeface="华文楷体"/>
                <a:ea typeface="华文楷体"/>
                <a:cs typeface="华文楷体"/>
                <a:sym typeface="Wingdings"/>
              </a:rPr>
              <a:t>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  <a:sym typeface="Wingdings"/>
              </a:rPr>
              <a:t>代表当今世界探测技术</a:t>
            </a:r>
            <a:r>
              <a:rPr lang="zh-CN" altLang="en-US" sz="24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  <a:sym typeface="Wingdings"/>
              </a:rPr>
              <a:t>最前沿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  <a:sym typeface="Wingdings"/>
              </a:rPr>
              <a:t>，关键部件对我国</a:t>
            </a:r>
            <a:r>
              <a:rPr lang="zh-CN" altLang="en-US" sz="24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  <a:sym typeface="Wingdings"/>
              </a:rPr>
              <a:t>禁运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  <a:sym typeface="Wingdings"/>
              </a:rPr>
              <a:t>。</a:t>
            </a:r>
            <a:r>
              <a:rPr lang="zh-TW" altLang="en-US" sz="2400" b="1" dirty="0">
                <a:latin typeface="华文楷体"/>
                <a:ea typeface="华文楷体"/>
                <a:cs typeface="华文楷体"/>
              </a:rPr>
              <a:t>通过积极参与升级改造的预研和承担部分建造任务，可以培养掌握这些技术的人才、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打破禁运、</a:t>
            </a:r>
            <a:r>
              <a:rPr lang="zh-TW" altLang="en-US" sz="2400" b="1" dirty="0">
                <a:latin typeface="华文楷体"/>
                <a:ea typeface="华文楷体"/>
                <a:cs typeface="华文楷体"/>
              </a:rPr>
              <a:t>推动我国在这些关键材料、技术和方法的发展，并辐射至其他领域。</a:t>
            </a:r>
            <a:endParaRPr lang="en-US" sz="2400" b="1" dirty="0">
              <a:latin typeface="华文楷体"/>
              <a:ea typeface="华文楷体"/>
              <a:cs typeface="华文楷体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519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598"/>
    </mc:Choice>
    <mc:Fallback xmlns="">
      <p:transition xmlns:p14="http://schemas.microsoft.com/office/powerpoint/2010/main" spd="slow" advTm="3059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b="1" dirty="0">
                <a:latin typeface="华文楷体"/>
                <a:ea typeface="华文楷体"/>
                <a:cs typeface="华文楷体"/>
              </a:rPr>
              <a:t>研究內容</a:t>
            </a:r>
            <a:endParaRPr lang="en-US" b="1" dirty="0">
              <a:latin typeface="华文楷体"/>
              <a:ea typeface="华文楷体"/>
              <a:cs typeface="华文楷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440" y="939424"/>
            <a:ext cx="8219440" cy="541692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课题</a:t>
            </a:r>
            <a:r>
              <a:rPr lang="en-US" altLang="zh-TW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1: ATLAS </a:t>
            </a:r>
            <a:r>
              <a:rPr lang="zh-TW" altLang="en-US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实验硅微条径迹探测器升级</a:t>
            </a:r>
            <a:r>
              <a:rPr lang="en-US" altLang="zh-TW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 (</a:t>
            </a:r>
            <a:r>
              <a:rPr lang="zh-CN" altLang="en-US" sz="31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高能所</a:t>
            </a:r>
            <a:r>
              <a:rPr lang="en-US" altLang="zh-CN" sz="31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, </a:t>
            </a:r>
            <a:r>
              <a:rPr lang="zh-CN" altLang="en-US" sz="31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清华</a:t>
            </a:r>
            <a:r>
              <a:rPr lang="en-US" altLang="zh-CN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)</a:t>
            </a:r>
          </a:p>
          <a:p>
            <a:r>
              <a:rPr lang="zh-TW" altLang="en-US" sz="2800" b="1" dirty="0">
                <a:latin typeface="华文楷体"/>
                <a:ea typeface="华文楷体"/>
                <a:cs typeface="华文楷体"/>
              </a:rPr>
              <a:t>前端读出电子学</a:t>
            </a:r>
            <a:r>
              <a:rPr lang="en-US" altLang="zh-TW" sz="2800" b="1" dirty="0">
                <a:latin typeface="华文楷体"/>
                <a:ea typeface="华文楷体"/>
                <a:cs typeface="华文楷体"/>
              </a:rPr>
              <a:t>ASIC</a:t>
            </a:r>
            <a:r>
              <a:rPr lang="zh-TW" altLang="en-US" sz="2800" b="1" dirty="0">
                <a:latin typeface="华文楷体"/>
                <a:ea typeface="华文楷体"/>
                <a:cs typeface="华文楷体"/>
              </a:rPr>
              <a:t>设计</a:t>
            </a:r>
            <a:endParaRPr lang="en-US" altLang="zh-TW" sz="2800" b="1" dirty="0">
              <a:latin typeface="华文楷体"/>
              <a:ea typeface="华文楷体"/>
              <a:cs typeface="华文楷体"/>
            </a:endParaRPr>
          </a:p>
          <a:p>
            <a:r>
              <a:rPr lang="zh-TW" altLang="en-US" sz="2800" b="1" dirty="0">
                <a:latin typeface="华文楷体"/>
                <a:ea typeface="华文楷体"/>
                <a:cs typeface="华文楷体"/>
              </a:rPr>
              <a:t>硅微条探测器模块原型设计和建造</a:t>
            </a:r>
            <a:endParaRPr lang="en-US" altLang="zh-TW" sz="2800" b="1" dirty="0">
              <a:latin typeface="华文楷体"/>
              <a:ea typeface="华文楷体"/>
              <a:cs typeface="华文楷体"/>
            </a:endParaRPr>
          </a:p>
          <a:p>
            <a:r>
              <a:rPr lang="en-US" altLang="zh-TW" sz="2800" b="1" dirty="0">
                <a:solidFill>
                  <a:srgbClr val="C71ECD"/>
                </a:solidFill>
                <a:latin typeface="华文楷体"/>
                <a:ea typeface="华文楷体"/>
                <a:cs typeface="华文楷体"/>
              </a:rPr>
              <a:t>CMOS</a:t>
            </a:r>
            <a:r>
              <a:rPr lang="zh-TW" altLang="en-US" sz="2800" b="1" dirty="0">
                <a:solidFill>
                  <a:srgbClr val="C71ECD"/>
                </a:solidFill>
                <a:latin typeface="华文楷体"/>
                <a:ea typeface="华文楷体"/>
                <a:cs typeface="华文楷体"/>
              </a:rPr>
              <a:t>硅微条探测器性能研究</a:t>
            </a:r>
            <a:endParaRPr lang="en-US" altLang="zh-TW" sz="1400" b="1" dirty="0">
              <a:solidFill>
                <a:srgbClr val="C71ECD"/>
              </a:solidFill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endParaRPr lang="en-US" altLang="zh-TW" sz="1100" b="1" dirty="0"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r>
              <a:rPr lang="zh-TW" altLang="en-US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课题</a:t>
            </a:r>
            <a:r>
              <a:rPr lang="en-US" altLang="zh-TW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2: ATLAS </a:t>
            </a:r>
            <a:r>
              <a:rPr lang="zh-TW" altLang="en-US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实验</a:t>
            </a:r>
            <a:r>
              <a:rPr lang="el-GR" altLang="zh-TW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μ</a:t>
            </a:r>
            <a:r>
              <a:rPr lang="zh-TW" altLang="en-US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子探测器升级</a:t>
            </a:r>
            <a:r>
              <a:rPr lang="en-US" altLang="zh-TW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 (</a:t>
            </a:r>
            <a:r>
              <a:rPr lang="zh-CN" altLang="en-US" sz="31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中科大</a:t>
            </a:r>
            <a:r>
              <a:rPr lang="en-US" altLang="zh-CN" sz="31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, </a:t>
            </a:r>
            <a:r>
              <a:rPr lang="zh-CN" altLang="en-US" sz="31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上交大</a:t>
            </a:r>
            <a:r>
              <a:rPr lang="en-US" altLang="zh-CN" sz="31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, </a:t>
            </a:r>
            <a:r>
              <a:rPr lang="zh-CN" altLang="en-US" sz="31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山大</a:t>
            </a:r>
            <a:r>
              <a:rPr lang="en-US" altLang="zh-CN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)</a:t>
            </a:r>
            <a:endParaRPr lang="en-US" altLang="zh-TW" sz="3100" b="1" dirty="0">
              <a:solidFill>
                <a:srgbClr val="0000FF"/>
              </a:solidFill>
              <a:latin typeface="华文楷体"/>
              <a:ea typeface="华文楷体"/>
              <a:cs typeface="华文楷体"/>
            </a:endParaRPr>
          </a:p>
          <a:p>
            <a:r>
              <a:rPr lang="zh-TW" altLang="en-US" sz="2400" b="1" dirty="0">
                <a:latin typeface="华文楷体"/>
                <a:ea typeface="华文楷体"/>
                <a:cs typeface="华文楷体"/>
              </a:rPr>
              <a:t>窄气隙阻性板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室</a:t>
            </a:r>
            <a:r>
              <a:rPr lang="en-US" altLang="zh-TW" sz="2400" b="1" dirty="0">
                <a:latin typeface="华文楷体"/>
                <a:ea typeface="华文楷体"/>
                <a:cs typeface="华文楷体"/>
              </a:rPr>
              <a:t>μ</a:t>
            </a:r>
            <a:r>
              <a:rPr lang="zh-TW" altLang="en-US" sz="2400" b="1" dirty="0">
                <a:latin typeface="华文楷体"/>
                <a:ea typeface="华文楷体"/>
                <a:cs typeface="华文楷体"/>
              </a:rPr>
              <a:t>子触发探测器及读出电子学</a:t>
            </a:r>
            <a:endParaRPr lang="en-US" altLang="zh-TW" sz="2400" b="1" dirty="0">
              <a:latin typeface="华文楷体"/>
              <a:ea typeface="华文楷体"/>
              <a:cs typeface="华文楷体"/>
            </a:endParaRPr>
          </a:p>
          <a:p>
            <a:r>
              <a:rPr lang="en-US" altLang="zh-TW" sz="2400" b="1" dirty="0">
                <a:latin typeface="华文楷体"/>
                <a:ea typeface="华文楷体"/>
                <a:cs typeface="华文楷体"/>
              </a:rPr>
              <a:t>μ</a:t>
            </a:r>
            <a:r>
              <a:rPr lang="zh-TW" altLang="en-US" sz="2400" b="1" dirty="0">
                <a:latin typeface="华文楷体"/>
                <a:ea typeface="华文楷体"/>
                <a:cs typeface="华文楷体"/>
              </a:rPr>
              <a:t>子探测器电子学升级</a:t>
            </a:r>
            <a:endParaRPr lang="en-US" altLang="zh-TW" sz="2400" b="1" dirty="0">
              <a:latin typeface="华文楷体"/>
              <a:ea typeface="华文楷体"/>
              <a:cs typeface="华文楷体"/>
            </a:endParaRPr>
          </a:p>
          <a:p>
            <a:r>
              <a:rPr lang="zh-TW" altLang="en-US" sz="2400" b="1" dirty="0">
                <a:solidFill>
                  <a:srgbClr val="C71ECD"/>
                </a:solidFill>
                <a:latin typeface="华文楷体"/>
                <a:ea typeface="华文楷体"/>
                <a:cs typeface="华文楷体"/>
              </a:rPr>
              <a:t>前向</a:t>
            </a:r>
            <a:r>
              <a:rPr lang="en-US" altLang="zh-TW" sz="2400" b="1" dirty="0">
                <a:solidFill>
                  <a:srgbClr val="C71ECD"/>
                </a:solidFill>
                <a:latin typeface="华文楷体"/>
                <a:ea typeface="华文楷体"/>
                <a:cs typeface="华文楷体"/>
              </a:rPr>
              <a:t>μ</a:t>
            </a:r>
            <a:r>
              <a:rPr lang="zh-TW" altLang="en-US" sz="2400" b="1" dirty="0">
                <a:solidFill>
                  <a:srgbClr val="C71ECD"/>
                </a:solidFill>
                <a:latin typeface="华文楷体"/>
                <a:ea typeface="华文楷体"/>
                <a:cs typeface="华文楷体"/>
              </a:rPr>
              <a:t>子探测器（多层</a:t>
            </a:r>
            <a:r>
              <a:rPr lang="en-US" altLang="zh-TW" sz="2400" b="1" dirty="0">
                <a:solidFill>
                  <a:srgbClr val="C71ECD"/>
                </a:solidFill>
                <a:latin typeface="华文楷体"/>
                <a:ea typeface="华文楷体"/>
                <a:cs typeface="华文楷体"/>
              </a:rPr>
              <a:t>GEM </a:t>
            </a:r>
            <a:r>
              <a:rPr lang="zh-TW" altLang="en-US" sz="2400" b="1" dirty="0">
                <a:solidFill>
                  <a:srgbClr val="C71ECD"/>
                </a:solidFill>
                <a:latin typeface="华文楷体"/>
                <a:ea typeface="华文楷体"/>
                <a:cs typeface="华文楷体"/>
              </a:rPr>
              <a:t>室）</a:t>
            </a:r>
            <a:endParaRPr lang="en-US" altLang="zh-TW" sz="2400" b="1" dirty="0">
              <a:solidFill>
                <a:srgbClr val="C71ECD"/>
              </a:solidFill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endParaRPr lang="en-US" altLang="zh-TW" sz="1100" b="1" dirty="0"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r>
              <a:rPr lang="zh-TW" altLang="en-US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课题</a:t>
            </a:r>
            <a:r>
              <a:rPr lang="en-US" altLang="zh-TW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3: CMS </a:t>
            </a:r>
            <a:r>
              <a:rPr lang="zh-TW" altLang="en-US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端盖</a:t>
            </a:r>
            <a:r>
              <a:rPr lang="el-GR" altLang="zh-TW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μ</a:t>
            </a:r>
            <a:r>
              <a:rPr lang="zh-TW" altLang="en-US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子探测器升级</a:t>
            </a:r>
            <a:r>
              <a:rPr lang="en-US" altLang="zh-TW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(</a:t>
            </a:r>
            <a:r>
              <a:rPr lang="zh-CN" altLang="en-US" sz="31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北大</a:t>
            </a:r>
            <a:r>
              <a:rPr lang="en-US" altLang="zh-CN" sz="31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, </a:t>
            </a:r>
            <a:r>
              <a:rPr lang="zh-CN" altLang="en-US" sz="31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清华</a:t>
            </a:r>
            <a:r>
              <a:rPr lang="en-US" altLang="zh-TW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)</a:t>
            </a:r>
          </a:p>
          <a:p>
            <a:r>
              <a:rPr lang="en-US" sz="2400" b="1" dirty="0">
                <a:latin typeface="华文楷体"/>
                <a:ea typeface="华文楷体"/>
                <a:cs typeface="华文楷体"/>
              </a:rPr>
              <a:t>CMS-GEM 探测器</a:t>
            </a:r>
          </a:p>
          <a:p>
            <a:r>
              <a:rPr lang="en-US" sz="2400" b="1" dirty="0">
                <a:solidFill>
                  <a:srgbClr val="C71ECD"/>
                </a:solidFill>
                <a:latin typeface="华文楷体"/>
                <a:ea typeface="华文楷体"/>
                <a:cs typeface="华文楷体"/>
              </a:rPr>
              <a:t>CMS-MRPC 探测器</a:t>
            </a:r>
          </a:p>
          <a:p>
            <a:r>
              <a:rPr lang="en-US" altLang="zh-TW" sz="2400" b="1" dirty="0" err="1">
                <a:latin typeface="华文楷体"/>
                <a:ea typeface="华文楷体"/>
                <a:cs typeface="华文楷体"/>
              </a:rPr>
              <a:t>LHCb</a:t>
            </a:r>
            <a:r>
              <a:rPr lang="en-US" altLang="zh-TW" sz="2400" b="1" dirty="0">
                <a:latin typeface="华文楷体"/>
                <a:ea typeface="华文楷体"/>
                <a:cs typeface="华文楷体"/>
              </a:rPr>
              <a:t> </a:t>
            </a:r>
            <a:r>
              <a:rPr lang="en-US" altLang="zh-TW" sz="2400" b="1" dirty="0" err="1">
                <a:latin typeface="华文楷体"/>
                <a:ea typeface="华文楷体"/>
                <a:cs typeface="华文楷体"/>
              </a:rPr>
              <a:t>SciFi</a:t>
            </a:r>
            <a:r>
              <a:rPr lang="en-US" altLang="zh-TW" sz="2400" b="1" dirty="0">
                <a:latin typeface="华文楷体"/>
                <a:ea typeface="华文楷体"/>
                <a:cs typeface="华文楷体"/>
              </a:rPr>
              <a:t> </a:t>
            </a:r>
            <a:r>
              <a:rPr lang="zh-TW" altLang="en-US" sz="2400" b="1" dirty="0">
                <a:latin typeface="华文楷体"/>
                <a:ea typeface="华文楷体"/>
                <a:cs typeface="华文楷体"/>
              </a:rPr>
              <a:t>探测器关键部件检测系统</a:t>
            </a:r>
            <a:endParaRPr lang="en-US" sz="2400" b="1" dirty="0"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endParaRPr lang="en-US" altLang="zh-TW" sz="1100" b="1" dirty="0"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r>
              <a:rPr lang="zh-TW" altLang="en-US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课题</a:t>
            </a:r>
            <a:r>
              <a:rPr lang="en-US" altLang="zh-TW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4: CMS </a:t>
            </a:r>
            <a:r>
              <a:rPr lang="zh-TW" altLang="en-US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量能器和一级触发升级</a:t>
            </a:r>
            <a:r>
              <a:rPr lang="en-US" altLang="zh-TW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(</a:t>
            </a:r>
            <a:r>
              <a:rPr lang="zh-CN" altLang="en-US" sz="31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高能所</a:t>
            </a:r>
            <a:r>
              <a:rPr lang="en-US" altLang="zh-TW" sz="31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)</a:t>
            </a:r>
          </a:p>
          <a:p>
            <a:r>
              <a:rPr lang="en-US" altLang="zh-TW" sz="2400" b="1" dirty="0">
                <a:latin typeface="华文楷体"/>
                <a:ea typeface="华文楷体"/>
                <a:cs typeface="华文楷体"/>
              </a:rPr>
              <a:t>CMS </a:t>
            </a:r>
            <a:r>
              <a:rPr lang="zh-TW" altLang="en-US" sz="2400" b="1" dirty="0">
                <a:latin typeface="华文楷体"/>
                <a:ea typeface="华文楷体"/>
                <a:cs typeface="华文楷体"/>
              </a:rPr>
              <a:t>新型量能器</a:t>
            </a:r>
            <a:endParaRPr lang="en-US" altLang="zh-TW" sz="2400" b="1" dirty="0">
              <a:latin typeface="华文楷体"/>
              <a:ea typeface="华文楷体"/>
              <a:cs typeface="华文楷体"/>
            </a:endParaRPr>
          </a:p>
          <a:p>
            <a:r>
              <a:rPr lang="en-US" altLang="zh-TW" sz="2400" b="1" dirty="0">
                <a:solidFill>
                  <a:srgbClr val="C71ECD"/>
                </a:solidFill>
                <a:latin typeface="华文楷体"/>
                <a:ea typeface="华文楷体"/>
                <a:cs typeface="华文楷体"/>
              </a:rPr>
              <a:t>CMS </a:t>
            </a:r>
            <a:r>
              <a:rPr lang="zh-TW" altLang="en-US" sz="2400" b="1" dirty="0">
                <a:solidFill>
                  <a:srgbClr val="C71ECD"/>
                </a:solidFill>
                <a:latin typeface="华文楷体"/>
                <a:ea typeface="华文楷体"/>
                <a:cs typeface="华文楷体"/>
              </a:rPr>
              <a:t>一级径迹触发升级</a:t>
            </a:r>
            <a:endParaRPr lang="en-US" sz="2400" b="1" dirty="0">
              <a:solidFill>
                <a:srgbClr val="C71ECD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880" y="6143009"/>
            <a:ext cx="9110800" cy="76944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2200" b="1" dirty="0">
                <a:latin typeface="华文楷体"/>
                <a:ea typeface="华文楷体"/>
                <a:cs typeface="华文楷体"/>
              </a:rPr>
              <a:t>项目将完成合作协议规定的</a:t>
            </a:r>
            <a:r>
              <a:rPr lang="en-US" altLang="zh-TW" sz="2200" b="1" dirty="0">
                <a:latin typeface="华文楷体"/>
                <a:ea typeface="华文楷体"/>
                <a:cs typeface="华文楷体"/>
              </a:rPr>
              <a:t>μ </a:t>
            </a:r>
            <a:r>
              <a:rPr lang="zh-TW" altLang="en-US" sz="2200" b="1" dirty="0">
                <a:latin typeface="华文楷体"/>
                <a:ea typeface="华文楷体"/>
                <a:cs typeface="华文楷体"/>
              </a:rPr>
              <a:t>子探测器、</a:t>
            </a:r>
            <a:r>
              <a:rPr lang="zh-CN" altLang="en-US" sz="2200" b="1" dirty="0">
                <a:latin typeface="华文楷体"/>
                <a:ea typeface="华文楷体"/>
                <a:cs typeface="华文楷体"/>
              </a:rPr>
              <a:t>硅</a:t>
            </a:r>
            <a:r>
              <a:rPr lang="zh-TW" altLang="en-US" sz="2200" b="1" dirty="0">
                <a:latin typeface="华文楷体"/>
                <a:ea typeface="华文楷体"/>
                <a:cs typeface="华文楷体"/>
              </a:rPr>
              <a:t>径迹探测器、量能器和一级</a:t>
            </a:r>
          </a:p>
          <a:p>
            <a:pPr algn="ctr"/>
            <a:r>
              <a:rPr lang="zh-TW" altLang="en-US" sz="2200" b="1" dirty="0">
                <a:latin typeface="华文楷体"/>
                <a:ea typeface="华文楷体"/>
                <a:cs typeface="华文楷体"/>
              </a:rPr>
              <a:t>触发及相关电子学的</a:t>
            </a:r>
            <a:r>
              <a:rPr lang="zh-TW" altLang="en-US" sz="22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预研究</a:t>
            </a:r>
            <a:r>
              <a:rPr lang="en-US" altLang="zh-TW" sz="2200" b="1" dirty="0">
                <a:latin typeface="华文楷体"/>
                <a:ea typeface="华文楷体"/>
                <a:cs typeface="华文楷体"/>
              </a:rPr>
              <a:t>, </a:t>
            </a:r>
            <a:r>
              <a:rPr lang="zh-TW" altLang="en-US" sz="2200" b="1" dirty="0">
                <a:latin typeface="华文楷体"/>
                <a:ea typeface="华文楷体"/>
                <a:cs typeface="华文楷体"/>
              </a:rPr>
              <a:t>确定方案并</a:t>
            </a:r>
            <a:r>
              <a:rPr lang="zh-TW" altLang="en-US" sz="22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启动</a:t>
            </a:r>
            <a:r>
              <a:rPr lang="zh-TW" altLang="en-US" sz="2200" b="1" dirty="0">
                <a:latin typeface="华文楷体"/>
                <a:ea typeface="华文楷体"/>
                <a:cs typeface="华文楷体"/>
              </a:rPr>
              <a:t>建造和</a:t>
            </a:r>
            <a:r>
              <a:rPr lang="zh-TW" altLang="en-US" sz="22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部分</a:t>
            </a:r>
            <a:r>
              <a:rPr lang="zh-TW" altLang="en-US" sz="2200" b="1" dirty="0">
                <a:latin typeface="华文楷体"/>
                <a:ea typeface="华文楷体"/>
                <a:cs typeface="华文楷体"/>
              </a:rPr>
              <a:t>完成批量生产。</a:t>
            </a:r>
            <a:endParaRPr lang="en-US" sz="2200" b="1" dirty="0">
              <a:latin typeface="华文楷体"/>
              <a:ea typeface="华文楷体"/>
              <a:cs typeface="华文楷体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754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121"/>
    </mc:Choice>
    <mc:Fallback xmlns="">
      <p:transition xmlns:p14="http://schemas.microsoft.com/office/powerpoint/2010/main" spd="slow" advTm="591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b="1" dirty="0">
                <a:latin typeface="华文楷体"/>
                <a:ea typeface="华文楷体"/>
                <a:cs typeface="华文楷体"/>
              </a:rPr>
              <a:t>项目组织与管理</a:t>
            </a:r>
            <a:endParaRPr lang="en-US" b="1" dirty="0">
              <a:latin typeface="华文楷体"/>
              <a:ea typeface="华文楷体"/>
              <a:cs typeface="华文楷体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" y="967740"/>
            <a:ext cx="9144000" cy="417681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9440" y="5393273"/>
            <a:ext cx="796544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每年两次年会。上半年由各课题单位轮流承办；下半年和</a:t>
            </a:r>
            <a:r>
              <a:rPr lang="en-US" altLang="zh-CN" sz="2400" b="1" dirty="0">
                <a:latin typeface="华文楷体"/>
                <a:ea typeface="华文楷体"/>
                <a:cs typeface="华文楷体"/>
              </a:rPr>
              <a:t>CLHCP 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同时进行。</a:t>
            </a:r>
            <a:endParaRPr lang="en-US" altLang="zh-CN" sz="2400" b="1" dirty="0">
              <a:latin typeface="华文楷体"/>
              <a:ea typeface="华文楷体"/>
              <a:cs typeface="华文楷体"/>
            </a:endParaRPr>
          </a:p>
          <a:p>
            <a:pPr marL="285750" indent="-285750">
              <a:buFont typeface="Arial"/>
              <a:buChar char="•"/>
            </a:pP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每两个月一次例会（</a:t>
            </a:r>
            <a:r>
              <a:rPr lang="en-US" altLang="zh-CN" sz="2400" b="1" dirty="0">
                <a:latin typeface="华文楷体"/>
                <a:ea typeface="华文楷体"/>
                <a:cs typeface="华文楷体"/>
              </a:rPr>
              <a:t>Video conference 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）。</a:t>
            </a:r>
            <a:endParaRPr lang="en-US" sz="2400" b="1" dirty="0">
              <a:latin typeface="华文楷体"/>
              <a:ea typeface="华文楷体"/>
              <a:cs typeface="华文楷体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020261" y="991868"/>
            <a:ext cx="1689073" cy="81026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/>
          </a:p>
          <a:p>
            <a:pPr algn="ctr"/>
            <a:r>
              <a:rPr lang="zh-CN" altLang="en-US" dirty="0"/>
              <a:t>管理办公室</a:t>
            </a:r>
            <a:endParaRPr lang="en-US" altLang="zh-CN" dirty="0"/>
          </a:p>
          <a:p>
            <a:r>
              <a:rPr lang="zh-CN" altLang="en-US" sz="1200" b="1" dirty="0">
                <a:latin typeface="华文楷体"/>
                <a:ea typeface="华文楷体"/>
                <a:cs typeface="华文楷体"/>
              </a:rPr>
              <a:t>闵石头</a:t>
            </a:r>
            <a:r>
              <a:rPr lang="en-US" altLang="zh-CN" sz="1200" b="1" dirty="0">
                <a:latin typeface="华文楷体"/>
                <a:ea typeface="华文楷体"/>
                <a:cs typeface="华文楷体"/>
              </a:rPr>
              <a:t> </a:t>
            </a:r>
            <a:r>
              <a:rPr lang="zh-CN" altLang="en-US" sz="1200" b="1" dirty="0">
                <a:latin typeface="华文楷体"/>
                <a:ea typeface="华文楷体"/>
                <a:cs typeface="华文楷体"/>
              </a:rPr>
              <a:t>（总负责）</a:t>
            </a:r>
            <a:endParaRPr lang="en-US" altLang="zh-CN" sz="1200" b="1" dirty="0">
              <a:latin typeface="华文楷体"/>
              <a:ea typeface="华文楷体"/>
              <a:cs typeface="华文楷体"/>
            </a:endParaRPr>
          </a:p>
          <a:p>
            <a:r>
              <a:rPr lang="zh-CN" altLang="en-US" sz="1200" b="1" dirty="0">
                <a:latin typeface="华文楷体"/>
                <a:ea typeface="华文楷体"/>
                <a:cs typeface="华文楷体"/>
              </a:rPr>
              <a:t>董娟</a:t>
            </a:r>
            <a:r>
              <a:rPr lang="en-US" altLang="zh-CN" sz="1200" b="1" dirty="0">
                <a:latin typeface="华文楷体"/>
                <a:ea typeface="华文楷体"/>
                <a:cs typeface="华文楷体"/>
              </a:rPr>
              <a:t>     </a:t>
            </a:r>
            <a:r>
              <a:rPr lang="zh-CN" altLang="en-US" sz="1200" b="1" dirty="0">
                <a:latin typeface="华文楷体"/>
                <a:ea typeface="华文楷体"/>
                <a:cs typeface="华文楷体"/>
              </a:rPr>
              <a:t>（总务）</a:t>
            </a:r>
            <a:endParaRPr lang="en-US" altLang="zh-CN" sz="1200" b="1" dirty="0">
              <a:latin typeface="华文楷体"/>
              <a:ea typeface="华文楷体"/>
              <a:cs typeface="华文楷体"/>
            </a:endParaRPr>
          </a:p>
          <a:p>
            <a:r>
              <a:rPr lang="zh-CN" altLang="en-US" sz="1200" b="1" dirty="0">
                <a:latin typeface="华文楷体"/>
                <a:ea typeface="华文楷体"/>
                <a:cs typeface="华文楷体"/>
              </a:rPr>
              <a:t>李红</a:t>
            </a:r>
            <a:r>
              <a:rPr lang="en-US" altLang="zh-CN" sz="1200" b="1" dirty="0">
                <a:latin typeface="华文楷体"/>
                <a:ea typeface="华文楷体"/>
                <a:cs typeface="华文楷体"/>
              </a:rPr>
              <a:t>     </a:t>
            </a:r>
            <a:r>
              <a:rPr lang="zh-CN" altLang="en-US" sz="1200" b="1" dirty="0">
                <a:latin typeface="华文楷体"/>
                <a:ea typeface="华文楷体"/>
                <a:cs typeface="华文楷体"/>
              </a:rPr>
              <a:t>（财务）</a:t>
            </a:r>
            <a:endParaRPr lang="en-US" sz="1200" b="1" dirty="0">
              <a:latin typeface="华文楷体"/>
              <a:ea typeface="华文楷体"/>
              <a:cs typeface="华文楷体"/>
            </a:endParaRPr>
          </a:p>
          <a:p>
            <a:pPr algn="ctr"/>
            <a:endParaRPr lang="en-US" dirty="0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>
            <a:off x="2709334" y="1396998"/>
            <a:ext cx="79022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36749" y="4775222"/>
            <a:ext cx="669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LHCb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7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74"/>
    </mc:Choice>
    <mc:Fallback xmlns="">
      <p:transition xmlns:p14="http://schemas.microsoft.com/office/powerpoint/2010/main" spd="slow" advTm="1707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b="1" dirty="0">
                <a:latin typeface="华文楷体"/>
                <a:ea typeface="华文楷体"/>
                <a:cs typeface="华文楷体"/>
              </a:rPr>
              <a:t>咨询／专家组</a:t>
            </a:r>
            <a:endParaRPr lang="en-US" b="1" dirty="0">
              <a:latin typeface="华文楷体"/>
              <a:ea typeface="华文楷体"/>
              <a:cs typeface="华文楷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681" y="1084606"/>
            <a:ext cx="7691119" cy="51865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800" b="1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安琪</a:t>
            </a: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：</a:t>
            </a:r>
            <a:r>
              <a:rPr lang="en-US" altLang="zh-CN" sz="2800" b="1" dirty="0">
                <a:latin typeface="华文楷体"/>
                <a:ea typeface="华文楷体"/>
                <a:cs typeface="华文楷体"/>
              </a:rPr>
              <a:t>    </a:t>
            </a: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教授，</a:t>
            </a:r>
            <a:r>
              <a:rPr lang="en-US" altLang="zh-CN" sz="2800" b="1" dirty="0">
                <a:latin typeface="华文楷体"/>
                <a:ea typeface="华文楷体"/>
                <a:cs typeface="华文楷体"/>
              </a:rPr>
              <a:t>    </a:t>
            </a: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中国科学技术大学</a:t>
            </a:r>
            <a:endParaRPr lang="en-US" altLang="zh-CN" sz="2800" b="1" dirty="0"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李金：</a:t>
            </a:r>
            <a:r>
              <a:rPr lang="en-US" altLang="zh-CN" sz="2800" b="1" dirty="0">
                <a:latin typeface="华文楷体"/>
                <a:ea typeface="华文楷体"/>
                <a:cs typeface="华文楷体"/>
              </a:rPr>
              <a:t>    </a:t>
            </a: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研究员</a:t>
            </a:r>
            <a:r>
              <a:rPr lang="zh-CN" altLang="zh-CN" sz="2800" b="1" dirty="0">
                <a:latin typeface="华文楷体"/>
                <a:ea typeface="华文楷体"/>
                <a:cs typeface="华文楷体"/>
              </a:rPr>
              <a:t>，</a:t>
            </a: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中国科学院高能所</a:t>
            </a:r>
            <a:endParaRPr lang="en-US" altLang="zh-CN" sz="2800" b="1" dirty="0"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许咨宗：教授，</a:t>
            </a:r>
            <a:r>
              <a:rPr lang="en-US" altLang="zh-CN" sz="2800" b="1" dirty="0">
                <a:latin typeface="华文楷体"/>
                <a:ea typeface="华文楷体"/>
                <a:cs typeface="华文楷体"/>
              </a:rPr>
              <a:t>    </a:t>
            </a: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中国科学技术大学</a:t>
            </a:r>
            <a:endParaRPr lang="en-US" altLang="zh-CN" sz="2800" b="1" dirty="0"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r>
              <a:rPr lang="zh-CN" altLang="en-US" sz="2800" b="1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朱科军</a:t>
            </a: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：研究员，中国科学院高能所</a:t>
            </a:r>
            <a:endParaRPr lang="en-US" altLang="zh-CN" sz="2800" b="1" dirty="0"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李正：</a:t>
            </a:r>
            <a:r>
              <a:rPr lang="en-US" altLang="zh-CN" sz="28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    </a:t>
            </a:r>
            <a:r>
              <a:rPr lang="zh-CN" altLang="en-US" sz="28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教授，湘潭大学</a:t>
            </a:r>
            <a:endParaRPr lang="en-US" altLang="zh-CN" sz="2800" b="1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叶沿林：教授，北京大学</a:t>
            </a:r>
            <a:endParaRPr lang="en-US" altLang="zh-CN" sz="2800" b="1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孙向明：教授，华中师大</a:t>
            </a:r>
            <a:endParaRPr lang="en-US" altLang="zh-CN" sz="2800" b="1" dirty="0">
              <a:solidFill>
                <a:srgbClr val="0000FF"/>
              </a:solidFill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吕军光：研究员</a:t>
            </a:r>
            <a:r>
              <a:rPr lang="zh-CN" altLang="zh-CN" sz="28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，</a:t>
            </a:r>
            <a:r>
              <a:rPr lang="zh-CN" altLang="en-US" sz="28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中国科学院高能所</a:t>
            </a:r>
            <a:endParaRPr lang="en-US" sz="2800" b="1" dirty="0">
              <a:solidFill>
                <a:srgbClr val="0000FF"/>
              </a:solidFill>
              <a:latin typeface="华文楷体"/>
              <a:ea typeface="华文楷体"/>
              <a:cs typeface="华文楷体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周冰：</a:t>
            </a:r>
            <a:r>
              <a:rPr lang="en-US" altLang="zh-CN" sz="2800" b="1" dirty="0">
                <a:latin typeface="华文楷体"/>
                <a:ea typeface="华文楷体"/>
                <a:cs typeface="华文楷体"/>
              </a:rPr>
              <a:t>    </a:t>
            </a: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教授，美国密歇根大学</a:t>
            </a:r>
            <a:r>
              <a:rPr lang="en-US" altLang="zh-CN" sz="2800" b="1" dirty="0">
                <a:latin typeface="华文楷体"/>
                <a:ea typeface="华文楷体"/>
                <a:cs typeface="华文楷体"/>
              </a:rPr>
              <a:t> </a:t>
            </a: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（</a:t>
            </a:r>
            <a:r>
              <a:rPr lang="en-US" altLang="zh-CN" sz="2800" b="1" dirty="0">
                <a:latin typeface="华文楷体"/>
                <a:ea typeface="华文楷体"/>
                <a:cs typeface="华文楷体"/>
              </a:rPr>
              <a:t>ATLAS)</a:t>
            </a:r>
          </a:p>
          <a:p>
            <a:pPr marL="0" indent="0">
              <a:buNone/>
            </a:pP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刘铁辉：研究员，美国费米实验室</a:t>
            </a:r>
            <a:r>
              <a:rPr lang="en-US" altLang="zh-CN" sz="2800" b="1" dirty="0">
                <a:latin typeface="华文楷体"/>
                <a:ea typeface="华文楷体"/>
                <a:cs typeface="华文楷体"/>
              </a:rPr>
              <a:t> (CMS)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90402" y="3526989"/>
            <a:ext cx="2698175" cy="523220"/>
          </a:xfrm>
          <a:prstGeom prst="rect">
            <a:avLst/>
          </a:prstGeom>
          <a:solidFill>
            <a:srgbClr val="F3F300"/>
          </a:solidFill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蓝色</a:t>
            </a:r>
            <a:r>
              <a:rPr lang="ja-JP" altLang="en-US" sz="2800" b="1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已</a:t>
            </a: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替换</a:t>
            </a:r>
            <a:r>
              <a:rPr lang="zh-CN" altLang="en-US" sz="28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红色</a:t>
            </a:r>
            <a:endParaRPr lang="en-US" sz="2800" b="1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</p:txBody>
      </p:sp>
    </p:spTree>
    <p:extLst>
      <p:ext uri="{BB962C8B-B14F-4D97-AF65-F5344CB8AC3E}">
        <p14:creationId xmlns:p14="http://schemas.microsoft.com/office/powerpoint/2010/main" val="379024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82"/>
    </mc:Choice>
    <mc:Fallback xmlns="">
      <p:transition xmlns:p14="http://schemas.microsoft.com/office/powerpoint/2010/main" spd="slow" advTm="1238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>
                <a:latin typeface="华文楷体"/>
                <a:ea typeface="华文楷体"/>
                <a:cs typeface="华文楷体"/>
              </a:rPr>
              <a:t>专家组评审意见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t>6</a:t>
            </a:fld>
            <a:endParaRPr lang="en-US"/>
          </a:p>
        </p:txBody>
      </p:sp>
      <p:sp>
        <p:nvSpPr>
          <p:cNvPr id="13" name="矩形 12"/>
          <p:cNvSpPr/>
          <p:nvPr/>
        </p:nvSpPr>
        <p:spPr>
          <a:xfrm>
            <a:off x="299178" y="897614"/>
            <a:ext cx="8819921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zh-CN" altLang="en-US" sz="2400" b="1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专家组：李金（组长</a:t>
            </a:r>
            <a:r>
              <a:rPr lang="en-US" altLang="zh-CN" sz="2400" b="1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), </a:t>
            </a:r>
            <a:r>
              <a:rPr lang="zh-CN" altLang="en-US" sz="2400" b="1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张焕乔，朱科军</a:t>
            </a:r>
            <a:r>
              <a:rPr lang="en-US" altLang="zh-CN" sz="2400" b="1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,   </a:t>
            </a:r>
            <a:r>
              <a:rPr lang="zh-CN" altLang="en-US" sz="2400" b="1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赵政国</a:t>
            </a:r>
            <a:endParaRPr lang="en-US" altLang="zh-CN" sz="2400" b="1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 algn="just">
              <a:spcAft>
                <a:spcPts val="600"/>
              </a:spcAft>
            </a:pPr>
            <a:r>
              <a:rPr lang="zh-CN" altLang="en-US" sz="2400" b="1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责任专家</a:t>
            </a:r>
            <a:r>
              <a:rPr lang="en-US" altLang="zh-CN" sz="2400" b="1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: </a:t>
            </a:r>
            <a:r>
              <a:rPr lang="zh-CN" altLang="en-US" sz="2400" b="1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朱世琳</a:t>
            </a:r>
            <a:r>
              <a:rPr lang="en-US" altLang="zh-CN" sz="2400" b="1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,  </a:t>
            </a:r>
            <a:r>
              <a:rPr lang="zh-CN" altLang="en-US" sz="2400" b="1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陈东风，陈申见</a:t>
            </a:r>
            <a:endParaRPr lang="en-US" altLang="zh-CN" sz="2400" b="1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9022" y="1788629"/>
            <a:ext cx="8709355" cy="5016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zh-CN" altLang="en-US" sz="2400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课题</a:t>
            </a:r>
            <a:r>
              <a:rPr lang="en-US" altLang="zh-CN" sz="2400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1</a:t>
            </a:r>
            <a:r>
              <a:rPr lang="zh-CN" altLang="en-US" sz="2400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：</a:t>
            </a: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 algn="just">
              <a:spcAft>
                <a:spcPts val="600"/>
              </a:spcAft>
            </a:pPr>
            <a:r>
              <a:rPr lang="zh-CN" altLang="en-US" dirty="0">
                <a:latin typeface="华文楷体"/>
                <a:ea typeface="华文楷体"/>
                <a:cs typeface="华文楷体"/>
              </a:rPr>
              <a:t>研制高空间分辨和高抗辐照能力的硅微条探测器或</a:t>
            </a:r>
            <a:r>
              <a:rPr lang="en-US" altLang="zh-CN" dirty="0">
                <a:latin typeface="华文楷体"/>
                <a:ea typeface="华文楷体"/>
                <a:cs typeface="华文楷体"/>
              </a:rPr>
              <a:t>CMOS</a:t>
            </a:r>
            <a:r>
              <a:rPr lang="zh-CN" altLang="en-US" dirty="0">
                <a:latin typeface="华文楷体"/>
                <a:ea typeface="华文楷体"/>
                <a:cs typeface="华文楷体"/>
              </a:rPr>
              <a:t>硅微条探测器是</a:t>
            </a:r>
            <a:r>
              <a:rPr lang="zh-CN" altLang="en-US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极有挑战性</a:t>
            </a:r>
            <a:r>
              <a:rPr lang="zh-CN" altLang="en-US" dirty="0">
                <a:latin typeface="华文楷体"/>
                <a:ea typeface="华文楷体"/>
                <a:cs typeface="华文楷体"/>
              </a:rPr>
              <a:t>的探测器研发工作，我国在这方面是一弱项。某些技术也受国外的限制。</a:t>
            </a:r>
            <a:r>
              <a:rPr lang="zh-CN" altLang="en-US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该课题已经按计划设计了新元件，对性能测量工作做了准备，探测元件已经达到北京开始做测试</a:t>
            </a:r>
            <a:r>
              <a:rPr lang="zh-CN" altLang="en-US" dirty="0">
                <a:latin typeface="华文楷体"/>
                <a:ea typeface="华文楷体"/>
                <a:cs typeface="华文楷体"/>
              </a:rPr>
              <a:t>。</a:t>
            </a:r>
            <a:endParaRPr lang="en-US" altLang="zh-CN" dirty="0">
              <a:latin typeface="华文楷体"/>
              <a:ea typeface="华文楷体"/>
              <a:cs typeface="华文楷体"/>
            </a:endParaRPr>
          </a:p>
          <a:p>
            <a:pPr indent="457200" algn="just">
              <a:spcAft>
                <a:spcPts val="600"/>
              </a:spcAft>
            </a:pPr>
            <a:r>
              <a:rPr lang="en-US" altLang="zh-CN" dirty="0">
                <a:solidFill>
                  <a:srgbClr val="FF0000"/>
                </a:solidFill>
                <a:latin typeface="华文楷体"/>
                <a:ea typeface="华文楷体"/>
                <a:cs typeface="华文楷体"/>
                <a:sym typeface="Wingdings" panose="05000000000000000000" pitchFamily="2" charset="2"/>
              </a:rPr>
              <a:t></a:t>
            </a:r>
            <a:r>
              <a:rPr lang="zh-CN" altLang="en-US" dirty="0">
                <a:latin typeface="华文楷体"/>
                <a:ea typeface="华文楷体"/>
                <a:cs typeface="华文楷体"/>
              </a:rPr>
              <a:t>这项工作在国内首次，性能指标很高，设计和测试不可能一次成功，一定要深入学习和多方面考虑可能的困难。</a:t>
            </a:r>
            <a:r>
              <a:rPr lang="zh-CN" altLang="en-US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要重视与国外的合作关系，特别要注意培养和增强我们独立完成探测器的设计，研制和测试的能力。</a:t>
            </a:r>
            <a:endParaRPr lang="en-US" altLang="zh-CN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 indent="457200" algn="just">
              <a:spcAft>
                <a:spcPts val="600"/>
              </a:spcAft>
            </a:pPr>
            <a:endParaRPr lang="en-US" altLang="zh-CN" sz="800" dirty="0">
              <a:latin typeface="华文楷体"/>
              <a:ea typeface="华文楷体"/>
              <a:cs typeface="华文楷体"/>
            </a:endParaRPr>
          </a:p>
          <a:p>
            <a:pPr algn="just">
              <a:spcAft>
                <a:spcPts val="600"/>
              </a:spcAft>
            </a:pPr>
            <a:r>
              <a:rPr lang="zh-CN" altLang="en-US" sz="2400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课题</a:t>
            </a:r>
            <a:r>
              <a:rPr lang="en-US" altLang="zh-CN" sz="2400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2</a:t>
            </a:r>
            <a:r>
              <a:rPr lang="zh-CN" altLang="en-US" sz="2400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：</a:t>
            </a: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 algn="just">
              <a:spcAft>
                <a:spcPts val="600"/>
              </a:spcAft>
            </a:pPr>
            <a:r>
              <a:rPr lang="en-US" altLang="zh-CN" dirty="0">
                <a:latin typeface="华文楷体"/>
                <a:ea typeface="华文楷体"/>
                <a:cs typeface="华文楷体"/>
              </a:rPr>
              <a:t>……</a:t>
            </a:r>
            <a:r>
              <a:rPr lang="zh-CN" altLang="en-US" dirty="0">
                <a:latin typeface="华文楷体"/>
                <a:ea typeface="华文楷体"/>
                <a:cs typeface="华文楷体"/>
              </a:rPr>
              <a:t>虽然该课题工作类型多，但研究</a:t>
            </a:r>
            <a:r>
              <a:rPr lang="zh-CN" altLang="en-US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任务和方向都很清楚</a:t>
            </a:r>
            <a:r>
              <a:rPr lang="zh-CN" altLang="en-US" dirty="0">
                <a:latin typeface="华文楷体"/>
                <a:ea typeface="华文楷体"/>
                <a:cs typeface="华文楷体"/>
              </a:rPr>
              <a:t>，研究工作按计划开展，并</a:t>
            </a:r>
            <a:r>
              <a:rPr lang="zh-CN" altLang="en-US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基本达到</a:t>
            </a:r>
            <a:r>
              <a:rPr lang="zh-CN" altLang="en-US" dirty="0">
                <a:latin typeface="华文楷体"/>
                <a:ea typeface="华文楷体"/>
                <a:cs typeface="华文楷体"/>
              </a:rPr>
              <a:t>预计的研究</a:t>
            </a:r>
            <a:r>
              <a:rPr lang="zh-CN" altLang="en-US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目标</a:t>
            </a:r>
            <a:r>
              <a:rPr lang="zh-CN" altLang="en-US" dirty="0">
                <a:latin typeface="华文楷体"/>
                <a:ea typeface="华文楷体"/>
                <a:cs typeface="华文楷体"/>
              </a:rPr>
              <a:t>：完成了</a:t>
            </a:r>
            <a:r>
              <a:rPr lang="en-US" altLang="zh-CN" dirty="0">
                <a:latin typeface="华文楷体"/>
                <a:ea typeface="华文楷体"/>
                <a:cs typeface="华文楷体"/>
              </a:rPr>
              <a:t>RPC</a:t>
            </a:r>
            <a:r>
              <a:rPr lang="zh-CN" altLang="en-US" dirty="0">
                <a:latin typeface="华文楷体"/>
                <a:ea typeface="华文楷体"/>
                <a:cs typeface="华文楷体"/>
              </a:rPr>
              <a:t>原型探测器制作和缪子探测器电子学关键电路设计，目前正测试其性能；完成了多气隙</a:t>
            </a:r>
            <a:r>
              <a:rPr lang="en-US" altLang="zh-CN" dirty="0">
                <a:latin typeface="华文楷体"/>
                <a:ea typeface="华文楷体"/>
                <a:cs typeface="华文楷体"/>
              </a:rPr>
              <a:t>GEM</a:t>
            </a:r>
            <a:r>
              <a:rPr lang="zh-CN" altLang="en-US" dirty="0">
                <a:latin typeface="华文楷体"/>
                <a:ea typeface="华文楷体"/>
                <a:cs typeface="华文楷体"/>
              </a:rPr>
              <a:t>原型探测器制作，正在做测试用电子学关键电路的设计。</a:t>
            </a:r>
            <a:endParaRPr lang="en-US" altLang="zh-CN" dirty="0">
              <a:latin typeface="华文楷体"/>
              <a:ea typeface="华文楷体"/>
              <a:cs typeface="华文楷体"/>
            </a:endParaRPr>
          </a:p>
          <a:p>
            <a:pPr indent="457200" algn="just">
              <a:spcAft>
                <a:spcPts val="600"/>
              </a:spcAft>
            </a:pPr>
            <a:r>
              <a:rPr lang="en-US" altLang="zh-CN" dirty="0">
                <a:solidFill>
                  <a:srgbClr val="FF0000"/>
                </a:solidFill>
                <a:latin typeface="华文楷体"/>
                <a:ea typeface="华文楷体"/>
                <a:cs typeface="华文楷体"/>
                <a:sym typeface="Wingdings" panose="05000000000000000000" pitchFamily="2" charset="2"/>
              </a:rPr>
              <a:t></a:t>
            </a:r>
            <a:r>
              <a:rPr lang="zh-CN" altLang="en-US" dirty="0">
                <a:latin typeface="华文楷体"/>
                <a:ea typeface="华文楷体"/>
                <a:cs typeface="华文楷体"/>
              </a:rPr>
              <a:t>该课题组的</a:t>
            </a:r>
            <a:r>
              <a:rPr lang="zh-CN" altLang="en-US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基础很好</a:t>
            </a:r>
            <a:r>
              <a:rPr lang="zh-CN" altLang="en-US" dirty="0">
                <a:latin typeface="华文楷体"/>
                <a:ea typeface="华文楷体"/>
                <a:cs typeface="华文楷体"/>
              </a:rPr>
              <a:t>，研发</a:t>
            </a:r>
            <a:r>
              <a:rPr lang="zh-CN" altLang="en-US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条件很好</a:t>
            </a:r>
            <a:r>
              <a:rPr lang="zh-CN" altLang="en-US" dirty="0">
                <a:latin typeface="华文楷体"/>
                <a:ea typeface="华文楷体"/>
                <a:cs typeface="华文楷体"/>
              </a:rPr>
              <a:t>，研发</a:t>
            </a:r>
            <a:r>
              <a:rPr lang="zh-CN" altLang="en-US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队伍很强</a:t>
            </a:r>
            <a:r>
              <a:rPr lang="zh-CN" altLang="en-US" dirty="0">
                <a:latin typeface="华文楷体"/>
                <a:ea typeface="华文楷体"/>
                <a:cs typeface="华文楷体"/>
              </a:rPr>
              <a:t>，</a:t>
            </a:r>
            <a:r>
              <a:rPr lang="zh-CN" altLang="en-US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完成任务好</a:t>
            </a:r>
            <a:r>
              <a:rPr lang="zh-CN" altLang="en-US" dirty="0">
                <a:latin typeface="华文楷体"/>
                <a:ea typeface="华文楷体"/>
                <a:cs typeface="华文楷体"/>
              </a:rPr>
              <a:t>，希望密切注意</a:t>
            </a:r>
            <a:r>
              <a:rPr lang="en-US" altLang="zh-CN" dirty="0">
                <a:latin typeface="华文楷体"/>
                <a:ea typeface="华文楷体"/>
                <a:cs typeface="华文楷体"/>
              </a:rPr>
              <a:t>ATLAS</a:t>
            </a:r>
            <a:r>
              <a:rPr lang="zh-CN" altLang="en-US" dirty="0">
                <a:latin typeface="华文楷体"/>
                <a:ea typeface="华文楷体"/>
                <a:cs typeface="华文楷体"/>
              </a:rPr>
              <a:t>升级工作的进展，注意跟踪</a:t>
            </a:r>
            <a:r>
              <a:rPr lang="en-US" altLang="zh-CN" dirty="0">
                <a:latin typeface="华文楷体"/>
                <a:ea typeface="华文楷体"/>
                <a:cs typeface="华文楷体"/>
              </a:rPr>
              <a:t>ATLAS</a:t>
            </a:r>
            <a:r>
              <a:rPr lang="zh-CN" altLang="en-US" dirty="0">
                <a:latin typeface="华文楷体"/>
                <a:ea typeface="华文楷体"/>
                <a:cs typeface="华文楷体"/>
              </a:rPr>
              <a:t>要求的变化，以便于满足</a:t>
            </a:r>
            <a:r>
              <a:rPr lang="en-US" altLang="zh-CN" dirty="0">
                <a:latin typeface="华文楷体"/>
                <a:ea typeface="华文楷体"/>
                <a:cs typeface="华文楷体"/>
              </a:rPr>
              <a:t>ATLAS</a:t>
            </a:r>
            <a:r>
              <a:rPr lang="zh-CN" altLang="en-US" dirty="0">
                <a:latin typeface="华文楷体"/>
                <a:ea typeface="华文楷体"/>
                <a:cs typeface="华文楷体"/>
              </a:rPr>
              <a:t>升级的需求。</a:t>
            </a:r>
            <a:endParaRPr lang="en-US" altLang="zh-CN" dirty="0">
              <a:latin typeface="华文楷体"/>
              <a:ea typeface="华文楷体"/>
              <a:cs typeface="华文楷体"/>
            </a:endParaRPr>
          </a:p>
        </p:txBody>
      </p:sp>
    </p:spTree>
    <p:extLst>
      <p:ext uri="{BB962C8B-B14F-4D97-AF65-F5344CB8AC3E}">
        <p14:creationId xmlns:p14="http://schemas.microsoft.com/office/powerpoint/2010/main" val="1965153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>
                <a:latin typeface="华文楷体"/>
                <a:ea typeface="华文楷体"/>
                <a:cs typeface="华文楷体"/>
              </a:rPr>
              <a:t>专家组评审意见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t>7</a:t>
            </a:fld>
            <a:endParaRPr lang="en-US"/>
          </a:p>
        </p:txBody>
      </p:sp>
      <p:sp>
        <p:nvSpPr>
          <p:cNvPr id="3" name="矩形 2"/>
          <p:cNvSpPr/>
          <p:nvPr/>
        </p:nvSpPr>
        <p:spPr>
          <a:xfrm>
            <a:off x="299178" y="937140"/>
            <a:ext cx="8709355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zh-CN" altLang="en-US" sz="24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课题</a:t>
            </a:r>
            <a:r>
              <a:rPr lang="en-US" altLang="zh-CN" sz="24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3</a:t>
            </a:r>
            <a:r>
              <a:rPr lang="zh-CN" altLang="en-US" sz="24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：</a:t>
            </a:r>
            <a:endParaRPr lang="en-US" altLang="zh-CN" sz="2400" b="1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 indent="457200" algn="just">
              <a:spcAft>
                <a:spcPts val="600"/>
              </a:spcAft>
            </a:pPr>
            <a:r>
              <a:rPr lang="en-US" altLang="zh-CN" b="1" dirty="0">
                <a:latin typeface="华文楷体"/>
                <a:ea typeface="华文楷体"/>
                <a:cs typeface="华文楷体"/>
              </a:rPr>
              <a:t>CMS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的端盖</a:t>
            </a:r>
            <a:r>
              <a:rPr lang="en-US" altLang="zh-CN" b="1" dirty="0">
                <a:latin typeface="华文楷体"/>
                <a:ea typeface="华文楷体"/>
                <a:cs typeface="华文楷体"/>
              </a:rPr>
              <a:t>MUON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探测器升级采用</a:t>
            </a:r>
            <a:r>
              <a:rPr lang="en-US" altLang="zh-CN" b="1" dirty="0">
                <a:latin typeface="华文楷体"/>
                <a:ea typeface="华文楷体"/>
                <a:cs typeface="华文楷体"/>
              </a:rPr>
              <a:t>GEM1/1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；</a:t>
            </a:r>
            <a:r>
              <a:rPr lang="en-US" altLang="zh-CN" b="1" dirty="0">
                <a:latin typeface="华文楷体"/>
                <a:ea typeface="华文楷体"/>
                <a:cs typeface="华文楷体"/>
              </a:rPr>
              <a:t>GE2/1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方案已经基本确定，该组的承担的</a:t>
            </a:r>
            <a:r>
              <a:rPr lang="zh-CN" altLang="en-US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任务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已经</a:t>
            </a:r>
            <a:r>
              <a:rPr lang="zh-CN" altLang="en-US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明确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，也有明确的生产进度</a:t>
            </a:r>
            <a:r>
              <a:rPr lang="zh-CN" altLang="en-US" b="1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目前的工作是</a:t>
            </a:r>
            <a:r>
              <a:rPr lang="zh-CN" altLang="en-US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启动批量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制造做准备。另外有前端电子学板</a:t>
            </a:r>
            <a:r>
              <a:rPr lang="en-US" altLang="zh-CN" b="1" dirty="0">
                <a:latin typeface="华文楷体"/>
                <a:ea typeface="华文楷体"/>
                <a:cs typeface="华文楷体"/>
              </a:rPr>
              <a:t>GEB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的</a:t>
            </a:r>
            <a:r>
              <a:rPr lang="zh-CN" altLang="en-US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研发和生产任务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，目前也已开始正常进行。</a:t>
            </a:r>
            <a:r>
              <a:rPr lang="en-US" altLang="zh-CN" b="1" dirty="0">
                <a:latin typeface="华文楷体"/>
                <a:ea typeface="华文楷体"/>
                <a:cs typeface="华文楷体"/>
              </a:rPr>
              <a:t>GE2/1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的设计和研发生产还在启动阶段。</a:t>
            </a:r>
            <a:endParaRPr lang="en-US" altLang="zh-CN" b="1" dirty="0">
              <a:latin typeface="华文楷体"/>
              <a:ea typeface="华文楷体"/>
              <a:cs typeface="华文楷体"/>
            </a:endParaRPr>
          </a:p>
          <a:p>
            <a:pPr indent="457200" algn="just">
              <a:spcAft>
                <a:spcPts val="600"/>
              </a:spcAft>
            </a:pPr>
            <a:r>
              <a:rPr lang="en-US" altLang="zh-CN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  <a:sym typeface="Wingdings" panose="05000000000000000000" pitchFamily="2" charset="2"/>
              </a:rPr>
              <a:t>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该课题组有</a:t>
            </a:r>
            <a:r>
              <a:rPr lang="zh-CN" altLang="en-US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很好的技术基础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，可以很好的完成已经确定好的任务。但是，</a:t>
            </a:r>
            <a:r>
              <a:rPr lang="zh-CN" altLang="en-US" b="1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仍然有未确定的工作，如</a:t>
            </a:r>
            <a:r>
              <a:rPr lang="en-US" altLang="zh-CN" b="1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GE2/1</a:t>
            </a:r>
            <a:r>
              <a:rPr lang="zh-CN" altLang="en-US" b="1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，需要尽快确定下来。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特别是</a:t>
            </a:r>
            <a:r>
              <a:rPr lang="en-US" altLang="zh-CN" b="1" dirty="0">
                <a:latin typeface="华文楷体"/>
                <a:ea typeface="华文楷体"/>
                <a:cs typeface="华文楷体"/>
              </a:rPr>
              <a:t>GE2/1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的设计方案。工作任务不能确定谈不上研发计划的执行。</a:t>
            </a:r>
            <a:endParaRPr lang="en-US" altLang="zh-CN" b="1" dirty="0">
              <a:latin typeface="华文楷体"/>
              <a:ea typeface="华文楷体"/>
              <a:cs typeface="华文楷体"/>
            </a:endParaRPr>
          </a:p>
          <a:p>
            <a:pPr indent="457200" algn="just">
              <a:spcAft>
                <a:spcPts val="600"/>
              </a:spcAft>
            </a:pPr>
            <a:endParaRPr lang="en-US" altLang="zh-CN" sz="800" b="1" dirty="0">
              <a:latin typeface="华文楷体"/>
              <a:ea typeface="华文楷体"/>
              <a:cs typeface="华文楷体"/>
            </a:endParaRPr>
          </a:p>
          <a:p>
            <a:pPr algn="just">
              <a:spcAft>
                <a:spcPts val="600"/>
              </a:spcAft>
            </a:pPr>
            <a:r>
              <a:rPr lang="zh-CN" altLang="en-US" sz="24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课题</a:t>
            </a:r>
            <a:r>
              <a:rPr lang="en-US" altLang="zh-CN" sz="24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4</a:t>
            </a:r>
            <a:r>
              <a:rPr lang="zh-CN" altLang="en-US" sz="2400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：</a:t>
            </a:r>
            <a:endParaRPr lang="en-US" altLang="zh-CN" sz="2400" b="1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 indent="457200" algn="just">
              <a:spcAft>
                <a:spcPts val="600"/>
              </a:spcAft>
            </a:pPr>
            <a:r>
              <a:rPr lang="en-US" altLang="zh-CN" b="1" dirty="0">
                <a:latin typeface="华文楷体"/>
                <a:ea typeface="华文楷体"/>
                <a:cs typeface="华文楷体"/>
              </a:rPr>
              <a:t>2018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年提出了的</a:t>
            </a:r>
            <a:r>
              <a:rPr lang="en-US" altLang="zh-CN" b="1" dirty="0">
                <a:latin typeface="华文楷体"/>
                <a:ea typeface="华文楷体"/>
                <a:cs typeface="华文楷体"/>
              </a:rPr>
              <a:t>Phase II </a:t>
            </a:r>
            <a:r>
              <a:rPr lang="en-US" altLang="zh-CN" b="1" dirty="0" err="1">
                <a:latin typeface="华文楷体"/>
                <a:ea typeface="华文楷体"/>
                <a:cs typeface="华文楷体"/>
              </a:rPr>
              <a:t>iRPC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后端读出设计方案，经与</a:t>
            </a:r>
            <a:r>
              <a:rPr lang="en-US" altLang="zh-CN" b="1" dirty="0">
                <a:latin typeface="华文楷体"/>
                <a:ea typeface="华文楷体"/>
                <a:cs typeface="华文楷体"/>
              </a:rPr>
              <a:t>CERN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的密切讨论，获得到确认，</a:t>
            </a:r>
            <a:r>
              <a:rPr lang="zh-CN" altLang="en-US" b="1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取得了</a:t>
            </a:r>
            <a:r>
              <a:rPr lang="zh-CN" altLang="en-US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明显进展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。</a:t>
            </a:r>
            <a:endParaRPr lang="en-US" altLang="zh-CN" b="1" dirty="0">
              <a:latin typeface="华文楷体"/>
              <a:ea typeface="华文楷体"/>
              <a:cs typeface="华文楷体"/>
            </a:endParaRPr>
          </a:p>
          <a:p>
            <a:pPr indent="457200" algn="just">
              <a:spcAft>
                <a:spcPts val="600"/>
              </a:spcAft>
            </a:pPr>
            <a:r>
              <a:rPr lang="en-US" altLang="zh-CN" b="1" dirty="0">
                <a:latin typeface="华文楷体"/>
                <a:ea typeface="华文楷体"/>
                <a:cs typeface="华文楷体"/>
              </a:rPr>
              <a:t>Muon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整体后端的</a:t>
            </a:r>
            <a:r>
              <a:rPr lang="en-US" altLang="zh-CN" b="1" dirty="0">
                <a:latin typeface="华文楷体"/>
                <a:ea typeface="华文楷体"/>
                <a:cs typeface="华文楷体"/>
              </a:rPr>
              <a:t>ATCA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读出方案得到</a:t>
            </a:r>
            <a:r>
              <a:rPr lang="en-US" altLang="zh-CN" b="1" dirty="0">
                <a:latin typeface="华文楷体"/>
                <a:ea typeface="华文楷体"/>
                <a:cs typeface="华文楷体"/>
              </a:rPr>
              <a:t>RPC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组认可，并由</a:t>
            </a:r>
            <a:r>
              <a:rPr lang="en-US" altLang="zh-CN" b="1" dirty="0">
                <a:latin typeface="华文楷体"/>
                <a:ea typeface="华文楷体"/>
                <a:cs typeface="华文楷体"/>
              </a:rPr>
              <a:t>RPC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组提议作为整个</a:t>
            </a:r>
            <a:r>
              <a:rPr lang="en-US" altLang="zh-CN" b="1" dirty="0">
                <a:latin typeface="华文楷体"/>
                <a:ea typeface="华文楷体"/>
                <a:cs typeface="华文楷体"/>
              </a:rPr>
              <a:t>MUON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的建议方案，但需要</a:t>
            </a:r>
            <a:r>
              <a:rPr lang="zh-CN" altLang="en-US" b="1" dirty="0">
                <a:solidFill>
                  <a:srgbClr val="0000FF"/>
                </a:solidFill>
                <a:latin typeface="华文楷体"/>
                <a:ea typeface="华文楷体"/>
                <a:cs typeface="华文楷体"/>
              </a:rPr>
              <a:t>进一步研究和确认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。</a:t>
            </a:r>
            <a:endParaRPr lang="en-US" altLang="zh-CN" b="1" dirty="0">
              <a:latin typeface="华文楷体"/>
              <a:ea typeface="华文楷体"/>
              <a:cs typeface="华文楷体"/>
            </a:endParaRPr>
          </a:p>
          <a:p>
            <a:pPr indent="457200" algn="just">
              <a:spcAft>
                <a:spcPts val="600"/>
              </a:spcAft>
            </a:pPr>
            <a:r>
              <a:rPr lang="en-US" altLang="zh-CN" b="1" dirty="0">
                <a:solidFill>
                  <a:srgbClr val="FF0000"/>
                </a:solidFill>
                <a:latin typeface="华文楷体"/>
                <a:ea typeface="华文楷体"/>
                <a:cs typeface="华文楷体"/>
                <a:sym typeface="Wingdings" panose="05000000000000000000" pitchFamily="2" charset="2"/>
              </a:rPr>
              <a:t></a:t>
            </a:r>
            <a:r>
              <a:rPr lang="zh-CN" altLang="en-US" b="1" dirty="0">
                <a:latin typeface="华文楷体"/>
                <a:ea typeface="华文楷体"/>
                <a:cs typeface="华文楷体"/>
              </a:rPr>
              <a:t>该课题组的基础很好，完成任务问题不大。关键是方案的确认和具体的实施计划。目前还没有确定具体的进度及其可达到的性能指标，</a:t>
            </a:r>
            <a:r>
              <a:rPr lang="zh-CN" altLang="en-US" b="1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需要与国外密切配合，尽早确定下来，以免影响以后的工作进度。</a:t>
            </a:r>
            <a:endParaRPr lang="en-US" altLang="zh-CN" b="1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</p:spTree>
    <p:extLst>
      <p:ext uri="{BB962C8B-B14F-4D97-AF65-F5344CB8AC3E}">
        <p14:creationId xmlns:p14="http://schemas.microsoft.com/office/powerpoint/2010/main" val="376196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-105868"/>
            <a:ext cx="9144000" cy="863601"/>
          </a:xfrm>
          <a:noFill/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defRPr/>
            </a:pPr>
            <a:r>
              <a:rPr lang="zh-CN" altLang="en-US" b="1" dirty="0">
                <a:latin typeface="华文楷体"/>
                <a:ea typeface="华文楷体"/>
                <a:cs typeface="华文楷体"/>
              </a:rPr>
              <a:t>经费需求</a:t>
            </a:r>
            <a:endParaRPr lang="en-US" altLang="zh-CN" b="1" dirty="0">
              <a:latin typeface="华文楷体"/>
              <a:ea typeface="华文楷体"/>
              <a:cs typeface="华文楷体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420982"/>
              </p:ext>
            </p:extLst>
          </p:nvPr>
        </p:nvGraphicFramePr>
        <p:xfrm>
          <a:off x="293971" y="926672"/>
          <a:ext cx="8557452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1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7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7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58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latin typeface="华文楷体"/>
                          <a:ea typeface="华文楷体"/>
                          <a:cs typeface="华文楷体"/>
                        </a:rPr>
                        <a:t>课题号</a:t>
                      </a:r>
                      <a:endParaRPr lang="en-US" sz="24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latin typeface="华文楷体"/>
                          <a:ea typeface="华文楷体"/>
                          <a:cs typeface="华文楷体"/>
                        </a:rPr>
                        <a:t>课题名称</a:t>
                      </a:r>
                      <a:endParaRPr lang="en-US" sz="24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latin typeface="华文楷体"/>
                          <a:ea typeface="华文楷体"/>
                          <a:cs typeface="华文楷体"/>
                        </a:rPr>
                        <a:t>单位</a:t>
                      </a:r>
                      <a:endParaRPr lang="en-US" sz="24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latin typeface="华文楷体"/>
                          <a:ea typeface="华文楷体"/>
                          <a:cs typeface="华文楷体"/>
                        </a:rPr>
                        <a:t>负责人</a:t>
                      </a:r>
                      <a:endParaRPr lang="en-US" sz="24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latin typeface="华文楷体"/>
                          <a:ea typeface="华文楷体"/>
                          <a:cs typeface="华文楷体"/>
                        </a:rPr>
                        <a:t>万元</a:t>
                      </a:r>
                      <a:endParaRPr lang="en-US" sz="24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华文楷体"/>
                          <a:ea typeface="华文楷体"/>
                          <a:cs typeface="华文楷体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ATLAS </a:t>
                      </a:r>
                      <a:r>
                        <a:rPr lang="zh-TW" altLang="en-US" sz="24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硅微条径迹</a:t>
                      </a:r>
                      <a:endParaRPr lang="en-US" altLang="zh-TW" sz="2400" b="1" i="0" u="none" strike="noStrike" kern="1200" baseline="0" dirty="0">
                        <a:solidFill>
                          <a:schemeClr val="dk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  <a:p>
                      <a:pPr algn="ctr"/>
                      <a:r>
                        <a:rPr lang="zh-TW" altLang="en-US" sz="24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探测器升级</a:t>
                      </a:r>
                      <a:endParaRPr lang="en-US" sz="24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中科院高能</a:t>
                      </a:r>
                      <a:r>
                        <a:rPr lang="zh-CN" altLang="en-US" sz="24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所</a:t>
                      </a:r>
                      <a:endParaRPr lang="zh-TW" altLang="en-US" sz="2400" b="1" i="0" u="none" strike="noStrike" kern="1200" baseline="0" dirty="0">
                        <a:solidFill>
                          <a:schemeClr val="dk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朱宏博</a:t>
                      </a:r>
                      <a:endParaRPr lang="en-US" sz="24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u="none" strike="noStrike" kern="1200" baseline="0" dirty="0">
                          <a:solidFill>
                            <a:srgbClr val="0000FF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1805</a:t>
                      </a:r>
                      <a:endParaRPr lang="en-US" sz="2400" b="1" dirty="0">
                        <a:solidFill>
                          <a:srgbClr val="0000FF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华文楷体"/>
                          <a:ea typeface="华文楷体"/>
                          <a:cs typeface="华文楷体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ATLAS</a:t>
                      </a:r>
                      <a:r>
                        <a:rPr lang="zh-TW" altLang="en-US" sz="24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实验缪子</a:t>
                      </a:r>
                      <a:endParaRPr lang="en-US" altLang="zh-TW" sz="2400" b="1" i="0" u="none" strike="noStrike" kern="1200" baseline="0" dirty="0">
                        <a:solidFill>
                          <a:schemeClr val="dk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  <a:p>
                      <a:pPr algn="ctr"/>
                      <a:r>
                        <a:rPr lang="zh-TW" altLang="en-US" sz="24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探测器升级</a:t>
                      </a:r>
                      <a:endParaRPr lang="en-US" sz="24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中国科大</a:t>
                      </a:r>
                      <a:endParaRPr lang="en-US" sz="24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latin typeface="华文楷体"/>
                          <a:ea typeface="华文楷体"/>
                          <a:cs typeface="华文楷体"/>
                        </a:rPr>
                        <a:t>赵政国</a:t>
                      </a:r>
                      <a:endParaRPr lang="en-US" sz="24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>
                          <a:solidFill>
                            <a:srgbClr val="0000FF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1630</a:t>
                      </a:r>
                      <a:endParaRPr lang="en-US" sz="2400" b="1" dirty="0">
                        <a:solidFill>
                          <a:srgbClr val="0000FF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华文楷体"/>
                          <a:ea typeface="华文楷体"/>
                          <a:cs typeface="华文楷体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CMS </a:t>
                      </a:r>
                      <a:r>
                        <a:rPr lang="zh-TW" altLang="en-US" sz="24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端盖缪子</a:t>
                      </a:r>
                      <a:endParaRPr lang="en-US" altLang="zh-TW" sz="2400" b="1" i="0" u="none" strike="noStrike" kern="1200" baseline="0" dirty="0">
                        <a:solidFill>
                          <a:schemeClr val="dk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  <a:p>
                      <a:pPr algn="ctr"/>
                      <a:r>
                        <a:rPr lang="zh-TW" altLang="en-US" sz="24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探测器升</a:t>
                      </a:r>
                      <a:r>
                        <a:rPr lang="zh-CN" altLang="en-US" sz="24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级</a:t>
                      </a:r>
                      <a:endParaRPr lang="en-US" sz="24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latin typeface="华文楷体"/>
                          <a:ea typeface="华文楷体"/>
                          <a:cs typeface="华文楷体"/>
                        </a:rPr>
                        <a:t>北京大学</a:t>
                      </a:r>
                      <a:endParaRPr lang="en-US" sz="24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latin typeface="华文楷体"/>
                          <a:ea typeface="华文楷体"/>
                          <a:cs typeface="华文楷体"/>
                        </a:rPr>
                        <a:t>班勇</a:t>
                      </a:r>
                      <a:endParaRPr lang="en-US" sz="24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>
                          <a:solidFill>
                            <a:srgbClr val="0000FF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1425</a:t>
                      </a:r>
                      <a:endParaRPr lang="en-US" sz="2400" b="1" dirty="0">
                        <a:solidFill>
                          <a:srgbClr val="0000FF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华文楷体"/>
                          <a:ea typeface="华文楷体"/>
                          <a:cs typeface="华文楷体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CMS </a:t>
                      </a:r>
                      <a:r>
                        <a:rPr lang="zh-TW" altLang="en-US" sz="24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量能器和一级</a:t>
                      </a:r>
                      <a:endParaRPr lang="en-US" altLang="zh-TW" sz="2400" b="1" i="0" u="none" strike="noStrike" kern="1200" baseline="0" dirty="0">
                        <a:solidFill>
                          <a:schemeClr val="dk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  <a:p>
                      <a:pPr algn="ctr"/>
                      <a:r>
                        <a:rPr lang="zh-TW" altLang="en-US" sz="24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触发升级</a:t>
                      </a:r>
                      <a:endParaRPr lang="en-US" sz="24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中科院高能</a:t>
                      </a:r>
                      <a:r>
                        <a:rPr lang="zh-CN" altLang="en-US" sz="24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所</a:t>
                      </a:r>
                      <a:endParaRPr lang="zh-TW" altLang="en-US" sz="2400" b="1" i="0" u="none" strike="noStrike" kern="1200" baseline="0" dirty="0">
                        <a:solidFill>
                          <a:schemeClr val="dk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latin typeface="华文楷体"/>
                          <a:ea typeface="华文楷体"/>
                          <a:cs typeface="华文楷体"/>
                        </a:rPr>
                        <a:t>刘振安</a:t>
                      </a:r>
                      <a:endParaRPr lang="en-US" sz="24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>
                          <a:solidFill>
                            <a:srgbClr val="0000FF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1140</a:t>
                      </a:r>
                      <a:endParaRPr lang="en-US" sz="2400" b="1" dirty="0">
                        <a:solidFill>
                          <a:srgbClr val="0000FF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latin typeface="华文楷体"/>
                          <a:ea typeface="华文楷体"/>
                          <a:cs typeface="华文楷体"/>
                        </a:rPr>
                        <a:t>合计</a:t>
                      </a:r>
                      <a:endParaRPr lang="en-US" sz="24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>
                          <a:solidFill>
                            <a:srgbClr val="FF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6000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3911" y="5177099"/>
            <a:ext cx="8880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特点：</a:t>
            </a:r>
            <a:endParaRPr lang="en-US" altLang="zh-CN" sz="2400" b="1" dirty="0">
              <a:latin typeface="华文楷体"/>
              <a:ea typeface="华文楷体"/>
              <a:cs typeface="华文楷体"/>
            </a:endParaRPr>
          </a:p>
          <a:p>
            <a:pPr marL="342900" indent="-342900">
              <a:buFont typeface="Arial"/>
              <a:buChar char="•"/>
            </a:pP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成员费</a:t>
            </a:r>
            <a:r>
              <a:rPr lang="en-US" altLang="zh-CN" sz="2400" b="1" dirty="0">
                <a:latin typeface="华文楷体"/>
                <a:ea typeface="华文楷体"/>
                <a:cs typeface="华文楷体"/>
              </a:rPr>
              <a:t>7.5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万元</a:t>
            </a:r>
            <a:r>
              <a:rPr lang="en-US" altLang="zh-CN" sz="2400" b="1" dirty="0">
                <a:latin typeface="华文楷体"/>
                <a:ea typeface="华文楷体"/>
                <a:cs typeface="华文楷体"/>
              </a:rPr>
              <a:t>/author/year</a:t>
            </a:r>
          </a:p>
          <a:p>
            <a:pPr marL="342900" indent="-342900">
              <a:buFont typeface="Arial"/>
              <a:buChar char="•"/>
            </a:pP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大比例的国外花费</a:t>
            </a:r>
            <a:r>
              <a:rPr lang="en-US" altLang="zh-CN" sz="2400" b="1" dirty="0">
                <a:latin typeface="华文楷体"/>
                <a:ea typeface="华文楷体"/>
                <a:cs typeface="华文楷体"/>
              </a:rPr>
              <a:t>(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常规课题</a:t>
            </a:r>
            <a:r>
              <a:rPr lang="en-US" altLang="zh-CN" sz="2400" b="1" dirty="0">
                <a:latin typeface="华文楷体"/>
                <a:ea typeface="华文楷体"/>
                <a:cs typeface="华文楷体"/>
              </a:rPr>
              <a:t>, 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实验合作组会</a:t>
            </a:r>
            <a:r>
              <a:rPr lang="en-US" altLang="zh-CN" sz="2400" b="1" dirty="0">
                <a:latin typeface="华文楷体"/>
                <a:ea typeface="华文楷体"/>
                <a:cs typeface="华文楷体"/>
              </a:rPr>
              <a:t>, 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测试</a:t>
            </a:r>
            <a:r>
              <a:rPr lang="en-US" altLang="zh-CN" sz="2400" b="1" dirty="0">
                <a:latin typeface="华文楷体"/>
                <a:ea typeface="华文楷体"/>
                <a:cs typeface="华文楷体"/>
              </a:rPr>
              <a:t>, 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组装</a:t>
            </a:r>
            <a:r>
              <a:rPr lang="en-US" altLang="zh-CN" sz="2400" b="1" dirty="0">
                <a:latin typeface="华文楷体"/>
                <a:ea typeface="华文楷体"/>
                <a:cs typeface="华文楷体"/>
              </a:rPr>
              <a:t>,</a:t>
            </a: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实验</a:t>
            </a:r>
            <a:r>
              <a:rPr lang="en-US" altLang="zh-CN" sz="2400" b="1" dirty="0">
                <a:latin typeface="华文楷体"/>
                <a:ea typeface="华文楷体"/>
                <a:cs typeface="华文楷体"/>
              </a:rPr>
              <a:t>…)</a:t>
            </a:r>
          </a:p>
          <a:p>
            <a:pPr marL="342900" indent="-342900">
              <a:buFont typeface="Arial"/>
              <a:buChar char="•"/>
            </a:pPr>
            <a:r>
              <a:rPr lang="zh-CN" altLang="en-US" sz="2400" b="1" dirty="0">
                <a:latin typeface="华文楷体"/>
                <a:ea typeface="华文楷体"/>
                <a:cs typeface="华文楷体"/>
              </a:rPr>
              <a:t>批量生产</a:t>
            </a:r>
            <a:r>
              <a:rPr lang="en-US" altLang="zh-CN" sz="2400" b="1" dirty="0">
                <a:latin typeface="华文楷体"/>
                <a:ea typeface="华文楷体"/>
                <a:cs typeface="华文楷体"/>
              </a:rPr>
              <a:t>temporary worker.  </a:t>
            </a:r>
            <a:endParaRPr lang="en-US" sz="2400" b="1" dirty="0">
              <a:latin typeface="华文楷体"/>
              <a:ea typeface="华文楷体"/>
              <a:cs typeface="华文楷体"/>
            </a:endParaRPr>
          </a:p>
        </p:txBody>
      </p:sp>
    </p:spTree>
    <p:extLst>
      <p:ext uri="{BB962C8B-B14F-4D97-AF65-F5344CB8AC3E}">
        <p14:creationId xmlns:p14="http://schemas.microsoft.com/office/powerpoint/2010/main" val="2866901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107"/>
    </mc:Choice>
    <mc:Fallback xmlns="">
      <p:transition spd="slow" advTm="45107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-105868"/>
            <a:ext cx="9144000" cy="863601"/>
          </a:xfrm>
          <a:noFill/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defRPr/>
            </a:pPr>
            <a:r>
              <a:rPr lang="zh-CN" altLang="en-US" b="1" dirty="0">
                <a:latin typeface="华文楷体"/>
                <a:ea typeface="华文楷体"/>
                <a:cs typeface="华文楷体"/>
              </a:rPr>
              <a:t>经费情况</a:t>
            </a:r>
            <a:endParaRPr lang="en-US" altLang="zh-CN" b="1" dirty="0">
              <a:latin typeface="华文楷体"/>
              <a:ea typeface="华文楷体"/>
              <a:cs typeface="华文楷体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17664"/>
              </p:ext>
            </p:extLst>
          </p:nvPr>
        </p:nvGraphicFramePr>
        <p:xfrm>
          <a:off x="787197" y="1204445"/>
          <a:ext cx="7660698" cy="479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2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6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1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8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09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785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latin typeface="华文楷体"/>
                          <a:ea typeface="华文楷体"/>
                          <a:cs typeface="华文楷体"/>
                        </a:rPr>
                        <a:t>课题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latin typeface="华文楷体"/>
                          <a:ea typeface="华文楷体"/>
                          <a:cs typeface="华文楷体"/>
                        </a:rPr>
                        <a:t>课题名称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latin typeface="华文楷体"/>
                          <a:ea typeface="华文楷体"/>
                          <a:cs typeface="华文楷体"/>
                        </a:rPr>
                        <a:t>负责单位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latin typeface="华文楷体"/>
                          <a:ea typeface="华文楷体"/>
                          <a:cs typeface="华文楷体"/>
                        </a:rPr>
                        <a:t>负责人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latin typeface="华文楷体"/>
                          <a:ea typeface="华文楷体"/>
                          <a:cs typeface="华文楷体"/>
                        </a:rPr>
                        <a:t>批准</a:t>
                      </a:r>
                      <a:endParaRPr lang="en-US" altLang="zh-CN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  <a:p>
                      <a:pPr algn="ctr"/>
                      <a:r>
                        <a:rPr lang="zh-CN" altLang="en-US" sz="1800" b="1" dirty="0">
                          <a:latin typeface="华文楷体"/>
                          <a:ea typeface="华文楷体"/>
                          <a:cs typeface="华文楷体"/>
                        </a:rPr>
                        <a:t>（万元）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华文楷体"/>
                          <a:ea typeface="华文楷体"/>
                          <a:cs typeface="华文楷体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ATLAS </a:t>
                      </a:r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硅微条径迹</a:t>
                      </a:r>
                      <a:endParaRPr lang="en-US" altLang="zh-TW" sz="1600" b="1" i="0" u="none" strike="noStrike" kern="1200" baseline="0" dirty="0">
                        <a:solidFill>
                          <a:schemeClr val="dk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  <a:p>
                      <a:pPr algn="ctr"/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探测器升级</a:t>
                      </a:r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中科院高能</a:t>
                      </a:r>
                      <a:r>
                        <a:rPr lang="zh-CN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所</a:t>
                      </a:r>
                      <a:endParaRPr lang="zh-TW" altLang="en-US" sz="1600" b="1" i="0" u="none" strike="noStrike" kern="1200" baseline="0" dirty="0">
                        <a:solidFill>
                          <a:schemeClr val="dk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朱宏博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baseline="0" dirty="0">
                          <a:solidFill>
                            <a:srgbClr val="0000FF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1340</a:t>
                      </a:r>
                      <a:endParaRPr lang="en-US" sz="1800" b="1" dirty="0">
                        <a:solidFill>
                          <a:srgbClr val="0000FF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780">
                <a:tc rowSpan="5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华文楷体"/>
                          <a:ea typeface="华文楷体"/>
                          <a:cs typeface="华文楷体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ATLAS</a:t>
                      </a:r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实验缪子</a:t>
                      </a:r>
                      <a:endParaRPr lang="en-US" altLang="zh-TW" sz="1600" b="1" i="0" u="none" strike="noStrike" kern="1200" baseline="0" dirty="0">
                        <a:solidFill>
                          <a:schemeClr val="dk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  <a:p>
                      <a:pPr algn="ctr"/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探测器升级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中国科大</a:t>
                      </a:r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latin typeface="华文楷体"/>
                          <a:ea typeface="华文楷体"/>
                          <a:cs typeface="华文楷体"/>
                        </a:rPr>
                        <a:t>赵政国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rgbClr val="0000FF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1240</a:t>
                      </a:r>
                      <a:endParaRPr lang="en-US" sz="1800" b="1" dirty="0">
                        <a:solidFill>
                          <a:srgbClr val="0000FF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RPC Trigger chamber </a:t>
                      </a:r>
                      <a:endParaRPr lang="zh-TW" altLang="en-US" sz="1600" b="1" i="0" u="none" strike="noStrike" kern="1200" baseline="0" dirty="0">
                        <a:solidFill>
                          <a:schemeClr val="dk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b="1">
                          <a:latin typeface="华文楷体"/>
                          <a:ea typeface="华文楷体"/>
                          <a:cs typeface="华文楷体"/>
                        </a:rPr>
                        <a:t>孙勇杰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C71ECD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820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MDT TDC</a:t>
                      </a:r>
                      <a:endParaRPr lang="zh-TW" altLang="en-US" sz="1600" b="1" i="0" u="none" strike="noStrike" kern="1200" baseline="0" dirty="0">
                        <a:solidFill>
                          <a:schemeClr val="dk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b="1">
                          <a:latin typeface="华文楷体"/>
                          <a:ea typeface="华文楷体"/>
                          <a:cs typeface="华文楷体"/>
                        </a:rPr>
                        <a:t>赵雷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C71ECD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Large eta</a:t>
                      </a:r>
                      <a:endParaRPr lang="zh-TW" altLang="en-US" sz="1600" b="1" i="0" u="none" strike="noStrike" kern="1200" baseline="0" dirty="0">
                        <a:solidFill>
                          <a:schemeClr val="dk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b="1">
                          <a:latin typeface="华文楷体"/>
                          <a:ea typeface="华文楷体"/>
                          <a:cs typeface="华文楷体"/>
                        </a:rPr>
                        <a:t>周意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C71ECD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7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PI (5%)</a:t>
                      </a:r>
                      <a:endParaRPr lang="zh-TW" altLang="en-US" sz="1600" b="1" i="0" u="none" strike="noStrike" kern="1200" baseline="0" dirty="0">
                        <a:solidFill>
                          <a:schemeClr val="dk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C71ECD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220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华文楷体"/>
                          <a:ea typeface="华文楷体"/>
                          <a:cs typeface="华文楷体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CMS </a:t>
                      </a:r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端盖缪子</a:t>
                      </a:r>
                      <a:endParaRPr lang="en-US" altLang="zh-TW" sz="1600" b="1" i="0" u="none" strike="noStrike" kern="1200" baseline="0" dirty="0">
                        <a:solidFill>
                          <a:schemeClr val="dk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  <a:p>
                      <a:pPr algn="ctr"/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探测器升</a:t>
                      </a:r>
                      <a:r>
                        <a:rPr lang="zh-CN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级</a:t>
                      </a:r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华文楷体"/>
                          <a:ea typeface="华文楷体"/>
                          <a:cs typeface="华文楷体"/>
                        </a:rPr>
                        <a:t>北京大学</a:t>
                      </a:r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latin typeface="华文楷体"/>
                          <a:ea typeface="华文楷体"/>
                          <a:cs typeface="华文楷体"/>
                        </a:rPr>
                        <a:t>班勇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1060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华文楷体"/>
                          <a:ea typeface="华文楷体"/>
                          <a:cs typeface="华文楷体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CMS </a:t>
                      </a:r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量能器和一级</a:t>
                      </a:r>
                      <a:endParaRPr lang="en-US" altLang="zh-TW" sz="1600" b="1" i="0" u="none" strike="noStrike" kern="1200" baseline="0" dirty="0">
                        <a:solidFill>
                          <a:schemeClr val="dk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  <a:p>
                      <a:pPr algn="ctr"/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触发升级</a:t>
                      </a:r>
                      <a:endParaRPr lang="en-US" sz="16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中科院高能</a:t>
                      </a:r>
                      <a:r>
                        <a:rPr lang="zh-CN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所</a:t>
                      </a:r>
                      <a:endParaRPr lang="zh-TW" altLang="en-US" sz="1600" b="1" i="0" u="none" strike="noStrike" kern="1200" baseline="0" dirty="0">
                        <a:solidFill>
                          <a:schemeClr val="dk1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latin typeface="华文楷体"/>
                          <a:ea typeface="华文楷体"/>
                          <a:cs typeface="华文楷体"/>
                        </a:rPr>
                        <a:t>刘振安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855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latin typeface="华文楷体"/>
                          <a:ea typeface="华文楷体"/>
                          <a:cs typeface="华文楷体"/>
                        </a:rPr>
                        <a:t>合计</a:t>
                      </a:r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rgbClr val="FF0000"/>
                          </a:solidFill>
                          <a:latin typeface="华文楷体"/>
                          <a:ea typeface="华文楷体"/>
                          <a:cs typeface="华文楷体"/>
                        </a:rPr>
                        <a:t>4500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华文楷体"/>
                        <a:ea typeface="华文楷体"/>
                        <a:cs typeface="华文楷体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7562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60"/>
    </mc:Choice>
    <mc:Fallback xmlns="">
      <p:transition xmlns:p14="http://schemas.microsoft.com/office/powerpoint/2010/main" spd="slow" advTm="2046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7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17882</TotalTime>
  <Words>1761</Words>
  <Application>Microsoft Macintosh PowerPoint</Application>
  <PresentationFormat>On-screen Show (4:3)</PresentationFormat>
  <Paragraphs>409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宋体</vt:lpstr>
      <vt:lpstr>华文楷体</vt:lpstr>
      <vt:lpstr>Arial</vt:lpstr>
      <vt:lpstr>Calibri</vt:lpstr>
      <vt:lpstr>Mangal</vt:lpstr>
      <vt:lpstr>Wingdings</vt:lpstr>
      <vt:lpstr>Office Theme</vt:lpstr>
      <vt:lpstr>PowerPoint Presentation</vt:lpstr>
      <vt:lpstr>LHC 实验探测器升级的主要任务</vt:lpstr>
      <vt:lpstr>研究內容</vt:lpstr>
      <vt:lpstr>项目组织与管理</vt:lpstr>
      <vt:lpstr>咨询／专家组</vt:lpstr>
      <vt:lpstr>专家组评审意见</vt:lpstr>
      <vt:lpstr>专家组评审意见</vt:lpstr>
      <vt:lpstr>经费需求</vt:lpstr>
      <vt:lpstr>经费情况</vt:lpstr>
      <vt:lpstr>经费及人员投入</vt:lpstr>
      <vt:lpstr>研究团队骨干：ATLAS</vt:lpstr>
      <vt:lpstr>研究团队骨干：CMS+LHCb</vt:lpstr>
      <vt:lpstr>人员投入</vt:lpstr>
      <vt:lpstr>存在的主要问题</vt:lpstr>
      <vt:lpstr>To be applied from NSFC in 2019</vt:lpstr>
    </vt:vector>
  </TitlesOfParts>
  <Company>ustc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zhaozg</dc:creator>
  <cp:lastModifiedBy>zhengguo zhao</cp:lastModifiedBy>
  <cp:revision>1092</cp:revision>
  <dcterms:created xsi:type="dcterms:W3CDTF">2012-07-20T12:09:59Z</dcterms:created>
  <dcterms:modified xsi:type="dcterms:W3CDTF">2019-07-02T01:54:56Z</dcterms:modified>
</cp:coreProperties>
</file>