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833" r:id="rId2"/>
    <p:sldMasterId id="2147483965" r:id="rId3"/>
    <p:sldMasterId id="2147483978" r:id="rId4"/>
  </p:sldMasterIdLst>
  <p:notesMasterIdLst>
    <p:notesMasterId r:id="rId38"/>
  </p:notesMasterIdLst>
  <p:sldIdLst>
    <p:sldId id="278" r:id="rId5"/>
    <p:sldId id="256" r:id="rId6"/>
    <p:sldId id="258" r:id="rId7"/>
    <p:sldId id="1895" r:id="rId8"/>
    <p:sldId id="926" r:id="rId9"/>
    <p:sldId id="1899" r:id="rId10"/>
    <p:sldId id="260" r:id="rId11"/>
    <p:sldId id="1907" r:id="rId12"/>
    <p:sldId id="1908" r:id="rId13"/>
    <p:sldId id="1897" r:id="rId14"/>
    <p:sldId id="1894" r:id="rId15"/>
    <p:sldId id="1896" r:id="rId16"/>
    <p:sldId id="1887" r:id="rId17"/>
    <p:sldId id="1875" r:id="rId18"/>
    <p:sldId id="1891" r:id="rId19"/>
    <p:sldId id="1876" r:id="rId20"/>
    <p:sldId id="1898" r:id="rId21"/>
    <p:sldId id="1879" r:id="rId22"/>
    <p:sldId id="1902" r:id="rId23"/>
    <p:sldId id="1900" r:id="rId24"/>
    <p:sldId id="1903" r:id="rId25"/>
    <p:sldId id="1904" r:id="rId26"/>
    <p:sldId id="1880" r:id="rId27"/>
    <p:sldId id="1883" r:id="rId28"/>
    <p:sldId id="1892" r:id="rId29"/>
    <p:sldId id="1886" r:id="rId30"/>
    <p:sldId id="1893" r:id="rId31"/>
    <p:sldId id="1890" r:id="rId32"/>
    <p:sldId id="1874" r:id="rId33"/>
    <p:sldId id="1878" r:id="rId34"/>
    <p:sldId id="1884" r:id="rId35"/>
    <p:sldId id="782" r:id="rId36"/>
    <p:sldId id="1906" r:id="rId37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J" initials="G" lastIdx="1" clrIdx="0">
    <p:extLst>
      <p:ext uri="{19B8F6BF-5375-455C-9EA6-DF929625EA0E}">
        <p15:presenceInfo xmlns:p15="http://schemas.microsoft.com/office/powerpoint/2012/main" userId="GD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21F"/>
    <a:srgbClr val="5C464A"/>
    <a:srgbClr val="3F3032"/>
    <a:srgbClr val="E9BC93"/>
    <a:srgbClr val="FEF2CF"/>
    <a:srgbClr val="D7C7BA"/>
    <a:srgbClr val="F7DBC4"/>
    <a:srgbClr val="7D7980"/>
    <a:srgbClr val="A99FA0"/>
    <a:srgbClr val="65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7" autoAdjust="0"/>
    <p:restoredTop sz="94737" autoAdjust="0"/>
  </p:normalViewPr>
  <p:slideViewPr>
    <p:cSldViewPr snapToGrid="0">
      <p:cViewPr>
        <p:scale>
          <a:sx n="75" d="100"/>
          <a:sy n="75" d="100"/>
        </p:scale>
        <p:origin x="136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7FF98-6A15-4B16-9C90-835344AE194B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8E89-D6EC-4D63-A398-A57775531F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8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7A911-4D07-481B-8872-B814E293C7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4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A038C-4256-4477-9920-DA1EAD0DC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96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7A911-4D07-481B-8872-B814E293C70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10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7A911-4D07-481B-8872-B814E293C70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67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 algn="ctr">
              <a:buNone/>
              <a:defRPr sz="21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E2317E-5B21-4713-BE00-2B16A8BB9EFE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0015435-AD51-4C12-9E31-A09BCF0FB5A7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8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24A5A0-0077-4C27-A3BC-53B629C574F0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21244-A4A5-4030-A7CF-FA9EDDE11CEE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49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7DD8A-6C96-4D71-8872-84B5280BA81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B662-8664-48B2-90D2-4DFB09B11E8B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77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6351-86E5-41E4-BC53-5787811069DC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3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E010D-571E-4E04-9CDC-5EAED5E71DDB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880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CAF9F-0A3D-4F5A-8259-2004A5C4F900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2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EC20-4DCB-4FF7-926E-0DD08C3BE40E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963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F3DA-EF7B-456B-A967-731007BC5975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70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545E-2A45-4206-BD52-CF0FFFDF65F5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4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409ECE-ADCB-4454-B743-B8EC97A32249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7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5B78-F182-408D-A2B2-7FD9C787E8E0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3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E99B-B80A-4ED8-A438-73057C20ABAE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21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6FA7C-6FF5-4AFF-B700-D9A3C506CC96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7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73C8-3E0C-4B10-9270-295235D2BC75}" type="datetime1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8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22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46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090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754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31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6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D208A1-1380-461A-8575-99C4B86197F0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2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295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318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883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55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6808669-AFDE-402B-991E-EED2938D5385}" type="datetimeFigureOut">
              <a:rPr lang="zh-CN" altLang="en-US" smtClean="0"/>
              <a:t>2019-5-31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1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4558A-3073-4139-ADA0-F48D8A6737E4}" type="datetime1">
              <a:rPr lang="zh-CN" altLang="en-US"/>
              <a:pPr>
                <a:defRPr/>
              </a:pPr>
              <a:t>2019-5-31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817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err="1"/>
              <a:t>北京大学重粒子物理研究所</a:t>
            </a:r>
            <a:endParaRPr lang="en-US" altLang="zh-CN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7DD8A-6C96-4D71-8872-84B5280BA8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6912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334" y="1149350"/>
            <a:ext cx="4356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75267" y="3559284"/>
            <a:ext cx="10035117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075267" y="4841093"/>
            <a:ext cx="10035117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46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1200"/>
            </a:lvl1pPr>
          </a:lstStyle>
          <a:p>
            <a:pPr defTabSz="91440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 defTabSz="914400"/>
            <a:r>
              <a:rPr lang="en-US" smtClean="0"/>
              <a:t>Martina Martinello | TTC Meeting 2019, Vancouver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fld id="{0CB70BF4-04C1-49D2-AF55-3B7C212EEADB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5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305820" y="4765101"/>
            <a:ext cx="566928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206067" y="4765101"/>
            <a:ext cx="5681133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304801" y="1043695"/>
            <a:ext cx="5668432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6206067" y="1043695"/>
            <a:ext cx="5681135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r>
              <a:rPr lang="en-US" smtClean="0"/>
              <a:t>Martina Martinello | TTC Meeting 2019, Vancouver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fld id="{0CB70BF4-04C1-49D2-AF55-3B7C212EEADB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4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3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r>
              <a:rPr lang="en-US" smtClean="0"/>
              <a:t>Martina Martinello | TTC Meeting 2019, Vancouver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fld id="{0CB70BF4-04C1-49D2-AF55-3B7C212EEADB}" type="slidenum">
              <a:rPr lang="en-US" smtClean="0"/>
              <a:pPr defTabSz="9144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2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3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010E92-B4B6-4B8A-8F1E-A9FB61294123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50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8765" y="1043694"/>
            <a:ext cx="11601135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pPr defTabSz="914400"/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r>
              <a:rPr lang="en-US" smtClean="0"/>
              <a:t>Martina Martinello | TTC Meeting 2019, Vancouver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defTabSz="914400"/>
            <a:fld id="{0CB70BF4-04C1-49D2-AF55-3B7C212EEADB}" type="slidenum">
              <a:rPr lang="en-US" smtClean="0"/>
              <a:pPr defTabSz="914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34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98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5" y="361950"/>
            <a:ext cx="11601135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pPr defTabSz="914400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 defTabSz="914400">
              <a:defRPr/>
            </a:pPr>
            <a:r>
              <a:rPr lang="pt-BR" smtClean="0"/>
              <a:t>Martina Martinello | TTC Meeting 2019, Vancouver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pPr defTabSz="914400"/>
            <a:fld id="{C2BC038B-CA57-479E-BFA9-9E819877A5DF}" type="slidenum">
              <a:rPr lang="en-US" altLang="en-US" smtClean="0"/>
              <a:pPr defTabSz="91440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28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851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7552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072C1C-1C20-4C00-AE71-166A58E31CBE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6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EDD76-28E6-466F-A5D6-DCFC9397DA1B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4FBF2-6549-4977-AD97-9B508EAAED2D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3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673EE7-7B41-4E8E-B4F6-D077AC880CC0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480B15-96CC-4254-A86E-992242A993F3}" type="datetime1">
              <a:rPr lang="zh-CN" altLang="en-US" smtClean="0">
                <a:solidFill>
                  <a:prstClr val="black"/>
                </a:solidFill>
              </a:rPr>
              <a:t>2019-5-31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9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1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8"/>
            <a:ext cx="11112136" cy="508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4335EE-BD33-4D2B-92EE-A4EAAE51E3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7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7993" indent="-287993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47" indent="-266693" algn="l" defTabSz="685783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35" indent="0" algn="l" defTabSz="685783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Wingdings 2" pitchFamily="18" charset="2"/>
        <a:buChar char="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4B26FF-A9DE-4F8B-9716-56AFF8320E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2019-5-31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61477-B414-4D65-A24A-071C008E76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235130"/>
            <a:ext cx="10515600" cy="107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572" y="1410789"/>
            <a:ext cx="11112136" cy="5082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1939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35EE-BD33-4D2B-92EE-A4EAAE51E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Char char=""/>
        <a:defRPr sz="2400" kern="1200" baseline="0">
          <a:solidFill>
            <a:schemeClr val="tx1"/>
          </a:solidFill>
          <a:latin typeface="+mn-ea"/>
          <a:ea typeface="+mn-ea"/>
          <a:cs typeface="+mn-cs"/>
        </a:defRPr>
      </a:lvl1pPr>
      <a:lvl2pPr marL="627063" indent="-266700" algn="l" defTabSz="685800" rtl="0" eaLnBrk="1" latinLnBrk="0" hangingPunct="1">
        <a:lnSpc>
          <a:spcPct val="130000"/>
        </a:lnSpc>
        <a:spcBef>
          <a:spcPts val="0"/>
        </a:spcBef>
        <a:buFontTx/>
        <a:buChar char="−"/>
        <a:defRPr sz="20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628650" indent="0" algn="l" defTabSz="685800" rtl="0" eaLnBrk="1" latinLnBrk="0" hangingPunct="1">
        <a:lnSpc>
          <a:spcPct val="130000"/>
        </a:lnSpc>
        <a:spcBef>
          <a:spcPts val="0"/>
        </a:spcBef>
        <a:buFont typeface="Wingdings 2" pitchFamily="18" charset="2"/>
        <a:buNone/>
        <a:defRPr sz="1600" kern="1200" baseline="0">
          <a:solidFill>
            <a:schemeClr val="tx1"/>
          </a:solidFill>
          <a:latin typeface="+mn-ea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600"/>
        </a:spcBef>
        <a:buFont typeface="Wingdings 2" pitchFamily="18" charset="2"/>
        <a:buChar char=""/>
        <a:defRPr sz="140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612718" y="6515100"/>
            <a:ext cx="14351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914400"/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267" y="6515100"/>
            <a:ext cx="7164917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914400"/>
            <a:r>
              <a:rPr lang="en-US" smtClean="0"/>
              <a:t>Martina Martinello | TTC Meeting 2019, Vancouver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15100"/>
            <a:ext cx="59690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914400"/>
            <a:fld id="{0CB70BF4-04C1-49D2-AF55-3B7C212EEADB}" type="slidenum">
              <a:rPr lang="en-US" smtClean="0"/>
              <a:pPr defTabSz="91440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67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43797" y="1142092"/>
            <a:ext cx="8333433" cy="482690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SCRF System and R&amp;D Progress</a:t>
            </a: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Jiyuan Zhai, Peng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altLang="zh-C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CEPC SRF team</a:t>
            </a:r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</a:t>
            </a: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Day</a:t>
            </a:r>
            <a:r>
              <a:rPr lang="en-US" altLang="zh-C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May 31, 2019</a:t>
            </a:r>
            <a:endParaRPr lang="zh-CN" alt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PIP-II 650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5-cell Cavity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981" y="1129415"/>
            <a:ext cx="6739019" cy="559206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7271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650 MHz 1-cell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0" t="1970" r="1979" b="1832"/>
          <a:stretch/>
        </p:blipFill>
        <p:spPr>
          <a:xfrm>
            <a:off x="0" y="1540269"/>
            <a:ext cx="5797550" cy="44701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1127166"/>
            <a:ext cx="5916906" cy="509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01D31-0AA9-417F-A169-E444C009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289" y="838851"/>
            <a:ext cx="6679094" cy="5415648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330450" y="6515100"/>
            <a:ext cx="5373688" cy="241300"/>
          </a:xfrm>
        </p:spPr>
        <p:txBody>
          <a:bodyPr/>
          <a:lstStyle/>
          <a:p>
            <a:pPr defTabSz="914400"/>
            <a:r>
              <a:rPr lang="en-US" dirty="0"/>
              <a:t>Martina </a:t>
            </a:r>
            <a:r>
              <a:rPr lang="en-US" dirty="0" err="1"/>
              <a:t>Martinello</a:t>
            </a:r>
            <a:r>
              <a:rPr lang="en-US" dirty="0"/>
              <a:t> | TTC Meeting 2019, Vancouver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1" y="6515100"/>
            <a:ext cx="447675" cy="241300"/>
          </a:xfrm>
        </p:spPr>
        <p:txBody>
          <a:bodyPr/>
          <a:lstStyle/>
          <a:p>
            <a:pPr defTabSz="914400"/>
            <a:fld id="{0CB70BF4-04C1-49D2-AF55-3B7C212EEADB}" type="slidenum">
              <a:rPr lang="en-US"/>
              <a:pPr defTabSz="91440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6"/>
              <p:cNvSpPr>
                <a:spLocks noGrp="1"/>
              </p:cNvSpPr>
              <p:nvPr>
                <p:ph type="title"/>
              </p:nvPr>
            </p:nvSpPr>
            <p:spPr>
              <a:xfrm>
                <a:off x="1752600" y="0"/>
                <a:ext cx="8686800" cy="641739"/>
              </a:xfrm>
            </p:spPr>
            <p:txBody>
              <a:bodyPr/>
              <a:lstStyle/>
              <a:p>
                <a:r>
                  <a:rPr lang="en-US" dirty="0"/>
                  <a:t>Normalized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</a:t>
                </a:r>
                <a:r>
                  <a:rPr lang="en-US" dirty="0"/>
                  <a:t>N-doping</a:t>
                </a:r>
              </a:p>
            </p:txBody>
          </p:sp>
        </mc:Choice>
        <mc:Fallback xmlns="">
          <p:sp>
            <p:nvSpPr>
              <p:cNvPr id="12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52600" y="0"/>
                <a:ext cx="8686800" cy="641739"/>
              </a:xfrm>
              <a:blipFill>
                <a:blip r:embed="rId4"/>
                <a:stretch>
                  <a:fillRect l="-2175" b="-30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E178420-C390-644C-B6F4-0A8BDEE2AA6C}"/>
              </a:ext>
            </a:extLst>
          </p:cNvPr>
          <p:cNvSpPr/>
          <p:nvPr/>
        </p:nvSpPr>
        <p:spPr>
          <a:xfrm>
            <a:off x="1752600" y="5886283"/>
            <a:ext cx="317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>
                <a:solidFill>
                  <a:srgbClr val="114AFF"/>
                </a:solidFill>
                <a:latin typeface="Arial"/>
              </a:rPr>
              <a:t>M. Martinello et </a:t>
            </a:r>
            <a:r>
              <a:rPr lang="en-US" sz="1200" i="1" dirty="0">
                <a:solidFill>
                  <a:srgbClr val="114AFF"/>
                </a:solidFill>
                <a:latin typeface="Arial"/>
              </a:rPr>
              <a:t>al., </a:t>
            </a:r>
            <a:r>
              <a:rPr lang="en-US" sz="1200" dirty="0">
                <a:solidFill>
                  <a:srgbClr val="114AFF"/>
                </a:solidFill>
                <a:latin typeface="Arial"/>
              </a:rPr>
              <a:t>Phys. Rev. Lett. 121, 224801 (2018)</a:t>
            </a:r>
          </a:p>
        </p:txBody>
      </p:sp>
    </p:spTree>
    <p:extLst>
      <p:ext uri="{BB962C8B-B14F-4D97-AF65-F5344CB8AC3E}">
        <p14:creationId xmlns:p14="http://schemas.microsoft.com/office/powerpoint/2010/main" val="186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06611"/>
            <a:ext cx="12191999" cy="76664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High Q and High Gradient R&amp;D (650 MHz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LG)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433" y="1272742"/>
            <a:ext cx="8104029" cy="15909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东方钽业大晶粒铌板的生产工艺还在摸索中，仅有一片合格（完成了半碗的冲压），其余多片均发生了晶粒破碎的现象，无法用于冲压。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日，赴宁夏与厂家讨论后，预计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月份能够完成大晶粒铌板的生产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只大晶粒铌腔所需束管和法兰的焊接。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E488A-81DB-4A5F-B4BA-D0957D335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85089"/>
            <a:ext cx="40481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49" y="5858193"/>
            <a:ext cx="44034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日，王所长访问东方钽业公司，推进 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650 MHz 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大晶粒腔的研制。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965" y="5861367"/>
            <a:ext cx="3616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650 MHz 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大晶粒超导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腔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0637" y="980457"/>
            <a:ext cx="2300288" cy="171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921" y="2694397"/>
            <a:ext cx="3143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酸洗前的大晶粒铌板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9618172" y="2796674"/>
            <a:ext cx="1725216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833080" y="4352736"/>
            <a:ext cx="12954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7021" y="6137732"/>
            <a:ext cx="3143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铌板四周的晶粒破碎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66" y="3071379"/>
            <a:ext cx="3616612" cy="27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8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6039"/>
            <a:ext cx="12192000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IHEP High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 and High Gradient R&amp;D (1.3 GHz FG)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112" y="1600833"/>
            <a:ext cx="7124442" cy="4614229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10438" y="1447314"/>
            <a:ext cx="4786313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IHEP-made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1.3 GHz 1-cell cavities.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All vertical tests at IHEP.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4E10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at 16 MV/m) achieved by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 and N-doping at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KEK.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Highest gradient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MV/m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) achieved by </a:t>
            </a:r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(but not optimized)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OTIC’s </a:t>
            </a:r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EP and post-EP cleaning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i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clean assembly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at IHEP.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Aiming for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gradient frontier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(1-cell &gt; 45 MV/m 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9-cell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&gt; 40 MV/m) by </a:t>
            </a:r>
            <a:r>
              <a:rPr lang="en-US" altLang="zh-CN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optimizing cavity EBW and IHEP’s new EP tool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and using Kyoto camera and TMAP.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Aiming for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Q frontier (with high gradient)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by N-doping with </a:t>
            </a:r>
            <a:r>
              <a:rPr lang="en-US" altLang="zh-CN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IHEP’s new furnaces and new recipe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, and fundamental mechanism research.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84948" y="1939409"/>
            <a:ext cx="3125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4.1E10@19.3/m——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国内</a:t>
            </a:r>
            <a:r>
              <a:rPr lang="en-US" altLang="zh-CN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值最高</a:t>
            </a:r>
            <a:r>
              <a:rPr lang="zh-CN" altLang="en-US" sz="14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细晶</a:t>
            </a:r>
            <a:r>
              <a:rPr lang="en-US" altLang="zh-CN" sz="14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1.3GHz</a:t>
            </a:r>
            <a:r>
              <a:rPr lang="zh-CN" altLang="en-US" sz="1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超导</a:t>
            </a:r>
            <a:r>
              <a:rPr lang="zh-CN" altLang="en-US" sz="1400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腔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38" y="1181101"/>
            <a:ext cx="1839516" cy="245268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1181101"/>
            <a:ext cx="1839516" cy="2452688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0" y="206611"/>
            <a:ext cx="12191999" cy="766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IHEP High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Q and High Gradient R&amp;D (1.3 GHz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LG)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105" y="1231250"/>
            <a:ext cx="3686174" cy="28702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12" y="1146977"/>
            <a:ext cx="3829709" cy="303879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10101" y="4276754"/>
            <a:ext cx="73587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cavity material for SHINE project.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N-doping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LG shows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promising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results. Three LG single cell cavities in fabrication.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All previous IHEP 1.3 GHz single cell cavities were CBP treated and got very high gradient. We have many experience. 9-cell large grain Pi mode ~ 20 MV/m with several cells exceeds 35 MV/m.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Try high gradient without CBP first. And recover CBP machine and recipe in the same time.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59" y="3841637"/>
            <a:ext cx="4237013" cy="28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0637"/>
            <a:ext cx="10515600" cy="84961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1.3 GHz N-doping Frontier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07" y="1087073"/>
            <a:ext cx="3511550" cy="26213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" b="3305"/>
          <a:stretch/>
        </p:blipFill>
        <p:spPr>
          <a:xfrm>
            <a:off x="4644124" y="1152896"/>
            <a:ext cx="2776751" cy="2630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1" b="2075"/>
          <a:stretch/>
        </p:blipFill>
        <p:spPr>
          <a:xfrm>
            <a:off x="8121575" y="1152895"/>
            <a:ext cx="2610066" cy="26304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72" y="3966028"/>
            <a:ext cx="6174569" cy="26755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179407"/>
            <a:ext cx="3336349" cy="22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37"/>
          <a:stretch/>
        </p:blipFill>
        <p:spPr>
          <a:xfrm>
            <a:off x="374650" y="1638299"/>
            <a:ext cx="6672416" cy="4441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95450" y="397286"/>
            <a:ext cx="90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Flux Trapping by Magnetic </a:t>
            </a:r>
            <a:r>
              <a:rPr lang="en-US" altLang="zh-CN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Field </a:t>
            </a:r>
            <a:endParaRPr lang="zh-CN" altLang="en-US" sz="3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965" y="1457288"/>
            <a:ext cx="5151285" cy="45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0588" y="1"/>
            <a:ext cx="10515600" cy="114458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3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Sn Frontier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71" y="1030162"/>
            <a:ext cx="9440499" cy="54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0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000" y="164570"/>
            <a:ext cx="11060689" cy="637434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7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4"/>
          <p:cNvGraphicFramePr>
            <a:graphicFrameLocks/>
          </p:cNvGraphicFramePr>
          <p:nvPr>
            <p:extLst/>
          </p:nvPr>
        </p:nvGraphicFramePr>
        <p:xfrm>
          <a:off x="229782" y="1097669"/>
          <a:ext cx="8659506" cy="5392478"/>
        </p:xfrm>
        <a:graphic>
          <a:graphicData uri="http://schemas.openxmlformats.org/drawingml/2006/table">
            <a:tbl>
              <a:tblPr firstRow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20190226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CDR</a:t>
                      </a:r>
                      <a:endParaRPr lang="zh-CN" alt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7305" marR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W/O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ante-chamber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new1</a:t>
                      </a:r>
                      <a:endParaRPr lang="zh-CN" alt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W/O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ante-chamber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new2</a:t>
                      </a:r>
                      <a:endParaRPr lang="zh-CN" alt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ante-chamber</a:t>
                      </a:r>
                      <a:endParaRPr lang="zh-CN" altLang="en-US" sz="1400" b="0" i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new3</a:t>
                      </a:r>
                      <a:endParaRPr lang="zh-CN" altLang="zh-CN" sz="1400" b="1" i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ante-chamber</a:t>
                      </a:r>
                      <a:endParaRPr lang="zh-CN" altLang="en-US" sz="1400" b="0" i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loss/turn 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Crossing angle at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IP 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r>
                        <a:rPr lang="en-US" altLang="zh-CN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Piwinski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angle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23.8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27.9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27.9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33.0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Number of particles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/bunch</a:t>
                      </a:r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 (bunch s</a:t>
                      </a: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pacing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12000 (</a:t>
                      </a:r>
                      <a:r>
                        <a:rPr lang="en-US" altLang="zh-CN" sz="1100" b="1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25ns</a:t>
                      </a: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8570 (</a:t>
                      </a:r>
                      <a:r>
                        <a:rPr lang="en-US" altLang="zh-CN" sz="1100" b="1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35ns</a:t>
                      </a: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14564 (</a:t>
                      </a:r>
                      <a:r>
                        <a:rPr lang="en-US" altLang="zh-CN" sz="1100" b="1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20.6ns</a:t>
                      </a: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11682 (</a:t>
                      </a:r>
                      <a:r>
                        <a:rPr lang="en-US" altLang="zh-CN" sz="1100" b="1" dirty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26ns</a:t>
                      </a:r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461.0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494.3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839.9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842.2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 /beam (MW)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17.7</a:t>
                      </a:r>
                      <a:endParaRPr lang="zh-CN" altLang="en-US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Bending radius (km)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7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 (10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function at IP 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y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</a:t>
                      </a:r>
                      <a:endParaRPr lang="zh-CN" alt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(nm)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0.18/0.0016 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size at IP </a:t>
                      </a:r>
                      <a:r>
                        <a:rPr lang="en-US" altLang="zh-CN" sz="1100" i="1" kern="120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i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CN" sz="1100" i="1" kern="12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6.0/0.04</a:t>
                      </a:r>
                      <a:endParaRPr lang="zh-CN" alt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Beam-beam parameters 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100" i="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altLang="zh-CN" sz="1100" i="1" kern="10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endParaRPr lang="zh-CN" altLang="zh-CN" sz="11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0.004/0.07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9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0.004/0.093</a:t>
                      </a:r>
                      <a:endParaRPr lang="zh-CN" alt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</a:rPr>
                        <a:t>0.004/0.093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0.004/0.098</a:t>
                      </a:r>
                      <a:endParaRPr lang="zh-CN" alt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voltage 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(GV)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frequency 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(MHz)  (harmonic)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(216816)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Natural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 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1100" i="1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altLang="zh-CN" sz="1100" i="1" kern="10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8.5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10.0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10.0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11.8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HOM power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/cavity (kw)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宋体"/>
                        </a:rPr>
                        <a:t>1.94 (2cell)</a:t>
                      </a:r>
                      <a:endParaRPr lang="zh-CN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1.35 </a:t>
                      </a:r>
                      <a:r>
                        <a:rPr lang="en-GB" altLang="zh-CN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</a:rPr>
                        <a:t>(1cell)</a:t>
                      </a:r>
                      <a:endParaRPr lang="zh-CN" sz="105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宋体"/>
                        </a:rPr>
                        <a:t>2.29 </a:t>
                      </a:r>
                      <a:r>
                        <a:rPr lang="en-GB" altLang="zh-CN" sz="12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</a:rPr>
                        <a:t>(1cell)</a:t>
                      </a:r>
                      <a:endParaRPr lang="zh-CN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2.45 </a:t>
                      </a:r>
                      <a:r>
                        <a:rPr lang="en-GB" altLang="zh-CN" sz="105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</a:rPr>
                        <a:t>(</a:t>
                      </a:r>
                      <a:r>
                        <a:rPr lang="en-GB" altLang="zh-CN" sz="105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+mn-ea"/>
                        </a:rPr>
                        <a:t>1cell)</a:t>
                      </a:r>
                      <a:endParaRPr lang="zh-CN" sz="1050" b="1" kern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spread (%)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0.080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0.1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0.1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0.115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8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requirement (%)</a:t>
                      </a:r>
                      <a:endParaRPr lang="zh-CN" alt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</a:rPr>
                        <a:t>0.</a:t>
                      </a: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49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0.6</a:t>
                      </a:r>
                      <a:endParaRPr lang="zh-CN" sz="105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</a:rPr>
                        <a:t>0.</a:t>
                      </a:r>
                      <a:r>
                        <a:rPr lang="en-GB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6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0.7</a:t>
                      </a:r>
                      <a:endParaRPr lang="zh-CN" sz="105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4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acceptance by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RF 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zh-CN" sz="1100" kern="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endParaRPr lang="zh-CN" altLang="en-US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Photon number 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due to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0.023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0.03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</a:rPr>
                        <a:t>0.03</a:t>
                      </a:r>
                      <a:endParaRPr lang="zh-CN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0.032</a:t>
                      </a:r>
                      <a:endParaRPr lang="zh-CN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6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</a:t>
                      </a:r>
                      <a:r>
                        <a:rPr lang="en-US" altLang="zh-CN" sz="11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305" marR="0" indent="0" algn="ctr" defTabSz="914400" rtl="0" eaLnBrk="1" fontAlgn="auto" latinLnBrk="0" hangingPunct="1">
                        <a:lnSpc>
                          <a:spcPts val="16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</a:rPr>
                        <a:t>2.5</a:t>
                      </a:r>
                      <a:endParaRPr lang="zh-CN" altLang="zh-CN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7305" marR="0" indent="0" algn="ctr" defTabSz="914400" rtl="0" eaLnBrk="1" fontAlgn="auto" latinLnBrk="0" hangingPunct="1">
                        <a:lnSpc>
                          <a:spcPts val="16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2.0</a:t>
                      </a:r>
                      <a:endParaRPr lang="zh-CN" sz="120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2.0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1.8</a:t>
                      </a:r>
                      <a:endParaRPr lang="zh-CN" sz="105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2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 glass)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1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0.97</a:t>
                      </a:r>
                      <a:endParaRPr lang="zh-CN" altLang="en-US" sz="105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  <a:endParaRPr lang="zh-CN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  <a:endParaRPr lang="zh-CN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0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Luminosity</a:t>
                      </a:r>
                      <a:r>
                        <a:rPr lang="en-US" altLang="zh-CN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</a:t>
                      </a:r>
                      <a:r>
                        <a:rPr lang="en-US" altLang="zh-CN" sz="11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b="1" i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en-US" sz="11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1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</a:rPr>
                        <a:t>32.1</a:t>
                      </a:r>
                      <a:endParaRPr lang="zh-CN" altLang="zh-CN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43.9</a:t>
                      </a:r>
                      <a:endParaRPr lang="zh-CN" sz="120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05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74.5</a:t>
                      </a:r>
                      <a:endParaRPr lang="zh-CN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ts val="12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79.2</a:t>
                      </a:r>
                      <a:endParaRPr lang="zh-CN" sz="105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3180" marR="43180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7" name="标题 1"/>
          <p:cNvSpPr txBox="1">
            <a:spLocks/>
          </p:cNvSpPr>
          <p:nvPr/>
        </p:nvSpPr>
        <p:spPr>
          <a:xfrm>
            <a:off x="1530515" y="300935"/>
            <a:ext cx="85689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CEPC  New Parameters @Z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76900" y="1028700"/>
            <a:ext cx="1828800" cy="54864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123197" y="1681164"/>
            <a:ext cx="2854492" cy="24191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Choose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Z(2T) - new2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 explore the high current potential (~ 800 mA) of CEPC SRF system with 1-cell cavities (this talk) or other better schemes (to be studied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9561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2" y="1"/>
            <a:ext cx="11852232" cy="68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7687" cy="71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5" y="-2422"/>
            <a:ext cx="11904133" cy="68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4797D49-1718-4018-81E5-C21958ED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86" y="425149"/>
            <a:ext cx="10515600" cy="720314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IHEP Nb</a:t>
            </a:r>
            <a:r>
              <a:rPr lang="en-US" altLang="zh-CN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Furnaces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7040651D-EE61-4B92-BB0A-837820E2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585" y="1981136"/>
            <a:ext cx="2974765" cy="397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A58FF7F-4B8B-46BE-9A67-236D5B8229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6152" y="1957598"/>
            <a:ext cx="2980620" cy="39758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87" y="2217386"/>
            <a:ext cx="5196114" cy="34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127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IHEP SHINE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1.3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GHz 9-cell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Cavities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(BCP)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" t="1089" r="780" b="1819"/>
          <a:stretch/>
        </p:blipFill>
        <p:spPr>
          <a:xfrm>
            <a:off x="270661" y="1697135"/>
            <a:ext cx="6949289" cy="450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3A586-A1A9-42FD-BB9B-C5C4AB0EFFA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7532888" y="1697135"/>
            <a:ext cx="1926819" cy="4353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711" t="34017" r="43181" b="3146"/>
          <a:stretch/>
        </p:blipFill>
        <p:spPr>
          <a:xfrm>
            <a:off x="9772645" y="1697135"/>
            <a:ext cx="1928813" cy="43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8144" y="290746"/>
            <a:ext cx="10515600" cy="739827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9-cell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样腔基本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达到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SHINE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技术指标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505629"/>
              </p:ext>
            </p:extLst>
          </p:nvPr>
        </p:nvGraphicFramePr>
        <p:xfrm>
          <a:off x="618088" y="1172147"/>
          <a:ext cx="1073571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4932">
                  <a:extLst>
                    <a:ext uri="{9D8B030D-6E8A-4147-A177-3AD203B41FA5}">
                      <a16:colId xmlns:a16="http://schemas.microsoft.com/office/drawing/2014/main" val="1249817862"/>
                    </a:ext>
                  </a:extLst>
                </a:gridCol>
                <a:gridCol w="2430780">
                  <a:extLst>
                    <a:ext uri="{9D8B030D-6E8A-4147-A177-3AD203B41FA5}">
                      <a16:colId xmlns:a16="http://schemas.microsoft.com/office/drawing/2014/main" val="2860278185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52743917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352887074"/>
                    </a:ext>
                  </a:extLst>
                </a:gridCol>
              </a:tblGrid>
              <a:tr h="3321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i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指标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i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数值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PAPS-HTF-1300-N001</a:t>
                      </a:r>
                      <a:endParaRPr lang="zh-CN" altLang="en-US" sz="1600" b="1" i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PAPS-HTF-1300-N002</a:t>
                      </a:r>
                      <a:endParaRPr lang="zh-CN" altLang="en-US" sz="1600" b="1" i="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3014509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哑铃零部件形状偏差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 +/- 0.5 mm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合格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合格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7073366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裸腔长度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预调谐后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1283.40+/- 3.0 mm</a:t>
                      </a:r>
                      <a:endParaRPr lang="zh-CN" altLang="en-US" sz="16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1284.55 mm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1283.19 mm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6218801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槽腔长度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1283.40+/- 3.0 mm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839937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同心度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 0.4 mm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未达到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（可调同心度的预调谐机正在调试）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09324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裸腔频率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室温真空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1298.2 +/-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0.1 MHz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1298.210 MHz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1298.160 MHz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674523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裸腔频率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(2K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垂测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1300.2 +/- 0.1 </a:t>
                      </a:r>
                      <a:r>
                        <a:rPr lang="en-US" altLang="zh-CN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MHz</a:t>
                      </a:r>
                      <a:endParaRPr lang="zh-CN" altLang="en-US" sz="1600" baseline="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1300.252 MHz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1300.199 MHz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583617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槽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腔频率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(2K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垂测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1300.2 +/- 0.1 </a:t>
                      </a:r>
                      <a:r>
                        <a:rPr lang="en-US" altLang="zh-CN" sz="1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MHz</a:t>
                      </a:r>
                      <a:endParaRPr lang="zh-CN" altLang="en-US" sz="16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1299.870 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垂测后酸洗及氦槽收缩）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</a:t>
                      </a:r>
                      <a:endParaRPr lang="en-US" altLang="zh-CN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（室温真空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1298.080 MHz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4254295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裸腔场平坦度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95 %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95 %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98 %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7903518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槽腔场平坦度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90 %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85 %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运输及氦槽收缩）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94 %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3702307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裸腔及液氦槽漏率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 1.0e-8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 l/s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合格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合格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3382700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高次模耦合器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notch </a:t>
                      </a:r>
                      <a:r>
                        <a:rPr lang="en-US" altLang="zh-CN" sz="1600" dirty="0" err="1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Qe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(2K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垂测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2.7E11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1.5E12, 3.5E13 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常温真空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1E12)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364156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槽腔加速梯度 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化学抛光、非掺氮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baseline="-250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19 MV/m</a:t>
                      </a:r>
                      <a:endParaRPr lang="zh-CN" altLang="en-US" sz="16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 MV/m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19.5 MV/m)</a:t>
                      </a:r>
                      <a:endParaRPr lang="zh-CN" altLang="en-US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314449"/>
                  </a:ext>
                </a:extLst>
              </a:tr>
              <a:tr h="3321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槽腔 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baseline="-250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(</a:t>
                      </a:r>
                      <a:r>
                        <a:rPr lang="zh-CN" altLang="en-US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化学抛光、非掺氮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600" baseline="-250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1.0×10</a:t>
                      </a:r>
                      <a:r>
                        <a:rPr lang="en-US" altLang="zh-CN" sz="1600" baseline="3000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@16 MV/m</a:t>
                      </a:r>
                      <a:endParaRPr lang="zh-CN" altLang="en-US" sz="1600" baseline="30000" dirty="0" smtClean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</a:t>
                      </a:r>
                      <a:r>
                        <a:rPr lang="en-US" altLang="zh-CN" sz="1600" baseline="0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E10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待测</a:t>
                      </a:r>
                      <a:r>
                        <a:rPr lang="zh-CN" altLang="en-US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裸腔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1.1E10)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589791"/>
                  </a:ext>
                </a:extLst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64782" y="6393055"/>
            <a:ext cx="2743200" cy="365125"/>
          </a:xfrm>
        </p:spPr>
        <p:txBody>
          <a:bodyPr/>
          <a:lstStyle/>
          <a:p>
            <a:fld id="{672E488A-81DB-4A5F-B4BA-D0957D335647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32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26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4797D49-1718-4018-81E5-C21958ED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630"/>
            <a:ext cx="10515600" cy="720314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超导腔高分辨率内窥镜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1759C7D9-1F2D-475C-9FD2-FA5EEE4D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34" y="1359583"/>
            <a:ext cx="4770658" cy="1979602"/>
          </a:xfrm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借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KEK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1.3GHz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内窥镜已用于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GHz 9-cell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GHz 1-cell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的表面检查</a:t>
            </a:r>
            <a:endParaRPr lang="en-US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PAPS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购买的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650 MHz 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内窥镜调试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，可替换</a:t>
            </a:r>
            <a:r>
              <a:rPr lang="en-US" altLang="zh-CN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1.3GHz</a:t>
            </a:r>
            <a:r>
              <a:rPr lang="zh-CN" altLang="en-US" sz="2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镜头和研磨头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5444" y="1088122"/>
            <a:ext cx="3020483" cy="229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85" y="6200358"/>
            <a:ext cx="3143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1.3GHz 9-cell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腔内窥镜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17" y="3577873"/>
            <a:ext cx="4290934" cy="259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645" y="3462906"/>
            <a:ext cx="4297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650MHz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内窥镜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2" name="Picture 4" descr="D:\图片日志\2019年5月\IMG_5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402425" y="4008035"/>
            <a:ext cx="2853403" cy="2140052"/>
          </a:xfrm>
          <a:prstGeom prst="rect">
            <a:avLst/>
          </a:prstGeom>
          <a:noFill/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165" y="6165458"/>
            <a:ext cx="4297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CEPC 650 MHz 5-cell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超导腔内窥镜检查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3812" y="1069115"/>
            <a:ext cx="2578664" cy="227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416" y="3348555"/>
            <a:ext cx="39248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内窥镜调试和培训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IHEP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KEK</a:t>
            </a:r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、京都大学）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4" name="Picture 6" descr="D:\图片日志\2019年5月\IMG_5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8106" y="4028776"/>
            <a:ext cx="2828458" cy="2121343"/>
          </a:xfrm>
          <a:prstGeom prst="rect">
            <a:avLst/>
          </a:prstGeom>
          <a:noFill/>
        </p:spPr>
      </p:pic>
      <p:sp>
        <p:nvSpPr>
          <p:cNvPr id="17" name="文本框 10">
            <a:extLst>
              <a:ext uri="{FF2B5EF4-FFF2-40B4-BE49-F238E27FC236}">
                <a16:creationId xmlns:a16="http://schemas.microsoft.com/office/drawing/2014/main" id="{5A848759-302A-4F3C-98A7-7AC6A423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352" y="6146211"/>
            <a:ext cx="2280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缺陷研磨功能调试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19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4161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超导腔焊缝内窥镜图像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67" y="1684420"/>
            <a:ext cx="4542019" cy="39223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87344" y="5724020"/>
            <a:ext cx="1848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650 MHz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71074" y="5725037"/>
            <a:ext cx="194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1.3 GHz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93" r="14971"/>
          <a:stretch/>
        </p:blipFill>
        <p:spPr>
          <a:xfrm>
            <a:off x="8443226" y="1694022"/>
            <a:ext cx="2781702" cy="39041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28" r="21343"/>
          <a:stretch/>
        </p:blipFill>
        <p:spPr>
          <a:xfrm>
            <a:off x="5550177" y="1684421"/>
            <a:ext cx="2794926" cy="39233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57356" y="5146566"/>
            <a:ext cx="1424539" cy="3734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After EBW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21807" y="5147441"/>
            <a:ext cx="1424539" cy="3734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After BCP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46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Cavity Pre-Tuning Machine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10" y="1644650"/>
            <a:ext cx="3263503" cy="435133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25" y="1644650"/>
            <a:ext cx="3263504" cy="43513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640" y="1644649"/>
            <a:ext cx="3268859" cy="435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081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CEPC 650 MHz Test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Cryomodule with Beam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948" y="1363095"/>
            <a:ext cx="6339416" cy="2341737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64DABC-B4E6-490A-9271-7778AE5C1C5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0"/>
          <a:stretch/>
        </p:blipFill>
        <p:spPr bwMode="auto">
          <a:xfrm>
            <a:off x="7781969" y="1483774"/>
            <a:ext cx="2881225" cy="2390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09" y="3874225"/>
            <a:ext cx="5710237" cy="25245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3EC65E-FAF7-423B-953A-3BD34E30CEC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8" r="1021"/>
          <a:stretch/>
        </p:blipFill>
        <p:spPr bwMode="auto">
          <a:xfrm>
            <a:off x="6779418" y="4152198"/>
            <a:ext cx="4886326" cy="2246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82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7094" y="0"/>
            <a:ext cx="9522193" cy="612217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panose="020B0604020202020204" pitchFamily="34" charset="0"/>
              </a:rPr>
              <a:t>CEPC Collider Ring SRF Parameters</a:t>
            </a:r>
            <a:endParaRPr lang="zh-CN" altLang="en-US" sz="32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128609" y="612217"/>
          <a:ext cx="11982225" cy="60579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210901000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245758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63045903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9531519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7906355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07142848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73777202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684084423"/>
                    </a:ext>
                  </a:extLst>
                </a:gridCol>
                <a:gridCol w="1074225">
                  <a:extLst>
                    <a:ext uri="{9D8B030D-6E8A-4147-A177-3AD203B41FA5}">
                      <a16:colId xmlns:a16="http://schemas.microsoft.com/office/drawing/2014/main" val="1807786309"/>
                    </a:ext>
                  </a:extLst>
                </a:gridCol>
                <a:gridCol w="4104000">
                  <a:extLst>
                    <a:ext uri="{9D8B030D-6E8A-4147-A177-3AD203B41FA5}">
                      <a16:colId xmlns:a16="http://schemas.microsoft.com/office/drawing/2014/main" val="1181455348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New machine parameters 20190226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SRF parameters 20190301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CDR (2-cell)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HL-Z (new2) (1-cell)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HL-Z (2-cell)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Limits &amp; Risks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4543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Z (a)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Z (b)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Z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886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Luminosity / IP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[10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34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2.93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10.1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32.1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2.93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10.1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74.5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7739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 / beam [MW]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16.5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1074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[GV]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2.17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0.47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2.17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0.47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3634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/ beam [mA]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17.4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87.7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460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17.4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87.7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838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838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838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57020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[</a:t>
                      </a: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12.8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</a:t>
                      </a:r>
                      <a:endParaRPr lang="zh-CN" sz="1200" b="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19.2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02925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Bunch number / beam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242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1524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12000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242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1524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14564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14564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14564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1826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 [mm]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5.9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8.5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5.9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29901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 </a:t>
                      </a:r>
                      <a:r>
                        <a:rPr lang="en-US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(650 MHz)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240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 x 108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x 60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240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 x 120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x 120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x 60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x 120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Smart by-pass could be a better approach than 1-cell.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0858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Cell number / cavity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Common 1-cell for Z &amp; H/W necessary 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or different cavity?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22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Idle cavities on line / ring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60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60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Z 2x60 symmetry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detune parked half cavities for FM CBI</a:t>
                      </a:r>
                      <a:endParaRPr lang="en-US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03396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gradient [MV/m]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20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9.5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7.2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Current status: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~ 10 MV/m in storage ring. Field emission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9770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2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for long term operation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3E10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1.5E10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~ 1E9 in storage ring. Field emission. Magnetic shield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1847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power / cavity [kW] 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278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275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~ 300 kW in storage ring.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Window events and damages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3178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Klystron max power [kW]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Klystron max power limit: 1200 kW?</a:t>
                      </a:r>
                      <a:r>
                        <a:rPr lang="en-US" altLang="zh-CN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KLY # &amp; $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8946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Number of cavities / klystron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Avoid</a:t>
                      </a:r>
                      <a:r>
                        <a:rPr lang="en-US" altLang="zh-CN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RF</a:t>
                      </a:r>
                      <a:r>
                        <a:rPr lang="en-US" altLang="zh-CN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power source reconfiguration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2829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 power / cavity [kW]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0.75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1.94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0.29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0.37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2.28</a:t>
                      </a:r>
                      <a:endParaRPr lang="zh-CN" sz="1200" b="1" kern="1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2.28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4.57</a:t>
                      </a:r>
                      <a:endParaRPr lang="zh-CN" sz="12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HOM coupler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capacity (</a:t>
                      </a:r>
                      <a:r>
                        <a:rPr lang="en-US" altLang="zh-CN" sz="1200" b="0" kern="1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not HOM power per cavity</a:t>
                      </a: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 : 1 kW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7126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Optimal Q</a:t>
                      </a:r>
                      <a:r>
                        <a:rPr lang="en-US" sz="12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1.5E6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3.2E5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4.7E4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3.1E6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5.8E5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2.6E4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5.2E4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1.3E4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Coupler</a:t>
                      </a:r>
                      <a:r>
                        <a:rPr lang="en-US" altLang="zh-CN" sz="12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variation range, coupler kick to beam</a:t>
                      </a:r>
                      <a:endParaRPr lang="zh-CN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0409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Optimal detuning [kHz]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1.0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17.8</a:t>
                      </a:r>
                      <a:endParaRPr lang="zh-CN" sz="1200" b="1" kern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0.5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32.3</a:t>
                      </a:r>
                      <a:endParaRPr lang="zh-CN" sz="1200" b="1" kern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16.1</a:t>
                      </a:r>
                      <a:endParaRPr lang="zh-CN" sz="1200" b="1" kern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64.6</a:t>
                      </a:r>
                      <a:endParaRPr lang="zh-CN" sz="1200" b="1" kern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Fundamental mode coupled bunch</a:t>
                      </a:r>
                      <a:r>
                        <a:rPr lang="en-US" altLang="zh-CN" sz="1200" b="0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instability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0048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Wall loss / cavity @ 2 K [W]</a:t>
                      </a:r>
                      <a:endParaRPr lang="en-US" sz="12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25.6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5.9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0.9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25.6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4.8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0.9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Field emission will drastically increase the cryogenic load.</a:t>
                      </a:r>
                      <a:endParaRPr lang="zh-CN" altLang="zh-CN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255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 cavity wall loss [kW]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6.1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1.3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0.1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6.1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1.2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0.05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0.05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0.05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(cryogenic wall loss in two rings)</a:t>
                      </a:r>
                      <a:endParaRPr lang="zh-CN" sz="1200" b="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3207297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24" y="1395202"/>
            <a:ext cx="3944454" cy="15180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62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4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650 MHZ SRF Key Components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30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061" y="3920461"/>
            <a:ext cx="2139135" cy="1768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641" y="3920461"/>
            <a:ext cx="1440834" cy="1773623"/>
          </a:xfrm>
          <a:prstGeom prst="rect">
            <a:avLst/>
          </a:prstGeom>
        </p:spPr>
      </p:pic>
      <p:pic>
        <p:nvPicPr>
          <p:cNvPr id="9" name="内容占位符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"/>
          <a:stretch/>
        </p:blipFill>
        <p:spPr>
          <a:xfrm>
            <a:off x="3157608" y="3920461"/>
            <a:ext cx="1041621" cy="1768475"/>
          </a:xfrm>
          <a:prstGeom prst="rect">
            <a:avLst/>
          </a:prstGeom>
        </p:spPr>
      </p:pic>
      <p:pic>
        <p:nvPicPr>
          <p:cNvPr id="12" name="Picture 2" descr="E:\工作文件2018\高频平台项目\650MHz高阶模吸收器\平台组元650MHz高阶模吸收器研制照片\IMG_20190114_170545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0862" y="1584326"/>
            <a:ext cx="1403724" cy="15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内容占位符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533" y="1584326"/>
            <a:ext cx="3370114" cy="16087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560" y="3817090"/>
            <a:ext cx="3031330" cy="20660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083" y="3817090"/>
            <a:ext cx="1549503" cy="206600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155532" y="3189704"/>
            <a:ext cx="34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igh power coupler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85656" y="3187539"/>
            <a:ext cx="175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HOM absorber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02474" y="5935056"/>
            <a:ext cx="34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Cryomodule vacuum vessel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04506" y="5935056"/>
            <a:ext cx="34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Valve box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02375" y="5935056"/>
            <a:ext cx="348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HOM coupler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52004" y="3317794"/>
            <a:ext cx="111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540" y="1587616"/>
            <a:ext cx="383191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8750"/>
            <a:ext cx="10515600" cy="1049338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CIPC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相关企业的合作深入开展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8737" y="1049338"/>
            <a:ext cx="10515600" cy="53070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高能锐新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GHz 1-cell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GHz 9-cell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650 MHz 2-cell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超导腔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液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氦槽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GHz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650 MHz 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高功率耦合器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东方钽业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高纯铌板（细晶、大晶）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650MHz 1-cell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大晶粒超导腔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高阶模耦合器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华东光电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1.3GHz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650MHz </a:t>
            </a: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高功率耦合器</a:t>
            </a:r>
            <a:endParaRPr lang="en-US" altLang="zh-CN" sz="1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高阶模耦合器，高阶模吸收器</a:t>
            </a:r>
            <a:endParaRPr lang="en-US" altLang="zh-CN" sz="1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超导腔真空部件</a:t>
            </a:r>
            <a:endParaRPr lang="en-US" altLang="zh-CN" sz="1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高频功率源 </a:t>
            </a:r>
            <a:endParaRPr lang="en-US" altLang="zh-CN" sz="17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zh-CN" altLang="en-US" sz="17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计划下一步开展超导腔的制造，并尝试整套超导高频系统的集成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31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476" y="3140947"/>
            <a:ext cx="3513201" cy="21688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62" y="3140947"/>
            <a:ext cx="1626612" cy="2168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9" y="3140948"/>
            <a:ext cx="1626612" cy="21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7544" y="332960"/>
            <a:ext cx="7886700" cy="863039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TDR Plan of CEPC SRF System</a:t>
            </a:r>
            <a:endParaRPr lang="zh-CN" altLang="en-US" sz="4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376E8-7192-4F0B-9B89-E5C2A811C883}" type="slidenum">
              <a:rPr lang="zh-CN" altLang="en-US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32</a:t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83477"/>
              </p:ext>
            </p:extLst>
          </p:nvPr>
        </p:nvGraphicFramePr>
        <p:xfrm>
          <a:off x="184282" y="1432537"/>
          <a:ext cx="11853224" cy="510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1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4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Time</a:t>
                      </a:r>
                      <a:endParaRPr lang="zh-CN" altLang="en-US" sz="1800" b="1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TDR</a:t>
                      </a:r>
                      <a:r>
                        <a:rPr lang="en-US" altLang="zh-CN" sz="1800" b="1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R&amp;D Plan</a:t>
                      </a:r>
                      <a:endParaRPr lang="zh-CN" altLang="en-US" sz="1800" b="1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Resources (in CNY)</a:t>
                      </a:r>
                      <a:endParaRPr lang="zh-CN" altLang="en-US" sz="1800" b="1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82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2018-2020</a:t>
                      </a:r>
                      <a:endParaRPr lang="zh-CN" altLang="en-US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System design and optimization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Key technology R&amp;D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650 MHz test cryomodule</a:t>
                      </a:r>
                      <a:endParaRPr lang="zh-CN" altLang="en-US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MOST</a:t>
                      </a:r>
                      <a:r>
                        <a:rPr lang="en-US" altLang="zh-CN" sz="1800" b="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CEPC </a:t>
                      </a:r>
                      <a:r>
                        <a:rPr lang="en-US" altLang="zh-CN" sz="18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 M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(650 MHz, IHEP &amp; PKU)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PAPS </a:t>
                      </a:r>
                      <a:r>
                        <a:rPr lang="en-US" altLang="zh-CN" sz="18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 M</a:t>
                      </a:r>
                      <a:r>
                        <a:rPr lang="zh-CN" altLang="en-US" sz="18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(650 MHz &amp; 1.3 GHz)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SHINE R&amp;D </a:t>
                      </a:r>
                      <a:r>
                        <a:rPr lang="en-US" altLang="zh-CN" sz="18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altLang="zh-CN" sz="1800" b="0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M</a:t>
                      </a:r>
                      <a:r>
                        <a:rPr lang="zh-CN" altLang="en-US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(1.3 GHz cavity and coupler)</a:t>
                      </a:r>
                    </a:p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 FTEs now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more FTEs needed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42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2020-2022</a:t>
                      </a:r>
                      <a:endParaRPr lang="zh-CN" altLang="en-US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Cryomodule prototyping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80 M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8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one 650 MHz &amp; one 1.3 GHz module</a:t>
                      </a:r>
                      <a:r>
                        <a:rPr lang="en-US" altLang="zh-CN" sz="18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with power sources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SHINE pre- and mass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production ? M 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(1.3 GHz)</a:t>
                      </a: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 FTEs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628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2022-2023</a:t>
                      </a:r>
                      <a:endParaRPr lang="zh-CN" altLang="en-US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Industrialization</a:t>
                      </a:r>
                      <a:r>
                        <a:rPr lang="en-US" altLang="zh-CN" sz="1800" b="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and pre-production</a:t>
                      </a:r>
                      <a:endParaRPr lang="zh-CN" altLang="en-US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Cryomodule beam test</a:t>
                      </a:r>
                      <a:endParaRPr lang="en-US" altLang="zh-CN" sz="1800" b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90 M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(three 650 MHz modules + two</a:t>
                      </a:r>
                      <a:r>
                        <a:rPr lang="en-US" altLang="zh-CN" sz="1800" b="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1.3 GHz modules</a:t>
                      </a:r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en-US" altLang="zh-CN" sz="18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SHINE mass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production ? M </a:t>
                      </a:r>
                      <a:r>
                        <a:rPr lang="en-US" altLang="zh-CN" sz="1800" b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(1.3 GHz)</a:t>
                      </a:r>
                      <a:endParaRPr lang="en-US" altLang="zh-CN" sz="18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18 FTEs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3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86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6142" y="1594201"/>
            <a:ext cx="12035858" cy="47498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1.3 GHz and 650 MHz 1-cell &gt;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MV/m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(w/o CBP) </a:t>
            </a:r>
            <a:r>
              <a:rPr lang="en-US" altLang="zh-CN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 MV/m, and with large grain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N-doped 1.3 GHz cavity Q</a:t>
            </a:r>
            <a:r>
              <a:rPr lang="en-US" altLang="zh-CN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4E10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19 MV/m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6E10.  650 MHz  as well.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1.3 GHz 9-cell cavity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&gt; 20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MV/m,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parameters qualified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SHINE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(except Q</a:t>
            </a:r>
            <a:r>
              <a:rPr lang="en-US" altLang="zh-CN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more improvements, quality control of mass production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developed facilities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(EP, N-doping, T-MAP, Inspection, Pre-tuning etc.) will be the cornerstones.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key components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will soon be ready to integrate into CEPC test cryomodule.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 in center of the next battle: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And lead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Fe-based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SRF material research.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87" y="0"/>
            <a:ext cx="9200736" cy="68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300C-797F-D148-A78D-320196FBAF0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71476" y="1162080"/>
            <a:ext cx="11122532" cy="12167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Accelerating gradient (</a:t>
            </a:r>
            <a:r>
              <a:rPr lang="en-US" altLang="zh-CN" sz="18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Eacc</a:t>
            </a: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) reach 36.0 MV/m</a:t>
            </a:r>
            <a:r>
              <a:rPr lang="zh-CN" altLang="en-US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Q = 5.1E10 @ </a:t>
            </a:r>
            <a:r>
              <a:rPr lang="en-US" altLang="zh-CN" sz="1800" b="1" dirty="0" err="1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Eacc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= 26 MV/m</a:t>
            </a: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sz="1800" b="1" dirty="0">
              <a:solidFill>
                <a:srgbClr val="C0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Next, increase the Q</a:t>
            </a:r>
            <a:r>
              <a:rPr lang="zh-CN" altLang="en-US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Eacc</a:t>
            </a: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through N-doping, EP, etc.  Target: 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5E10@42MV/m </a:t>
            </a:r>
            <a:r>
              <a:rPr lang="en-US" altLang="zh-CN" sz="18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for vertical test.</a:t>
            </a:r>
            <a:endParaRPr lang="zh-CN" altLang="en-US" sz="18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924" y="2329134"/>
            <a:ext cx="5431227" cy="424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五角星 6"/>
          <p:cNvSpPr/>
          <p:nvPr/>
        </p:nvSpPr>
        <p:spPr>
          <a:xfrm>
            <a:off x="4885166" y="3045123"/>
            <a:ext cx="138023" cy="155276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0852" y="3192563"/>
            <a:ext cx="112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CEPC </a:t>
            </a:r>
            <a:r>
              <a:rPr lang="en-US" altLang="zh-CN" sz="1400" b="1" dirty="0" smtClean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spec</a:t>
            </a:r>
          </a:p>
          <a:p>
            <a:pPr>
              <a:defRPr/>
            </a:pPr>
            <a:r>
              <a:rPr lang="en-US" altLang="zh-CN" sz="1400" b="1" dirty="0" smtClean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(2-cell</a:t>
            </a:r>
            <a:r>
              <a:rPr lang="en-US" altLang="zh-CN" sz="14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)</a:t>
            </a:r>
            <a:endParaRPr lang="zh-CN" altLang="en-US" sz="14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7561" y="2457450"/>
            <a:ext cx="2089259" cy="278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本框 12">
            <a:extLst>
              <a:ext uri="{FF2B5EF4-FFF2-40B4-BE49-F238E27FC236}">
                <a16:creationId xmlns:a16="http://schemas.microsoft.com/office/drawing/2014/main" id="{6F9F33BA-5165-4D6A-AFED-9F6E5F98EFE2}"/>
              </a:ext>
            </a:extLst>
          </p:cNvPr>
          <p:cNvSpPr txBox="1"/>
          <p:nvPr/>
        </p:nvSpPr>
        <p:spPr>
          <a:xfrm>
            <a:off x="5023188" y="4298638"/>
            <a:ext cx="1494606" cy="523218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5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BCP, no EP or N-doping</a:t>
            </a:r>
            <a:endParaRPr lang="zh-CN" altLang="en-US" sz="1400" dirty="0">
              <a:solidFill>
                <a:srgbClr val="005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1495B8DB-063C-4739-A7C0-150A6501B029}"/>
              </a:ext>
            </a:extLst>
          </p:cNvPr>
          <p:cNvSpPr txBox="1"/>
          <p:nvPr/>
        </p:nvSpPr>
        <p:spPr>
          <a:xfrm>
            <a:off x="5023189" y="2097581"/>
            <a:ext cx="387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highest Q-factor in China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BF62E67-20E3-4DDB-91DC-3BB631027ACC}"/>
              </a:ext>
            </a:extLst>
          </p:cNvPr>
          <p:cNvCxnSpPr>
            <a:cxnSpLocks/>
          </p:cNvCxnSpPr>
          <p:nvPr/>
        </p:nvCxnSpPr>
        <p:spPr>
          <a:xfrm flipH="1">
            <a:off x="5471203" y="2457450"/>
            <a:ext cx="624797" cy="41466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五角星 6">
            <a:extLst>
              <a:ext uri="{FF2B5EF4-FFF2-40B4-BE49-F238E27FC236}">
                <a16:creationId xmlns:a16="http://schemas.microsoft.com/office/drawing/2014/main" id="{B24E6C10-11E0-45A9-86F6-B2E455186869}"/>
              </a:ext>
            </a:extLst>
          </p:cNvPr>
          <p:cNvSpPr/>
          <p:nvPr/>
        </p:nvSpPr>
        <p:spPr>
          <a:xfrm>
            <a:off x="6960375" y="2889847"/>
            <a:ext cx="138023" cy="155276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26189118-DC0A-41E3-8DAD-3F5DEACD5201}"/>
              </a:ext>
            </a:extLst>
          </p:cNvPr>
          <p:cNvSpPr txBox="1"/>
          <p:nvPr/>
        </p:nvSpPr>
        <p:spPr>
          <a:xfrm>
            <a:off x="7065983" y="2732029"/>
            <a:ext cx="143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CEPC </a:t>
            </a:r>
            <a:r>
              <a:rPr lang="en-US" altLang="zh-CN" b="1" dirty="0" smtClean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spec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(1-cell</a:t>
            </a:r>
            <a:r>
              <a:rPr lang="en-US" altLang="zh-CN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)</a:t>
            </a:r>
            <a:endParaRPr lang="zh-CN" altLang="en-US" b="1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C0835290-C4C9-4B8C-9794-614B5D83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621"/>
            <a:ext cx="12192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High Q and High Gradient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R&amp;D (650 MHz FG)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5A291CF-00CF-4AF0-A10A-B43E5AD50749}"/>
              </a:ext>
            </a:extLst>
          </p:cNvPr>
          <p:cNvSpPr/>
          <p:nvPr/>
        </p:nvSpPr>
        <p:spPr>
          <a:xfrm>
            <a:off x="8610600" y="5321703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650 MHz 1-cell cavity</a:t>
            </a:r>
            <a:endParaRPr lang="zh-CN" altLang="en-US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7904887" y="5752762"/>
            <a:ext cx="407460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ln w="0"/>
                <a:solidFill>
                  <a:schemeClr val="tx1"/>
                </a:solidFill>
              </a:rPr>
              <a:t>N-doping + EP will increase the 650 MHz cavity performance in near future</a:t>
            </a:r>
            <a:endParaRPr lang="zh-CN" altLang="en-US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IHEP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N-doping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Furnaces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F9FDA6B-2166-4D55-BB03-5475FEAD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825625"/>
            <a:ext cx="5325533" cy="385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79EFD8-5739-4D90-A7AF-0146E188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411" y="1825625"/>
            <a:ext cx="5223784" cy="38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8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F095-3CD2-4D9F-8394-BD3C24143187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31232" y="1085900"/>
            <a:ext cx="11929533" cy="1059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First acid commissioning with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1.3 GHz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9-cell was finished at May 12th, 2019.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All the processes with acid were tested for the first time to expose the problems. Modification scheme were made.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is expected that the formal EP process study with 1-cell cavity can be started in June this year.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4797D49-1718-4018-81E5-C21958ED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3277"/>
            <a:ext cx="10515600" cy="7203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EP facility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34" y="2384218"/>
            <a:ext cx="4913099" cy="3684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791" y="2384219"/>
            <a:ext cx="2764910" cy="368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56813" y="4284745"/>
            <a:ext cx="4091254" cy="215838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Water commissioning with model-cavity was finished on March 22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  <a:endParaRPr lang="en-US" altLang="zh-CN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Water commissioning with 1.3GHz 1-cell and 9-cell were finished on April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altLang="zh-CN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CN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超 导 腔 后 处 理 系 统 &#10;当 前 用 户 &#10;工 艺 调 试 员 &#10;系 退 出 &#10;预 处 理 缓 冲 槽 回 酸 &#10;抛 光 缓 冲 槽 回 酸 &#10;至 预 处 理 缓 冲 槽 &#10;至 抛 光 缓 冲 槽 &#10;准 备 阶 段 数 &#10;N21N &#10;mh 訕 500 &#10;'m 0 訕 48 0 &#10;返 回 百 页 &#10;;m 0 3 「 &#10;亠 日 、 aimin &#10;圭 、 B.'min &#10;一 巴 &gt; 点 N &#10;i. HZ 深 抛 &#10;18M0 纯 水 &#10;18M0 纯 水 &#10;日 。 日 、 日 &#10;一 Z &gt; 点 0 &#10;&gt; 点 工 &#10;耵 &gt; 点 &#10;N 旧 &#10;准 备 骱 段 &#10;m 3 SS &#10;0 5 &#10;旮 單 谩 宁 &#10;sv 4 &#10;系 一 次 保 玉 &#10;18M0 纯 水 &#10;NAV(S) &#10;一 邑 Z &gt; 点 0 &#10;准 番 阶 段 人 &#10;艿 一 Z &gt; &lt; 0 &#10;一 0 一 0 &gt; 点 &#10;D 俗 器 单 元 &#10;18M0 纯 水 &#10;耜 导 腔 &#10;RAVO &#10;机 机 &#10;Z &gt; 00 &#10;&gt; 00 乏 &#10;一 N 耵 &gt; &lt; &#10;， 己 Z &gt; 点 0 &#10;LS8E &#10;LSD &#10;排 废 &#10;LSP &#10;TSOÜ•'C &#10;废 滚 容 器 网 &#10;1 g 4 &#10;令 力 &#10;TSVC &#10;水 自 循 &#10;令 却 启 动 位 300 &#10;众 P2 &#10;3 0 &#10;去 离 子 水 容 器 &#10;度 抛 光 容 器 &#10;处 理 溶 滚 容 器 &#10;准 番 阶 段 束 &#10;溶 混 合 容 器 开 启 &#10;H2 04 &#10;L &#10;D 2 1) &#10;D 2 （ 刁 &#10;AP3 &#10;L &#10;L &#10;L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44" y="828550"/>
            <a:ext cx="5877959" cy="32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超 导 腔 后 处 理 系 统 &#10;当 前 用 户 &#10;工 艺 调 试 贝 &#10;系 退 出 &#10;0 cm &#10;CL 32 &#10;预 处 理 缓 冲 槽 回 酸 &#10;F[.IRE &#10;0 cm &#10;CL 17 &#10;F R E &#10;抛 光 缓 冲 槽 回 酸 &#10;0 &#10;0 cm &#10;1000 &#10;至 抛 光 缓 冲 槽 &#10;至 预 处 理 缓 冲 槽 &#10;.00 &#10;18M0 纯 水 &#10;返 回 百 页 &#10;F 《 忙 E &#10;体 前 温 度 r 22 &#10;0 00 &#10;一 邑 0 &gt; &#10;0 。 0 凵 0 &#10;0 &#10;ICell 1 ． 3GHZ 滦 抛 &#10;p 众 \ 甩 （ 03 ， R 囗 们 凵 s m &#10;F 《 14s &#10;18M0 纯 水 &#10;18M0 纯 水 &#10;孑 &gt; &lt; S &#10;艿 &gt; &lt; S &#10;0 一 0 &gt; &#10;0 &gt; 00 &#10;一 ZO 一 0 &gt; &#10;抛 光 骱 段 &#10;VAVN &#10;SAWN &#10;一 工 孑 &gt; 点 0 &#10;一 山 艿 &gt; 点 0 &#10;IVIPC 上 《 &#10;一 上 工 孑 &gt; 点 &#10;孑 &gt; &#10;N 4 （ 田 &#10;N 5 （ 田 &#10;SV/HZ &#10;R 众 \ ' 以 E ， &#10;TSZE&quot;C &#10;TSiE&quot;C &#10;R 众 VO （ 田 &#10;PO （ E ， &#10;一 0 一 0 &gt; 点 &#10;DRAVO &#10;DAVO(E) &#10;FAV4 &#10;FAV5 &#10;一 工 8 孑 &gt; 点 &#10;R 囗 2 s m &#10;IVIPC(B &#10;巴 0 &gt; 点 &#10;CAV4 &#10;CAV5 &#10;MPO(8) &#10;MP(C) &#10;去 &#10;D 众 VO （ 田 &#10;， SV/HZ &#10;LSB &#10;LSE &#10;eo 山 工 &#10;寸 0 山 工 &#10;废 箱 c@車」 &#10;TSN&quot;C &#10;&gt; 00 &#10;&gt; 00 &#10;0 〔 C2 ， &#10;LS7 &#10;2M0 纯 水 &#10;和 箱 &#10;P4 旧 ， &#10;P5 （ 曰 &#10;状 态 ： &#10;关 机 &#10;状 态 选 择 ： 关 机 &#10;1 3 力 &#10;14 力 &#10;SV/HZ &#10;APB &#10;APE &#10;D 众 V4 旧 ） &#10;D 5 的 ， &#10;禅 式 ： 联 机 。 &#10;处 理 缓 冲 容 器 &#10;溶 液 缓 冲 容 器 &#10;禅 式 选 择 ： &#10;CAVO(C) &#10;LSC &#10;L &#10;冷 水 &#10;组 1 &#10;F 4 乇 ， &#10;TSOC&quot;C &#10;冷 去 卩 循 环 控 ． 冷 却 环 已 关 闭 &#10;冷 去 卩 循 环 控 冷 却 环 已 关 两 &#10;20 2 &#10;冷 水 &#10;组 2 &#10;SV/HZ &#10;过 控 詡 &#10;过 痣 已 关 闭 &#10;过 控 &#10;过 已 关 &#10;冷 水 箱 L &#10;2 3 &#10;关 犋 &#10;状 态 ： &#10;关 机 &#10;态 选 择 ： &#10;冷 却 控 &#10;式 选 择 ： &#10;已 关 机 &#10;2 CLE: &#10;HEOI HEOI &#10;喷 淋 控 &#10;日 天 用 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6545" y="828550"/>
            <a:ext cx="6068425" cy="325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04" y="4284745"/>
            <a:ext cx="3392724" cy="20144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728" y="4284745"/>
            <a:ext cx="3949632" cy="201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520" y="365125"/>
            <a:ext cx="11755120" cy="945515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EP seminar were hold at Ningxia. Four Japan SRF experts consulted the work on site.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4C5A-7886-4AD6-8C3A-654369CD18E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21"/>
          <a:stretch/>
        </p:blipFill>
        <p:spPr>
          <a:xfrm>
            <a:off x="8928217" y="1509787"/>
            <a:ext cx="3063765" cy="44338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18" y="1509788"/>
            <a:ext cx="5708549" cy="42814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20" y="1509787"/>
            <a:ext cx="2859048" cy="20731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" y="3646913"/>
            <a:ext cx="2859048" cy="21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19494</TotalTime>
  <Words>2077</Words>
  <Application>Microsoft Office PowerPoint</Application>
  <PresentationFormat>宽屏</PresentationFormat>
  <Paragraphs>519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54" baseType="lpstr">
      <vt:lpstr>MS Mincho</vt:lpstr>
      <vt:lpstr>MS PGothic</vt:lpstr>
      <vt:lpstr>MS PGothic</vt:lpstr>
      <vt:lpstr>等线</vt:lpstr>
      <vt:lpstr>等线 Light</vt:lpstr>
      <vt:lpstr>黑体</vt:lpstr>
      <vt:lpstr>楷体</vt:lpstr>
      <vt:lpstr>宋体</vt:lpstr>
      <vt:lpstr>微软雅黑</vt:lpstr>
      <vt:lpstr>Arial</vt:lpstr>
      <vt:lpstr>Calibri</vt:lpstr>
      <vt:lpstr>Calibri Light</vt:lpstr>
      <vt:lpstr>Cambria Math</vt:lpstr>
      <vt:lpstr>Helvetica</vt:lpstr>
      <vt:lpstr>Symbol</vt:lpstr>
      <vt:lpstr>Times New Roman</vt:lpstr>
      <vt:lpstr>Wingdings 2</vt:lpstr>
      <vt:lpstr>HDOfficeLightV0</vt:lpstr>
      <vt:lpstr>Office 主题​​</vt:lpstr>
      <vt:lpstr>1_HDOfficeLightV0</vt:lpstr>
      <vt:lpstr>1_Fermilab</vt:lpstr>
      <vt:lpstr>CEPC SCRF System and R&amp;D Progress  Jiyuan Zhai, Peng Sha on behalf of CEPC SRF team  CEPC Work Day, May 31, 2019</vt:lpstr>
      <vt:lpstr>PowerPoint 演示文稿</vt:lpstr>
      <vt:lpstr>CEPC Collider Ring SRF Parameters</vt:lpstr>
      <vt:lpstr>PowerPoint 演示文稿</vt:lpstr>
      <vt:lpstr>High Q and High Gradient R&amp;D (650 MHz FG)</vt:lpstr>
      <vt:lpstr>IHEP N-doping Furnaces</vt:lpstr>
      <vt:lpstr>EP facility</vt:lpstr>
      <vt:lpstr>PowerPoint 演示文稿</vt:lpstr>
      <vt:lpstr>A EP seminar were hold at Ningxia. Four Japan SRF experts consulted the work on site.</vt:lpstr>
      <vt:lpstr>Fermilab PIP-II 650 MHz 5-cell Cavity</vt:lpstr>
      <vt:lpstr>Fermilab 650 MHz 1-cell Cavity</vt:lpstr>
      <vt:lpstr>Normalized R_T (2 K) for N-doping</vt:lpstr>
      <vt:lpstr>High Q and High Gradient R&amp;D (650 MHz LG)</vt:lpstr>
      <vt:lpstr>IHEP High Q and High Gradient R&amp;D (1.3 GHz FG)</vt:lpstr>
      <vt:lpstr>PowerPoint 演示文稿</vt:lpstr>
      <vt:lpstr>1.3 GHz N-doping Frontier</vt:lpstr>
      <vt:lpstr>PowerPoint 演示文稿</vt:lpstr>
      <vt:lpstr>Nb3Sn Frontier</vt:lpstr>
      <vt:lpstr>PowerPoint 演示文稿</vt:lpstr>
      <vt:lpstr>PowerPoint 演示文稿</vt:lpstr>
      <vt:lpstr>PowerPoint 演示文稿</vt:lpstr>
      <vt:lpstr>PowerPoint 演示文稿</vt:lpstr>
      <vt:lpstr>IHEP Nb3Sn Furnaces</vt:lpstr>
      <vt:lpstr>IHEP SHINE 1.3 GHz 9-cell Cavities (BCP)</vt:lpstr>
      <vt:lpstr>9-cell样腔基本达到SHINE技术指标</vt:lpstr>
      <vt:lpstr>超导腔高分辨率内窥镜</vt:lpstr>
      <vt:lpstr>超导腔焊缝内窥镜图像</vt:lpstr>
      <vt:lpstr>Cavity Pre-Tuning Machine</vt:lpstr>
      <vt:lpstr>CEPC 650 MHz Test Cryomodule with Beam</vt:lpstr>
      <vt:lpstr>650 MHZ SRF Key Components</vt:lpstr>
      <vt:lpstr>与CIPC相关企业的合作深入开展</vt:lpstr>
      <vt:lpstr>TDR Plan of CEPC SRF System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翟纪元</dc:creator>
  <cp:lastModifiedBy>Zhai Jiyuan</cp:lastModifiedBy>
  <cp:revision>2705</cp:revision>
  <dcterms:created xsi:type="dcterms:W3CDTF">2017-04-10T08:56:47Z</dcterms:created>
  <dcterms:modified xsi:type="dcterms:W3CDTF">2019-05-31T08:48:29Z</dcterms:modified>
</cp:coreProperties>
</file>