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82" r:id="rId5"/>
    <p:sldId id="257" r:id="rId6"/>
    <p:sldId id="294" r:id="rId7"/>
    <p:sldId id="295" r:id="rId8"/>
    <p:sldId id="296" r:id="rId9"/>
    <p:sldId id="297" r:id="rId10"/>
    <p:sldId id="298" r:id="rId11"/>
    <p:sldId id="299" r:id="rId12"/>
    <p:sldId id="259" r:id="rId13"/>
    <p:sldId id="301" r:id="rId14"/>
    <p:sldId id="302" r:id="rId15"/>
    <p:sldId id="303" r:id="rId16"/>
    <p:sldId id="260" r:id="rId17"/>
    <p:sldId id="266" r:id="rId18"/>
    <p:sldId id="304" r:id="rId19"/>
    <p:sldId id="305" r:id="rId20"/>
    <p:sldId id="306" r:id="rId21"/>
    <p:sldId id="307" r:id="rId22"/>
    <p:sldId id="281" r:id="rId23"/>
    <p:sldId id="293" r:id="rId24"/>
    <p:sldId id="308" r:id="rId25"/>
    <p:sldId id="275" r:id="rId26"/>
    <p:sldId id="27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p:cViewPr varScale="1">
        <p:scale>
          <a:sx n="70" d="100"/>
          <a:sy n="70" d="100"/>
        </p:scale>
        <p:origin x="6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2019-5-31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9892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2019-5-31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5309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2019-5-31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14630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2019-5-31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7428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0635268-E0D5-4651-8A0D-1EF637D06372}" type="datetimeFigureOut">
              <a:rPr lang="zh-CN" altLang="en-US" smtClean="0"/>
              <a:t>2019-5-31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47529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635268-E0D5-4651-8A0D-1EF637D06372}" type="datetimeFigureOut">
              <a:rPr lang="zh-CN" altLang="en-US" smtClean="0"/>
              <a:t>2019-5-31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6728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0635268-E0D5-4651-8A0D-1EF637D06372}" type="datetimeFigureOut">
              <a:rPr lang="zh-CN" altLang="en-US" smtClean="0"/>
              <a:t>2019-5-31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37706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0635268-E0D5-4651-8A0D-1EF637D06372}" type="datetimeFigureOut">
              <a:rPr lang="zh-CN" altLang="en-US" smtClean="0"/>
              <a:t>2019-5-31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5540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635268-E0D5-4651-8A0D-1EF637D06372}" type="datetimeFigureOut">
              <a:rPr lang="zh-CN" altLang="en-US" smtClean="0"/>
              <a:t>2019-5-31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4131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2019-5-31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98130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2019-5-31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96721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35268-E0D5-4651-8A0D-1EF637D06372}" type="datetimeFigureOut">
              <a:rPr lang="zh-CN" altLang="en-US" smtClean="0"/>
              <a:t>2019-5-31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55716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device@F.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dirty="0" smtClean="0"/>
              <a:t>CEPC booster magnet R&amp;D progress</a:t>
            </a:r>
            <a:endParaRPr lang="zh-CN" altLang="en-US" dirty="0"/>
          </a:p>
        </p:txBody>
      </p:sp>
      <p:sp>
        <p:nvSpPr>
          <p:cNvPr id="3" name="副标题 2"/>
          <p:cNvSpPr>
            <a:spLocks noGrp="1"/>
          </p:cNvSpPr>
          <p:nvPr>
            <p:ph type="subTitle" idx="1"/>
          </p:nvPr>
        </p:nvSpPr>
        <p:spPr>
          <a:xfrm>
            <a:off x="1524000" y="4114102"/>
            <a:ext cx="9144000" cy="1655762"/>
          </a:xfrm>
        </p:spPr>
        <p:txBody>
          <a:bodyPr/>
          <a:lstStyle/>
          <a:p>
            <a:r>
              <a:rPr lang="en-US" altLang="zh-CN" dirty="0" smtClean="0"/>
              <a:t>Wen Kang</a:t>
            </a:r>
          </a:p>
          <a:p>
            <a:endParaRPr lang="en-US" altLang="zh-CN" dirty="0" smtClean="0"/>
          </a:p>
          <a:p>
            <a:r>
              <a:rPr lang="en-US" altLang="zh-CN" dirty="0" smtClean="0"/>
              <a:t>CEPC Day,  May 31, </a:t>
            </a:r>
            <a:r>
              <a:rPr lang="en-US" altLang="zh-CN" dirty="0"/>
              <a:t>2019</a:t>
            </a:r>
          </a:p>
          <a:p>
            <a:endParaRPr lang="zh-CN" altLang="en-US" dirty="0"/>
          </a:p>
        </p:txBody>
      </p:sp>
    </p:spTree>
    <p:extLst>
      <p:ext uri="{BB962C8B-B14F-4D97-AF65-F5344CB8AC3E}">
        <p14:creationId xmlns:p14="http://schemas.microsoft.com/office/powerpoint/2010/main" val="685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629968" y="692696"/>
            <a:ext cx="8496944" cy="2769989"/>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smtClean="0"/>
              <a:t>To investigate the procedures of fabrication, one part layer of CCT was produced from an aluminum tube.</a:t>
            </a:r>
            <a:endParaRPr lang="en-US" altLang="zh-CN" sz="2200" b="1" dirty="0"/>
          </a:p>
          <a:p>
            <a:pPr marL="342900" indent="-342900" algn="just">
              <a:spcBef>
                <a:spcPts val="1200"/>
              </a:spcBef>
              <a:buClr>
                <a:srgbClr val="FF0000"/>
              </a:buClr>
              <a:buFont typeface="Wingdings" pitchFamily="2" charset="2"/>
              <a:buChar char="ü"/>
            </a:pPr>
            <a:r>
              <a:rPr lang="en-US" altLang="zh-CN" sz="2200" b="1" dirty="0" smtClean="0"/>
              <a:t>It is not easy to fabricate the coil and the mechanical precision is out of control after the fabrication is finished.</a:t>
            </a:r>
            <a:endParaRPr lang="en-US" altLang="zh-CN" sz="2200" b="1" dirty="0"/>
          </a:p>
          <a:p>
            <a:pPr marL="342900" indent="-342900" algn="just">
              <a:spcBef>
                <a:spcPts val="1200"/>
              </a:spcBef>
              <a:buClr>
                <a:srgbClr val="FF0000"/>
              </a:buClr>
              <a:buFont typeface="Wingdings" pitchFamily="2" charset="2"/>
              <a:buChar char="ü"/>
            </a:pPr>
            <a:r>
              <a:rPr lang="en-US" altLang="zh-CN" sz="2200" b="1" dirty="0" smtClean="0"/>
              <a:t>After some insulation epoxy resin was carefully inserted in the gaps, each turn of the coil was restored to it right position. It will be tested on the bench of the Hall probe field measurement system in the lab.</a:t>
            </a:r>
            <a:endParaRPr lang="en-US" altLang="zh-CN" sz="2200" b="1" dirty="0"/>
          </a:p>
        </p:txBody>
      </p:sp>
      <p:sp>
        <p:nvSpPr>
          <p:cNvPr id="14" name="Rectangle 4"/>
          <p:cNvSpPr txBox="1">
            <a:spLocks noChangeArrowheads="1"/>
          </p:cNvSpPr>
          <p:nvPr/>
        </p:nvSpPr>
        <p:spPr>
          <a:xfrm>
            <a:off x="3143673" y="62197"/>
            <a:ext cx="6673959"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Dipole magnet without iron cores</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538" y="3856908"/>
            <a:ext cx="2695454" cy="2021591"/>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950319" y="3516811"/>
            <a:ext cx="2040587" cy="272078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3233" y="3858240"/>
            <a:ext cx="2693679" cy="2020259"/>
          </a:xfrm>
          <a:prstGeom prst="rect">
            <a:avLst/>
          </a:prstGeom>
        </p:spPr>
      </p:pic>
    </p:spTree>
    <p:extLst>
      <p:ext uri="{BB962C8B-B14F-4D97-AF65-F5344CB8AC3E}">
        <p14:creationId xmlns:p14="http://schemas.microsoft.com/office/powerpoint/2010/main" val="1523528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608852" y="692696"/>
            <a:ext cx="5450316" cy="3582519"/>
          </a:xfrm>
          <a:prstGeom prst="rect">
            <a:avLst/>
          </a:prstGeom>
          <a:noFill/>
          <a:ln w="9525">
            <a:noFill/>
            <a:miter lim="800000"/>
            <a:headEnd/>
            <a:tailEnd/>
          </a:ln>
        </p:spPr>
        <p:txBody>
          <a:bodyPr wrap="square" anchor="ctr">
            <a:spAutoFit/>
          </a:bodyPr>
          <a:lstStyle/>
          <a:p>
            <a:pPr>
              <a:lnSpc>
                <a:spcPct val="110000"/>
              </a:lnSpc>
              <a:spcBef>
                <a:spcPct val="20000"/>
              </a:spcBef>
              <a:buClr>
                <a:srgbClr val="FF0000"/>
              </a:buClr>
            </a:pPr>
            <a:r>
              <a:rPr lang="en-US" altLang="zh-CN" sz="2400" b="1" dirty="0" smtClean="0">
                <a:solidFill>
                  <a:srgbClr val="0000FF"/>
                </a:solidFill>
                <a:latin typeface="Times New Roman" pitchFamily="18" charset="0"/>
                <a:ea typeface="华文楷体"/>
                <a:cs typeface="Times New Roman" pitchFamily="18" charset="0"/>
              </a:rPr>
              <a:t>The test part of CCT coil was measured in the field measurement lab.</a:t>
            </a:r>
          </a:p>
          <a:p>
            <a:pPr marL="342900" indent="-342900" algn="just">
              <a:spcBef>
                <a:spcPts val="1200"/>
              </a:spcBef>
              <a:buClr>
                <a:srgbClr val="FF0000"/>
              </a:buClr>
              <a:buFont typeface="Wingdings" pitchFamily="2" charset="2"/>
              <a:buChar char="ü"/>
            </a:pPr>
            <a:r>
              <a:rPr lang="en-US" altLang="zh-CN" sz="2200" b="1" dirty="0"/>
              <a:t>At the excited current of 60A, the central field reached to 33Gs as expected, </a:t>
            </a:r>
            <a:r>
              <a:rPr lang="en-US" altLang="zh-CN" sz="2200" b="1" dirty="0" smtClean="0"/>
              <a:t>and the </a:t>
            </a:r>
            <a:r>
              <a:rPr lang="en-US" altLang="zh-CN" sz="2200" b="1" dirty="0"/>
              <a:t>field distribution also had a good agreement with the simulated ones. </a:t>
            </a:r>
          </a:p>
          <a:p>
            <a:pPr marL="342900" indent="-342900" algn="just">
              <a:spcBef>
                <a:spcPts val="1200"/>
              </a:spcBef>
              <a:buClr>
                <a:srgbClr val="FF0000"/>
              </a:buClr>
              <a:buFont typeface="Wingdings" pitchFamily="2" charset="2"/>
              <a:buChar char="ü"/>
            </a:pPr>
            <a:r>
              <a:rPr lang="en-US" altLang="zh-CN" sz="2200" b="1" dirty="0"/>
              <a:t>The field reproducibility at 30Gs was better than 2E-4, which was satisfied with the requirements.</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5472" y="1173559"/>
            <a:ext cx="3240666" cy="2430500"/>
          </a:xfrm>
          <a:prstGeom prst="rect">
            <a:avLst/>
          </a:prstGeom>
        </p:spPr>
      </p:pic>
      <p:pic>
        <p:nvPicPr>
          <p:cNvPr id="6" name="图片 5"/>
          <p:cNvPicPr>
            <a:picLocks noChangeAspect="1"/>
          </p:cNvPicPr>
          <p:nvPr/>
        </p:nvPicPr>
        <p:blipFill>
          <a:blip r:embed="rId3"/>
          <a:stretch>
            <a:fillRect/>
          </a:stretch>
        </p:blipFill>
        <p:spPr>
          <a:xfrm>
            <a:off x="6848856" y="4084922"/>
            <a:ext cx="3458898" cy="2343310"/>
          </a:xfrm>
          <a:prstGeom prst="rect">
            <a:avLst/>
          </a:prstGeom>
        </p:spPr>
      </p:pic>
      <p:pic>
        <p:nvPicPr>
          <p:cNvPr id="2" name="图片 1"/>
          <p:cNvPicPr>
            <a:picLocks noChangeAspect="1"/>
          </p:cNvPicPr>
          <p:nvPr/>
        </p:nvPicPr>
        <p:blipFill>
          <a:blip r:embed="rId4"/>
          <a:stretch>
            <a:fillRect/>
          </a:stretch>
        </p:blipFill>
        <p:spPr>
          <a:xfrm>
            <a:off x="2635909" y="4275215"/>
            <a:ext cx="3621974" cy="2398174"/>
          </a:xfrm>
          <a:prstGeom prst="rect">
            <a:avLst/>
          </a:prstGeom>
        </p:spPr>
      </p:pic>
      <p:sp>
        <p:nvSpPr>
          <p:cNvPr id="9" name="Rectangle 4"/>
          <p:cNvSpPr txBox="1">
            <a:spLocks noChangeArrowheads="1"/>
          </p:cNvSpPr>
          <p:nvPr/>
        </p:nvSpPr>
        <p:spPr>
          <a:xfrm>
            <a:off x="3069817" y="62882"/>
            <a:ext cx="6119903" cy="5593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CCT</a:t>
            </a:r>
            <a:r>
              <a:rPr lang="zh-CN" altLang="en-US" b="1" dirty="0" smtClean="0">
                <a:solidFill>
                  <a:srgbClr val="FF0000"/>
                </a:solidFill>
                <a:ea typeface="华文楷体"/>
                <a:cs typeface="Times New Roman" pitchFamily="18" charset="0"/>
              </a:rPr>
              <a:t>空芯线圈磁铁样机研制进展</a:t>
            </a: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482666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489406" y="728501"/>
            <a:ext cx="8823521" cy="1938992"/>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a:t>The main advantage of Cos</a:t>
            </a:r>
            <a:r>
              <a:rPr lang="el-GR" altLang="zh-CN" sz="2200" b="1" dirty="0"/>
              <a:t>θ</a:t>
            </a:r>
            <a:r>
              <a:rPr lang="en-US" altLang="zh-CN" sz="2200" b="1" dirty="0"/>
              <a:t> (CT) coil is that it have a higher efficiency than other air core magnets. By flatting </a:t>
            </a:r>
            <a:r>
              <a:rPr lang="en-US" altLang="zh-CN" sz="2200" b="1" dirty="0" smtClean="0"/>
              <a:t>the </a:t>
            </a:r>
            <a:r>
              <a:rPr lang="en-US" altLang="zh-CN" sz="2200" b="1" dirty="0"/>
              <a:t>top and bottom of the </a:t>
            </a:r>
            <a:r>
              <a:rPr lang="en-US" altLang="zh-CN" sz="2200" b="1" dirty="0" smtClean="0"/>
              <a:t>shielding, the efficiency be increased by </a:t>
            </a:r>
            <a:r>
              <a:rPr lang="en-US" altLang="zh-CN" sz="2200" b="1" dirty="0"/>
              <a:t>5%.</a:t>
            </a:r>
            <a:endParaRPr lang="en-GB" altLang="zh-CN" sz="2200" b="1" dirty="0"/>
          </a:p>
          <a:p>
            <a:pPr marL="342900" indent="-342900" algn="just">
              <a:spcBef>
                <a:spcPts val="1200"/>
              </a:spcBef>
              <a:buClr>
                <a:srgbClr val="FF0000"/>
              </a:buClr>
              <a:buFont typeface="Wingdings" pitchFamily="2" charset="2"/>
              <a:buChar char="ü"/>
            </a:pPr>
            <a:r>
              <a:rPr lang="en-US" altLang="zh-CN" sz="2200" b="1" dirty="0"/>
              <a:t>The disadvantage is that its field quality is sensitive to the mechanical errors of the coils, which is required to be less than 20 microns</a:t>
            </a:r>
            <a:r>
              <a:rPr lang="en-US" altLang="zh-CN" sz="2200" b="1" dirty="0" smtClean="0"/>
              <a:t>.</a:t>
            </a:r>
            <a:endParaRPr lang="en-GB" altLang="zh-CN" sz="2200" b="1" dirty="0">
              <a:latin typeface="华文楷体" panose="02010600040101010101" pitchFamily="2" charset="-122"/>
              <a:ea typeface="华文楷体" panose="02010600040101010101" pitchFamily="2"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367" y="2584864"/>
            <a:ext cx="3066733" cy="1728192"/>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076" y="2703298"/>
            <a:ext cx="1983516" cy="1491324"/>
          </a:xfrm>
          <a:prstGeom prst="rect">
            <a:avLst/>
          </a:prstGeom>
        </p:spPr>
      </p:pic>
      <p:sp>
        <p:nvSpPr>
          <p:cNvPr id="4" name="右箭头 3"/>
          <p:cNvSpPr/>
          <p:nvPr/>
        </p:nvSpPr>
        <p:spPr>
          <a:xfrm>
            <a:off x="5466890" y="3131492"/>
            <a:ext cx="132575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4"/>
          <p:cNvSpPr txBox="1">
            <a:spLocks noChangeArrowheads="1"/>
          </p:cNvSpPr>
          <p:nvPr/>
        </p:nvSpPr>
        <p:spPr>
          <a:xfrm>
            <a:off x="3069817" y="62882"/>
            <a:ext cx="6119903" cy="5593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CT</a:t>
            </a:r>
            <a:r>
              <a:rPr lang="zh-CN" altLang="en-US" b="1" dirty="0" smtClean="0">
                <a:solidFill>
                  <a:srgbClr val="FF0000"/>
                </a:solidFill>
                <a:ea typeface="华文楷体"/>
                <a:cs typeface="Times New Roman" pitchFamily="18" charset="0"/>
              </a:rPr>
              <a:t>空芯线圈磁铁样机研制进展</a:t>
            </a:r>
            <a:endParaRPr lang="en-US" altLang="zh-CN" b="1" dirty="0">
              <a:solidFill>
                <a:srgbClr val="FF0000"/>
              </a:solidFill>
              <a:ea typeface="华文楷体"/>
              <a:cs typeface="Times New Roman" pitchFamily="18" charset="0"/>
            </a:endParaRPr>
          </a:p>
        </p:txBody>
      </p:sp>
      <p:sp>
        <p:nvSpPr>
          <p:cNvPr id="11" name="Rectangle 8"/>
          <p:cNvSpPr>
            <a:spLocks noChangeArrowheads="1"/>
          </p:cNvSpPr>
          <p:nvPr/>
        </p:nvSpPr>
        <p:spPr bwMode="auto">
          <a:xfrm>
            <a:off x="1553414" y="4489344"/>
            <a:ext cx="8692644" cy="1446550"/>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a:t>To reduce the production cost, the structure of the CT coils is designed as simple as possible. The magnet have two coils, each coil has two layers and two turns, which are </a:t>
            </a:r>
            <a:r>
              <a:rPr lang="en-US" altLang="zh-CN" sz="2200" b="1" dirty="0"/>
              <a:t>formed by </a:t>
            </a:r>
            <a:r>
              <a:rPr lang="en-US" altLang="zh-CN" sz="2200" b="1" dirty="0"/>
              <a:t>aluminum </a:t>
            </a:r>
            <a:r>
              <a:rPr lang="en-US" altLang="zh-CN" sz="2200" b="1" dirty="0"/>
              <a:t>bars with the same cross section </a:t>
            </a:r>
            <a:r>
              <a:rPr lang="en-US" altLang="zh-CN" sz="2200" b="1" dirty="0"/>
              <a:t>areas</a:t>
            </a:r>
            <a:r>
              <a:rPr lang="en-US" altLang="zh-CN" sz="2200" b="1" dirty="0"/>
              <a:t>.</a:t>
            </a:r>
            <a:endParaRPr lang="en-GB" altLang="zh-CN" sz="2200" b="1" dirty="0"/>
          </a:p>
        </p:txBody>
      </p:sp>
    </p:spTree>
    <p:extLst>
      <p:ext uri="{BB962C8B-B14F-4D97-AF65-F5344CB8AC3E}">
        <p14:creationId xmlns:p14="http://schemas.microsoft.com/office/powerpoint/2010/main" val="1658468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469944" y="877357"/>
            <a:ext cx="4738832" cy="2954655"/>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smtClean="0"/>
              <a:t>Since the field of the dipole magnets for CEPCB will ramp with the beam energy, eddy current will be induced in the coil conductors.</a:t>
            </a:r>
            <a:endParaRPr lang="en-US" altLang="zh-CN" sz="2200" b="1" dirty="0"/>
          </a:p>
          <a:p>
            <a:pPr marL="342900" indent="-342900" algn="just">
              <a:spcBef>
                <a:spcPts val="1200"/>
              </a:spcBef>
              <a:buClr>
                <a:srgbClr val="FF0000"/>
              </a:buClr>
              <a:buFont typeface="Wingdings" pitchFamily="2" charset="2"/>
              <a:buChar char="ü"/>
            </a:pPr>
            <a:r>
              <a:rPr lang="en-US" altLang="zh-CN" sz="2200" b="1" dirty="0" smtClean="0"/>
              <a:t>To study the influence of the eddy current on the field quality of the magnet, the field of the CT coils with different</a:t>
            </a:r>
            <a:r>
              <a:rPr lang="en-GB" altLang="zh-CN" sz="2200" b="1" dirty="0"/>
              <a:t> </a:t>
            </a:r>
            <a:r>
              <a:rPr lang="en-GB" altLang="zh-CN" sz="2200" b="1" dirty="0" smtClean="0"/>
              <a:t>turns were simulated</a:t>
            </a:r>
            <a:endParaRPr lang="en-GB" altLang="zh-CN" sz="2200" b="1" dirty="0"/>
          </a:p>
        </p:txBody>
      </p:sp>
      <p:sp>
        <p:nvSpPr>
          <p:cNvPr id="10" name="Rectangle 4"/>
          <p:cNvSpPr txBox="1">
            <a:spLocks noChangeArrowheads="1"/>
          </p:cNvSpPr>
          <p:nvPr/>
        </p:nvSpPr>
        <p:spPr>
          <a:xfrm>
            <a:off x="2950434" y="74648"/>
            <a:ext cx="6673959"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Dipole magnet without iron core</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8776" y="1205192"/>
            <a:ext cx="3783540" cy="229898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4281" y="3832010"/>
            <a:ext cx="3804607" cy="239476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8776" y="3866650"/>
            <a:ext cx="3892364" cy="2360122"/>
          </a:xfrm>
          <a:prstGeom prst="rect">
            <a:avLst/>
          </a:prstGeom>
        </p:spPr>
      </p:pic>
      <p:sp>
        <p:nvSpPr>
          <p:cNvPr id="11" name="Rectangle 4"/>
          <p:cNvSpPr txBox="1">
            <a:spLocks noChangeArrowheads="1"/>
          </p:cNvSpPr>
          <p:nvPr/>
        </p:nvSpPr>
        <p:spPr>
          <a:xfrm>
            <a:off x="7681400" y="3398622"/>
            <a:ext cx="2310916" cy="4333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smtClean="0">
                <a:solidFill>
                  <a:srgbClr val="0000FF"/>
                </a:solidFill>
                <a:latin typeface="Times New Roman" pitchFamily="18" charset="0"/>
                <a:ea typeface="华文楷体"/>
                <a:cs typeface="Times New Roman" pitchFamily="18" charset="0"/>
              </a:rPr>
              <a:t>2 turn per coil</a:t>
            </a:r>
            <a:endParaRPr lang="en-US" altLang="zh-CN" sz="2000" b="1" dirty="0">
              <a:solidFill>
                <a:srgbClr val="0000FF"/>
              </a:solidFill>
              <a:latin typeface="Times New Roman" pitchFamily="18" charset="0"/>
              <a:ea typeface="华文楷体"/>
              <a:cs typeface="Times New Roman" pitchFamily="18" charset="0"/>
            </a:endParaRPr>
          </a:p>
        </p:txBody>
      </p:sp>
      <p:sp>
        <p:nvSpPr>
          <p:cNvPr id="12" name="Rectangle 4"/>
          <p:cNvSpPr txBox="1">
            <a:spLocks noChangeArrowheads="1"/>
          </p:cNvSpPr>
          <p:nvPr/>
        </p:nvSpPr>
        <p:spPr>
          <a:xfrm>
            <a:off x="3024056" y="6093054"/>
            <a:ext cx="2310916" cy="4333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a:solidFill>
                  <a:srgbClr val="0000FF"/>
                </a:solidFill>
                <a:latin typeface="Times New Roman" pitchFamily="18" charset="0"/>
                <a:ea typeface="华文楷体"/>
                <a:cs typeface="Times New Roman" pitchFamily="18" charset="0"/>
              </a:rPr>
              <a:t>4</a:t>
            </a:r>
            <a:r>
              <a:rPr lang="en-US" altLang="zh-CN" sz="2000" b="1" dirty="0" smtClean="0">
                <a:solidFill>
                  <a:srgbClr val="0000FF"/>
                </a:solidFill>
                <a:latin typeface="Times New Roman" pitchFamily="18" charset="0"/>
                <a:ea typeface="华文楷体"/>
                <a:cs typeface="Times New Roman" pitchFamily="18" charset="0"/>
              </a:rPr>
              <a:t> turn per coil</a:t>
            </a:r>
            <a:endParaRPr lang="en-US" altLang="zh-CN" sz="2000" b="1" dirty="0">
              <a:solidFill>
                <a:srgbClr val="0000FF"/>
              </a:solidFill>
              <a:latin typeface="Times New Roman" pitchFamily="18" charset="0"/>
              <a:ea typeface="华文楷体"/>
              <a:cs typeface="Times New Roman" pitchFamily="18" charset="0"/>
            </a:endParaRPr>
          </a:p>
        </p:txBody>
      </p:sp>
      <p:sp>
        <p:nvSpPr>
          <p:cNvPr id="14" name="Rectangle 4"/>
          <p:cNvSpPr txBox="1">
            <a:spLocks noChangeArrowheads="1"/>
          </p:cNvSpPr>
          <p:nvPr/>
        </p:nvSpPr>
        <p:spPr>
          <a:xfrm>
            <a:off x="7400984" y="6225222"/>
            <a:ext cx="2310916" cy="4333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smtClean="0">
                <a:solidFill>
                  <a:srgbClr val="0000FF"/>
                </a:solidFill>
                <a:latin typeface="Times New Roman" pitchFamily="18" charset="0"/>
                <a:ea typeface="华文楷体"/>
                <a:cs typeface="Times New Roman" pitchFamily="18" charset="0"/>
              </a:rPr>
              <a:t>6 turn per coil</a:t>
            </a:r>
            <a:endParaRPr lang="en-US" altLang="zh-CN" sz="2000" b="1" dirty="0">
              <a:solidFill>
                <a:srgbClr val="0000FF"/>
              </a:solidFill>
              <a:latin typeface="Times New Roman" pitchFamily="18" charset="0"/>
              <a:ea typeface="华文楷体"/>
              <a:cs typeface="Times New Roman" pitchFamily="18" charset="0"/>
            </a:endParaRPr>
          </a:p>
        </p:txBody>
      </p:sp>
    </p:spTree>
    <p:extLst>
      <p:ext uri="{BB962C8B-B14F-4D97-AF65-F5344CB8AC3E}">
        <p14:creationId xmlns:p14="http://schemas.microsoft.com/office/powerpoint/2010/main" val="2719384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548220" y="692696"/>
            <a:ext cx="5922428" cy="3785652"/>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smtClean="0"/>
              <a:t>The field ramping curve is shown on the right, the field of the dipole magnet is ramped to the max. in 2.5s.</a:t>
            </a:r>
            <a:endParaRPr lang="en-US" altLang="zh-CN" sz="2200" b="1" dirty="0"/>
          </a:p>
          <a:p>
            <a:pPr marL="342900" indent="-342900" algn="just">
              <a:spcBef>
                <a:spcPts val="1200"/>
              </a:spcBef>
              <a:buClr>
                <a:srgbClr val="FF0000"/>
              </a:buClr>
              <a:buFont typeface="Wingdings" pitchFamily="2" charset="2"/>
              <a:buChar char="ü"/>
            </a:pPr>
            <a:r>
              <a:rPr lang="en-US" altLang="zh-CN" sz="2200" b="1" dirty="0" smtClean="0"/>
              <a:t>For comparison, the DC field uniformity is simulated, it can be seen that the field distributions at low and high levels have no difference.</a:t>
            </a:r>
          </a:p>
          <a:p>
            <a:pPr marL="342900" indent="-342900" algn="just">
              <a:spcBef>
                <a:spcPts val="1200"/>
              </a:spcBef>
              <a:buClr>
                <a:srgbClr val="FF0000"/>
              </a:buClr>
              <a:buFont typeface="Wingdings" pitchFamily="2" charset="2"/>
              <a:buChar char="ü"/>
            </a:pPr>
            <a:r>
              <a:rPr lang="en-US" altLang="zh-CN" sz="2200" b="1" dirty="0" smtClean="0"/>
              <a:t>However, when the field is ramping, the field distributions at low and high levels have large difference in the case of 2 turn per coil.</a:t>
            </a:r>
            <a:endParaRPr lang="en-GB" altLang="zh-CN" sz="2200" b="1" dirty="0"/>
          </a:p>
        </p:txBody>
      </p:sp>
      <p:sp>
        <p:nvSpPr>
          <p:cNvPr id="10" name="Rectangle 4"/>
          <p:cNvSpPr txBox="1">
            <a:spLocks noChangeArrowheads="1"/>
          </p:cNvSpPr>
          <p:nvPr/>
        </p:nvSpPr>
        <p:spPr>
          <a:xfrm>
            <a:off x="2950434" y="74648"/>
            <a:ext cx="6673959"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Dipole magnet without iron core</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5547" y="4369018"/>
            <a:ext cx="3132614" cy="1744453"/>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487" y="4461234"/>
            <a:ext cx="2992562" cy="1682758"/>
          </a:xfrm>
          <a:prstGeom prst="rect">
            <a:avLst/>
          </a:prstGeom>
        </p:spPr>
      </p:pic>
      <p:pic>
        <p:nvPicPr>
          <p:cNvPr id="9" name="图片 8"/>
          <p:cNvPicPr>
            <a:picLocks noChangeAspect="1"/>
          </p:cNvPicPr>
          <p:nvPr/>
        </p:nvPicPr>
        <p:blipFill>
          <a:blip r:embed="rId4"/>
          <a:stretch>
            <a:fillRect/>
          </a:stretch>
        </p:blipFill>
        <p:spPr>
          <a:xfrm>
            <a:off x="7470648" y="1048667"/>
            <a:ext cx="3271923" cy="2392089"/>
          </a:xfrm>
          <a:prstGeom prst="rect">
            <a:avLst/>
          </a:prstGeom>
        </p:spPr>
      </p:pic>
      <p:sp>
        <p:nvSpPr>
          <p:cNvPr id="14" name="Rectangle 4"/>
          <p:cNvSpPr txBox="1">
            <a:spLocks noChangeArrowheads="1"/>
          </p:cNvSpPr>
          <p:nvPr/>
        </p:nvSpPr>
        <p:spPr>
          <a:xfrm>
            <a:off x="3557456" y="6113471"/>
            <a:ext cx="1599760" cy="4333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smtClean="0">
                <a:solidFill>
                  <a:srgbClr val="0000FF"/>
                </a:solidFill>
                <a:latin typeface="Times New Roman" pitchFamily="18" charset="0"/>
                <a:ea typeface="华文楷体"/>
                <a:cs typeface="Times New Roman" pitchFamily="18" charset="0"/>
              </a:rPr>
              <a:t>DC case</a:t>
            </a:r>
            <a:endParaRPr lang="en-US" altLang="zh-CN" sz="2000" b="1" dirty="0">
              <a:solidFill>
                <a:srgbClr val="0000FF"/>
              </a:solidFill>
              <a:latin typeface="Times New Roman" pitchFamily="18" charset="0"/>
              <a:ea typeface="华文楷体"/>
              <a:cs typeface="Times New Roman" pitchFamily="18" charset="0"/>
            </a:endParaRPr>
          </a:p>
        </p:txBody>
      </p:sp>
      <p:sp>
        <p:nvSpPr>
          <p:cNvPr id="15" name="Rectangle 4"/>
          <p:cNvSpPr txBox="1">
            <a:spLocks noChangeArrowheads="1"/>
          </p:cNvSpPr>
          <p:nvPr/>
        </p:nvSpPr>
        <p:spPr>
          <a:xfrm>
            <a:off x="7248585" y="6143992"/>
            <a:ext cx="2279464" cy="4333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smtClean="0">
                <a:solidFill>
                  <a:srgbClr val="0000FF"/>
                </a:solidFill>
                <a:latin typeface="Times New Roman" pitchFamily="18" charset="0"/>
                <a:ea typeface="华文楷体"/>
                <a:cs typeface="Times New Roman" pitchFamily="18" charset="0"/>
              </a:rPr>
              <a:t>2 turn AC case</a:t>
            </a:r>
            <a:endParaRPr lang="en-US" altLang="zh-CN" sz="2000" b="1" dirty="0">
              <a:solidFill>
                <a:srgbClr val="0000FF"/>
              </a:solidFill>
              <a:latin typeface="Times New Roman" pitchFamily="18" charset="0"/>
              <a:ea typeface="华文楷体"/>
              <a:cs typeface="Times New Roman" pitchFamily="18" charset="0"/>
            </a:endParaRPr>
          </a:p>
        </p:txBody>
      </p:sp>
    </p:spTree>
    <p:extLst>
      <p:ext uri="{BB962C8B-B14F-4D97-AF65-F5344CB8AC3E}">
        <p14:creationId xmlns:p14="http://schemas.microsoft.com/office/powerpoint/2010/main" val="433019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824160" y="803970"/>
            <a:ext cx="8302752" cy="3447098"/>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smtClean="0"/>
              <a:t>In order to reduce the eddy current in the coil conductors, the turns of the coils are increased and the cross sections of the conductors per turn are reduced.</a:t>
            </a:r>
            <a:endParaRPr lang="en-US" altLang="zh-CN" sz="2200" b="1" dirty="0"/>
          </a:p>
          <a:p>
            <a:pPr marL="342900" indent="-342900" algn="just">
              <a:spcBef>
                <a:spcPts val="1200"/>
              </a:spcBef>
              <a:buClr>
                <a:srgbClr val="FF0000"/>
              </a:buClr>
              <a:buFont typeface="Wingdings" pitchFamily="2" charset="2"/>
              <a:buChar char="ü"/>
            </a:pPr>
            <a:r>
              <a:rPr lang="en-US" altLang="zh-CN" sz="2200" b="1" dirty="0" smtClean="0"/>
              <a:t>The cases of 4 turns and 6 turns per coil are considered, the field simulations shows that the more turns per coil are, the better field quality at low level is.</a:t>
            </a:r>
          </a:p>
          <a:p>
            <a:pPr marL="342900" indent="-342900" algn="just">
              <a:spcBef>
                <a:spcPts val="1200"/>
              </a:spcBef>
              <a:buClr>
                <a:srgbClr val="FF0000"/>
              </a:buClr>
              <a:buFont typeface="Wingdings" pitchFamily="2" charset="2"/>
              <a:buChar char="ü"/>
            </a:pPr>
            <a:r>
              <a:rPr lang="en-GB" altLang="zh-CN" sz="2200" b="1" dirty="0" smtClean="0"/>
              <a:t>Although the AC field distribution of the 6 turn per coil is much closer to the DC field distribution, the structure of the 4 turn per coil is preferred because it is easier to be produced.</a:t>
            </a:r>
            <a:endParaRPr lang="en-GB" altLang="zh-CN" sz="2200" b="1" dirty="0"/>
          </a:p>
        </p:txBody>
      </p:sp>
      <p:sp>
        <p:nvSpPr>
          <p:cNvPr id="10" name="Rectangle 4"/>
          <p:cNvSpPr txBox="1">
            <a:spLocks noChangeArrowheads="1"/>
          </p:cNvSpPr>
          <p:nvPr/>
        </p:nvSpPr>
        <p:spPr>
          <a:xfrm>
            <a:off x="2950434" y="74648"/>
            <a:ext cx="6673959"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Dipole magnet without iron core</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759" y="4470104"/>
            <a:ext cx="3086633" cy="1744048"/>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208" y="4577867"/>
            <a:ext cx="2778656" cy="1560068"/>
          </a:xfrm>
          <a:prstGeom prst="rect">
            <a:avLst/>
          </a:prstGeom>
        </p:spPr>
      </p:pic>
      <p:sp>
        <p:nvSpPr>
          <p:cNvPr id="9" name="Rectangle 4"/>
          <p:cNvSpPr txBox="1">
            <a:spLocks noChangeArrowheads="1"/>
          </p:cNvSpPr>
          <p:nvPr/>
        </p:nvSpPr>
        <p:spPr>
          <a:xfrm>
            <a:off x="2950434" y="6189031"/>
            <a:ext cx="2279464" cy="4333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a:solidFill>
                  <a:srgbClr val="0000FF"/>
                </a:solidFill>
                <a:latin typeface="Times New Roman" pitchFamily="18" charset="0"/>
                <a:ea typeface="华文楷体"/>
                <a:cs typeface="Times New Roman" pitchFamily="18" charset="0"/>
              </a:rPr>
              <a:t>4</a:t>
            </a:r>
            <a:r>
              <a:rPr lang="en-US" altLang="zh-CN" sz="2000" b="1" dirty="0" smtClean="0">
                <a:solidFill>
                  <a:srgbClr val="0000FF"/>
                </a:solidFill>
                <a:latin typeface="Times New Roman" pitchFamily="18" charset="0"/>
                <a:ea typeface="华文楷体"/>
                <a:cs typeface="Times New Roman" pitchFamily="18" charset="0"/>
              </a:rPr>
              <a:t> turn AC case</a:t>
            </a:r>
            <a:endParaRPr lang="en-US" altLang="zh-CN" sz="2000" b="1" dirty="0">
              <a:solidFill>
                <a:srgbClr val="0000FF"/>
              </a:solidFill>
              <a:latin typeface="Times New Roman" pitchFamily="18" charset="0"/>
              <a:ea typeface="华文楷体"/>
              <a:cs typeface="Times New Roman" pitchFamily="18" charset="0"/>
            </a:endParaRPr>
          </a:p>
        </p:txBody>
      </p:sp>
      <p:sp>
        <p:nvSpPr>
          <p:cNvPr id="11" name="Rectangle 4"/>
          <p:cNvSpPr txBox="1">
            <a:spLocks noChangeArrowheads="1"/>
          </p:cNvSpPr>
          <p:nvPr/>
        </p:nvSpPr>
        <p:spPr>
          <a:xfrm>
            <a:off x="6906400" y="6214151"/>
            <a:ext cx="2279464" cy="4333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10000"/>
              </a:lnSpc>
            </a:pPr>
            <a:r>
              <a:rPr lang="en-US" altLang="zh-CN" sz="2000" b="1" dirty="0" smtClean="0">
                <a:solidFill>
                  <a:srgbClr val="0000FF"/>
                </a:solidFill>
                <a:latin typeface="Times New Roman" pitchFamily="18" charset="0"/>
                <a:ea typeface="华文楷体"/>
                <a:cs typeface="Times New Roman" pitchFamily="18" charset="0"/>
              </a:rPr>
              <a:t>6 turn AC case</a:t>
            </a:r>
            <a:endParaRPr lang="en-US" altLang="zh-CN" sz="2000" b="1" dirty="0">
              <a:solidFill>
                <a:srgbClr val="0000FF"/>
              </a:solidFill>
              <a:latin typeface="Times New Roman" pitchFamily="18" charset="0"/>
              <a:ea typeface="华文楷体"/>
              <a:cs typeface="Times New Roman" pitchFamily="18" charset="0"/>
            </a:endParaRPr>
          </a:p>
        </p:txBody>
      </p:sp>
    </p:spTree>
    <p:extLst>
      <p:ext uri="{BB962C8B-B14F-4D97-AF65-F5344CB8AC3E}">
        <p14:creationId xmlns:p14="http://schemas.microsoft.com/office/powerpoint/2010/main" val="3592797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820096" y="800413"/>
            <a:ext cx="8208912" cy="2923877"/>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zh-CN" altLang="en-US" sz="2200" b="1" dirty="0" smtClean="0">
                <a:latin typeface="华文楷体" panose="02010600040101010101" pitchFamily="2" charset="-122"/>
                <a:ea typeface="华文楷体" panose="02010600040101010101" pitchFamily="2" charset="-122"/>
              </a:rPr>
              <a:t>在结构上，磁铁由上下两个线圈组成，每个线圈有</a:t>
            </a:r>
            <a:r>
              <a:rPr lang="en-US" altLang="zh-CN" sz="2200" b="1" dirty="0" smtClean="0">
                <a:latin typeface="华文楷体" panose="02010600040101010101" pitchFamily="2" charset="-122"/>
                <a:ea typeface="华文楷体" panose="02010600040101010101" pitchFamily="2" charset="-122"/>
              </a:rPr>
              <a:t>3</a:t>
            </a:r>
            <a:r>
              <a:rPr lang="zh-CN" altLang="en-US" sz="2200" b="1" dirty="0" smtClean="0">
                <a:latin typeface="华文楷体" panose="02010600040101010101" pitchFamily="2" charset="-122"/>
                <a:ea typeface="华文楷体" panose="02010600040101010101" pitchFamily="2" charset="-122"/>
              </a:rPr>
              <a:t>匝，由</a:t>
            </a:r>
            <a:r>
              <a:rPr lang="en-US" altLang="zh-CN" sz="2200" b="1" dirty="0" smtClean="0">
                <a:latin typeface="华文楷体" panose="02010600040101010101" pitchFamily="2" charset="-122"/>
                <a:ea typeface="华文楷体" panose="02010600040101010101" pitchFamily="2" charset="-122"/>
              </a:rPr>
              <a:t>6</a:t>
            </a:r>
            <a:r>
              <a:rPr lang="zh-CN" altLang="en-US" sz="2200" b="1" dirty="0" smtClean="0">
                <a:latin typeface="华文楷体" panose="02010600040101010101" pitchFamily="2" charset="-122"/>
                <a:ea typeface="华文楷体" panose="02010600040101010101" pitchFamily="2" charset="-122"/>
              </a:rPr>
              <a:t>个圆弧型导体拼装而成，导体空间位置由精确加工的支撑件保证；</a:t>
            </a:r>
            <a:endParaRPr lang="en-US" altLang="zh-CN" sz="2200" b="1" dirty="0" smtClean="0">
              <a:latin typeface="华文楷体" panose="02010600040101010101" pitchFamily="2" charset="-122"/>
              <a:ea typeface="华文楷体" panose="02010600040101010101" pitchFamily="2" charset="-122"/>
            </a:endParaRPr>
          </a:p>
          <a:p>
            <a:pPr marL="342900" indent="-342900" algn="just">
              <a:spcBef>
                <a:spcPts val="1200"/>
              </a:spcBef>
              <a:buClr>
                <a:srgbClr val="FF0000"/>
              </a:buClr>
              <a:buFont typeface="Wingdings" pitchFamily="2" charset="2"/>
              <a:buChar char="ü"/>
            </a:pPr>
            <a:r>
              <a:rPr lang="zh-CN" altLang="en-US" sz="2200" b="1" dirty="0" smtClean="0">
                <a:latin typeface="华文楷体" panose="02010600040101010101" pitchFamily="2" charset="-122"/>
                <a:ea typeface="华文楷体" panose="02010600040101010101" pitchFamily="2" charset="-122"/>
              </a:rPr>
              <a:t>线圈导体材料为铝，因此可以通过表面阳极化实现匝间绝缘；</a:t>
            </a:r>
            <a:endParaRPr lang="en-US" altLang="zh-CN" sz="2200" b="1" dirty="0" smtClean="0">
              <a:latin typeface="华文楷体" panose="02010600040101010101" pitchFamily="2" charset="-122"/>
              <a:ea typeface="华文楷体" panose="02010600040101010101" pitchFamily="2" charset="-122"/>
            </a:endParaRPr>
          </a:p>
          <a:p>
            <a:pPr marL="342900" indent="-342900" algn="just">
              <a:spcBef>
                <a:spcPts val="1200"/>
              </a:spcBef>
              <a:buClr>
                <a:srgbClr val="FF0000"/>
              </a:buClr>
              <a:buFont typeface="Wingdings" pitchFamily="2" charset="2"/>
              <a:buChar char="ü"/>
            </a:pPr>
            <a:r>
              <a:rPr lang="zh-CN" altLang="en-US" sz="2200" b="1" dirty="0" smtClean="0">
                <a:latin typeface="华文楷体" panose="02010600040101010101" pitchFamily="2" charset="-122"/>
                <a:ea typeface="华文楷体" panose="02010600040101010101" pitchFamily="2" charset="-122"/>
              </a:rPr>
              <a:t>磁铁本体部分在专用平台上装配完成后，整体推入磁屏蔽筒完成总装；</a:t>
            </a:r>
            <a:endParaRPr lang="en-US" altLang="zh-CN" sz="2200" b="1" dirty="0" smtClean="0">
              <a:latin typeface="华文楷体" panose="02010600040101010101" pitchFamily="2" charset="-122"/>
              <a:ea typeface="华文楷体" panose="02010600040101010101" pitchFamily="2" charset="-122"/>
            </a:endParaRPr>
          </a:p>
          <a:p>
            <a:pPr marL="342900" indent="-342900" algn="just">
              <a:spcBef>
                <a:spcPts val="1200"/>
              </a:spcBef>
              <a:buClr>
                <a:srgbClr val="FF0000"/>
              </a:buClr>
              <a:buFont typeface="Wingdings" pitchFamily="2" charset="2"/>
              <a:buChar char="ü"/>
            </a:pPr>
            <a:r>
              <a:rPr lang="zh-CN" altLang="en-US" sz="2200" b="1" dirty="0" smtClean="0">
                <a:latin typeface="华文楷体" panose="02010600040101010101" pitchFamily="2" charset="-122"/>
                <a:ea typeface="华文楷体" panose="02010600040101010101" pitchFamily="2" charset="-122"/>
              </a:rPr>
              <a:t>由于导体形状及磁铁总体装配相对都比较简单，不仅能够保证线圈形位公差，而且可以降低磁铁制作成本。</a:t>
            </a:r>
            <a:endParaRPr lang="en-US" altLang="zh-CN" sz="2200" b="1" dirty="0" smtClean="0">
              <a:latin typeface="华文楷体" panose="02010600040101010101" pitchFamily="2" charset="-122"/>
              <a:ea typeface="华文楷体" panose="02010600040101010101"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0757" y="3766130"/>
            <a:ext cx="4116321" cy="251393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320" y="3832006"/>
            <a:ext cx="2595472" cy="2752388"/>
          </a:xfrm>
          <a:prstGeom prst="rect">
            <a:avLst/>
          </a:prstGeom>
        </p:spPr>
      </p:pic>
      <p:sp>
        <p:nvSpPr>
          <p:cNvPr id="14" name="Rectangle 4"/>
          <p:cNvSpPr txBox="1">
            <a:spLocks noChangeArrowheads="1"/>
          </p:cNvSpPr>
          <p:nvPr/>
        </p:nvSpPr>
        <p:spPr>
          <a:xfrm>
            <a:off x="3069817" y="62882"/>
            <a:ext cx="6119903" cy="5593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CT</a:t>
            </a:r>
            <a:r>
              <a:rPr lang="zh-CN" altLang="en-US" b="1" dirty="0" smtClean="0">
                <a:solidFill>
                  <a:srgbClr val="FF0000"/>
                </a:solidFill>
                <a:ea typeface="华文楷体"/>
                <a:cs typeface="Times New Roman" pitchFamily="18" charset="0"/>
              </a:rPr>
              <a:t>空芯线圈磁铁样机研制进展</a:t>
            </a: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2907606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graphicFrame>
        <p:nvGraphicFramePr>
          <p:cNvPr id="9" name="表格 8"/>
          <p:cNvGraphicFramePr>
            <a:graphicFrameLocks noGrp="1"/>
          </p:cNvGraphicFramePr>
          <p:nvPr>
            <p:extLst>
              <p:ext uri="{D42A27DB-BD31-4B8C-83A1-F6EECF244321}">
                <p14:modId xmlns:p14="http://schemas.microsoft.com/office/powerpoint/2010/main" val="286383769"/>
              </p:ext>
            </p:extLst>
          </p:nvPr>
        </p:nvGraphicFramePr>
        <p:xfrm>
          <a:off x="2568378" y="1130456"/>
          <a:ext cx="6984007" cy="5023948"/>
        </p:xfrm>
        <a:graphic>
          <a:graphicData uri="http://schemas.openxmlformats.org/drawingml/2006/table">
            <a:tbl>
              <a:tblPr>
                <a:tableStyleId>{5940675A-B579-460E-94D1-54222C63F5DA}</a:tableStyleId>
              </a:tblPr>
              <a:tblGrid>
                <a:gridCol w="3175397"/>
                <a:gridCol w="1269819"/>
                <a:gridCol w="1308123"/>
                <a:gridCol w="1230668"/>
              </a:tblGrid>
              <a:tr h="233388">
                <a:tc>
                  <a:txBody>
                    <a:bodyPr/>
                    <a:lstStyle/>
                    <a:p>
                      <a:pPr algn="l" fontAlgn="ctr"/>
                      <a:endParaRPr lang="en-US" sz="2000" b="1" i="0" u="none" strike="noStrike" dirty="0">
                        <a:solidFill>
                          <a:srgbClr val="000000"/>
                        </a:solidFill>
                        <a:effectLst/>
                        <a:latin typeface="宋体"/>
                      </a:endParaRPr>
                    </a:p>
                  </a:txBody>
                  <a:tcPr marL="9525" marR="9525" marT="9525" marB="0" anchor="ctr"/>
                </a:tc>
                <a:tc>
                  <a:txBody>
                    <a:bodyPr/>
                    <a:lstStyle/>
                    <a:p>
                      <a:pPr algn="ctr" fontAlgn="ctr"/>
                      <a:r>
                        <a:rPr lang="en-US" sz="2000" b="1" u="none" strike="noStrike" dirty="0">
                          <a:effectLst/>
                        </a:rPr>
                        <a:t>Iron Yoke</a:t>
                      </a:r>
                      <a:endParaRPr lang="en-US" sz="2000" b="1" i="0" u="none" strike="noStrike" dirty="0">
                        <a:solidFill>
                          <a:srgbClr val="000000"/>
                        </a:solidFill>
                        <a:effectLst/>
                        <a:latin typeface="宋体"/>
                      </a:endParaRPr>
                    </a:p>
                  </a:txBody>
                  <a:tcPr marL="9525" marR="9525" marT="9525" marB="0" anchor="ctr"/>
                </a:tc>
                <a:tc>
                  <a:txBody>
                    <a:bodyPr/>
                    <a:lstStyle/>
                    <a:p>
                      <a:pPr algn="ctr" fontAlgn="ctr"/>
                      <a:r>
                        <a:rPr lang="en-US" sz="2000" b="1" u="none" strike="noStrike" dirty="0" smtClean="0">
                          <a:effectLst/>
                        </a:rPr>
                        <a:t>CT</a:t>
                      </a:r>
                      <a:endParaRPr lang="el-GR" sz="2000" b="1" i="0" u="none" strike="noStrike" dirty="0">
                        <a:solidFill>
                          <a:srgbClr val="000000"/>
                        </a:solidFill>
                        <a:effectLst/>
                        <a:latin typeface="宋体"/>
                      </a:endParaRPr>
                    </a:p>
                  </a:txBody>
                  <a:tcPr marL="9525" marR="9525" marT="9525" marB="0" anchor="ctr"/>
                </a:tc>
                <a:tc>
                  <a:txBody>
                    <a:bodyPr/>
                    <a:lstStyle/>
                    <a:p>
                      <a:pPr algn="ctr" fontAlgn="ctr"/>
                      <a:r>
                        <a:rPr lang="en-US" sz="2000" b="1" u="none" strike="noStrike" dirty="0">
                          <a:effectLst/>
                        </a:rPr>
                        <a:t>CCT</a:t>
                      </a:r>
                      <a:endParaRPr lang="en-US" sz="2000" b="1" i="0" u="none" strike="noStrike" dirty="0">
                        <a:solidFill>
                          <a:srgbClr val="000000"/>
                        </a:solidFill>
                        <a:effectLst/>
                        <a:latin typeface="宋体"/>
                      </a:endParaRPr>
                    </a:p>
                  </a:txBody>
                  <a:tcPr marL="9525" marR="9525" marT="9525" marB="0" anchor="ctr"/>
                </a:tc>
              </a:tr>
              <a:tr h="233388">
                <a:tc>
                  <a:txBody>
                    <a:bodyPr/>
                    <a:lstStyle/>
                    <a:p>
                      <a:pPr>
                        <a:spcAft>
                          <a:spcPts val="0"/>
                        </a:spcAft>
                      </a:pPr>
                      <a:r>
                        <a:rPr lang="en-GB" sz="2000" b="1" dirty="0">
                          <a:solidFill>
                            <a:schemeClr val="tx1"/>
                          </a:solidFill>
                          <a:effectLst/>
                        </a:rPr>
                        <a:t>Max. field [</a:t>
                      </a:r>
                      <a:r>
                        <a:rPr lang="en-GB" sz="2000" b="1" dirty="0" err="1">
                          <a:solidFill>
                            <a:schemeClr val="tx1"/>
                          </a:solidFill>
                          <a:effectLst/>
                        </a:rPr>
                        <a:t>Gs</a:t>
                      </a:r>
                      <a:r>
                        <a:rPr lang="en-GB" sz="2000" b="1" dirty="0">
                          <a:solidFill>
                            <a:schemeClr val="tx1"/>
                          </a:solidFill>
                          <a:effectLst/>
                        </a:rPr>
                        <a:t>]</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338</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338</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338</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r>
              <a:tr h="233388">
                <a:tc>
                  <a:txBody>
                    <a:bodyPr/>
                    <a:lstStyle/>
                    <a:p>
                      <a:pPr>
                        <a:spcAft>
                          <a:spcPts val="0"/>
                        </a:spcAft>
                      </a:pPr>
                      <a:r>
                        <a:rPr lang="en-GB" sz="2000" b="1">
                          <a:solidFill>
                            <a:schemeClr val="tx1"/>
                          </a:solidFill>
                          <a:effectLst/>
                        </a:rPr>
                        <a:t>Min. field [Gs]</a:t>
                      </a:r>
                      <a:endParaRPr lang="zh-CN" sz="2000" b="1">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29</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29</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29</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r>
              <a:tr h="233388">
                <a:tc>
                  <a:txBody>
                    <a:bodyPr/>
                    <a:lstStyle/>
                    <a:p>
                      <a:pPr>
                        <a:spcAft>
                          <a:spcPts val="0"/>
                        </a:spcAft>
                      </a:pPr>
                      <a:r>
                        <a:rPr lang="en-GB" sz="2000" b="1">
                          <a:solidFill>
                            <a:schemeClr val="tx1"/>
                          </a:solidFill>
                          <a:effectLst/>
                        </a:rPr>
                        <a:t>Good field region (mm)</a:t>
                      </a:r>
                      <a:endParaRPr lang="zh-CN" sz="2000" b="1">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55</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55</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55</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r>
              <a:tr h="233388">
                <a:tc>
                  <a:txBody>
                    <a:bodyPr/>
                    <a:lstStyle/>
                    <a:p>
                      <a:pPr>
                        <a:spcAft>
                          <a:spcPts val="0"/>
                        </a:spcAft>
                      </a:pPr>
                      <a:r>
                        <a:rPr lang="en-GB" sz="2000" b="1">
                          <a:solidFill>
                            <a:schemeClr val="tx1"/>
                          </a:solidFill>
                          <a:effectLst/>
                        </a:rPr>
                        <a:t>Field uniformity</a:t>
                      </a:r>
                      <a:endParaRPr lang="zh-CN" sz="2000" b="1">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0.1%</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0.1%</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c>
                  <a:txBody>
                    <a:bodyPr/>
                    <a:lstStyle/>
                    <a:p>
                      <a:pPr algn="ctr">
                        <a:spcAft>
                          <a:spcPts val="0"/>
                        </a:spcAft>
                      </a:pPr>
                      <a:r>
                        <a:rPr lang="en-GB" sz="2000" b="1" dirty="0">
                          <a:solidFill>
                            <a:schemeClr val="tx1"/>
                          </a:solidFill>
                          <a:effectLst/>
                        </a:rPr>
                        <a:t>0.1%</a:t>
                      </a:r>
                      <a:endParaRPr lang="zh-CN" sz="2000" b="1" dirty="0">
                        <a:solidFill>
                          <a:schemeClr val="tx1"/>
                        </a:solidFill>
                        <a:effectLst/>
                        <a:latin typeface="Times New Roman" panose="02020603050405020304" pitchFamily="18" charset="0"/>
                        <a:ea typeface="MS Mincho"/>
                        <a:cs typeface="Times New Roman" panose="02020603050405020304" pitchFamily="18" charset="0"/>
                      </a:endParaRPr>
                    </a:p>
                  </a:txBody>
                  <a:tcPr marL="8212" marR="8212" marT="8212" marB="0" anchor="ctr"/>
                </a:tc>
              </a:tr>
              <a:tr h="233388">
                <a:tc>
                  <a:txBody>
                    <a:bodyPr/>
                    <a:lstStyle/>
                    <a:p>
                      <a:pPr algn="l" fontAlgn="ctr"/>
                      <a:r>
                        <a:rPr lang="en-US" sz="2000" b="1" u="none" strike="noStrike" dirty="0">
                          <a:effectLst/>
                        </a:rPr>
                        <a:t>Turns per </a:t>
                      </a:r>
                      <a:r>
                        <a:rPr lang="en-US" sz="2000" b="1" u="none" strike="noStrike" dirty="0" smtClean="0">
                          <a:effectLst/>
                        </a:rPr>
                        <a:t>magnet</a:t>
                      </a:r>
                      <a:endParaRPr lang="en-US"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u="none" strike="noStrike" dirty="0" smtClean="0">
                          <a:effectLst/>
                        </a:rPr>
                        <a:t>2</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000000"/>
                          </a:solidFill>
                          <a:effectLst/>
                          <a:latin typeface="宋体"/>
                        </a:rPr>
                        <a:t>4</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234</a:t>
                      </a:r>
                      <a:endParaRPr lang="en-US" altLang="zh-CN" sz="2000" b="1" i="0" u="none" strike="noStrike" dirty="0">
                        <a:solidFill>
                          <a:srgbClr val="000000"/>
                        </a:solidFill>
                        <a:effectLst/>
                        <a:latin typeface="宋体"/>
                      </a:endParaRPr>
                    </a:p>
                  </a:txBody>
                  <a:tcPr marL="9525" marR="9525" marT="9525" marB="0" anchor="ctr"/>
                </a:tc>
              </a:tr>
              <a:tr h="233388">
                <a:tc>
                  <a:txBody>
                    <a:bodyPr/>
                    <a:lstStyle/>
                    <a:p>
                      <a:pPr algn="l" fontAlgn="ctr"/>
                      <a:r>
                        <a:rPr lang="en-US" sz="2000" b="1" u="none" strike="noStrike" dirty="0" err="1" smtClean="0">
                          <a:solidFill>
                            <a:srgbClr val="FF0000"/>
                          </a:solidFill>
                          <a:effectLst/>
                        </a:rPr>
                        <a:t>Max.current</a:t>
                      </a:r>
                      <a:r>
                        <a:rPr lang="en-US" sz="2000" b="1" u="none" strike="noStrike" dirty="0" smtClean="0">
                          <a:solidFill>
                            <a:srgbClr val="FF0000"/>
                          </a:solidFill>
                          <a:effectLst/>
                        </a:rPr>
                        <a:t> (A)</a:t>
                      </a:r>
                      <a:endParaRPr lang="en-US"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u="none" strike="noStrike" dirty="0">
                          <a:solidFill>
                            <a:srgbClr val="FF0000"/>
                          </a:solidFill>
                          <a:effectLst/>
                        </a:rPr>
                        <a:t>856</a:t>
                      </a:r>
                      <a:endParaRPr lang="en-US" altLang="zh-CN"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u="none" strike="noStrike" dirty="0">
                          <a:solidFill>
                            <a:srgbClr val="FF0000"/>
                          </a:solidFill>
                          <a:effectLst/>
                        </a:rPr>
                        <a:t>1275</a:t>
                      </a:r>
                      <a:endParaRPr lang="en-US" altLang="zh-CN"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FF0000"/>
                          </a:solidFill>
                          <a:effectLst/>
                          <a:latin typeface="+mn-lt"/>
                        </a:rPr>
                        <a:t>481</a:t>
                      </a:r>
                      <a:endParaRPr lang="en-US" altLang="zh-CN" sz="2000" b="1" i="0" u="none" strike="noStrike" dirty="0">
                        <a:solidFill>
                          <a:srgbClr val="FF0000"/>
                        </a:solidFill>
                        <a:effectLst/>
                        <a:latin typeface="宋体"/>
                      </a:endParaRPr>
                    </a:p>
                  </a:txBody>
                  <a:tcPr marL="9525" marR="9525" marT="9525" marB="0" anchor="ctr"/>
                </a:tc>
              </a:tr>
              <a:tr h="233388">
                <a:tc>
                  <a:txBody>
                    <a:bodyPr/>
                    <a:lstStyle/>
                    <a:p>
                      <a:pPr algn="l" fontAlgn="ctr"/>
                      <a:r>
                        <a:rPr lang="en-US" sz="2000" b="1" u="none" strike="noStrike" dirty="0" err="1" smtClean="0">
                          <a:effectLst/>
                        </a:rPr>
                        <a:t>Min.current</a:t>
                      </a:r>
                      <a:r>
                        <a:rPr lang="en-US" sz="2000" b="1" u="none" strike="noStrike" dirty="0" smtClean="0">
                          <a:effectLst/>
                        </a:rPr>
                        <a:t> </a:t>
                      </a:r>
                      <a:r>
                        <a:rPr lang="en-US" altLang="zh-CN" sz="2000" b="1" u="none" strike="noStrike" dirty="0" smtClean="0">
                          <a:effectLst/>
                        </a:rPr>
                        <a:t>(A)</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u="none" strike="noStrike" dirty="0" smtClean="0">
                          <a:effectLst/>
                        </a:rPr>
                        <a:t>73</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u="none" strike="noStrike" dirty="0">
                          <a:effectLst/>
                        </a:rPr>
                        <a:t>109</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41</a:t>
                      </a:r>
                      <a:endParaRPr lang="en-US" altLang="zh-CN" sz="2000" b="1" i="0" u="none" strike="noStrike" dirty="0">
                        <a:solidFill>
                          <a:srgbClr val="000000"/>
                        </a:solidFill>
                        <a:effectLst/>
                        <a:latin typeface="宋体"/>
                      </a:endParaRPr>
                    </a:p>
                  </a:txBody>
                  <a:tcPr marL="9525" marR="9525" marT="9525" marB="0" anchor="ctr"/>
                </a:tc>
              </a:tr>
              <a:tr h="263503">
                <a:tc>
                  <a:txBody>
                    <a:bodyPr/>
                    <a:lstStyle/>
                    <a:p>
                      <a:pPr algn="l" fontAlgn="ctr"/>
                      <a:r>
                        <a:rPr lang="en-US" sz="2000" b="1" u="none" strike="noStrike">
                          <a:effectLst/>
                        </a:rPr>
                        <a:t>Conductor area (mm</a:t>
                      </a:r>
                      <a:r>
                        <a:rPr lang="en-US" sz="2000" b="1" u="none" strike="noStrike" baseline="30000">
                          <a:effectLst/>
                        </a:rPr>
                        <a:t>2</a:t>
                      </a:r>
                      <a:r>
                        <a:rPr lang="en-US" sz="2000" b="1" u="none" strike="noStrike">
                          <a:effectLst/>
                        </a:rPr>
                        <a:t>)</a:t>
                      </a:r>
                      <a:endParaRPr lang="en-US" sz="2000" b="1" i="0" u="none" strike="noStrike">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1200</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1945</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900</a:t>
                      </a:r>
                      <a:endParaRPr lang="en-US" altLang="zh-CN" sz="2000" b="1" i="0" u="none" strike="noStrike" dirty="0">
                        <a:solidFill>
                          <a:srgbClr val="000000"/>
                        </a:solidFill>
                        <a:effectLst/>
                        <a:latin typeface="宋体"/>
                      </a:endParaRPr>
                    </a:p>
                  </a:txBody>
                  <a:tcPr marL="9525" marR="9525" marT="9525" marB="0" anchor="ctr"/>
                </a:tc>
              </a:tr>
              <a:tr h="233388">
                <a:tc>
                  <a:txBody>
                    <a:bodyPr/>
                    <a:lstStyle/>
                    <a:p>
                      <a:pPr algn="l" fontAlgn="ctr"/>
                      <a:r>
                        <a:rPr lang="en-US" sz="2000" b="1" u="none" strike="noStrike" dirty="0" err="1" smtClean="0">
                          <a:effectLst/>
                        </a:rPr>
                        <a:t>Max.current</a:t>
                      </a:r>
                      <a:r>
                        <a:rPr lang="en-US" sz="2000" b="1" u="none" strike="noStrike" baseline="0" dirty="0">
                          <a:effectLst/>
                        </a:rPr>
                        <a:t> </a:t>
                      </a:r>
                      <a:r>
                        <a:rPr lang="en-US" sz="2000" b="1" u="none" strike="noStrike" dirty="0" smtClean="0">
                          <a:effectLst/>
                        </a:rPr>
                        <a:t>density(A/mm</a:t>
                      </a:r>
                      <a:r>
                        <a:rPr lang="en-US" sz="2000" b="1" u="none" strike="noStrike" baseline="30000" dirty="0" smtClean="0">
                          <a:effectLst/>
                        </a:rPr>
                        <a:t>2</a:t>
                      </a:r>
                      <a:r>
                        <a:rPr lang="en-US" sz="2000" b="1" u="none" strike="noStrike" dirty="0">
                          <a:effectLst/>
                        </a:rPr>
                        <a:t>)</a:t>
                      </a:r>
                      <a:endParaRPr lang="en-US"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0.71</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0.66</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u="none" strike="noStrike" dirty="0" smtClean="0">
                          <a:effectLst/>
                        </a:rPr>
                        <a:t>0.53</a:t>
                      </a:r>
                      <a:endParaRPr lang="en-US" altLang="zh-CN" sz="2000" b="1" i="0" u="none" strike="noStrike" dirty="0">
                        <a:solidFill>
                          <a:srgbClr val="000000"/>
                        </a:solidFill>
                        <a:effectLst/>
                        <a:latin typeface="宋体"/>
                      </a:endParaRPr>
                    </a:p>
                  </a:txBody>
                  <a:tcPr marL="9525" marR="9525" marT="9525" marB="0" anchor="ctr"/>
                </a:tc>
              </a:tr>
              <a:tr h="233388">
                <a:tc>
                  <a:txBody>
                    <a:bodyPr/>
                    <a:lstStyle/>
                    <a:p>
                      <a:pPr algn="l" fontAlgn="ctr"/>
                      <a:r>
                        <a:rPr lang="en-US" sz="2000" b="1" u="none" strike="noStrike" dirty="0">
                          <a:solidFill>
                            <a:srgbClr val="FF0000"/>
                          </a:solidFill>
                          <a:effectLst/>
                        </a:rPr>
                        <a:t>Max. power loss (W)</a:t>
                      </a:r>
                      <a:endParaRPr lang="en-US"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FF0000"/>
                          </a:solidFill>
                          <a:effectLst/>
                          <a:latin typeface="+mn-lt"/>
                        </a:rPr>
                        <a:t>425</a:t>
                      </a:r>
                      <a:endParaRPr lang="en-US" altLang="zh-CN"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FF0000"/>
                          </a:solidFill>
                          <a:effectLst/>
                          <a:latin typeface="+mn-lt"/>
                        </a:rPr>
                        <a:t>1320</a:t>
                      </a:r>
                      <a:endParaRPr lang="en-US" altLang="zh-CN"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FF0000"/>
                          </a:solidFill>
                          <a:effectLst/>
                          <a:latin typeface="+mn-lt"/>
                        </a:rPr>
                        <a:t>1665</a:t>
                      </a:r>
                      <a:endParaRPr lang="en-US" altLang="zh-CN" sz="2000" b="1" i="0" u="none" strike="noStrike" dirty="0">
                        <a:solidFill>
                          <a:srgbClr val="FF0000"/>
                        </a:solidFill>
                        <a:effectLst/>
                        <a:latin typeface="宋体"/>
                      </a:endParaRPr>
                    </a:p>
                  </a:txBody>
                  <a:tcPr marL="9525" marR="9525" marT="9525" marB="0" anchor="ctr"/>
                </a:tc>
              </a:tr>
              <a:tr h="233388">
                <a:tc>
                  <a:txBody>
                    <a:bodyPr/>
                    <a:lstStyle/>
                    <a:p>
                      <a:pPr algn="l" fontAlgn="ctr"/>
                      <a:r>
                        <a:rPr lang="en-US" sz="2000" b="1" u="none" strike="noStrike" dirty="0">
                          <a:solidFill>
                            <a:srgbClr val="FF0000"/>
                          </a:solidFill>
                          <a:effectLst/>
                        </a:rPr>
                        <a:t>Avg. power loss </a:t>
                      </a:r>
                      <a:r>
                        <a:rPr lang="en-US" sz="2000" b="1" u="none" strike="noStrike" dirty="0" smtClean="0">
                          <a:solidFill>
                            <a:srgbClr val="FF0000"/>
                          </a:solidFill>
                          <a:effectLst/>
                        </a:rPr>
                        <a:t>(W)</a:t>
                      </a:r>
                      <a:endParaRPr lang="en-US"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u="none" strike="noStrike" kern="1200" dirty="0" smtClean="0">
                          <a:solidFill>
                            <a:srgbClr val="FF0000"/>
                          </a:solidFill>
                          <a:effectLst/>
                          <a:latin typeface="+mn-lt"/>
                          <a:ea typeface="+mn-ea"/>
                          <a:cs typeface="+mn-cs"/>
                        </a:rPr>
                        <a:t>170</a:t>
                      </a:r>
                      <a:endParaRPr lang="en-US" altLang="zh-CN" sz="2000" b="1" u="none" strike="noStrike" kern="1200" dirty="0">
                        <a:solidFill>
                          <a:srgbClr val="FF0000"/>
                        </a:solidFill>
                        <a:effectLst/>
                        <a:latin typeface="+mn-lt"/>
                        <a:ea typeface="+mn-ea"/>
                        <a:cs typeface="+mn-cs"/>
                      </a:endParaRPr>
                    </a:p>
                  </a:txBody>
                  <a:tcPr marL="9525" marR="9525" marT="9525" marB="0" anchor="ctr"/>
                </a:tc>
                <a:tc>
                  <a:txBody>
                    <a:bodyPr/>
                    <a:lstStyle/>
                    <a:p>
                      <a:pPr algn="ctr" fontAlgn="ctr"/>
                      <a:r>
                        <a:rPr lang="en-US" altLang="zh-CN" sz="2000" b="1" u="none" strike="noStrike" dirty="0" smtClean="0">
                          <a:solidFill>
                            <a:srgbClr val="FF0000"/>
                          </a:solidFill>
                          <a:effectLst/>
                        </a:rPr>
                        <a:t>528</a:t>
                      </a:r>
                      <a:endParaRPr lang="en-US" altLang="zh-CN"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i="0" u="none" strike="noStrike" dirty="0" smtClean="0">
                          <a:solidFill>
                            <a:srgbClr val="FF0000"/>
                          </a:solidFill>
                          <a:effectLst/>
                          <a:latin typeface="+mn-lt"/>
                        </a:rPr>
                        <a:t>666</a:t>
                      </a:r>
                      <a:endParaRPr lang="en-US" altLang="zh-CN" sz="2000" b="1" i="0" u="none" strike="noStrike" dirty="0">
                        <a:solidFill>
                          <a:srgbClr val="FF0000"/>
                        </a:solidFill>
                        <a:effectLst/>
                        <a:latin typeface="宋体"/>
                      </a:endParaRPr>
                    </a:p>
                  </a:txBody>
                  <a:tcPr marL="9525" marR="9525" marT="9525" marB="0" anchor="ctr"/>
                </a:tc>
              </a:tr>
              <a:tr h="233388">
                <a:tc>
                  <a:txBody>
                    <a:bodyPr/>
                    <a:lstStyle/>
                    <a:p>
                      <a:pPr algn="l" fontAlgn="ctr"/>
                      <a:r>
                        <a:rPr lang="en-US" sz="2000" b="1" u="none" strike="noStrike">
                          <a:solidFill>
                            <a:srgbClr val="FF0000"/>
                          </a:solidFill>
                          <a:effectLst/>
                        </a:rPr>
                        <a:t>Inductance (mH)</a:t>
                      </a:r>
                      <a:endParaRPr lang="en-US" sz="2000" b="1" i="0" u="none" strike="noStrike">
                        <a:solidFill>
                          <a:srgbClr val="FF0000"/>
                        </a:solidFill>
                        <a:effectLst/>
                        <a:latin typeface="宋体"/>
                      </a:endParaRPr>
                    </a:p>
                  </a:txBody>
                  <a:tcPr marL="9525" marR="9525" marT="9525" marB="0" anchor="ctr"/>
                </a:tc>
                <a:tc>
                  <a:txBody>
                    <a:bodyPr/>
                    <a:lstStyle/>
                    <a:p>
                      <a:pPr algn="ctr" fontAlgn="ctr"/>
                      <a:r>
                        <a:rPr lang="en-US" altLang="zh-CN" sz="2000" b="1" u="none" strike="noStrike" dirty="0" smtClean="0">
                          <a:solidFill>
                            <a:srgbClr val="FF0000"/>
                          </a:solidFill>
                          <a:effectLst/>
                        </a:rPr>
                        <a:t>0.08</a:t>
                      </a:r>
                      <a:endParaRPr lang="en-US" altLang="zh-CN" sz="2000" b="1" i="0" u="none" strike="noStrike" dirty="0">
                        <a:solidFill>
                          <a:srgbClr val="FF0000"/>
                        </a:solidFill>
                        <a:effectLst/>
                        <a:latin typeface="宋体"/>
                      </a:endParaRPr>
                    </a:p>
                  </a:txBody>
                  <a:tcPr marL="9525" marR="9525" marT="9525" marB="0" anchor="ctr"/>
                </a:tc>
                <a:tc>
                  <a:txBody>
                    <a:bodyPr/>
                    <a:lstStyle/>
                    <a:p>
                      <a:pPr algn="ctr" fontAlgn="ctr"/>
                      <a:r>
                        <a:rPr lang="en-US" altLang="zh-CN" sz="2000" b="1" u="none" strike="noStrike">
                          <a:solidFill>
                            <a:srgbClr val="FF0000"/>
                          </a:solidFill>
                          <a:effectLst/>
                        </a:rPr>
                        <a:t>0.36</a:t>
                      </a:r>
                      <a:endParaRPr lang="en-US" altLang="zh-CN" sz="2000" b="1" i="0" u="none" strike="noStrike">
                        <a:solidFill>
                          <a:srgbClr val="FF0000"/>
                        </a:solidFill>
                        <a:effectLst/>
                        <a:latin typeface="宋体"/>
                      </a:endParaRPr>
                    </a:p>
                  </a:txBody>
                  <a:tcPr marL="9525" marR="9525" marT="9525" marB="0" anchor="ctr"/>
                </a:tc>
                <a:tc>
                  <a:txBody>
                    <a:bodyPr/>
                    <a:lstStyle/>
                    <a:p>
                      <a:pPr algn="ctr" fontAlgn="ctr"/>
                      <a:r>
                        <a:rPr lang="en-US" altLang="zh-CN" sz="2000" b="1" u="none" strike="noStrike" dirty="0">
                          <a:solidFill>
                            <a:srgbClr val="FF0000"/>
                          </a:solidFill>
                          <a:effectLst/>
                        </a:rPr>
                        <a:t>1.5</a:t>
                      </a:r>
                      <a:endParaRPr lang="en-US" altLang="zh-CN" sz="2000" b="1" i="0" u="none" strike="noStrike" dirty="0">
                        <a:solidFill>
                          <a:srgbClr val="FF0000"/>
                        </a:solidFill>
                        <a:effectLst/>
                        <a:latin typeface="宋体"/>
                      </a:endParaRPr>
                    </a:p>
                  </a:txBody>
                  <a:tcPr marL="9525" marR="9525" marT="9525" marB="0" anchor="ctr"/>
                </a:tc>
              </a:tr>
              <a:tr h="233388">
                <a:tc>
                  <a:txBody>
                    <a:bodyPr/>
                    <a:lstStyle/>
                    <a:p>
                      <a:pPr algn="l" fontAlgn="ctr"/>
                      <a:r>
                        <a:rPr lang="en-US" sz="2000" b="1" u="none" strike="noStrike" dirty="0">
                          <a:effectLst/>
                        </a:rPr>
                        <a:t>Magnet </a:t>
                      </a:r>
                      <a:r>
                        <a:rPr lang="en-US" sz="2000" b="1" u="none" strike="noStrike" dirty="0" err="1" smtClean="0">
                          <a:effectLst/>
                        </a:rPr>
                        <a:t>size（mm</a:t>
                      </a:r>
                      <a:r>
                        <a:rPr lang="en-US" sz="2000" b="1" u="none" strike="noStrike" dirty="0">
                          <a:effectLst/>
                        </a:rPr>
                        <a:t>）</a:t>
                      </a:r>
                      <a:endParaRPr lang="en-US"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u="none" strike="noStrike" dirty="0" smtClean="0">
                          <a:effectLst/>
                        </a:rPr>
                        <a:t>330</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300</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i="0" u="none" strike="noStrike" dirty="0" smtClean="0">
                          <a:solidFill>
                            <a:schemeClr val="tx1"/>
                          </a:solidFill>
                          <a:effectLst/>
                          <a:latin typeface="+mn-lt"/>
                        </a:rPr>
                        <a:t>360</a:t>
                      </a:r>
                      <a:endParaRPr lang="en-US" altLang="zh-CN" sz="2000" b="1" i="0" u="none" strike="noStrike" dirty="0">
                        <a:solidFill>
                          <a:srgbClr val="000000"/>
                        </a:solidFill>
                        <a:effectLst/>
                        <a:latin typeface="宋体"/>
                      </a:endParaRPr>
                    </a:p>
                  </a:txBody>
                  <a:tcPr marL="9525" marR="9525" marT="9525" marB="0" anchor="ctr"/>
                </a:tc>
              </a:tr>
              <a:tr h="233388">
                <a:tc>
                  <a:txBody>
                    <a:bodyPr/>
                    <a:lstStyle/>
                    <a:p>
                      <a:pPr algn="l" fontAlgn="ctr"/>
                      <a:r>
                        <a:rPr lang="en-US" sz="2000" b="1" u="none" strike="noStrike">
                          <a:effectLst/>
                        </a:rPr>
                        <a:t>Magnet length (mm)</a:t>
                      </a:r>
                      <a:endParaRPr lang="en-US" sz="2000" b="1" i="0" u="none" strike="noStrike">
                        <a:solidFill>
                          <a:srgbClr val="000000"/>
                        </a:solidFill>
                        <a:effectLst/>
                        <a:latin typeface="宋体"/>
                      </a:endParaRPr>
                    </a:p>
                  </a:txBody>
                  <a:tcPr marL="9525" marR="9525" marT="9525" marB="0" anchor="ctr"/>
                </a:tc>
                <a:tc>
                  <a:txBody>
                    <a:bodyPr/>
                    <a:lstStyle/>
                    <a:p>
                      <a:pPr algn="ctr" fontAlgn="ctr"/>
                      <a:r>
                        <a:rPr lang="en-US" altLang="zh-CN" sz="2000" b="1" u="none" strike="noStrike">
                          <a:effectLst/>
                        </a:rPr>
                        <a:t>4650</a:t>
                      </a:r>
                      <a:endParaRPr lang="en-US" altLang="zh-CN" sz="2000" b="1" i="0" u="none" strike="noStrike">
                        <a:solidFill>
                          <a:srgbClr val="000000"/>
                        </a:solidFill>
                        <a:effectLst/>
                        <a:latin typeface="宋体"/>
                      </a:endParaRPr>
                    </a:p>
                  </a:txBody>
                  <a:tcPr marL="9525" marR="9525" marT="9525" marB="0" anchor="ctr"/>
                </a:tc>
                <a:tc>
                  <a:txBody>
                    <a:bodyPr/>
                    <a:lstStyle/>
                    <a:p>
                      <a:pPr algn="ctr" fontAlgn="ctr"/>
                      <a:r>
                        <a:rPr lang="en-US" altLang="zh-CN" sz="2000" b="1" u="none" strike="noStrike">
                          <a:effectLst/>
                        </a:rPr>
                        <a:t>4632</a:t>
                      </a:r>
                      <a:endParaRPr lang="en-US" altLang="zh-CN" sz="2000" b="1" i="0" u="none" strike="noStrike">
                        <a:solidFill>
                          <a:srgbClr val="000000"/>
                        </a:solidFill>
                        <a:effectLst/>
                        <a:latin typeface="宋体"/>
                      </a:endParaRPr>
                    </a:p>
                  </a:txBody>
                  <a:tcPr marL="9525" marR="9525" marT="9525" marB="0" anchor="ctr"/>
                </a:tc>
                <a:tc>
                  <a:txBody>
                    <a:bodyPr/>
                    <a:lstStyle/>
                    <a:p>
                      <a:pPr algn="ctr" fontAlgn="ctr"/>
                      <a:r>
                        <a:rPr lang="en-US" altLang="zh-CN" sz="2000" b="1" u="none" strike="noStrike" dirty="0" smtClean="0">
                          <a:effectLst/>
                        </a:rPr>
                        <a:t>4865</a:t>
                      </a:r>
                      <a:endParaRPr lang="en-US" altLang="zh-CN" sz="2000" b="1" i="0" u="none" strike="noStrike" dirty="0">
                        <a:solidFill>
                          <a:srgbClr val="000000"/>
                        </a:solidFill>
                        <a:effectLst/>
                        <a:latin typeface="宋体"/>
                      </a:endParaRPr>
                    </a:p>
                  </a:txBody>
                  <a:tcPr marL="9525" marR="9525" marT="9525" marB="0" anchor="ctr"/>
                </a:tc>
              </a:tr>
              <a:tr h="233388">
                <a:tc>
                  <a:txBody>
                    <a:bodyPr/>
                    <a:lstStyle/>
                    <a:p>
                      <a:pPr algn="l" fontAlgn="ctr"/>
                      <a:r>
                        <a:rPr lang="en-US" sz="2000" b="1" u="none" strike="noStrike" dirty="0">
                          <a:effectLst/>
                        </a:rPr>
                        <a:t>Magnet weight (ton)</a:t>
                      </a:r>
                      <a:endParaRPr lang="en-US"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u="none" strike="noStrike" dirty="0">
                          <a:effectLst/>
                        </a:rPr>
                        <a:t>1.4</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u="none" strike="noStrike" dirty="0" smtClean="0">
                          <a:effectLst/>
                        </a:rPr>
                        <a:t>0.6</a:t>
                      </a:r>
                      <a:endParaRPr lang="en-US" altLang="zh-CN" sz="2000" b="1" i="0" u="none" strike="noStrike" dirty="0">
                        <a:solidFill>
                          <a:srgbClr val="000000"/>
                        </a:solidFill>
                        <a:effectLst/>
                        <a:latin typeface="宋体"/>
                      </a:endParaRPr>
                    </a:p>
                  </a:txBody>
                  <a:tcPr marL="9525" marR="9525" marT="9525" marB="0" anchor="ctr"/>
                </a:tc>
                <a:tc>
                  <a:txBody>
                    <a:bodyPr/>
                    <a:lstStyle/>
                    <a:p>
                      <a:pPr algn="ctr" fontAlgn="ctr"/>
                      <a:r>
                        <a:rPr lang="en-US" altLang="zh-CN" sz="2000" b="1" u="none" strike="noStrike" dirty="0" smtClean="0">
                          <a:effectLst/>
                        </a:rPr>
                        <a:t>0.65</a:t>
                      </a:r>
                      <a:endParaRPr lang="en-US" altLang="zh-CN" sz="2000" b="1" i="0" u="none" strike="noStrike" dirty="0">
                        <a:solidFill>
                          <a:srgbClr val="000000"/>
                        </a:solidFill>
                        <a:effectLst/>
                        <a:latin typeface="宋体"/>
                      </a:endParaRPr>
                    </a:p>
                  </a:txBody>
                  <a:tcPr marL="9525" marR="9525" marT="9525" marB="0" anchor="ctr"/>
                </a:tc>
              </a:tr>
            </a:tbl>
          </a:graphicData>
        </a:graphic>
      </p:graphicFrame>
      <p:sp>
        <p:nvSpPr>
          <p:cNvPr id="10" name="Rectangle 4"/>
          <p:cNvSpPr txBox="1">
            <a:spLocks noChangeArrowheads="1"/>
          </p:cNvSpPr>
          <p:nvPr/>
        </p:nvSpPr>
        <p:spPr>
          <a:xfrm>
            <a:off x="3022442" y="91200"/>
            <a:ext cx="6313919"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zh-CN" altLang="en-US" b="1" dirty="0" smtClean="0">
                <a:solidFill>
                  <a:srgbClr val="FF0000"/>
                </a:solidFill>
                <a:ea typeface="华文楷体"/>
                <a:cs typeface="Times New Roman" pitchFamily="18" charset="0"/>
              </a:rPr>
              <a:t>三种设计方案磁铁参数对比</a:t>
            </a: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2049354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2014389" y="775158"/>
            <a:ext cx="8017670" cy="1569660"/>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0000FF"/>
                </a:solidFill>
                <a:ea typeface="华文楷体"/>
                <a:cs typeface="Times New Roman" pitchFamily="18" charset="0"/>
              </a:rPr>
              <a:t>By exploring several international companies that can produce Hall probe field measurement systems, we found one set of high precision system that could meet the requirements of the low field measurement. </a:t>
            </a:r>
            <a:endParaRPr lang="en-US" altLang="zh-CN" sz="2400" b="1" dirty="0">
              <a:solidFill>
                <a:srgbClr val="0000FF"/>
              </a:solidFill>
              <a:ea typeface="华文楷体"/>
              <a:cs typeface="Times New Roman" pitchFamily="18" charset="0"/>
            </a:endParaRPr>
          </a:p>
        </p:txBody>
      </p:sp>
      <p:sp>
        <p:nvSpPr>
          <p:cNvPr id="10" name="Rectangle 4"/>
          <p:cNvSpPr txBox="1">
            <a:spLocks noChangeArrowheads="1"/>
          </p:cNvSpPr>
          <p:nvPr/>
        </p:nvSpPr>
        <p:spPr>
          <a:xfrm>
            <a:off x="2418937" y="115292"/>
            <a:ext cx="7208574"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High precision field measurement system</a:t>
            </a:r>
            <a:endParaRPr lang="en-US" altLang="zh-CN" b="1" dirty="0">
              <a:solidFill>
                <a:srgbClr val="FF0000"/>
              </a:solidFill>
              <a:ea typeface="华文楷体"/>
              <a:cs typeface="Times New Roman" pitchFamily="18"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8002" y="2344818"/>
            <a:ext cx="62388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507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2105020" y="908531"/>
            <a:ext cx="7836408"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0000FF"/>
                </a:solidFill>
                <a:ea typeface="华文楷体"/>
                <a:cs typeface="Times New Roman" pitchFamily="18" charset="0"/>
              </a:rPr>
              <a:t>The specifications of the measurement system (</a:t>
            </a:r>
            <a:r>
              <a:rPr lang="en-US" altLang="zh-CN" sz="2400" b="1" dirty="0" smtClean="0">
                <a:solidFill>
                  <a:srgbClr val="0000FF"/>
                </a:solidFill>
                <a:ea typeface="华文楷体"/>
                <a:cs typeface="Times New Roman" pitchFamily="18" charset="0"/>
                <a:hlinkClick r:id="rId2"/>
              </a:rPr>
              <a:t>@F.W</a:t>
            </a:r>
            <a:r>
              <a:rPr lang="en-US" altLang="zh-CN" sz="2400" b="1" dirty="0" smtClean="0">
                <a:solidFill>
                  <a:srgbClr val="0000FF"/>
                </a:solidFill>
                <a:ea typeface="华文楷体"/>
                <a:cs typeface="Times New Roman" pitchFamily="18" charset="0"/>
              </a:rPr>
              <a:t>. Bell)</a:t>
            </a:r>
            <a:endParaRPr lang="en-US" altLang="zh-CN" sz="2400" b="1" dirty="0">
              <a:solidFill>
                <a:srgbClr val="0000FF"/>
              </a:solidFill>
              <a:ea typeface="华文楷体"/>
              <a:cs typeface="Times New Roman" pitchFamily="18" charset="0"/>
            </a:endParaRPr>
          </a:p>
        </p:txBody>
      </p:sp>
      <p:sp>
        <p:nvSpPr>
          <p:cNvPr id="10" name="Rectangle 4"/>
          <p:cNvSpPr txBox="1">
            <a:spLocks noChangeArrowheads="1"/>
          </p:cNvSpPr>
          <p:nvPr/>
        </p:nvSpPr>
        <p:spPr>
          <a:xfrm>
            <a:off x="2418937" y="115292"/>
            <a:ext cx="7208574"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High precision field measurement system</a:t>
            </a:r>
            <a:endParaRPr lang="en-US" altLang="zh-CN" b="1" dirty="0">
              <a:solidFill>
                <a:srgbClr val="FF0000"/>
              </a:solidFill>
              <a:ea typeface="华文楷体"/>
              <a:cs typeface="Times New Roman" pitchFamily="18" charset="0"/>
            </a:endParaRPr>
          </a:p>
        </p:txBody>
      </p:sp>
      <p:pic>
        <p:nvPicPr>
          <p:cNvPr id="6" name="table"/>
          <p:cNvPicPr>
            <a:picLocks noChangeAspect="1"/>
          </p:cNvPicPr>
          <p:nvPr/>
        </p:nvPicPr>
        <p:blipFill>
          <a:blip r:embed="rId3"/>
          <a:stretch>
            <a:fillRect/>
          </a:stretch>
        </p:blipFill>
        <p:spPr>
          <a:xfrm>
            <a:off x="2181474" y="1531166"/>
            <a:ext cx="7683500" cy="4480340"/>
          </a:xfrm>
          <a:prstGeom prst="rect">
            <a:avLst/>
          </a:prstGeom>
        </p:spPr>
      </p:pic>
    </p:spTree>
    <p:extLst>
      <p:ext uri="{BB962C8B-B14F-4D97-AF65-F5344CB8AC3E}">
        <p14:creationId xmlns:p14="http://schemas.microsoft.com/office/powerpoint/2010/main" val="3120985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03512" y="260648"/>
            <a:ext cx="8437562" cy="647700"/>
          </a:xfrm>
          <a:prstGeom prst="rect">
            <a:avLst/>
          </a:prstGeom>
        </p:spPr>
        <p:txBody>
          <a:bodyPr vert="horz" lIns="91440" tIns="45720" rIns="91440" bIns="45720" rtlCol="0" anchor="ctr">
            <a:normAutofit/>
          </a:bodyPr>
          <a:lstStyle/>
          <a:p>
            <a:pPr algn="ctr">
              <a:spcBef>
                <a:spcPct val="0"/>
              </a:spcBef>
              <a:defRPr/>
            </a:pPr>
            <a:r>
              <a:rPr lang="en-US" altLang="zh-CN" sz="3200" b="1" dirty="0" smtClean="0">
                <a:solidFill>
                  <a:srgbClr val="FF0000"/>
                </a:solidFill>
                <a:ea typeface="+mj-ea"/>
                <a:cs typeface="+mj-cs"/>
              </a:rPr>
              <a:t>Contents</a:t>
            </a:r>
            <a:endParaRPr lang="en-US" altLang="zh-CN" sz="3200" b="1" dirty="0">
              <a:solidFill>
                <a:srgbClr val="FF0000"/>
              </a:solidFill>
              <a:ea typeface="+mj-ea"/>
              <a:cs typeface="+mj-cs"/>
            </a:endParaRPr>
          </a:p>
        </p:txBody>
      </p:sp>
      <p:sp>
        <p:nvSpPr>
          <p:cNvPr id="7" name="Line 3"/>
          <p:cNvSpPr>
            <a:spLocks noChangeShapeType="1"/>
          </p:cNvSpPr>
          <p:nvPr/>
        </p:nvSpPr>
        <p:spPr bwMode="auto">
          <a:xfrm>
            <a:off x="1919537" y="836712"/>
            <a:ext cx="8207375" cy="0"/>
          </a:xfrm>
          <a:prstGeom prst="line">
            <a:avLst/>
          </a:prstGeom>
          <a:noFill/>
          <a:ln w="76200">
            <a:solidFill>
              <a:srgbClr val="FF6600"/>
            </a:solidFill>
            <a:round/>
            <a:headEnd/>
            <a:tailEnd/>
          </a:ln>
        </p:spPr>
        <p:txBody>
          <a:bodyPr/>
          <a:lstStyle/>
          <a:p>
            <a:endParaRPr lang="zh-CN" altLang="en-US"/>
          </a:p>
        </p:txBody>
      </p:sp>
      <p:sp>
        <p:nvSpPr>
          <p:cNvPr id="8" name="副标题 2"/>
          <p:cNvSpPr>
            <a:spLocks noGrp="1"/>
          </p:cNvSpPr>
          <p:nvPr>
            <p:ph type="subTitle" idx="1"/>
          </p:nvPr>
        </p:nvSpPr>
        <p:spPr>
          <a:xfrm>
            <a:off x="2203376" y="1156744"/>
            <a:ext cx="7370392" cy="4521680"/>
          </a:xfrm>
        </p:spPr>
        <p:txBody>
          <a:bodyPr>
            <a:noAutofit/>
          </a:bodyPr>
          <a:lstStyle/>
          <a:p>
            <a:pPr marL="457200" indent="-457200" algn="just"/>
            <a:endParaRPr lang="en-US" altLang="zh-CN" sz="2200" b="1" dirty="0">
              <a:solidFill>
                <a:srgbClr val="FF0000"/>
              </a:solidFill>
              <a:latin typeface="华文楷体" panose="02010600040101010101" pitchFamily="2" charset="-122"/>
              <a:ea typeface="华文楷体" panose="02010600040101010101" pitchFamily="2" charset="-122"/>
              <a:cs typeface="Times New Roman" pitchFamily="18" charset="0"/>
            </a:endParaRPr>
          </a:p>
          <a:p>
            <a:pPr marL="457200" indent="-457200" algn="just">
              <a:buClr>
                <a:srgbClr val="FF0000"/>
              </a:buClr>
              <a:buFont typeface="Wingdings" pitchFamily="2" charset="2"/>
              <a:buChar char="Ø"/>
            </a:pPr>
            <a:r>
              <a:rPr lang="en-US" altLang="zh-CN" sz="2800" b="1" dirty="0" smtClean="0">
                <a:solidFill>
                  <a:srgbClr val="FF0000"/>
                </a:solidFill>
                <a:latin typeface="华文楷体" panose="02010600040101010101" pitchFamily="2" charset="-122"/>
                <a:ea typeface="华文楷体" panose="02010600040101010101" pitchFamily="2" charset="-122"/>
                <a:cs typeface="Times New Roman" pitchFamily="18" charset="0"/>
              </a:rPr>
              <a:t>CEPC</a:t>
            </a:r>
            <a:r>
              <a:rPr lang="zh-CN" altLang="en-US" sz="2800" b="1" dirty="0" smtClean="0">
                <a:solidFill>
                  <a:srgbClr val="FF0000"/>
                </a:solidFill>
                <a:latin typeface="华文楷体" panose="02010600040101010101" pitchFamily="2" charset="-122"/>
                <a:ea typeface="华文楷体" panose="02010600040101010101" pitchFamily="2" charset="-122"/>
                <a:cs typeface="Times New Roman" pitchFamily="18" charset="0"/>
              </a:rPr>
              <a:t>增强器二极磁铁技术指标</a:t>
            </a:r>
            <a:endParaRPr lang="en-US" altLang="zh-CN" sz="2800" b="1" dirty="0" smtClean="0">
              <a:solidFill>
                <a:srgbClr val="FF0000"/>
              </a:solidFill>
              <a:latin typeface="华文楷体" panose="02010600040101010101" pitchFamily="2" charset="-122"/>
              <a:ea typeface="华文楷体" panose="02010600040101010101" pitchFamily="2" charset="-122"/>
              <a:cs typeface="Times New Roman" pitchFamily="18" charset="0"/>
            </a:endParaRPr>
          </a:p>
          <a:p>
            <a:pPr marL="457200" indent="-457200" algn="just">
              <a:buClr>
                <a:srgbClr val="FF0000"/>
              </a:buClr>
              <a:buFont typeface="Wingdings" pitchFamily="2" charset="2"/>
              <a:buChar char="Ø"/>
            </a:pPr>
            <a:r>
              <a:rPr lang="zh-CN" altLang="en-US" sz="2800" b="1" dirty="0" smtClean="0">
                <a:solidFill>
                  <a:srgbClr val="FF0000"/>
                </a:solidFill>
                <a:latin typeface="华文楷体" panose="02010600040101010101" pitchFamily="2" charset="-122"/>
                <a:ea typeface="华文楷体" panose="02010600040101010101" pitchFamily="2" charset="-122"/>
                <a:cs typeface="Times New Roman" pitchFamily="18" charset="0"/>
              </a:rPr>
              <a:t>铁芯方案二极磁铁样机研制进展</a:t>
            </a:r>
            <a:endParaRPr lang="en-US" altLang="zh-CN" sz="2800" b="1" dirty="0" smtClean="0">
              <a:solidFill>
                <a:srgbClr val="FF0000"/>
              </a:solidFill>
              <a:latin typeface="华文楷体" panose="02010600040101010101" pitchFamily="2" charset="-122"/>
              <a:ea typeface="华文楷体" panose="02010600040101010101" pitchFamily="2" charset="-122"/>
              <a:cs typeface="Times New Roman" pitchFamily="18" charset="0"/>
            </a:endParaRPr>
          </a:p>
          <a:p>
            <a:pPr marL="457200" indent="-457200" algn="just">
              <a:buClr>
                <a:srgbClr val="FF0000"/>
              </a:buClr>
              <a:buFont typeface="Wingdings" pitchFamily="2" charset="2"/>
              <a:buChar char="Ø"/>
            </a:pPr>
            <a:r>
              <a:rPr lang="en-US" altLang="zh-CN" sz="2800" b="1" dirty="0" smtClean="0">
                <a:solidFill>
                  <a:srgbClr val="FF0000"/>
                </a:solidFill>
                <a:latin typeface="华文楷体" panose="02010600040101010101" pitchFamily="2" charset="-122"/>
                <a:ea typeface="华文楷体" panose="02010600040101010101" pitchFamily="2" charset="-122"/>
                <a:cs typeface="Times New Roman" pitchFamily="18" charset="0"/>
              </a:rPr>
              <a:t>CCT</a:t>
            </a:r>
            <a:r>
              <a:rPr lang="zh-CN" altLang="en-US" sz="2800" b="1" dirty="0" smtClean="0">
                <a:solidFill>
                  <a:srgbClr val="FF0000"/>
                </a:solidFill>
                <a:latin typeface="华文楷体" panose="02010600040101010101" pitchFamily="2" charset="-122"/>
                <a:ea typeface="华文楷体" panose="02010600040101010101" pitchFamily="2" charset="-122"/>
                <a:cs typeface="Times New Roman" pitchFamily="18" charset="0"/>
              </a:rPr>
              <a:t>空芯线圈方案二极磁铁样机研制进展</a:t>
            </a:r>
            <a:endParaRPr lang="en-US" altLang="zh-CN" sz="2800" b="1" dirty="0" smtClean="0">
              <a:solidFill>
                <a:srgbClr val="FF0000"/>
              </a:solidFill>
              <a:latin typeface="华文楷体" panose="02010600040101010101" pitchFamily="2" charset="-122"/>
              <a:ea typeface="华文楷体" panose="02010600040101010101" pitchFamily="2" charset="-122"/>
              <a:cs typeface="Times New Roman" pitchFamily="18" charset="0"/>
            </a:endParaRPr>
          </a:p>
          <a:p>
            <a:pPr marL="457200" indent="-457200" algn="just">
              <a:buClr>
                <a:srgbClr val="FF0000"/>
              </a:buClr>
              <a:buFont typeface="Wingdings" pitchFamily="2" charset="2"/>
              <a:buChar char="Ø"/>
            </a:pPr>
            <a:r>
              <a:rPr lang="en-US" altLang="zh-CN" sz="2800" b="1" dirty="0" smtClean="0">
                <a:solidFill>
                  <a:srgbClr val="FF0000"/>
                </a:solidFill>
                <a:latin typeface="华文楷体" panose="02010600040101010101" pitchFamily="2" charset="-122"/>
                <a:ea typeface="华文楷体" panose="02010600040101010101" pitchFamily="2" charset="-122"/>
                <a:cs typeface="Times New Roman" pitchFamily="18" charset="0"/>
              </a:rPr>
              <a:t>CT</a:t>
            </a:r>
            <a:r>
              <a:rPr lang="zh-CN" altLang="en-US" sz="2800" b="1" dirty="0">
                <a:solidFill>
                  <a:srgbClr val="FF0000"/>
                </a:solidFill>
                <a:latin typeface="华文楷体" panose="02010600040101010101" pitchFamily="2" charset="-122"/>
                <a:ea typeface="华文楷体" panose="02010600040101010101" pitchFamily="2" charset="-122"/>
                <a:cs typeface="Times New Roman" pitchFamily="18" charset="0"/>
              </a:rPr>
              <a:t>空芯线圈方案二极磁铁样机研制进展</a:t>
            </a:r>
            <a:endParaRPr lang="en-US" altLang="zh-CN" sz="2800" b="1" dirty="0">
              <a:solidFill>
                <a:srgbClr val="FF0000"/>
              </a:solidFill>
              <a:latin typeface="华文楷体" panose="02010600040101010101" pitchFamily="2" charset="-122"/>
              <a:ea typeface="华文楷体" panose="02010600040101010101" pitchFamily="2" charset="-122"/>
              <a:cs typeface="Times New Roman" pitchFamily="18" charset="0"/>
            </a:endParaRPr>
          </a:p>
          <a:p>
            <a:pPr marL="457200" indent="-457200" algn="just">
              <a:buClr>
                <a:srgbClr val="FF0000"/>
              </a:buClr>
              <a:buFont typeface="Wingdings" pitchFamily="2" charset="2"/>
              <a:buChar char="Ø"/>
            </a:pPr>
            <a:r>
              <a:rPr lang="zh-CN" altLang="en-US" sz="2800" b="1" dirty="0" smtClean="0">
                <a:solidFill>
                  <a:srgbClr val="FF0000"/>
                </a:solidFill>
                <a:latin typeface="华文楷体" panose="02010600040101010101" pitchFamily="2" charset="-122"/>
                <a:ea typeface="华文楷体" panose="02010600040101010101" pitchFamily="2" charset="-122"/>
                <a:cs typeface="Times New Roman" pitchFamily="18" charset="0"/>
              </a:rPr>
              <a:t>高精度低场磁场测量系统进展</a:t>
            </a:r>
            <a:endParaRPr lang="en-US" altLang="zh-CN" sz="2800" b="1" dirty="0" smtClean="0">
              <a:solidFill>
                <a:srgbClr val="FF0000"/>
              </a:solidFill>
              <a:latin typeface="华文楷体" panose="02010600040101010101" pitchFamily="2" charset="-122"/>
              <a:ea typeface="华文楷体" panose="02010600040101010101" pitchFamily="2" charset="-122"/>
              <a:cs typeface="Times New Roman" pitchFamily="18" charset="0"/>
            </a:endParaRPr>
          </a:p>
          <a:p>
            <a:pPr marL="457200" indent="-457200" algn="just">
              <a:buClr>
                <a:srgbClr val="FF0000"/>
              </a:buClr>
              <a:buFont typeface="Wingdings" pitchFamily="2" charset="2"/>
              <a:buChar char="Ø"/>
            </a:pPr>
            <a:r>
              <a:rPr lang="zh-CN" altLang="en-US" sz="2800" b="1" dirty="0">
                <a:solidFill>
                  <a:srgbClr val="FF0000"/>
                </a:solidFill>
                <a:latin typeface="华文楷体" panose="02010600040101010101" pitchFamily="2" charset="-122"/>
                <a:ea typeface="华文楷体" panose="02010600040101010101" pitchFamily="2" charset="-122"/>
                <a:cs typeface="Times New Roman" pitchFamily="18" charset="0"/>
              </a:rPr>
              <a:t>真空</a:t>
            </a:r>
            <a:r>
              <a:rPr lang="zh-CN" altLang="en-US" sz="2800" b="1" dirty="0" smtClean="0">
                <a:solidFill>
                  <a:srgbClr val="FF0000"/>
                </a:solidFill>
                <a:latin typeface="华文楷体" panose="02010600040101010101" pitchFamily="2" charset="-122"/>
                <a:ea typeface="华文楷体" panose="02010600040101010101" pitchFamily="2" charset="-122"/>
                <a:cs typeface="Times New Roman" pitchFamily="18" charset="0"/>
              </a:rPr>
              <a:t>盒涡流问题研究</a:t>
            </a:r>
            <a:endParaRPr lang="en-US" altLang="zh-CN" sz="2800" b="1" dirty="0" smtClean="0">
              <a:solidFill>
                <a:srgbClr val="FF0000"/>
              </a:solidFill>
              <a:latin typeface="华文楷体" panose="02010600040101010101" pitchFamily="2" charset="-122"/>
              <a:ea typeface="华文楷体" panose="02010600040101010101" pitchFamily="2" charset="-122"/>
              <a:cs typeface="Times New Roman" pitchFamily="18" charset="0"/>
            </a:endParaRPr>
          </a:p>
          <a:p>
            <a:pPr marL="457200" indent="-457200" algn="just">
              <a:buClr>
                <a:srgbClr val="FF0000"/>
              </a:buClr>
              <a:buFont typeface="Wingdings" pitchFamily="2" charset="2"/>
              <a:buChar char="Ø"/>
            </a:pPr>
            <a:r>
              <a:rPr lang="zh-CN" altLang="en-US" sz="2800" b="1" dirty="0" smtClean="0">
                <a:solidFill>
                  <a:srgbClr val="FF0000"/>
                </a:solidFill>
                <a:latin typeface="华文楷体" panose="02010600040101010101" pitchFamily="2" charset="-122"/>
                <a:ea typeface="华文楷体" panose="02010600040101010101" pitchFamily="2" charset="-122"/>
                <a:cs typeface="Times New Roman" pitchFamily="18" charset="0"/>
              </a:rPr>
              <a:t>总结</a:t>
            </a:r>
            <a:endParaRPr lang="en-US" altLang="zh-CN" sz="2800" b="1" dirty="0">
              <a:solidFill>
                <a:srgbClr val="FF0000"/>
              </a:solidFill>
              <a:latin typeface="华文楷体" panose="02010600040101010101" pitchFamily="2" charset="-122"/>
              <a:ea typeface="华文楷体" panose="02010600040101010101" pitchFamily="2" charset="-122"/>
              <a:cs typeface="Times New Roman" pitchFamily="18" charset="0"/>
            </a:endParaRPr>
          </a:p>
        </p:txBody>
      </p:sp>
    </p:spTree>
    <p:extLst>
      <p:ext uri="{BB962C8B-B14F-4D97-AF65-F5344CB8AC3E}">
        <p14:creationId xmlns:p14="http://schemas.microsoft.com/office/powerpoint/2010/main" val="312325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2105020" y="723865"/>
            <a:ext cx="7836408" cy="830997"/>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0000FF"/>
                </a:solidFill>
                <a:ea typeface="华文楷体"/>
                <a:cs typeface="Times New Roman" pitchFamily="18" charset="0"/>
              </a:rPr>
              <a:t>The performance of the Hall probe field measurement system was tested in the lab of IHEP.</a:t>
            </a:r>
            <a:endParaRPr lang="en-US" altLang="zh-CN" sz="2400" b="1" dirty="0">
              <a:solidFill>
                <a:srgbClr val="0000FF"/>
              </a:solidFill>
              <a:ea typeface="华文楷体"/>
              <a:cs typeface="Times New Roman" pitchFamily="18" charset="0"/>
            </a:endParaRPr>
          </a:p>
        </p:txBody>
      </p:sp>
      <p:sp>
        <p:nvSpPr>
          <p:cNvPr id="10" name="Rectangle 4"/>
          <p:cNvSpPr txBox="1">
            <a:spLocks noChangeArrowheads="1"/>
          </p:cNvSpPr>
          <p:nvPr/>
        </p:nvSpPr>
        <p:spPr>
          <a:xfrm>
            <a:off x="2418937" y="115292"/>
            <a:ext cx="7208574"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High precision field measurement system</a:t>
            </a:r>
            <a:endParaRPr lang="en-US" altLang="zh-CN" b="1" dirty="0">
              <a:solidFill>
                <a:srgbClr val="FF0000"/>
              </a:solidFill>
              <a:ea typeface="华文楷体"/>
              <a:cs typeface="Times New Roman" pitchFamily="18" charset="0"/>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4790" y="1586030"/>
            <a:ext cx="63881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2040636" y="4908769"/>
            <a:ext cx="7836408" cy="830997"/>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FF0000"/>
                </a:solidFill>
                <a:ea typeface="华文楷体"/>
                <a:cs typeface="Times New Roman" pitchFamily="18" charset="0"/>
              </a:rPr>
              <a:t>The low field of 30Gs was produced by a permanent magnet that is absolutely stable.</a:t>
            </a:r>
            <a:endParaRPr lang="en-US" altLang="zh-CN" sz="2400"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636105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2038409" y="1274511"/>
            <a:ext cx="4460372" cy="3570208"/>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anose="05000000000000000000" pitchFamily="2" charset="2"/>
              <a:buChar char="ü"/>
            </a:pPr>
            <a:r>
              <a:rPr lang="en-US" altLang="zh-CN" sz="2400" b="1" dirty="0" smtClean="0">
                <a:solidFill>
                  <a:srgbClr val="FF0000"/>
                </a:solidFill>
                <a:ea typeface="华文楷体"/>
                <a:cs typeface="Times New Roman" pitchFamily="18" charset="0"/>
              </a:rPr>
              <a:t>The precision of the system is 0.006Gs in the first hour and 0.01Gs in the second hour. </a:t>
            </a:r>
          </a:p>
          <a:p>
            <a:pPr marL="342900" indent="-342900" algn="just">
              <a:spcBef>
                <a:spcPts val="1200"/>
              </a:spcBef>
              <a:buClr>
                <a:srgbClr val="FF0000"/>
              </a:buClr>
              <a:buFont typeface="Wingdings" panose="05000000000000000000" pitchFamily="2" charset="2"/>
              <a:buChar char="ü"/>
            </a:pPr>
            <a:r>
              <a:rPr lang="en-US" altLang="zh-CN" sz="2400" b="1" dirty="0" smtClean="0">
                <a:solidFill>
                  <a:srgbClr val="FF0000"/>
                </a:solidFill>
                <a:ea typeface="华文楷体"/>
                <a:cs typeface="Times New Roman" pitchFamily="18" charset="0"/>
              </a:rPr>
              <a:t>The precision is very sensitive to the temperature change of the lab. From the third hour, the temperature of the lab  changed 1</a:t>
            </a:r>
            <a:r>
              <a:rPr lang="en-US" altLang="zh-CN" sz="2400" b="1" baseline="30000" dirty="0" smtClean="0">
                <a:solidFill>
                  <a:srgbClr val="FF0000"/>
                </a:solidFill>
                <a:ea typeface="华文楷体"/>
                <a:cs typeface="Times New Roman" pitchFamily="18" charset="0"/>
              </a:rPr>
              <a:t>o</a:t>
            </a:r>
            <a:r>
              <a:rPr lang="en-US" altLang="zh-CN" sz="2400" b="1" dirty="0" smtClean="0">
                <a:solidFill>
                  <a:srgbClr val="FF0000"/>
                </a:solidFill>
                <a:ea typeface="华文楷体"/>
                <a:cs typeface="Times New Roman" pitchFamily="18" charset="0"/>
              </a:rPr>
              <a:t>C, the precision became 0.035Gs.</a:t>
            </a:r>
            <a:endParaRPr lang="en-US" altLang="zh-CN" sz="2400" b="1" dirty="0">
              <a:solidFill>
                <a:srgbClr val="FF0000"/>
              </a:solidFill>
              <a:ea typeface="华文楷体"/>
              <a:cs typeface="Times New Roman" pitchFamily="18" charset="0"/>
            </a:endParaRPr>
          </a:p>
        </p:txBody>
      </p:sp>
      <p:sp>
        <p:nvSpPr>
          <p:cNvPr id="10" name="Rectangle 4"/>
          <p:cNvSpPr txBox="1">
            <a:spLocks noChangeArrowheads="1"/>
          </p:cNvSpPr>
          <p:nvPr/>
        </p:nvSpPr>
        <p:spPr>
          <a:xfrm>
            <a:off x="2418937" y="115292"/>
            <a:ext cx="7208574"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FF0000"/>
                </a:solidFill>
                <a:ea typeface="华文楷体"/>
                <a:cs typeface="Times New Roman" pitchFamily="18" charset="0"/>
              </a:rPr>
              <a:t>High precision field measurement system</a:t>
            </a:r>
            <a:endParaRPr lang="en-US" altLang="zh-CN" b="1" dirty="0">
              <a:solidFill>
                <a:srgbClr val="FF0000"/>
              </a:solidFill>
              <a:ea typeface="华文楷体"/>
              <a:cs typeface="Times New Roman" pitchFamily="18" charset="0"/>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5504" y="911596"/>
            <a:ext cx="2990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0742" y="3059615"/>
            <a:ext cx="29956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a:spLocks noChangeArrowheads="1"/>
          </p:cNvSpPr>
          <p:nvPr/>
        </p:nvSpPr>
        <p:spPr bwMode="auto">
          <a:xfrm>
            <a:off x="2223892" y="806853"/>
            <a:ext cx="7836408"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0000FF"/>
                </a:solidFill>
                <a:ea typeface="华文楷体"/>
                <a:cs typeface="Times New Roman" pitchFamily="18" charset="0"/>
              </a:rPr>
              <a:t>The test results of 5 hours</a:t>
            </a:r>
            <a:endParaRPr lang="en-US" altLang="zh-CN" sz="2400" b="1" dirty="0">
              <a:solidFill>
                <a:srgbClr val="0000FF"/>
              </a:solidFill>
              <a:ea typeface="华文楷体"/>
              <a:cs typeface="Times New Roman" pitchFamily="18" charset="0"/>
            </a:endParaRPr>
          </a:p>
        </p:txBody>
      </p:sp>
      <p:sp>
        <p:nvSpPr>
          <p:cNvPr id="14" name="Rectangle 8"/>
          <p:cNvSpPr>
            <a:spLocks noChangeArrowheads="1"/>
          </p:cNvSpPr>
          <p:nvPr/>
        </p:nvSpPr>
        <p:spPr bwMode="auto">
          <a:xfrm>
            <a:off x="2223892" y="4920933"/>
            <a:ext cx="7836408" cy="830997"/>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0000FF"/>
                </a:solidFill>
                <a:ea typeface="华文楷体"/>
                <a:cs typeface="Times New Roman" pitchFamily="18" charset="0"/>
              </a:rPr>
              <a:t>To realize the precision of 0.01Gs, the temperature change in the lab should be controlled within </a:t>
            </a:r>
            <a:r>
              <a:rPr lang="en-US" altLang="zh-CN" sz="2400" b="1" dirty="0">
                <a:solidFill>
                  <a:srgbClr val="0000FF"/>
                </a:solidFill>
                <a:ea typeface="华文楷体"/>
                <a:cs typeface="Times New Roman" pitchFamily="18" charset="0"/>
              </a:rPr>
              <a:t>0.5</a:t>
            </a:r>
            <a:r>
              <a:rPr lang="en-US" altLang="zh-CN" sz="2400" b="1" baseline="30000" dirty="0">
                <a:solidFill>
                  <a:srgbClr val="0000FF"/>
                </a:solidFill>
                <a:ea typeface="华文楷体"/>
                <a:cs typeface="Times New Roman" pitchFamily="18" charset="0"/>
              </a:rPr>
              <a:t>o</a:t>
            </a:r>
            <a:r>
              <a:rPr lang="en-US" altLang="zh-CN" sz="2400" b="1" dirty="0">
                <a:solidFill>
                  <a:srgbClr val="0000FF"/>
                </a:solidFill>
                <a:ea typeface="华文楷体"/>
                <a:cs typeface="Times New Roman" pitchFamily="18" charset="0"/>
              </a:rPr>
              <a:t>C</a:t>
            </a:r>
          </a:p>
        </p:txBody>
      </p:sp>
    </p:spTree>
    <p:extLst>
      <p:ext uri="{BB962C8B-B14F-4D97-AF65-F5344CB8AC3E}">
        <p14:creationId xmlns:p14="http://schemas.microsoft.com/office/powerpoint/2010/main" val="39550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261871" y="692696"/>
            <a:ext cx="6304121" cy="6093976"/>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anose="05000000000000000000" pitchFamily="2" charset="2"/>
              <a:buChar char="ü"/>
            </a:pPr>
            <a:r>
              <a:rPr lang="zh-CN" altLang="en-US" sz="2400" b="1" dirty="0" smtClean="0">
                <a:latin typeface="Times New Roman" pitchFamily="18" charset="0"/>
                <a:ea typeface="华文楷体"/>
                <a:cs typeface="Times New Roman" pitchFamily="18" charset="0"/>
              </a:rPr>
              <a:t>增强</a:t>
            </a:r>
            <a:r>
              <a:rPr lang="zh-CN" altLang="en-US" sz="2400" b="1" dirty="0">
                <a:latin typeface="Times New Roman" pitchFamily="18" charset="0"/>
                <a:ea typeface="华文楷体"/>
                <a:cs typeface="Times New Roman" pitchFamily="18" charset="0"/>
              </a:rPr>
              <a:t>器磁铁的</a:t>
            </a:r>
            <a:r>
              <a:rPr lang="zh-CN" altLang="en-US" sz="2400" b="1" dirty="0" smtClean="0">
                <a:latin typeface="Times New Roman" pitchFamily="18" charset="0"/>
                <a:ea typeface="华文楷体"/>
                <a:cs typeface="Times New Roman" pitchFamily="18" charset="0"/>
              </a:rPr>
              <a:t>磁场随</a:t>
            </a:r>
            <a:r>
              <a:rPr lang="zh-CN" altLang="en-US" sz="2400" b="1" dirty="0">
                <a:latin typeface="Times New Roman" pitchFamily="18" charset="0"/>
                <a:ea typeface="华文楷体"/>
                <a:cs typeface="Times New Roman" pitchFamily="18" charset="0"/>
              </a:rPr>
              <a:t>真空盒</a:t>
            </a:r>
            <a:r>
              <a:rPr lang="zh-CN" altLang="en-US" sz="2400" b="1" dirty="0" smtClean="0">
                <a:latin typeface="Times New Roman" pitchFamily="18" charset="0"/>
                <a:ea typeface="华文楷体"/>
                <a:cs typeface="Times New Roman" pitchFamily="18" charset="0"/>
              </a:rPr>
              <a:t>内束流能量</a:t>
            </a:r>
            <a:r>
              <a:rPr lang="zh-CN" altLang="en-US" sz="2400" b="1" dirty="0">
                <a:latin typeface="Times New Roman" pitchFamily="18" charset="0"/>
                <a:ea typeface="华文楷体"/>
                <a:cs typeface="Times New Roman" pitchFamily="18" charset="0"/>
              </a:rPr>
              <a:t>的增大而增大</a:t>
            </a:r>
            <a:r>
              <a:rPr lang="zh-CN" altLang="en-US" sz="2400" b="1" dirty="0" smtClean="0">
                <a:latin typeface="Times New Roman" pitchFamily="18" charset="0"/>
                <a:ea typeface="华文楷体"/>
                <a:cs typeface="Times New Roman" pitchFamily="18" charset="0"/>
              </a:rPr>
              <a:t>，变化</a:t>
            </a:r>
            <a:r>
              <a:rPr lang="zh-CN" altLang="en-US" sz="2400" b="1" dirty="0">
                <a:latin typeface="Times New Roman" pitchFamily="18" charset="0"/>
                <a:ea typeface="华文楷体"/>
                <a:cs typeface="Times New Roman" pitchFamily="18" charset="0"/>
              </a:rPr>
              <a:t>的磁场会在金属真空盒壁上感应出涡流，</a:t>
            </a:r>
            <a:r>
              <a:rPr lang="zh-CN" altLang="en-US" sz="2400" b="1" dirty="0" smtClean="0">
                <a:latin typeface="Times New Roman" pitchFamily="18" charset="0"/>
                <a:ea typeface="华文楷体"/>
                <a:cs typeface="Times New Roman" pitchFamily="18" charset="0"/>
              </a:rPr>
              <a:t>涡流产生的磁场会改变励磁电流产生的磁场。</a:t>
            </a:r>
            <a:endParaRPr lang="en-US" altLang="zh-CN" sz="2400" b="1" dirty="0" smtClean="0">
              <a:latin typeface="Times New Roman" pitchFamily="18" charset="0"/>
              <a:ea typeface="华文楷体"/>
              <a:cs typeface="Times New Roman" pitchFamily="18" charset="0"/>
            </a:endParaRPr>
          </a:p>
          <a:p>
            <a:pPr marL="342900" indent="-342900" algn="just">
              <a:spcBef>
                <a:spcPts val="1200"/>
              </a:spcBef>
              <a:buClr>
                <a:srgbClr val="FF0000"/>
              </a:buClr>
              <a:buFont typeface="Wingdings" panose="05000000000000000000" pitchFamily="2" charset="2"/>
              <a:buChar char="ü"/>
            </a:pPr>
            <a:r>
              <a:rPr lang="zh-CN" altLang="en-US" sz="2400" b="1" dirty="0">
                <a:latin typeface="Times New Roman" pitchFamily="18" charset="0"/>
                <a:ea typeface="华文楷体"/>
                <a:cs typeface="Times New Roman" pitchFamily="18" charset="0"/>
              </a:rPr>
              <a:t>由于二极磁铁很长，端部效应可以忽略，真空盒涡流的三维问题可以简化为二维问题，因此采用二维计算机程序精确计算真空盒壁上的涡流及其产生的磁场。</a:t>
            </a:r>
            <a:endParaRPr lang="en-US" altLang="zh-CN" sz="2400" b="1" dirty="0">
              <a:latin typeface="Times New Roman" pitchFamily="18" charset="0"/>
              <a:ea typeface="华文楷体"/>
              <a:cs typeface="Times New Roman" pitchFamily="18" charset="0"/>
            </a:endParaRPr>
          </a:p>
          <a:p>
            <a:pPr marL="342900" indent="-342900" algn="just">
              <a:spcBef>
                <a:spcPts val="1200"/>
              </a:spcBef>
              <a:buClr>
                <a:srgbClr val="FF0000"/>
              </a:buClr>
              <a:buFont typeface="Wingdings" panose="05000000000000000000" pitchFamily="2" charset="2"/>
              <a:buChar char="ü"/>
            </a:pPr>
            <a:r>
              <a:rPr lang="zh-CN" altLang="en-US" sz="2400" b="1" dirty="0">
                <a:latin typeface="Times New Roman" pitchFamily="18" charset="0"/>
                <a:ea typeface="华文楷体"/>
                <a:cs typeface="Times New Roman" pitchFamily="18" charset="0"/>
              </a:rPr>
              <a:t>从模拟计算结果看，真空盒壁上的涡流沿方位角的分布是标准的</a:t>
            </a:r>
            <a:r>
              <a:rPr lang="en-US" altLang="zh-CN" sz="2400" b="1" dirty="0">
                <a:latin typeface="Times New Roman" pitchFamily="18" charset="0"/>
                <a:ea typeface="华文楷体"/>
                <a:cs typeface="Times New Roman" pitchFamily="18" charset="0"/>
              </a:rPr>
              <a:t>cos</a:t>
            </a:r>
            <a:r>
              <a:rPr lang="el-GR" altLang="zh-CN" sz="2400" b="1" dirty="0">
                <a:latin typeface="Times New Roman" pitchFamily="18" charset="0"/>
                <a:ea typeface="华文楷体"/>
                <a:cs typeface="Times New Roman" pitchFamily="18" charset="0"/>
              </a:rPr>
              <a:t>θ</a:t>
            </a:r>
            <a:r>
              <a:rPr lang="zh-CN" altLang="en-US" sz="2400" b="1" dirty="0">
                <a:latin typeface="Times New Roman" pitchFamily="18" charset="0"/>
                <a:ea typeface="华文楷体"/>
                <a:cs typeface="Times New Roman" pitchFamily="18" charset="0"/>
              </a:rPr>
              <a:t>分布，这种涡流分布产生的磁场是纯的二极磁场，没有六极场分量。</a:t>
            </a:r>
            <a:endParaRPr lang="en-US" altLang="zh-CN" sz="2400" b="1" dirty="0">
              <a:latin typeface="Times New Roman" pitchFamily="18" charset="0"/>
              <a:ea typeface="华文楷体"/>
              <a:cs typeface="Times New Roman" pitchFamily="18" charset="0"/>
            </a:endParaRPr>
          </a:p>
          <a:p>
            <a:pPr marL="342900" indent="-342900" algn="just">
              <a:spcBef>
                <a:spcPts val="1200"/>
              </a:spcBef>
              <a:buClr>
                <a:srgbClr val="FF0000"/>
              </a:buClr>
              <a:buFont typeface="Wingdings" panose="05000000000000000000" pitchFamily="2" charset="2"/>
              <a:buChar char="ü"/>
            </a:pPr>
            <a:r>
              <a:rPr lang="zh-CN" altLang="en-US" sz="2400" b="1" dirty="0">
                <a:latin typeface="Times New Roman" pitchFamily="18" charset="0"/>
                <a:ea typeface="华文楷体"/>
                <a:cs typeface="Times New Roman" pitchFamily="18" charset="0"/>
              </a:rPr>
              <a:t>从空芯线圈磁铁模拟结果看，真空盒涡流确实只产生很小的二极场，六极场分量为</a:t>
            </a:r>
            <a:r>
              <a:rPr lang="en-US" altLang="zh-CN" sz="2400" b="1" dirty="0">
                <a:latin typeface="Times New Roman" pitchFamily="18" charset="0"/>
                <a:ea typeface="华文楷体"/>
                <a:cs typeface="Times New Roman" pitchFamily="18" charset="0"/>
              </a:rPr>
              <a:t>3E-6Gs</a:t>
            </a:r>
            <a:r>
              <a:rPr lang="zh-CN" altLang="en-US" sz="2400" b="1" dirty="0">
                <a:latin typeface="Times New Roman" pitchFamily="18" charset="0"/>
                <a:ea typeface="华文楷体"/>
                <a:cs typeface="Times New Roman" pitchFamily="18" charset="0"/>
              </a:rPr>
              <a:t>，几乎为</a:t>
            </a:r>
            <a:r>
              <a:rPr lang="en-US" altLang="zh-CN" sz="2400" b="1" dirty="0">
                <a:latin typeface="Times New Roman" pitchFamily="18" charset="0"/>
                <a:ea typeface="华文楷体"/>
                <a:cs typeface="Times New Roman" pitchFamily="18" charset="0"/>
              </a:rPr>
              <a:t>0</a:t>
            </a:r>
            <a:r>
              <a:rPr lang="zh-CN" altLang="en-US" sz="2400" b="1" dirty="0">
                <a:latin typeface="Times New Roman" pitchFamily="18" charset="0"/>
                <a:ea typeface="华文楷体"/>
                <a:cs typeface="Times New Roman" pitchFamily="18" charset="0"/>
              </a:rPr>
              <a:t>。</a:t>
            </a:r>
            <a:endParaRPr lang="en-US" altLang="zh-CN" sz="2400" b="1" dirty="0">
              <a:latin typeface="Times New Roman" pitchFamily="18" charset="0"/>
              <a:ea typeface="华文楷体"/>
              <a:cs typeface="Times New Roman" pitchFamily="18"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0227" y="836713"/>
            <a:ext cx="2851093" cy="173193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5992" y="4392953"/>
            <a:ext cx="3234649" cy="1632943"/>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0225" y="2712665"/>
            <a:ext cx="2946183" cy="1677616"/>
          </a:xfrm>
          <a:prstGeom prst="rect">
            <a:avLst/>
          </a:prstGeom>
        </p:spPr>
      </p:pic>
      <p:sp>
        <p:nvSpPr>
          <p:cNvPr id="15" name="Rectangle 4"/>
          <p:cNvSpPr txBox="1">
            <a:spLocks noChangeArrowheads="1"/>
          </p:cNvSpPr>
          <p:nvPr/>
        </p:nvSpPr>
        <p:spPr>
          <a:xfrm>
            <a:off x="4147153" y="115292"/>
            <a:ext cx="5408327"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zh-CN" altLang="en-US" b="1" dirty="0" smtClean="0">
                <a:solidFill>
                  <a:srgbClr val="FF0000"/>
                </a:solidFill>
                <a:ea typeface="华文楷体"/>
                <a:cs typeface="Times New Roman" pitchFamily="18" charset="0"/>
              </a:rPr>
              <a:t>真空盒涡流问题研究</a:t>
            </a: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2352607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338927" y="1269362"/>
            <a:ext cx="5916169" cy="4832092"/>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anose="05000000000000000000" pitchFamily="2" charset="2"/>
              <a:buChar char="ü"/>
            </a:pPr>
            <a:r>
              <a:rPr lang="zh-CN" altLang="en-US" sz="2400" b="1" dirty="0">
                <a:latin typeface="Times New Roman" pitchFamily="18" charset="0"/>
                <a:ea typeface="华文楷体"/>
                <a:cs typeface="Times New Roman" pitchFamily="18" charset="0"/>
              </a:rPr>
              <a:t>从铁芯磁铁模拟结果看，真空盒涡流除了产生一个很小的二极场外，还产生幅度为</a:t>
            </a:r>
            <a:r>
              <a:rPr lang="en-US" altLang="zh-CN" sz="2400" b="1" dirty="0">
                <a:latin typeface="Times New Roman" pitchFamily="18" charset="0"/>
                <a:ea typeface="华文楷体"/>
                <a:cs typeface="Times New Roman" pitchFamily="18" charset="0"/>
              </a:rPr>
              <a:t>0.0035Gs</a:t>
            </a:r>
            <a:r>
              <a:rPr lang="zh-CN" altLang="en-US" sz="2400" b="1" dirty="0">
                <a:latin typeface="Times New Roman" pitchFamily="18" charset="0"/>
                <a:ea typeface="华文楷体"/>
                <a:cs typeface="Times New Roman" pitchFamily="18" charset="0"/>
              </a:rPr>
              <a:t>的六极场分量，约占二极场的</a:t>
            </a:r>
            <a:r>
              <a:rPr lang="en-US" altLang="zh-CN" sz="2400" b="1" dirty="0">
                <a:latin typeface="Times New Roman" pitchFamily="18" charset="0"/>
                <a:ea typeface="华文楷体"/>
                <a:cs typeface="Times New Roman" pitchFamily="18" charset="0"/>
              </a:rPr>
              <a:t>1E-4</a:t>
            </a:r>
            <a:r>
              <a:rPr lang="zh-CN" altLang="en-US" sz="2400" b="1" dirty="0">
                <a:latin typeface="Times New Roman" pitchFamily="18" charset="0"/>
                <a:ea typeface="华文楷体"/>
                <a:cs typeface="Times New Roman" pitchFamily="18" charset="0"/>
              </a:rPr>
              <a:t>，可以忽略不计。</a:t>
            </a:r>
            <a:endParaRPr lang="en-US" altLang="zh-CN" sz="2400" b="1" dirty="0">
              <a:latin typeface="Times New Roman" pitchFamily="18" charset="0"/>
              <a:ea typeface="华文楷体"/>
              <a:cs typeface="Times New Roman" pitchFamily="18" charset="0"/>
            </a:endParaRPr>
          </a:p>
          <a:p>
            <a:pPr marL="342900" indent="-342900" algn="just">
              <a:spcBef>
                <a:spcPts val="1200"/>
              </a:spcBef>
              <a:buClr>
                <a:srgbClr val="FF0000"/>
              </a:buClr>
              <a:buFont typeface="Wingdings" panose="05000000000000000000" pitchFamily="2" charset="2"/>
              <a:buChar char="ü"/>
            </a:pPr>
            <a:r>
              <a:rPr lang="zh-CN" altLang="en-US" sz="2400" b="1" dirty="0">
                <a:latin typeface="Times New Roman" pitchFamily="18" charset="0"/>
                <a:ea typeface="华文楷体"/>
                <a:cs typeface="Times New Roman" pitchFamily="18" charset="0"/>
              </a:rPr>
              <a:t>真空盒壁内的涡流分布虽然还是纯正的</a:t>
            </a:r>
            <a:r>
              <a:rPr lang="en-US" altLang="zh-CN" sz="2400" b="1" dirty="0">
                <a:latin typeface="Times New Roman" pitchFamily="18" charset="0"/>
                <a:ea typeface="华文楷体"/>
                <a:cs typeface="Times New Roman" pitchFamily="18" charset="0"/>
              </a:rPr>
              <a:t>cos</a:t>
            </a:r>
            <a:r>
              <a:rPr lang="el-GR" altLang="zh-CN" sz="2400" b="1" dirty="0">
                <a:latin typeface="Times New Roman" pitchFamily="18" charset="0"/>
                <a:ea typeface="华文楷体"/>
                <a:cs typeface="Times New Roman" pitchFamily="18" charset="0"/>
              </a:rPr>
              <a:t>θ</a:t>
            </a:r>
            <a:r>
              <a:rPr lang="zh-CN" altLang="en-US" sz="2400" b="1" dirty="0">
                <a:latin typeface="Times New Roman" pitchFamily="18" charset="0"/>
                <a:ea typeface="华文楷体"/>
                <a:cs typeface="Times New Roman" pitchFamily="18" charset="0"/>
              </a:rPr>
              <a:t>分布，但是铁芯磁性材料的存在使涡流产生的磁场分布发生了改变，产生了一个很弱的六极场分量。</a:t>
            </a:r>
            <a:endParaRPr lang="en-US" altLang="zh-CN" sz="2400" b="1" dirty="0">
              <a:latin typeface="Times New Roman" pitchFamily="18" charset="0"/>
              <a:ea typeface="华文楷体"/>
              <a:cs typeface="Times New Roman" pitchFamily="18" charset="0"/>
            </a:endParaRPr>
          </a:p>
          <a:p>
            <a:pPr marL="342900" indent="-342900" algn="just">
              <a:spcBef>
                <a:spcPts val="1200"/>
              </a:spcBef>
              <a:buClr>
                <a:srgbClr val="FF0000"/>
              </a:buClr>
              <a:buFont typeface="Wingdings" panose="05000000000000000000" pitchFamily="2" charset="2"/>
              <a:buChar char="ü"/>
            </a:pPr>
            <a:r>
              <a:rPr lang="zh-CN" altLang="en-US" sz="2400" b="1" dirty="0">
                <a:latin typeface="Times New Roman" pitchFamily="18" charset="0"/>
                <a:ea typeface="华文楷体"/>
                <a:cs typeface="Times New Roman" pitchFamily="18" charset="0"/>
              </a:rPr>
              <a:t>模拟结果基于理想的梯形变化磁场，实际的磁场波形在梯形起始处和末了处都是圆滑过渡，磁场变化速率小</a:t>
            </a:r>
            <a:r>
              <a:rPr lang="zh-CN" altLang="en-US" sz="2400" b="1" dirty="0" smtClean="0">
                <a:latin typeface="Times New Roman" pitchFamily="18" charset="0"/>
                <a:ea typeface="华文楷体"/>
                <a:cs typeface="Times New Roman" pitchFamily="18" charset="0"/>
              </a:rPr>
              <a:t>，因此产生</a:t>
            </a:r>
            <a:r>
              <a:rPr lang="zh-CN" altLang="en-US" sz="2400" b="1" dirty="0">
                <a:latin typeface="Times New Roman" pitchFamily="18" charset="0"/>
                <a:ea typeface="华文楷体"/>
                <a:cs typeface="Times New Roman" pitchFamily="18" charset="0"/>
              </a:rPr>
              <a:t>的</a:t>
            </a:r>
            <a:r>
              <a:rPr lang="zh-CN" altLang="en-US" sz="2400" b="1" dirty="0" smtClean="0">
                <a:latin typeface="Times New Roman" pitchFamily="18" charset="0"/>
                <a:ea typeface="华文楷体"/>
                <a:cs typeface="Times New Roman" pitchFamily="18" charset="0"/>
              </a:rPr>
              <a:t>涡流会更小一点。</a:t>
            </a:r>
            <a:endParaRPr lang="en-US" altLang="zh-CN" sz="2400" b="1" dirty="0">
              <a:latin typeface="Times New Roman" pitchFamily="18" charset="0"/>
              <a:ea typeface="华文楷体"/>
              <a:cs typeface="Times New Roman" pitchFamily="18" charset="0"/>
            </a:endParaRPr>
          </a:p>
        </p:txBody>
      </p:sp>
      <p:sp>
        <p:nvSpPr>
          <p:cNvPr id="15" name="Rectangle 4"/>
          <p:cNvSpPr txBox="1">
            <a:spLocks noChangeArrowheads="1"/>
          </p:cNvSpPr>
          <p:nvPr/>
        </p:nvSpPr>
        <p:spPr>
          <a:xfrm>
            <a:off x="4147153" y="115292"/>
            <a:ext cx="5408327"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zh-CN" altLang="en-US" b="1" dirty="0" smtClean="0">
                <a:solidFill>
                  <a:srgbClr val="FF0000"/>
                </a:solidFill>
                <a:ea typeface="华文楷体"/>
                <a:cs typeface="Times New Roman" pitchFamily="18" charset="0"/>
              </a:rPr>
              <a:t>真空盒涡流问题研究</a:t>
            </a:r>
            <a:endParaRPr lang="en-US" altLang="zh-CN" b="1" dirty="0">
              <a:solidFill>
                <a:srgbClr val="FF0000"/>
              </a:solidFill>
              <a:ea typeface="华文楷体"/>
              <a:cs typeface="Times New Roman" pitchFamily="18" charset="0"/>
            </a:endParaRPr>
          </a:p>
        </p:txBody>
      </p:sp>
      <p:pic>
        <p:nvPicPr>
          <p:cNvPr id="5" name="图片 4"/>
          <p:cNvPicPr>
            <a:picLocks noChangeAspect="1"/>
          </p:cNvPicPr>
          <p:nvPr/>
        </p:nvPicPr>
        <p:blipFill>
          <a:blip r:embed="rId2"/>
          <a:stretch>
            <a:fillRect/>
          </a:stretch>
        </p:blipFill>
        <p:spPr>
          <a:xfrm>
            <a:off x="7483696" y="4709222"/>
            <a:ext cx="3014920" cy="1874458"/>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4824" y="987690"/>
            <a:ext cx="3165340" cy="1658504"/>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2253" y="2845148"/>
            <a:ext cx="2897805" cy="1665120"/>
          </a:xfrm>
          <a:prstGeom prst="rect">
            <a:avLst/>
          </a:prstGeom>
        </p:spPr>
      </p:pic>
    </p:spTree>
    <p:extLst>
      <p:ext uri="{BB962C8B-B14F-4D97-AF65-F5344CB8AC3E}">
        <p14:creationId xmlns:p14="http://schemas.microsoft.com/office/powerpoint/2010/main" val="990377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617784" y="860805"/>
            <a:ext cx="8404039" cy="5293757"/>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a:ea typeface="华文楷体"/>
                <a:cs typeface="Times New Roman" pitchFamily="18" charset="0"/>
              </a:rPr>
              <a:t>From the view of the excitation efficiency at high field level, the design of the dipole magnet with iron cores is the </a:t>
            </a:r>
            <a:r>
              <a:rPr lang="en-US" altLang="zh-CN" sz="2200" b="1" dirty="0" smtClean="0">
                <a:ea typeface="华文楷体"/>
                <a:cs typeface="Times New Roman" pitchFamily="18" charset="0"/>
              </a:rPr>
              <a:t>best. To reduce the influence of </a:t>
            </a:r>
            <a:r>
              <a:rPr lang="en-US" altLang="zh-CN" sz="2200" b="1" dirty="0">
                <a:ea typeface="华文楷体"/>
                <a:cs typeface="Times New Roman" pitchFamily="18" charset="0"/>
              </a:rPr>
              <a:t>the remnant field </a:t>
            </a:r>
            <a:r>
              <a:rPr lang="en-US" altLang="zh-CN" sz="2200" b="1" dirty="0" smtClean="0">
                <a:ea typeface="华文楷体"/>
                <a:cs typeface="Times New Roman" pitchFamily="18" charset="0"/>
              </a:rPr>
              <a:t>on the </a:t>
            </a:r>
            <a:r>
              <a:rPr lang="en-US" altLang="zh-CN" sz="2200" b="1" dirty="0">
                <a:ea typeface="华文楷体"/>
                <a:cs typeface="Times New Roman" pitchFamily="18" charset="0"/>
              </a:rPr>
              <a:t>field quality at low field </a:t>
            </a:r>
            <a:r>
              <a:rPr lang="en-US" altLang="zh-CN" sz="2200" b="1" dirty="0" smtClean="0">
                <a:ea typeface="华文楷体"/>
                <a:cs typeface="Times New Roman" pitchFamily="18" charset="0"/>
              </a:rPr>
              <a:t>level, grain oriented silicon steel laminations will be used to stack the cores.</a:t>
            </a:r>
            <a:endParaRPr lang="en-US" altLang="zh-CN" sz="2200" b="1" dirty="0">
              <a:ea typeface="华文楷体"/>
              <a:cs typeface="Times New Roman" pitchFamily="18" charset="0"/>
            </a:endParaRPr>
          </a:p>
          <a:p>
            <a:pPr marL="342900" indent="-342900" algn="just">
              <a:spcBef>
                <a:spcPts val="1200"/>
              </a:spcBef>
              <a:buClr>
                <a:srgbClr val="FF0000"/>
              </a:buClr>
              <a:buFont typeface="Wingdings" pitchFamily="2" charset="2"/>
              <a:buChar char="ü"/>
            </a:pPr>
            <a:r>
              <a:rPr lang="en-US" altLang="zh-CN" sz="2200" b="1" dirty="0">
                <a:ea typeface="华文楷体"/>
                <a:cs typeface="Times New Roman" pitchFamily="18" charset="0"/>
              </a:rPr>
              <a:t>The two designs (CT and CCT) of the dipole magnets without iron cores can meet the requirement of the field uniformity at low field level, </a:t>
            </a:r>
            <a:r>
              <a:rPr lang="en-US" altLang="zh-CN" sz="2200" b="1" dirty="0" smtClean="0">
                <a:ea typeface="华文楷体"/>
                <a:cs typeface="Times New Roman" pitchFamily="18" charset="0"/>
              </a:rPr>
              <a:t>they will </a:t>
            </a:r>
            <a:r>
              <a:rPr lang="en-US" altLang="zh-CN" sz="2200" b="1" dirty="0">
                <a:ea typeface="华文楷体"/>
                <a:cs typeface="Times New Roman" pitchFamily="18" charset="0"/>
              </a:rPr>
              <a:t>consume more electricity </a:t>
            </a:r>
            <a:r>
              <a:rPr lang="en-US" altLang="zh-CN" sz="2200" b="1" dirty="0" smtClean="0">
                <a:ea typeface="华文楷体"/>
                <a:cs typeface="Times New Roman" pitchFamily="18" charset="0"/>
              </a:rPr>
              <a:t>power due to lower excitation efficiency at high field level . </a:t>
            </a:r>
            <a:endParaRPr lang="en-US" altLang="zh-CN" sz="2200" b="1" dirty="0">
              <a:ea typeface="华文楷体"/>
              <a:cs typeface="Times New Roman" pitchFamily="18" charset="0"/>
            </a:endParaRPr>
          </a:p>
          <a:p>
            <a:pPr marL="342900" indent="-342900" algn="just">
              <a:spcBef>
                <a:spcPts val="1200"/>
              </a:spcBef>
              <a:buClr>
                <a:srgbClr val="FF0000"/>
              </a:buClr>
              <a:buFont typeface="Wingdings" pitchFamily="2" charset="2"/>
              <a:buChar char="ü"/>
            </a:pPr>
            <a:r>
              <a:rPr lang="en-US" altLang="zh-CN" sz="2200" b="1" dirty="0" smtClean="0">
                <a:ea typeface="华文楷体"/>
                <a:cs typeface="Times New Roman" pitchFamily="18" charset="0"/>
              </a:rPr>
              <a:t>A </a:t>
            </a:r>
            <a:r>
              <a:rPr lang="en-US" altLang="zh-CN" sz="2200" b="1" dirty="0" smtClean="0">
                <a:ea typeface="华文楷体"/>
                <a:cs typeface="Times New Roman" pitchFamily="18" charset="0"/>
              </a:rPr>
              <a:t>set of Hall probe field measurement system with high precision was investigated and tested, it might reach the precision less than 0.01Gs in the case that the temperature change in the lab could be controlled within </a:t>
            </a:r>
            <a:r>
              <a:rPr lang="en-US" altLang="zh-CN" sz="2000" b="1" dirty="0" smtClean="0">
                <a:ea typeface="华文楷体"/>
                <a:cs typeface="Times New Roman" pitchFamily="18" charset="0"/>
              </a:rPr>
              <a:t>0.5</a:t>
            </a:r>
            <a:r>
              <a:rPr lang="en-US" altLang="zh-CN" sz="2000" b="1" baseline="30000" dirty="0" smtClean="0">
                <a:ea typeface="华文楷体"/>
                <a:cs typeface="Times New Roman" pitchFamily="18" charset="0"/>
              </a:rPr>
              <a:t>o</a:t>
            </a:r>
            <a:r>
              <a:rPr lang="en-US" altLang="zh-CN" sz="2000" b="1" dirty="0" smtClean="0">
                <a:ea typeface="华文楷体"/>
                <a:cs typeface="Times New Roman" pitchFamily="18" charset="0"/>
              </a:rPr>
              <a:t>C</a:t>
            </a:r>
          </a:p>
          <a:p>
            <a:pPr marL="342900" indent="-342900" algn="just">
              <a:spcBef>
                <a:spcPts val="1200"/>
              </a:spcBef>
              <a:buClr>
                <a:srgbClr val="FF0000"/>
              </a:buClr>
              <a:buFont typeface="Wingdings" pitchFamily="2" charset="2"/>
              <a:buChar char="ü"/>
            </a:pPr>
            <a:endParaRPr lang="en-US" altLang="zh-CN" sz="2200" b="1" dirty="0">
              <a:ea typeface="华文楷体"/>
              <a:cs typeface="Times New Roman" pitchFamily="18" charset="0"/>
            </a:endParaRPr>
          </a:p>
        </p:txBody>
      </p:sp>
      <p:sp>
        <p:nvSpPr>
          <p:cNvPr id="10" name="Rectangle 4"/>
          <p:cNvSpPr txBox="1">
            <a:spLocks noChangeArrowheads="1"/>
          </p:cNvSpPr>
          <p:nvPr/>
        </p:nvSpPr>
        <p:spPr>
          <a:xfrm>
            <a:off x="4678626" y="91200"/>
            <a:ext cx="213745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Summary</a:t>
            </a:r>
          </a:p>
        </p:txBody>
      </p:sp>
    </p:spTree>
    <p:extLst>
      <p:ext uri="{BB962C8B-B14F-4D97-AF65-F5344CB8AC3E}">
        <p14:creationId xmlns:p14="http://schemas.microsoft.com/office/powerpoint/2010/main" val="1332720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581912" y="860805"/>
            <a:ext cx="8544999" cy="5109091"/>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zh-CN" altLang="en-US" sz="2200" b="1" dirty="0" smtClean="0">
                <a:ea typeface="华文楷体"/>
                <a:cs typeface="Times New Roman" pitchFamily="18" charset="0"/>
              </a:rPr>
              <a:t>从高场励磁效率的角度考虑，铁芯二极磁铁应该是最佳方案。为了减小铁芯剩磁对低场精度的影响，拟采用矫顽力小很多的取向钢制造磁铁铁芯，进行小型实验样机研制。</a:t>
            </a:r>
            <a:endParaRPr lang="en-US" altLang="zh-CN" sz="2200" b="1" dirty="0">
              <a:ea typeface="华文楷体"/>
              <a:cs typeface="Times New Roman" pitchFamily="18" charset="0"/>
            </a:endParaRPr>
          </a:p>
          <a:p>
            <a:pPr marL="342900" indent="-342900" algn="just">
              <a:spcBef>
                <a:spcPts val="1200"/>
              </a:spcBef>
              <a:buClr>
                <a:srgbClr val="FF0000"/>
              </a:buClr>
              <a:buFont typeface="Wingdings" pitchFamily="2" charset="2"/>
              <a:buChar char="ü"/>
            </a:pPr>
            <a:r>
              <a:rPr lang="en-US" altLang="zh-CN" sz="2200" b="1" dirty="0" smtClean="0">
                <a:ea typeface="华文楷体"/>
                <a:cs typeface="Times New Roman" pitchFamily="18" charset="0"/>
              </a:rPr>
              <a:t>CCT</a:t>
            </a:r>
            <a:r>
              <a:rPr lang="zh-CN" altLang="en-US" sz="2200" b="1" dirty="0" smtClean="0">
                <a:ea typeface="华文楷体"/>
                <a:cs typeface="Times New Roman" pitchFamily="18" charset="0"/>
              </a:rPr>
              <a:t>空芯线圈二极磁铁方案优点是线圈形位公差要求较低，但是通过工艺实验件的加工发现，加工时间和成本太高，不适合</a:t>
            </a:r>
            <a:r>
              <a:rPr lang="en-US" altLang="zh-CN" sz="2200" b="1" dirty="0" smtClean="0">
                <a:ea typeface="华文楷体"/>
                <a:cs typeface="Times New Roman" pitchFamily="18" charset="0"/>
              </a:rPr>
              <a:t>CEPC</a:t>
            </a:r>
            <a:r>
              <a:rPr lang="zh-CN" altLang="en-US" sz="2200" b="1" dirty="0" smtClean="0">
                <a:ea typeface="华文楷体"/>
                <a:cs typeface="Times New Roman" pitchFamily="18" charset="0"/>
              </a:rPr>
              <a:t>增强器大量二极磁铁的加工制造。</a:t>
            </a:r>
            <a:r>
              <a:rPr lang="en-US" altLang="zh-CN" sz="2200" b="1" dirty="0" smtClean="0">
                <a:ea typeface="华文楷体"/>
                <a:cs typeface="Times New Roman" pitchFamily="18" charset="0"/>
              </a:rPr>
              <a:t> </a:t>
            </a:r>
            <a:endParaRPr lang="en-US" altLang="zh-CN" sz="2200" b="1" dirty="0">
              <a:ea typeface="华文楷体"/>
              <a:cs typeface="Times New Roman" pitchFamily="18" charset="0"/>
            </a:endParaRPr>
          </a:p>
          <a:p>
            <a:pPr marL="342900" indent="-342900" algn="just">
              <a:spcBef>
                <a:spcPts val="1200"/>
              </a:spcBef>
              <a:buClr>
                <a:srgbClr val="FF0000"/>
              </a:buClr>
              <a:buFont typeface="Wingdings" pitchFamily="2" charset="2"/>
              <a:buChar char="ü"/>
            </a:pPr>
            <a:r>
              <a:rPr lang="en-US" altLang="zh-CN" sz="2200" b="1" dirty="0" smtClean="0">
                <a:ea typeface="华文楷体"/>
                <a:cs typeface="Times New Roman" pitchFamily="18" charset="0"/>
              </a:rPr>
              <a:t>CT</a:t>
            </a:r>
            <a:r>
              <a:rPr lang="zh-CN" altLang="en-US" sz="2200" b="1" dirty="0">
                <a:ea typeface="华文楷体"/>
                <a:cs typeface="Times New Roman" pitchFamily="18" charset="0"/>
              </a:rPr>
              <a:t>空芯</a:t>
            </a:r>
            <a:r>
              <a:rPr lang="zh-CN" altLang="en-US" sz="2200" b="1" dirty="0" smtClean="0">
                <a:ea typeface="华文楷体"/>
                <a:cs typeface="Times New Roman" pitchFamily="18" charset="0"/>
              </a:rPr>
              <a:t>线圈方案的缺点是</a:t>
            </a:r>
            <a:r>
              <a:rPr lang="zh-CN" altLang="en-US" sz="2200" b="1" dirty="0">
                <a:ea typeface="华文楷体"/>
                <a:cs typeface="Times New Roman" pitchFamily="18" charset="0"/>
              </a:rPr>
              <a:t>线圈形位公差要求</a:t>
            </a:r>
            <a:r>
              <a:rPr lang="zh-CN" altLang="en-US" sz="2200" b="1" dirty="0" smtClean="0">
                <a:ea typeface="华文楷体"/>
                <a:cs typeface="Times New Roman" pitchFamily="18" charset="0"/>
              </a:rPr>
              <a:t>较高，但是通过优化设计，可以简化磁铁的结构和工艺，有可能满足所需的公差要求，需要进一步通过小型实验样机研制进行验证</a:t>
            </a:r>
            <a:r>
              <a:rPr lang="zh-CN" altLang="en-US" sz="2200" b="1" dirty="0">
                <a:ea typeface="华文楷体"/>
                <a:cs typeface="Times New Roman" pitchFamily="18" charset="0"/>
              </a:rPr>
              <a:t>。</a:t>
            </a:r>
            <a:endParaRPr lang="en-US" altLang="zh-CN" sz="2200" b="1" dirty="0" smtClean="0">
              <a:ea typeface="华文楷体"/>
              <a:cs typeface="Times New Roman" pitchFamily="18" charset="0"/>
            </a:endParaRPr>
          </a:p>
          <a:p>
            <a:pPr marL="342900" indent="-342900" algn="just">
              <a:spcBef>
                <a:spcPts val="1200"/>
              </a:spcBef>
              <a:buClr>
                <a:srgbClr val="FF0000"/>
              </a:buClr>
              <a:buFont typeface="Wingdings" pitchFamily="2" charset="2"/>
              <a:buChar char="ü"/>
            </a:pPr>
            <a:r>
              <a:rPr lang="zh-CN" altLang="en-US" sz="2200" b="1" dirty="0" smtClean="0">
                <a:ea typeface="华文楷体"/>
                <a:cs typeface="Times New Roman" pitchFamily="18" charset="0"/>
              </a:rPr>
              <a:t>通过调研，我们发现一款</a:t>
            </a:r>
            <a:r>
              <a:rPr lang="en-US" altLang="zh-CN" sz="2200" b="1" dirty="0" smtClean="0">
                <a:ea typeface="华文楷体"/>
                <a:cs typeface="Times New Roman" pitchFamily="18" charset="0"/>
              </a:rPr>
              <a:t>Hall</a:t>
            </a:r>
            <a:r>
              <a:rPr lang="zh-CN" altLang="en-US" sz="2200" b="1" dirty="0" smtClean="0">
                <a:ea typeface="华文楷体"/>
                <a:cs typeface="Times New Roman" pitchFamily="18" charset="0"/>
              </a:rPr>
              <a:t>点测系统能够满足高精度</a:t>
            </a:r>
            <a:r>
              <a:rPr lang="en-US" altLang="zh-CN" sz="2200" b="1" dirty="0" smtClean="0">
                <a:ea typeface="华文楷体"/>
                <a:cs typeface="Times New Roman" pitchFamily="18" charset="0"/>
              </a:rPr>
              <a:t>30Gs</a:t>
            </a:r>
            <a:r>
              <a:rPr lang="zh-CN" altLang="en-US" sz="2200" b="1" dirty="0" smtClean="0">
                <a:ea typeface="华文楷体"/>
                <a:cs typeface="Times New Roman" pitchFamily="18" charset="0"/>
              </a:rPr>
              <a:t>低场的测量要求，但是实验室温度必须控制在</a:t>
            </a:r>
            <a:r>
              <a:rPr lang="en-US" altLang="zh-CN" sz="2200" b="1" dirty="0" smtClean="0">
                <a:ea typeface="华文楷体"/>
                <a:cs typeface="Times New Roman" pitchFamily="18" charset="0"/>
              </a:rPr>
              <a:t>0.5</a:t>
            </a:r>
            <a:r>
              <a:rPr lang="en-US" altLang="zh-CN" sz="2200" b="1" baseline="30000" dirty="0" smtClean="0">
                <a:ea typeface="华文楷体"/>
                <a:cs typeface="Times New Roman" pitchFamily="18" charset="0"/>
              </a:rPr>
              <a:t>o</a:t>
            </a:r>
            <a:r>
              <a:rPr lang="en-US" altLang="zh-CN" sz="2200" b="1" dirty="0" smtClean="0">
                <a:ea typeface="华文楷体"/>
                <a:cs typeface="Times New Roman" pitchFamily="18" charset="0"/>
              </a:rPr>
              <a:t>C</a:t>
            </a:r>
            <a:r>
              <a:rPr lang="zh-CN" altLang="en-US" sz="2200" b="1" dirty="0" smtClean="0">
                <a:ea typeface="华文楷体"/>
                <a:cs typeface="Times New Roman" pitchFamily="18" charset="0"/>
              </a:rPr>
              <a:t>。</a:t>
            </a:r>
            <a:endParaRPr lang="en-US" altLang="zh-CN" sz="2200" b="1" dirty="0" smtClean="0">
              <a:ea typeface="华文楷体"/>
              <a:cs typeface="Times New Roman" pitchFamily="18" charset="0"/>
            </a:endParaRPr>
          </a:p>
          <a:p>
            <a:pPr marL="342900" indent="-342900" algn="just">
              <a:spcBef>
                <a:spcPts val="1200"/>
              </a:spcBef>
              <a:buClr>
                <a:srgbClr val="FF0000"/>
              </a:buClr>
              <a:buFont typeface="Wingdings" pitchFamily="2" charset="2"/>
              <a:buChar char="ü"/>
            </a:pPr>
            <a:r>
              <a:rPr lang="zh-CN" altLang="en-US" sz="2200" b="1" dirty="0" smtClean="0">
                <a:ea typeface="华文楷体"/>
                <a:cs typeface="Times New Roman" pitchFamily="18" charset="0"/>
              </a:rPr>
              <a:t>通过模拟计算，增强器二极磁铁真空盒壁内的涡流会产生一个很小的二极场，产生的六极场分量可以忽略不计。</a:t>
            </a:r>
            <a:endParaRPr lang="en-US" altLang="zh-CN" sz="2200" b="1" dirty="0">
              <a:ea typeface="华文楷体"/>
              <a:cs typeface="Times New Roman" pitchFamily="18" charset="0"/>
            </a:endParaRPr>
          </a:p>
        </p:txBody>
      </p:sp>
      <p:sp>
        <p:nvSpPr>
          <p:cNvPr id="10" name="Rectangle 4"/>
          <p:cNvSpPr txBox="1">
            <a:spLocks noChangeArrowheads="1"/>
          </p:cNvSpPr>
          <p:nvPr/>
        </p:nvSpPr>
        <p:spPr>
          <a:xfrm>
            <a:off x="5291275" y="91200"/>
            <a:ext cx="1392990"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zh-CN" altLang="en-US" b="1" dirty="0" smtClean="0">
                <a:solidFill>
                  <a:srgbClr val="FF0000"/>
                </a:solidFill>
                <a:ea typeface="华文楷体"/>
                <a:cs typeface="Times New Roman" pitchFamily="18" charset="0"/>
              </a:rPr>
              <a:t>总结</a:t>
            </a:r>
            <a:endParaRPr lang="en-US" altLang="zh-CN"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4036961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4038600" y="2274507"/>
            <a:ext cx="4337304"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400" dirty="0" smtClean="0">
                <a:solidFill>
                  <a:srgbClr val="FF0000"/>
                </a:solidFill>
                <a:latin typeface="华文楷体" panose="02010600040101010101" pitchFamily="2" charset="-122"/>
                <a:ea typeface="华文楷体" panose="02010600040101010101" pitchFamily="2" charset="-122"/>
              </a:rPr>
              <a:t>谢谢大家！</a:t>
            </a:r>
            <a:endParaRPr lang="zh-CN" altLang="en-US" sz="5400" dirty="0">
              <a:solidFill>
                <a:srgbClr val="FF00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783294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03512" y="260648"/>
            <a:ext cx="8437562" cy="647700"/>
          </a:xfrm>
          <a:prstGeom prst="rect">
            <a:avLst/>
          </a:prstGeom>
        </p:spPr>
        <p:txBody>
          <a:bodyPr vert="horz" lIns="91440" tIns="45720" rIns="91440" bIns="45720" rtlCol="0" anchor="ctr">
            <a:normAutofit/>
          </a:bodyPr>
          <a:lstStyle/>
          <a:p>
            <a:pPr algn="ctr">
              <a:spcBef>
                <a:spcPct val="0"/>
              </a:spcBef>
              <a:defRPr/>
            </a:pPr>
            <a:r>
              <a:rPr lang="zh-CN" altLang="en-US" sz="3200" b="1" dirty="0">
                <a:solidFill>
                  <a:srgbClr val="FF0000"/>
                </a:solidFill>
                <a:ea typeface="华文楷体"/>
                <a:cs typeface="Times New Roman" pitchFamily="18" charset="0"/>
              </a:rPr>
              <a:t>技术指标及其挑战</a:t>
            </a:r>
            <a:endParaRPr lang="en-US" altLang="zh-CN" sz="3200" b="1" dirty="0">
              <a:solidFill>
                <a:srgbClr val="FF0000"/>
              </a:solidFill>
              <a:ea typeface="华文楷体"/>
              <a:cs typeface="Times New Roman" pitchFamily="18" charset="0"/>
            </a:endParaRPr>
          </a:p>
        </p:txBody>
      </p:sp>
      <p:sp>
        <p:nvSpPr>
          <p:cNvPr id="7" name="Line 3"/>
          <p:cNvSpPr>
            <a:spLocks noChangeShapeType="1"/>
          </p:cNvSpPr>
          <p:nvPr/>
        </p:nvSpPr>
        <p:spPr bwMode="auto">
          <a:xfrm>
            <a:off x="1919537" y="836712"/>
            <a:ext cx="8207375" cy="0"/>
          </a:xfrm>
          <a:prstGeom prst="line">
            <a:avLst/>
          </a:prstGeom>
          <a:noFill/>
          <a:ln w="76200">
            <a:solidFill>
              <a:srgbClr val="FF6600"/>
            </a:solidFill>
            <a:round/>
            <a:headEnd/>
            <a:tailEnd/>
          </a:ln>
        </p:spPr>
        <p:txBody>
          <a:bodyPr/>
          <a:lstStyle/>
          <a:p>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189319018"/>
              </p:ext>
            </p:extLst>
          </p:nvPr>
        </p:nvGraphicFramePr>
        <p:xfrm>
          <a:off x="2999656" y="1162604"/>
          <a:ext cx="6336704" cy="2866461"/>
        </p:xfrm>
        <a:graphic>
          <a:graphicData uri="http://schemas.openxmlformats.org/drawingml/2006/table">
            <a:tbl>
              <a:tblPr firstRow="1" firstCol="1" bandRow="1">
                <a:tableStyleId>{5C22544A-7EE6-4342-B048-85BDC9FD1C3A}</a:tableStyleId>
              </a:tblPr>
              <a:tblGrid>
                <a:gridCol w="3024336"/>
                <a:gridCol w="3312368"/>
              </a:tblGrid>
              <a:tr h="283532">
                <a:tc>
                  <a:txBody>
                    <a:bodyPr/>
                    <a:lstStyle/>
                    <a:p>
                      <a:pPr>
                        <a:spcAft>
                          <a:spcPts val="0"/>
                        </a:spcAft>
                      </a:pPr>
                      <a:r>
                        <a:rPr lang="en-GB" sz="2000" dirty="0">
                          <a:effectLst/>
                        </a:rPr>
                        <a:t> </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GB" sz="2000" dirty="0" smtClean="0">
                          <a:effectLst/>
                        </a:rPr>
                        <a:t>BST-63B</a:t>
                      </a:r>
                      <a:endParaRPr lang="zh-CN" sz="2000" dirty="0">
                        <a:effectLst/>
                        <a:latin typeface="Times New Roman"/>
                        <a:ea typeface="MS Mincho"/>
                        <a:cs typeface="Times New Roman"/>
                      </a:endParaRPr>
                    </a:p>
                  </a:txBody>
                  <a:tcPr marL="8255" marR="8255" marT="8255" marB="0" anchor="ctr"/>
                </a:tc>
              </a:tr>
              <a:tr h="283532">
                <a:tc>
                  <a:txBody>
                    <a:bodyPr/>
                    <a:lstStyle/>
                    <a:p>
                      <a:pPr>
                        <a:spcAft>
                          <a:spcPts val="0"/>
                        </a:spcAft>
                      </a:pPr>
                      <a:r>
                        <a:rPr lang="en-GB" sz="2000" dirty="0">
                          <a:effectLst/>
                        </a:rPr>
                        <a:t>Quantity</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GB" sz="2000" dirty="0" smtClean="0">
                          <a:effectLst/>
                        </a:rPr>
                        <a:t>16320</a:t>
                      </a:r>
                      <a:endParaRPr lang="zh-CN" sz="2000" dirty="0">
                        <a:effectLst/>
                        <a:latin typeface="Times New Roman"/>
                        <a:ea typeface="MS Mincho"/>
                        <a:cs typeface="Times New Roman"/>
                      </a:endParaRPr>
                    </a:p>
                  </a:txBody>
                  <a:tcPr marL="8255" marR="8255" marT="8255" marB="0" anchor="ctr"/>
                </a:tc>
              </a:tr>
              <a:tr h="337538">
                <a:tc>
                  <a:txBody>
                    <a:bodyPr/>
                    <a:lstStyle/>
                    <a:p>
                      <a:pPr>
                        <a:spcAft>
                          <a:spcPts val="0"/>
                        </a:spcAft>
                      </a:pPr>
                      <a:r>
                        <a:rPr lang="en-GB" sz="2000" dirty="0">
                          <a:effectLst/>
                        </a:rPr>
                        <a:t>Minimum field (</a:t>
                      </a:r>
                      <a:r>
                        <a:rPr lang="en-GB" sz="2000" dirty="0" err="1">
                          <a:effectLst/>
                        </a:rPr>
                        <a:t>Gs</a:t>
                      </a:r>
                      <a:r>
                        <a:rPr lang="en-GB" sz="2000" dirty="0">
                          <a:effectLst/>
                        </a:rPr>
                        <a:t>)</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GB" sz="2000" dirty="0">
                          <a:effectLst/>
                        </a:rPr>
                        <a:t>29 </a:t>
                      </a:r>
                      <a:endParaRPr lang="zh-CN" sz="2000" dirty="0">
                        <a:effectLst/>
                        <a:latin typeface="Times New Roman"/>
                        <a:ea typeface="MS Mincho"/>
                        <a:cs typeface="Times New Roman"/>
                      </a:endParaRPr>
                    </a:p>
                  </a:txBody>
                  <a:tcPr marL="8255" marR="8255" marT="8255" marB="0" anchor="ctr"/>
                </a:tc>
              </a:tr>
              <a:tr h="337538">
                <a:tc>
                  <a:txBody>
                    <a:bodyPr/>
                    <a:lstStyle/>
                    <a:p>
                      <a:pPr>
                        <a:spcAft>
                          <a:spcPts val="0"/>
                        </a:spcAft>
                      </a:pPr>
                      <a:r>
                        <a:rPr lang="en-GB" sz="2000">
                          <a:effectLst/>
                        </a:rPr>
                        <a:t>Maximum field (Gs)</a:t>
                      </a:r>
                      <a:endParaRPr lang="zh-CN" sz="20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000" dirty="0" smtClean="0">
                          <a:effectLst/>
                          <a:latin typeface="+mn-lt"/>
                          <a:ea typeface="+mn-ea"/>
                          <a:cs typeface="+mn-cs"/>
                        </a:rPr>
                        <a:t>338</a:t>
                      </a:r>
                      <a:endParaRPr lang="zh-CN" sz="2000" dirty="0">
                        <a:effectLst/>
                        <a:latin typeface="Times New Roman"/>
                        <a:ea typeface="MS Mincho"/>
                        <a:cs typeface="Times New Roman"/>
                      </a:endParaRPr>
                    </a:p>
                  </a:txBody>
                  <a:tcPr marL="8255" marR="8255" marT="8255" marB="0" anchor="ctr"/>
                </a:tc>
              </a:tr>
              <a:tr h="283532">
                <a:tc>
                  <a:txBody>
                    <a:bodyPr/>
                    <a:lstStyle/>
                    <a:p>
                      <a:pPr>
                        <a:spcAft>
                          <a:spcPts val="0"/>
                        </a:spcAft>
                      </a:pPr>
                      <a:r>
                        <a:rPr lang="en-GB" sz="2000">
                          <a:effectLst/>
                        </a:rPr>
                        <a:t>Gap (mm)</a:t>
                      </a:r>
                      <a:endParaRPr lang="zh-CN" sz="20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000" dirty="0" smtClean="0">
                          <a:effectLst/>
                          <a:latin typeface="+mn-lt"/>
                          <a:ea typeface="+mn-ea"/>
                          <a:cs typeface="+mn-cs"/>
                        </a:rPr>
                        <a:t>63</a:t>
                      </a:r>
                      <a:endParaRPr lang="zh-CN" sz="2000" dirty="0">
                        <a:effectLst/>
                        <a:latin typeface="Times New Roman"/>
                        <a:ea typeface="MS Mincho"/>
                        <a:cs typeface="Times New Roman"/>
                      </a:endParaRPr>
                    </a:p>
                  </a:txBody>
                  <a:tcPr marL="8255" marR="8255" marT="8255" marB="0" anchor="ctr"/>
                </a:tc>
              </a:tr>
              <a:tr h="283532">
                <a:tc>
                  <a:txBody>
                    <a:bodyPr/>
                    <a:lstStyle/>
                    <a:p>
                      <a:pPr>
                        <a:spcAft>
                          <a:spcPts val="0"/>
                        </a:spcAft>
                      </a:pPr>
                      <a:r>
                        <a:rPr lang="en-GB" sz="2000">
                          <a:effectLst/>
                        </a:rPr>
                        <a:t>Magnetic Length (mm)</a:t>
                      </a:r>
                      <a:endParaRPr lang="zh-CN" sz="20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000" dirty="0" smtClean="0">
                          <a:effectLst/>
                          <a:latin typeface="+mn-lt"/>
                          <a:ea typeface="+mn-ea"/>
                          <a:cs typeface="+mn-cs"/>
                        </a:rPr>
                        <a:t>4700</a:t>
                      </a:r>
                      <a:endParaRPr lang="zh-CN" sz="2000" dirty="0">
                        <a:effectLst/>
                        <a:latin typeface="Times New Roman"/>
                        <a:ea typeface="MS Mincho"/>
                        <a:cs typeface="Times New Roman"/>
                      </a:endParaRPr>
                    </a:p>
                  </a:txBody>
                  <a:tcPr marL="8255" marR="8255" marT="8255" marB="0" anchor="ctr"/>
                </a:tc>
              </a:tr>
              <a:tr h="283532">
                <a:tc>
                  <a:txBody>
                    <a:bodyPr/>
                    <a:lstStyle/>
                    <a:p>
                      <a:pPr>
                        <a:spcAft>
                          <a:spcPts val="0"/>
                        </a:spcAft>
                      </a:pPr>
                      <a:r>
                        <a:rPr lang="en-GB" sz="2000">
                          <a:effectLst/>
                        </a:rPr>
                        <a:t>Good field region (mm)</a:t>
                      </a:r>
                      <a:endParaRPr lang="zh-CN" sz="20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000" dirty="0" smtClean="0">
                          <a:effectLst/>
                          <a:latin typeface="+mn-lt"/>
                          <a:ea typeface="+mn-ea"/>
                          <a:cs typeface="+mn-cs"/>
                        </a:rPr>
                        <a:t>55</a:t>
                      </a:r>
                      <a:endParaRPr lang="zh-CN" sz="2000" dirty="0">
                        <a:effectLst/>
                        <a:latin typeface="Times New Roman"/>
                        <a:ea typeface="MS Mincho"/>
                        <a:cs typeface="Times New Roman"/>
                      </a:endParaRPr>
                    </a:p>
                  </a:txBody>
                  <a:tcPr marL="8255" marR="8255" marT="8255" marB="0" anchor="ctr"/>
                </a:tc>
              </a:tr>
              <a:tr h="283532">
                <a:tc>
                  <a:txBody>
                    <a:bodyPr/>
                    <a:lstStyle/>
                    <a:p>
                      <a:pPr>
                        <a:spcAft>
                          <a:spcPts val="0"/>
                        </a:spcAft>
                      </a:pPr>
                      <a:r>
                        <a:rPr lang="en-GB" sz="2000">
                          <a:effectLst/>
                        </a:rPr>
                        <a:t>Field uniformity</a:t>
                      </a:r>
                      <a:endParaRPr lang="zh-CN" sz="2000">
                        <a:effectLst/>
                        <a:latin typeface="Times New Roman"/>
                        <a:ea typeface="MS Mincho"/>
                        <a:cs typeface="Times New Roman"/>
                      </a:endParaRPr>
                    </a:p>
                  </a:txBody>
                  <a:tcPr marL="8255" marR="8255" marT="8255" marB="0" anchor="ctr"/>
                </a:tc>
                <a:tc>
                  <a:txBody>
                    <a:bodyPr/>
                    <a:lstStyle/>
                    <a:p>
                      <a:pPr algn="ctr">
                        <a:spcAft>
                          <a:spcPts val="0"/>
                        </a:spcAft>
                      </a:pPr>
                      <a:r>
                        <a:rPr lang="en-GB" sz="2000" dirty="0">
                          <a:effectLst/>
                        </a:rPr>
                        <a:t>0.1%</a:t>
                      </a:r>
                      <a:endParaRPr lang="zh-CN" sz="2000" dirty="0">
                        <a:effectLst/>
                        <a:latin typeface="Times New Roman"/>
                        <a:ea typeface="MS Mincho"/>
                        <a:cs typeface="Times New Roman"/>
                      </a:endParaRPr>
                    </a:p>
                  </a:txBody>
                  <a:tcPr marL="8255" marR="8255" marT="8255" marB="0" anchor="ctr"/>
                </a:tc>
              </a:tr>
              <a:tr h="283532">
                <a:tc>
                  <a:txBody>
                    <a:bodyPr/>
                    <a:lstStyle/>
                    <a:p>
                      <a:pPr>
                        <a:spcAft>
                          <a:spcPts val="0"/>
                        </a:spcAft>
                      </a:pPr>
                      <a:r>
                        <a:rPr lang="en-US" altLang="zh-CN" sz="2000" dirty="0" smtClean="0">
                          <a:effectLst/>
                          <a:latin typeface="Times New Roman"/>
                          <a:ea typeface="MS Mincho"/>
                          <a:cs typeface="Times New Roman"/>
                        </a:rPr>
                        <a:t>Field reproducibility</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US" altLang="zh-CN" sz="2000" dirty="0" smtClean="0">
                          <a:effectLst/>
                          <a:latin typeface="Times New Roman"/>
                          <a:ea typeface="MS Mincho"/>
                          <a:cs typeface="Times New Roman"/>
                        </a:rPr>
                        <a:t>0.05%</a:t>
                      </a:r>
                      <a:endParaRPr lang="zh-CN" sz="2000" dirty="0">
                        <a:effectLst/>
                        <a:latin typeface="Times New Roman"/>
                        <a:ea typeface="MS Mincho"/>
                        <a:cs typeface="Times New Roman"/>
                      </a:endParaRPr>
                    </a:p>
                  </a:txBody>
                  <a:tcPr marL="8255" marR="8255" marT="8255" marB="0" anchor="ctr"/>
                </a:tc>
              </a:tr>
            </a:tbl>
          </a:graphicData>
        </a:graphic>
      </p:graphicFrame>
      <p:sp>
        <p:nvSpPr>
          <p:cNvPr id="8" name="副标题 2"/>
          <p:cNvSpPr>
            <a:spLocks noGrp="1"/>
          </p:cNvSpPr>
          <p:nvPr>
            <p:ph type="subTitle" idx="1"/>
          </p:nvPr>
        </p:nvSpPr>
        <p:spPr>
          <a:xfrm>
            <a:off x="2063552" y="4293096"/>
            <a:ext cx="8352928" cy="2160240"/>
          </a:xfrm>
        </p:spPr>
        <p:txBody>
          <a:bodyPr>
            <a:noAutofit/>
          </a:bodyPr>
          <a:lstStyle/>
          <a:p>
            <a:pPr marL="457200" indent="-457200" algn="just"/>
            <a:r>
              <a:rPr lang="en-US" altLang="zh-CN" sz="2200" b="1" dirty="0">
                <a:solidFill>
                  <a:srgbClr val="FF0000"/>
                </a:solidFill>
                <a:cs typeface="Times New Roman" pitchFamily="18" charset="0"/>
              </a:rPr>
              <a:t>Challenges</a:t>
            </a:r>
          </a:p>
          <a:p>
            <a:pPr marL="457200" indent="-457200" algn="just">
              <a:buClr>
                <a:srgbClr val="FF0000"/>
              </a:buClr>
              <a:buFont typeface="Wingdings" pitchFamily="2" charset="2"/>
              <a:buChar char="Ø"/>
            </a:pPr>
            <a:r>
              <a:rPr lang="en-US" altLang="zh-CN" sz="2200" b="1" dirty="0">
                <a:cs typeface="Times New Roman" pitchFamily="18" charset="0"/>
              </a:rPr>
              <a:t> Total length of the dipoles </a:t>
            </a:r>
            <a:r>
              <a:rPr lang="en-US" altLang="zh-CN" sz="2200" b="1" dirty="0">
                <a:solidFill>
                  <a:srgbClr val="FF0000"/>
                </a:solidFill>
                <a:cs typeface="Times New Roman" pitchFamily="18" charset="0"/>
              </a:rPr>
              <a:t>~75km      how to reduce cost</a:t>
            </a:r>
          </a:p>
          <a:p>
            <a:pPr marL="457200" indent="-457200" algn="just">
              <a:buClr>
                <a:srgbClr val="FF0000"/>
              </a:buClr>
              <a:buFont typeface="Wingdings" pitchFamily="2" charset="2"/>
              <a:buChar char="Ø"/>
            </a:pPr>
            <a:r>
              <a:rPr lang="en-US" altLang="zh-CN" sz="2200" b="1" dirty="0">
                <a:cs typeface="Times New Roman" pitchFamily="18" charset="0"/>
              </a:rPr>
              <a:t> Field error &lt;29Gs*0.1%=</a:t>
            </a:r>
            <a:r>
              <a:rPr lang="en-US" altLang="zh-CN" sz="2200" b="1" dirty="0">
                <a:solidFill>
                  <a:srgbClr val="FF0000"/>
                </a:solidFill>
                <a:cs typeface="Times New Roman" pitchFamily="18" charset="0"/>
              </a:rPr>
              <a:t>0.029Gs      how to design</a:t>
            </a:r>
          </a:p>
          <a:p>
            <a:pPr marL="457200" indent="-457200" algn="just">
              <a:buClr>
                <a:srgbClr val="FF0000"/>
              </a:buClr>
              <a:buFont typeface="Wingdings" pitchFamily="2" charset="2"/>
              <a:buChar char="Ø"/>
            </a:pPr>
            <a:r>
              <a:rPr lang="en-US" altLang="zh-CN" sz="2200" b="1" dirty="0">
                <a:cs typeface="Times New Roman" pitchFamily="18" charset="0"/>
              </a:rPr>
              <a:t> Field reproducibility&lt;29Gs*0.05%=</a:t>
            </a:r>
            <a:r>
              <a:rPr lang="en-US" altLang="zh-CN" sz="2200" b="1" dirty="0">
                <a:solidFill>
                  <a:srgbClr val="FF0000"/>
                </a:solidFill>
                <a:cs typeface="Times New Roman" pitchFamily="18" charset="0"/>
              </a:rPr>
              <a:t>0.015Gs     how to measure</a:t>
            </a:r>
          </a:p>
          <a:p>
            <a:pPr marL="457200" indent="-457200" algn="just">
              <a:buClr>
                <a:srgbClr val="FF0000"/>
              </a:buClr>
              <a:buFont typeface="Wingdings" pitchFamily="2" charset="2"/>
              <a:buChar char="Ø"/>
            </a:pPr>
            <a:r>
              <a:rPr lang="en-US" altLang="zh-CN" sz="2200" b="1" dirty="0">
                <a:solidFill>
                  <a:srgbClr val="FF0000"/>
                </a:solidFill>
                <a:cs typeface="Times New Roman" pitchFamily="18" charset="0"/>
              </a:rPr>
              <a:t> </a:t>
            </a:r>
            <a:r>
              <a:rPr lang="en-US" altLang="zh-CN" sz="2200" b="1" dirty="0">
                <a:cs typeface="Times New Roman" pitchFamily="18" charset="0"/>
              </a:rPr>
              <a:t>Magnet length </a:t>
            </a:r>
            <a:r>
              <a:rPr lang="en-US" altLang="zh-CN" sz="2200" b="1" dirty="0">
                <a:solidFill>
                  <a:srgbClr val="FF0000"/>
                </a:solidFill>
                <a:cs typeface="Times New Roman" pitchFamily="18" charset="0"/>
              </a:rPr>
              <a:t>~4700mm      how to fabricate</a:t>
            </a:r>
          </a:p>
        </p:txBody>
      </p:sp>
      <p:sp>
        <p:nvSpPr>
          <p:cNvPr id="10" name="右箭头 9"/>
          <p:cNvSpPr/>
          <p:nvPr/>
        </p:nvSpPr>
        <p:spPr>
          <a:xfrm>
            <a:off x="6456041" y="5327498"/>
            <a:ext cx="33258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7608168" y="5700723"/>
            <a:ext cx="2838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6533559" y="4941169"/>
            <a:ext cx="33225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5668144" y="6119586"/>
            <a:ext cx="2838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5176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pic>
        <p:nvPicPr>
          <p:cNvPr id="3" name="图片 2"/>
          <p:cNvPicPr>
            <a:picLocks noChangeAspect="1"/>
          </p:cNvPicPr>
          <p:nvPr/>
        </p:nvPicPr>
        <p:blipFill>
          <a:blip r:embed="rId2"/>
          <a:stretch>
            <a:fillRect/>
          </a:stretch>
        </p:blipFill>
        <p:spPr>
          <a:xfrm>
            <a:off x="4226609" y="4480992"/>
            <a:ext cx="3292405" cy="1832986"/>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014" y="4556654"/>
            <a:ext cx="3156506" cy="1757324"/>
          </a:xfrm>
          <a:prstGeom prst="rect">
            <a:avLst/>
          </a:prstGeom>
        </p:spPr>
      </p:pic>
      <p:sp>
        <p:nvSpPr>
          <p:cNvPr id="7" name="Rectangle 4"/>
          <p:cNvSpPr txBox="1">
            <a:spLocks noChangeArrowheads="1"/>
          </p:cNvSpPr>
          <p:nvPr/>
        </p:nvSpPr>
        <p:spPr>
          <a:xfrm>
            <a:off x="3695665" y="90455"/>
            <a:ext cx="5401602"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zh-CN" altLang="en-US" b="1" dirty="0" smtClean="0">
                <a:solidFill>
                  <a:srgbClr val="FF0000"/>
                </a:solidFill>
                <a:ea typeface="华文楷体"/>
                <a:cs typeface="Times New Roman" pitchFamily="18" charset="0"/>
              </a:rPr>
              <a:t>铁芯磁铁样机研制进展</a:t>
            </a:r>
            <a:endParaRPr lang="en-US" altLang="zh-CN" b="1" dirty="0">
              <a:solidFill>
                <a:srgbClr val="FF0000"/>
              </a:solidFill>
              <a:ea typeface="华文楷体"/>
              <a:cs typeface="Times New Roman"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495598067"/>
              </p:ext>
            </p:extLst>
          </p:nvPr>
        </p:nvGraphicFramePr>
        <p:xfrm>
          <a:off x="2890930" y="2955990"/>
          <a:ext cx="6480719" cy="1440159"/>
        </p:xfrm>
        <a:graphic>
          <a:graphicData uri="http://schemas.openxmlformats.org/drawingml/2006/table">
            <a:tbl>
              <a:tblPr>
                <a:tableStyleId>{5C22544A-7EE6-4342-B048-85BDC9FD1C3A}</a:tableStyleId>
              </a:tblPr>
              <a:tblGrid>
                <a:gridCol w="3924943"/>
                <a:gridCol w="1277888"/>
                <a:gridCol w="1277888"/>
              </a:tblGrid>
              <a:tr h="480053">
                <a:tc>
                  <a:txBody>
                    <a:bodyPr/>
                    <a:lstStyle/>
                    <a:p>
                      <a:pPr algn="l" fontAlgn="ctr"/>
                      <a:r>
                        <a:rPr lang="zh-CN" altLang="en-US" sz="2000" b="1" u="none" strike="noStrike" dirty="0">
                          <a:solidFill>
                            <a:srgbClr val="0033CC"/>
                          </a:solidFill>
                          <a:effectLst/>
                        </a:rPr>
                        <a:t>　</a:t>
                      </a:r>
                      <a:endParaRPr lang="zh-CN" altLang="en-US" sz="2000" b="1" i="0" u="none" strike="noStrike" dirty="0">
                        <a:solidFill>
                          <a:srgbClr val="0033CC"/>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sz="2000" b="1" u="none" strike="noStrike" dirty="0" err="1">
                          <a:solidFill>
                            <a:srgbClr val="FF0000"/>
                          </a:solidFill>
                          <a:effectLst/>
                        </a:rPr>
                        <a:t>Hc</a:t>
                      </a:r>
                      <a:r>
                        <a:rPr lang="en-US" sz="2000" b="1" u="none" strike="noStrike" dirty="0">
                          <a:solidFill>
                            <a:srgbClr val="FF0000"/>
                          </a:solidFill>
                          <a:effectLst/>
                        </a:rPr>
                        <a:t>//</a:t>
                      </a:r>
                      <a:endParaRPr lang="en-US" sz="2000" b="1"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sz="2000" b="1" u="none" strike="noStrike" dirty="0" err="1">
                          <a:solidFill>
                            <a:srgbClr val="FF0000"/>
                          </a:solidFill>
                          <a:effectLst/>
                        </a:rPr>
                        <a:t>Hc</a:t>
                      </a:r>
                      <a:r>
                        <a:rPr lang="en-US" sz="2000" b="1" u="none" strike="noStrike" dirty="0">
                          <a:solidFill>
                            <a:srgbClr val="FF0000"/>
                          </a:solidFill>
                          <a:effectLst/>
                        </a:rPr>
                        <a:t>┴</a:t>
                      </a:r>
                      <a:endParaRPr lang="en-US" sz="2000" b="1"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tc>
              </a:tr>
              <a:tr h="480053">
                <a:tc>
                  <a:txBody>
                    <a:bodyPr/>
                    <a:lstStyle/>
                    <a:p>
                      <a:pPr algn="l" fontAlgn="ctr"/>
                      <a:r>
                        <a:rPr lang="en-US" sz="2000" b="1" u="none" strike="noStrike" dirty="0">
                          <a:solidFill>
                            <a:srgbClr val="0033CC"/>
                          </a:solidFill>
                          <a:effectLst/>
                        </a:rPr>
                        <a:t>Conventional low carbon steel</a:t>
                      </a:r>
                      <a:endParaRPr lang="en-US" sz="2000" b="1" i="0" u="none" strike="noStrike" dirty="0">
                        <a:solidFill>
                          <a:srgbClr val="0033CC"/>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sz="2000" b="1" u="none" strike="noStrike" dirty="0">
                          <a:solidFill>
                            <a:srgbClr val="FF0000"/>
                          </a:solidFill>
                          <a:effectLst/>
                        </a:rPr>
                        <a:t>56A/m</a:t>
                      </a:r>
                      <a:endParaRPr lang="en-US" sz="2000" b="1"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sz="2000" b="1" u="none" strike="noStrike" dirty="0">
                          <a:solidFill>
                            <a:srgbClr val="FF0000"/>
                          </a:solidFill>
                          <a:effectLst/>
                        </a:rPr>
                        <a:t>56A/m</a:t>
                      </a:r>
                      <a:endParaRPr lang="en-US" sz="2000" b="1"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tc>
              </a:tr>
              <a:tr h="480053">
                <a:tc>
                  <a:txBody>
                    <a:bodyPr/>
                    <a:lstStyle/>
                    <a:p>
                      <a:pPr algn="l" fontAlgn="ctr"/>
                      <a:r>
                        <a:rPr lang="en-US" sz="2000" b="1" u="none" strike="noStrike" dirty="0">
                          <a:solidFill>
                            <a:srgbClr val="0033CC"/>
                          </a:solidFill>
                          <a:effectLst/>
                        </a:rPr>
                        <a:t>Grain oriented steel</a:t>
                      </a:r>
                      <a:endParaRPr lang="en-US" sz="2000" b="1" i="0" u="none" strike="noStrike" dirty="0">
                        <a:solidFill>
                          <a:srgbClr val="0033CC"/>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sz="2000" b="1" u="none" strike="noStrike" dirty="0">
                          <a:solidFill>
                            <a:srgbClr val="FF0000"/>
                          </a:solidFill>
                          <a:effectLst/>
                        </a:rPr>
                        <a:t>4A/m</a:t>
                      </a:r>
                      <a:endParaRPr lang="en-US" sz="2000" b="1"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fontAlgn="ctr"/>
                      <a:r>
                        <a:rPr lang="en-US" sz="2000" b="1" u="none" strike="noStrike" dirty="0">
                          <a:solidFill>
                            <a:srgbClr val="FF0000"/>
                          </a:solidFill>
                          <a:effectLst/>
                        </a:rPr>
                        <a:t>12A/m</a:t>
                      </a:r>
                      <a:endParaRPr lang="en-US" sz="2000" b="1" i="0" u="none" strike="noStrike" dirty="0">
                        <a:solidFill>
                          <a:srgbClr val="FF0000"/>
                        </a:solidFill>
                        <a:effectLst/>
                        <a:latin typeface="宋体" panose="02010600030101010101" pitchFamily="2" charset="-122"/>
                        <a:ea typeface="宋体" panose="02010600030101010101" pitchFamily="2" charset="-122"/>
                      </a:endParaRPr>
                    </a:p>
                  </a:txBody>
                  <a:tcPr marL="6350" marR="6350" marT="6350" marB="0" anchor="ctr"/>
                </a:tc>
              </a:tr>
            </a:tbl>
          </a:graphicData>
        </a:graphic>
      </p:graphicFrame>
      <p:pic>
        <p:nvPicPr>
          <p:cNvPr id="9" name="图片 8"/>
          <p:cNvPicPr/>
          <p:nvPr/>
        </p:nvPicPr>
        <p:blipFill>
          <a:blip r:embed="rId4" cstate="print">
            <a:extLst>
              <a:ext uri="{28A0092B-C50C-407E-A947-70E740481C1C}">
                <a14:useLocalDpi xmlns:a14="http://schemas.microsoft.com/office/drawing/2010/main" val="0"/>
              </a:ext>
            </a:extLst>
          </a:blip>
          <a:stretch>
            <a:fillRect/>
          </a:stretch>
        </p:blipFill>
        <p:spPr>
          <a:xfrm>
            <a:off x="1730976" y="4411183"/>
            <a:ext cx="2495633" cy="2048266"/>
          </a:xfrm>
          <a:prstGeom prst="rect">
            <a:avLst/>
          </a:prstGeom>
        </p:spPr>
      </p:pic>
      <p:sp>
        <p:nvSpPr>
          <p:cNvPr id="10" name="Rectangle 8"/>
          <p:cNvSpPr>
            <a:spLocks noChangeArrowheads="1"/>
          </p:cNvSpPr>
          <p:nvPr/>
        </p:nvSpPr>
        <p:spPr bwMode="auto">
          <a:xfrm>
            <a:off x="1294084" y="692696"/>
            <a:ext cx="9458280" cy="2769989"/>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smtClean="0"/>
              <a:t>The grain-oriented silicon steel laminations produced by Wuhan steel company were investigated, BH </a:t>
            </a:r>
            <a:r>
              <a:rPr lang="en-US" altLang="zh-CN" sz="2200" b="1" dirty="0" smtClean="0"/>
              <a:t>curves and </a:t>
            </a:r>
            <a:r>
              <a:rPr lang="en-US" altLang="zh-CN" sz="2200" b="1" dirty="0" err="1" smtClean="0"/>
              <a:t>coecive</a:t>
            </a:r>
            <a:r>
              <a:rPr lang="en-US" altLang="zh-CN" sz="2200" b="1" dirty="0" smtClean="0"/>
              <a:t> </a:t>
            </a:r>
            <a:r>
              <a:rPr lang="en-US" altLang="zh-CN" sz="2200" b="1" dirty="0" smtClean="0"/>
              <a:t>of the oriented and non-oriented steel laminations have an obvious difference</a:t>
            </a:r>
            <a:r>
              <a:rPr lang="en-GB" altLang="zh-CN" sz="2200" b="1" dirty="0" smtClean="0"/>
              <a:t>. </a:t>
            </a:r>
          </a:p>
          <a:p>
            <a:pPr marL="342900" indent="-342900" algn="just">
              <a:spcBef>
                <a:spcPts val="1200"/>
              </a:spcBef>
              <a:buClr>
                <a:srgbClr val="FF0000"/>
              </a:buClr>
              <a:buFont typeface="Wingdings" pitchFamily="2" charset="2"/>
              <a:buChar char="ü"/>
            </a:pPr>
            <a:r>
              <a:rPr lang="en-GB" altLang="zh-CN" sz="2200" b="1" dirty="0"/>
              <a:t> </a:t>
            </a:r>
            <a:r>
              <a:rPr lang="en-GB" altLang="zh-CN" sz="2200" b="1" dirty="0" smtClean="0"/>
              <a:t>By using the two kinds of BH curves, the performance of the dipole magnet at low field level were simulated, the results showed that the magnet with the oriented steel laminations had a better field quality.</a:t>
            </a:r>
          </a:p>
          <a:p>
            <a:pPr algn="just">
              <a:spcBef>
                <a:spcPts val="1200"/>
              </a:spcBef>
              <a:buClr>
                <a:srgbClr val="FF0000"/>
              </a:buClr>
            </a:pPr>
            <a:endParaRPr lang="en-GB" altLang="zh-CN" sz="2200" b="1" dirty="0"/>
          </a:p>
        </p:txBody>
      </p:sp>
    </p:spTree>
    <p:extLst>
      <p:ext uri="{BB962C8B-B14F-4D97-AF65-F5344CB8AC3E}">
        <p14:creationId xmlns:p14="http://schemas.microsoft.com/office/powerpoint/2010/main" val="3691337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1" name="Rectangle 4"/>
          <p:cNvSpPr txBox="1">
            <a:spLocks noChangeArrowheads="1"/>
          </p:cNvSpPr>
          <p:nvPr/>
        </p:nvSpPr>
        <p:spPr>
          <a:xfrm>
            <a:off x="3585937" y="76330"/>
            <a:ext cx="5401602"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zh-CN" altLang="en-US" b="1" dirty="0" smtClean="0">
                <a:solidFill>
                  <a:srgbClr val="FF0000"/>
                </a:solidFill>
                <a:ea typeface="华文楷体"/>
                <a:cs typeface="Times New Roman" pitchFamily="18" charset="0"/>
              </a:rPr>
              <a:t>铁芯磁铁样机研制进展</a:t>
            </a:r>
            <a:endParaRPr lang="en-US" altLang="zh-CN" b="1" dirty="0">
              <a:solidFill>
                <a:srgbClr val="FF0000"/>
              </a:solidFill>
              <a:ea typeface="华文楷体"/>
              <a:cs typeface="Times New Roman" pitchFamily="18" charset="0"/>
            </a:endParaRPr>
          </a:p>
        </p:txBody>
      </p:sp>
      <p:sp>
        <p:nvSpPr>
          <p:cNvPr id="12" name="Rectangle 8"/>
          <p:cNvSpPr>
            <a:spLocks noChangeArrowheads="1"/>
          </p:cNvSpPr>
          <p:nvPr/>
        </p:nvSpPr>
        <p:spPr bwMode="auto">
          <a:xfrm>
            <a:off x="1498832" y="861973"/>
            <a:ext cx="9575812" cy="1107996"/>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a:t>At present, the mechanical design of a subscale prototype magnet was </a:t>
            </a:r>
            <a:r>
              <a:rPr lang="en-US" altLang="zh-CN" sz="2200" b="1" dirty="0" smtClean="0"/>
              <a:t>finished, </a:t>
            </a:r>
            <a:r>
              <a:rPr lang="en-GB" altLang="zh-CN" sz="2200" b="1" dirty="0" smtClean="0"/>
              <a:t>the </a:t>
            </a:r>
            <a:r>
              <a:rPr lang="en-GB" altLang="zh-CN" sz="2200" b="1" dirty="0"/>
              <a:t>oriented steel laminations will be bought and the </a:t>
            </a:r>
            <a:r>
              <a:rPr lang="en-GB" altLang="zh-CN" sz="2200" b="1" dirty="0" smtClean="0"/>
              <a:t>prototype </a:t>
            </a:r>
            <a:r>
              <a:rPr lang="en-GB" altLang="zh-CN" sz="2200" b="1" dirty="0"/>
              <a:t>magnet will be developed to verify the design</a:t>
            </a:r>
            <a:r>
              <a:rPr lang="en-GB" altLang="zh-CN" sz="2200" b="1" dirty="0"/>
              <a:t>.</a:t>
            </a:r>
            <a:endParaRPr lang="en-GB" altLang="zh-CN" sz="2200" b="1"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502" y="2292907"/>
            <a:ext cx="3250364" cy="2516255"/>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292" y="2292907"/>
            <a:ext cx="3725935" cy="241745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256" y="4633721"/>
            <a:ext cx="5435990" cy="1891964"/>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0435" y="4480060"/>
            <a:ext cx="3111004" cy="2199286"/>
          </a:xfrm>
          <a:prstGeom prst="rect">
            <a:avLst/>
          </a:prstGeom>
        </p:spPr>
      </p:pic>
    </p:spTree>
    <p:extLst>
      <p:ext uri="{BB962C8B-B14F-4D97-AF65-F5344CB8AC3E}">
        <p14:creationId xmlns:p14="http://schemas.microsoft.com/office/powerpoint/2010/main" val="3133666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270424" y="692696"/>
            <a:ext cx="9172024" cy="2954655"/>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smtClean="0"/>
              <a:t>The </a:t>
            </a:r>
            <a:r>
              <a:rPr lang="en-US" altLang="zh-CN" sz="2200" b="1" dirty="0"/>
              <a:t>dipole magnet with CCT coils is composed of two or four canted solenoids, of which the excited currents have different direction. The By field in the magnet center is By=μ</a:t>
            </a:r>
            <a:r>
              <a:rPr lang="en-US" altLang="zh-CN" sz="2200" b="1" baseline="-25000" dirty="0"/>
              <a:t>0</a:t>
            </a:r>
            <a:r>
              <a:rPr lang="en-US" altLang="zh-CN" sz="2200" b="1" dirty="0"/>
              <a:t>I/(w</a:t>
            </a:r>
            <a:r>
              <a:rPr lang="zh-CN" altLang="en-US" sz="2200" b="1" dirty="0"/>
              <a:t>*</a:t>
            </a:r>
            <a:r>
              <a:rPr lang="en-US" altLang="zh-CN" sz="2200" b="1" dirty="0"/>
              <a:t>tan(α)), in which w is the distance between two turns, α is canted angle. The </a:t>
            </a:r>
            <a:r>
              <a:rPr lang="en-US" altLang="zh-CN" sz="2200" b="1" dirty="0" err="1"/>
              <a:t>Bz</a:t>
            </a:r>
            <a:r>
              <a:rPr lang="zh-CN" altLang="en-US" sz="2200" b="1" dirty="0"/>
              <a:t> </a:t>
            </a:r>
            <a:r>
              <a:rPr lang="en-US" altLang="zh-CN" sz="2200" b="1" dirty="0"/>
              <a:t>field is compensated to nearly zero</a:t>
            </a:r>
            <a:r>
              <a:rPr lang="en-US" altLang="zh-CN" sz="2200" b="1" dirty="0" smtClean="0"/>
              <a:t>.</a:t>
            </a:r>
          </a:p>
          <a:p>
            <a:pPr marL="342900" indent="-342900" algn="just">
              <a:spcBef>
                <a:spcPts val="1200"/>
              </a:spcBef>
              <a:buClr>
                <a:srgbClr val="FF0000"/>
              </a:buClr>
              <a:buFont typeface="Wingdings" pitchFamily="2" charset="2"/>
              <a:buChar char="ü"/>
            </a:pPr>
            <a:r>
              <a:rPr lang="en-US" altLang="zh-CN" sz="2200" b="1" dirty="0" smtClean="0"/>
              <a:t>The main advantage of CCT design is that it can get a good field quality in its 80% aperture without any field shimming, it means the field quality will not very sensitive to the mechanical errors of the coils.</a:t>
            </a:r>
            <a:endParaRPr lang="en-US" altLang="zh-CN" sz="2200" b="1"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423" y="4150576"/>
            <a:ext cx="4053221" cy="16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643" y="4221088"/>
            <a:ext cx="3643022" cy="16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4"/>
          <p:cNvSpPr txBox="1">
            <a:spLocks noChangeArrowheads="1"/>
          </p:cNvSpPr>
          <p:nvPr/>
        </p:nvSpPr>
        <p:spPr>
          <a:xfrm>
            <a:off x="2950434" y="74648"/>
            <a:ext cx="6673959"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Dipole magnet without iron cores</a:t>
            </a:r>
          </a:p>
        </p:txBody>
      </p:sp>
    </p:spTree>
    <p:extLst>
      <p:ext uri="{BB962C8B-B14F-4D97-AF65-F5344CB8AC3E}">
        <p14:creationId xmlns:p14="http://schemas.microsoft.com/office/powerpoint/2010/main" val="2585207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444048" y="804135"/>
            <a:ext cx="9025832" cy="2277547"/>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a:t>In the case of superconducting magnets, the CCT coils are made by insert the conductors into the grooves that are fabricated on the surfaces of the supporting cylinders.</a:t>
            </a:r>
          </a:p>
          <a:p>
            <a:pPr marL="342900" indent="-342900" algn="just">
              <a:spcBef>
                <a:spcPts val="1200"/>
              </a:spcBef>
              <a:buClr>
                <a:srgbClr val="FF0000"/>
              </a:buClr>
              <a:buFont typeface="Wingdings" pitchFamily="2" charset="2"/>
              <a:buChar char="ü"/>
            </a:pPr>
            <a:r>
              <a:rPr lang="en-US" altLang="zh-CN" sz="2200" b="1" dirty="0"/>
              <a:t>The paths of the grooves on the cylinders are precisely determined by the equations of CCT’s curves so that the conductors in the groove can produce the expected field.</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864" y="3193120"/>
            <a:ext cx="3384376" cy="2955272"/>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224" y="3350514"/>
            <a:ext cx="3912647" cy="2640483"/>
          </a:xfrm>
          <a:prstGeom prst="rect">
            <a:avLst/>
          </a:prstGeom>
        </p:spPr>
      </p:pic>
      <p:sp>
        <p:nvSpPr>
          <p:cNvPr id="14" name="Rectangle 4"/>
          <p:cNvSpPr txBox="1">
            <a:spLocks noChangeArrowheads="1"/>
          </p:cNvSpPr>
          <p:nvPr/>
        </p:nvSpPr>
        <p:spPr>
          <a:xfrm>
            <a:off x="2950434" y="74648"/>
            <a:ext cx="6673959"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Dipole magnet without iron cores</a:t>
            </a:r>
          </a:p>
        </p:txBody>
      </p:sp>
    </p:spTree>
    <p:extLst>
      <p:ext uri="{BB962C8B-B14F-4D97-AF65-F5344CB8AC3E}">
        <p14:creationId xmlns:p14="http://schemas.microsoft.com/office/powerpoint/2010/main" val="1068874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604000" y="809422"/>
            <a:ext cx="8522912" cy="2277547"/>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a:t>In the case of the dipole magnets of CEPCB, to reduce the cost of the magnet production, one simple way is to directly wind the conductor on the supporting cylinders.</a:t>
            </a:r>
          </a:p>
          <a:p>
            <a:pPr marL="342900" indent="-342900" algn="just">
              <a:spcBef>
                <a:spcPts val="1200"/>
              </a:spcBef>
              <a:buClr>
                <a:srgbClr val="FF0000"/>
              </a:buClr>
              <a:buFont typeface="Wingdings" pitchFamily="2" charset="2"/>
              <a:buChar char="ü"/>
            </a:pPr>
            <a:r>
              <a:rPr lang="en-US" altLang="zh-CN" sz="2200" b="1" dirty="0"/>
              <a:t>To fix the conductors in their right position, some small positioning cylinders are made on the surface of the supporting cylinder according to the equations of CCT’s curves.</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5402" y="3086969"/>
            <a:ext cx="3873987" cy="216024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1824" y="4869160"/>
            <a:ext cx="5292080" cy="1819270"/>
          </a:xfrm>
          <a:prstGeom prst="rect">
            <a:avLst/>
          </a:prstGeom>
        </p:spPr>
      </p:pic>
      <p:sp>
        <p:nvSpPr>
          <p:cNvPr id="11" name="Rectangle 4"/>
          <p:cNvSpPr txBox="1">
            <a:spLocks noChangeArrowheads="1"/>
          </p:cNvSpPr>
          <p:nvPr/>
        </p:nvSpPr>
        <p:spPr>
          <a:xfrm>
            <a:off x="2950434" y="74648"/>
            <a:ext cx="6673959"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Dipole magnet without iron cores</a:t>
            </a:r>
          </a:p>
        </p:txBody>
      </p:sp>
    </p:spTree>
    <p:extLst>
      <p:ext uri="{BB962C8B-B14F-4D97-AF65-F5344CB8AC3E}">
        <p14:creationId xmlns:p14="http://schemas.microsoft.com/office/powerpoint/2010/main" val="1353987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919537" y="692696"/>
            <a:ext cx="8207375" cy="0"/>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677152" y="696768"/>
            <a:ext cx="8367464" cy="3939540"/>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itchFamily="2" charset="2"/>
              <a:buChar char="ü"/>
            </a:pPr>
            <a:r>
              <a:rPr lang="en-US" altLang="zh-CN" sz="2200" b="1" dirty="0"/>
              <a:t>However, the position errors directly winding the conductor on the supporting cylinders are probably not small enough to meet the field precision requirement.</a:t>
            </a:r>
          </a:p>
          <a:p>
            <a:pPr marL="342900" indent="-342900" algn="just">
              <a:spcBef>
                <a:spcPts val="1200"/>
              </a:spcBef>
              <a:buClr>
                <a:srgbClr val="FF0000"/>
              </a:buClr>
              <a:buFont typeface="Wingdings" pitchFamily="2" charset="2"/>
              <a:buChar char="ü"/>
            </a:pPr>
            <a:r>
              <a:rPr lang="en-US" altLang="zh-CN" sz="2200" b="1" dirty="0"/>
              <a:t>To ensure the field precision, the alternative way to make CCT coils is to directly fabricate them from the aluminum </a:t>
            </a:r>
            <a:r>
              <a:rPr lang="en-US" altLang="zh-CN" sz="2200" b="1" dirty="0" smtClean="0"/>
              <a:t>tubes</a:t>
            </a:r>
            <a:r>
              <a:rPr lang="en-US" altLang="zh-CN" sz="2200" b="1" dirty="0"/>
              <a:t>.</a:t>
            </a:r>
          </a:p>
          <a:p>
            <a:pPr marL="342900" indent="-342900" algn="just">
              <a:spcBef>
                <a:spcPts val="1200"/>
              </a:spcBef>
              <a:buClr>
                <a:srgbClr val="FF0000"/>
              </a:buClr>
              <a:buFont typeface="Wingdings" pitchFamily="2" charset="2"/>
              <a:buChar char="ü"/>
            </a:pPr>
            <a:r>
              <a:rPr lang="en-US" altLang="zh-CN" sz="2200" b="1" dirty="0"/>
              <a:t>The CCT coils of the dipole magnet have four layers, so four aluminum </a:t>
            </a:r>
            <a:r>
              <a:rPr lang="en-US" altLang="zh-CN" sz="2200" b="1" dirty="0" smtClean="0"/>
              <a:t>tubes </a:t>
            </a:r>
            <a:r>
              <a:rPr lang="en-US" altLang="zh-CN" sz="2200" b="1" dirty="0"/>
              <a:t>with the different diameters are used to fabricate the CCT coils</a:t>
            </a:r>
            <a:r>
              <a:rPr lang="en-US" altLang="zh-CN" sz="2200" b="1" dirty="0" smtClean="0"/>
              <a:t>.</a:t>
            </a:r>
          </a:p>
          <a:p>
            <a:pPr marL="342900" indent="-342900" algn="just">
              <a:spcBef>
                <a:spcPts val="1200"/>
              </a:spcBef>
              <a:buClr>
                <a:srgbClr val="FF0000"/>
              </a:buClr>
              <a:buFont typeface="Wingdings" pitchFamily="2" charset="2"/>
              <a:buChar char="ü"/>
            </a:pPr>
            <a:r>
              <a:rPr lang="en-US" altLang="zh-CN" sz="2200" b="1" dirty="0" smtClean="0"/>
              <a:t>To improve the excitation efficiency, the canted angle of the CCT is 25 degree instead of 30 degree as in superconducting magnet case.</a:t>
            </a:r>
          </a:p>
        </p:txBody>
      </p:sp>
      <p:sp>
        <p:nvSpPr>
          <p:cNvPr id="11" name="Rectangle 4"/>
          <p:cNvSpPr txBox="1">
            <a:spLocks noChangeArrowheads="1"/>
          </p:cNvSpPr>
          <p:nvPr/>
        </p:nvSpPr>
        <p:spPr>
          <a:xfrm>
            <a:off x="2950434" y="74648"/>
            <a:ext cx="6673959"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a:solidFill>
                  <a:srgbClr val="FF0000"/>
                </a:solidFill>
                <a:ea typeface="华文楷体"/>
                <a:cs typeface="Times New Roman" pitchFamily="18" charset="0"/>
              </a:rPr>
              <a:t>Dipole magnet without iron cores</a:t>
            </a: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8009" y="4701744"/>
            <a:ext cx="3588639" cy="1784974"/>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624" y="4767440"/>
            <a:ext cx="3251968" cy="1758765"/>
          </a:xfrm>
          <a:prstGeom prst="rect">
            <a:avLst/>
          </a:prstGeom>
        </p:spPr>
      </p:pic>
    </p:spTree>
    <p:extLst>
      <p:ext uri="{BB962C8B-B14F-4D97-AF65-F5344CB8AC3E}">
        <p14:creationId xmlns:p14="http://schemas.microsoft.com/office/powerpoint/2010/main" val="3125432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22829</TotalTime>
  <Words>2230</Words>
  <Application>Microsoft Office PowerPoint</Application>
  <PresentationFormat>宽屏</PresentationFormat>
  <Paragraphs>196</Paragraphs>
  <Slides>26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MS Mincho</vt:lpstr>
      <vt:lpstr>华文楷体</vt:lpstr>
      <vt:lpstr>宋体</vt:lpstr>
      <vt:lpstr>Arial</vt:lpstr>
      <vt:lpstr>Calibri</vt:lpstr>
      <vt:lpstr>Calibri Light</vt:lpstr>
      <vt:lpstr>Times New Roman</vt:lpstr>
      <vt:lpstr>Wingdings</vt:lpstr>
      <vt:lpstr>Office 主题</vt:lpstr>
      <vt:lpstr>CEPC booster magnet R&amp;D progress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unknown</cp:lastModifiedBy>
  <cp:revision>107</cp:revision>
  <dcterms:created xsi:type="dcterms:W3CDTF">2019-04-22T02:12:31Z</dcterms:created>
  <dcterms:modified xsi:type="dcterms:W3CDTF">2019-05-31T07:33:46Z</dcterms:modified>
</cp:coreProperties>
</file>