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0" r:id="rId1"/>
  </p:sldMasterIdLst>
  <p:notesMasterIdLst>
    <p:notesMasterId r:id="rId21"/>
  </p:notesMasterIdLst>
  <p:handoutMasterIdLst>
    <p:handoutMasterId r:id="rId22"/>
  </p:handoutMasterIdLst>
  <p:sldIdLst>
    <p:sldId id="678" r:id="rId2"/>
    <p:sldId id="1018" r:id="rId3"/>
    <p:sldId id="1022" r:id="rId4"/>
    <p:sldId id="1048" r:id="rId5"/>
    <p:sldId id="1023" r:id="rId6"/>
    <p:sldId id="1042" r:id="rId7"/>
    <p:sldId id="1031" r:id="rId8"/>
    <p:sldId id="1019" r:id="rId9"/>
    <p:sldId id="1043" r:id="rId10"/>
    <p:sldId id="1026" r:id="rId11"/>
    <p:sldId id="1027" r:id="rId12"/>
    <p:sldId id="1047" r:id="rId13"/>
    <p:sldId id="1046" r:id="rId14"/>
    <p:sldId id="1049" r:id="rId15"/>
    <p:sldId id="1036" r:id="rId16"/>
    <p:sldId id="1050" r:id="rId17"/>
    <p:sldId id="1051" r:id="rId18"/>
    <p:sldId id="1006" r:id="rId19"/>
    <p:sldId id="1053" r:id="rId20"/>
  </p:sldIdLst>
  <p:sldSz cx="9144000" cy="6858000" type="screen4x3"/>
  <p:notesSz cx="6646863" cy="97774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2857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>
          <p15:clr>
            <a:srgbClr val="A4A3A4"/>
          </p15:clr>
        </p15:guide>
        <p15:guide id="2" pos="209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FC80A"/>
    <a:srgbClr val="FF57AB"/>
    <a:srgbClr val="FF99CC"/>
    <a:srgbClr val="00FF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6" autoAdjust="0"/>
    <p:restoredTop sz="89401" autoAdjust="0"/>
  </p:normalViewPr>
  <p:slideViewPr>
    <p:cSldViewPr>
      <p:cViewPr varScale="1">
        <p:scale>
          <a:sx n="100" d="100"/>
          <a:sy n="100" d="100"/>
        </p:scale>
        <p:origin x="1842" y="78"/>
      </p:cViewPr>
      <p:guideLst>
        <p:guide orient="horz" pos="2183"/>
        <p:guide pos="2857"/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4128" y="-90"/>
      </p:cViewPr>
      <p:guideLst>
        <p:guide orient="horz" pos="3079"/>
        <p:guide pos="209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765550" y="0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C5FDE-6E11-4062-9E73-37291E302A6F}" type="datetimeFigureOut">
              <a:rPr lang="zh-CN" altLang="en-US" smtClean="0"/>
              <a:pPr/>
              <a:t>2019/6/4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286875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765550" y="9286875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49D6F-DDE2-456D-AE37-DA8601A6BB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641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1032" cy="488949"/>
          </a:xfrm>
          <a:prstGeom prst="rect">
            <a:avLst/>
          </a:prstGeom>
        </p:spPr>
        <p:txBody>
          <a:bodyPr vert="horz" lIns="89755" tIns="44876" rIns="89755" bIns="44876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764279" y="2"/>
            <a:ext cx="2881032" cy="488949"/>
          </a:xfrm>
          <a:prstGeom prst="rect">
            <a:avLst/>
          </a:prstGeom>
        </p:spPr>
        <p:txBody>
          <a:bodyPr vert="horz" lIns="89755" tIns="44876" rIns="89755" bIns="44876" rtlCol="0"/>
          <a:lstStyle>
            <a:lvl1pPr algn="r">
              <a:defRPr sz="1200"/>
            </a:lvl1pPr>
          </a:lstStyle>
          <a:p>
            <a:fld id="{CAABCE95-32D8-4864-A292-0D0C99118195}" type="datetimeFigureOut">
              <a:rPr lang="zh-CN" altLang="en-US" smtClean="0"/>
              <a:pPr/>
              <a:t>2019/6/4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87913" cy="366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55" tIns="44876" rIns="89755" bIns="44876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64376" y="4644232"/>
            <a:ext cx="5318111" cy="4400544"/>
          </a:xfrm>
          <a:prstGeom prst="rect">
            <a:avLst/>
          </a:prstGeom>
        </p:spPr>
        <p:txBody>
          <a:bodyPr vert="horz" lIns="89755" tIns="44876" rIns="89755" bIns="44876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286892"/>
            <a:ext cx="2881032" cy="488948"/>
          </a:xfrm>
          <a:prstGeom prst="rect">
            <a:avLst/>
          </a:prstGeom>
        </p:spPr>
        <p:txBody>
          <a:bodyPr vert="horz" lIns="89755" tIns="44876" rIns="89755" bIns="44876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764279" y="9286892"/>
            <a:ext cx="2881032" cy="488948"/>
          </a:xfrm>
          <a:prstGeom prst="rect">
            <a:avLst/>
          </a:prstGeom>
        </p:spPr>
        <p:txBody>
          <a:bodyPr vert="horz" lIns="89755" tIns="44876" rIns="89755" bIns="44876" rtlCol="0" anchor="b"/>
          <a:lstStyle>
            <a:lvl1pPr algn="r">
              <a:defRPr sz="1200"/>
            </a:lvl1pPr>
          </a:lstStyle>
          <a:p>
            <a:fld id="{6E0575B9-D3B7-4693-9F3B-14F50D6C79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187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575B9-D3B7-4693-9F3B-14F50D6C793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520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575B9-D3B7-4693-9F3B-14F50D6C793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334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575B9-D3B7-4693-9F3B-14F50D6C793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302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0" y="1967696"/>
            <a:ext cx="9144000" cy="14618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>
                <a:solidFill>
                  <a:srgbClr val="A40000"/>
                </a:solidFill>
                <a:latin typeface="+mn-lt"/>
              </a:defRPr>
            </a:lvl1pPr>
          </a:lstStyle>
          <a:p>
            <a:r>
              <a:rPr lang="en-US" altLang="zh-CN" dirty="0" smtClean="0"/>
              <a:t>Presentation Title</a:t>
            </a:r>
            <a:endParaRPr lang="en-US" dirty="0"/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5360" y="4013936"/>
            <a:ext cx="3421075" cy="3408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rgbClr val="A40000"/>
                </a:solidFill>
                <a:latin typeface="+mn-lt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 smtClean="0"/>
              <a:t>Reporter</a:t>
            </a:r>
            <a:endParaRPr lang="en-US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388" y="233273"/>
            <a:ext cx="1148457" cy="741191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0" y="1102039"/>
            <a:ext cx="9144000" cy="110846"/>
            <a:chOff x="0" y="846225"/>
            <a:chExt cx="9144000" cy="110846"/>
          </a:xfrm>
        </p:grpSpPr>
        <p:grpSp>
          <p:nvGrpSpPr>
            <p:cNvPr id="34" name="组合 33"/>
            <p:cNvGrpSpPr/>
            <p:nvPr/>
          </p:nvGrpSpPr>
          <p:grpSpPr>
            <a:xfrm>
              <a:off x="0" y="846225"/>
              <a:ext cx="9144000" cy="110846"/>
              <a:chOff x="0" y="846225"/>
              <a:chExt cx="9144000" cy="110846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875653" y="846225"/>
                <a:ext cx="8268347" cy="110438"/>
                <a:chOff x="875653" y="846225"/>
                <a:chExt cx="8268347" cy="110438"/>
              </a:xfrm>
            </p:grpSpPr>
            <p:sp>
              <p:nvSpPr>
                <p:cNvPr id="38" name="矩形 37"/>
                <p:cNvSpPr/>
                <p:nvPr/>
              </p:nvSpPr>
              <p:spPr>
                <a:xfrm>
                  <a:off x="875653" y="846227"/>
                  <a:ext cx="8268347" cy="110436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直角三角形 38"/>
                <p:cNvSpPr/>
                <p:nvPr/>
              </p:nvSpPr>
              <p:spPr>
                <a:xfrm>
                  <a:off x="975360" y="846225"/>
                  <a:ext cx="137160" cy="110438"/>
                </a:xfrm>
                <a:prstGeom prst="rtTriangle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7" name="矩形 36"/>
              <p:cNvSpPr/>
              <p:nvPr/>
            </p:nvSpPr>
            <p:spPr>
              <a:xfrm>
                <a:off x="0" y="846226"/>
                <a:ext cx="975360" cy="110845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35" name="直接连接符 34"/>
            <p:cNvCxnSpPr>
              <a:stCxn id="39" idx="2"/>
            </p:cNvCxnSpPr>
            <p:nvPr/>
          </p:nvCxnSpPr>
          <p:spPr>
            <a:xfrm flipV="1">
              <a:off x="975360" y="846225"/>
              <a:ext cx="0" cy="11043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4716016" y="6472195"/>
            <a:ext cx="4427985" cy="266400"/>
            <a:chOff x="3891916" y="6461760"/>
            <a:chExt cx="5252086" cy="342970"/>
          </a:xfrm>
        </p:grpSpPr>
        <p:sp>
          <p:nvSpPr>
            <p:cNvPr id="41" name="文本框 40"/>
            <p:cNvSpPr txBox="1"/>
            <p:nvPr/>
          </p:nvSpPr>
          <p:spPr>
            <a:xfrm>
              <a:off x="3891916" y="6461760"/>
              <a:ext cx="5252086" cy="34297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2" name="直角三角形 41"/>
            <p:cNvSpPr/>
            <p:nvPr/>
          </p:nvSpPr>
          <p:spPr>
            <a:xfrm flipV="1">
              <a:off x="3892140" y="6461761"/>
              <a:ext cx="655405" cy="33973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菱形 42"/>
          <p:cNvSpPr/>
          <p:nvPr/>
        </p:nvSpPr>
        <p:spPr>
          <a:xfrm>
            <a:off x="4502256" y="6379860"/>
            <a:ext cx="619936" cy="40011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4670240" y="6450251"/>
            <a:ext cx="4466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0" dirty="0" smtClean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Circular</a:t>
            </a:r>
            <a:r>
              <a:rPr lang="en-US" altLang="zh-CN" sz="1400" b="0" baseline="0" dirty="0" smtClean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Electron-Positron Collider</a:t>
            </a:r>
            <a:r>
              <a:rPr lang="en-US" altLang="zh-CN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0" y="6721454"/>
            <a:ext cx="5530291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975360" y="4417131"/>
            <a:ext cx="3416801" cy="373753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 smtClean="0"/>
              <a:t>system</a:t>
            </a:r>
            <a:endParaRPr lang="zh-CN" altLang="en-US" dirty="0" smtClean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975360" y="4853265"/>
            <a:ext cx="3416801" cy="373753"/>
          </a:xfrm>
        </p:spPr>
        <p:txBody>
          <a:bodyPr anchor="ctr">
            <a:normAutofit/>
          </a:bodyPr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 smtClean="0"/>
              <a:t>date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4548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标题 4"/>
          <p:cNvSpPr txBox="1">
            <a:spLocks/>
          </p:cNvSpPr>
          <p:nvPr/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5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0832" y="1232362"/>
            <a:ext cx="2114550" cy="512064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36016" y="1232362"/>
            <a:ext cx="5486400" cy="5120640"/>
          </a:xfrm>
        </p:spPr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标题 4"/>
          <p:cNvSpPr txBox="1">
            <a:spLocks/>
          </p:cNvSpPr>
          <p:nvPr/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906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3434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5216" y="1310640"/>
            <a:ext cx="8039240" cy="480486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3200" smtClean="0">
                <a:solidFill>
                  <a:srgbClr val="000099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2400" smtClean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2000" smtClean="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1800" smtClean="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</a:defRPr>
            </a:lvl5pPr>
          </a:lstStyle>
          <a:p>
            <a:pPr lvl="0">
              <a:buClrTx/>
              <a:buFont typeface="Wingdings" panose="05000000000000000000" pitchFamily="2" charset="2"/>
              <a:buChar char="l"/>
            </a:pPr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1">
              <a:buClrTx/>
              <a:buFont typeface="Wingdings" panose="05000000000000000000" pitchFamily="2" charset="2"/>
              <a:buChar char="n"/>
            </a:pPr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2">
              <a:buClrTx/>
              <a:buFont typeface="Wingdings" panose="05000000000000000000" pitchFamily="2" charset="2"/>
              <a:buChar char="u"/>
            </a:pPr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3">
              <a:buClrTx/>
              <a:buFont typeface="Wingdings" panose="05000000000000000000" pitchFamily="2" charset="2"/>
              <a:buChar char="Ø"/>
            </a:pPr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4">
              <a:buClrTx/>
              <a:buFont typeface="Wingdings" panose="05000000000000000000" pitchFamily="2" charset="2"/>
              <a:buChar char="ü"/>
            </a:pPr>
            <a:r>
              <a:rPr lang="en-US" altLang="zh-CN" dirty="0" smtClean="0"/>
              <a:t>Click here to add text</a:t>
            </a:r>
            <a:endParaRPr lang="en-US" dirty="0"/>
          </a:p>
        </p:txBody>
      </p:sp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Click here to add text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132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Click here to add text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1829523" y="2046722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No.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1" hasCustomPrompt="1"/>
          </p:nvPr>
        </p:nvSpPr>
        <p:spPr>
          <a:xfrm>
            <a:off x="2452543" y="2046722"/>
            <a:ext cx="4738688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  <p:sp>
        <p:nvSpPr>
          <p:cNvPr id="16" name="文本占位符 10"/>
          <p:cNvSpPr>
            <a:spLocks noGrp="1"/>
          </p:cNvSpPr>
          <p:nvPr>
            <p:ph type="body" sz="quarter" idx="12" hasCustomPrompt="1"/>
          </p:nvPr>
        </p:nvSpPr>
        <p:spPr>
          <a:xfrm>
            <a:off x="1829523" y="2864140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No.</a:t>
            </a:r>
            <a:endParaRPr lang="zh-CN" altLang="en-US" dirty="0"/>
          </a:p>
        </p:txBody>
      </p:sp>
      <p:sp>
        <p:nvSpPr>
          <p:cNvPr id="18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2452543" y="2864140"/>
            <a:ext cx="4738688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  <p:sp>
        <p:nvSpPr>
          <p:cNvPr id="19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1829523" y="3681557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No.</a:t>
            </a:r>
            <a:endParaRPr lang="zh-CN" altLang="en-US" dirty="0"/>
          </a:p>
        </p:txBody>
      </p:sp>
      <p:sp>
        <p:nvSpPr>
          <p:cNvPr id="21" name="文本占位符 14"/>
          <p:cNvSpPr>
            <a:spLocks noGrp="1"/>
          </p:cNvSpPr>
          <p:nvPr>
            <p:ph type="body" sz="quarter" idx="15" hasCustomPrompt="1"/>
          </p:nvPr>
        </p:nvSpPr>
        <p:spPr>
          <a:xfrm>
            <a:off x="2452543" y="3681556"/>
            <a:ext cx="4738688" cy="561976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  <p:sp>
        <p:nvSpPr>
          <p:cNvPr id="22" name="文本占位符 10"/>
          <p:cNvSpPr>
            <a:spLocks noGrp="1"/>
          </p:cNvSpPr>
          <p:nvPr>
            <p:ph type="body" sz="quarter" idx="16" hasCustomPrompt="1"/>
          </p:nvPr>
        </p:nvSpPr>
        <p:spPr>
          <a:xfrm>
            <a:off x="1829523" y="4498973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No.</a:t>
            </a:r>
            <a:endParaRPr lang="zh-CN" altLang="en-US" dirty="0"/>
          </a:p>
        </p:txBody>
      </p:sp>
      <p:sp>
        <p:nvSpPr>
          <p:cNvPr id="24" name="文本占位符 14"/>
          <p:cNvSpPr>
            <a:spLocks noGrp="1"/>
          </p:cNvSpPr>
          <p:nvPr>
            <p:ph type="body" sz="quarter" idx="17" hasCustomPrompt="1"/>
          </p:nvPr>
        </p:nvSpPr>
        <p:spPr>
          <a:xfrm>
            <a:off x="2452543" y="4498973"/>
            <a:ext cx="4738688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8728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586926"/>
            <a:ext cx="8185707" cy="268329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85708" y="6588019"/>
            <a:ext cx="958291" cy="267236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7733650" y="6588019"/>
            <a:ext cx="1347387" cy="267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2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1D156-31C7-4A0D-88C3-08F7D3EE48DA}" type="slidenum">
              <a:rPr lang="en-US" altLang="zh-CN" sz="1600" b="1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直角三角形 10"/>
          <p:cNvSpPr/>
          <p:nvPr/>
        </p:nvSpPr>
        <p:spPr>
          <a:xfrm flipV="1">
            <a:off x="8182107" y="6588019"/>
            <a:ext cx="395207" cy="267236"/>
          </a:xfrm>
          <a:prstGeom prst="rtTriangl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8583829" y="6588019"/>
            <a:ext cx="0" cy="2672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内容占位符 13"/>
          <p:cNvSpPr>
            <a:spLocks noGrp="1"/>
          </p:cNvSpPr>
          <p:nvPr>
            <p:ph sz="quarter" idx="10" hasCustomPrompt="1"/>
          </p:nvPr>
        </p:nvSpPr>
        <p:spPr>
          <a:xfrm>
            <a:off x="0" y="1329892"/>
            <a:ext cx="6587836" cy="1912071"/>
          </a:xfrm>
          <a:solidFill>
            <a:srgbClr val="000099"/>
          </a:solidFill>
        </p:spPr>
        <p:txBody>
          <a:bodyPr anchor="ctr">
            <a:normAutofit/>
          </a:bodyPr>
          <a:lstStyle>
            <a:lvl1pPr marL="0" indent="0">
              <a:buNone/>
              <a:defRPr sz="4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1"/>
          </p:nvPr>
        </p:nvSpPr>
        <p:spPr>
          <a:xfrm>
            <a:off x="1257301" y="3460606"/>
            <a:ext cx="7221682" cy="271159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826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695" y="1240525"/>
            <a:ext cx="3738857" cy="5120640"/>
          </a:xfrm>
        </p:spPr>
        <p:txBody>
          <a:bodyPr anchor="t"/>
          <a:lstStyle>
            <a:lvl1pPr marL="182880" indent="-182880">
              <a:buClrTx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</a:defRPr>
            </a:lvl1pPr>
            <a:lvl2pPr marL="685800" indent="-182880">
              <a:buClrTx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</a:defRPr>
            </a:lvl2pPr>
            <a:lvl3pPr marL="1143000" indent="-182880">
              <a:buClrTx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</a:defRPr>
            </a:lvl3pPr>
            <a:lvl4pPr marL="1600200" indent="-182880">
              <a:buClrTx/>
              <a:buFont typeface="Wingdings" panose="05000000000000000000" pitchFamily="2" charset="2"/>
              <a:buChar char="Ø"/>
              <a:defRPr sz="1800">
                <a:solidFill>
                  <a:schemeClr val="tx1"/>
                </a:solidFill>
              </a:defRPr>
            </a:lvl4pPr>
            <a:lvl5pPr marL="2057400" indent="-182880">
              <a:buClrTx/>
              <a:buFont typeface="Wingdings" panose="05000000000000000000" pitchFamily="2" charset="2"/>
              <a:buChar char="ü"/>
              <a:defRPr sz="18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909" y="1240525"/>
            <a:ext cx="3768780" cy="512064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zh-CN" altLang="en-US" sz="3200" smtClean="0"/>
            </a:lvl1pPr>
            <a:lvl2pPr>
              <a:defRPr lang="zh-CN" altLang="en-US" smtClean="0"/>
            </a:lvl2pPr>
            <a:lvl3pPr>
              <a:defRPr lang="zh-CN" altLang="en-US" sz="2000" smtClean="0"/>
            </a:lvl3pPr>
            <a:lvl4pPr>
              <a:defRPr lang="zh-CN" altLang="en-US" smtClean="0"/>
            </a:lvl4pPr>
            <a:lvl5pPr>
              <a:defRPr lang="en-US" dirty="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Click here to add text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870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348" y="1235858"/>
            <a:ext cx="2606040" cy="80772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348" y="2143208"/>
            <a:ext cx="260604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0261" y="1235859"/>
            <a:ext cx="2606040" cy="81317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00261" y="2143208"/>
            <a:ext cx="260604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3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Click here to add text</a:t>
            </a:r>
            <a:endParaRPr lang="zh-CN" alt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63174" y="1235859"/>
            <a:ext cx="2606040" cy="81317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1"/>
          </p:nvPr>
        </p:nvSpPr>
        <p:spPr>
          <a:xfrm>
            <a:off x="6263174" y="2143208"/>
            <a:ext cx="260604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45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9" name="标题 4"/>
          <p:cNvSpPr txBox="1">
            <a:spLocks/>
          </p:cNvSpPr>
          <p:nvPr/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37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592" y="1273628"/>
            <a:ext cx="5753208" cy="51019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1" name="内容占位符 5"/>
          <p:cNvSpPr>
            <a:spLocks noGrp="1"/>
          </p:cNvSpPr>
          <p:nvPr>
            <p:ph sz="quarter" idx="13" hasCustomPrompt="1"/>
          </p:nvPr>
        </p:nvSpPr>
        <p:spPr>
          <a:xfrm>
            <a:off x="538843" y="1273628"/>
            <a:ext cx="2125663" cy="2374901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key words</a:t>
            </a:r>
            <a:endParaRPr lang="zh-CN" altLang="en-US" dirty="0" smtClean="0"/>
          </a:p>
        </p:txBody>
      </p:sp>
      <p:sp>
        <p:nvSpPr>
          <p:cNvPr id="12" name="内容占位符 5"/>
          <p:cNvSpPr>
            <a:spLocks noGrp="1"/>
          </p:cNvSpPr>
          <p:nvPr>
            <p:ph sz="quarter" idx="14" hasCustomPrompt="1"/>
          </p:nvPr>
        </p:nvSpPr>
        <p:spPr>
          <a:xfrm>
            <a:off x="538843" y="3840473"/>
            <a:ext cx="2125663" cy="2535092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key words</a:t>
            </a:r>
            <a:endParaRPr lang="zh-CN" altLang="en-US" dirty="0" smtClean="0"/>
          </a:p>
        </p:txBody>
      </p:sp>
      <p:sp>
        <p:nvSpPr>
          <p:cNvPr id="6" name="标题 4"/>
          <p:cNvSpPr txBox="1">
            <a:spLocks/>
          </p:cNvSpPr>
          <p:nvPr/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004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702475" y="1191983"/>
            <a:ext cx="6086423" cy="5101937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 smtClean="0"/>
              <a:t>Click here to add picture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13" hasCustomPrompt="1"/>
          </p:nvPr>
        </p:nvSpPr>
        <p:spPr>
          <a:xfrm>
            <a:off x="310242" y="1191983"/>
            <a:ext cx="2125663" cy="2374901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key words</a:t>
            </a:r>
            <a:endParaRPr lang="zh-CN" altLang="en-US" dirty="0" smtClean="0"/>
          </a:p>
        </p:txBody>
      </p:sp>
      <p:sp>
        <p:nvSpPr>
          <p:cNvPr id="11" name="内容占位符 5"/>
          <p:cNvSpPr>
            <a:spLocks noGrp="1"/>
          </p:cNvSpPr>
          <p:nvPr>
            <p:ph sz="quarter" idx="14" hasCustomPrompt="1"/>
          </p:nvPr>
        </p:nvSpPr>
        <p:spPr>
          <a:xfrm>
            <a:off x="310242" y="3758828"/>
            <a:ext cx="2125663" cy="2535092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key words</a:t>
            </a:r>
            <a:endParaRPr lang="zh-CN" altLang="en-US" dirty="0" smtClean="0"/>
          </a:p>
        </p:txBody>
      </p:sp>
      <p:sp>
        <p:nvSpPr>
          <p:cNvPr id="5" name="标题 4"/>
          <p:cNvSpPr txBox="1">
            <a:spLocks/>
          </p:cNvSpPr>
          <p:nvPr/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01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91" y="1880754"/>
            <a:ext cx="8364682" cy="44916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3"/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4"/>
            <a:r>
              <a:rPr lang="en-US" altLang="zh-CN" dirty="0" smtClean="0"/>
              <a:t>Click here to add text</a:t>
            </a:r>
            <a:endParaRPr 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0" y="821645"/>
            <a:ext cx="9144000" cy="135426"/>
            <a:chOff x="0" y="821645"/>
            <a:chExt cx="9144000" cy="135426"/>
          </a:xfrm>
        </p:grpSpPr>
        <p:grpSp>
          <p:nvGrpSpPr>
            <p:cNvPr id="10" name="组合 9"/>
            <p:cNvGrpSpPr/>
            <p:nvPr/>
          </p:nvGrpSpPr>
          <p:grpSpPr>
            <a:xfrm>
              <a:off x="0" y="846225"/>
              <a:ext cx="9144000" cy="110846"/>
              <a:chOff x="0" y="846225"/>
              <a:chExt cx="9144000" cy="11084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875653" y="846225"/>
                <a:ext cx="8268347" cy="110438"/>
                <a:chOff x="875653" y="846225"/>
                <a:chExt cx="8268347" cy="110438"/>
              </a:xfrm>
            </p:grpSpPr>
            <p:sp>
              <p:nvSpPr>
                <p:cNvPr id="14" name="矩形 13"/>
                <p:cNvSpPr/>
                <p:nvPr/>
              </p:nvSpPr>
              <p:spPr>
                <a:xfrm>
                  <a:off x="875653" y="846227"/>
                  <a:ext cx="8268347" cy="110436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直角三角形 14"/>
                <p:cNvSpPr/>
                <p:nvPr/>
              </p:nvSpPr>
              <p:spPr>
                <a:xfrm>
                  <a:off x="975360" y="846225"/>
                  <a:ext cx="137160" cy="110438"/>
                </a:xfrm>
                <a:prstGeom prst="rtTriangle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3" name="矩形 12"/>
              <p:cNvSpPr/>
              <p:nvPr/>
            </p:nvSpPr>
            <p:spPr>
              <a:xfrm>
                <a:off x="0" y="846226"/>
                <a:ext cx="975360" cy="110845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 flipV="1">
              <a:off x="975360" y="821645"/>
              <a:ext cx="0" cy="13501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39" y="108725"/>
            <a:ext cx="954117" cy="63338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0" y="6432190"/>
            <a:ext cx="8185707" cy="423065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185708" y="6433914"/>
            <a:ext cx="958291" cy="421341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7733650" y="6433914"/>
            <a:ext cx="1347387" cy="4213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2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1D156-31C7-4A0D-88C3-08F7D3EE48DA}" type="slidenum">
              <a:rPr lang="en-US" altLang="zh-CN" sz="1600" b="1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直角三角形 20"/>
          <p:cNvSpPr/>
          <p:nvPr/>
        </p:nvSpPr>
        <p:spPr>
          <a:xfrm flipV="1">
            <a:off x="8182107" y="6433914"/>
            <a:ext cx="395207" cy="421341"/>
          </a:xfrm>
          <a:prstGeom prst="rtTriangl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8583829" y="6433914"/>
            <a:ext cx="0" cy="42134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3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94" r:id="rId3"/>
    <p:sldLayoutId id="2147483683" r:id="rId4"/>
    <p:sldLayoutId id="2147483684" r:id="rId5"/>
    <p:sldLayoutId id="2147483685" r:id="rId6"/>
    <p:sldLayoutId id="2147483686" r:id="rId7"/>
    <p:sldLayoutId id="2147483688" r:id="rId8"/>
    <p:sldLayoutId id="2147483689" r:id="rId9"/>
    <p:sldLayoutId id="2147483690" r:id="rId10"/>
    <p:sldLayoutId id="2147483691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l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u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324222"/>
            <a:ext cx="9144000" cy="1461836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CEPC injection and extraction Septa and kickers R&amp;D progress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75360" y="3260662"/>
            <a:ext cx="3421075" cy="340814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err="1" smtClean="0"/>
              <a:t>Jinhui</a:t>
            </a:r>
            <a:r>
              <a:rPr lang="en-US" altLang="zh-CN" dirty="0" smtClean="0"/>
              <a:t> Chen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975360" y="3663857"/>
            <a:ext cx="3416801" cy="373753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Injection group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975360" y="4099991"/>
            <a:ext cx="3416801" cy="373753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2019-05-31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09777"/>
            <a:ext cx="9144000" cy="1743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/>
              <a:t>MR Off-axis injection for the W and Z mode</a:t>
            </a:r>
            <a:endParaRPr lang="zh-CN" altLang="en-US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14664" r="12287"/>
          <a:stretch/>
        </p:blipFill>
        <p:spPr>
          <a:xfrm>
            <a:off x="395536" y="2484851"/>
            <a:ext cx="3456384" cy="2804598"/>
          </a:xfrm>
          <a:prstGeom prst="rect">
            <a:avLst/>
          </a:prstGeom>
        </p:spPr>
      </p:pic>
      <p:sp>
        <p:nvSpPr>
          <p:cNvPr id="5" name="内容占位符 1"/>
          <p:cNvSpPr>
            <a:spLocks noGrp="1"/>
          </p:cNvSpPr>
          <p:nvPr>
            <p:ph idx="1"/>
          </p:nvPr>
        </p:nvSpPr>
        <p:spPr>
          <a:xfrm>
            <a:off x="395536" y="1093968"/>
            <a:ext cx="8568952" cy="141334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altLang="zh-CN" dirty="0" smtClean="0"/>
              <a:t>Bunch by bunch extraction or bunch train injection?</a:t>
            </a:r>
          </a:p>
          <a:p>
            <a:pPr algn="just"/>
            <a:r>
              <a:rPr lang="en-US" altLang="zh-CN" dirty="0" smtClean="0"/>
              <a:t>It would take long time for bunch by bunch extraction because long damping time of around 50ms in the collider.</a:t>
            </a:r>
          </a:p>
          <a:p>
            <a:pPr algn="just"/>
            <a:r>
              <a:rPr lang="en-US" altLang="zh-CN" dirty="0" smtClean="0"/>
              <a:t> Bunch train extraction required the both rings have the same filling pattern.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20406" y="5229200"/>
            <a:ext cx="8299126" cy="905339"/>
            <a:chOff x="420406" y="5229200"/>
            <a:chExt cx="8299126" cy="905339"/>
          </a:xfrm>
        </p:grpSpPr>
        <p:grpSp>
          <p:nvGrpSpPr>
            <p:cNvPr id="7" name="组合 6"/>
            <p:cNvGrpSpPr/>
            <p:nvPr/>
          </p:nvGrpSpPr>
          <p:grpSpPr>
            <a:xfrm>
              <a:off x="420406" y="5531350"/>
              <a:ext cx="8299126" cy="507012"/>
              <a:chOff x="408739" y="5591166"/>
              <a:chExt cx="8299126" cy="507012"/>
            </a:xfrm>
          </p:grpSpPr>
          <p:cxnSp>
            <p:nvCxnSpPr>
              <p:cNvPr id="45" name="直接连接符 44"/>
              <p:cNvCxnSpPr/>
              <p:nvPr/>
            </p:nvCxnSpPr>
            <p:spPr>
              <a:xfrm>
                <a:off x="408739" y="6095222"/>
                <a:ext cx="62899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V="1">
                <a:off x="1040154" y="5591166"/>
                <a:ext cx="128824" cy="5040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 flipH="1">
                <a:off x="1168978" y="5591166"/>
                <a:ext cx="678107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flipH="1" flipV="1">
                <a:off x="7950048" y="5600323"/>
                <a:ext cx="128824" cy="49489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>
                <a:off x="8078872" y="6098178"/>
                <a:ext cx="62899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文本框 7"/>
            <p:cNvSpPr txBox="1"/>
            <p:nvPr/>
          </p:nvSpPr>
          <p:spPr>
            <a:xfrm>
              <a:off x="770459" y="5651195"/>
              <a:ext cx="855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200ns</a:t>
              </a:r>
              <a:endParaRPr lang="zh-CN" altLang="en-US" dirty="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060094" y="5229200"/>
              <a:ext cx="855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300us</a:t>
              </a:r>
              <a:endParaRPr lang="zh-CN" altLang="en-US" dirty="0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598237" y="5615752"/>
              <a:ext cx="855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200ns</a:t>
              </a:r>
              <a:endParaRPr lang="zh-CN" altLang="en-US" dirty="0"/>
            </a:p>
          </p:txBody>
        </p:sp>
        <p:sp>
          <p:nvSpPr>
            <p:cNvPr id="11" name="椭圆 10"/>
            <p:cNvSpPr/>
            <p:nvPr/>
          </p:nvSpPr>
          <p:spPr>
            <a:xfrm>
              <a:off x="1835696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403648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1619672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1187624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2699792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2267744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2483768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2051720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3563888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3131840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3347864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2915816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4427984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3995936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4211960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3779912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5292080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4860032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5076056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644008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6156176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5724128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5940152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5508104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6804248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6372200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6588224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6156176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7668344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7236296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7452320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7020272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7884368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2201414" y="5765207"/>
              <a:ext cx="5078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Single turn injection?? Be difficult for kicker </a:t>
              </a:r>
              <a:r>
                <a:rPr lang="en-US" altLang="zh-CN" dirty="0" err="1" smtClean="0">
                  <a:solidFill>
                    <a:srgbClr val="FF0000"/>
                  </a:solidFill>
                </a:rPr>
                <a:t>pulser</a:t>
              </a:r>
              <a:r>
                <a:rPr lang="en-US" altLang="zh-CN" dirty="0" smtClean="0">
                  <a:solidFill>
                    <a:srgbClr val="FF0000"/>
                  </a:solidFill>
                </a:rPr>
                <a:t>.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4086544" y="3250414"/>
            <a:ext cx="4607993" cy="1190411"/>
            <a:chOff x="4086544" y="3250414"/>
            <a:chExt cx="4607993" cy="1190411"/>
          </a:xfrm>
        </p:grpSpPr>
        <p:sp>
          <p:nvSpPr>
            <p:cNvPr id="2" name="矩形 1"/>
            <p:cNvSpPr/>
            <p:nvPr/>
          </p:nvSpPr>
          <p:spPr>
            <a:xfrm>
              <a:off x="6174776" y="3860191"/>
              <a:ext cx="23839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5384719" y="4102276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4952671" y="4102276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5168695" y="4102276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4736647" y="4102276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>
              <a:off x="6248815" y="4102276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>
            <a:xfrm>
              <a:off x="5816767" y="4102276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/>
            <p:cNvSpPr/>
            <p:nvPr/>
          </p:nvSpPr>
          <p:spPr>
            <a:xfrm>
              <a:off x="6032791" y="4102276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>
              <a:off x="5600743" y="4102276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/>
            <p:cNvSpPr/>
            <p:nvPr/>
          </p:nvSpPr>
          <p:spPr>
            <a:xfrm>
              <a:off x="7112911" y="4102276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/>
            <p:cNvSpPr/>
            <p:nvPr/>
          </p:nvSpPr>
          <p:spPr>
            <a:xfrm>
              <a:off x="6680863" y="4102276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>
              <a:off x="6896887" y="4102276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6464839" y="4102276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>
              <a:off x="5384719" y="3587297"/>
              <a:ext cx="72008" cy="45719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>
              <a:off x="4952671" y="3587297"/>
              <a:ext cx="72008" cy="45719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>
              <a:off x="5168695" y="3587297"/>
              <a:ext cx="72008" cy="45719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>
              <a:off x="4736647" y="3587297"/>
              <a:ext cx="72008" cy="45719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>
              <a:off x="6248815" y="3587297"/>
              <a:ext cx="72008" cy="45719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>
            <a:xfrm>
              <a:off x="5816767" y="3587297"/>
              <a:ext cx="72008" cy="45719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>
            <a:xfrm>
              <a:off x="6032791" y="3587297"/>
              <a:ext cx="72008" cy="45719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椭圆 73"/>
            <p:cNvSpPr/>
            <p:nvPr/>
          </p:nvSpPr>
          <p:spPr>
            <a:xfrm>
              <a:off x="5600743" y="3587297"/>
              <a:ext cx="72008" cy="45719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椭圆 74"/>
            <p:cNvSpPr/>
            <p:nvPr/>
          </p:nvSpPr>
          <p:spPr>
            <a:xfrm>
              <a:off x="7112911" y="3587297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椭圆 75"/>
            <p:cNvSpPr/>
            <p:nvPr/>
          </p:nvSpPr>
          <p:spPr>
            <a:xfrm>
              <a:off x="6680863" y="3587297"/>
              <a:ext cx="72008" cy="45719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椭圆 76"/>
            <p:cNvSpPr/>
            <p:nvPr/>
          </p:nvSpPr>
          <p:spPr>
            <a:xfrm>
              <a:off x="6896887" y="3587297"/>
              <a:ext cx="72008" cy="45719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椭圆 77"/>
            <p:cNvSpPr/>
            <p:nvPr/>
          </p:nvSpPr>
          <p:spPr>
            <a:xfrm>
              <a:off x="6464839" y="3587297"/>
              <a:ext cx="72008" cy="45719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>
            <a:xfrm>
              <a:off x="7760983" y="3587297"/>
              <a:ext cx="72008" cy="45719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椭圆 79"/>
            <p:cNvSpPr/>
            <p:nvPr/>
          </p:nvSpPr>
          <p:spPr>
            <a:xfrm>
              <a:off x="7328935" y="3587297"/>
              <a:ext cx="72008" cy="45719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椭圆 80"/>
            <p:cNvSpPr/>
            <p:nvPr/>
          </p:nvSpPr>
          <p:spPr>
            <a:xfrm>
              <a:off x="7544959" y="3587297"/>
              <a:ext cx="72008" cy="45719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椭圆 81"/>
            <p:cNvSpPr/>
            <p:nvPr/>
          </p:nvSpPr>
          <p:spPr>
            <a:xfrm>
              <a:off x="7112911" y="3587297"/>
              <a:ext cx="72008" cy="45719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椭圆 82"/>
            <p:cNvSpPr/>
            <p:nvPr/>
          </p:nvSpPr>
          <p:spPr>
            <a:xfrm>
              <a:off x="7766858" y="410434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椭圆 83"/>
            <p:cNvSpPr/>
            <p:nvPr/>
          </p:nvSpPr>
          <p:spPr>
            <a:xfrm>
              <a:off x="7334810" y="410434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椭圆 84"/>
            <p:cNvSpPr/>
            <p:nvPr/>
          </p:nvSpPr>
          <p:spPr>
            <a:xfrm>
              <a:off x="7550834" y="410434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椭圆 85"/>
            <p:cNvSpPr/>
            <p:nvPr/>
          </p:nvSpPr>
          <p:spPr>
            <a:xfrm>
              <a:off x="7977007" y="3587297"/>
              <a:ext cx="72008" cy="45719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椭圆 86"/>
            <p:cNvSpPr/>
            <p:nvPr/>
          </p:nvSpPr>
          <p:spPr>
            <a:xfrm>
              <a:off x="7982882" y="410434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6441961" y="3729797"/>
              <a:ext cx="10522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Septum sheet</a:t>
              </a:r>
              <a:endParaRPr lang="zh-CN" altLang="en-US" sz="1200" dirty="0"/>
            </a:p>
          </p:txBody>
        </p:sp>
        <p:cxnSp>
          <p:nvCxnSpPr>
            <p:cNvPr id="96" name="直接连接符 95"/>
            <p:cNvCxnSpPr/>
            <p:nvPr/>
          </p:nvCxnSpPr>
          <p:spPr>
            <a:xfrm>
              <a:off x="4526819" y="3250414"/>
              <a:ext cx="245832" cy="35859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V="1">
              <a:off x="8013011" y="3274418"/>
              <a:ext cx="245832" cy="335739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 flipH="1" flipV="1">
              <a:off x="4086544" y="3250414"/>
              <a:ext cx="438485" cy="561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 flipH="1" flipV="1">
              <a:off x="8256052" y="3274418"/>
              <a:ext cx="438485" cy="561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flipH="1">
              <a:off x="4772651" y="3608872"/>
              <a:ext cx="3240360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文本框 108"/>
            <p:cNvSpPr txBox="1"/>
            <p:nvPr/>
          </p:nvSpPr>
          <p:spPr>
            <a:xfrm>
              <a:off x="5724128" y="4163826"/>
              <a:ext cx="16283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Injected bunch train</a:t>
              </a:r>
              <a:endParaRPr lang="zh-CN" altLang="en-US" sz="1200" dirty="0"/>
            </a:p>
          </p:txBody>
        </p:sp>
        <p:sp>
          <p:nvSpPr>
            <p:cNvPr id="110" name="文本框 109"/>
            <p:cNvSpPr txBox="1"/>
            <p:nvPr/>
          </p:nvSpPr>
          <p:spPr>
            <a:xfrm>
              <a:off x="5724128" y="3311674"/>
              <a:ext cx="16283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stored bunch train</a:t>
              </a:r>
              <a:endParaRPr lang="zh-CN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4464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77788" y="173137"/>
            <a:ext cx="7886700" cy="663575"/>
          </a:xfrm>
        </p:spPr>
        <p:txBody>
          <a:bodyPr/>
          <a:lstStyle/>
          <a:p>
            <a:r>
              <a:rPr lang="en-US" altLang="zh-CN" sz="2800" dirty="0" smtClean="0"/>
              <a:t>MR On-axis swap out injection for the Higgs mode</a:t>
            </a:r>
            <a:endParaRPr lang="zh-CN" altLang="en-US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1353"/>
            <a:ext cx="9144000" cy="42317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481700" y="5574703"/>
            <a:ext cx="561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The beam is kicked bunch by bunch?? Repetition rate=??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79512" y="5233089"/>
            <a:ext cx="1591546" cy="1059434"/>
            <a:chOff x="4211960" y="4622249"/>
            <a:chExt cx="1591546" cy="1059434"/>
          </a:xfrm>
        </p:grpSpPr>
        <p:sp>
          <p:nvSpPr>
            <p:cNvPr id="30" name="文本框 29"/>
            <p:cNvSpPr txBox="1"/>
            <p:nvPr/>
          </p:nvSpPr>
          <p:spPr>
            <a:xfrm>
              <a:off x="4752288" y="5312351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Higgs</a:t>
              </a:r>
              <a:endParaRPr lang="zh-CN" altLang="en-US" dirty="0"/>
            </a:p>
          </p:txBody>
        </p:sp>
        <p:sp>
          <p:nvSpPr>
            <p:cNvPr id="31" name="椭圆 30"/>
            <p:cNvSpPr/>
            <p:nvPr/>
          </p:nvSpPr>
          <p:spPr>
            <a:xfrm>
              <a:off x="4972199" y="5240343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4359863" y="5240343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5548531" y="5240343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4" name="直接箭头连接符 33"/>
            <p:cNvCxnSpPr/>
            <p:nvPr/>
          </p:nvCxnSpPr>
          <p:spPr>
            <a:xfrm flipV="1">
              <a:off x="4211960" y="5276347"/>
              <a:ext cx="1591546" cy="561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>
              <a:stCxn id="32" idx="0"/>
            </p:cNvCxnSpPr>
            <p:nvPr/>
          </p:nvCxnSpPr>
          <p:spPr>
            <a:xfrm flipV="1">
              <a:off x="4395867" y="5085184"/>
              <a:ext cx="0" cy="1551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V="1">
              <a:off x="5004048" y="5085184"/>
              <a:ext cx="0" cy="1551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箭头连接符 36"/>
            <p:cNvCxnSpPr/>
            <p:nvPr/>
          </p:nvCxnSpPr>
          <p:spPr>
            <a:xfrm>
              <a:off x="4395867" y="5085184"/>
              <a:ext cx="608181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37"/>
            <p:cNvSpPr txBox="1"/>
            <p:nvPr/>
          </p:nvSpPr>
          <p:spPr>
            <a:xfrm>
              <a:off x="4403819" y="4879768"/>
              <a:ext cx="6483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FF0000"/>
                  </a:solidFill>
                </a:rPr>
                <a:t>680ns?</a:t>
              </a:r>
              <a:endParaRPr lang="zh-CN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456658" y="4622249"/>
              <a:ext cx="12454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B0F0"/>
                  </a:solidFill>
                </a:rPr>
                <a:t>242 bunches</a:t>
              </a:r>
              <a:endParaRPr lang="zh-CN" altLang="en-US" sz="1400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5690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67544" y="1052736"/>
            <a:ext cx="8039240" cy="1440160"/>
          </a:xfrm>
        </p:spPr>
        <p:txBody>
          <a:bodyPr>
            <a:normAutofit fontScale="55000" lnSpcReduction="20000"/>
          </a:bodyPr>
          <a:lstStyle/>
          <a:p>
            <a:r>
              <a:rPr lang="en-US" altLang="zh-CN" dirty="0" smtClean="0"/>
              <a:t>Fast kicker Location: between IP3 and IP4?</a:t>
            </a:r>
          </a:p>
          <a:p>
            <a:r>
              <a:rPr lang="en-US" altLang="zh-CN" dirty="0" smtClean="0"/>
              <a:t>Fast kicker: </a:t>
            </a:r>
            <a:r>
              <a:rPr lang="en-US" altLang="zh-CN" dirty="0" err="1" smtClean="0"/>
              <a:t>Tr</a:t>
            </a:r>
            <a:r>
              <a:rPr lang="en-US" altLang="zh-CN" dirty="0" smtClean="0"/>
              <a:t>=35ns?(bunch spacing=27.5ns in Z mode)</a:t>
            </a:r>
          </a:p>
          <a:p>
            <a:r>
              <a:rPr lang="en-US" altLang="zh-CN" dirty="0" smtClean="0"/>
              <a:t>Fast kicker: </a:t>
            </a:r>
            <a:r>
              <a:rPr lang="en-US" altLang="zh-CN" dirty="0" err="1" smtClean="0"/>
              <a:t>Tf</a:t>
            </a:r>
            <a:r>
              <a:rPr lang="en-US" altLang="zh-CN" dirty="0" smtClean="0"/>
              <a:t>=330us? </a:t>
            </a:r>
          </a:p>
          <a:p>
            <a:r>
              <a:rPr lang="en-US" altLang="zh-CN" dirty="0" smtClean="0"/>
              <a:t>Kick angle?.........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Beam dump system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371" y="3212976"/>
            <a:ext cx="4985307" cy="30282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870" y="3502982"/>
            <a:ext cx="4274550" cy="24482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269" y="2497857"/>
            <a:ext cx="4703730" cy="604596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611560" y="2527376"/>
            <a:ext cx="2160241" cy="1015269"/>
            <a:chOff x="611560" y="2527376"/>
            <a:chExt cx="2160241" cy="1015269"/>
          </a:xfrm>
        </p:grpSpPr>
        <p:cxnSp>
          <p:nvCxnSpPr>
            <p:cNvPr id="8" name="直接连接符 7"/>
            <p:cNvCxnSpPr/>
            <p:nvPr/>
          </p:nvCxnSpPr>
          <p:spPr>
            <a:xfrm flipV="1">
              <a:off x="1331640" y="2527376"/>
              <a:ext cx="0" cy="68560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任意多边形 14"/>
            <p:cNvSpPr/>
            <p:nvPr/>
          </p:nvSpPr>
          <p:spPr>
            <a:xfrm>
              <a:off x="1331641" y="2527376"/>
              <a:ext cx="1440160" cy="688851"/>
            </a:xfrm>
            <a:custGeom>
              <a:avLst/>
              <a:gdLst>
                <a:gd name="connsiteX0" fmla="*/ 0 w 1781175"/>
                <a:gd name="connsiteY0" fmla="*/ 0 h 1035821"/>
                <a:gd name="connsiteX1" fmla="*/ 1009650 w 1781175"/>
                <a:gd name="connsiteY1" fmla="*/ 895350 h 1035821"/>
                <a:gd name="connsiteX2" fmla="*/ 1781175 w 1781175"/>
                <a:gd name="connsiteY2" fmla="*/ 1028700 h 103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1175" h="1035821">
                  <a:moveTo>
                    <a:pt x="0" y="0"/>
                  </a:moveTo>
                  <a:cubicBezTo>
                    <a:pt x="356394" y="361950"/>
                    <a:pt x="712788" y="723900"/>
                    <a:pt x="1009650" y="895350"/>
                  </a:cubicBezTo>
                  <a:cubicBezTo>
                    <a:pt x="1306513" y="1066800"/>
                    <a:pt x="1616075" y="1036637"/>
                    <a:pt x="1781175" y="1028700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/>
            <p:cNvCxnSpPr/>
            <p:nvPr/>
          </p:nvCxnSpPr>
          <p:spPr>
            <a:xfrm flipH="1">
              <a:off x="611560" y="3212976"/>
              <a:ext cx="72008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331640" y="3212976"/>
              <a:ext cx="864096" cy="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/>
            <p:cNvSpPr txBox="1"/>
            <p:nvPr/>
          </p:nvSpPr>
          <p:spPr>
            <a:xfrm>
              <a:off x="1406074" y="3173313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330us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25288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85216" y="1310640"/>
            <a:ext cx="8379272" cy="4804867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400" dirty="0" smtClean="0"/>
              <a:t>Injection &amp; extraction schemes</a:t>
            </a:r>
          </a:p>
          <a:p>
            <a:r>
              <a:rPr lang="en-US" altLang="zh-CN" sz="2400" dirty="0" smtClean="0"/>
              <a:t>Filling pattern</a:t>
            </a:r>
          </a:p>
          <a:p>
            <a:r>
              <a:rPr lang="en-US" altLang="zh-CN" sz="2400" dirty="0" smtClean="0"/>
              <a:t>Injection &amp; extraction section layout, including injection and extraction direction</a:t>
            </a:r>
          </a:p>
          <a:p>
            <a:r>
              <a:rPr lang="en-US" altLang="zh-CN" sz="2400" dirty="0"/>
              <a:t>B</a:t>
            </a:r>
            <a:r>
              <a:rPr lang="en-US" altLang="zh-CN" sz="2400" dirty="0" smtClean="0"/>
              <a:t>eam stay clearance of Kickers </a:t>
            </a:r>
            <a:r>
              <a:rPr lang="en-US" altLang="zh-CN" sz="2400" dirty="0"/>
              <a:t>and </a:t>
            </a:r>
            <a:r>
              <a:rPr lang="en-US" altLang="zh-CN" sz="2400" dirty="0" err="1" smtClean="0"/>
              <a:t>septums</a:t>
            </a:r>
            <a:endParaRPr lang="en-US" altLang="zh-CN" sz="2400" dirty="0" smtClean="0"/>
          </a:p>
          <a:p>
            <a:r>
              <a:rPr lang="en-US" altLang="zh-CN" sz="2400" dirty="0" smtClean="0"/>
              <a:t>Strength of kickers and </a:t>
            </a:r>
            <a:r>
              <a:rPr lang="en-US" altLang="zh-CN" sz="2400" dirty="0" err="1" smtClean="0"/>
              <a:t>septums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some input  parameters are not </a:t>
            </a:r>
            <a:r>
              <a:rPr lang="en-US" altLang="zh-CN" sz="2400" dirty="0" err="1" smtClean="0"/>
              <a:t>reasonalble</a:t>
            </a:r>
            <a:r>
              <a:rPr lang="en-US" altLang="zh-CN" sz="2400" dirty="0" smtClean="0"/>
              <a:t>  </a:t>
            </a:r>
          </a:p>
          <a:p>
            <a:r>
              <a:rPr lang="en-US" altLang="zh-CN" sz="2400" dirty="0" smtClean="0"/>
              <a:t>Thickness of septum</a:t>
            </a:r>
          </a:p>
          <a:p>
            <a:r>
              <a:rPr lang="en-US" altLang="zh-CN" sz="2400" dirty="0" smtClean="0"/>
              <a:t>Parameters of kicker pulse: waveform ? rise/fall time(?%-?%), flat-top( duration, flatness), repetition rate.</a:t>
            </a:r>
            <a:endParaRPr lang="en-US" altLang="zh-CN" dirty="0"/>
          </a:p>
          <a:p>
            <a:r>
              <a:rPr lang="en-US" altLang="zh-CN" sz="2400" dirty="0" smtClean="0"/>
              <a:t>Magnet type? Beam impedance budget.</a:t>
            </a:r>
          </a:p>
          <a:p>
            <a:r>
              <a:rPr lang="en-US" altLang="zh-CN" sz="2400" dirty="0" smtClean="0"/>
              <a:t>Another potential new technology? Non-linear kicker, puled </a:t>
            </a:r>
            <a:r>
              <a:rPr lang="en-US" altLang="zh-CN" sz="2400" dirty="0" err="1" smtClean="0"/>
              <a:t>sextupole</a:t>
            </a:r>
            <a:r>
              <a:rPr lang="en-US" altLang="zh-CN" sz="2400" dirty="0" smtClean="0"/>
              <a:t> (trapezoid waveform?)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Important parameters input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5845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Hardware designs for CEPC injection and extraction systems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4967656" y="3645024"/>
            <a:ext cx="3780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Contributed by Kang Wen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1575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79512" y="1556758"/>
            <a:ext cx="4502406" cy="31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57175" indent="-257175" algn="just">
              <a:spcBef>
                <a:spcPts val="9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zh-CN" sz="1650" b="1" dirty="0">
                <a:ea typeface="华文楷体"/>
                <a:cs typeface="Times New Roman" pitchFamily="18" charset="0"/>
              </a:rPr>
              <a:t>To get an high excitation efficiency, all the kicker magnets will have a window type cores made by two C-type ferrite blocks.</a:t>
            </a:r>
          </a:p>
          <a:p>
            <a:pPr marL="257175" indent="-257175" algn="just">
              <a:spcBef>
                <a:spcPts val="9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zh-CN" sz="1650" b="1" dirty="0">
                <a:ea typeface="华文楷体"/>
                <a:cs typeface="Times New Roman" pitchFamily="18" charset="0"/>
              </a:rPr>
              <a:t>All the kicker magnets will be put inside the vacuum tanks so that the fast pulsed field can directly kick the beam without time delay and amplitude attenuation.</a:t>
            </a:r>
          </a:p>
          <a:p>
            <a:pPr marL="257175" indent="-257175" algn="just">
              <a:spcBef>
                <a:spcPts val="9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zh-CN" sz="1650" b="1" dirty="0">
                <a:ea typeface="华文楷体"/>
                <a:cs typeface="Times New Roman" pitchFamily="18" charset="0"/>
              </a:rPr>
              <a:t>To avoid the coupling between particle beam and the ferrite blocks, two thin copper plates will be inserted between the touched surfaces of two C-type blocks.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72816"/>
            <a:ext cx="3645709" cy="2853490"/>
          </a:xfrm>
          <a:prstGeom prst="rect">
            <a:avLst/>
          </a:prstGeom>
        </p:spPr>
      </p:pic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1763688" y="313418"/>
            <a:ext cx="4914546" cy="32504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Preliminary design of kicker magnets</a:t>
            </a:r>
          </a:p>
        </p:txBody>
      </p:sp>
    </p:spTree>
    <p:extLst>
      <p:ext uri="{BB962C8B-B14F-4D97-AF65-F5344CB8AC3E}">
        <p14:creationId xmlns:p14="http://schemas.microsoft.com/office/powerpoint/2010/main" val="76920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07504" y="994563"/>
            <a:ext cx="8856984" cy="122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57175" indent="-257175" algn="just">
              <a:spcBef>
                <a:spcPts val="9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zh-CN" sz="1650" b="1" dirty="0">
                <a:ea typeface="华文楷体"/>
                <a:cs typeface="Times New Roman" pitchFamily="18" charset="0"/>
              </a:rPr>
              <a:t>There are two types of septum magnets often used for beam injection and extraction of accelerators. One is C-type septum magnet, another is </a:t>
            </a:r>
            <a:r>
              <a:rPr lang="en-US" altLang="zh-CN" sz="1650" b="1" dirty="0" err="1">
                <a:ea typeface="华文楷体"/>
                <a:cs typeface="Times New Roman" pitchFamily="18" charset="0"/>
              </a:rPr>
              <a:t>Lambertson</a:t>
            </a:r>
            <a:r>
              <a:rPr lang="en-US" altLang="zh-CN" sz="1650" b="1" dirty="0">
                <a:ea typeface="华文楷体"/>
                <a:cs typeface="Times New Roman" pitchFamily="18" charset="0"/>
              </a:rPr>
              <a:t> type septum magnet.</a:t>
            </a:r>
          </a:p>
          <a:p>
            <a:pPr marL="257175" indent="-257175" algn="just">
              <a:spcBef>
                <a:spcPts val="9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zh-CN" sz="1650" b="1" dirty="0">
                <a:ea typeface="华文楷体"/>
                <a:cs typeface="Times New Roman" pitchFamily="18" charset="0"/>
              </a:rPr>
              <a:t>Due to high reliability and stability, </a:t>
            </a:r>
            <a:r>
              <a:rPr lang="en-US" altLang="zh-CN" sz="1650" b="1" dirty="0" err="1">
                <a:ea typeface="华文楷体"/>
                <a:cs typeface="Times New Roman" pitchFamily="18" charset="0"/>
              </a:rPr>
              <a:t>Lambertson</a:t>
            </a:r>
            <a:r>
              <a:rPr lang="en-US" altLang="zh-CN" sz="1650" b="1" dirty="0">
                <a:ea typeface="华文楷体"/>
                <a:cs typeface="Times New Roman" pitchFamily="18" charset="0"/>
              </a:rPr>
              <a:t> magnets are selected as the septum magnet for the beam injection and extraction of all the CEPC accelerators.</a:t>
            </a:r>
          </a:p>
        </p:txBody>
      </p:sp>
      <p:pic>
        <p:nvPicPr>
          <p:cNvPr id="7" name="图片 6"/>
          <p:cNvPicPr/>
          <p:nvPr/>
        </p:nvPicPr>
        <p:blipFill rotWithShape="1">
          <a:blip r:embed="rId2"/>
          <a:srcRect l="52468" t="17365" r="7437" b="12688"/>
          <a:stretch/>
        </p:blipFill>
        <p:spPr bwMode="auto">
          <a:xfrm>
            <a:off x="4647939" y="2217976"/>
            <a:ext cx="2646294" cy="16368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17975"/>
            <a:ext cx="271462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1619672" y="260648"/>
            <a:ext cx="5346594" cy="32504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Preliminary design of septum magnets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6643" y="3946763"/>
            <a:ext cx="896448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57175" indent="-257175" algn="just">
              <a:spcBef>
                <a:spcPts val="9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zh-CN" sz="1650" b="1" dirty="0">
                <a:ea typeface="华文楷体"/>
                <a:cs typeface="Times New Roman" pitchFamily="18" charset="0"/>
              </a:rPr>
              <a:t>By using several shielding measures, the leakage field along the orbit of the circulating beam can be reduced down to 5E-4 of the main field in the magnet gap.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546927"/>
            <a:ext cx="5491479" cy="188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4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516057"/>
              </p:ext>
            </p:extLst>
          </p:nvPr>
        </p:nvGraphicFramePr>
        <p:xfrm>
          <a:off x="1403648" y="1556792"/>
          <a:ext cx="6462717" cy="448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2287"/>
                <a:gridCol w="1097443"/>
                <a:gridCol w="1036474"/>
                <a:gridCol w="975504"/>
                <a:gridCol w="1036474"/>
                <a:gridCol w="914535"/>
              </a:tblGrid>
              <a:tr h="4129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DR-INJ-EXT-LAM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BST-INJ-EXT-LAM</a:t>
                      </a:r>
                      <a:endParaRPr lang="zh-CN" alt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BST-EXT-LAM</a:t>
                      </a:r>
                      <a:endParaRPr lang="zh-CN" altLang="zh-CN" sz="1400" b="1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MR-EXT-LAM-01</a:t>
                      </a:r>
                      <a:endParaRPr lang="zh-CN" altLang="zh-CN" sz="1400" b="1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MR-EXT-LAM-02</a:t>
                      </a:r>
                      <a:endParaRPr lang="zh-CN" altLang="zh-CN" sz="1400" b="1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</a:tr>
              <a:tr h="2064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b="1" kern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</a:tr>
              <a:tr h="2064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Eff.</a:t>
                      </a:r>
                      <a:r>
                        <a:rPr lang="en-US" altLang="zh-CN" sz="1400" b="1" kern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length</a:t>
                      </a:r>
                      <a:r>
                        <a:rPr lang="zh-CN" sz="14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（</a:t>
                      </a: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zh-CN" sz="1400" b="1" kern="0" dirty="0">
                          <a:solidFill>
                            <a:schemeClr val="tx1"/>
                          </a:solidFill>
                          <a:effectLst/>
                        </a:rPr>
                        <a:t>）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1.875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1.75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1.75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</a:tr>
              <a:tr h="2064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Max.</a:t>
                      </a:r>
                      <a:r>
                        <a:rPr lang="en-US" altLang="zh-CN" sz="1400" b="1" kern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field</a:t>
                      </a:r>
                      <a:r>
                        <a:rPr lang="zh-CN" sz="14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（</a:t>
                      </a: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zh-CN" sz="1400" b="1" kern="0" dirty="0">
                          <a:solidFill>
                            <a:schemeClr val="tx1"/>
                          </a:solidFill>
                          <a:effectLst/>
                        </a:rPr>
                        <a:t>）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0.18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0.366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0.58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0.64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0.32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</a:tr>
              <a:tr h="2064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Septa</a:t>
                      </a:r>
                      <a:r>
                        <a:rPr lang="en-US" altLang="zh-CN" sz="1400" b="1" kern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thick(</a:t>
                      </a:r>
                      <a:r>
                        <a:rPr lang="en-US" sz="14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mm)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</a:tr>
              <a:tr h="2064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Gap</a:t>
                      </a:r>
                      <a:r>
                        <a:rPr lang="zh-CN" sz="14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（</a:t>
                      </a: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mm</a:t>
                      </a:r>
                      <a:r>
                        <a:rPr lang="zh-CN" sz="1400" b="1" kern="0" dirty="0">
                          <a:solidFill>
                            <a:schemeClr val="tx1"/>
                          </a:solidFill>
                          <a:effectLst/>
                        </a:rPr>
                        <a:t>）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44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</a:tr>
              <a:tr h="2064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GFR</a:t>
                      </a:r>
                      <a:r>
                        <a:rPr lang="zh-CN" sz="14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（</a:t>
                      </a: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mm</a:t>
                      </a:r>
                      <a:r>
                        <a:rPr lang="zh-CN" sz="1400" b="1" kern="0" dirty="0">
                          <a:solidFill>
                            <a:schemeClr val="tx1"/>
                          </a:solidFill>
                          <a:effectLst/>
                        </a:rPr>
                        <a:t>）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zh-CN" sz="1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40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</a:tr>
              <a:tr h="2064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b="1" kern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Leakage</a:t>
                      </a:r>
                      <a:r>
                        <a:rPr lang="en-US" altLang="zh-CN" sz="1400" b="1" kern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field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0" dirty="0">
                          <a:solidFill>
                            <a:schemeClr val="tx1"/>
                          </a:solidFill>
                          <a:effectLst/>
                        </a:rPr>
                        <a:t>＜</a:t>
                      </a: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0.001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0" dirty="0">
                          <a:solidFill>
                            <a:schemeClr val="tx1"/>
                          </a:solidFill>
                          <a:effectLst/>
                        </a:rPr>
                        <a:t>＜</a:t>
                      </a: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0.001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0.1%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0.1%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0.1%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</a:tr>
              <a:tr h="2064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Amp. turns</a:t>
                      </a:r>
                      <a:r>
                        <a:rPr lang="zh-CN" sz="14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（</a:t>
                      </a: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AT</a:t>
                      </a:r>
                      <a:r>
                        <a:rPr lang="zh-CN" sz="1400" b="1" kern="0" dirty="0">
                          <a:solidFill>
                            <a:schemeClr val="tx1"/>
                          </a:solidFill>
                          <a:effectLst/>
                        </a:rPr>
                        <a:t>）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9442 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13200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20917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12590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6295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</a:tr>
              <a:tr h="2064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Current</a:t>
                      </a:r>
                      <a:r>
                        <a:rPr lang="en-US" sz="1400" b="1" kern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14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A)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472 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440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581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420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393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</a:tr>
              <a:tr h="2064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b="1" kern="0" dirty="0" err="1" smtClean="0">
                          <a:solidFill>
                            <a:schemeClr val="tx1"/>
                          </a:solidFill>
                          <a:effectLst/>
                        </a:rPr>
                        <a:t>Jc</a:t>
                      </a:r>
                      <a:r>
                        <a:rPr lang="zh-CN" sz="14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（</a:t>
                      </a: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A/mm2</a:t>
                      </a:r>
                      <a:r>
                        <a:rPr lang="zh-CN" sz="1400" b="1" kern="0" dirty="0">
                          <a:solidFill>
                            <a:schemeClr val="tx1"/>
                          </a:solidFill>
                          <a:effectLst/>
                        </a:rPr>
                        <a:t>）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3.27 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3.04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4.02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2.9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2.72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</a:tr>
              <a:tr h="2064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Resistance</a:t>
                      </a:r>
                      <a:r>
                        <a:rPr lang="zh-CN" sz="14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（</a:t>
                      </a:r>
                      <a:r>
                        <a:rPr lang="zh-CN" sz="1400" b="1" kern="0" dirty="0">
                          <a:solidFill>
                            <a:schemeClr val="tx1"/>
                          </a:solidFill>
                          <a:effectLst/>
                        </a:rPr>
                        <a:t>Ω）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0.011 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0.016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0.019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0.014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0.007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</a:tr>
              <a:tr h="2064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Voltage</a:t>
                      </a:r>
                      <a:r>
                        <a:rPr lang="zh-CN" sz="14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（</a:t>
                      </a: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zh-CN" sz="1400" b="1" kern="0" dirty="0">
                          <a:solidFill>
                            <a:schemeClr val="tx1"/>
                          </a:solidFill>
                          <a:effectLst/>
                        </a:rPr>
                        <a:t>）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5.26 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7.16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10.8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5.9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2.9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</a:tr>
              <a:tr h="2064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Power</a:t>
                      </a:r>
                      <a:r>
                        <a:rPr lang="en-US" altLang="zh-CN" sz="1400" b="1" kern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loss</a:t>
                      </a:r>
                      <a:r>
                        <a:rPr lang="zh-CN" sz="14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（</a:t>
                      </a: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kW</a:t>
                      </a:r>
                      <a:r>
                        <a:rPr lang="zh-CN" sz="1400" b="1" kern="0" dirty="0">
                          <a:solidFill>
                            <a:schemeClr val="tx1"/>
                          </a:solidFill>
                          <a:effectLst/>
                        </a:rPr>
                        <a:t>）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2.48 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3.15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6.30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2.47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1.15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</a:tr>
              <a:tr h="2064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b="1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ΔP</a:t>
                      </a:r>
                      <a:r>
                        <a:rPr lang="zh-CN" sz="14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（</a:t>
                      </a: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kg/cm2</a:t>
                      </a:r>
                      <a:r>
                        <a:rPr lang="zh-CN" sz="1400" b="1" kern="0" dirty="0">
                          <a:solidFill>
                            <a:schemeClr val="tx1"/>
                          </a:solidFill>
                          <a:effectLst/>
                        </a:rPr>
                        <a:t>）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zh-CN" sz="1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</a:tr>
              <a:tr h="2064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Water</a:t>
                      </a:r>
                      <a:r>
                        <a:rPr lang="en-US" altLang="zh-CN" sz="1400" b="1" kern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flow</a:t>
                      </a:r>
                      <a:r>
                        <a:rPr lang="zh-CN" sz="14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（</a:t>
                      </a: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l/s</a:t>
                      </a:r>
                      <a:r>
                        <a:rPr lang="zh-CN" sz="1400" b="1" kern="0" dirty="0">
                          <a:solidFill>
                            <a:schemeClr val="tx1"/>
                          </a:solidFill>
                          <a:effectLst/>
                        </a:rPr>
                        <a:t>）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effectLst/>
                        </a:rPr>
                        <a:t>0.52 </a:t>
                      </a:r>
                      <a:endParaRPr lang="zh-CN" sz="1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0.79 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0.73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0.86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0.66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</a:tr>
              <a:tr h="2064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b="1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ΔT</a:t>
                      </a:r>
                      <a:r>
                        <a:rPr lang="zh-CN" sz="14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（</a:t>
                      </a:r>
                      <a:r>
                        <a:rPr lang="zh-CN" sz="1400" b="1" kern="0" dirty="0">
                          <a:solidFill>
                            <a:schemeClr val="tx1"/>
                          </a:solidFill>
                          <a:effectLst/>
                        </a:rPr>
                        <a:t>℃）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effectLst/>
                        </a:rPr>
                        <a:t>1.13 </a:t>
                      </a:r>
                      <a:endParaRPr lang="zh-CN" sz="1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</a:tr>
              <a:tr h="2064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L/W/H</a:t>
                      </a:r>
                      <a:r>
                        <a:rPr lang="zh-CN" sz="14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（</a:t>
                      </a:r>
                      <a:r>
                        <a:rPr lang="en-US" sz="14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zh-CN" sz="14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）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2.2/0.7/0.4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2.2/0.5/0.4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2.1/0.5/0.4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2.0/0.4/0.3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1.9/0.3/0.3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</a:tr>
              <a:tr h="2064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Weight</a:t>
                      </a:r>
                      <a:r>
                        <a:rPr lang="zh-CN" sz="14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（</a:t>
                      </a: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zh-CN" sz="1400" b="1" kern="0" dirty="0">
                          <a:solidFill>
                            <a:schemeClr val="tx1"/>
                          </a:solidFill>
                          <a:effectLst/>
                        </a:rPr>
                        <a:t>）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2.9 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2.5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2.5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1.7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1.0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817" marR="42817" marT="0" marB="0" anchor="ctr"/>
                </a:tc>
              </a:tr>
            </a:tbl>
          </a:graphicData>
        </a:graphic>
      </p:graphicFrame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979712" y="1078136"/>
            <a:ext cx="4572800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spcBef>
                <a:spcPts val="900"/>
              </a:spcBef>
              <a:buClr>
                <a:srgbClr val="FF0000"/>
              </a:buClr>
            </a:pPr>
            <a:r>
              <a:rPr lang="en-US" altLang="zh-CN" sz="1650" b="1" dirty="0">
                <a:ea typeface="华文楷体"/>
                <a:cs typeface="Times New Roman" pitchFamily="18" charset="0"/>
              </a:rPr>
              <a:t>The main parameters of the </a:t>
            </a:r>
            <a:r>
              <a:rPr lang="en-US" altLang="zh-CN" sz="1650" b="1" dirty="0" err="1">
                <a:ea typeface="华文楷体"/>
                <a:cs typeface="Times New Roman" pitchFamily="18" charset="0"/>
              </a:rPr>
              <a:t>Lambertson</a:t>
            </a:r>
            <a:r>
              <a:rPr lang="en-US" altLang="zh-CN" sz="1650" b="1" dirty="0">
                <a:ea typeface="华文楷体"/>
                <a:cs typeface="Times New Roman" pitchFamily="18" charset="0"/>
              </a:rPr>
              <a:t> magnets 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1545454" y="260648"/>
            <a:ext cx="5346594" cy="32504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Preliminary design of septum magnets</a:t>
            </a:r>
          </a:p>
        </p:txBody>
      </p:sp>
    </p:spTree>
    <p:extLst>
      <p:ext uri="{BB962C8B-B14F-4D97-AF65-F5344CB8AC3E}">
        <p14:creationId xmlns:p14="http://schemas.microsoft.com/office/powerpoint/2010/main" val="208893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7200" dirty="0" smtClean="0"/>
              <a:t>END</a:t>
            </a:r>
            <a:endParaRPr lang="zh-CN" altLang="en-US" sz="72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62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5366"/>
            <a:ext cx="9144000" cy="576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94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 smtClean="0"/>
              <a:t>Overview of CEPC injection and extraction systems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873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Layout of the accelerators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57" y="883947"/>
            <a:ext cx="5809853" cy="3327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321" y="4818860"/>
            <a:ext cx="6120680" cy="12557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2510" y="1270475"/>
            <a:ext cx="3096344" cy="25545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 bwMode="auto">
          <a:xfrm>
            <a:off x="3352573" y="3356992"/>
            <a:ext cx="7920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altLang="zh-CN" sz="1000" b="0" dirty="0" smtClean="0">
                <a:solidFill>
                  <a:srgbClr val="FF0000"/>
                </a:solidFill>
              </a:rPr>
              <a:t>10-120GeV</a:t>
            </a:r>
            <a:endParaRPr lang="zh-CN" altLang="en-US" sz="1000" b="0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 bwMode="auto">
          <a:xfrm>
            <a:off x="3491880" y="1794806"/>
            <a:ext cx="7920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altLang="zh-CN" sz="1000" b="0" dirty="0" smtClean="0">
                <a:solidFill>
                  <a:srgbClr val="FF0000"/>
                </a:solidFill>
              </a:rPr>
              <a:t>120GeV</a:t>
            </a:r>
            <a:endParaRPr lang="zh-CN" altLang="en-US" sz="1000" b="0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 bwMode="auto">
          <a:xfrm>
            <a:off x="1715902" y="1818500"/>
            <a:ext cx="7920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altLang="zh-CN" sz="1000" b="0" dirty="0" smtClean="0">
                <a:solidFill>
                  <a:srgbClr val="FF0000"/>
                </a:solidFill>
              </a:rPr>
              <a:t>120GeV</a:t>
            </a:r>
            <a:endParaRPr lang="zh-CN" altLang="en-US" sz="1000" b="0" dirty="0">
              <a:solidFill>
                <a:srgbClr val="FF0000"/>
              </a:solidFill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1979712" y="3747229"/>
            <a:ext cx="288032" cy="113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 flipV="1">
            <a:off x="1070289" y="3140968"/>
            <a:ext cx="197378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1168978" y="3064314"/>
            <a:ext cx="528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e+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1959514" y="3491716"/>
            <a:ext cx="528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e-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2577636" y="3424618"/>
            <a:ext cx="111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100km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5459075" y="5045082"/>
            <a:ext cx="111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1.2km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094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796136" y="1340768"/>
            <a:ext cx="3168352" cy="3150931"/>
            <a:chOff x="5364088" y="3356992"/>
            <a:chExt cx="3168352" cy="3150931"/>
          </a:xfrm>
        </p:grpSpPr>
        <p:grpSp>
          <p:nvGrpSpPr>
            <p:cNvPr id="6" name="组合 5"/>
            <p:cNvGrpSpPr/>
            <p:nvPr/>
          </p:nvGrpSpPr>
          <p:grpSpPr>
            <a:xfrm>
              <a:off x="5364088" y="3356992"/>
              <a:ext cx="3168352" cy="3150931"/>
              <a:chOff x="5364088" y="3356992"/>
              <a:chExt cx="3168352" cy="3150931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64088" y="3356992"/>
                <a:ext cx="3168352" cy="3150931"/>
              </a:xfrm>
              <a:prstGeom prst="rect">
                <a:avLst/>
              </a:prstGeom>
            </p:spPr>
          </p:pic>
          <p:sp>
            <p:nvSpPr>
              <p:cNvPr id="10" name="下箭头 9"/>
              <p:cNvSpPr/>
              <p:nvPr/>
            </p:nvSpPr>
            <p:spPr>
              <a:xfrm rot="11040000">
                <a:off x="7646579" y="5015638"/>
                <a:ext cx="91557" cy="600845"/>
              </a:xfrm>
              <a:prstGeom prst="downArrow">
                <a:avLst/>
              </a:prstGeom>
              <a:solidFill>
                <a:srgbClr val="0FC80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下箭头 10"/>
              <p:cNvSpPr/>
              <p:nvPr/>
            </p:nvSpPr>
            <p:spPr>
              <a:xfrm rot="15000000">
                <a:off x="6881222" y="4393035"/>
                <a:ext cx="124910" cy="651020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下箭头 6"/>
            <p:cNvSpPr/>
            <p:nvPr/>
          </p:nvSpPr>
          <p:spPr>
            <a:xfrm rot="13911973" flipV="1">
              <a:off x="7178258" y="4697525"/>
              <a:ext cx="133863" cy="501512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下箭头 7"/>
            <p:cNvSpPr/>
            <p:nvPr/>
          </p:nvSpPr>
          <p:spPr>
            <a:xfrm rot="2923955">
              <a:off x="7325554" y="4787855"/>
              <a:ext cx="114359" cy="495443"/>
            </a:xfrm>
            <a:prstGeom prst="downArrow">
              <a:avLst/>
            </a:prstGeom>
            <a:solidFill>
              <a:srgbClr val="0FC80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CEPC injection and extraction systems</a:t>
            </a:r>
            <a:endParaRPr lang="zh-CN" altLang="en-US" sz="3600" dirty="0"/>
          </a:p>
        </p:txBody>
      </p:sp>
      <p:sp>
        <p:nvSpPr>
          <p:cNvPr id="4" name="文本框 3"/>
          <p:cNvSpPr txBox="1"/>
          <p:nvPr/>
        </p:nvSpPr>
        <p:spPr>
          <a:xfrm>
            <a:off x="491957" y="1320847"/>
            <a:ext cx="62643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en-US" altLang="zh-CN" sz="2400" dirty="0" smtClean="0">
                <a:solidFill>
                  <a:schemeClr val="accent3">
                    <a:lumMod val="75000"/>
                  </a:schemeClr>
                </a:solidFill>
              </a:rPr>
              <a:t>DR injection and Extraction system(e+)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sz="2400" dirty="0" smtClean="0">
                <a:solidFill>
                  <a:schemeClr val="accent3">
                    <a:lumMod val="75000"/>
                  </a:schemeClr>
                </a:solidFill>
              </a:rPr>
              <a:t>Booster LE injection system (</a:t>
            </a:r>
            <a:r>
              <a:rPr lang="en-US" altLang="zh-CN" sz="2400" dirty="0" err="1" smtClean="0">
                <a:solidFill>
                  <a:schemeClr val="accent3">
                    <a:lumMod val="75000"/>
                  </a:schemeClr>
                </a:solidFill>
              </a:rPr>
              <a:t>e+,e</a:t>
            </a:r>
            <a:r>
              <a:rPr lang="en-US" altLang="zh-CN" sz="2400" dirty="0" smtClean="0">
                <a:solidFill>
                  <a:schemeClr val="accent3">
                    <a:lumMod val="75000"/>
                  </a:schemeClr>
                </a:solidFill>
              </a:rPr>
              <a:t>-)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sz="2400" dirty="0" smtClean="0">
                <a:solidFill>
                  <a:schemeClr val="accent3">
                    <a:lumMod val="75000"/>
                  </a:schemeClr>
                </a:solidFill>
              </a:rPr>
              <a:t>Booster Extraction system1 (</a:t>
            </a:r>
            <a:r>
              <a:rPr lang="en-US" altLang="zh-CN" sz="2400" dirty="0" err="1" smtClean="0">
                <a:solidFill>
                  <a:schemeClr val="accent3">
                    <a:lumMod val="75000"/>
                  </a:schemeClr>
                </a:solidFill>
              </a:rPr>
              <a:t>e</a:t>
            </a:r>
            <a:r>
              <a:rPr lang="en-US" altLang="zh-CN" sz="2400" dirty="0" err="1">
                <a:solidFill>
                  <a:schemeClr val="accent3">
                    <a:lumMod val="75000"/>
                  </a:schemeClr>
                </a:solidFill>
              </a:rPr>
              <a:t>+,e</a:t>
            </a:r>
            <a:r>
              <a:rPr lang="en-US" altLang="zh-CN" sz="2400" dirty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en-US" altLang="zh-CN" sz="24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sz="2400" dirty="0">
                <a:solidFill>
                  <a:schemeClr val="accent3">
                    <a:lumMod val="75000"/>
                  </a:schemeClr>
                </a:solidFill>
              </a:rPr>
              <a:t>Collider off-axis injection system (</a:t>
            </a:r>
            <a:r>
              <a:rPr lang="en-US" altLang="zh-CN" sz="2400" dirty="0" err="1">
                <a:solidFill>
                  <a:schemeClr val="accent3">
                    <a:lumMod val="75000"/>
                  </a:schemeClr>
                </a:solidFill>
              </a:rPr>
              <a:t>e+,e</a:t>
            </a:r>
            <a:r>
              <a:rPr lang="en-US" altLang="zh-CN" sz="2400" dirty="0">
                <a:solidFill>
                  <a:schemeClr val="accent3">
                    <a:lumMod val="75000"/>
                  </a:schemeClr>
                </a:solidFill>
              </a:rPr>
              <a:t>-)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sz="2400" dirty="0">
                <a:solidFill>
                  <a:schemeClr val="accent3">
                    <a:lumMod val="75000"/>
                  </a:schemeClr>
                </a:solidFill>
              </a:rPr>
              <a:t>Booster </a:t>
            </a:r>
            <a:r>
              <a:rPr lang="en-US" altLang="zh-CN" sz="2400" dirty="0" smtClean="0">
                <a:solidFill>
                  <a:schemeClr val="accent3">
                    <a:lumMod val="75000"/>
                  </a:schemeClr>
                </a:solidFill>
              </a:rPr>
              <a:t>Extraction system2 </a:t>
            </a:r>
            <a:r>
              <a:rPr lang="en-US" altLang="zh-CN" sz="2400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n-US" altLang="zh-CN" sz="2400" dirty="0" err="1">
                <a:solidFill>
                  <a:schemeClr val="accent3">
                    <a:lumMod val="75000"/>
                  </a:schemeClr>
                </a:solidFill>
              </a:rPr>
              <a:t>e+,e</a:t>
            </a:r>
            <a:r>
              <a:rPr lang="en-US" altLang="zh-CN" sz="2400" dirty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en-US" altLang="zh-CN" sz="24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sz="2400" dirty="0" smtClean="0">
                <a:solidFill>
                  <a:schemeClr val="accent3">
                    <a:lumMod val="75000"/>
                  </a:schemeClr>
                </a:solidFill>
              </a:rPr>
              <a:t>Booster HE injection system (</a:t>
            </a:r>
            <a:r>
              <a:rPr lang="en-US" altLang="zh-CN" sz="2400" dirty="0" err="1">
                <a:solidFill>
                  <a:schemeClr val="accent3">
                    <a:lumMod val="75000"/>
                  </a:schemeClr>
                </a:solidFill>
              </a:rPr>
              <a:t>e+,e</a:t>
            </a:r>
            <a:r>
              <a:rPr lang="en-US" altLang="zh-CN" sz="2400" dirty="0">
                <a:solidFill>
                  <a:schemeClr val="accent3">
                    <a:lumMod val="75000"/>
                  </a:schemeClr>
                </a:solidFill>
              </a:rPr>
              <a:t>-)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sz="2400" dirty="0" smtClean="0">
                <a:solidFill>
                  <a:schemeClr val="accent3">
                    <a:lumMod val="75000"/>
                  </a:schemeClr>
                </a:solidFill>
              </a:rPr>
              <a:t>Collider swap out injection system (</a:t>
            </a:r>
            <a:r>
              <a:rPr lang="en-US" altLang="zh-CN" sz="2400" dirty="0" err="1">
                <a:solidFill>
                  <a:schemeClr val="accent3">
                    <a:lumMod val="75000"/>
                  </a:schemeClr>
                </a:solidFill>
              </a:rPr>
              <a:t>e+,e</a:t>
            </a:r>
            <a:r>
              <a:rPr lang="en-US" altLang="zh-CN" sz="2400" dirty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en-US" altLang="zh-CN" sz="24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sz="2400" dirty="0" smtClean="0">
                <a:solidFill>
                  <a:schemeClr val="accent3">
                    <a:lumMod val="75000"/>
                  </a:schemeClr>
                </a:solidFill>
              </a:rPr>
              <a:t>Collider swap out extraction system (</a:t>
            </a:r>
            <a:r>
              <a:rPr lang="en-US" altLang="zh-CN" sz="2400" dirty="0" err="1">
                <a:solidFill>
                  <a:schemeClr val="accent3">
                    <a:lumMod val="75000"/>
                  </a:schemeClr>
                </a:solidFill>
              </a:rPr>
              <a:t>e+,e</a:t>
            </a:r>
            <a:r>
              <a:rPr lang="en-US" altLang="zh-CN" sz="2400" dirty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en-US" altLang="zh-CN" sz="24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sz="2400" dirty="0" smtClean="0">
                <a:solidFill>
                  <a:schemeClr val="accent3">
                    <a:lumMod val="75000"/>
                  </a:schemeClr>
                </a:solidFill>
              </a:rPr>
              <a:t>Collider beam dump system</a:t>
            </a:r>
            <a:endParaRPr lang="zh-CN" alt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105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Parameters of the </a:t>
            </a:r>
            <a:r>
              <a:rPr lang="en-US" altLang="zh-CN" dirty="0" err="1" smtClean="0"/>
              <a:t>Linac</a:t>
            </a:r>
            <a:r>
              <a:rPr lang="en-US" altLang="zh-CN" dirty="0" smtClean="0"/>
              <a:t> and DR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4" y="1050987"/>
            <a:ext cx="4704833" cy="21845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03" y="1037429"/>
            <a:ext cx="4256743" cy="3600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" y="3521078"/>
            <a:ext cx="3960440" cy="291761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738556" y="4495937"/>
            <a:ext cx="440544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just">
              <a:buFont typeface="Arial" panose="020B0604020202020204" pitchFamily="34" charset="0"/>
              <a:buChar char="•"/>
              <a:tabLst>
                <a:tab pos="87313" algn="l"/>
              </a:tabLst>
            </a:pPr>
            <a:r>
              <a:rPr lang="en-US" altLang="zh-CN" sz="1200" dirty="0" smtClean="0"/>
              <a:t>Damping ring energy=1.1GeV</a:t>
            </a:r>
          </a:p>
          <a:p>
            <a:pPr marL="182563" indent="-182563" algn="just">
              <a:buFont typeface="Arial" panose="020B0604020202020204" pitchFamily="34" charset="0"/>
              <a:buChar char="•"/>
              <a:tabLst>
                <a:tab pos="87313" algn="l"/>
              </a:tabLst>
            </a:pPr>
            <a:r>
              <a:rPr lang="en-US" altLang="zh-CN" sz="1200" dirty="0" smtClean="0"/>
              <a:t>Circumference=75.4m</a:t>
            </a:r>
            <a:r>
              <a:rPr lang="zh-CN" altLang="en-US" sz="1200" dirty="0" smtClean="0"/>
              <a:t>，</a:t>
            </a:r>
            <a:r>
              <a:rPr lang="en-US" altLang="zh-CN" sz="1200" dirty="0" smtClean="0"/>
              <a:t>Revolution period=251.4ns</a:t>
            </a:r>
          </a:p>
          <a:p>
            <a:pPr marL="182563" indent="-182563" algn="just">
              <a:buFont typeface="Arial" panose="020B0604020202020204" pitchFamily="34" charset="0"/>
              <a:buChar char="•"/>
              <a:tabLst>
                <a:tab pos="87313" algn="l"/>
              </a:tabLst>
            </a:pPr>
            <a:r>
              <a:rPr lang="en-US" altLang="zh-CN" sz="1200" dirty="0" smtClean="0"/>
              <a:t>Filling mode</a:t>
            </a:r>
            <a:r>
              <a:rPr lang="zh-CN" altLang="en-US" sz="1200" dirty="0" smtClean="0"/>
              <a:t>：</a:t>
            </a:r>
            <a:r>
              <a:rPr lang="en-US" altLang="zh-CN" sz="1200" dirty="0" smtClean="0"/>
              <a:t>2 bunches, uniform</a:t>
            </a:r>
          </a:p>
          <a:p>
            <a:pPr marL="182563" indent="-182563" algn="just">
              <a:buFont typeface="Arial" panose="020B0604020202020204" pitchFamily="34" charset="0"/>
              <a:buChar char="•"/>
              <a:tabLst>
                <a:tab pos="87313" algn="l"/>
              </a:tabLst>
            </a:pPr>
            <a:r>
              <a:rPr lang="en-US" altLang="zh-CN" sz="1200" dirty="0" smtClean="0"/>
              <a:t>Bunch spacing=125ns</a:t>
            </a:r>
          </a:p>
          <a:p>
            <a:pPr marL="182563" indent="-182563" algn="just">
              <a:buFont typeface="Arial" panose="020B0604020202020204" pitchFamily="34" charset="0"/>
              <a:buChar char="•"/>
              <a:tabLst>
                <a:tab pos="87313" algn="l"/>
              </a:tabLst>
            </a:pPr>
            <a:r>
              <a:rPr lang="en-US" altLang="zh-CN" sz="1200" dirty="0"/>
              <a:t>Bunch spacing of the </a:t>
            </a:r>
            <a:r>
              <a:rPr lang="en-US" altLang="zh-CN" sz="1200" dirty="0" err="1"/>
              <a:t>Linac</a:t>
            </a:r>
            <a:r>
              <a:rPr lang="en-US" altLang="zh-CN" sz="1200" dirty="0"/>
              <a:t> and the </a:t>
            </a:r>
            <a:r>
              <a:rPr lang="en-US" altLang="zh-CN" sz="1200" dirty="0" smtClean="0"/>
              <a:t>DR </a:t>
            </a:r>
            <a:r>
              <a:rPr lang="en-US" altLang="zh-CN" sz="1200" dirty="0"/>
              <a:t>are different. So</a:t>
            </a:r>
            <a:r>
              <a:rPr lang="zh-CN" altLang="en-US" sz="1200" dirty="0"/>
              <a:t>，</a:t>
            </a:r>
            <a:r>
              <a:rPr lang="en-US" altLang="zh-CN" sz="1200" dirty="0"/>
              <a:t> </a:t>
            </a:r>
            <a:r>
              <a:rPr lang="en-US" altLang="zh-CN" sz="1200" dirty="0" smtClean="0"/>
              <a:t>bunch </a:t>
            </a:r>
            <a:r>
              <a:rPr lang="en-US" altLang="zh-CN" sz="1200" dirty="0"/>
              <a:t>by bunch </a:t>
            </a:r>
            <a:r>
              <a:rPr lang="en-US" altLang="zh-CN" sz="1200" dirty="0" smtClean="0"/>
              <a:t>injection and extraction is necessary for </a:t>
            </a:r>
            <a:r>
              <a:rPr lang="en-US" altLang="zh-CN" sz="1200" dirty="0"/>
              <a:t>the </a:t>
            </a:r>
            <a:r>
              <a:rPr lang="en-US" altLang="zh-CN" sz="1200" dirty="0" smtClean="0"/>
              <a:t>DR.</a:t>
            </a:r>
          </a:p>
          <a:p>
            <a:pPr marL="182563" indent="-182563" algn="just">
              <a:buFont typeface="Arial" panose="020B0604020202020204" pitchFamily="34" charset="0"/>
              <a:buChar char="•"/>
              <a:tabLst>
                <a:tab pos="87313" algn="l"/>
              </a:tabLst>
            </a:pPr>
            <a:r>
              <a:rPr lang="en-US" altLang="zh-CN" sz="1200" dirty="0" err="1" smtClean="0"/>
              <a:t>Lambertson</a:t>
            </a:r>
            <a:r>
              <a:rPr lang="en-US" altLang="zh-CN" sz="1200" dirty="0" smtClean="0"/>
              <a:t>: length=0.5m, deflection angle=100mrad, B=0.72T</a:t>
            </a:r>
          </a:p>
          <a:p>
            <a:pPr algn="just">
              <a:tabLst>
                <a:tab pos="87313" algn="l"/>
              </a:tabLst>
            </a:pPr>
            <a:r>
              <a:rPr lang="en-US" altLang="zh-CN" sz="1200" dirty="0"/>
              <a:t> </a:t>
            </a:r>
            <a:r>
              <a:rPr lang="en-US" altLang="zh-CN" sz="1200" dirty="0" smtClean="0"/>
              <a:t>     thickness of septum sheet? Leakage field=?</a:t>
            </a:r>
          </a:p>
          <a:p>
            <a:pPr marL="182563" indent="-182563" algn="just">
              <a:buFont typeface="Arial" panose="020B0604020202020204" pitchFamily="34" charset="0"/>
              <a:buChar char="•"/>
              <a:tabLst>
                <a:tab pos="87313" algn="l"/>
              </a:tabLst>
            </a:pPr>
            <a:r>
              <a:rPr lang="en-US" altLang="zh-CN" sz="1200" dirty="0" smtClean="0"/>
              <a:t>Fast kicker: pulse width&lt;250ns, repetition rate=100Hz, length=0.25m, </a:t>
            </a:r>
            <a:r>
              <a:rPr lang="en-US" altLang="zh-CN" sz="1200" dirty="0"/>
              <a:t>deflection </a:t>
            </a:r>
            <a:r>
              <a:rPr lang="en-US" altLang="zh-CN" sz="1200" dirty="0" smtClean="0"/>
              <a:t>angle=1.5mrad</a:t>
            </a:r>
            <a:r>
              <a:rPr lang="en-US" altLang="zh-CN" sz="1200" dirty="0"/>
              <a:t>, </a:t>
            </a:r>
            <a:r>
              <a:rPr lang="en-US" altLang="zh-CN" sz="1200" dirty="0" smtClean="0"/>
              <a:t>B=0.02T</a:t>
            </a:r>
            <a:endParaRPr lang="en-US" altLang="zh-CN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1400" dirty="0"/>
          </a:p>
        </p:txBody>
      </p:sp>
      <p:sp>
        <p:nvSpPr>
          <p:cNvPr id="8" name="圆角矩形 7"/>
          <p:cNvSpPr/>
          <p:nvPr/>
        </p:nvSpPr>
        <p:spPr>
          <a:xfrm>
            <a:off x="4843210" y="1556792"/>
            <a:ext cx="3977262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3971419" y="4365104"/>
            <a:ext cx="972376" cy="822631"/>
            <a:chOff x="7740352" y="5440923"/>
            <a:chExt cx="972376" cy="822631"/>
          </a:xfrm>
        </p:grpSpPr>
        <p:sp>
          <p:nvSpPr>
            <p:cNvPr id="34" name="椭圆 33"/>
            <p:cNvSpPr/>
            <p:nvPr/>
          </p:nvSpPr>
          <p:spPr>
            <a:xfrm>
              <a:off x="8055679" y="6191546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8046970" y="5440923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0" name="直接箭头连接符 39"/>
            <p:cNvCxnSpPr/>
            <p:nvPr/>
          </p:nvCxnSpPr>
          <p:spPr>
            <a:xfrm flipH="1">
              <a:off x="8082974" y="5512931"/>
              <a:ext cx="1" cy="678615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/>
            <p:cNvSpPr txBox="1"/>
            <p:nvPr/>
          </p:nvSpPr>
          <p:spPr>
            <a:xfrm>
              <a:off x="8064388" y="5762984"/>
              <a:ext cx="6483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FF0000"/>
                  </a:solidFill>
                </a:rPr>
                <a:t>125ns</a:t>
              </a:r>
              <a:endParaRPr lang="zh-CN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7740352" y="5467050"/>
              <a:ext cx="648072" cy="74708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775505" y="2827913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Bunch spacing of the </a:t>
            </a:r>
            <a:r>
              <a:rPr lang="en-US" altLang="zh-CN" dirty="0" err="1" smtClean="0">
                <a:solidFill>
                  <a:srgbClr val="FF0000"/>
                </a:solidFill>
              </a:rPr>
              <a:t>Linac</a:t>
            </a:r>
            <a:r>
              <a:rPr lang="en-US" altLang="zh-CN" dirty="0" smtClean="0">
                <a:solidFill>
                  <a:srgbClr val="FF0000"/>
                </a:solidFill>
              </a:rPr>
              <a:t>=10ms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1068761" y="4345441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How long are the straight sections for </a:t>
            </a:r>
            <a:r>
              <a:rPr lang="en-US" altLang="zh-CN" sz="1600" dirty="0" err="1" smtClean="0">
                <a:solidFill>
                  <a:srgbClr val="FF0000"/>
                </a:solidFill>
              </a:rPr>
              <a:t>inj</a:t>
            </a:r>
            <a:r>
              <a:rPr lang="en-US" altLang="zh-CN" sz="1600" dirty="0" smtClean="0">
                <a:solidFill>
                  <a:srgbClr val="FF0000"/>
                </a:solidFill>
              </a:rPr>
              <a:t>.&amp;ext.? 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2" name="椭圆 1"/>
          <p:cNvSpPr/>
          <p:nvPr/>
        </p:nvSpPr>
        <p:spPr>
          <a:xfrm>
            <a:off x="8028384" y="1700808"/>
            <a:ext cx="64807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>
            <a:stCxn id="2" idx="6"/>
          </p:cNvCxnSpPr>
          <p:nvPr/>
        </p:nvCxnSpPr>
        <p:spPr>
          <a:xfrm>
            <a:off x="8676456" y="1808820"/>
            <a:ext cx="144016" cy="403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8548282" y="2125741"/>
            <a:ext cx="595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75.4m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2123728" y="3861048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2123728" y="4978339"/>
            <a:ext cx="0" cy="610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1203454" y="3149905"/>
            <a:ext cx="2178886" cy="317195"/>
            <a:chOff x="1203454" y="3149905"/>
            <a:chExt cx="2178886" cy="317195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1203454" y="3429000"/>
              <a:ext cx="217888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椭圆 27"/>
            <p:cNvSpPr/>
            <p:nvPr/>
          </p:nvSpPr>
          <p:spPr>
            <a:xfrm>
              <a:off x="1425749" y="3393124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3131840" y="3395092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2267744" y="3390900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1" name="直接箭头连接符 30"/>
            <p:cNvCxnSpPr/>
            <p:nvPr/>
          </p:nvCxnSpPr>
          <p:spPr>
            <a:xfrm flipV="1">
              <a:off x="1490344" y="3356992"/>
              <a:ext cx="795140" cy="488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矩形 23"/>
            <p:cNvSpPr/>
            <p:nvPr/>
          </p:nvSpPr>
          <p:spPr>
            <a:xfrm>
              <a:off x="1647029" y="3149905"/>
              <a:ext cx="52610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 smtClean="0">
                  <a:solidFill>
                    <a:srgbClr val="FF0000"/>
                  </a:solidFill>
                </a:rPr>
                <a:t>10ms</a:t>
              </a:r>
              <a:endParaRPr lang="zh-CN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9097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Parameters of the </a:t>
            </a:r>
            <a:r>
              <a:rPr lang="en-US" altLang="zh-CN" sz="3600" dirty="0" smtClean="0"/>
              <a:t>booster-Low energy</a:t>
            </a:r>
            <a:endParaRPr lang="zh-CN" altLang="en-US" sz="36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087083"/>
            <a:ext cx="3024336" cy="279363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068447"/>
            <a:ext cx="3600400" cy="2078176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827584" y="1340768"/>
            <a:ext cx="3024336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786773" y="3330864"/>
            <a:ext cx="3024336" cy="23645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142093" y="1161499"/>
            <a:ext cx="4752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3 operation mode</a:t>
            </a:r>
            <a:r>
              <a:rPr lang="zh-CN" altLang="en-US" sz="1400" dirty="0" smtClean="0"/>
              <a:t>：</a:t>
            </a:r>
            <a:r>
              <a:rPr lang="en-US" altLang="zh-CN" sz="1400" dirty="0" smtClean="0"/>
              <a:t>Higgs</a:t>
            </a:r>
            <a:r>
              <a:rPr lang="zh-CN" altLang="en-US" sz="1400" dirty="0" smtClean="0"/>
              <a:t>，</a:t>
            </a:r>
            <a:r>
              <a:rPr lang="en-US" altLang="zh-CN" sz="1400" dirty="0" smtClean="0"/>
              <a:t>W</a:t>
            </a:r>
            <a:r>
              <a:rPr lang="zh-CN" altLang="en-US" sz="1400" dirty="0" smtClean="0"/>
              <a:t>，</a:t>
            </a:r>
            <a:r>
              <a:rPr lang="en-US" altLang="zh-CN" sz="1400" dirty="0" smtClean="0"/>
              <a:t>Z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Circumference=100km</a:t>
            </a:r>
            <a:r>
              <a:rPr lang="zh-CN" altLang="en-US" sz="1400" dirty="0" smtClean="0"/>
              <a:t>，</a:t>
            </a:r>
            <a:r>
              <a:rPr lang="en-US" altLang="zh-CN" sz="1400" dirty="0" smtClean="0"/>
              <a:t>Revolution period=333.6us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Filling mode</a:t>
            </a:r>
            <a:r>
              <a:rPr lang="zh-CN" altLang="en-US" sz="1400" dirty="0" smtClean="0"/>
              <a:t>：</a:t>
            </a:r>
            <a:r>
              <a:rPr lang="en-US" altLang="zh-CN" sz="1400" dirty="0" smtClean="0">
                <a:solidFill>
                  <a:srgbClr val="FF0000"/>
                </a:solidFill>
              </a:rPr>
              <a:t>uniform?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13428" y="1918784"/>
            <a:ext cx="5061615" cy="1064235"/>
            <a:chOff x="4017959" y="4710626"/>
            <a:chExt cx="5061615" cy="1064235"/>
          </a:xfrm>
        </p:grpSpPr>
        <p:grpSp>
          <p:nvGrpSpPr>
            <p:cNvPr id="18" name="组合 17"/>
            <p:cNvGrpSpPr/>
            <p:nvPr/>
          </p:nvGrpSpPr>
          <p:grpSpPr>
            <a:xfrm>
              <a:off x="4017959" y="4710626"/>
              <a:ext cx="1591546" cy="1059434"/>
              <a:chOff x="4211960" y="4622249"/>
              <a:chExt cx="1591546" cy="1059434"/>
            </a:xfrm>
          </p:grpSpPr>
          <p:sp>
            <p:nvSpPr>
              <p:cNvPr id="41" name="文本框 40"/>
              <p:cNvSpPr txBox="1"/>
              <p:nvPr/>
            </p:nvSpPr>
            <p:spPr>
              <a:xfrm>
                <a:off x="4752288" y="5312351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Higgs</a:t>
                </a:r>
                <a:endParaRPr lang="zh-CN" altLang="en-US" dirty="0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4972199" y="524034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4359863" y="524034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5548531" y="524034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5" name="直接箭头连接符 44"/>
              <p:cNvCxnSpPr/>
              <p:nvPr/>
            </p:nvCxnSpPr>
            <p:spPr>
              <a:xfrm flipV="1">
                <a:off x="4211960" y="5276347"/>
                <a:ext cx="1591546" cy="561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>
                <a:stCxn id="43" idx="0"/>
              </p:cNvCxnSpPr>
              <p:nvPr/>
            </p:nvCxnSpPr>
            <p:spPr>
              <a:xfrm flipV="1">
                <a:off x="4395867" y="5085184"/>
                <a:ext cx="0" cy="1551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 flipV="1">
                <a:off x="5004048" y="5085184"/>
                <a:ext cx="0" cy="1551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箭头连接符 47"/>
              <p:cNvCxnSpPr/>
              <p:nvPr/>
            </p:nvCxnSpPr>
            <p:spPr>
              <a:xfrm>
                <a:off x="4395867" y="5085184"/>
                <a:ext cx="608181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文本框 48"/>
              <p:cNvSpPr txBox="1"/>
              <p:nvPr/>
            </p:nvSpPr>
            <p:spPr>
              <a:xfrm>
                <a:off x="4403819" y="4879768"/>
                <a:ext cx="6483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solidFill>
                      <a:srgbClr val="FF0000"/>
                    </a:solidFill>
                  </a:rPr>
                  <a:t>680ns</a:t>
                </a:r>
                <a:endParaRPr lang="zh-CN" altLang="en-US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4456658" y="4622249"/>
                <a:ext cx="12454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smtClean="0">
                    <a:solidFill>
                      <a:srgbClr val="00B0F0"/>
                    </a:solidFill>
                  </a:rPr>
                  <a:t>242 bunches</a:t>
                </a:r>
                <a:endParaRPr lang="zh-CN" altLang="en-US" sz="1400" dirty="0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5775544" y="4710626"/>
              <a:ext cx="1591546" cy="1059434"/>
              <a:chOff x="4211960" y="4622249"/>
              <a:chExt cx="1591546" cy="1059434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4808616" y="5312351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W</a:t>
                </a:r>
                <a:endParaRPr lang="zh-CN" altLang="en-US" dirty="0"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4972199" y="524034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4359863" y="524034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5548531" y="524034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5" name="直接箭头连接符 34"/>
              <p:cNvCxnSpPr/>
              <p:nvPr/>
            </p:nvCxnSpPr>
            <p:spPr>
              <a:xfrm flipV="1">
                <a:off x="4211960" y="5276347"/>
                <a:ext cx="1591546" cy="561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>
                <a:stCxn id="33" idx="0"/>
              </p:cNvCxnSpPr>
              <p:nvPr/>
            </p:nvCxnSpPr>
            <p:spPr>
              <a:xfrm flipV="1">
                <a:off x="4395867" y="5085184"/>
                <a:ext cx="0" cy="1551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V="1">
                <a:off x="5004048" y="5085184"/>
                <a:ext cx="0" cy="1551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箭头连接符 37"/>
              <p:cNvCxnSpPr/>
              <p:nvPr/>
            </p:nvCxnSpPr>
            <p:spPr>
              <a:xfrm>
                <a:off x="4395867" y="5085184"/>
                <a:ext cx="608181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文本框 38"/>
              <p:cNvSpPr txBox="1"/>
              <p:nvPr/>
            </p:nvSpPr>
            <p:spPr>
              <a:xfrm>
                <a:off x="4403819" y="4879768"/>
                <a:ext cx="6483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solidFill>
                      <a:srgbClr val="00B0F0"/>
                    </a:solidFill>
                  </a:rPr>
                  <a:t>210ns</a:t>
                </a:r>
                <a:endParaRPr lang="zh-CN" altLang="en-US" sz="12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4355257" y="4622249"/>
                <a:ext cx="12454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smtClean="0">
                    <a:solidFill>
                      <a:srgbClr val="00B0F0"/>
                    </a:solidFill>
                  </a:rPr>
                  <a:t>1524 bunches</a:t>
                </a:r>
                <a:endParaRPr lang="zh-CN" altLang="en-US" sz="1400" dirty="0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7488028" y="4715427"/>
              <a:ext cx="1591546" cy="1059434"/>
              <a:chOff x="4211960" y="4622249"/>
              <a:chExt cx="1591546" cy="1059434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4824324" y="5312351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Z</a:t>
                </a: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4972199" y="524034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4359863" y="524034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5548531" y="524034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5" name="直接箭头连接符 24"/>
              <p:cNvCxnSpPr/>
              <p:nvPr/>
            </p:nvCxnSpPr>
            <p:spPr>
              <a:xfrm flipV="1">
                <a:off x="4211960" y="5276347"/>
                <a:ext cx="1591546" cy="561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>
                <a:stCxn id="23" idx="0"/>
              </p:cNvCxnSpPr>
              <p:nvPr/>
            </p:nvCxnSpPr>
            <p:spPr>
              <a:xfrm flipV="1">
                <a:off x="4395867" y="5085184"/>
                <a:ext cx="0" cy="1551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V="1">
                <a:off x="5004048" y="5085184"/>
                <a:ext cx="0" cy="1551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箭头连接符 27"/>
              <p:cNvCxnSpPr/>
              <p:nvPr/>
            </p:nvCxnSpPr>
            <p:spPr>
              <a:xfrm>
                <a:off x="4395867" y="5085184"/>
                <a:ext cx="608181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文本框 28"/>
              <p:cNvSpPr txBox="1"/>
              <p:nvPr/>
            </p:nvSpPr>
            <p:spPr>
              <a:xfrm>
                <a:off x="4464284" y="4879768"/>
                <a:ext cx="6483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solidFill>
                      <a:srgbClr val="FF0000"/>
                    </a:solidFill>
                  </a:rPr>
                  <a:t>25ns</a:t>
                </a:r>
                <a:r>
                  <a:rPr lang="zh-CN" altLang="en-US" sz="1200" dirty="0" smtClean="0">
                    <a:solidFill>
                      <a:srgbClr val="FF0000"/>
                    </a:solidFill>
                  </a:rPr>
                  <a:t>？</a:t>
                </a:r>
                <a:endParaRPr lang="zh-CN" altLang="en-US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4248260" y="4622249"/>
                <a:ext cx="14867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smtClean="0">
                    <a:solidFill>
                      <a:srgbClr val="00B0F0"/>
                    </a:solidFill>
                  </a:rPr>
                  <a:t>6000 bunches</a:t>
                </a:r>
                <a:endParaRPr lang="zh-CN" altLang="en-US" sz="1400" dirty="0">
                  <a:solidFill>
                    <a:srgbClr val="00B0F0"/>
                  </a:solidFill>
                </a:endParaRPr>
              </a:p>
            </p:txBody>
          </p:sp>
        </p:grpSp>
      </p:grpSp>
      <p:sp>
        <p:nvSpPr>
          <p:cNvPr id="51" name="文本框 50"/>
          <p:cNvSpPr txBox="1"/>
          <p:nvPr/>
        </p:nvSpPr>
        <p:spPr>
          <a:xfrm>
            <a:off x="4142093" y="3054439"/>
            <a:ext cx="46738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Bunch spacing of the </a:t>
            </a:r>
            <a:r>
              <a:rPr lang="en-US" altLang="zh-CN" sz="1400" dirty="0" err="1" smtClean="0"/>
              <a:t>Linac</a:t>
            </a:r>
            <a:r>
              <a:rPr lang="en-US" altLang="zh-CN" sz="1400" dirty="0" smtClean="0"/>
              <a:t> and the booster are different. So</a:t>
            </a:r>
            <a:r>
              <a:rPr lang="zh-CN" altLang="en-US" sz="1400" dirty="0" smtClean="0"/>
              <a:t>，</a:t>
            </a:r>
            <a:r>
              <a:rPr lang="en-US" altLang="zh-CN" sz="1400" dirty="0" smtClean="0"/>
              <a:t> it has to be </a:t>
            </a:r>
            <a:r>
              <a:rPr lang="en-US" altLang="zh-CN" sz="1400" dirty="0" smtClean="0">
                <a:solidFill>
                  <a:srgbClr val="FF0000"/>
                </a:solidFill>
              </a:rPr>
              <a:t>bunch by bunch injection </a:t>
            </a:r>
            <a:r>
              <a:rPr lang="en-US" altLang="zh-CN" sz="1400" dirty="0" smtClean="0"/>
              <a:t>for the booster at low energy.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The damping time of the booster at low energy is 90.7s. So</a:t>
            </a:r>
            <a:r>
              <a:rPr lang="zh-CN" altLang="en-US" sz="1400" dirty="0" smtClean="0"/>
              <a:t>，</a:t>
            </a:r>
            <a:r>
              <a:rPr lang="en-US" altLang="zh-CN" sz="1400" dirty="0" smtClean="0"/>
              <a:t>it is impossible to approach beam accumulate in low energy booster. </a:t>
            </a:r>
            <a:r>
              <a:rPr lang="en-US" altLang="zh-CN" sz="1400" dirty="0" smtClean="0">
                <a:solidFill>
                  <a:srgbClr val="FF0000"/>
                </a:solidFill>
              </a:rPr>
              <a:t>On-axis injection</a:t>
            </a:r>
            <a:r>
              <a:rPr lang="en-US" altLang="zh-CN" sz="1400" dirty="0" smtClean="0"/>
              <a:t> based on fast kicker is reasonable scheme for low energy beam injection from the </a:t>
            </a:r>
            <a:r>
              <a:rPr lang="en-US" altLang="zh-CN" sz="1400" dirty="0" err="1" smtClean="0"/>
              <a:t>Linac</a:t>
            </a:r>
            <a:r>
              <a:rPr lang="en-US" altLang="zh-CN" sz="1400" dirty="0" smtClean="0"/>
              <a:t>.</a:t>
            </a:r>
          </a:p>
          <a:p>
            <a:pPr marL="182563" indent="-182563" algn="just">
              <a:buFont typeface="Arial" panose="020B0604020202020204" pitchFamily="34" charset="0"/>
              <a:buChar char="•"/>
              <a:tabLst>
                <a:tab pos="87313" algn="l"/>
              </a:tabLst>
            </a:pPr>
            <a:r>
              <a:rPr lang="en-US" altLang="zh-CN" sz="1400" dirty="0" smtClean="0"/>
              <a:t>fast kicker : </a:t>
            </a:r>
            <a:r>
              <a:rPr lang="en-US" altLang="zh-CN" sz="1400" dirty="0"/>
              <a:t>pulse </a:t>
            </a:r>
            <a:r>
              <a:rPr lang="en-US" altLang="zh-CN" sz="1400" dirty="0" smtClean="0"/>
              <a:t>width&lt;50ns?, </a:t>
            </a:r>
            <a:r>
              <a:rPr lang="en-US" altLang="zh-CN" sz="1400" dirty="0"/>
              <a:t>repetition </a:t>
            </a:r>
            <a:r>
              <a:rPr lang="en-US" altLang="zh-CN" sz="1400" dirty="0" smtClean="0"/>
              <a:t>rate=100Hz</a:t>
            </a:r>
          </a:p>
          <a:p>
            <a:pPr marL="182563" indent="-182563" algn="just">
              <a:buFont typeface="Arial" panose="020B0604020202020204" pitchFamily="34" charset="0"/>
              <a:buChar char="•"/>
              <a:tabLst>
                <a:tab pos="87313" algn="l"/>
              </a:tabLst>
            </a:pPr>
            <a:r>
              <a:rPr lang="en-US" altLang="zh-CN" sz="1400" dirty="0" smtClean="0">
                <a:solidFill>
                  <a:srgbClr val="FF0000"/>
                </a:solidFill>
              </a:rPr>
              <a:t>Magnet aperture=40mm(round diameter? Quadrupole?)  </a:t>
            </a:r>
          </a:p>
          <a:p>
            <a:pPr marL="182563" indent="-182563" algn="just">
              <a:buFont typeface="Arial" panose="020B0604020202020204" pitchFamily="34" charset="0"/>
              <a:buChar char="•"/>
              <a:tabLst>
                <a:tab pos="87313" algn="l"/>
              </a:tabLst>
            </a:pPr>
            <a:r>
              <a:rPr lang="en-US" altLang="zh-CN" sz="1400" dirty="0" smtClean="0">
                <a:solidFill>
                  <a:srgbClr val="FF0000"/>
                </a:solidFill>
              </a:rPr>
              <a:t>Kicker aperture(H×V)=? good </a:t>
            </a:r>
            <a:r>
              <a:rPr lang="en-US" altLang="zh-CN" sz="1400" dirty="0">
                <a:solidFill>
                  <a:srgbClr val="FF0000"/>
                </a:solidFill>
              </a:rPr>
              <a:t>field region(H×V</a:t>
            </a:r>
            <a:r>
              <a:rPr lang="en-US" altLang="zh-CN" sz="1400" dirty="0" smtClean="0">
                <a:solidFill>
                  <a:srgbClr val="FF0000"/>
                </a:solidFill>
              </a:rPr>
              <a:t>)=? Length=0.3m, deflection=0.25mrad, B=0.028T </a:t>
            </a:r>
          </a:p>
          <a:p>
            <a:pPr marL="182563" indent="-182563" algn="just">
              <a:buFont typeface="Arial" panose="020B0604020202020204" pitchFamily="34" charset="0"/>
              <a:buChar char="•"/>
              <a:tabLst>
                <a:tab pos="87313" algn="l"/>
              </a:tabLst>
            </a:pPr>
            <a:r>
              <a:rPr lang="en-US" altLang="zh-CN" sz="1400" dirty="0" err="1" smtClean="0">
                <a:solidFill>
                  <a:srgbClr val="FF0000"/>
                </a:solidFill>
              </a:rPr>
              <a:t>Lambertson</a:t>
            </a:r>
            <a:r>
              <a:rPr lang="en-US" altLang="zh-CN" sz="1400" dirty="0" smtClean="0">
                <a:solidFill>
                  <a:srgbClr val="FF0000"/>
                </a:solidFill>
              </a:rPr>
              <a:t>: length=1m, deflection=22mrad, B=0.72T</a:t>
            </a:r>
          </a:p>
          <a:p>
            <a:pPr algn="just">
              <a:tabLst>
                <a:tab pos="87313" algn="l"/>
              </a:tabLst>
            </a:pPr>
            <a:r>
              <a:rPr lang="en-US" altLang="zh-CN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 smtClean="0">
                <a:solidFill>
                  <a:srgbClr val="FF0000"/>
                </a:solidFill>
              </a:rPr>
              <a:t>   leakage field?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8921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Parameters of the </a:t>
            </a:r>
            <a:r>
              <a:rPr lang="en-US" altLang="zh-CN" sz="3600" dirty="0" smtClean="0"/>
              <a:t>booster-High energy</a:t>
            </a:r>
            <a:endParaRPr lang="zh-CN" altLang="en-US" sz="36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3" y="1083601"/>
            <a:ext cx="4104456" cy="522778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514" y="1119072"/>
            <a:ext cx="2952328" cy="1704104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303463" y="1692971"/>
            <a:ext cx="3538856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303463" y="5653793"/>
            <a:ext cx="3442434" cy="57568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303463" y="3205139"/>
            <a:ext cx="3442434" cy="52395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002992" y="2434715"/>
            <a:ext cx="1713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reinjection?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H="1" flipV="1">
            <a:off x="2611187" y="1971124"/>
            <a:ext cx="416575" cy="6333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919673"/>
            <a:ext cx="4184828" cy="342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0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Parameters of the collider</a:t>
            </a:r>
            <a:endParaRPr lang="zh-CN" altLang="en-US" dirty="0"/>
          </a:p>
        </p:txBody>
      </p:sp>
      <p:grpSp>
        <p:nvGrpSpPr>
          <p:cNvPr id="21" name="组合 20"/>
          <p:cNvGrpSpPr/>
          <p:nvPr/>
        </p:nvGrpSpPr>
        <p:grpSpPr>
          <a:xfrm>
            <a:off x="107504" y="1052736"/>
            <a:ext cx="3744416" cy="5338284"/>
            <a:chOff x="107504" y="1052736"/>
            <a:chExt cx="3744416" cy="533828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504" y="1052736"/>
              <a:ext cx="3744416" cy="5338284"/>
            </a:xfrm>
            <a:prstGeom prst="rect">
              <a:avLst/>
            </a:prstGeom>
          </p:spPr>
        </p:pic>
        <p:sp>
          <p:nvSpPr>
            <p:cNvPr id="9" name="圆角矩形 8"/>
            <p:cNvSpPr/>
            <p:nvPr/>
          </p:nvSpPr>
          <p:spPr>
            <a:xfrm>
              <a:off x="179512" y="1470036"/>
              <a:ext cx="3672408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179512" y="2276872"/>
              <a:ext cx="3672408" cy="28803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179512" y="3645024"/>
              <a:ext cx="3672408" cy="59818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143508" y="5877272"/>
              <a:ext cx="3672408" cy="14401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179512" y="3140968"/>
              <a:ext cx="3672408" cy="16382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4014244" y="3975379"/>
            <a:ext cx="4752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3 operation mode</a:t>
            </a:r>
            <a:r>
              <a:rPr lang="zh-CN" altLang="en-US" sz="1400" dirty="0" smtClean="0"/>
              <a:t>：</a:t>
            </a:r>
            <a:r>
              <a:rPr lang="en-US" altLang="zh-CN" sz="1400" dirty="0" smtClean="0"/>
              <a:t>Higgs</a:t>
            </a:r>
            <a:r>
              <a:rPr lang="zh-CN" altLang="en-US" sz="1400" dirty="0" smtClean="0"/>
              <a:t>，</a:t>
            </a:r>
            <a:r>
              <a:rPr lang="en-US" altLang="zh-CN" sz="1400" dirty="0" smtClean="0"/>
              <a:t>W</a:t>
            </a:r>
            <a:r>
              <a:rPr lang="zh-CN" altLang="en-US" sz="1400" dirty="0" smtClean="0"/>
              <a:t>，</a:t>
            </a:r>
            <a:r>
              <a:rPr lang="en-US" altLang="zh-CN" sz="1400" dirty="0" smtClean="0"/>
              <a:t>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Circumference=100km</a:t>
            </a:r>
            <a:r>
              <a:rPr lang="zh-CN" altLang="en-US" sz="1400" dirty="0" smtClean="0"/>
              <a:t>，</a:t>
            </a:r>
            <a:r>
              <a:rPr lang="en-US" altLang="zh-CN" sz="1400" dirty="0" smtClean="0"/>
              <a:t>Revolution period=333.6us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Filling mode</a:t>
            </a:r>
            <a:r>
              <a:rPr lang="zh-CN" altLang="en-US" sz="1400" dirty="0" smtClean="0"/>
              <a:t>：</a:t>
            </a:r>
            <a:r>
              <a:rPr lang="en-US" altLang="zh-CN" sz="1400" dirty="0" smtClean="0">
                <a:solidFill>
                  <a:srgbClr val="FF0000"/>
                </a:solidFill>
              </a:rPr>
              <a:t>uniform?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35" t="480"/>
          <a:stretch/>
        </p:blipFill>
        <p:spPr>
          <a:xfrm>
            <a:off x="4936052" y="1159417"/>
            <a:ext cx="2895060" cy="2794829"/>
          </a:xfrm>
          <a:prstGeom prst="rect">
            <a:avLst/>
          </a:prstGeom>
        </p:spPr>
      </p:pic>
      <p:grpSp>
        <p:nvGrpSpPr>
          <p:cNvPr id="66" name="组合 65"/>
          <p:cNvGrpSpPr/>
          <p:nvPr/>
        </p:nvGrpSpPr>
        <p:grpSpPr>
          <a:xfrm>
            <a:off x="3917398" y="4854416"/>
            <a:ext cx="5061615" cy="1064235"/>
            <a:chOff x="4017959" y="4710626"/>
            <a:chExt cx="5061615" cy="1064235"/>
          </a:xfrm>
        </p:grpSpPr>
        <p:grpSp>
          <p:nvGrpSpPr>
            <p:cNvPr id="43" name="组合 42"/>
            <p:cNvGrpSpPr/>
            <p:nvPr/>
          </p:nvGrpSpPr>
          <p:grpSpPr>
            <a:xfrm>
              <a:off x="4017959" y="4710626"/>
              <a:ext cx="1591546" cy="1059434"/>
              <a:chOff x="4211960" y="4622249"/>
              <a:chExt cx="1591546" cy="1059434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4752288" y="5312351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Higgs</a:t>
                </a:r>
                <a:endParaRPr lang="zh-CN" altLang="en-US" dirty="0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4972199" y="524034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4359863" y="524034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5548531" y="524034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9" name="直接箭头连接符 28"/>
              <p:cNvCxnSpPr/>
              <p:nvPr/>
            </p:nvCxnSpPr>
            <p:spPr>
              <a:xfrm flipV="1">
                <a:off x="4211960" y="5276347"/>
                <a:ext cx="1591546" cy="561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>
                <a:stCxn id="18" idx="0"/>
              </p:cNvCxnSpPr>
              <p:nvPr/>
            </p:nvCxnSpPr>
            <p:spPr>
              <a:xfrm flipV="1">
                <a:off x="4395867" y="5085184"/>
                <a:ext cx="0" cy="1551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 flipV="1">
                <a:off x="5004048" y="5085184"/>
                <a:ext cx="0" cy="1551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箭头连接符 36"/>
              <p:cNvCxnSpPr/>
              <p:nvPr/>
            </p:nvCxnSpPr>
            <p:spPr>
              <a:xfrm>
                <a:off x="4395867" y="5085184"/>
                <a:ext cx="608181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文本框 40"/>
              <p:cNvSpPr txBox="1"/>
              <p:nvPr/>
            </p:nvSpPr>
            <p:spPr>
              <a:xfrm>
                <a:off x="4403819" y="4879768"/>
                <a:ext cx="6483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solidFill>
                      <a:srgbClr val="FF0000"/>
                    </a:solidFill>
                  </a:rPr>
                  <a:t>680ns?</a:t>
                </a:r>
                <a:endParaRPr lang="zh-CN" altLang="en-US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4456658" y="4622249"/>
                <a:ext cx="12454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smtClean="0">
                    <a:solidFill>
                      <a:srgbClr val="00B0F0"/>
                    </a:solidFill>
                  </a:rPr>
                  <a:t>242 bunches</a:t>
                </a:r>
                <a:endParaRPr lang="zh-CN" altLang="en-US" sz="1400" dirty="0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5775544" y="4710626"/>
              <a:ext cx="1591546" cy="1059434"/>
              <a:chOff x="4211960" y="4622249"/>
              <a:chExt cx="1591546" cy="1059434"/>
            </a:xfrm>
          </p:grpSpPr>
          <p:sp>
            <p:nvSpPr>
              <p:cNvPr id="45" name="文本框 44"/>
              <p:cNvSpPr txBox="1"/>
              <p:nvPr/>
            </p:nvSpPr>
            <p:spPr>
              <a:xfrm>
                <a:off x="4808616" y="5312351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W</a:t>
                </a:r>
                <a:endParaRPr lang="zh-CN" altLang="en-US" dirty="0"/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4972199" y="524034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4359863" y="524034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5548531" y="524034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9" name="直接箭头连接符 48"/>
              <p:cNvCxnSpPr/>
              <p:nvPr/>
            </p:nvCxnSpPr>
            <p:spPr>
              <a:xfrm flipV="1">
                <a:off x="4211960" y="5276347"/>
                <a:ext cx="1591546" cy="561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>
                <a:stCxn id="47" idx="0"/>
              </p:cNvCxnSpPr>
              <p:nvPr/>
            </p:nvCxnSpPr>
            <p:spPr>
              <a:xfrm flipV="1">
                <a:off x="4395867" y="5085184"/>
                <a:ext cx="0" cy="1551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flipV="1">
                <a:off x="5004048" y="5085184"/>
                <a:ext cx="0" cy="1551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箭头连接符 51"/>
              <p:cNvCxnSpPr/>
              <p:nvPr/>
            </p:nvCxnSpPr>
            <p:spPr>
              <a:xfrm>
                <a:off x="4395867" y="5085184"/>
                <a:ext cx="608181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文本框 52"/>
              <p:cNvSpPr txBox="1"/>
              <p:nvPr/>
            </p:nvSpPr>
            <p:spPr>
              <a:xfrm>
                <a:off x="4403819" y="4879768"/>
                <a:ext cx="6483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solidFill>
                      <a:srgbClr val="00B0F0"/>
                    </a:solidFill>
                  </a:rPr>
                  <a:t>210ns</a:t>
                </a:r>
                <a:endParaRPr lang="zh-CN" altLang="en-US" sz="12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4355257" y="4622249"/>
                <a:ext cx="12454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smtClean="0">
                    <a:solidFill>
                      <a:srgbClr val="00B0F0"/>
                    </a:solidFill>
                  </a:rPr>
                  <a:t>1524 bunches</a:t>
                </a:r>
                <a:endParaRPr lang="zh-CN" altLang="en-US" sz="1400" dirty="0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7488028" y="4715427"/>
              <a:ext cx="1591546" cy="1059434"/>
              <a:chOff x="4211960" y="4622249"/>
              <a:chExt cx="1591546" cy="1059434"/>
            </a:xfrm>
          </p:grpSpPr>
          <p:sp>
            <p:nvSpPr>
              <p:cNvPr id="56" name="文本框 55"/>
              <p:cNvSpPr txBox="1"/>
              <p:nvPr/>
            </p:nvSpPr>
            <p:spPr>
              <a:xfrm>
                <a:off x="4824324" y="5312351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Z</a:t>
                </a: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4972199" y="524034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4359863" y="524034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5548531" y="524034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0" name="直接箭头连接符 59"/>
              <p:cNvCxnSpPr/>
              <p:nvPr/>
            </p:nvCxnSpPr>
            <p:spPr>
              <a:xfrm flipV="1">
                <a:off x="4211960" y="5276347"/>
                <a:ext cx="1591546" cy="561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>
                <a:stCxn id="58" idx="0"/>
              </p:cNvCxnSpPr>
              <p:nvPr/>
            </p:nvCxnSpPr>
            <p:spPr>
              <a:xfrm flipV="1">
                <a:off x="4395867" y="5085184"/>
                <a:ext cx="0" cy="1551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flipV="1">
                <a:off x="5004048" y="5085184"/>
                <a:ext cx="0" cy="1551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箭头连接符 62"/>
              <p:cNvCxnSpPr/>
              <p:nvPr/>
            </p:nvCxnSpPr>
            <p:spPr>
              <a:xfrm>
                <a:off x="4395867" y="5085184"/>
                <a:ext cx="608181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文本框 63"/>
              <p:cNvSpPr txBox="1"/>
              <p:nvPr/>
            </p:nvSpPr>
            <p:spPr>
              <a:xfrm>
                <a:off x="4464284" y="4879768"/>
                <a:ext cx="6483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solidFill>
                      <a:srgbClr val="00B0F0"/>
                    </a:solidFill>
                  </a:rPr>
                  <a:t>25ns</a:t>
                </a:r>
                <a:endParaRPr lang="zh-CN" altLang="en-US" sz="12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4248260" y="4622249"/>
                <a:ext cx="14867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smtClean="0">
                    <a:solidFill>
                      <a:srgbClr val="00B0F0"/>
                    </a:solidFill>
                  </a:rPr>
                  <a:t>12000 bunches</a:t>
                </a:r>
                <a:endParaRPr lang="zh-CN" altLang="en-US" sz="1400" dirty="0">
                  <a:solidFill>
                    <a:srgbClr val="00B0F0"/>
                  </a:solidFill>
                </a:endParaRPr>
              </a:p>
            </p:txBody>
          </p:sp>
        </p:grpSp>
      </p:grpSp>
      <p:sp>
        <p:nvSpPr>
          <p:cNvPr id="67" name="文本框 66"/>
          <p:cNvSpPr txBox="1"/>
          <p:nvPr/>
        </p:nvSpPr>
        <p:spPr>
          <a:xfrm>
            <a:off x="7266529" y="102644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Where is the beam dump system?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32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20406" y="3644590"/>
            <a:ext cx="8568952" cy="141334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altLang="zh-CN" dirty="0" smtClean="0"/>
              <a:t>Bunch by bunch extraction or bunch train fast extraction?</a:t>
            </a:r>
          </a:p>
          <a:p>
            <a:pPr algn="just"/>
            <a:r>
              <a:rPr lang="en-US" altLang="zh-CN" dirty="0" smtClean="0"/>
              <a:t>It would take long time for bunch by bunch extraction because long damping time of around 50ms in the collider.</a:t>
            </a:r>
          </a:p>
          <a:p>
            <a:pPr algn="just"/>
            <a:r>
              <a:rPr lang="en-US" altLang="zh-CN" dirty="0" smtClean="0"/>
              <a:t> Bunch train extraction required the both rings have the same filling pattern.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Booster Extraction 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1566743" y="1173377"/>
            <a:ext cx="5061615" cy="1064235"/>
            <a:chOff x="4017959" y="4710626"/>
            <a:chExt cx="5061615" cy="1064235"/>
          </a:xfrm>
        </p:grpSpPr>
        <p:grpSp>
          <p:nvGrpSpPr>
            <p:cNvPr id="5" name="组合 4"/>
            <p:cNvGrpSpPr/>
            <p:nvPr/>
          </p:nvGrpSpPr>
          <p:grpSpPr>
            <a:xfrm>
              <a:off x="4017959" y="4710626"/>
              <a:ext cx="1591546" cy="1059434"/>
              <a:chOff x="4211960" y="4622249"/>
              <a:chExt cx="1591546" cy="1059434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4752288" y="5312351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Higgs</a:t>
                </a:r>
                <a:endParaRPr lang="zh-CN" altLang="en-US" dirty="0"/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4972199" y="524034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4359863" y="524034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5548531" y="524034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2" name="直接箭头连接符 31"/>
              <p:cNvCxnSpPr/>
              <p:nvPr/>
            </p:nvCxnSpPr>
            <p:spPr>
              <a:xfrm flipV="1">
                <a:off x="4211960" y="5276347"/>
                <a:ext cx="1591546" cy="561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>
                <a:stCxn id="30" idx="0"/>
              </p:cNvCxnSpPr>
              <p:nvPr/>
            </p:nvCxnSpPr>
            <p:spPr>
              <a:xfrm flipV="1">
                <a:off x="4395867" y="5085184"/>
                <a:ext cx="0" cy="1551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V="1">
                <a:off x="5004048" y="5085184"/>
                <a:ext cx="0" cy="1551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箭头连接符 34"/>
              <p:cNvCxnSpPr/>
              <p:nvPr/>
            </p:nvCxnSpPr>
            <p:spPr>
              <a:xfrm>
                <a:off x="4395867" y="5085184"/>
                <a:ext cx="608181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文本框 35"/>
              <p:cNvSpPr txBox="1"/>
              <p:nvPr/>
            </p:nvSpPr>
            <p:spPr>
              <a:xfrm>
                <a:off x="4403819" y="4879768"/>
                <a:ext cx="6483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solidFill>
                      <a:srgbClr val="FF0000"/>
                    </a:solidFill>
                  </a:rPr>
                  <a:t>680ns?</a:t>
                </a:r>
                <a:endParaRPr lang="zh-CN" altLang="en-US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4456658" y="4622249"/>
                <a:ext cx="12454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smtClean="0">
                    <a:solidFill>
                      <a:srgbClr val="00B0F0"/>
                    </a:solidFill>
                  </a:rPr>
                  <a:t>242 bunches</a:t>
                </a:r>
                <a:endParaRPr lang="zh-CN" altLang="en-US" sz="1400" dirty="0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5775544" y="4710626"/>
              <a:ext cx="1591546" cy="1059434"/>
              <a:chOff x="4211960" y="4622249"/>
              <a:chExt cx="1591546" cy="1059434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4808616" y="5312351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W</a:t>
                </a:r>
                <a:endParaRPr lang="zh-CN" altLang="en-US" dirty="0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4972199" y="524034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4359863" y="524034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5548531" y="524034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2" name="直接箭头连接符 21"/>
              <p:cNvCxnSpPr/>
              <p:nvPr/>
            </p:nvCxnSpPr>
            <p:spPr>
              <a:xfrm flipV="1">
                <a:off x="4211960" y="5276347"/>
                <a:ext cx="1591546" cy="561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>
                <a:stCxn id="20" idx="0"/>
              </p:cNvCxnSpPr>
              <p:nvPr/>
            </p:nvCxnSpPr>
            <p:spPr>
              <a:xfrm flipV="1">
                <a:off x="4395867" y="5085184"/>
                <a:ext cx="0" cy="1551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 flipV="1">
                <a:off x="5004048" y="5085184"/>
                <a:ext cx="0" cy="1551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箭头连接符 24"/>
              <p:cNvCxnSpPr/>
              <p:nvPr/>
            </p:nvCxnSpPr>
            <p:spPr>
              <a:xfrm>
                <a:off x="4395867" y="5085184"/>
                <a:ext cx="608181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文本框 25"/>
              <p:cNvSpPr txBox="1"/>
              <p:nvPr/>
            </p:nvSpPr>
            <p:spPr>
              <a:xfrm>
                <a:off x="4403819" y="4879768"/>
                <a:ext cx="6483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solidFill>
                      <a:srgbClr val="00B0F0"/>
                    </a:solidFill>
                  </a:rPr>
                  <a:t>210ns</a:t>
                </a:r>
                <a:endParaRPr lang="zh-CN" altLang="en-US" sz="12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4355257" y="4622249"/>
                <a:ext cx="12454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smtClean="0">
                    <a:solidFill>
                      <a:srgbClr val="00B0F0"/>
                    </a:solidFill>
                  </a:rPr>
                  <a:t>1524 bunches</a:t>
                </a:r>
                <a:endParaRPr lang="zh-CN" altLang="en-US" sz="1400" dirty="0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7488028" y="4715427"/>
              <a:ext cx="1591546" cy="1059434"/>
              <a:chOff x="4211960" y="4622249"/>
              <a:chExt cx="1591546" cy="1059434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4824324" y="5312351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Z</a:t>
                </a: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4972199" y="524034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4359863" y="524034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5548531" y="524034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" name="直接箭头连接符 11"/>
              <p:cNvCxnSpPr/>
              <p:nvPr/>
            </p:nvCxnSpPr>
            <p:spPr>
              <a:xfrm flipV="1">
                <a:off x="4211960" y="5276347"/>
                <a:ext cx="1591546" cy="561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>
                <a:stCxn id="10" idx="0"/>
              </p:cNvCxnSpPr>
              <p:nvPr/>
            </p:nvCxnSpPr>
            <p:spPr>
              <a:xfrm flipV="1">
                <a:off x="4395867" y="5085184"/>
                <a:ext cx="0" cy="1551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V="1">
                <a:off x="5004048" y="5085184"/>
                <a:ext cx="0" cy="1551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箭头连接符 14"/>
              <p:cNvCxnSpPr/>
              <p:nvPr/>
            </p:nvCxnSpPr>
            <p:spPr>
              <a:xfrm>
                <a:off x="4395867" y="5085184"/>
                <a:ext cx="608181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文本框 15"/>
              <p:cNvSpPr txBox="1"/>
              <p:nvPr/>
            </p:nvSpPr>
            <p:spPr>
              <a:xfrm>
                <a:off x="4464284" y="4879768"/>
                <a:ext cx="6483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solidFill>
                      <a:srgbClr val="FF0000"/>
                    </a:solidFill>
                  </a:rPr>
                  <a:t>25ns?</a:t>
                </a:r>
                <a:endParaRPr lang="zh-CN" altLang="en-US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4248260" y="4622249"/>
                <a:ext cx="14867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smtClean="0">
                    <a:solidFill>
                      <a:srgbClr val="00B0F0"/>
                    </a:solidFill>
                  </a:rPr>
                  <a:t>6000 bunches</a:t>
                </a:r>
                <a:endParaRPr lang="zh-CN" altLang="en-US" sz="1400" dirty="0">
                  <a:solidFill>
                    <a:srgbClr val="00B0F0"/>
                  </a:solidFill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1566743" y="2291099"/>
            <a:ext cx="5061615" cy="1064235"/>
            <a:chOff x="4017959" y="4710626"/>
            <a:chExt cx="5061615" cy="1064235"/>
          </a:xfrm>
        </p:grpSpPr>
        <p:grpSp>
          <p:nvGrpSpPr>
            <p:cNvPr id="39" name="组合 38"/>
            <p:cNvGrpSpPr/>
            <p:nvPr/>
          </p:nvGrpSpPr>
          <p:grpSpPr>
            <a:xfrm>
              <a:off x="4017959" y="4710626"/>
              <a:ext cx="1591546" cy="1059434"/>
              <a:chOff x="4211960" y="4622249"/>
              <a:chExt cx="1591546" cy="1059434"/>
            </a:xfrm>
          </p:grpSpPr>
          <p:sp>
            <p:nvSpPr>
              <p:cNvPr id="62" name="文本框 61"/>
              <p:cNvSpPr txBox="1"/>
              <p:nvPr/>
            </p:nvSpPr>
            <p:spPr>
              <a:xfrm>
                <a:off x="4752288" y="5312351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Higgs</a:t>
                </a:r>
                <a:endParaRPr lang="zh-CN" altLang="en-US" dirty="0"/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4972199" y="524034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4359863" y="524034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5548531" y="524034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6" name="直接箭头连接符 65"/>
              <p:cNvCxnSpPr/>
              <p:nvPr/>
            </p:nvCxnSpPr>
            <p:spPr>
              <a:xfrm flipV="1">
                <a:off x="4211960" y="5276347"/>
                <a:ext cx="1591546" cy="561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>
                <a:stCxn id="64" idx="0"/>
              </p:cNvCxnSpPr>
              <p:nvPr/>
            </p:nvCxnSpPr>
            <p:spPr>
              <a:xfrm flipV="1">
                <a:off x="4395867" y="5085184"/>
                <a:ext cx="0" cy="1551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 flipV="1">
                <a:off x="5004048" y="5085184"/>
                <a:ext cx="0" cy="1551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箭头连接符 68"/>
              <p:cNvCxnSpPr/>
              <p:nvPr/>
            </p:nvCxnSpPr>
            <p:spPr>
              <a:xfrm>
                <a:off x="4395867" y="5085184"/>
                <a:ext cx="608181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文本框 69"/>
              <p:cNvSpPr txBox="1"/>
              <p:nvPr/>
            </p:nvSpPr>
            <p:spPr>
              <a:xfrm>
                <a:off x="4403819" y="4879768"/>
                <a:ext cx="6483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solidFill>
                      <a:srgbClr val="FF0000"/>
                    </a:solidFill>
                  </a:rPr>
                  <a:t>680ns?</a:t>
                </a:r>
                <a:endParaRPr lang="zh-CN" altLang="en-US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文本框 70"/>
              <p:cNvSpPr txBox="1"/>
              <p:nvPr/>
            </p:nvSpPr>
            <p:spPr>
              <a:xfrm>
                <a:off x="4456658" y="4622249"/>
                <a:ext cx="12454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smtClean="0">
                    <a:solidFill>
                      <a:srgbClr val="00B0F0"/>
                    </a:solidFill>
                  </a:rPr>
                  <a:t>242 bunches</a:t>
                </a:r>
                <a:endParaRPr lang="zh-CN" altLang="en-US" sz="1400" dirty="0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5775544" y="4710626"/>
              <a:ext cx="1591546" cy="1059434"/>
              <a:chOff x="4211960" y="4622249"/>
              <a:chExt cx="1591546" cy="1059434"/>
            </a:xfrm>
          </p:grpSpPr>
          <p:sp>
            <p:nvSpPr>
              <p:cNvPr id="52" name="文本框 51"/>
              <p:cNvSpPr txBox="1"/>
              <p:nvPr/>
            </p:nvSpPr>
            <p:spPr>
              <a:xfrm>
                <a:off x="4808616" y="5312351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W</a:t>
                </a:r>
                <a:endParaRPr lang="zh-CN" altLang="en-US" dirty="0"/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4972199" y="524034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4359863" y="524034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5548531" y="524034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6" name="直接箭头连接符 55"/>
              <p:cNvCxnSpPr/>
              <p:nvPr/>
            </p:nvCxnSpPr>
            <p:spPr>
              <a:xfrm flipV="1">
                <a:off x="4211960" y="5276347"/>
                <a:ext cx="1591546" cy="561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>
                <a:stCxn id="54" idx="0"/>
              </p:cNvCxnSpPr>
              <p:nvPr/>
            </p:nvCxnSpPr>
            <p:spPr>
              <a:xfrm flipV="1">
                <a:off x="4395867" y="5085184"/>
                <a:ext cx="0" cy="1551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V="1">
                <a:off x="5004048" y="5085184"/>
                <a:ext cx="0" cy="1551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箭头连接符 58"/>
              <p:cNvCxnSpPr/>
              <p:nvPr/>
            </p:nvCxnSpPr>
            <p:spPr>
              <a:xfrm>
                <a:off x="4395867" y="5085184"/>
                <a:ext cx="608181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文本框 59"/>
              <p:cNvSpPr txBox="1"/>
              <p:nvPr/>
            </p:nvSpPr>
            <p:spPr>
              <a:xfrm>
                <a:off x="4403819" y="4879768"/>
                <a:ext cx="6483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solidFill>
                      <a:srgbClr val="00B0F0"/>
                    </a:solidFill>
                  </a:rPr>
                  <a:t>210ns</a:t>
                </a:r>
                <a:endParaRPr lang="zh-CN" altLang="en-US" sz="12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4355257" y="4622249"/>
                <a:ext cx="12454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smtClean="0">
                    <a:solidFill>
                      <a:srgbClr val="00B0F0"/>
                    </a:solidFill>
                  </a:rPr>
                  <a:t>1524 bunches</a:t>
                </a:r>
                <a:endParaRPr lang="zh-CN" altLang="en-US" sz="1400" dirty="0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7488028" y="4715427"/>
              <a:ext cx="1591546" cy="1059434"/>
              <a:chOff x="4211960" y="4622249"/>
              <a:chExt cx="1591546" cy="1059434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4824324" y="5312351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Z</a:t>
                </a: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4972199" y="524034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4359863" y="524034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5548531" y="524034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6" name="直接箭头连接符 45"/>
              <p:cNvCxnSpPr/>
              <p:nvPr/>
            </p:nvCxnSpPr>
            <p:spPr>
              <a:xfrm flipV="1">
                <a:off x="4211960" y="5276347"/>
                <a:ext cx="1591546" cy="561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>
                <a:stCxn id="44" idx="0"/>
              </p:cNvCxnSpPr>
              <p:nvPr/>
            </p:nvCxnSpPr>
            <p:spPr>
              <a:xfrm flipV="1">
                <a:off x="4395867" y="5085184"/>
                <a:ext cx="0" cy="1551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flipV="1">
                <a:off x="5004048" y="5085184"/>
                <a:ext cx="0" cy="1551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箭头连接符 48"/>
              <p:cNvCxnSpPr/>
              <p:nvPr/>
            </p:nvCxnSpPr>
            <p:spPr>
              <a:xfrm>
                <a:off x="4395867" y="5085184"/>
                <a:ext cx="608181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文本框 49"/>
              <p:cNvSpPr txBox="1"/>
              <p:nvPr/>
            </p:nvSpPr>
            <p:spPr>
              <a:xfrm>
                <a:off x="4464284" y="4879768"/>
                <a:ext cx="6483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solidFill>
                      <a:srgbClr val="00B0F0"/>
                    </a:solidFill>
                  </a:rPr>
                  <a:t>25ns</a:t>
                </a:r>
                <a:endParaRPr lang="zh-CN" altLang="en-US" sz="12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4248260" y="4622249"/>
                <a:ext cx="14867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smtClean="0">
                    <a:solidFill>
                      <a:srgbClr val="00B0F0"/>
                    </a:solidFill>
                  </a:rPr>
                  <a:t>12000 bunches</a:t>
                </a:r>
                <a:endParaRPr lang="zh-CN" altLang="en-US" sz="1400" dirty="0">
                  <a:solidFill>
                    <a:srgbClr val="00B0F0"/>
                  </a:solidFill>
                </a:endParaRPr>
              </a:p>
            </p:txBody>
          </p:sp>
        </p:grpSp>
      </p:grpSp>
      <p:sp>
        <p:nvSpPr>
          <p:cNvPr id="72" name="文本框 71"/>
          <p:cNvSpPr txBox="1"/>
          <p:nvPr/>
        </p:nvSpPr>
        <p:spPr>
          <a:xfrm>
            <a:off x="352028" y="162510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booster</a:t>
            </a:r>
            <a:endParaRPr lang="zh-CN" altLang="en-US" dirty="0"/>
          </a:p>
        </p:txBody>
      </p:sp>
      <p:sp>
        <p:nvSpPr>
          <p:cNvPr id="73" name="文本框 72"/>
          <p:cNvSpPr txBox="1"/>
          <p:nvPr/>
        </p:nvSpPr>
        <p:spPr>
          <a:xfrm>
            <a:off x="390814" y="272452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collider</a:t>
            </a:r>
            <a:endParaRPr lang="zh-CN" altLang="en-US" dirty="0"/>
          </a:p>
        </p:txBody>
      </p:sp>
      <p:grpSp>
        <p:nvGrpSpPr>
          <p:cNvPr id="125" name="组合 124"/>
          <p:cNvGrpSpPr/>
          <p:nvPr/>
        </p:nvGrpSpPr>
        <p:grpSpPr>
          <a:xfrm>
            <a:off x="420406" y="5229200"/>
            <a:ext cx="8299126" cy="905339"/>
            <a:chOff x="420406" y="5229200"/>
            <a:chExt cx="8299126" cy="905339"/>
          </a:xfrm>
        </p:grpSpPr>
        <p:grpSp>
          <p:nvGrpSpPr>
            <p:cNvPr id="86" name="组合 85"/>
            <p:cNvGrpSpPr/>
            <p:nvPr/>
          </p:nvGrpSpPr>
          <p:grpSpPr>
            <a:xfrm>
              <a:off x="420406" y="5531350"/>
              <a:ext cx="8299126" cy="507012"/>
              <a:chOff x="408739" y="5591166"/>
              <a:chExt cx="8299126" cy="507012"/>
            </a:xfrm>
          </p:grpSpPr>
          <p:cxnSp>
            <p:nvCxnSpPr>
              <p:cNvPr id="75" name="直接连接符 74"/>
              <p:cNvCxnSpPr/>
              <p:nvPr/>
            </p:nvCxnSpPr>
            <p:spPr>
              <a:xfrm>
                <a:off x="408739" y="6095222"/>
                <a:ext cx="62899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/>
              <p:nvPr/>
            </p:nvCxnSpPr>
            <p:spPr>
              <a:xfrm flipV="1">
                <a:off x="1040154" y="5591166"/>
                <a:ext cx="128824" cy="5040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>
              <a:xfrm flipH="1">
                <a:off x="1168978" y="5591166"/>
                <a:ext cx="678107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>
              <a:xfrm flipH="1" flipV="1">
                <a:off x="7950048" y="5600323"/>
                <a:ext cx="128824" cy="49489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/>
              <p:cNvCxnSpPr/>
              <p:nvPr/>
            </p:nvCxnSpPr>
            <p:spPr>
              <a:xfrm>
                <a:off x="8078872" y="6098178"/>
                <a:ext cx="62899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文本框 86"/>
            <p:cNvSpPr txBox="1"/>
            <p:nvPr/>
          </p:nvSpPr>
          <p:spPr>
            <a:xfrm>
              <a:off x="770459" y="5651195"/>
              <a:ext cx="855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200ns</a:t>
              </a:r>
              <a:endParaRPr lang="zh-CN" altLang="en-US" dirty="0"/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4060094" y="5229200"/>
              <a:ext cx="855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300us</a:t>
              </a:r>
              <a:endParaRPr lang="zh-CN" altLang="en-US" dirty="0"/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7598237" y="5615752"/>
              <a:ext cx="855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200ns</a:t>
              </a:r>
              <a:endParaRPr lang="zh-CN" altLang="en-US" dirty="0"/>
            </a:p>
          </p:txBody>
        </p:sp>
        <p:sp>
          <p:nvSpPr>
            <p:cNvPr id="90" name="椭圆 89"/>
            <p:cNvSpPr/>
            <p:nvPr/>
          </p:nvSpPr>
          <p:spPr>
            <a:xfrm>
              <a:off x="1835696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椭圆 90"/>
            <p:cNvSpPr/>
            <p:nvPr/>
          </p:nvSpPr>
          <p:spPr>
            <a:xfrm>
              <a:off x="1403648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椭圆 91"/>
            <p:cNvSpPr/>
            <p:nvPr/>
          </p:nvSpPr>
          <p:spPr>
            <a:xfrm>
              <a:off x="1619672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椭圆 92"/>
            <p:cNvSpPr/>
            <p:nvPr/>
          </p:nvSpPr>
          <p:spPr>
            <a:xfrm>
              <a:off x="1187624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>
            <a:xfrm>
              <a:off x="2699792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椭圆 94"/>
            <p:cNvSpPr/>
            <p:nvPr/>
          </p:nvSpPr>
          <p:spPr>
            <a:xfrm>
              <a:off x="2267744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椭圆 95"/>
            <p:cNvSpPr/>
            <p:nvPr/>
          </p:nvSpPr>
          <p:spPr>
            <a:xfrm>
              <a:off x="2483768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椭圆 96"/>
            <p:cNvSpPr/>
            <p:nvPr/>
          </p:nvSpPr>
          <p:spPr>
            <a:xfrm>
              <a:off x="2051720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椭圆 97"/>
            <p:cNvSpPr/>
            <p:nvPr/>
          </p:nvSpPr>
          <p:spPr>
            <a:xfrm>
              <a:off x="3563888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椭圆 98"/>
            <p:cNvSpPr/>
            <p:nvPr/>
          </p:nvSpPr>
          <p:spPr>
            <a:xfrm>
              <a:off x="3131840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>
            <a:xfrm>
              <a:off x="3347864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椭圆 100"/>
            <p:cNvSpPr/>
            <p:nvPr/>
          </p:nvSpPr>
          <p:spPr>
            <a:xfrm>
              <a:off x="2915816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椭圆 101"/>
            <p:cNvSpPr/>
            <p:nvPr/>
          </p:nvSpPr>
          <p:spPr>
            <a:xfrm>
              <a:off x="4427984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椭圆 102"/>
            <p:cNvSpPr/>
            <p:nvPr/>
          </p:nvSpPr>
          <p:spPr>
            <a:xfrm>
              <a:off x="3995936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椭圆 103"/>
            <p:cNvSpPr/>
            <p:nvPr/>
          </p:nvSpPr>
          <p:spPr>
            <a:xfrm>
              <a:off x="4211960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椭圆 104"/>
            <p:cNvSpPr/>
            <p:nvPr/>
          </p:nvSpPr>
          <p:spPr>
            <a:xfrm>
              <a:off x="3779912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椭圆 105"/>
            <p:cNvSpPr/>
            <p:nvPr/>
          </p:nvSpPr>
          <p:spPr>
            <a:xfrm>
              <a:off x="5292080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椭圆 106"/>
            <p:cNvSpPr/>
            <p:nvPr/>
          </p:nvSpPr>
          <p:spPr>
            <a:xfrm>
              <a:off x="4860032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椭圆 107"/>
            <p:cNvSpPr/>
            <p:nvPr/>
          </p:nvSpPr>
          <p:spPr>
            <a:xfrm>
              <a:off x="5076056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椭圆 108"/>
            <p:cNvSpPr/>
            <p:nvPr/>
          </p:nvSpPr>
          <p:spPr>
            <a:xfrm>
              <a:off x="4644008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椭圆 109"/>
            <p:cNvSpPr/>
            <p:nvPr/>
          </p:nvSpPr>
          <p:spPr>
            <a:xfrm>
              <a:off x="6156176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椭圆 110"/>
            <p:cNvSpPr/>
            <p:nvPr/>
          </p:nvSpPr>
          <p:spPr>
            <a:xfrm>
              <a:off x="5724128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椭圆 111"/>
            <p:cNvSpPr/>
            <p:nvPr/>
          </p:nvSpPr>
          <p:spPr>
            <a:xfrm>
              <a:off x="5940152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5508104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椭圆 113"/>
            <p:cNvSpPr/>
            <p:nvPr/>
          </p:nvSpPr>
          <p:spPr>
            <a:xfrm>
              <a:off x="6804248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6372200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>
            <a:xfrm>
              <a:off x="6588224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椭圆 116"/>
            <p:cNvSpPr/>
            <p:nvPr/>
          </p:nvSpPr>
          <p:spPr>
            <a:xfrm>
              <a:off x="6156176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椭圆 117"/>
            <p:cNvSpPr/>
            <p:nvPr/>
          </p:nvSpPr>
          <p:spPr>
            <a:xfrm>
              <a:off x="7668344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椭圆 118"/>
            <p:cNvSpPr/>
            <p:nvPr/>
          </p:nvSpPr>
          <p:spPr>
            <a:xfrm>
              <a:off x="7236296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椭圆 119"/>
            <p:cNvSpPr/>
            <p:nvPr/>
          </p:nvSpPr>
          <p:spPr>
            <a:xfrm>
              <a:off x="7452320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椭圆 120"/>
            <p:cNvSpPr/>
            <p:nvPr/>
          </p:nvSpPr>
          <p:spPr>
            <a:xfrm>
              <a:off x="7020272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椭圆 121"/>
            <p:cNvSpPr/>
            <p:nvPr/>
          </p:nvSpPr>
          <p:spPr>
            <a:xfrm>
              <a:off x="7884368" y="5517232"/>
              <a:ext cx="72008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文本框 122"/>
            <p:cNvSpPr txBox="1"/>
            <p:nvPr/>
          </p:nvSpPr>
          <p:spPr>
            <a:xfrm>
              <a:off x="2201414" y="5765207"/>
              <a:ext cx="5078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Single turn extraction?? Be difficult for kicker </a:t>
              </a:r>
              <a:r>
                <a:rPr lang="en-US" altLang="zh-CN" dirty="0" err="1" smtClean="0">
                  <a:solidFill>
                    <a:srgbClr val="FF0000"/>
                  </a:solidFill>
                </a:rPr>
                <a:t>pulser</a:t>
              </a:r>
              <a:r>
                <a:rPr lang="en-US" altLang="zh-CN" dirty="0" smtClean="0">
                  <a:solidFill>
                    <a:srgbClr val="FF0000"/>
                  </a:solidFill>
                </a:rPr>
                <a:t>.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24" name="矩形 123"/>
          <p:cNvSpPr/>
          <p:nvPr/>
        </p:nvSpPr>
        <p:spPr>
          <a:xfrm>
            <a:off x="6715993" y="2127300"/>
            <a:ext cx="1173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Uniform??</a:t>
            </a:r>
            <a:endParaRPr lang="zh-CN" altLang="en-US" dirty="0"/>
          </a:p>
        </p:txBody>
      </p:sp>
      <p:sp>
        <p:nvSpPr>
          <p:cNvPr id="126" name="文本框 125"/>
          <p:cNvSpPr txBox="1"/>
          <p:nvPr/>
        </p:nvSpPr>
        <p:spPr>
          <a:xfrm>
            <a:off x="2291254" y="6035406"/>
            <a:ext cx="4895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平顶宽度</a:t>
            </a:r>
            <a:r>
              <a:rPr lang="en-US" altLang="zh-CN" sz="1200" dirty="0" smtClean="0"/>
              <a:t>=300us</a:t>
            </a:r>
            <a:r>
              <a:rPr lang="zh-CN" altLang="en-US" sz="1200" dirty="0" smtClean="0"/>
              <a:t>，如果采用脉冲形成线</a:t>
            </a:r>
            <a:r>
              <a:rPr lang="en-US" altLang="zh-CN" sz="1200" dirty="0" smtClean="0"/>
              <a:t>PFL</a:t>
            </a:r>
            <a:r>
              <a:rPr lang="zh-CN" altLang="en-US" sz="1200" dirty="0" smtClean="0"/>
              <a:t>储能的话需要</a:t>
            </a:r>
            <a:r>
              <a:rPr lang="en-US" altLang="zh-CN" sz="1200" dirty="0" smtClean="0"/>
              <a:t>30km</a:t>
            </a:r>
            <a:r>
              <a:rPr lang="zh-CN" altLang="en-US" sz="1200" dirty="0" smtClean="0"/>
              <a:t>长，阻抗</a:t>
            </a:r>
            <a:r>
              <a:rPr lang="en-US" altLang="zh-CN" sz="1200" dirty="0" smtClean="0"/>
              <a:t>5</a:t>
            </a:r>
            <a:r>
              <a:rPr lang="zh-CN" altLang="en-US" sz="1200" dirty="0" smtClean="0"/>
              <a:t>欧姆，</a:t>
            </a:r>
            <a:r>
              <a:rPr lang="en-US" altLang="zh-CN" sz="1200" dirty="0" smtClean="0"/>
              <a:t>10</a:t>
            </a:r>
            <a:r>
              <a:rPr lang="zh-CN" altLang="en-US" sz="1200" dirty="0" smtClean="0"/>
              <a:t>根</a:t>
            </a:r>
            <a:r>
              <a:rPr lang="en-US" altLang="zh-CN" sz="1200" dirty="0" smtClean="0"/>
              <a:t>50</a:t>
            </a:r>
            <a:r>
              <a:rPr lang="zh-CN" altLang="en-US" sz="1200" dirty="0" smtClean="0"/>
              <a:t>欧姆的电缆并联，总计电缆长度为</a:t>
            </a:r>
            <a:r>
              <a:rPr lang="en-US" altLang="zh-CN" sz="1200" dirty="0" smtClean="0"/>
              <a:t>300km</a:t>
            </a:r>
            <a:r>
              <a:rPr lang="zh-CN" altLang="en-US" sz="1200" dirty="0" smtClean="0"/>
              <a:t>。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4630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st HEPS-TF IAC Meeting-final">
  <a:themeElements>
    <a:clrScheme name="框架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HEPSTF">
      <a:majorFont>
        <a:latin typeface="Times New Roman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框架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st HEPS-TF IAC Meeting-final" id="{2BBD9EC8-0ADC-461D-96D6-0B51FC7B964C}" vid="{3E249EE4-7C67-44D0-9662-037B5FB9A45E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1st HEPS-TF IAC Meeting-final</Template>
  <TotalTime>28141</TotalTime>
  <Words>1121</Words>
  <Application>Microsoft Office PowerPoint</Application>
  <PresentationFormat>全屏显示(4:3)</PresentationFormat>
  <Paragraphs>264</Paragraphs>
  <Slides>19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黑体</vt:lpstr>
      <vt:lpstr>华文楷体</vt:lpstr>
      <vt:lpstr>楷体</vt:lpstr>
      <vt:lpstr>宋体</vt:lpstr>
      <vt:lpstr>微软雅黑</vt:lpstr>
      <vt:lpstr>Arial</vt:lpstr>
      <vt:lpstr>Calibri</vt:lpstr>
      <vt:lpstr>Rockwell Extra Bold</vt:lpstr>
      <vt:lpstr>Times New Roman</vt:lpstr>
      <vt:lpstr>Wingdings</vt:lpstr>
      <vt:lpstr>Wingdings 2</vt:lpstr>
      <vt:lpstr>1st HEPS-TF IAC Meeting-final</vt:lpstr>
      <vt:lpstr>CEPC injection and extraction Septa and kickers R&amp;D progress</vt:lpstr>
      <vt:lpstr>PowerPoint 演示文稿</vt:lpstr>
      <vt:lpstr>Layout of the accelerators</vt:lpstr>
      <vt:lpstr>CEPC injection and extraction systems</vt:lpstr>
      <vt:lpstr>Parameters of the Linac and DR</vt:lpstr>
      <vt:lpstr>Parameters of the booster-Low energy</vt:lpstr>
      <vt:lpstr>Parameters of the booster-High energy</vt:lpstr>
      <vt:lpstr>Parameters of the collider</vt:lpstr>
      <vt:lpstr>Booster Extraction </vt:lpstr>
      <vt:lpstr>MR Off-axis injection for the W and Z mode</vt:lpstr>
      <vt:lpstr>MR On-axis swap out injection for the Higgs mode</vt:lpstr>
      <vt:lpstr>Beam dump system</vt:lpstr>
      <vt:lpstr>Important parameters input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chenjh</dc:creator>
  <cp:lastModifiedBy>reviewer</cp:lastModifiedBy>
  <cp:revision>1010</cp:revision>
  <dcterms:created xsi:type="dcterms:W3CDTF">2016-11-24T01:01:14Z</dcterms:created>
  <dcterms:modified xsi:type="dcterms:W3CDTF">2019-06-04T01:21:21Z</dcterms:modified>
</cp:coreProperties>
</file>