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8" r:id="rId1"/>
    <p:sldMasterId id="2147483773" r:id="rId2"/>
  </p:sldMasterIdLst>
  <p:notesMasterIdLst>
    <p:notesMasterId r:id="rId17"/>
  </p:notesMasterIdLst>
  <p:handoutMasterIdLst>
    <p:handoutMasterId r:id="rId18"/>
  </p:handoutMasterIdLst>
  <p:sldIdLst>
    <p:sldId id="730" r:id="rId3"/>
    <p:sldId id="735" r:id="rId4"/>
    <p:sldId id="728" r:id="rId5"/>
    <p:sldId id="729" r:id="rId6"/>
    <p:sldId id="740" r:id="rId7"/>
    <p:sldId id="737" r:id="rId8"/>
    <p:sldId id="741" r:id="rId9"/>
    <p:sldId id="739" r:id="rId10"/>
    <p:sldId id="742" r:id="rId11"/>
    <p:sldId id="743" r:id="rId12"/>
    <p:sldId id="744" r:id="rId13"/>
    <p:sldId id="745" r:id="rId14"/>
    <p:sldId id="746" r:id="rId15"/>
    <p:sldId id="747" r:id="rId16"/>
  </p:sldIdLst>
  <p:sldSz cx="9144000" cy="6858000" type="screen4x3"/>
  <p:notesSz cx="10234613" cy="70993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BBFF"/>
    <a:srgbClr val="82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主题样式 1 - 个性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主题样式 2 - 个性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主题样式 1 - 个性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27F97BB-C833-4FB7-BDE5-3F7075034690}" styleName="主题样式 2 - 个性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21" autoAdjust="0"/>
    <p:restoredTop sz="95621" autoAdjust="0"/>
  </p:normalViewPr>
  <p:slideViewPr>
    <p:cSldViewPr snapToGrid="0">
      <p:cViewPr varScale="1">
        <p:scale>
          <a:sx n="112" d="100"/>
          <a:sy n="112" d="100"/>
        </p:scale>
        <p:origin x="13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304" cy="355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022" y="0"/>
            <a:ext cx="4435304" cy="355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E182D-4984-6A43-B93C-67E661898820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743619"/>
            <a:ext cx="4435304" cy="355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022" y="6743619"/>
            <a:ext cx="4435304" cy="355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DEB40-CB22-D643-B0C4-2AAE09931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81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8" cy="35619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797247" y="0"/>
            <a:ext cx="4434998" cy="35619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258830E-2470-4DE9-8605-85EEBA417B90}" type="datetimeFigureOut">
              <a:rPr lang="zh-CN" altLang="en-US" smtClean="0"/>
              <a:pPr/>
              <a:t>2019/7/1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519488" y="887413"/>
            <a:ext cx="3195637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023462" y="3416538"/>
            <a:ext cx="8187690" cy="279534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6743104"/>
            <a:ext cx="4434998" cy="35619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797247" y="6743104"/>
            <a:ext cx="4434998" cy="35619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734CA5D-7529-4F7A-B275-77EC64C9C0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32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19488" y="887413"/>
            <a:ext cx="3195637" cy="2395537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4CA5D-7529-4F7A-B275-77EC64C9C0AA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406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2E816-53CA-4A93-8A78-130B7B8992D9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213981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208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70FA-AA64-4266-BB3D-B0A1CF9B3F82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7404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2D32-A3D1-46B6-BA87-4A343AA82B18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2434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76BD-D91D-4052-A6C7-8669077D11D1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821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E683-C6F6-462C-8FEC-A5A7AB6AAF89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454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14882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092" y="1456358"/>
            <a:ext cx="1813142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39669" y="1221495"/>
            <a:ext cx="3724363" cy="23971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468287" y="1446228"/>
            <a:ext cx="1442622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BE5DF-2101-42DE-AB63-ACFBF37C89B6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E0FD765-E849-415E-90E0-2D4B988A274A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10" name="内容占位符 3"/>
          <p:cNvSpPr>
            <a:spLocks noGrp="1"/>
          </p:cNvSpPr>
          <p:nvPr>
            <p:ph sz="half" idx="13"/>
          </p:nvPr>
        </p:nvSpPr>
        <p:spPr>
          <a:xfrm>
            <a:off x="739669" y="3758888"/>
            <a:ext cx="3724363" cy="23971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11" name="内容占位符 3"/>
          <p:cNvSpPr>
            <a:spLocks noGrp="1"/>
          </p:cNvSpPr>
          <p:nvPr>
            <p:ph sz="half" idx="14"/>
          </p:nvPr>
        </p:nvSpPr>
        <p:spPr>
          <a:xfrm>
            <a:off x="5419643" y="1221495"/>
            <a:ext cx="3724363" cy="23971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12" name="内容占位符 3"/>
          <p:cNvSpPr>
            <a:spLocks noGrp="1"/>
          </p:cNvSpPr>
          <p:nvPr>
            <p:ph sz="half" idx="15"/>
          </p:nvPr>
        </p:nvSpPr>
        <p:spPr>
          <a:xfrm>
            <a:off x="5419643" y="3784395"/>
            <a:ext cx="3724363" cy="23971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13" name="文本占位符 4"/>
          <p:cNvSpPr>
            <a:spLocks noGrp="1"/>
          </p:cNvSpPr>
          <p:nvPr>
            <p:ph type="body" sz="quarter" idx="16"/>
          </p:nvPr>
        </p:nvSpPr>
        <p:spPr>
          <a:xfrm>
            <a:off x="4468287" y="3863925"/>
            <a:ext cx="1442622" cy="53066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14" name="文本占位符 2"/>
          <p:cNvSpPr>
            <a:spLocks noGrp="1"/>
          </p:cNvSpPr>
          <p:nvPr>
            <p:ph type="body" idx="17"/>
          </p:nvPr>
        </p:nvSpPr>
        <p:spPr>
          <a:xfrm>
            <a:off x="1" y="3853483"/>
            <a:ext cx="1813142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84929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26-674B-4D2E-97C6-163B015FED87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213981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1215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0232-EBF5-47C0-9B10-1077202553A1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8865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63C2-1EEC-47B0-9EBA-9C92088D5F2C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5114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347441"/>
            <a:ext cx="4629150" cy="514043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47441"/>
            <a:ext cx="4514850" cy="514043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8EAA3-8117-4113-AD56-B243D8657812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9861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1315712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" y="2152020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6611" y="1328108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6611" y="2164416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EED0-FF3D-4170-BA02-78A6D38CA04F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1746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43D1-A7F1-4AE0-A756-C5FB5B627073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3065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60982"/>
            <a:ext cx="4609578" cy="30506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692531"/>
            <a:ext cx="4609578" cy="214013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87126-8DF5-48EA-87DD-72F1F0BDD228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0" y="4176974"/>
            <a:ext cx="4609578" cy="23109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5"/>
          </p:nvPr>
        </p:nvSpPr>
        <p:spPr>
          <a:xfrm>
            <a:off x="0" y="3871908"/>
            <a:ext cx="4609578" cy="30506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6"/>
          </p:nvPr>
        </p:nvSpPr>
        <p:spPr>
          <a:xfrm>
            <a:off x="4619755" y="1360982"/>
            <a:ext cx="4534422" cy="30506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7"/>
          </p:nvPr>
        </p:nvSpPr>
        <p:spPr>
          <a:xfrm>
            <a:off x="4619759" y="1711019"/>
            <a:ext cx="4524245" cy="2111457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8"/>
          </p:nvPr>
        </p:nvSpPr>
        <p:spPr>
          <a:xfrm>
            <a:off x="4619755" y="3858667"/>
            <a:ext cx="4534422" cy="30506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19"/>
          </p:nvPr>
        </p:nvSpPr>
        <p:spPr>
          <a:xfrm>
            <a:off x="4619759" y="4162962"/>
            <a:ext cx="4524245" cy="231667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950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"/>
            <a:ext cx="7886700" cy="72736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725121"/>
            <a:ext cx="4572000" cy="2880000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58A1-0DBE-4EB7-A60D-B5D48471FB14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Content Placeholder 3"/>
          <p:cNvSpPr>
            <a:spLocks noGrp="1"/>
          </p:cNvSpPr>
          <p:nvPr>
            <p:ph sz="half" idx="20"/>
          </p:nvPr>
        </p:nvSpPr>
        <p:spPr>
          <a:xfrm>
            <a:off x="4572001" y="725121"/>
            <a:ext cx="4572000" cy="2880000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18" name="Content Placeholder 3"/>
          <p:cNvSpPr>
            <a:spLocks noGrp="1"/>
          </p:cNvSpPr>
          <p:nvPr>
            <p:ph sz="half" idx="21"/>
          </p:nvPr>
        </p:nvSpPr>
        <p:spPr>
          <a:xfrm>
            <a:off x="0" y="3615123"/>
            <a:ext cx="4572000" cy="2880000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22"/>
          </p:nvPr>
        </p:nvSpPr>
        <p:spPr>
          <a:xfrm>
            <a:off x="4572001" y="3602353"/>
            <a:ext cx="4572000" cy="2880000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471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1770-C8D4-4375-8A0F-FE386E1C256A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492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80FA-C7F6-4C3E-A199-A885AA5E12EC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023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D18A-DB12-4345-8FBB-CFF891F3F08B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23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361B5-9543-4CB1-9584-E10291724EAE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876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A320-0670-494E-9198-6EA1ABCF0ED7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2392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D0DF-CB69-496B-B582-47022FFBAEF7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745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14882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092" y="1456358"/>
            <a:ext cx="1813142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39669" y="1221495"/>
            <a:ext cx="3724363" cy="23971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468287" y="1446228"/>
            <a:ext cx="1442622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B109E-51B6-4393-A1CF-141C206AABD2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E0FD765-E849-415E-90E0-2D4B988A274A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10" name="内容占位符 3"/>
          <p:cNvSpPr>
            <a:spLocks noGrp="1"/>
          </p:cNvSpPr>
          <p:nvPr>
            <p:ph sz="half" idx="13"/>
          </p:nvPr>
        </p:nvSpPr>
        <p:spPr>
          <a:xfrm>
            <a:off x="739669" y="3758888"/>
            <a:ext cx="3724363" cy="23971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11" name="内容占位符 3"/>
          <p:cNvSpPr>
            <a:spLocks noGrp="1"/>
          </p:cNvSpPr>
          <p:nvPr>
            <p:ph sz="half" idx="14"/>
          </p:nvPr>
        </p:nvSpPr>
        <p:spPr>
          <a:xfrm>
            <a:off x="5419643" y="1221495"/>
            <a:ext cx="3724363" cy="23971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12" name="内容占位符 3"/>
          <p:cNvSpPr>
            <a:spLocks noGrp="1"/>
          </p:cNvSpPr>
          <p:nvPr>
            <p:ph sz="half" idx="15"/>
          </p:nvPr>
        </p:nvSpPr>
        <p:spPr>
          <a:xfrm>
            <a:off x="5419643" y="3784395"/>
            <a:ext cx="3724363" cy="23971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13" name="文本占位符 4"/>
          <p:cNvSpPr>
            <a:spLocks noGrp="1"/>
          </p:cNvSpPr>
          <p:nvPr>
            <p:ph type="body" sz="quarter" idx="16"/>
          </p:nvPr>
        </p:nvSpPr>
        <p:spPr>
          <a:xfrm>
            <a:off x="4468287" y="3863925"/>
            <a:ext cx="1442622" cy="53066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14" name="文本占位符 2"/>
          <p:cNvSpPr>
            <a:spLocks noGrp="1"/>
          </p:cNvSpPr>
          <p:nvPr>
            <p:ph type="body" idx="17"/>
          </p:nvPr>
        </p:nvSpPr>
        <p:spPr>
          <a:xfrm>
            <a:off x="1" y="3853483"/>
            <a:ext cx="1813142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722212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18B85-452A-4265-8ED6-821F349AF4B5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0309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347441"/>
            <a:ext cx="4629150" cy="514043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47441"/>
            <a:ext cx="4514850" cy="5140435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50C4-4D3C-406F-BC49-4064C6FB6479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2552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1315712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" y="2152020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6611" y="1328108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6611" y="2164416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D7B7A-30B8-4A29-A3B9-C425FD545A86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4457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60982"/>
            <a:ext cx="4609578" cy="30506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692531"/>
            <a:ext cx="4609578" cy="214013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2D29-E32A-47B9-9900-435274EB4D7E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0" y="4176974"/>
            <a:ext cx="4609578" cy="23109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5"/>
          </p:nvPr>
        </p:nvSpPr>
        <p:spPr>
          <a:xfrm>
            <a:off x="0" y="3871908"/>
            <a:ext cx="4609578" cy="30506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6"/>
          </p:nvPr>
        </p:nvSpPr>
        <p:spPr>
          <a:xfrm>
            <a:off x="4619755" y="1360982"/>
            <a:ext cx="4534422" cy="30506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7"/>
          </p:nvPr>
        </p:nvSpPr>
        <p:spPr>
          <a:xfrm>
            <a:off x="4619759" y="1711019"/>
            <a:ext cx="4524245" cy="2111457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8"/>
          </p:nvPr>
        </p:nvSpPr>
        <p:spPr>
          <a:xfrm>
            <a:off x="4619755" y="3858667"/>
            <a:ext cx="4534422" cy="30506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19"/>
          </p:nvPr>
        </p:nvSpPr>
        <p:spPr>
          <a:xfrm>
            <a:off x="4619759" y="4162962"/>
            <a:ext cx="4524245" cy="231667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35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"/>
            <a:ext cx="7886700" cy="72736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725121"/>
            <a:ext cx="4572000" cy="2880000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2410-07B6-493F-9635-5096C64633E6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Content Placeholder 3"/>
          <p:cNvSpPr>
            <a:spLocks noGrp="1"/>
          </p:cNvSpPr>
          <p:nvPr>
            <p:ph sz="half" idx="20"/>
          </p:nvPr>
        </p:nvSpPr>
        <p:spPr>
          <a:xfrm>
            <a:off x="4572001" y="725121"/>
            <a:ext cx="4572000" cy="2880000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18" name="Content Placeholder 3"/>
          <p:cNvSpPr>
            <a:spLocks noGrp="1"/>
          </p:cNvSpPr>
          <p:nvPr>
            <p:ph sz="half" idx="21"/>
          </p:nvPr>
        </p:nvSpPr>
        <p:spPr>
          <a:xfrm>
            <a:off x="0" y="3615123"/>
            <a:ext cx="4572000" cy="2880000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22"/>
          </p:nvPr>
        </p:nvSpPr>
        <p:spPr>
          <a:xfrm>
            <a:off x="4572001" y="3602353"/>
            <a:ext cx="4572000" cy="2880000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C0DA-868D-4A9A-993B-B81535921528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647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CF43-70F1-4FA7-903E-7FF53EF4741D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993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8"/>
            <a:ext cx="7886700" cy="7587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25566"/>
            <a:ext cx="9144000" cy="4937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8788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FB102-F0CC-44FA-B38C-5E9AB4C4D9A1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03898" y="649288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8354" y="6613750"/>
            <a:ext cx="1515649" cy="2142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528" y="4"/>
            <a:ext cx="1288472" cy="75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762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72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8"/>
            <a:ext cx="7886700" cy="7587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25566"/>
            <a:ext cx="9144000" cy="4937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8788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FFAE3-F9EE-4078-ACE1-471EB0FB4131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03898" y="649288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8354" y="6613750"/>
            <a:ext cx="1515649" cy="2142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53DB2-EE56-41DA-8F36-4E7CFF9CEFE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669" y="4"/>
            <a:ext cx="1578333" cy="83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25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HH-&gt;</a:t>
            </a:r>
            <a:r>
              <a:rPr lang="en-US" altLang="zh-CN" sz="3600" dirty="0" err="1"/>
              <a:t>yy+multilepton</a:t>
            </a:r>
            <a:endParaRPr kumimoji="1" lang="zh-CN" altLang="en-US" sz="3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Kaili Zhang </a:t>
            </a:r>
            <a:endParaRPr lang="en-US" altLang="zh-CN" dirty="0" smtClean="0"/>
          </a:p>
          <a:p>
            <a:r>
              <a:rPr lang="en-US" altLang="zh-CN" dirty="0" smtClean="0"/>
              <a:t>kazhang@cern.ch</a:t>
            </a:r>
            <a:endParaRPr lang="en-US" altLang="zh-CN" dirty="0"/>
          </a:p>
        </p:txBody>
      </p:sp>
      <p:sp>
        <p:nvSpPr>
          <p:cNvPr id="5" name="矩形 4"/>
          <p:cNvSpPr/>
          <p:nvPr/>
        </p:nvSpPr>
        <p:spPr>
          <a:xfrm>
            <a:off x="3948708" y="4674562"/>
            <a:ext cx="9925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charset="-122"/>
                <a:ea typeface="DengXian" charset="-122"/>
                <a:cs typeface="DengXian" charset="-122"/>
              </a:rPr>
              <a:t>2019-07-15</a:t>
            </a:r>
            <a:endParaRPr lang="zh-CN" altLang="en-US" baseline="30000" dirty="0">
              <a:latin typeface="DengXian" charset="-122"/>
              <a:ea typeface="DengXian" charset="-122"/>
              <a:cs typeface="DengXia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58464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Cutflow</a:t>
            </a:r>
            <a:r>
              <a:rPr lang="en-US" altLang="zh-CN" dirty="0" smtClean="0"/>
              <a:t>(2): </a:t>
            </a:r>
            <a:r>
              <a:rPr lang="en-US" altLang="zh-CN" dirty="0" err="1"/>
              <a:t>yy+multilepton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E0B9-FFC4-4D84-B4E6-C8A23E69986F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10</a:t>
            </a:fld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内容占位符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999621732"/>
                  </p:ext>
                </p:extLst>
              </p:nvPr>
            </p:nvGraphicFramePr>
            <p:xfrm>
              <a:off x="1931350" y="763699"/>
              <a:ext cx="5281299" cy="2806860"/>
            </p:xfrm>
            <a:graphic>
              <a:graphicData uri="http://schemas.openxmlformats.org/drawingml/2006/table">
                <a:tbl>
                  <a:tblPr>
                    <a:tableStyleId>{775DCB02-9BB8-47FD-8907-85C794F793BA}</a:tableStyleId>
                  </a:tblPr>
                  <a:tblGrid>
                    <a:gridCol w="1844265">
                      <a:extLst>
                        <a:ext uri="{9D8B030D-6E8A-4147-A177-3AD203B41FA5}">
                          <a16:colId xmlns:a16="http://schemas.microsoft.com/office/drawing/2014/main" val="3520219013"/>
                        </a:ext>
                      </a:extLst>
                    </a:gridCol>
                    <a:gridCol w="1145678">
                      <a:extLst>
                        <a:ext uri="{9D8B030D-6E8A-4147-A177-3AD203B41FA5}">
                          <a16:colId xmlns:a16="http://schemas.microsoft.com/office/drawing/2014/main" val="2176412537"/>
                        </a:ext>
                      </a:extLst>
                    </a:gridCol>
                    <a:gridCol w="1145678">
                      <a:extLst>
                        <a:ext uri="{9D8B030D-6E8A-4147-A177-3AD203B41FA5}">
                          <a16:colId xmlns:a16="http://schemas.microsoft.com/office/drawing/2014/main" val="3024426925"/>
                        </a:ext>
                      </a:extLst>
                    </a:gridCol>
                    <a:gridCol w="1145678">
                      <a:extLst>
                        <a:ext uri="{9D8B030D-6E8A-4147-A177-3AD203B41FA5}">
                          <a16:colId xmlns:a16="http://schemas.microsoft.com/office/drawing/2014/main" val="1125688635"/>
                        </a:ext>
                      </a:extLst>
                    </a:gridCol>
                  </a:tblGrid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800" b="0" i="0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  <m:t>Eff</m:t>
                                    </m:r>
                                  </m:e>
                                  <m:sub>
                                    <m:r>
                                      <a:rPr lang="en-US" altLang="zh-CN" sz="18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  <m:t>𝑐𝑜𝑚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𝒕𝒓𝒖𝒕𝒉</m:t>
                                    </m:r>
                                  </m:sub>
                                  <m:sup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𝒍𝒆𝒑</m:t>
                                    </m:r>
                                  </m:sup>
                                </m:sSubSup>
                                <m:r>
                                  <a:rPr lang="en-US" altLang="zh-CN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altLang="zh-CN" sz="18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zh-CN" altLang="en-US" sz="1800" dirty="0"/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𝒕𝒓𝒖𝒕𝒉</m:t>
                                    </m:r>
                                  </m:sub>
                                  <m:sup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𝒍𝒆𝒑</m:t>
                                    </m:r>
                                  </m:sup>
                                </m:sSubSup>
                                <m:r>
                                  <a:rPr lang="en-US" altLang="zh-CN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altLang="zh-CN" sz="18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zh-CN" altLang="en-US" sz="1800" dirty="0"/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𝒕𝒓𝒖𝒕𝒉</m:t>
                                    </m:r>
                                  </m:sub>
                                  <m:sup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𝒍𝒆𝒑</m:t>
                                    </m:r>
                                  </m:sup>
                                </m:sSubSup>
                                <m:r>
                                  <a:rPr lang="en-US" altLang="zh-CN" sz="1800" b="1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altLang="zh-CN" sz="18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zh-CN" altLang="en-US" sz="1800" dirty="0"/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5036611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Total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 gridSpan="3"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44775306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Good </a:t>
                          </a:r>
                          <a:r>
                            <a:rPr lang="en-US" sz="1400" b="0" i="0" u="none" strike="noStrike" dirty="0" err="1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event+</a:t>
                          </a:r>
                          <a:r>
                            <a:rPr lang="en-US" altLang="zh-CN" sz="1400" b="0" i="0" u="none" strike="noStrike" dirty="0" err="1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B</a:t>
                          </a:r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veto</a:t>
                          </a:r>
                        </a:p>
                      </a:txBody>
                      <a:tcPr marL="9525" marR="9525" marT="9525" marB="0" anchor="ctr"/>
                    </a:tc>
                    <a:tc gridSpan="3"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77.99%</a:t>
                          </a:r>
                          <a:endParaRPr lang="en-US" altLang="zh-CN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zh-CN" sz="1400" b="0" i="0" u="none" strike="noStrike" kern="1200" dirty="0" smtClean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zh-CN" sz="1400" b="0" i="0" u="none" strike="noStrike" kern="1200" dirty="0" smtClean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3973849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 good photons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45.57%</a:t>
                          </a: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9943652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US" altLang="zh-CN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altLang="zh-CN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US" sz="14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good leptons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0.10%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15.80%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25.40%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24211417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altLang="zh-CN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altLang="zh-CN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US" altLang="zh-CN" sz="14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good </a:t>
                          </a:r>
                          <a:r>
                            <a:rPr lang="en-US" altLang="zh-CN" sz="14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leptons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0" i="0" u="none" strike="noStrike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11.44%</a:t>
                          </a: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3632404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altLang="zh-CN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altLang="zh-CN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US" altLang="zh-CN" sz="14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good </a:t>
                          </a:r>
                          <a:r>
                            <a:rPr lang="en-US" altLang="zh-CN" sz="14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leptons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0" i="0" u="none" strike="noStrike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0.08%</a:t>
                          </a: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0313009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内容占位符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999621732"/>
                  </p:ext>
                </p:extLst>
              </p:nvPr>
            </p:nvGraphicFramePr>
            <p:xfrm>
              <a:off x="1931350" y="763699"/>
              <a:ext cx="5281299" cy="2806860"/>
            </p:xfrm>
            <a:graphic>
              <a:graphicData uri="http://schemas.openxmlformats.org/drawingml/2006/table">
                <a:tbl>
                  <a:tblPr>
                    <a:tableStyleId>{775DCB02-9BB8-47FD-8907-85C794F793BA}</a:tableStyleId>
                  </a:tblPr>
                  <a:tblGrid>
                    <a:gridCol w="1844265">
                      <a:extLst>
                        <a:ext uri="{9D8B030D-6E8A-4147-A177-3AD203B41FA5}">
                          <a16:colId xmlns:a16="http://schemas.microsoft.com/office/drawing/2014/main" val="3520219013"/>
                        </a:ext>
                      </a:extLst>
                    </a:gridCol>
                    <a:gridCol w="1145678">
                      <a:extLst>
                        <a:ext uri="{9D8B030D-6E8A-4147-A177-3AD203B41FA5}">
                          <a16:colId xmlns:a16="http://schemas.microsoft.com/office/drawing/2014/main" val="2176412537"/>
                        </a:ext>
                      </a:extLst>
                    </a:gridCol>
                    <a:gridCol w="1145678">
                      <a:extLst>
                        <a:ext uri="{9D8B030D-6E8A-4147-A177-3AD203B41FA5}">
                          <a16:colId xmlns:a16="http://schemas.microsoft.com/office/drawing/2014/main" val="3024426925"/>
                        </a:ext>
                      </a:extLst>
                    </a:gridCol>
                    <a:gridCol w="1145678">
                      <a:extLst>
                        <a:ext uri="{9D8B030D-6E8A-4147-A177-3AD203B41FA5}">
                          <a16:colId xmlns:a16="http://schemas.microsoft.com/office/drawing/2014/main" val="1125688635"/>
                        </a:ext>
                      </a:extLst>
                    </a:gridCol>
                  </a:tblGrid>
                  <a:tr h="4009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 anchor="ctr">
                        <a:blipFill>
                          <a:blip r:embed="rId2"/>
                          <a:stretch>
                            <a:fillRect t="-1515" r="-187129" b="-6030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 anchor="ctr">
                        <a:blipFill>
                          <a:blip r:embed="rId2"/>
                          <a:stretch>
                            <a:fillRect l="-161170" t="-1515" r="-201596" b="-6030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 anchor="ctr">
                        <a:blipFill>
                          <a:blip r:embed="rId2"/>
                          <a:stretch>
                            <a:fillRect l="-259788" t="-1515" r="-100529" b="-6030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361702" t="-1515" r="-1064" b="-6030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5036611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Total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 gridSpan="3"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44775306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Good </a:t>
                          </a:r>
                          <a:r>
                            <a:rPr lang="en-US" sz="1400" b="0" i="0" u="none" strike="noStrike" dirty="0" err="1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event+</a:t>
                          </a:r>
                          <a:r>
                            <a:rPr lang="en-US" altLang="zh-CN" sz="1400" b="0" i="0" u="none" strike="noStrike" dirty="0" err="1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B</a:t>
                          </a:r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veto</a:t>
                          </a:r>
                        </a:p>
                      </a:txBody>
                      <a:tcPr marL="9525" marR="9525" marT="9525" marB="0" anchor="ctr"/>
                    </a:tc>
                    <a:tc gridSpan="3"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77.99%</a:t>
                          </a:r>
                          <a:endParaRPr lang="en-US" altLang="zh-CN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zh-CN" sz="1400" b="0" i="0" u="none" strike="noStrike" kern="1200" dirty="0" smtClean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zh-CN" sz="1400" b="0" i="0" u="none" strike="noStrike" kern="1200" dirty="0" smtClean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3973849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 good photons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45.57%</a:t>
                          </a: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9943652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t="-400000" r="-187129" b="-2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0.10%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15.80%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25.40%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24211417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 anchor="ctr">
                        <a:blipFill>
                          <a:blip r:embed="rId2"/>
                          <a:stretch>
                            <a:fillRect t="-500000" r="-187129" b="-1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0" i="0" u="none" strike="noStrike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11.44%</a:t>
                          </a: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3632404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 anchor="ctr">
                        <a:blipFill>
                          <a:blip r:embed="rId2"/>
                          <a:stretch>
                            <a:fillRect t="-600000" r="-187129" b="-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0" i="0" u="none" strike="noStrike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0.08%</a:t>
                          </a: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0313009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0" y="3563876"/>
                <a:ext cx="9144000" cy="304987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dirty="0" smtClean="0"/>
                  <a:t>For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𝒕𝒓𝒖𝒕𝒉</m:t>
                        </m:r>
                      </m:sub>
                      <m:sup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𝒍𝒆𝒑</m:t>
                        </m:r>
                      </m:sup>
                    </m:sSubSup>
                    <m:r>
                      <a:rPr lang="en-US" altLang="zh-CN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altLang="zh-CN" dirty="0" smtClean="0"/>
                  <a:t>, the lepton could be decayed from tau.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smtClean="0"/>
                  <a:t>For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𝒕𝒓𝒖𝒕𝒉</m:t>
                        </m:r>
                      </m:sub>
                      <m:sup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𝒍𝒆𝒑</m:t>
                        </m:r>
                      </m:sup>
                    </m:sSubSup>
                    <m:r>
                      <a:rPr lang="en-US" altLang="zh-CN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about 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16%</a:t>
                </a:r>
                <a:r>
                  <a:rPr lang="en-US" altLang="zh-CN" dirty="0" smtClean="0"/>
                  <a:t> events could be tagged.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smtClean="0"/>
                  <a:t>For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𝒕𝒓𝒖𝒕𝒉</m:t>
                        </m:r>
                      </m:sub>
                      <m:sup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𝒍𝒆𝒑</m:t>
                        </m:r>
                      </m:sup>
                    </m:sSubSup>
                    <m:r>
                      <a:rPr lang="en-US" altLang="zh-CN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altLang="zh-CN" dirty="0" smtClean="0"/>
                  <a:t>, 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11%</a:t>
                </a:r>
                <a:r>
                  <a:rPr lang="en-US" altLang="zh-CN" dirty="0" smtClean="0"/>
                  <a:t> would be tagged as 2 lepton events, and 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14%</a:t>
                </a:r>
                <a:r>
                  <a:rPr lang="en-US" altLang="zh-CN" dirty="0" smtClean="0"/>
                  <a:t> would be tagged as 1 lepton events.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dirty="0"/>
                  <a:t>Very rare to see &gt;2 lepton events. (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𝑍𝑍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𝛾𝛾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r>
                  <a:rPr lang="en-US" altLang="zh-CN" dirty="0"/>
                  <a:t>)</a:t>
                </a:r>
                <a:endParaRPr lang="en-US" altLang="zh-CN" dirty="0" smtClean="0"/>
              </a:p>
              <a:p>
                <a:endParaRPr lang="en-US" altLang="zh-CN" dirty="0"/>
              </a:p>
              <a:p>
                <a:r>
                  <a:rPr lang="en-US" altLang="zh-CN" dirty="0" smtClean="0"/>
                  <a:t>Combination Strategy to be discussed.</a:t>
                </a:r>
                <a:endParaRPr lang="zh-CN" altLang="en-US" dirty="0"/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63876"/>
                <a:ext cx="9144000" cy="3049874"/>
              </a:xfrm>
              <a:prstGeom prst="rect">
                <a:avLst/>
              </a:prstGeom>
              <a:blipFill>
                <a:blip r:embed="rId3"/>
                <a:stretch>
                  <a:fillRect l="-466" b="-2191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747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Distributions</a:t>
            </a:r>
            <a:endParaRPr lang="zh-CN" altLang="en-US" dirty="0"/>
          </a:p>
        </p:txBody>
      </p:sp>
      <p:pic>
        <p:nvPicPr>
          <p:cNvPr id="8" name="内容占位符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376" y="725488"/>
            <a:ext cx="4457248" cy="2879725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DE98-9F0E-4466-BFA2-63DEEB8D3947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22" name="内容占位符 21"/>
          <p:cNvPicPr>
            <a:picLocks noGrp="1" noChangeAspect="1"/>
          </p:cNvPicPr>
          <p:nvPr>
            <p:ph sz="half" idx="2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6" y="3614738"/>
            <a:ext cx="4457248" cy="2879725"/>
          </a:xfrm>
        </p:spPr>
      </p:pic>
      <p:sp>
        <p:nvSpPr>
          <p:cNvPr id="21" name="文本框 20"/>
          <p:cNvSpPr txBox="1"/>
          <p:nvPr/>
        </p:nvSpPr>
        <p:spPr>
          <a:xfrm>
            <a:off x="3746119" y="195344"/>
            <a:ext cx="388223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Different peak.</a:t>
            </a:r>
          </a:p>
          <a:p>
            <a:r>
              <a:rPr lang="en-US" altLang="zh-CN" dirty="0" smtClean="0"/>
              <a:t>Explained by </a:t>
            </a:r>
            <a:r>
              <a:rPr lang="en-US" altLang="zh-CN" dirty="0" err="1" smtClean="0"/>
              <a:t>Huirun</a:t>
            </a:r>
            <a:r>
              <a:rPr lang="en-US" altLang="zh-CN" dirty="0" smtClean="0"/>
              <a:t> in the previous talk.</a:t>
            </a:r>
            <a:endParaRPr lang="zh-CN" altLang="en-US" dirty="0"/>
          </a:p>
        </p:txBody>
      </p:sp>
      <p:pic>
        <p:nvPicPr>
          <p:cNvPr id="25" name="内容占位符 24"/>
          <p:cNvPicPr>
            <a:picLocks noGrp="1" noChangeAspect="1"/>
          </p:cNvPicPr>
          <p:nvPr>
            <p:ph sz="half" idx="2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376" y="3602038"/>
            <a:ext cx="4457248" cy="2879725"/>
          </a:xfrm>
        </p:spPr>
      </p:pic>
      <p:pic>
        <p:nvPicPr>
          <p:cNvPr id="27" name="内容占位符 26"/>
          <p:cNvPicPr>
            <a:picLocks noGrp="1" noChangeAspect="1"/>
          </p:cNvPicPr>
          <p:nvPr>
            <p:ph sz="half" idx="20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376" y="725488"/>
            <a:ext cx="4457248" cy="2879725"/>
          </a:xfrm>
        </p:spPr>
      </p:pic>
    </p:spTree>
    <p:extLst>
      <p:ext uri="{BB962C8B-B14F-4D97-AF65-F5344CB8AC3E}">
        <p14:creationId xmlns:p14="http://schemas.microsoft.com/office/powerpoint/2010/main" val="3881200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Particle numbers</a:t>
            </a:r>
            <a:endParaRPr lang="zh-CN" altLang="en-US" dirty="0"/>
          </a:p>
        </p:txBody>
      </p:sp>
      <p:pic>
        <p:nvPicPr>
          <p:cNvPr id="9" name="内容占位符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6" y="725488"/>
            <a:ext cx="4457248" cy="2879725"/>
          </a:xfr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753B-65AF-4DDB-A744-492B11FBDF8E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12</a:t>
            </a:fld>
            <a:endParaRPr lang="zh-CN" altLang="en-US"/>
          </a:p>
        </p:txBody>
      </p:sp>
      <p:pic>
        <p:nvPicPr>
          <p:cNvPr id="13" name="内容占位符 12"/>
          <p:cNvPicPr>
            <a:picLocks noGrp="1" noChangeAspect="1"/>
          </p:cNvPicPr>
          <p:nvPr>
            <p:ph sz="half" idx="2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6" y="3614738"/>
            <a:ext cx="4457248" cy="2879725"/>
          </a:xfrm>
        </p:spPr>
      </p:pic>
      <p:pic>
        <p:nvPicPr>
          <p:cNvPr id="14" name="内容占位符 13"/>
          <p:cNvPicPr>
            <a:picLocks noGrp="1" noChangeAspect="1"/>
          </p:cNvPicPr>
          <p:nvPr>
            <p:ph sz="half" idx="2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376" y="3602038"/>
            <a:ext cx="4457248" cy="2879725"/>
          </a:xfrm>
        </p:spPr>
      </p:pic>
      <p:pic>
        <p:nvPicPr>
          <p:cNvPr id="12" name="内容占位符 11"/>
          <p:cNvPicPr>
            <a:picLocks noGrp="1" noChangeAspect="1"/>
          </p:cNvPicPr>
          <p:nvPr>
            <p:ph sz="half" idx="20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376" y="725488"/>
            <a:ext cx="4457248" cy="2879725"/>
          </a:xfrm>
        </p:spPr>
      </p:pic>
    </p:spTree>
    <p:extLst>
      <p:ext uri="{BB962C8B-B14F-4D97-AF65-F5344CB8AC3E}">
        <p14:creationId xmlns:p14="http://schemas.microsoft.com/office/powerpoint/2010/main" val="1907083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Lepton</a:t>
            </a:r>
            <a:endParaRPr lang="zh-CN" altLang="en-US" dirty="0"/>
          </a:p>
        </p:txBody>
      </p:sp>
      <p:pic>
        <p:nvPicPr>
          <p:cNvPr id="9" name="内容占位符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6" y="725488"/>
            <a:ext cx="4457248" cy="2879725"/>
          </a:xfr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407B-F5E1-448A-A0B8-1A337443DC0A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13</a:t>
            </a:fld>
            <a:endParaRPr lang="zh-CN" altLang="en-US"/>
          </a:p>
        </p:txBody>
      </p:sp>
      <p:pic>
        <p:nvPicPr>
          <p:cNvPr id="11" name="内容占位符 10"/>
          <p:cNvPicPr>
            <a:picLocks noGrp="1" noChangeAspect="1"/>
          </p:cNvPicPr>
          <p:nvPr>
            <p:ph sz="half" idx="2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376" y="725488"/>
            <a:ext cx="4457248" cy="2879725"/>
          </a:xfrm>
        </p:spPr>
      </p:pic>
      <p:pic>
        <p:nvPicPr>
          <p:cNvPr id="12" name="内容占位符 11"/>
          <p:cNvPicPr>
            <a:picLocks noGrp="1" noChangeAspect="1"/>
          </p:cNvPicPr>
          <p:nvPr>
            <p:ph sz="half" idx="2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6" y="3614738"/>
            <a:ext cx="4457248" cy="2879725"/>
          </a:xfrm>
        </p:spPr>
      </p:pic>
      <p:pic>
        <p:nvPicPr>
          <p:cNvPr id="13" name="内容占位符 12"/>
          <p:cNvPicPr>
            <a:picLocks noGrp="1" noChangeAspect="1"/>
          </p:cNvPicPr>
          <p:nvPr>
            <p:ph sz="half" idx="2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376" y="3602038"/>
            <a:ext cx="4457248" cy="2879725"/>
          </a:xfrm>
        </p:spPr>
      </p:pic>
      <p:sp>
        <p:nvSpPr>
          <p:cNvPr id="10" name="文本框 9"/>
          <p:cNvSpPr txBox="1"/>
          <p:nvPr/>
        </p:nvSpPr>
        <p:spPr>
          <a:xfrm>
            <a:off x="2148733" y="614025"/>
            <a:ext cx="179461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Start at 10GeV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6998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Following feedback</a:t>
            </a:r>
            <a:endParaRPr lang="zh-CN" altLang="en-US" dirty="0"/>
          </a:p>
        </p:txBody>
      </p: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0" y="758750"/>
            <a:ext cx="9144000" cy="55042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Lei, </a:t>
            </a:r>
            <a:r>
              <a:rPr lang="en-US" altLang="zh-CN" dirty="0" err="1" smtClean="0"/>
              <a:t>Huirun</a:t>
            </a:r>
            <a:r>
              <a:rPr lang="en-US" altLang="zh-CN" dirty="0" smtClean="0"/>
              <a:t>, Tau Handler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Ask </a:t>
            </a:r>
            <a:r>
              <a:rPr lang="en-US" altLang="zh-CN" dirty="0" err="1" smtClean="0"/>
              <a:t>Hgam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convenor</a:t>
            </a:r>
            <a:r>
              <a:rPr lang="en-US" altLang="zh-CN" dirty="0" smtClean="0"/>
              <a:t> for help, add tau to framework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Need to migrate to latest release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Validation</a:t>
            </a:r>
          </a:p>
          <a:p>
            <a:pPr lvl="1"/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1B8B-9290-4D0C-A0DC-655EC71586DC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584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HH-&gt;</a:t>
            </a:r>
            <a:r>
              <a:rPr lang="en-US" altLang="zh-CN" dirty="0" err="1" smtClean="0"/>
              <a:t>yy+multilepton</a:t>
            </a:r>
            <a:r>
              <a:rPr lang="en-US" altLang="zh-CN" dirty="0"/>
              <a:t> Samples 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0" y="758746"/>
                <a:ext cx="9144000" cy="5729132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dirty="0" smtClean="0"/>
                  <a:t>Environment: </a:t>
                </a:r>
                <a:r>
                  <a:rPr lang="en-US" altLang="zh-CN" dirty="0" err="1" smtClean="0"/>
                  <a:t>Hgam</a:t>
                </a:r>
                <a:r>
                  <a:rPr lang="en-US" altLang="zh-CN" dirty="0" smtClean="0"/>
                  <a:t> Framework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dirty="0" err="1" smtClean="0"/>
                  <a:t>AnalysisBase</a:t>
                </a:r>
                <a:r>
                  <a:rPr lang="en-US" altLang="zh-CN" dirty="0" smtClean="0"/>
                  <a:t> </a:t>
                </a:r>
                <a:r>
                  <a:rPr lang="en-US" altLang="zh-CN" dirty="0" smtClean="0"/>
                  <a:t>21.2.72 </a:t>
                </a:r>
                <a:r>
                  <a:rPr lang="en-US" altLang="zh-CN" dirty="0"/>
                  <a:t>and </a:t>
                </a:r>
                <a:r>
                  <a:rPr lang="en-US" altLang="zh-CN" dirty="0" err="1"/>
                  <a:t>HGamCore</a:t>
                </a:r>
                <a:r>
                  <a:rPr lang="en-US" altLang="zh-CN" dirty="0"/>
                  <a:t> tag </a:t>
                </a:r>
                <a:r>
                  <a:rPr lang="en-US" altLang="zh-CN" dirty="0" smtClean="0"/>
                  <a:t>v1.8.33-h024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smtClean="0"/>
                  <a:t>Samples:	non-resonance, </a:t>
                </a:r>
                <a:r>
                  <a:rPr lang="en-US" altLang="zh-CN" sz="2200" dirty="0" smtClean="0"/>
                  <a:t>MC16a/d/e, 1M in total, (12:17:21)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sz="1400" dirty="0" smtClean="0"/>
                  <a:t>mc16_13TeV.450697.aMcAtNloHerwig7EvtGen_UEEE5_CTEQ6L1_CT10ME_hh_yyXX1L.deriv.DAOD_HIGG1D1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sz="1400" dirty="0" smtClean="0"/>
                  <a:t>mc16_13TeV.450698.aMcAtNloHerwig7EvtGen_UEEE5_CTEQ6L1_CT10ME_hh_yyXX2L.deriv.DAOD_HIGG1D1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000" dirty="0" err="1" smtClean="0"/>
                  <a:t>WWyy+ZZyy</a:t>
                </a:r>
                <a:r>
                  <a:rPr lang="en-US" altLang="zh-CN" sz="2000" dirty="0" smtClean="0"/>
                  <a:t>+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𝜏𝜏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𝑦𝑦</m:t>
                    </m:r>
                  </m:oMath>
                </a14:m>
                <a:endParaRPr lang="en-US" altLang="zh-CN" sz="2000" dirty="0" smtClean="0"/>
              </a:p>
              <a:p>
                <a:pPr lvl="1">
                  <a:lnSpc>
                    <a:spcPct val="150000"/>
                  </a:lnSpc>
                </a:pPr>
                <a:r>
                  <a:rPr lang="en-US" altLang="zh-CN" sz="1600" dirty="0" smtClean="0"/>
                  <a:t>No available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altLang="zh-CN" sz="1600" dirty="0" smtClean="0"/>
                  <a:t> information yet. Currently focus on lepton (e/</a:t>
                </a:r>
                <a14:m>
                  <m:oMath xmlns:m="http://schemas.openxmlformats.org/officeDocument/2006/math"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sz="1600" dirty="0" smtClean="0"/>
                  <a:t>).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sz="1600" dirty="0" smtClean="0"/>
                  <a:t>Would try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altLang="zh-CN" sz="1600" dirty="0" smtClean="0"/>
                  <a:t> veto cut to avoid the overlap with Lei’s group.</a:t>
                </a:r>
                <a:endParaRPr lang="en-US" altLang="zh-CN" sz="1600" dirty="0" smtClean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58746"/>
                <a:ext cx="9144000" cy="5729132"/>
              </a:xfrm>
              <a:blipFill>
                <a:blip r:embed="rId2"/>
                <a:stretch>
                  <a:fillRect l="-12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DA7D-BBD3-4555-90A8-61EE446775E4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pPr/>
              <a:t>2</a:t>
            </a:fld>
            <a:endParaRPr lang="zh-CN" altLang="en-US"/>
          </a:p>
        </p:txBody>
      </p:sp>
      <p:pic>
        <p:nvPicPr>
          <p:cNvPr id="7" name="内容占位符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586" y="4720911"/>
            <a:ext cx="2981414" cy="176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7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Selections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-25052" y="675118"/>
                <a:ext cx="9144000" cy="6182882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400" dirty="0"/>
                  <a:t>Good Event </a:t>
                </a:r>
                <a:endParaRPr lang="en-US" altLang="zh-CN" sz="2400" dirty="0" smtClean="0"/>
              </a:p>
              <a:p>
                <a:pPr lvl="1">
                  <a:lnSpc>
                    <a:spcPct val="150000"/>
                  </a:lnSpc>
                </a:pPr>
                <a:r>
                  <a:rPr lang="en-US" altLang="zh-CN" sz="2000" dirty="0" smtClean="0"/>
                  <a:t>Derivation; Duplicate; GRL; Trigger; DQ; Vertex……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sz="2000" dirty="0" smtClean="0"/>
                  <a:t>B veto: 			WP: MV2c10_FixedCutBEff_70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400" dirty="0" smtClean="0"/>
                  <a:t>2 Tight photons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sz="2000" dirty="0"/>
                  <a:t>Trigger: </a:t>
                </a:r>
                <a:r>
                  <a:rPr lang="en-US" altLang="zh-CN" sz="1600" dirty="0"/>
                  <a:t>HLT_g35_loose_g25_loose/ </a:t>
                </a:r>
                <a:r>
                  <a:rPr lang="en-US" altLang="zh-CN" sz="1600" dirty="0" smtClean="0"/>
                  <a:t>HLT_g35_medium_g25_medium_L12EM20VH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sz="2000" dirty="0" smtClean="0"/>
                  <a:t>Tight PID, Isolation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𝑦𝑦</m:t>
                            </m:r>
                          </m:sub>
                        </m:sSub>
                      </m:den>
                    </m:f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&gt;0.35,</m:t>
                    </m:r>
                    <m:f>
                      <m:f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𝑝</m:t>
                        </m:r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𝑦𝑦</m:t>
                            </m:r>
                          </m:sub>
                        </m:sSub>
                      </m:den>
                    </m:f>
                    <m:r>
                      <a:rPr lang="en-US" altLang="zh-CN" sz="2000" i="1">
                        <a:latin typeface="Cambria Math" panose="02040503050406030204" pitchFamily="18" charset="0"/>
                      </a:rPr>
                      <m:t>&gt;0.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US" altLang="zh-CN" sz="2000" dirty="0" smtClean="0"/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&gt;35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</a:rPr>
                      <m:t>GeV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&gt;25</m:t>
                    </m:r>
                    <m:r>
                      <m:rPr>
                        <m:sty m:val="p"/>
                      </m:rPr>
                      <a:rPr lang="en-US" altLang="zh-CN" sz="2000" b="0" i="0" smtClean="0">
                        <a:latin typeface="Cambria Math" panose="02040503050406030204" pitchFamily="18" charset="0"/>
                      </a:rPr>
                      <m:t>GeV</m:t>
                    </m:r>
                  </m:oMath>
                </a14:m>
                <a:endParaRPr lang="en-US" altLang="zh-CN" sz="2000" dirty="0" smtClean="0"/>
              </a:p>
              <a:p>
                <a:pPr>
                  <a:lnSpc>
                    <a:spcPct val="150000"/>
                  </a:lnSpc>
                </a:pPr>
                <a:r>
                  <a:rPr lang="en-US" altLang="zh-CN" sz="2400" dirty="0" smtClean="0"/>
                  <a:t>TMW(Tight Mass Window):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𝑦𝑦</m:t>
                            </m:r>
                          </m:sub>
                        </m:s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−125.09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&lt;5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</a:rPr>
                      <m:t>GeV</m:t>
                    </m:r>
                  </m:oMath>
                </a14:m>
                <a:endParaRPr lang="en-US" altLang="zh-CN" sz="2400" dirty="0" smtClean="0"/>
              </a:p>
              <a:p>
                <a:pPr marL="457200" lvl="1" indent="0">
                  <a:lnSpc>
                    <a:spcPct val="150000"/>
                  </a:lnSpc>
                  <a:buNone/>
                </a:pPr>
                <a:endParaRPr lang="en-US" altLang="zh-CN" dirty="0" smtClean="0"/>
              </a:p>
              <a:p>
                <a:pPr lvl="1"/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25052" y="675118"/>
                <a:ext cx="9144000" cy="6182882"/>
              </a:xfrm>
              <a:blipFill>
                <a:blip r:embed="rId2"/>
                <a:stretch>
                  <a:fillRect l="-9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911E4-3B1C-402F-8C14-577E02A7A9FB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231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Selections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0" y="758746"/>
                <a:ext cx="9144000" cy="5729136"/>
              </a:xfrm>
            </p:spPr>
            <p:txBody>
              <a:bodyPr>
                <a:normAutofit fontScale="70000" lnSpcReduction="20000"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altLang="zh-CN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zh-CN" dirty="0" smtClean="0"/>
                  <a:t> </a:t>
                </a:r>
                <a:r>
                  <a:rPr lang="en-US" altLang="zh-CN" dirty="0" smtClean="0"/>
                  <a:t>Good leptons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dirty="0" smtClean="0"/>
                  <a:t>IP: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&lt;0.5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r>
                  <a:rPr lang="en-US" altLang="zh-CN" dirty="0" smtClean="0"/>
                  <a:t>;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e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&lt;5, 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𝜎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</a:rPr>
                      <m:t>&lt;3,</m:t>
                    </m:r>
                  </m:oMath>
                </a14:m>
                <a:endParaRPr lang="en-US" altLang="zh-CN" dirty="0" smtClean="0"/>
              </a:p>
              <a:p>
                <a:pPr lvl="1">
                  <a:lnSpc>
                    <a:spcPct val="150000"/>
                  </a:lnSpc>
                </a:pPr>
                <a:r>
                  <a:rPr lang="en-US" altLang="zh-CN" dirty="0" smtClean="0"/>
                  <a:t>e: HV, OQ;	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zh-CN" dirty="0" smtClean="0"/>
                  <a:t> Not Bad;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dirty="0" smtClean="0"/>
                  <a:t>Isolation</a:t>
                </a:r>
                <a:r>
                  <a:rPr lang="en-US" altLang="zh-CN" dirty="0" smtClean="0"/>
                  <a:t>;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dirty="0" smtClean="0"/>
                  <a:t>Tight </a:t>
                </a:r>
                <a:r>
                  <a:rPr lang="en-US" altLang="zh-CN" dirty="0" smtClean="0"/>
                  <a:t>PID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</a:rPr>
                      <m:t>&lt;2.7</m:t>
                    </m:r>
                  </m:oMath>
                </a14:m>
                <a:r>
                  <a:rPr lang="en-US" altLang="zh-CN" dirty="0"/>
                  <a:t>,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&lt;1.37 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 1.52&lt;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&lt;2.47.</m:t>
                    </m:r>
                  </m:oMath>
                </a14:m>
                <a:r>
                  <a:rPr lang="en-US" altLang="zh-CN" dirty="0"/>
                  <a:t> 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dirty="0"/>
                  <a:t>Pt: 10 </a:t>
                </a:r>
                <a:r>
                  <a:rPr lang="en-US" altLang="zh-CN" dirty="0" smtClean="0"/>
                  <a:t>GeV</a:t>
                </a:r>
                <a:endParaRPr lang="en-US" altLang="zh-CN" dirty="0" smtClean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smtClean="0"/>
                  <a:t>Overlap removal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dirty="0" smtClean="0"/>
                  <a:t>e,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altLang="zh-CN" dirty="0" smtClean="0"/>
                  <a:t>, jets.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smtClean="0"/>
                  <a:t>If 2 lepton: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dirty="0" smtClean="0"/>
                  <a:t>Opposite sign.	</a:t>
                </a:r>
                <a:r>
                  <a:rPr lang="en-US" altLang="zh-CN" sz="1600" dirty="0" smtClean="0"/>
                  <a:t>Very </a:t>
                </a:r>
                <a:r>
                  <a:rPr lang="en-US" altLang="zh-CN" sz="1600" dirty="0" smtClean="0"/>
                  <a:t>rare for good leptons&gt;2, so usually compare the largest 2 leptons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altLang="zh-CN" dirty="0" smtClean="0"/>
                  <a:t>Z </a:t>
                </a:r>
                <a:r>
                  <a:rPr lang="en-US" altLang="zh-CN" dirty="0" smtClean="0"/>
                  <a:t>veto		if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𝑒𝑒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𝜇𝜇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𝑛𝑜𝑡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</m:d>
                      </m:den>
                    </m:f>
                  </m:oMath>
                </a14:m>
                <a:r>
                  <a:rPr lang="en-US" altLang="zh-CN" dirty="0" smtClean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𝑙𝑙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−91.09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&gt;10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GeV</m:t>
                    </m:r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58746"/>
                <a:ext cx="9144000" cy="5729136"/>
              </a:xfrm>
              <a:blipFill>
                <a:blip r:embed="rId2"/>
                <a:stretch>
                  <a:fillRect l="-600" b="-34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2E99-949C-4723-AF08-269A5E806DD1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776958" y="1034041"/>
            <a:ext cx="308503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All are </a:t>
            </a:r>
            <a:r>
              <a:rPr lang="en-US" altLang="zh-CN" dirty="0" err="1" smtClean="0"/>
              <a:t>Hgam</a:t>
            </a:r>
            <a:r>
              <a:rPr lang="en-US" altLang="zh-CN" dirty="0" smtClean="0"/>
              <a:t> default selections.</a:t>
            </a:r>
          </a:p>
          <a:p>
            <a:r>
              <a:rPr lang="en-US" altLang="zh-CN" dirty="0" smtClean="0"/>
              <a:t>Not apply lepton trigger yet.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4176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Lepton </a:t>
            </a:r>
            <a:r>
              <a:rPr lang="en-US" altLang="zh-CN" dirty="0" smtClean="0"/>
              <a:t>Filter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8601-2E1B-4C6B-A3F5-F33C67455998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8" name="内容占位符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4625" y="2684471"/>
            <a:ext cx="6452075" cy="416853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矩形 8"/>
              <p:cNvSpPr/>
              <p:nvPr/>
            </p:nvSpPr>
            <p:spPr>
              <a:xfrm>
                <a:off x="0" y="789835"/>
                <a:ext cx="7246834" cy="1797030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 smtClean="0"/>
                  <a:t>MultiElecMuTauFilter </a:t>
                </a:r>
                <a:r>
                  <a:rPr lang="en-US" altLang="zh-CN" dirty="0" smtClean="0"/>
                  <a:t>are applied to generate the sample.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dirty="0"/>
                  <a:t>F</a:t>
                </a:r>
                <a:r>
                  <a:rPr lang="en-US" altLang="zh-CN" dirty="0" smtClean="0"/>
                  <a:t>ilter </a:t>
                </a:r>
                <a:r>
                  <a:rPr lang="en-US" altLang="zh-CN" dirty="0"/>
                  <a:t>weighted efficiency: #</a:t>
                </a:r>
                <a:r>
                  <a:rPr lang="zh-CN" altLang="en-US" dirty="0"/>
                  <a:t>𝑙 </a:t>
                </a:r>
                <a:r>
                  <a:rPr lang="en-US" altLang="zh-CN" dirty="0"/>
                  <a:t>= 1(17.1%), #</a:t>
                </a:r>
                <a:r>
                  <a:rPr lang="zh-CN" altLang="en-US" dirty="0"/>
                  <a:t>𝑙 </a:t>
                </a:r>
                <a:r>
                  <a:rPr lang="en-US" altLang="zh-CN" dirty="0"/>
                  <a:t>&gt;= 2(10.0</a:t>
                </a:r>
                <a:r>
                  <a:rPr lang="en-US" altLang="zh-CN" dirty="0" smtClean="0"/>
                  <a:t>%). (Here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𝐻𝑎𝑑</m:t>
                        </m:r>
                      </m:sub>
                    </m:sSub>
                  </m:oMath>
                </a14:m>
                <a:r>
                  <a:rPr lang="en-US" altLang="zh-CN" dirty="0" smtClean="0"/>
                  <a:t>.)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err="1" smtClean="0"/>
                  <a:t>Fliter</a:t>
                </a:r>
                <a:r>
                  <a:rPr lang="en-US" altLang="zh-CN" dirty="0" smtClean="0"/>
                  <a:t> lepton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𝑣𝑖𝑠</m:t>
                        </m:r>
                      </m:sub>
                    </m:sSub>
                  </m:oMath>
                </a14:m>
                <a:r>
                  <a:rPr lang="en-US" altLang="zh-CN" dirty="0" smtClean="0"/>
                  <a:t> cut 7GeV; different with </a:t>
                </a:r>
                <a:r>
                  <a:rPr lang="en-US" altLang="zh-CN" dirty="0" err="1" smtClean="0"/>
                  <a:t>Hgam</a:t>
                </a:r>
                <a:r>
                  <a:rPr lang="en-US" altLang="zh-CN" dirty="0" smtClean="0"/>
                  <a:t> 10GeV configuration.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smtClean="0"/>
                  <a:t>Even for 2l sample, 1l events are dominant.</a:t>
                </a:r>
              </a:p>
            </p:txBody>
          </p:sp>
        </mc:Choice>
        <mc:Fallback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89835"/>
                <a:ext cx="7246834" cy="1797030"/>
              </a:xfrm>
              <a:prstGeom prst="rect">
                <a:avLst/>
              </a:prstGeom>
              <a:blipFill>
                <a:blip r:embed="rId3"/>
                <a:stretch>
                  <a:fillRect l="-588" b="-2027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109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General </a:t>
            </a:r>
            <a:r>
              <a:rPr lang="en-US" altLang="zh-CN" dirty="0" err="1" smtClean="0"/>
              <a:t>Cutflow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E8E1-23AC-454D-9A19-C0A23D2B761E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6</a:t>
            </a:fld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内容占位符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424991650"/>
                  </p:ext>
                </p:extLst>
              </p:nvPr>
            </p:nvGraphicFramePr>
            <p:xfrm>
              <a:off x="905853" y="791695"/>
              <a:ext cx="7375023" cy="4009800"/>
            </p:xfrm>
            <a:graphic>
              <a:graphicData uri="http://schemas.openxmlformats.org/drawingml/2006/table">
                <a:tbl>
                  <a:tblPr>
                    <a:tableStyleId>{775DCB02-9BB8-47FD-8907-85C794F793BA}</a:tableStyleId>
                  </a:tblPr>
                  <a:tblGrid>
                    <a:gridCol w="2011371">
                      <a:extLst>
                        <a:ext uri="{9D8B030D-6E8A-4147-A177-3AD203B41FA5}">
                          <a16:colId xmlns:a16="http://schemas.microsoft.com/office/drawing/2014/main" val="3520219013"/>
                        </a:ext>
                      </a:extLst>
                    </a:gridCol>
                    <a:gridCol w="893942">
                      <a:extLst>
                        <a:ext uri="{9D8B030D-6E8A-4147-A177-3AD203B41FA5}">
                          <a16:colId xmlns:a16="http://schemas.microsoft.com/office/drawing/2014/main" val="2176412537"/>
                        </a:ext>
                      </a:extLst>
                    </a:gridCol>
                    <a:gridCol w="893942">
                      <a:extLst>
                        <a:ext uri="{9D8B030D-6E8A-4147-A177-3AD203B41FA5}">
                          <a16:colId xmlns:a16="http://schemas.microsoft.com/office/drawing/2014/main" val="3024426925"/>
                        </a:ext>
                      </a:extLst>
                    </a:gridCol>
                    <a:gridCol w="893942">
                      <a:extLst>
                        <a:ext uri="{9D8B030D-6E8A-4147-A177-3AD203B41FA5}">
                          <a16:colId xmlns:a16="http://schemas.microsoft.com/office/drawing/2014/main" val="1125688635"/>
                        </a:ext>
                      </a:extLst>
                    </a:gridCol>
                    <a:gridCol w="893942">
                      <a:extLst>
                        <a:ext uri="{9D8B030D-6E8A-4147-A177-3AD203B41FA5}">
                          <a16:colId xmlns:a16="http://schemas.microsoft.com/office/drawing/2014/main" val="3295804626"/>
                        </a:ext>
                      </a:extLst>
                    </a:gridCol>
                    <a:gridCol w="893942">
                      <a:extLst>
                        <a:ext uri="{9D8B030D-6E8A-4147-A177-3AD203B41FA5}">
                          <a16:colId xmlns:a16="http://schemas.microsoft.com/office/drawing/2014/main" val="3877987548"/>
                        </a:ext>
                      </a:extLst>
                    </a:gridCol>
                    <a:gridCol w="893942">
                      <a:extLst>
                        <a:ext uri="{9D8B030D-6E8A-4147-A177-3AD203B41FA5}">
                          <a16:colId xmlns:a16="http://schemas.microsoft.com/office/drawing/2014/main" val="3594022891"/>
                        </a:ext>
                      </a:extLst>
                    </a:gridCol>
                  </a:tblGrid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800" b="0" i="0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  <m:t>Eff</m:t>
                                    </m:r>
                                  </m:e>
                                  <m:sub>
                                    <m:r>
                                      <a:rPr lang="en-US" altLang="zh-CN" sz="18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  <m:t>𝑐𝑜𝑚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16a 1l</a:t>
                          </a:r>
                          <a:endParaRPr lang="en-US" altLang="zh-CN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16d 1l</a:t>
                          </a:r>
                          <a:r>
                            <a:rPr lang="en-US" altLang="zh-CN" sz="18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</a:t>
                          </a:r>
                          <a:endParaRPr lang="en-US" altLang="zh-CN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16e 1l</a:t>
                          </a:r>
                          <a:endParaRPr lang="en-US" altLang="zh-CN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16a 2l</a:t>
                          </a:r>
                          <a:endParaRPr lang="en-US" altLang="zh-CN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16d 2l</a:t>
                          </a:r>
                          <a:endParaRPr lang="en-US" altLang="zh-CN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16e 2l</a:t>
                          </a:r>
                          <a:endParaRPr lang="en-US" altLang="zh-CN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5036611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Total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44775306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Good </a:t>
                          </a:r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event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82.58%</a:t>
                          </a:r>
                          <a:endParaRPr lang="zh-CN" altLang="en-US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82.42%</a:t>
                          </a:r>
                          <a:endParaRPr lang="zh-CN" altLang="en-US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82.36%</a:t>
                          </a:r>
                          <a:endParaRPr lang="zh-CN" altLang="en-US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86.38%</a:t>
                          </a:r>
                          <a:endParaRPr lang="zh-CN" altLang="en-US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86.31%</a:t>
                          </a:r>
                          <a:endParaRPr lang="zh-CN" altLang="en-US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86.19%</a:t>
                          </a:r>
                          <a:endParaRPr lang="zh-CN" altLang="en-US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3973849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B veto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76.78%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76.50%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76.38%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79.69%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79.48%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79.31%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5115594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 good photons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49.24%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47.24%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47.07%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50.50%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48.59%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48.42%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9943652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US" altLang="zh-CN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altLang="zh-CN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US" sz="14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good leptons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16.90%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15.94%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15.92%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21.28%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20.09%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19.90%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24211417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altLang="zh-CN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en-US" altLang="zh-CN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US" altLang="zh-CN" sz="14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good </a:t>
                          </a:r>
                          <a:r>
                            <a:rPr lang="en-US" altLang="zh-CN" sz="14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leptons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5.87%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5.41%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5.29%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3632404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OS</a:t>
                          </a:r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&amp;Z</a:t>
                          </a:r>
                          <a:r>
                            <a:rPr lang="en-US" sz="14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</a:t>
                          </a:r>
                          <a:r>
                            <a:rPr lang="en-US" sz="14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Veto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5.81%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5.36%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5.24%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2239650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TMW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5.61%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5.16%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5.04%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3586358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Final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16.90%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15.94%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15.92%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5.61%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5.16%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5.04%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734282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内容占位符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424991650"/>
                  </p:ext>
                </p:extLst>
              </p:nvPr>
            </p:nvGraphicFramePr>
            <p:xfrm>
              <a:off x="905853" y="791695"/>
              <a:ext cx="7375023" cy="4009800"/>
            </p:xfrm>
            <a:graphic>
              <a:graphicData uri="http://schemas.openxmlformats.org/drawingml/2006/table">
                <a:tbl>
                  <a:tblPr>
                    <a:tableStyleId>{775DCB02-9BB8-47FD-8907-85C794F793BA}</a:tableStyleId>
                  </a:tblPr>
                  <a:tblGrid>
                    <a:gridCol w="2011371">
                      <a:extLst>
                        <a:ext uri="{9D8B030D-6E8A-4147-A177-3AD203B41FA5}">
                          <a16:colId xmlns:a16="http://schemas.microsoft.com/office/drawing/2014/main" val="3520219013"/>
                        </a:ext>
                      </a:extLst>
                    </a:gridCol>
                    <a:gridCol w="893942">
                      <a:extLst>
                        <a:ext uri="{9D8B030D-6E8A-4147-A177-3AD203B41FA5}">
                          <a16:colId xmlns:a16="http://schemas.microsoft.com/office/drawing/2014/main" val="2176412537"/>
                        </a:ext>
                      </a:extLst>
                    </a:gridCol>
                    <a:gridCol w="893942">
                      <a:extLst>
                        <a:ext uri="{9D8B030D-6E8A-4147-A177-3AD203B41FA5}">
                          <a16:colId xmlns:a16="http://schemas.microsoft.com/office/drawing/2014/main" val="3024426925"/>
                        </a:ext>
                      </a:extLst>
                    </a:gridCol>
                    <a:gridCol w="893942">
                      <a:extLst>
                        <a:ext uri="{9D8B030D-6E8A-4147-A177-3AD203B41FA5}">
                          <a16:colId xmlns:a16="http://schemas.microsoft.com/office/drawing/2014/main" val="1125688635"/>
                        </a:ext>
                      </a:extLst>
                    </a:gridCol>
                    <a:gridCol w="893942">
                      <a:extLst>
                        <a:ext uri="{9D8B030D-6E8A-4147-A177-3AD203B41FA5}">
                          <a16:colId xmlns:a16="http://schemas.microsoft.com/office/drawing/2014/main" val="3295804626"/>
                        </a:ext>
                      </a:extLst>
                    </a:gridCol>
                    <a:gridCol w="893942">
                      <a:extLst>
                        <a:ext uri="{9D8B030D-6E8A-4147-A177-3AD203B41FA5}">
                          <a16:colId xmlns:a16="http://schemas.microsoft.com/office/drawing/2014/main" val="3877987548"/>
                        </a:ext>
                      </a:extLst>
                    </a:gridCol>
                    <a:gridCol w="893942">
                      <a:extLst>
                        <a:ext uri="{9D8B030D-6E8A-4147-A177-3AD203B41FA5}">
                          <a16:colId xmlns:a16="http://schemas.microsoft.com/office/drawing/2014/main" val="3594022891"/>
                        </a:ext>
                      </a:extLst>
                    </a:gridCol>
                  </a:tblGrid>
                  <a:tr h="4009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 anchor="ctr">
                        <a:blipFill>
                          <a:blip r:embed="rId2"/>
                          <a:stretch>
                            <a:fillRect r="-267273" b="-9030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16a 1l</a:t>
                          </a:r>
                          <a:endParaRPr lang="en-US" altLang="zh-CN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16d 1l</a:t>
                          </a:r>
                          <a:r>
                            <a:rPr lang="en-US" altLang="zh-CN" sz="18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</a:t>
                          </a:r>
                          <a:endParaRPr lang="en-US" altLang="zh-CN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16e 1l</a:t>
                          </a:r>
                          <a:endParaRPr lang="en-US" altLang="zh-CN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16a 2l</a:t>
                          </a:r>
                          <a:endParaRPr lang="en-US" altLang="zh-CN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16d 2l</a:t>
                          </a:r>
                          <a:endParaRPr lang="en-US" altLang="zh-CN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8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16e 2l</a:t>
                          </a:r>
                          <a:endParaRPr lang="en-US" altLang="zh-CN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5036611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Total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44775306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Good </a:t>
                          </a:r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event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82.58%</a:t>
                          </a:r>
                          <a:endParaRPr lang="zh-CN" altLang="en-US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82.42%</a:t>
                          </a:r>
                          <a:endParaRPr lang="zh-CN" altLang="en-US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82.36%</a:t>
                          </a:r>
                          <a:endParaRPr lang="zh-CN" altLang="en-US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86.38%</a:t>
                          </a:r>
                          <a:endParaRPr lang="zh-CN" altLang="en-US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86.31%</a:t>
                          </a:r>
                          <a:endParaRPr lang="zh-CN" altLang="en-US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86.19%</a:t>
                          </a:r>
                          <a:endParaRPr lang="zh-CN" altLang="en-US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3973849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B veto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76.78%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76.50%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76.38%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79.69%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79.48%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79.31%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5115594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 good photons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49.24%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47.24%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47.07%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50.50%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48.59%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48.42%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9943652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t="-507692" r="-267273" b="-41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16.90%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15.94%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15.92%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21.28%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20.09%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19.90%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24211417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 anchor="ctr">
                        <a:blipFill>
                          <a:blip r:embed="rId2"/>
                          <a:stretch>
                            <a:fillRect t="-598485" r="-267273" b="-30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5.87%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5.41%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5.29%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3632404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OS</a:t>
                          </a:r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&amp;Z</a:t>
                          </a:r>
                          <a:r>
                            <a:rPr lang="en-US" sz="14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</a:t>
                          </a:r>
                          <a:r>
                            <a:rPr lang="en-US" sz="14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Veto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5.81%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5.36%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5.24%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2239650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TMW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5.61%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5.16%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5.04%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3586358"/>
                      </a:ext>
                    </a:extLst>
                  </a:tr>
                  <a:tr h="40098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Final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16.90%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15.94%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15.92%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5.61%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5.16%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5.04%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734282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文本框 7"/>
          <p:cNvSpPr txBox="1"/>
          <p:nvPr/>
        </p:nvSpPr>
        <p:spPr>
          <a:xfrm>
            <a:off x="905853" y="4917348"/>
            <a:ext cx="737502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Generally mc 16a/d/e have no significant difference.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Here lepton effiencicy is calculated by </a:t>
            </a:r>
            <a:r>
              <a:rPr lang="en-US" altLang="zh-CN" dirty="0" err="1" smtClean="0"/>
              <a:t>N_passed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N_tot_sample</a:t>
            </a:r>
            <a:r>
              <a:rPr lang="en-US" altLang="zh-CN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Actually as the sample is not pure 1l/2l sample, would be underestimated.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7041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Photon Selections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80DE-AA08-4E1A-94EA-E85CFF30243F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7</a:t>
            </a:fld>
            <a:endParaRPr lang="zh-CN" altLang="en-US"/>
          </a:p>
        </p:txBody>
      </p:sp>
      <p:graphicFrame>
        <p:nvGraphicFramePr>
          <p:cNvPr id="6" name="内容占位符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704844"/>
              </p:ext>
            </p:extLst>
          </p:nvPr>
        </p:nvGraphicFramePr>
        <p:xfrm>
          <a:off x="478566" y="922942"/>
          <a:ext cx="7907612" cy="472262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6624">
                  <a:extLst>
                    <a:ext uri="{9D8B030D-6E8A-4147-A177-3AD203B41FA5}">
                      <a16:colId xmlns:a16="http://schemas.microsoft.com/office/drawing/2014/main" val="3520219013"/>
                    </a:ext>
                  </a:extLst>
                </a:gridCol>
                <a:gridCol w="958498">
                  <a:extLst>
                    <a:ext uri="{9D8B030D-6E8A-4147-A177-3AD203B41FA5}">
                      <a16:colId xmlns:a16="http://schemas.microsoft.com/office/drawing/2014/main" val="2428851461"/>
                    </a:ext>
                  </a:extLst>
                </a:gridCol>
                <a:gridCol w="958498">
                  <a:extLst>
                    <a:ext uri="{9D8B030D-6E8A-4147-A177-3AD203B41FA5}">
                      <a16:colId xmlns:a16="http://schemas.microsoft.com/office/drawing/2014/main" val="1415551580"/>
                    </a:ext>
                  </a:extLst>
                </a:gridCol>
                <a:gridCol w="958498">
                  <a:extLst>
                    <a:ext uri="{9D8B030D-6E8A-4147-A177-3AD203B41FA5}">
                      <a16:colId xmlns:a16="http://schemas.microsoft.com/office/drawing/2014/main" val="2176412537"/>
                    </a:ext>
                  </a:extLst>
                </a:gridCol>
                <a:gridCol w="958498">
                  <a:extLst>
                    <a:ext uri="{9D8B030D-6E8A-4147-A177-3AD203B41FA5}">
                      <a16:colId xmlns:a16="http://schemas.microsoft.com/office/drawing/2014/main" val="2525132249"/>
                    </a:ext>
                  </a:extLst>
                </a:gridCol>
                <a:gridCol w="958498">
                  <a:extLst>
                    <a:ext uri="{9D8B030D-6E8A-4147-A177-3AD203B41FA5}">
                      <a16:colId xmlns:a16="http://schemas.microsoft.com/office/drawing/2014/main" val="3658404206"/>
                    </a:ext>
                  </a:extLst>
                </a:gridCol>
                <a:gridCol w="958498">
                  <a:extLst>
                    <a:ext uri="{9D8B030D-6E8A-4147-A177-3AD203B41FA5}">
                      <a16:colId xmlns:a16="http://schemas.microsoft.com/office/drawing/2014/main" val="3024426925"/>
                    </a:ext>
                  </a:extLst>
                </a:gridCol>
              </a:tblGrid>
              <a:tr h="3935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dirty="0" smtClean="0"/>
                        <a:t>Effiencicy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1l</a:t>
                      </a:r>
                      <a:r>
                        <a:rPr lang="en-US" altLang="zh-CN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 16a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1l</a:t>
                      </a:r>
                      <a:r>
                        <a:rPr lang="en-US" altLang="zh-CN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 16d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1l</a:t>
                      </a:r>
                      <a:r>
                        <a:rPr lang="en-US" altLang="zh-CN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 16e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2l</a:t>
                      </a:r>
                      <a:r>
                        <a:rPr lang="en-US" altLang="zh-CN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 16a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2l</a:t>
                      </a:r>
                      <a:r>
                        <a:rPr lang="en-US" altLang="zh-CN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 16d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2l</a:t>
                      </a:r>
                      <a:r>
                        <a:rPr lang="en-US" altLang="zh-CN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 16e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036611"/>
                  </a:ext>
                </a:extLst>
              </a:tr>
              <a:tr h="3935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Total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100.00%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100.00%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100.00%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100.00%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100.00%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100.00%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775306"/>
                  </a:ext>
                </a:extLst>
              </a:tr>
              <a:tr h="3935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Good Event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  <a:cs typeface="+mn-cs"/>
                        </a:rPr>
                        <a:t>82.58%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  <a:cs typeface="+mn-cs"/>
                        </a:rPr>
                        <a:t>82.42%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  <a:cs typeface="+mn-cs"/>
                        </a:rPr>
                        <a:t>82.36%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  <a:cs typeface="+mn-cs"/>
                        </a:rPr>
                        <a:t>86.38%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  <a:cs typeface="+mn-cs"/>
                        </a:rPr>
                        <a:t>86.31%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  <a:cs typeface="+mn-cs"/>
                        </a:rPr>
                        <a:t>86.19%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973849"/>
                  </a:ext>
                </a:extLst>
              </a:tr>
              <a:tr h="3935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B veto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76.78%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76.50%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76.38%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79.69%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79.48%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79.31%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085114"/>
                  </a:ext>
                </a:extLst>
              </a:tr>
              <a:tr h="3935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2 Loose Photons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62.40%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61.75%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61.53%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64.27%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63.59%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63.37%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943652"/>
                  </a:ext>
                </a:extLst>
              </a:tr>
              <a:tr h="3935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Photon Trigger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61.26%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56.10%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55.95%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63.12%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57.74%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57.50%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211417"/>
                  </a:ext>
                </a:extLst>
              </a:tr>
              <a:tr h="3935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Tight ID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52.63%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51.09%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50.90%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54.04%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52.48%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52.33%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289529"/>
                  </a:ext>
                </a:extLst>
              </a:tr>
              <a:tr h="3935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Isolation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49.00%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46.99%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46.81%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50.12%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48.14%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48.00%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239650"/>
                  </a:ext>
                </a:extLst>
              </a:tr>
              <a:tr h="3935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Relative Pt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48.64%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46.66%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46.51%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49.61%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47.61%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47.47%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586358"/>
                  </a:ext>
                </a:extLst>
              </a:tr>
              <a:tr h="3935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105&lt;</a:t>
                      </a:r>
                      <a:r>
                        <a:rPr lang="en-US" altLang="zh-CN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m_yy</a:t>
                      </a:r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&lt;160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48.32%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46.34%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46.15%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48.80%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46.80%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46.68%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898467"/>
                  </a:ext>
                </a:extLst>
              </a:tr>
              <a:tr h="3935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2 Tight Photos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48.32%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46.34%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46.15%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48.80%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46.80%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46.68%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193518"/>
                  </a:ext>
                </a:extLst>
              </a:tr>
              <a:tr h="39355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120&lt;</a:t>
                      </a:r>
                      <a:r>
                        <a:rPr lang="en-US" altLang="zh-CN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m_yy</a:t>
                      </a:r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&lt;130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46.95%</a:t>
                      </a:r>
                      <a:endParaRPr lang="en-US" altLang="zh-CN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7B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44.91%</a:t>
                      </a:r>
                      <a:endParaRPr lang="en-US" altLang="zh-CN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7B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44.69%</a:t>
                      </a:r>
                      <a:endParaRPr lang="en-US" altLang="zh-CN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7B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47.48%</a:t>
                      </a:r>
                      <a:endParaRPr lang="en-US" altLang="zh-CN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7B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45.40%</a:t>
                      </a:r>
                      <a:endParaRPr lang="en-US" altLang="zh-CN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7BB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等线" panose="02010600030101010101" pitchFamily="2" charset="-122"/>
                        </a:rPr>
                        <a:t>45.26%</a:t>
                      </a:r>
                      <a:endParaRPr lang="en-US" altLang="zh-CN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7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78441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478565" y="5806492"/>
            <a:ext cx="79076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Generally, select 2 good tight </a:t>
            </a:r>
            <a:r>
              <a:rPr lang="en-US" altLang="zh-CN" dirty="0" smtClean="0"/>
              <a:t>photons around 45%.</a:t>
            </a:r>
          </a:p>
          <a:p>
            <a:r>
              <a:rPr lang="en-US" altLang="zh-CN" dirty="0" smtClean="0"/>
              <a:t>Major selection is based in Photon Trigger. 16a a little bit better.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87008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标题 14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𝒕𝒓𝒖𝒕𝒉</m:t>
                        </m:r>
                      </m:sub>
                      <m:sup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𝒍𝒆𝒑</m:t>
                        </m:r>
                      </m:sup>
                    </m:sSubSup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𝒓𝒆𝒄</m:t>
                        </m:r>
                      </m:sub>
                      <m:sup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𝒍𝒆𝒑</m:t>
                        </m:r>
                      </m:sup>
                    </m:sSubSup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15" name="标题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9677" b="-322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1" name="内容占位符 20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1431305209"/>
                  </p:ext>
                </p:extLst>
              </p:nvPr>
            </p:nvGraphicFramePr>
            <p:xfrm>
              <a:off x="4629148" y="2422557"/>
              <a:ext cx="4514852" cy="185420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1128713">
                      <a:extLst>
                        <a:ext uri="{9D8B030D-6E8A-4147-A177-3AD203B41FA5}">
                          <a16:colId xmlns:a16="http://schemas.microsoft.com/office/drawing/2014/main" val="4020929073"/>
                        </a:ext>
                      </a:extLst>
                    </a:gridCol>
                    <a:gridCol w="1128713">
                      <a:extLst>
                        <a:ext uri="{9D8B030D-6E8A-4147-A177-3AD203B41FA5}">
                          <a16:colId xmlns:a16="http://schemas.microsoft.com/office/drawing/2014/main" val="533485200"/>
                        </a:ext>
                      </a:extLst>
                    </a:gridCol>
                    <a:gridCol w="1128713">
                      <a:extLst>
                        <a:ext uri="{9D8B030D-6E8A-4147-A177-3AD203B41FA5}">
                          <a16:colId xmlns:a16="http://schemas.microsoft.com/office/drawing/2014/main" val="4236724457"/>
                        </a:ext>
                      </a:extLst>
                    </a:gridCol>
                    <a:gridCol w="1128713">
                      <a:extLst>
                        <a:ext uri="{9D8B030D-6E8A-4147-A177-3AD203B41FA5}">
                          <a16:colId xmlns:a16="http://schemas.microsoft.com/office/drawing/2014/main" val="338675559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CN" sz="1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200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en-US" altLang="zh-CN" sz="1200" b="1" i="1" smtClean="0">
                                        <a:latin typeface="Cambria Math" panose="02040503050406030204" pitchFamily="18" charset="0"/>
                                      </a:rPr>
                                      <m:t>𝒕𝒓𝒖𝒕𝒉</m:t>
                                    </m:r>
                                  </m:sub>
                                  <m:sup>
                                    <m:r>
                                      <a:rPr lang="en-US" altLang="zh-CN" sz="1200" b="1" i="1" smtClean="0">
                                        <a:latin typeface="Cambria Math" panose="02040503050406030204" pitchFamily="18" charset="0"/>
                                      </a:rPr>
                                      <m:t>𝒍𝒆𝒑</m:t>
                                    </m:r>
                                  </m:sup>
                                </m:sSubSup>
                                <m:r>
                                  <a:rPr lang="en-US" altLang="zh-CN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altLang="zh-CN" sz="12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𝒕𝒓𝒖𝒕𝒉</m:t>
                                    </m:r>
                                  </m:sub>
                                  <m:sup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𝒍𝒆𝒑</m:t>
                                    </m:r>
                                  </m:sup>
                                </m:sSubSup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𝒕𝒓𝒖𝒕𝒉</m:t>
                                    </m:r>
                                  </m:sub>
                                  <m:sup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𝒍𝒆𝒑</m:t>
                                    </m:r>
                                  </m:sup>
                                </m:sSubSup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9967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𝒓𝒆𝒄</m:t>
                                    </m:r>
                                  </m:sub>
                                  <m:sup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𝒍𝒆𝒑</m:t>
                                    </m:r>
                                  </m:sup>
                                </m:sSubSup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29.0%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27.8%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4.0%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354693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𝒓𝒆𝒄</m:t>
                                    </m:r>
                                  </m:sub>
                                  <m:sup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𝒍𝒆𝒑</m:t>
                                    </m:r>
                                  </m:sup>
                                </m:sSubSup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0.4%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25.9%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6.8%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219950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𝒓𝒆𝒄</m:t>
                                    </m:r>
                                  </m:sub>
                                  <m:sup>
                                    <m:r>
                                      <a:rPr lang="en-US" altLang="zh-CN" sz="1400" b="1" i="1" smtClean="0">
                                        <a:latin typeface="Cambria Math" panose="02040503050406030204" pitchFamily="18" charset="0"/>
                                      </a:rPr>
                                      <m:t>𝒍𝒆𝒑</m:t>
                                    </m:r>
                                  </m:sup>
                                </m:sSubSup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altLang="zh-CN" sz="1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0.0%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0.2%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5.8%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687350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i="0" dirty="0" smtClean="0">
                              <a:latin typeface="+mj-lt"/>
                            </a:rPr>
                            <a:t>Total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29.4%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54.0%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16.6%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5394417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1" name="内容占位符 20"/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1431305209"/>
                  </p:ext>
                </p:extLst>
              </p:nvPr>
            </p:nvGraphicFramePr>
            <p:xfrm>
              <a:off x="4629148" y="2422557"/>
              <a:ext cx="4514852" cy="185420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1128713">
                      <a:extLst>
                        <a:ext uri="{9D8B030D-6E8A-4147-A177-3AD203B41FA5}">
                          <a16:colId xmlns:a16="http://schemas.microsoft.com/office/drawing/2014/main" val="4020929073"/>
                        </a:ext>
                      </a:extLst>
                    </a:gridCol>
                    <a:gridCol w="1128713">
                      <a:extLst>
                        <a:ext uri="{9D8B030D-6E8A-4147-A177-3AD203B41FA5}">
                          <a16:colId xmlns:a16="http://schemas.microsoft.com/office/drawing/2014/main" val="533485200"/>
                        </a:ext>
                      </a:extLst>
                    </a:gridCol>
                    <a:gridCol w="1128713">
                      <a:extLst>
                        <a:ext uri="{9D8B030D-6E8A-4147-A177-3AD203B41FA5}">
                          <a16:colId xmlns:a16="http://schemas.microsoft.com/office/drawing/2014/main" val="4236724457"/>
                        </a:ext>
                      </a:extLst>
                    </a:gridCol>
                    <a:gridCol w="1128713">
                      <a:extLst>
                        <a:ext uri="{9D8B030D-6E8A-4147-A177-3AD203B41FA5}">
                          <a16:colId xmlns:a16="http://schemas.microsoft.com/office/drawing/2014/main" val="338675559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639" r="-201613" b="-4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201081" t="-1639" r="-102703" b="-4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301081" t="-1639" r="-2703" b="-4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9967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41" t="-101639" r="-303243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29.0%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27.8%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4.0%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354693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41" t="-201639" r="-303243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0.4%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25.9%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6.8%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219950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41" t="-301639" r="-303243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0.0%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0.2%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5.8%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687350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i="0" dirty="0" smtClean="0">
                              <a:latin typeface="+mj-lt"/>
                            </a:rPr>
                            <a:t>Total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29.4%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54.0%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 smtClean="0"/>
                            <a:t>16.6%</a:t>
                          </a:r>
                          <a:endParaRPr lang="zh-CN" altLang="en-US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5394417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F852-CFF5-4053-AE12-3B0288A8CFA2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20" name="内容占位符 19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-2" y="2127922"/>
            <a:ext cx="4629150" cy="299078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文本框 21"/>
              <p:cNvSpPr txBox="1"/>
              <p:nvPr/>
            </p:nvSpPr>
            <p:spPr>
              <a:xfrm>
                <a:off x="4093436" y="5413343"/>
                <a:ext cx="5050564" cy="718787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mc16a/d/e has no significant difference here.</a:t>
                </a:r>
              </a:p>
              <a:p>
                <a:r>
                  <a:rPr lang="en-US" altLang="zh-CN" dirty="0" smtClean="0"/>
                  <a:t>would separate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𝒕𝒓𝒖𝒕𝒉</m:t>
                        </m:r>
                      </m:sub>
                      <m:sup>
                        <m:r>
                          <a:rPr lang="en-US" altLang="zh-CN" b="1" i="1">
                            <a:latin typeface="Cambria Math" panose="02040503050406030204" pitchFamily="18" charset="0"/>
                          </a:rPr>
                          <m:t>𝒍𝒆𝒑</m:t>
                        </m:r>
                      </m:sup>
                    </m:sSubSup>
                  </m:oMath>
                </a14:m>
                <a:r>
                  <a:rPr lang="en-US" altLang="zh-CN" dirty="0" smtClean="0"/>
                  <a:t> to calculate the effiencicy. </a:t>
                </a:r>
              </a:p>
            </p:txBody>
          </p:sp>
        </mc:Choice>
        <mc:Fallback>
          <p:sp>
            <p:nvSpPr>
              <p:cNvPr id="22" name="文本框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436" y="5413343"/>
                <a:ext cx="5050564" cy="718787"/>
              </a:xfrm>
              <a:prstGeom prst="rect">
                <a:avLst/>
              </a:prstGeom>
              <a:blipFill>
                <a:blip r:embed="rId5"/>
                <a:stretch>
                  <a:fillRect l="-842" t="-3333" r="-1564" b="-9167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107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Lepton Selections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9E28C-EDE3-48DB-A897-3961D3BC1940}" type="datetime1">
              <a:rPr lang="zh-CN" altLang="en-US" smtClean="0"/>
              <a:t>2019/7/15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53DB2-EE56-41DA-8F36-4E7CFF9CEFE3}" type="slidenum">
              <a:rPr lang="zh-CN" altLang="en-US" smtClean="0"/>
              <a:t>9</a:t>
            </a:fld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内容占位符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17189138"/>
                  </p:ext>
                </p:extLst>
              </p:nvPr>
            </p:nvGraphicFramePr>
            <p:xfrm>
              <a:off x="1114158" y="1646587"/>
              <a:ext cx="6772542" cy="4320000"/>
            </p:xfrm>
            <a:graphic>
              <a:graphicData uri="http://schemas.openxmlformats.org/drawingml/2006/table">
                <a:tbl>
                  <a:tblPr>
                    <a:tableStyleId>{775DCB02-9BB8-47FD-8907-85C794F793BA}</a:tableStyleId>
                  </a:tblPr>
                  <a:tblGrid>
                    <a:gridCol w="2902521">
                      <a:extLst>
                        <a:ext uri="{9D8B030D-6E8A-4147-A177-3AD203B41FA5}">
                          <a16:colId xmlns:a16="http://schemas.microsoft.com/office/drawing/2014/main" val="3520219013"/>
                        </a:ext>
                      </a:extLst>
                    </a:gridCol>
                    <a:gridCol w="1290007">
                      <a:extLst>
                        <a:ext uri="{9D8B030D-6E8A-4147-A177-3AD203B41FA5}">
                          <a16:colId xmlns:a16="http://schemas.microsoft.com/office/drawing/2014/main" val="2428851461"/>
                        </a:ext>
                      </a:extLst>
                    </a:gridCol>
                    <a:gridCol w="1290007">
                      <a:extLst>
                        <a:ext uri="{9D8B030D-6E8A-4147-A177-3AD203B41FA5}">
                          <a16:colId xmlns:a16="http://schemas.microsoft.com/office/drawing/2014/main" val="1415551580"/>
                        </a:ext>
                      </a:extLst>
                    </a:gridCol>
                    <a:gridCol w="1290007">
                      <a:extLst>
                        <a:ext uri="{9D8B030D-6E8A-4147-A177-3AD203B41FA5}">
                          <a16:colId xmlns:a16="http://schemas.microsoft.com/office/drawing/2014/main" val="2176412537"/>
                        </a:ext>
                      </a:extLst>
                    </a:gridCol>
                  </a:tblGrid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8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800" b="0" i="0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  <m:t>Eff</m:t>
                                    </m:r>
                                  </m:e>
                                  <m:sub>
                                    <m:r>
                                      <a:rPr lang="en-US" altLang="zh-CN" sz="18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  <m:t>𝑐𝑜𝑚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𝒕𝒓𝒖𝒕𝒉</m:t>
                                    </m:r>
                                  </m:sub>
                                  <m:sup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𝒍𝒆𝒑</m:t>
                                    </m:r>
                                  </m:sup>
                                </m:sSubSup>
                                <m:r>
                                  <a:rPr lang="en-US" altLang="zh-CN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altLang="zh-CN" sz="18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zh-CN" altLang="en-US" sz="1800" dirty="0"/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𝒕𝒓𝒖𝒕𝒉</m:t>
                                    </m:r>
                                  </m:sub>
                                  <m:sup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𝒍𝒆𝒑</m:t>
                                    </m:r>
                                  </m:sup>
                                </m:sSubSup>
                                <m:r>
                                  <a:rPr lang="en-US" altLang="zh-CN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altLang="zh-CN" sz="18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zh-CN" altLang="en-US" sz="1800" dirty="0"/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𝒕𝒓𝒖𝒕𝒉</m:t>
                                    </m:r>
                                  </m:sub>
                                  <m:sup>
                                    <m:r>
                                      <a:rPr lang="en-US" altLang="zh-CN" sz="1800" b="1" i="1" smtClean="0">
                                        <a:latin typeface="Cambria Math" panose="02040503050406030204" pitchFamily="18" charset="0"/>
                                      </a:rPr>
                                      <m:t>𝒍𝒆𝒑</m:t>
                                    </m:r>
                                  </m:sup>
                                </m:sSubSup>
                                <m:r>
                                  <a:rPr lang="en-US" altLang="zh-CN" sz="1800" b="1" i="1" smtClean="0"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US" altLang="zh-CN" sz="18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zh-CN" altLang="en-US" sz="1800" dirty="0"/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5036611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Total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44775306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Good </a:t>
                          </a:r>
                          <a:r>
                            <a:rPr lang="en-US" sz="1600" b="0" i="0" u="none" strike="noStrike" dirty="0" err="1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event+B</a:t>
                          </a:r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veto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77.99%</a:t>
                          </a:r>
                          <a:endParaRPr lang="en-US" altLang="zh-CN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77.99%</a:t>
                          </a: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77.99%</a:t>
                          </a: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397384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&gt;=1 </a:t>
                          </a:r>
                          <a:r>
                            <a:rPr lang="en-US" altLang="zh-CN" sz="16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loose leptons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75.15%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75.60%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76.56%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9943652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Pt&gt;10 GeV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74.00%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74.96%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76.18%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24211417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IP Cut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64.12%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69.86%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71.81%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7328952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Isolation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59.32%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68.17%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71.19%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223965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PID: Medium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altLang="zh-CN" sz="1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13.14%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en-US" altLang="zh-CN" sz="1400" b="0" i="0" u="none" strike="noStrike" kern="1200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57.78%</a:t>
                          </a:r>
                          <a:endParaRPr kumimoji="0" lang="zh-CN" altLang="en-US" sz="1400" b="0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en-US" altLang="zh-CN" sz="1400" b="0" i="0" u="none" strike="noStrike" kern="1200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68.76%</a:t>
                          </a:r>
                          <a:endParaRPr kumimoji="0" lang="zh-CN" altLang="en-US" sz="1400" b="0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3586358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="0" i="0" u="none" strike="noStrike" dirty="0" err="1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PID:Tight</a:t>
                          </a:r>
                          <a:r>
                            <a:rPr lang="en-US" sz="1600" b="0" i="0" u="none" strike="noStrike" baseline="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: </a:t>
                          </a:r>
                          <a:r>
                            <a:rPr lang="en-US" altLang="zh-CN" sz="1600" b="0" i="0" u="none" strike="noStrike" baseline="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&gt;=1 good leptons</a:t>
                          </a:r>
                          <a:endParaRPr lang="en-US" altLang="zh-CN" sz="1600" b="0" i="0" u="none" strike="noStrike" dirty="0" smtClean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0.84%</a:t>
                          </a:r>
                          <a:endParaRPr lang="en-US" altLang="zh-CN" sz="14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34.69%</a:t>
                          </a:r>
                          <a:endParaRPr lang="en-US" altLang="zh-CN" sz="14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55.74%</a:t>
                          </a:r>
                          <a:endParaRPr lang="en-US" altLang="zh-CN" sz="14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8015524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 good leptons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25.86%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61321092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Opposite</a:t>
                          </a:r>
                          <a:r>
                            <a:rPr lang="en-US" sz="16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</a:t>
                          </a:r>
                          <a:r>
                            <a:rPr lang="en-US" sz="1600" b="0" i="0" u="none" strike="noStrike" baseline="0" dirty="0" err="1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Sign+Z</a:t>
                          </a:r>
                          <a:r>
                            <a:rPr lang="en-US" sz="16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veto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25.12%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1898467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Final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0.84%</a:t>
                          </a:r>
                          <a:endParaRPr lang="en-US" altLang="zh-CN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77BB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34.69%</a:t>
                          </a:r>
                          <a:endParaRPr lang="en-US" altLang="zh-CN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77BB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25.12%</a:t>
                          </a:r>
                          <a:endParaRPr lang="en-US" altLang="zh-CN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77BB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997844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内容占位符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17189138"/>
                  </p:ext>
                </p:extLst>
              </p:nvPr>
            </p:nvGraphicFramePr>
            <p:xfrm>
              <a:off x="1114158" y="1646587"/>
              <a:ext cx="6772542" cy="4320000"/>
            </p:xfrm>
            <a:graphic>
              <a:graphicData uri="http://schemas.openxmlformats.org/drawingml/2006/table">
                <a:tbl>
                  <a:tblPr>
                    <a:tableStyleId>{775DCB02-9BB8-47FD-8907-85C794F793BA}</a:tableStyleId>
                  </a:tblPr>
                  <a:tblGrid>
                    <a:gridCol w="2902521">
                      <a:extLst>
                        <a:ext uri="{9D8B030D-6E8A-4147-A177-3AD203B41FA5}">
                          <a16:colId xmlns:a16="http://schemas.microsoft.com/office/drawing/2014/main" val="3520219013"/>
                        </a:ext>
                      </a:extLst>
                    </a:gridCol>
                    <a:gridCol w="1290007">
                      <a:extLst>
                        <a:ext uri="{9D8B030D-6E8A-4147-A177-3AD203B41FA5}">
                          <a16:colId xmlns:a16="http://schemas.microsoft.com/office/drawing/2014/main" val="2428851461"/>
                        </a:ext>
                      </a:extLst>
                    </a:gridCol>
                    <a:gridCol w="1290007">
                      <a:extLst>
                        <a:ext uri="{9D8B030D-6E8A-4147-A177-3AD203B41FA5}">
                          <a16:colId xmlns:a16="http://schemas.microsoft.com/office/drawing/2014/main" val="1415551580"/>
                        </a:ext>
                      </a:extLst>
                    </a:gridCol>
                    <a:gridCol w="1290007">
                      <a:extLst>
                        <a:ext uri="{9D8B030D-6E8A-4147-A177-3AD203B41FA5}">
                          <a16:colId xmlns:a16="http://schemas.microsoft.com/office/drawing/2014/main" val="2176412537"/>
                        </a:ext>
                      </a:extLst>
                    </a:gridCol>
                  </a:tblGrid>
                  <a:tr h="36000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 anchor="ctr">
                        <a:blipFill>
                          <a:blip r:embed="rId2"/>
                          <a:stretch>
                            <a:fillRect t="-1695" r="-133543" b="-1122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 anchor="ctr">
                        <a:blipFill>
                          <a:blip r:embed="rId2"/>
                          <a:stretch>
                            <a:fillRect l="-226066" t="-1695" r="-201896" b="-1122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 anchor="ctr">
                        <a:blipFill>
                          <a:blip r:embed="rId2"/>
                          <a:stretch>
                            <a:fillRect l="-324528" t="-1695" r="-100943" b="-1122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 anchor="ctr">
                        <a:blipFill>
                          <a:blip r:embed="rId2"/>
                          <a:stretch>
                            <a:fillRect l="-424528" t="-1695" r="-943" b="-11220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5036611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Total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100.00%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644775306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Good </a:t>
                          </a:r>
                          <a:r>
                            <a:rPr lang="en-US" sz="1600" b="0" i="0" u="none" strike="noStrike" dirty="0" err="1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event+B</a:t>
                          </a:r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veto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77.99%</a:t>
                          </a:r>
                          <a:endParaRPr lang="en-US" altLang="zh-CN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77.99%</a:t>
                          </a: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0" i="0" u="none" strike="noStrike" kern="12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77.99%</a:t>
                          </a: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8397384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&gt;=1 </a:t>
                          </a:r>
                          <a:r>
                            <a:rPr lang="en-US" altLang="zh-CN" sz="16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loose leptons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75.15%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75.60%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76.56%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9943652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Pt&gt;10 GeV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74.00%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74.96%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76.18%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24211417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IP Cut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64.12%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69.86%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71.81%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73289529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Isolation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59.32%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68.17%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71.19%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2239650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PID: Medium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altLang="zh-CN" sz="1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13.14%</a:t>
                          </a: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en-US" altLang="zh-CN" sz="1400" b="0" i="0" u="none" strike="noStrike" kern="1200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57.78%</a:t>
                          </a:r>
                          <a:endParaRPr kumimoji="0" lang="zh-CN" altLang="en-US" sz="1400" b="0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en-US" altLang="zh-CN" sz="1400" b="0" i="0" u="none" strike="noStrike" kern="1200" cap="none" spc="0" normalizeH="0" baseline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等线" panose="02010600030101010101" pitchFamily="2" charset="-122"/>
                              <a:cs typeface="+mn-cs"/>
                            </a:rPr>
                            <a:t>68.76%</a:t>
                          </a:r>
                          <a:endParaRPr kumimoji="0" lang="zh-CN" altLang="en-US" sz="1400" b="0" i="0" u="none" strike="noStrike" kern="1200" cap="none" spc="0" normalizeH="0" baseline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等线" panose="02010600030101010101" pitchFamily="2" charset="-122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3586358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="0" i="0" u="none" strike="noStrike" dirty="0" err="1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PID:Tight</a:t>
                          </a:r>
                          <a:r>
                            <a:rPr lang="en-US" sz="1600" b="0" i="0" u="none" strike="noStrike" baseline="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: </a:t>
                          </a:r>
                          <a:r>
                            <a:rPr lang="en-US" altLang="zh-CN" sz="1600" b="0" i="0" u="none" strike="noStrike" baseline="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&gt;=1 good leptons</a:t>
                          </a:r>
                          <a:endParaRPr lang="en-US" altLang="zh-CN" sz="1600" b="0" i="0" u="none" strike="noStrike" dirty="0" smtClean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0.84%</a:t>
                          </a:r>
                          <a:endParaRPr lang="en-US" altLang="zh-CN" sz="14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34.69%</a:t>
                          </a:r>
                          <a:endParaRPr lang="en-US" altLang="zh-CN" sz="14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55.74%</a:t>
                          </a:r>
                          <a:endParaRPr lang="en-US" altLang="zh-CN" sz="14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8015524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 good leptons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25.86%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61321092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Opposite</a:t>
                          </a:r>
                          <a:r>
                            <a:rPr lang="en-US" sz="16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</a:t>
                          </a:r>
                          <a:r>
                            <a:rPr lang="en-US" sz="1600" b="0" i="0" u="none" strike="noStrike" baseline="0" dirty="0" err="1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Sign+Z</a:t>
                          </a:r>
                          <a:r>
                            <a:rPr lang="en-US" sz="16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 veto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25.12%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1898467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Final</a:t>
                          </a:r>
                          <a:endParaRPr lang="en-US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0.84%</a:t>
                          </a:r>
                          <a:endParaRPr lang="en-US" altLang="zh-CN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77BB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34.69%</a:t>
                          </a:r>
                          <a:endParaRPr lang="en-US" altLang="zh-CN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77BB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等线" panose="02010600030101010101" pitchFamily="2" charset="-122"/>
                            </a:rPr>
                            <a:t>25.12%</a:t>
                          </a:r>
                          <a:endParaRPr lang="en-US" altLang="zh-CN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等线" panose="02010600030101010101" pitchFamily="2" charset="-122"/>
                          </a:endParaRPr>
                        </a:p>
                      </a:txBody>
                      <a:tcPr marL="9525" marR="9525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77BB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997844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文本框 9"/>
          <p:cNvSpPr txBox="1"/>
          <p:nvPr/>
        </p:nvSpPr>
        <p:spPr>
          <a:xfrm>
            <a:off x="0" y="632882"/>
            <a:ext cx="521293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Major drop is the tight lepton PID selection.</a:t>
            </a:r>
          </a:p>
          <a:p>
            <a:r>
              <a:rPr lang="en-US" altLang="zh-CN" dirty="0" smtClean="0"/>
              <a:t>Crucial for this study, would have further check.</a:t>
            </a:r>
          </a:p>
          <a:p>
            <a:r>
              <a:rPr lang="en-US" altLang="zh-CN" dirty="0" smtClean="0"/>
              <a:t>Other selections, like lepton 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 cut, not so important.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114158" y="6074521"/>
            <a:ext cx="677254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Change PID working point, or apply soft lepton trigger would increase the yields a lot. But need further check.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5229847"/>
      </p:ext>
    </p:extLst>
  </p:cSld>
  <p:clrMapOvr>
    <a:masterClrMapping/>
  </p:clrMapOvr>
</p:sld>
</file>

<file path=ppt/theme/theme1.xml><?xml version="1.0" encoding="utf-8"?>
<a:theme xmlns:a="http://schemas.openxmlformats.org/drawingml/2006/main" name="primez">
  <a:themeElements>
    <a:clrScheme name="Book">
      <a:dk1>
        <a:sysClr val="windowText" lastClr="000000"/>
      </a:dk1>
      <a:lt1>
        <a:sysClr val="window" lastClr="FFFFFF"/>
      </a:lt1>
      <a:dk2>
        <a:srgbClr val="000082"/>
      </a:dk2>
      <a:lt2>
        <a:srgbClr val="F3F3FF"/>
      </a:lt2>
      <a:accent1>
        <a:srgbClr val="8282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FC9658"/>
      </a:hlink>
      <a:folHlink>
        <a:srgbClr val="E800E8"/>
      </a:folHlink>
    </a:clrScheme>
    <a:fontScheme name="Primez">
      <a:majorFont>
        <a:latin typeface="Calibri"/>
        <a:ea typeface="微软雅黑"/>
        <a:cs typeface=""/>
      </a:majorFont>
      <a:minorFont>
        <a:latin typeface="Calibri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1520_20160316" id="{C4830040-F913-454B-A33B-2080F38239ED}" vid="{CC519CBB-9D70-CB40-BD7B-6A64975F140E}"/>
    </a:ext>
  </a:extLst>
</a:theme>
</file>

<file path=ppt/theme/theme2.xml><?xml version="1.0" encoding="utf-8"?>
<a:theme xmlns:a="http://schemas.openxmlformats.org/drawingml/2006/main" name="atlas">
  <a:themeElements>
    <a:clrScheme name="Book">
      <a:dk1>
        <a:sysClr val="windowText" lastClr="000000"/>
      </a:dk1>
      <a:lt1>
        <a:sysClr val="window" lastClr="FFFFFF"/>
      </a:lt1>
      <a:dk2>
        <a:srgbClr val="000082"/>
      </a:dk2>
      <a:lt2>
        <a:srgbClr val="F3F3FF"/>
      </a:lt2>
      <a:accent1>
        <a:srgbClr val="8282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FC9658"/>
      </a:hlink>
      <a:folHlink>
        <a:srgbClr val="E800E8"/>
      </a:folHlink>
    </a:clrScheme>
    <a:fontScheme name="Primez">
      <a:majorFont>
        <a:latin typeface="Calibri"/>
        <a:ea typeface="微软雅黑"/>
        <a:cs typeface=""/>
      </a:majorFont>
      <a:minorFont>
        <a:latin typeface="Calibri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1520_20160316" id="{C4830040-F913-454B-A33B-2080F38239ED}" vid="{CC519CBB-9D70-CB40-BD7B-6A64975F140E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New_kelly</Template>
  <TotalTime>114504</TotalTime>
  <Words>723</Words>
  <Application>Microsoft Office PowerPoint</Application>
  <PresentationFormat>全屏显示(4:3)</PresentationFormat>
  <Paragraphs>329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DengXian</vt:lpstr>
      <vt:lpstr>DengXian</vt:lpstr>
      <vt:lpstr>黑体</vt:lpstr>
      <vt:lpstr>宋体</vt:lpstr>
      <vt:lpstr>微软雅黑</vt:lpstr>
      <vt:lpstr>Arial</vt:lpstr>
      <vt:lpstr>Calibri</vt:lpstr>
      <vt:lpstr>Cambria Math</vt:lpstr>
      <vt:lpstr>primez</vt:lpstr>
      <vt:lpstr>atlas</vt:lpstr>
      <vt:lpstr>HH-&gt;yy+multilepton</vt:lpstr>
      <vt:lpstr>HH-&gt;yy+multilepton Samples </vt:lpstr>
      <vt:lpstr>Selections</vt:lpstr>
      <vt:lpstr>Selections</vt:lpstr>
      <vt:lpstr>Lepton Filter</vt:lpstr>
      <vt:lpstr>General Cutflow</vt:lpstr>
      <vt:lpstr>Photon Selections</vt:lpstr>
      <vt:lpstr>N_truth^lep and N_rec^lep</vt:lpstr>
      <vt:lpstr>Lepton Selections</vt:lpstr>
      <vt:lpstr>Cutflow(2): yy+multilepton</vt:lpstr>
      <vt:lpstr>Distributions</vt:lpstr>
      <vt:lpstr>Particle numbers</vt:lpstr>
      <vt:lpstr>Lepton</vt:lpstr>
      <vt:lpstr>Following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ATLAS</dc:title>
  <dc:subject>ATLAS</dc:subject>
  <dc:creator>张凯栗</dc:creator>
  <cp:lastModifiedBy>张 凯栗</cp:lastModifiedBy>
  <cp:revision>1668</cp:revision>
  <cp:lastPrinted>2017-11-06T02:18:23Z</cp:lastPrinted>
  <dcterms:created xsi:type="dcterms:W3CDTF">2016-03-26T04:44:53Z</dcterms:created>
  <dcterms:modified xsi:type="dcterms:W3CDTF">2019-07-15T11:55:28Z</dcterms:modified>
</cp:coreProperties>
</file>