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2" r:id="rId4"/>
    <p:sldId id="259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059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768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48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7608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168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479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2019/6/13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9622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5160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022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830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0E1AE-00B6-4919-8D7C-28264E76A73F}" type="datetimeFigureOut">
              <a:rPr lang="zh-CN" altLang="en-US" smtClean="0"/>
              <a:t>2019/6/13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851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9C82198-3959-4045-A63B-196ABEBC6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2881" y="1792298"/>
            <a:ext cx="8348661" cy="1953345"/>
          </a:xfrm>
        </p:spPr>
        <p:txBody>
          <a:bodyPr>
            <a:normAutofit/>
          </a:bodyPr>
          <a:lstStyle/>
          <a:p>
            <a:r>
              <a:rPr lang="zh-CN" altLang="en-US" sz="7200" dirty="0"/>
              <a:t>工作报告</a:t>
            </a:r>
          </a:p>
        </p:txBody>
      </p:sp>
      <p:sp>
        <p:nvSpPr>
          <p:cNvPr id="4" name="副标题 2">
            <a:extLst>
              <a:ext uri="{FF2B5EF4-FFF2-40B4-BE49-F238E27FC236}">
                <a16:creationId xmlns="" xmlns:a16="http://schemas.microsoft.com/office/drawing/2014/main" id="{4633D0FB-7C68-4224-8730-109B29BFE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01850" y="5463910"/>
            <a:ext cx="1198887" cy="652685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zh-CN" altLang="en-US" sz="2800" dirty="0"/>
              <a:t>孙</a:t>
            </a:r>
            <a:r>
              <a:rPr lang="zh-CN" altLang="en-US" sz="2800" dirty="0" smtClean="0"/>
              <a:t>童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2019/6/13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069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37286" y="406912"/>
            <a:ext cx="85797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Calibri Light" panose="020F0302020204030204"/>
                <a:cs typeface="+mj-cs"/>
              </a:rPr>
              <a:t>BESIII </a:t>
            </a:r>
            <a:r>
              <a:rPr lang="zh-CN" altLang="en-US" sz="2800" dirty="0">
                <a:solidFill>
                  <a:prstClr val="black"/>
                </a:solidFill>
                <a:latin typeface="Calibri Light" panose="020F0302020204030204"/>
                <a:cs typeface="+mj-cs"/>
              </a:rPr>
              <a:t>主漂移室模拟真实化</a:t>
            </a:r>
            <a:r>
              <a:rPr lang="zh-CN" altLang="en-US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调试（</a:t>
            </a:r>
            <a:r>
              <a:rPr lang="en-US" altLang="zh-CN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tuning</a:t>
            </a:r>
            <a:r>
              <a:rPr lang="zh-CN" altLang="en-US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）</a:t>
            </a:r>
            <a:endParaRPr lang="zh-CN" altLang="en-US" sz="2800" dirty="0"/>
          </a:p>
        </p:txBody>
      </p:sp>
      <p:sp>
        <p:nvSpPr>
          <p:cNvPr id="13" name="矩形 12"/>
          <p:cNvSpPr/>
          <p:nvPr/>
        </p:nvSpPr>
        <p:spPr>
          <a:xfrm>
            <a:off x="737286" y="1354794"/>
            <a:ext cx="10729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000000"/>
                </a:solidFill>
                <a:latin typeface="+mn-ea"/>
              </a:rPr>
              <a:t>调试</a:t>
            </a:r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模拟</a:t>
            </a:r>
            <a:r>
              <a:rPr lang="zh-CN" altLang="en-US" sz="2000" dirty="0">
                <a:solidFill>
                  <a:srgbClr val="000000"/>
                </a:solidFill>
                <a:latin typeface="+mn-ea"/>
              </a:rPr>
              <a:t>的输入</a:t>
            </a:r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参数</a:t>
            </a:r>
            <a:r>
              <a:rPr lang="zh-CN" altLang="en-US" sz="2000" dirty="0">
                <a:solidFill>
                  <a:srgbClr val="000000"/>
                </a:solidFill>
                <a:latin typeface="+mn-ea"/>
              </a:rPr>
              <a:t>（</a:t>
            </a:r>
            <a:r>
              <a:rPr lang="zh-CN" altLang="en-US" sz="2000" dirty="0" smtClean="0"/>
              <a:t>击中</a:t>
            </a:r>
            <a:r>
              <a:rPr lang="zh-CN" altLang="en-US" sz="2000" dirty="0"/>
              <a:t>效率和空间</a:t>
            </a:r>
            <a:r>
              <a:rPr lang="zh-CN" altLang="en-US" sz="2000" dirty="0" smtClean="0"/>
              <a:t>分辨参数）</a:t>
            </a:r>
            <a:r>
              <a:rPr lang="en-US" altLang="zh-CN" sz="2000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使得</a:t>
            </a:r>
            <a:r>
              <a:rPr lang="zh-CN" altLang="en-US" sz="2000" dirty="0">
                <a:solidFill>
                  <a:srgbClr val="000000"/>
                </a:solidFill>
                <a:latin typeface="+mn-ea"/>
              </a:rPr>
              <a:t>模拟产生的数据与真实数据更为</a:t>
            </a:r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接近。</a:t>
            </a:r>
            <a:r>
              <a:rPr lang="zh-CN" altLang="en-US" sz="2000" dirty="0" smtClean="0">
                <a:latin typeface="+mn-ea"/>
              </a:rPr>
              <a:t>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855180" y="1928178"/>
                <a:ext cx="2509213" cy="3032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h𝑖𝑡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h𝑖𝑡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/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𝑇𝑟𝑘𝑃𝑎𝑠𝑠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180" y="1928178"/>
                <a:ext cx="2509213" cy="303288"/>
              </a:xfrm>
              <a:prstGeom prst="rect">
                <a:avLst/>
              </a:prstGeom>
              <a:blipFill rotWithShape="0">
                <a:blip r:embed="rId2"/>
                <a:stretch>
                  <a:fillRect l="-5097" t="-12000" b="-38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835206" y="4309977"/>
                <a:ext cx="2039469" cy="2992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r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𝑑𝑟𝑖𝑓𝑡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𝑑𝑜𝑐𝑎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206" y="4309977"/>
                <a:ext cx="2039469" cy="299249"/>
              </a:xfrm>
              <a:prstGeom prst="rect">
                <a:avLst/>
              </a:prstGeom>
              <a:blipFill rotWithShape="0">
                <a:blip r:embed="rId3"/>
                <a:stretch>
                  <a:fillRect l="-6269" t="-24490" r="-1493" b="-428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737286" y="4812696"/>
                <a:ext cx="91398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残差分布用双高斯拟合，需要调试的空间分辨对应于双高斯的五个参数</a:t>
                </a:r>
                <a:r>
                  <a:rPr lang="en-US" altLang="zh-CN" dirty="0" smtClean="0"/>
                  <a:t>(</a:t>
                </a:r>
                <a:r>
                  <a:rPr lang="en-US" altLang="zh-CN" i="1" dirty="0" smtClean="0"/>
                  <a:t>f</a:t>
                </a:r>
                <a:r>
                  <a:rPr lang="en-US" altLang="zh-CN" dirty="0" smtClean="0"/>
                  <a:t> ,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dirty="0" smtClean="0"/>
                  <a:t>)</a:t>
                </a:r>
                <a:r>
                  <a:rPr lang="zh-CN" altLang="en-US" dirty="0" smtClean="0"/>
                  <a:t>。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286" y="4812696"/>
                <a:ext cx="9139874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600" t="-13115" b="-262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1649495" y="3705593"/>
                <a:ext cx="43411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击中效率与</a:t>
                </a:r>
                <a:r>
                  <a:rPr lang="en-US" altLang="zh-CN" dirty="0" smtClean="0"/>
                  <a:t>layer</a:t>
                </a:r>
                <a:r>
                  <a:rPr lang="zh-CN" altLang="en-US" dirty="0"/>
                  <a:t>，</a:t>
                </a:r>
                <a:r>
                  <a:rPr lang="en-US" altLang="zh-CN" i="1" dirty="0" err="1" smtClean="0"/>
                  <a:t>doca</a:t>
                </a:r>
                <a:r>
                  <a:rPr lang="zh-CN" altLang="en-US" i="1" dirty="0" smtClean="0"/>
                  <a:t> ，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i="1" dirty="0" smtClean="0"/>
                  <a:t>，</a:t>
                </a:r>
                <a:r>
                  <a:rPr lang="en-US" altLang="zh-CN" i="1" dirty="0" smtClean="0"/>
                  <a:t>cell </a:t>
                </a:r>
                <a:r>
                  <a:rPr lang="zh-CN" altLang="en-US" dirty="0"/>
                  <a:t>有关</a:t>
                </a:r>
                <a:endParaRPr lang="zh-CN" altLang="en-US" i="1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9495" y="3705593"/>
                <a:ext cx="4341125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264" t="-15000" r="-281" b="-2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1734685" y="3051938"/>
                <a:ext cx="3527953" cy="406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𝑒𝑥𝑡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𝑆𝑖𝑚𝐼𝑛𝑝𝑢𝑡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𝑠𝑖𝑚𝐼𝑛𝑝𝑢𝑡</m:t>
                        </m:r>
                      </m:sub>
                    </m:sSub>
                  </m:oMath>
                </a14:m>
                <a:r>
                  <a:rPr lang="zh-CN" alt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CN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𝑑𝑎𝑡𝑎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𝑠𝑖𝑚𝑅𝑒𝑠𝑢𝑙𝑡</m:t>
                            </m:r>
                          </m:sub>
                        </m:sSub>
                      </m:den>
                    </m:f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685" y="3051938"/>
                <a:ext cx="3527953" cy="406843"/>
              </a:xfrm>
              <a:prstGeom prst="rect">
                <a:avLst/>
              </a:prstGeom>
              <a:blipFill rotWithShape="0">
                <a:blip r:embed="rId6"/>
                <a:stretch>
                  <a:fillRect l="-1730" r="-692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/>
          <p:cNvSpPr txBox="1"/>
          <p:nvPr/>
        </p:nvSpPr>
        <p:spPr>
          <a:xfrm>
            <a:off x="1180687" y="251376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调试方法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229365" y="5494202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调试方法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/>
              <p:cNvSpPr txBox="1"/>
              <p:nvPr/>
            </p:nvSpPr>
            <p:spPr>
              <a:xfrm>
                <a:off x="1734685" y="6124380"/>
                <a:ext cx="52550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:r>
                  <a:rPr lang="zh-CN" altLang="en-US" dirty="0" smtClean="0"/>
                  <a:t>先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，</m:t>
                    </m:r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next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𝑠𝑖𝑚𝑅𝑒𝑠𝑢𝑙𝑡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𝑑𝑎𝑡𝑎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𝑠𝑖𝑚𝑅𝑒𝑠𝑢𝑙𝑡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×0.5</m:t>
                    </m:r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685" y="6124380"/>
                <a:ext cx="5255093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2784" t="-35556" b="-4444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541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37286" y="406912"/>
            <a:ext cx="85797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Calibri Light" panose="020F0302020204030204"/>
                <a:cs typeface="+mj-cs"/>
              </a:rPr>
              <a:t>BESIII </a:t>
            </a:r>
            <a:r>
              <a:rPr lang="zh-CN" altLang="en-US" sz="2800" dirty="0">
                <a:solidFill>
                  <a:prstClr val="black"/>
                </a:solidFill>
                <a:latin typeface="Calibri Light" panose="020F0302020204030204"/>
                <a:cs typeface="+mj-cs"/>
              </a:rPr>
              <a:t>主漂移室模拟真实化</a:t>
            </a:r>
            <a:r>
              <a:rPr lang="zh-CN" altLang="en-US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调试（</a:t>
            </a:r>
            <a:r>
              <a:rPr lang="en-US" altLang="zh-CN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tuning</a:t>
            </a:r>
            <a:r>
              <a:rPr lang="zh-CN" altLang="en-US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）</a:t>
            </a:r>
            <a:endParaRPr lang="zh-CN" altLang="en-US" sz="2800" dirty="0"/>
          </a:p>
        </p:txBody>
      </p:sp>
      <p:sp>
        <p:nvSpPr>
          <p:cNvPr id="7" name="文本框 6"/>
          <p:cNvSpPr txBox="1"/>
          <p:nvPr/>
        </p:nvSpPr>
        <p:spPr>
          <a:xfrm>
            <a:off x="4546130" y="3125675"/>
            <a:ext cx="1184427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dirty="0" smtClean="0"/>
              <a:t>Simulation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343658" y="4124425"/>
            <a:ext cx="1589371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Reconstruction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944389" y="4124425"/>
            <a:ext cx="2092411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Tuning  parameters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4452995" y="5235703"/>
            <a:ext cx="1370696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dirty="0" smtClean="0"/>
              <a:t>Tuning code 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6310170" y="3601094"/>
            <a:ext cx="613718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data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737286" y="1354794"/>
            <a:ext cx="1035908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调试流程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cxnSp>
        <p:nvCxnSpPr>
          <p:cNvPr id="3" name="直接连接符 2"/>
          <p:cNvCxnSpPr>
            <a:stCxn id="7" idx="2"/>
            <a:endCxn id="8" idx="0"/>
          </p:cNvCxnSpPr>
          <p:nvPr/>
        </p:nvCxnSpPr>
        <p:spPr>
          <a:xfrm>
            <a:off x="5138344" y="3495007"/>
            <a:ext cx="0" cy="6294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>
            <a:stCxn id="8" idx="2"/>
            <a:endCxn id="11" idx="0"/>
          </p:cNvCxnSpPr>
          <p:nvPr/>
        </p:nvCxnSpPr>
        <p:spPr>
          <a:xfrm flipH="1">
            <a:off x="5138343" y="4493757"/>
            <a:ext cx="1" cy="7419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肘形连接符 15"/>
          <p:cNvCxnSpPr>
            <a:stCxn id="12" idx="2"/>
            <a:endCxn id="8" idx="3"/>
          </p:cNvCxnSpPr>
          <p:nvPr/>
        </p:nvCxnSpPr>
        <p:spPr>
          <a:xfrm rot="5400000">
            <a:off x="6105697" y="3797758"/>
            <a:ext cx="338665" cy="684000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肘形连接符 17"/>
          <p:cNvCxnSpPr>
            <a:stCxn id="11" idx="1"/>
            <a:endCxn id="10" idx="2"/>
          </p:cNvCxnSpPr>
          <p:nvPr/>
        </p:nvCxnSpPr>
        <p:spPr>
          <a:xfrm rot="10800000">
            <a:off x="2990595" y="4493757"/>
            <a:ext cx="1462400" cy="926612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肘形连接符 21"/>
          <p:cNvCxnSpPr>
            <a:stCxn id="10" idx="0"/>
            <a:endCxn id="7" idx="0"/>
          </p:cNvCxnSpPr>
          <p:nvPr/>
        </p:nvCxnSpPr>
        <p:spPr>
          <a:xfrm rot="5400000" flipH="1" flipV="1">
            <a:off x="3565094" y="2551176"/>
            <a:ext cx="998750" cy="2147749"/>
          </a:xfrm>
          <a:prstGeom prst="bentConnector3">
            <a:avLst>
              <a:gd name="adj1" fmla="val 12288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7286094" y="3601093"/>
            <a:ext cx="4025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Data :  180526-180601 </a:t>
            </a:r>
            <a:r>
              <a:rPr lang="en-US" altLang="zh-CN" dirty="0" err="1" smtClean="0"/>
              <a:t>jpsi</a:t>
            </a:r>
            <a:r>
              <a:rPr lang="en-US" altLang="zh-CN" dirty="0" smtClean="0"/>
              <a:t> 55861_56042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1814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7D1DAC40-1334-463C-ADA2-7393AF64442B}"/>
              </a:ext>
            </a:extLst>
          </p:cNvPr>
          <p:cNvSpPr/>
          <p:nvPr/>
        </p:nvSpPr>
        <p:spPr>
          <a:xfrm>
            <a:off x="802351" y="31629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目前结果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123" y="713837"/>
            <a:ext cx="8240275" cy="585869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14026" y="111210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最内层调试之前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6261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7D1DAC40-1334-463C-ADA2-7393AF64442B}"/>
              </a:ext>
            </a:extLst>
          </p:cNvPr>
          <p:cNvSpPr/>
          <p:nvPr/>
        </p:nvSpPr>
        <p:spPr>
          <a:xfrm>
            <a:off x="802351" y="31629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目前结果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123" y="878985"/>
            <a:ext cx="8087854" cy="579200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32794" y="122743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最内层调试之后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4620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1027</TotalTime>
  <Words>121</Words>
  <Application>Microsoft Office PowerPoint</Application>
  <PresentationFormat>宽屏</PresentationFormat>
  <Paragraphs>25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Cambria Math</vt:lpstr>
      <vt:lpstr>Office 主题​​</vt:lpstr>
      <vt:lpstr>工作报告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2018年9~12月的工作内容</dc:title>
  <dc:creator>童 孙</dc:creator>
  <cp:lastModifiedBy>孙 童</cp:lastModifiedBy>
  <cp:revision>44</cp:revision>
  <dcterms:created xsi:type="dcterms:W3CDTF">2018-12-28T09:45:04Z</dcterms:created>
  <dcterms:modified xsi:type="dcterms:W3CDTF">2019-06-13T05:28:20Z</dcterms:modified>
</cp:coreProperties>
</file>