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7" r:id="rId3"/>
    <p:sldId id="319" r:id="rId4"/>
    <p:sldId id="286" r:id="rId5"/>
    <p:sldId id="279" r:id="rId6"/>
    <p:sldId id="327" r:id="rId7"/>
    <p:sldId id="328" r:id="rId8"/>
    <p:sldId id="329" r:id="rId9"/>
    <p:sldId id="330" r:id="rId10"/>
    <p:sldId id="287" r:id="rId11"/>
    <p:sldId id="320" r:id="rId12"/>
    <p:sldId id="321" r:id="rId13"/>
    <p:sldId id="322" r:id="rId14"/>
    <p:sldId id="323" r:id="rId15"/>
    <p:sldId id="324" r:id="rId16"/>
    <p:sldId id="294" r:id="rId17"/>
    <p:sldId id="296" r:id="rId18"/>
    <p:sldId id="310" r:id="rId19"/>
    <p:sldId id="289" r:id="rId20"/>
    <p:sldId id="311" r:id="rId21"/>
    <p:sldId id="303" r:id="rId22"/>
    <p:sldId id="315" r:id="rId23"/>
    <p:sldId id="318" r:id="rId24"/>
    <p:sldId id="316" r:id="rId25"/>
    <p:sldId id="331" r:id="rId26"/>
    <p:sldId id="290" r:id="rId27"/>
    <p:sldId id="309" r:id="rId28"/>
    <p:sldId id="306" r:id="rId29"/>
    <p:sldId id="307" r:id="rId30"/>
    <p:sldId id="308" r:id="rId31"/>
    <p:sldId id="305" r:id="rId32"/>
    <p:sldId id="325" r:id="rId33"/>
    <p:sldId id="326" r:id="rId3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4660"/>
  </p:normalViewPr>
  <p:slideViewPr>
    <p:cSldViewPr>
      <p:cViewPr varScale="1">
        <p:scale>
          <a:sx n="64" d="100"/>
          <a:sy n="64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54F845-178B-4D80-8F75-E26C576834CC}" type="datetimeFigureOut">
              <a:rPr lang="zh-CN" altLang="en-US"/>
              <a:pPr>
                <a:defRPr/>
              </a:pPr>
              <a:t>2019/6/14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5B29D8-EC53-4B93-9B93-8541971CB7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2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Fe λ=168mm X0=17.7mm Rm=16.8mm  tungsten X0=3.5mm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B29D8-EC53-4B93-9B93-8541971CB7A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21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B29D8-EC53-4B93-9B93-8541971CB7A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6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D2F5-BC12-4D5D-85DC-E13F1EBF1B9F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FBD8-20BD-46D3-8BD8-EB622A3399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44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EC1F-0A75-419D-8D72-42FA493E5639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61C5-D11E-497B-B3DF-C6DCD7FA6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512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2647-158C-4D1E-9FF3-7C82DB60433A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9D2E-8991-49DC-9FBA-67A76C9FC5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864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内页副本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5" y="24384"/>
            <a:ext cx="5483225" cy="966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8C86-7C60-4353-8762-5C5D60DCFE67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8B8A-648C-404C-83E1-03CD76C638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86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2846-3D12-40C7-A420-A2EA5BD05258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8C814-4B9C-4C10-A56A-988025D4D7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68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FAC3-6DC7-4D3F-A64E-406B954F2D05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F6BA-803F-4A4A-A63E-73C34F4A89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676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8792-C34F-4562-91A9-BF33CEFF4394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3057-D639-45FD-93F0-31649E72F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33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7E7B-3F9D-465C-BFFB-8F97D8E6F5F4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BD54-6EAC-4D7F-B596-88872991B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19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4B17-7D30-4130-B701-51D0CA597653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C9D03-68C5-42A8-9969-43C776B289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86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B336-3EE8-4D6D-A9A3-3A881F9C6978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4FBF-8775-4CEE-B742-A71C9CBC0F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34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6A5A-F6CD-4879-90B6-FA6D066E563F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602AD-596B-428D-BA05-7A6CD52C9D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161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fld id="{36985D6E-DC07-499C-83B0-0753A9F4185E}" type="datetime1">
              <a:rPr lang="zh-CN" altLang="en-US" smtClean="0"/>
              <a:t>2019/6/14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7BC8DA84-5A9F-4050-8FF1-115284B496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8" descr="PPT内页副本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166648" y="2201863"/>
            <a:ext cx="6858000" cy="2387600"/>
          </a:xfrm>
        </p:spPr>
        <p:txBody>
          <a:bodyPr/>
          <a:lstStyle/>
          <a:p>
            <a:r>
              <a:rPr lang="en-US" altLang="zh-CN" dirty="0"/>
              <a:t> AHCAL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cellsize</a:t>
            </a:r>
            <a:r>
              <a:rPr lang="en-US" altLang="zh-CN" dirty="0" smtClean="0"/>
              <a:t> optimization</a:t>
            </a:r>
            <a:endParaRPr lang="zh-CN" altLang="en-US" dirty="0" smtClean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166648" y="4589463"/>
            <a:ext cx="6858000" cy="1655762"/>
          </a:xfrm>
        </p:spPr>
        <p:txBody>
          <a:bodyPr/>
          <a:lstStyle/>
          <a:p>
            <a:r>
              <a:rPr lang="zh-CN" altLang="en-US" dirty="0" smtClean="0"/>
              <a:t>石禹坤</a:t>
            </a:r>
          </a:p>
        </p:txBody>
      </p:sp>
      <p:sp>
        <p:nvSpPr>
          <p:cNvPr id="4101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AE1CC84-5FC8-4D7F-AA35-30AFC7862B33}" type="slidenum">
              <a:rPr lang="en-US" altLang="zh-CN" baseline="0" smtClean="0"/>
              <a:pPr/>
              <a:t>1</a:t>
            </a:fld>
            <a:endParaRPr lang="en-US" altLang="zh-CN" baseline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3200" dirty="0">
                <a:solidFill>
                  <a:schemeClr val="bg1"/>
                </a:solidFill>
              </a:rPr>
              <a:t>Pion and </a:t>
            </a:r>
            <a:r>
              <a:rPr lang="en-US" altLang="zh-CN" sz="3200" dirty="0" err="1">
                <a:solidFill>
                  <a:schemeClr val="bg1"/>
                </a:solidFill>
              </a:rPr>
              <a:t>KLong</a:t>
            </a:r>
            <a:r>
              <a:rPr lang="en-US" altLang="zh-CN" sz="3200" dirty="0">
                <a:solidFill>
                  <a:schemeClr val="bg1"/>
                </a:solidFill>
              </a:rPr>
              <a:t> separation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4" y="1066800"/>
            <a:ext cx="9140826" cy="5486400"/>
          </a:xfrm>
        </p:spPr>
        <p:txBody>
          <a:bodyPr/>
          <a:lstStyle/>
          <a:p>
            <a:r>
              <a:rPr lang="en-US" altLang="zh-CN" sz="2400" dirty="0" smtClean="0"/>
              <a:t>Real situation</a:t>
            </a:r>
            <a:endParaRPr lang="en-US" altLang="zh-CN" sz="2400" dirty="0"/>
          </a:p>
          <a:p>
            <a:pPr lvl="1"/>
            <a:r>
              <a:rPr lang="en-US" altLang="zh-CN" sz="2000" dirty="0" smtClean="0"/>
              <a:t>Charged particle: track can provide energy and direction</a:t>
            </a:r>
          </a:p>
          <a:p>
            <a:pPr lvl="1"/>
            <a:r>
              <a:rPr lang="en-US" altLang="zh-CN" sz="2000" dirty="0" smtClean="0"/>
              <a:t>Uncharged particle: even don’t know the number of them</a:t>
            </a:r>
          </a:p>
          <a:p>
            <a:r>
              <a:rPr lang="en-US" altLang="zh-CN" sz="2400" dirty="0" smtClean="0"/>
              <a:t>Strategy for pion, K in MC</a:t>
            </a:r>
          </a:p>
          <a:p>
            <a:pPr lvl="1"/>
            <a:r>
              <a:rPr lang="en-US" altLang="zh-CN" sz="2000" dirty="0" smtClean="0"/>
              <a:t>Assume that the </a:t>
            </a:r>
            <a:r>
              <a:rPr lang="en-US" altLang="zh-CN" sz="2000" dirty="0"/>
              <a:t>incident</a:t>
            </a:r>
            <a:r>
              <a:rPr lang="en-US" altLang="zh-CN" sz="2000" dirty="0" smtClean="0"/>
              <a:t> direction is the track in Simplified geometry</a:t>
            </a:r>
          </a:p>
          <a:p>
            <a:pPr lvl="1"/>
            <a:r>
              <a:rPr lang="en-US" altLang="zh-CN" sz="2000" dirty="0" smtClean="0"/>
              <a:t>Pion, K candidate selection</a:t>
            </a:r>
          </a:p>
          <a:p>
            <a:pPr lvl="2"/>
            <a:r>
              <a:rPr lang="en-US" altLang="zh-CN" sz="1800" dirty="0" smtClean="0"/>
              <a:t>Pion candidate: cluster closet to track and energy &gt;mean - 3σ </a:t>
            </a:r>
          </a:p>
          <a:p>
            <a:pPr lvl="2"/>
            <a:r>
              <a:rPr lang="en-US" altLang="zh-CN" sz="1800" dirty="0" smtClean="0"/>
              <a:t>K candidate: cluster doesn’t match pion track with largest cluster energy</a:t>
            </a:r>
          </a:p>
          <a:p>
            <a:pPr lvl="1"/>
            <a:r>
              <a:rPr lang="en-US" altLang="zh-CN" sz="2400" dirty="0" smtClean="0"/>
              <a:t>Efficiency for pion, K</a:t>
            </a:r>
          </a:p>
          <a:p>
            <a:pPr lvl="2"/>
            <a:r>
              <a:rPr lang="en-US" altLang="zh-CN" sz="1800" dirty="0" smtClean="0"/>
              <a:t>Pion</a:t>
            </a:r>
            <a:r>
              <a:rPr lang="en-US" altLang="zh-CN" sz="1800" dirty="0"/>
              <a:t>:| energy </a:t>
            </a:r>
            <a:r>
              <a:rPr lang="en-US" altLang="zh-CN" sz="1800" dirty="0" err="1" smtClean="0"/>
              <a:t>pion</a:t>
            </a:r>
            <a:r>
              <a:rPr lang="en-US" altLang="zh-CN" sz="1800" baseline="-25000" dirty="0" err="1" smtClean="0"/>
              <a:t>candidate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– </a:t>
            </a:r>
            <a:r>
              <a:rPr lang="en-US" altLang="zh-CN" sz="1800" dirty="0" smtClean="0"/>
              <a:t>mean</a:t>
            </a:r>
            <a:r>
              <a:rPr lang="en-US" altLang="zh-CN" sz="1800" baseline="-25000" dirty="0" smtClean="0"/>
              <a:t>pion</a:t>
            </a:r>
            <a:r>
              <a:rPr lang="en-US" altLang="zh-CN" sz="1800" dirty="0" smtClean="0"/>
              <a:t>| &lt;3σ &amp;&amp; distance(COG) to track&lt;80mm</a:t>
            </a:r>
          </a:p>
          <a:p>
            <a:pPr lvl="2"/>
            <a:r>
              <a:rPr lang="en-US" altLang="zh-CN" sz="1800" dirty="0"/>
              <a:t>K</a:t>
            </a:r>
            <a:r>
              <a:rPr lang="en-US" altLang="zh-CN" sz="1800" dirty="0" smtClean="0"/>
              <a:t>::|</a:t>
            </a:r>
            <a:r>
              <a:rPr lang="en-US" altLang="zh-CN" sz="1800" dirty="0"/>
              <a:t>energy</a:t>
            </a:r>
            <a:r>
              <a:rPr lang="en-US" altLang="zh-CN" sz="1800" dirty="0" smtClean="0"/>
              <a:t> K</a:t>
            </a:r>
            <a:r>
              <a:rPr lang="en-US" altLang="zh-CN" sz="1800" baseline="-25000" dirty="0" smtClean="0"/>
              <a:t>candidate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– </a:t>
            </a:r>
            <a:r>
              <a:rPr lang="en-US" altLang="zh-CN" sz="1800" dirty="0" err="1" smtClean="0"/>
              <a:t>mean</a:t>
            </a:r>
            <a:r>
              <a:rPr lang="en-US" altLang="zh-CN" sz="1800" baseline="-25000" dirty="0" err="1"/>
              <a:t>K</a:t>
            </a:r>
            <a:r>
              <a:rPr lang="en-US" altLang="zh-CN" sz="1800" dirty="0" smtClean="0"/>
              <a:t>| &lt;3σ &amp;&amp; </a:t>
            </a:r>
            <a:r>
              <a:rPr lang="en-US" altLang="zh-CN" sz="1800" dirty="0"/>
              <a:t>distance to </a:t>
            </a:r>
            <a:r>
              <a:rPr lang="en-US" altLang="zh-CN" sz="1800" dirty="0" smtClean="0"/>
              <a:t>track&lt;80mm</a:t>
            </a:r>
          </a:p>
          <a:p>
            <a:r>
              <a:rPr lang="en-US" altLang="zh-CN" sz="2400" dirty="0"/>
              <a:t>Apply selection and calculate efficiency for both single particle and </a:t>
            </a:r>
            <a:r>
              <a:rPr lang="en-US" altLang="zh-CN" sz="2400" dirty="0" smtClean="0"/>
              <a:t>di </a:t>
            </a:r>
            <a:r>
              <a:rPr lang="en-US" altLang="zh-CN" sz="2400" dirty="0"/>
              <a:t>particle event</a:t>
            </a:r>
          </a:p>
          <a:p>
            <a:pPr lvl="1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166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102" y="1600200"/>
            <a:ext cx="3962400" cy="4525963"/>
          </a:xfrm>
        </p:spPr>
        <p:txBody>
          <a:bodyPr/>
          <a:lstStyle/>
          <a:p>
            <a:r>
              <a:rPr lang="en-US" altLang="zh-CN" dirty="0" smtClean="0"/>
              <a:t>Fail events</a:t>
            </a:r>
          </a:p>
          <a:p>
            <a:pPr lvl="1"/>
            <a:r>
              <a:rPr lang="en-US" altLang="zh-CN" dirty="0" smtClean="0"/>
              <a:t>Head and tail</a:t>
            </a:r>
          </a:p>
          <a:p>
            <a:pPr lvl="1"/>
            <a:r>
              <a:rPr lang="en-US" altLang="zh-CN" dirty="0" smtClean="0"/>
              <a:t>confusion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02" y="3276600"/>
            <a:ext cx="4420862" cy="33204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64" y="1977448"/>
            <a:ext cx="3162300" cy="4619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0600" y="3493849"/>
            <a:ext cx="1544012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>
                <a:solidFill>
                  <a:schemeClr val="bg1"/>
                </a:solidFill>
              </a:rPr>
              <a:t>Head and tail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7400" y="2286000"/>
            <a:ext cx="1172116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>
                <a:solidFill>
                  <a:schemeClr val="bg1"/>
                </a:solidFill>
              </a:rPr>
              <a:t>confusion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Successful event</a:t>
            </a:r>
          </a:p>
          <a:p>
            <a:pPr lvl="1"/>
            <a:r>
              <a:rPr lang="en-US" altLang="zh-CN" dirty="0" smtClean="0"/>
              <a:t>Pion K distance 30mm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838200" y="2531632"/>
            <a:ext cx="3400425" cy="4305300"/>
            <a:chOff x="990600" y="2527517"/>
            <a:chExt cx="3400425" cy="43053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527517"/>
              <a:ext cx="3400425" cy="43053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590800" y="5813501"/>
              <a:ext cx="14927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 8.3GeV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41793" y="3048000"/>
              <a:ext cx="182614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KLong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13.2GeV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00261" y="2522107"/>
            <a:ext cx="3533775" cy="4324350"/>
            <a:chOff x="4400261" y="2522107"/>
            <a:chExt cx="3533775" cy="43243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0261" y="2522107"/>
              <a:ext cx="3533775" cy="43243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510689" y="5811192"/>
              <a:ext cx="162095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 12.8GeV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214365" y="6180524"/>
              <a:ext cx="16979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err="1" smtClean="0">
                  <a:solidFill>
                    <a:schemeClr val="bg1"/>
                  </a:solidFill>
                </a:rPr>
                <a:t>KLong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5.3GeV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3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2345" y="1099066"/>
            <a:ext cx="3789218" cy="2133599"/>
          </a:xfrm>
        </p:spPr>
        <p:txBody>
          <a:bodyPr/>
          <a:lstStyle/>
          <a:p>
            <a:r>
              <a:rPr lang="en-US" altLang="zh-CN" dirty="0" smtClean="0"/>
              <a:t>70mm </a:t>
            </a:r>
            <a:r>
              <a:rPr lang="en-US" altLang="zh-CN" dirty="0" err="1" smtClean="0"/>
              <a:t>cellsize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Incident position</a:t>
            </a:r>
          </a:p>
          <a:p>
            <a:pPr lvl="2"/>
            <a:r>
              <a:rPr lang="en-US" altLang="zh-CN" dirty="0" smtClean="0"/>
              <a:t>pion:0mm</a:t>
            </a:r>
          </a:p>
          <a:p>
            <a:pPr lvl="2"/>
            <a:r>
              <a:rPr lang="en-US" altLang="zh-CN" dirty="0" smtClean="0"/>
              <a:t>Klong:0mm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1295400" y="3163887"/>
            <a:ext cx="2887140" cy="3557588"/>
            <a:chOff x="1151460" y="3276599"/>
            <a:chExt cx="2442261" cy="332898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1460" y="3276599"/>
              <a:ext cx="2442261" cy="3328989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295400" y="3297381"/>
              <a:ext cx="2026116" cy="3197514"/>
              <a:chOff x="1295400" y="3297381"/>
              <a:chExt cx="2026116" cy="319751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828800" y="6125563"/>
                <a:ext cx="149271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aseline="0" dirty="0" smtClean="0">
                    <a:solidFill>
                      <a:schemeClr val="bg1"/>
                    </a:solidFill>
                  </a:rPr>
                  <a:t>Pion 7.8GeV</a:t>
                </a:r>
                <a:endParaRPr lang="zh-CN" altLang="en-US" baseline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295400" y="3297381"/>
                <a:ext cx="169790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aseline="0" dirty="0" err="1" smtClean="0">
                    <a:solidFill>
                      <a:schemeClr val="bg1"/>
                    </a:solidFill>
                  </a:rPr>
                  <a:t>KLong</a:t>
                </a:r>
                <a:r>
                  <a:rPr lang="en-US" altLang="zh-CN" baseline="0" dirty="0" smtClean="0">
                    <a:solidFill>
                      <a:schemeClr val="bg1"/>
                    </a:solidFill>
                  </a:rPr>
                  <a:t> 8.4GeV</a:t>
                </a:r>
                <a:endParaRPr lang="zh-CN" altLang="en-US" baseline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283609" y="1133764"/>
            <a:ext cx="3080406" cy="2796886"/>
            <a:chOff x="5283609" y="1133764"/>
            <a:chExt cx="3080406" cy="279688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3609" y="1133764"/>
              <a:ext cx="3080406" cy="27968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140382" y="1981200"/>
              <a:ext cx="47961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fail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82540" y="3944506"/>
            <a:ext cx="4181475" cy="2790825"/>
            <a:chOff x="4182540" y="3944506"/>
            <a:chExt cx="4181475" cy="27908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877865" y="3249181"/>
              <a:ext cx="2790825" cy="418147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140382" y="4073814"/>
              <a:ext cx="47961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fail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4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332345" y="1099066"/>
            <a:ext cx="3789218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aseline="0" dirty="0" smtClean="0"/>
              <a:t>70mm </a:t>
            </a:r>
            <a:r>
              <a:rPr lang="en-US" altLang="zh-CN" baseline="0" dirty="0" err="1" smtClean="0"/>
              <a:t>cellsize</a:t>
            </a:r>
            <a:r>
              <a:rPr lang="en-US" altLang="zh-CN" baseline="0" dirty="0" smtClean="0"/>
              <a:t> </a:t>
            </a:r>
          </a:p>
          <a:p>
            <a:pPr lvl="1"/>
            <a:r>
              <a:rPr lang="en-US" altLang="zh-CN" baseline="0" dirty="0" smtClean="0"/>
              <a:t>Incident position</a:t>
            </a:r>
          </a:p>
          <a:p>
            <a:pPr lvl="2"/>
            <a:r>
              <a:rPr lang="en-US" altLang="zh-CN" baseline="0" dirty="0" smtClean="0"/>
              <a:t>pion:75mm</a:t>
            </a:r>
          </a:p>
          <a:p>
            <a:pPr lvl="2"/>
            <a:r>
              <a:rPr lang="en-US" altLang="zh-CN" baseline="0" dirty="0" smtClean="0"/>
              <a:t>Klong:0mm</a:t>
            </a:r>
            <a:endParaRPr lang="zh-CN" altLang="en-US" baseline="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638800" y="1013790"/>
            <a:ext cx="3505200" cy="5158409"/>
            <a:chOff x="5638800" y="1013790"/>
            <a:chExt cx="3505200" cy="51584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1013790"/>
              <a:ext cx="3505200" cy="515840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670886" y="5410200"/>
              <a:ext cx="16038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 11.7GeV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68209" y="2174939"/>
              <a:ext cx="17320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Klong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11.8GeV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3402" y="3237532"/>
            <a:ext cx="5105398" cy="3620467"/>
            <a:chOff x="533402" y="3237532"/>
            <a:chExt cx="5105398" cy="362046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275867" y="2495067"/>
              <a:ext cx="3620467" cy="510539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004243" y="5802867"/>
              <a:ext cx="149271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 </a:t>
              </a:r>
              <a:r>
                <a:rPr lang="en-US" altLang="zh-CN" baseline="0" dirty="0">
                  <a:solidFill>
                    <a:schemeClr val="bg1"/>
                  </a:solidFill>
                </a:rPr>
                <a:t>9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.9GeV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78748" y="3976068"/>
              <a:ext cx="17491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Klong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14.4GeV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6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4536801" y="1027043"/>
            <a:ext cx="4170016" cy="2782957"/>
            <a:chOff x="13114" y="1066800"/>
            <a:chExt cx="4600575" cy="31242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51302" y="328612"/>
              <a:ext cx="3124200" cy="460057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04800" y="1600200"/>
              <a:ext cx="47961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fail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2399" y="1027043"/>
            <a:ext cx="4340569" cy="2706758"/>
            <a:chOff x="6626" y="1066799"/>
            <a:chExt cx="4489794" cy="308444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09301" y="364124"/>
              <a:ext cx="3084443" cy="448979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866079" y="1937583"/>
              <a:ext cx="16038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 11.3GeV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40635" y="2819400"/>
              <a:ext cx="162095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Klong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5.1GeV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68225" y="3197171"/>
            <a:ext cx="2925764" cy="41514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80675" y="3810000"/>
            <a:ext cx="434731" cy="3289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>
                <a:solidFill>
                  <a:schemeClr val="bg1"/>
                </a:solidFill>
              </a:rPr>
              <a:t>fail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90652" y="3106436"/>
            <a:ext cx="3074949" cy="432968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6988" y="6255895"/>
            <a:ext cx="1732077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err="1" smtClean="0">
                <a:solidFill>
                  <a:schemeClr val="bg1"/>
                </a:solidFill>
              </a:rPr>
              <a:t>Klong</a:t>
            </a:r>
            <a:r>
              <a:rPr lang="en-US" altLang="zh-CN" baseline="0" dirty="0" smtClean="0">
                <a:solidFill>
                  <a:schemeClr val="bg1"/>
                </a:solidFill>
              </a:rPr>
              <a:t> 11.2GeV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983" y="4536589"/>
            <a:ext cx="1492716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>
                <a:solidFill>
                  <a:schemeClr val="bg1"/>
                </a:solidFill>
              </a:rPr>
              <a:t>Pion 4.5GeV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044213"/>
            <a:ext cx="8229600" cy="555987"/>
          </a:xfrm>
        </p:spPr>
        <p:txBody>
          <a:bodyPr/>
          <a:lstStyle/>
          <a:p>
            <a:r>
              <a:rPr lang="en-US" altLang="zh-CN" dirty="0" smtClean="0"/>
              <a:t>Pion energy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558799" y="1600201"/>
            <a:ext cx="4241801" cy="2590800"/>
            <a:chOff x="558799" y="1905000"/>
            <a:chExt cx="4371975" cy="27527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799" y="1905000"/>
              <a:ext cx="4371975" cy="275272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828800" y="2635031"/>
              <a:ext cx="2648801" cy="68672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Pion candidate energy</a:t>
              </a:r>
            </a:p>
            <a:p>
              <a:r>
                <a:rPr lang="en-US" altLang="zh-CN" baseline="0" dirty="0" smtClean="0"/>
                <a:t>K(0mm)-pion(0mm)</a:t>
              </a:r>
              <a:endParaRPr lang="zh-CN" altLang="en-US" baseline="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53000" y="1600200"/>
            <a:ext cx="4039469" cy="2558473"/>
            <a:chOff x="4930774" y="1933575"/>
            <a:chExt cx="4057650" cy="27241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0774" y="1933575"/>
              <a:ext cx="4057650" cy="272415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193848" y="2660864"/>
              <a:ext cx="2195049" cy="68818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Real  pion energy</a:t>
              </a:r>
            </a:p>
            <a:p>
              <a:r>
                <a:rPr lang="en-US" altLang="zh-CN" baseline="0" dirty="0"/>
                <a:t>K(0mm)-</a:t>
              </a:r>
              <a:r>
                <a:rPr lang="en-US" altLang="zh-CN" baseline="0" dirty="0" smtClean="0"/>
                <a:t>pion(0mm)</a:t>
              </a:r>
              <a:endParaRPr lang="zh-CN" altLang="en-US" baseline="0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" y="4158673"/>
            <a:ext cx="4013201" cy="27131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87323" y="5029200"/>
            <a:ext cx="248016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Pion candidate energy</a:t>
            </a:r>
          </a:p>
          <a:p>
            <a:r>
              <a:rPr lang="en-US" altLang="zh-CN" baseline="0" dirty="0"/>
              <a:t>K(0mm)-</a:t>
            </a:r>
            <a:r>
              <a:rPr lang="en-US" altLang="zh-CN" baseline="0" dirty="0" smtClean="0"/>
              <a:t>pion(100mm)</a:t>
            </a:r>
            <a:endParaRPr lang="zh-CN" altLang="en-US" baseline="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58673"/>
            <a:ext cx="4420469" cy="271314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13158" y="5029200"/>
            <a:ext cx="1992853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Real  pion energy</a:t>
            </a:r>
          </a:p>
          <a:p>
            <a:r>
              <a:rPr lang="en-US" altLang="zh-CN" baseline="0" dirty="0" smtClean="0"/>
              <a:t>Single pion event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1089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226"/>
            <a:ext cx="8229600" cy="578214"/>
          </a:xfrm>
        </p:spPr>
        <p:txBody>
          <a:bodyPr/>
          <a:lstStyle/>
          <a:p>
            <a:r>
              <a:rPr lang="en-US" altLang="zh-CN" dirty="0" err="1" smtClean="0"/>
              <a:t>KLong</a:t>
            </a:r>
            <a:r>
              <a:rPr lang="en-US" altLang="zh-CN" dirty="0" smtClean="0"/>
              <a:t> energy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457200" y="1702440"/>
            <a:ext cx="4473574" cy="2640960"/>
            <a:chOff x="873124" y="1876425"/>
            <a:chExt cx="4057650" cy="27813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124" y="1876425"/>
              <a:ext cx="4057650" cy="27813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090657" y="2661655"/>
              <a:ext cx="2435684" cy="6806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/>
                <a:t>KLong</a:t>
              </a:r>
              <a:r>
                <a:rPr lang="en-US" altLang="zh-CN" baseline="0" dirty="0" smtClean="0"/>
                <a:t> candidate energy</a:t>
              </a:r>
            </a:p>
            <a:p>
              <a:r>
                <a:rPr lang="en-US" altLang="zh-CN" baseline="0" dirty="0"/>
                <a:t>K(0mm)-</a:t>
              </a:r>
              <a:r>
                <a:rPr lang="en-US" altLang="zh-CN" baseline="0" dirty="0" smtClean="0"/>
                <a:t>pion(0mm)</a:t>
              </a:r>
              <a:endParaRPr lang="zh-CN" altLang="en-US" baseline="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30774" y="1768657"/>
            <a:ext cx="4213226" cy="2574744"/>
            <a:chOff x="4930774" y="1768657"/>
            <a:chExt cx="4213226" cy="25747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0774" y="1768657"/>
              <a:ext cx="4213226" cy="257474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943600" y="2124883"/>
              <a:ext cx="222368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Real  </a:t>
              </a:r>
              <a:r>
                <a:rPr lang="en-US" altLang="zh-CN" baseline="0" dirty="0" err="1" smtClean="0"/>
                <a:t>KLong</a:t>
              </a:r>
              <a:r>
                <a:rPr lang="en-US" altLang="zh-CN" baseline="0" dirty="0" smtClean="0"/>
                <a:t> energy</a:t>
              </a:r>
            </a:p>
            <a:p>
              <a:r>
                <a:rPr lang="en-US" altLang="zh-CN" baseline="0" dirty="0"/>
                <a:t>K(0mm)-pion(0mm)</a:t>
              </a:r>
              <a:endParaRPr lang="zh-CN" altLang="en-US" baseline="0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8" y="4343400"/>
            <a:ext cx="4396191" cy="25145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830" y="4343399"/>
            <a:ext cx="4209170" cy="251460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62200" y="5345956"/>
            <a:ext cx="22860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1400" baseline="0" dirty="0" err="1" smtClean="0"/>
              <a:t>KLong</a:t>
            </a:r>
            <a:r>
              <a:rPr lang="en-US" altLang="zh-CN" sz="1400" baseline="0" dirty="0" smtClean="0"/>
              <a:t> candidate energy</a:t>
            </a:r>
          </a:p>
          <a:p>
            <a:r>
              <a:rPr lang="en-US" altLang="zh-CN" sz="1400" baseline="0" dirty="0"/>
              <a:t>K(0mm)-</a:t>
            </a:r>
            <a:r>
              <a:rPr lang="en-US" altLang="zh-CN" sz="1400" baseline="0" dirty="0" smtClean="0"/>
              <a:t>pion(100mm</a:t>
            </a:r>
            <a:r>
              <a:rPr lang="en-US" altLang="zh-CN" sz="1400" baseline="0" dirty="0"/>
              <a:t>)</a:t>
            </a:r>
            <a:endParaRPr lang="zh-CN" altLang="en-US" sz="1400" baseline="0" dirty="0"/>
          </a:p>
        </p:txBody>
      </p:sp>
      <p:sp>
        <p:nvSpPr>
          <p:cNvPr id="17" name="文本框 16"/>
          <p:cNvSpPr txBox="1"/>
          <p:nvPr/>
        </p:nvSpPr>
        <p:spPr>
          <a:xfrm>
            <a:off x="7239000" y="5084346"/>
            <a:ext cx="176683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sz="1400" baseline="0" dirty="0" smtClean="0"/>
              <a:t>Real  </a:t>
            </a:r>
            <a:r>
              <a:rPr lang="en-US" altLang="zh-CN" sz="1400" baseline="0" dirty="0" err="1" smtClean="0"/>
              <a:t>KLong</a:t>
            </a:r>
            <a:r>
              <a:rPr lang="en-US" altLang="zh-CN" sz="1400" baseline="0" dirty="0" smtClean="0"/>
              <a:t> energy</a:t>
            </a:r>
          </a:p>
          <a:p>
            <a:r>
              <a:rPr lang="en-US" altLang="zh-CN" sz="1400" baseline="0" dirty="0" smtClean="0"/>
              <a:t>Single </a:t>
            </a:r>
            <a:r>
              <a:rPr lang="en-US" altLang="zh-CN" sz="1400" baseline="0" dirty="0" err="1" smtClean="0"/>
              <a:t>Klong</a:t>
            </a:r>
            <a:r>
              <a:rPr lang="en-US" altLang="zh-CN" sz="1400" baseline="0" dirty="0" smtClean="0"/>
              <a:t> event</a:t>
            </a:r>
            <a:endParaRPr lang="zh-CN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8124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9287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The cluster chose as particle is called as ‘core’</a:t>
            </a:r>
          </a:p>
          <a:p>
            <a:r>
              <a:rPr lang="en-US" altLang="zh-CN" sz="2800" dirty="0" smtClean="0"/>
              <a:t>Distance between Cluster COG and Core</a:t>
            </a:r>
          </a:p>
          <a:p>
            <a:pPr lvl="1"/>
            <a:r>
              <a:rPr lang="en-US" altLang="zh-CN" sz="2400" dirty="0" smtClean="0"/>
              <a:t>Distance is calculated with energy weight and threshold 0.5GeV for a single event</a:t>
            </a:r>
          </a:p>
          <a:p>
            <a:pPr lvl="1"/>
            <a:r>
              <a:rPr lang="en-US" altLang="zh-CN" sz="2400" dirty="0" smtClean="0"/>
              <a:t>Reflect the size of core to some extent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grpSp>
        <p:nvGrpSpPr>
          <p:cNvPr id="9" name="组合 8"/>
          <p:cNvGrpSpPr/>
          <p:nvPr/>
        </p:nvGrpSpPr>
        <p:grpSpPr>
          <a:xfrm>
            <a:off x="237746" y="3392269"/>
            <a:ext cx="4524115" cy="3343494"/>
            <a:chOff x="73285" y="2667000"/>
            <a:chExt cx="4524115" cy="33434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85" y="2667000"/>
              <a:ext cx="4524115" cy="2699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64563" y="5364163"/>
              <a:ext cx="194155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Pion single event</a:t>
              </a:r>
            </a:p>
            <a:p>
              <a:r>
                <a:rPr lang="en-US" altLang="zh-CN" baseline="0" dirty="0" smtClean="0"/>
                <a:t>MPV:23.69mm</a:t>
              </a:r>
              <a:endParaRPr lang="zh-CN" altLang="en-US" baseline="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5556" y="3392269"/>
            <a:ext cx="4382139" cy="3267294"/>
            <a:chOff x="4761861" y="2743200"/>
            <a:chExt cx="4382139" cy="32672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1861" y="2743200"/>
              <a:ext cx="4382139" cy="262096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982151" y="5364163"/>
              <a:ext cx="214674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/>
                <a:t>KLong</a:t>
              </a:r>
              <a:r>
                <a:rPr lang="en-US" altLang="zh-CN" baseline="0" dirty="0" smtClean="0"/>
                <a:t> single event</a:t>
              </a:r>
            </a:p>
            <a:p>
              <a:r>
                <a:rPr lang="en-US" altLang="zh-CN" baseline="0" dirty="0" smtClean="0"/>
                <a:t>MPV:22.81mm</a:t>
              </a:r>
              <a:endParaRPr lang="zh-CN" altLang="en-US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03" y="3059329"/>
            <a:ext cx="4414323" cy="30527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5" y="1458479"/>
            <a:ext cx="8868983" cy="4525963"/>
          </a:xfrm>
        </p:spPr>
        <p:txBody>
          <a:bodyPr/>
          <a:lstStyle/>
          <a:p>
            <a:pPr lvl="1"/>
            <a:r>
              <a:rPr lang="en-US" altLang="zh-CN" sz="2400" dirty="0" smtClean="0"/>
              <a:t>Straight  Line is efficiency of single particle</a:t>
            </a:r>
          </a:p>
          <a:p>
            <a:pPr lvl="1"/>
            <a:r>
              <a:rPr lang="en-US" altLang="zh-CN" sz="2400" dirty="0" smtClean="0"/>
              <a:t>Marker is efficiency of di particle event</a:t>
            </a:r>
          </a:p>
          <a:p>
            <a:pPr lvl="1"/>
            <a:r>
              <a:rPr lang="en-US" altLang="zh-CN" sz="2400" dirty="0" smtClean="0"/>
              <a:t>particle distance is the distance of 2 particle on ECAL surface</a:t>
            </a:r>
          </a:p>
          <a:p>
            <a:pPr lvl="1"/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10" name="右箭头 9"/>
          <p:cNvSpPr/>
          <p:nvPr/>
        </p:nvSpPr>
        <p:spPr bwMode="auto">
          <a:xfrm rot="10800000">
            <a:off x="3250071" y="4712097"/>
            <a:ext cx="1217613" cy="32940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4527603" y="4343400"/>
            <a:ext cx="835891" cy="1066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" y="3059329"/>
            <a:ext cx="4425544" cy="30527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62400" y="6178103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1</a:t>
            </a:r>
            <a:r>
              <a:rPr lang="en-US" altLang="zh-CN" baseline="0" dirty="0" smtClean="0"/>
              <a:t>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403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</a:p>
          <a:p>
            <a:pPr lvl="1"/>
            <a:r>
              <a:rPr lang="en-US" altLang="zh-CN" dirty="0" smtClean="0"/>
              <a:t>Background and setup</a:t>
            </a:r>
          </a:p>
          <a:p>
            <a:pPr lvl="1"/>
            <a:r>
              <a:rPr lang="en-US" altLang="zh-CN" dirty="0" smtClean="0"/>
              <a:t>Marlin arbor and Cluster building</a:t>
            </a:r>
          </a:p>
          <a:p>
            <a:pPr lvl="1"/>
            <a:r>
              <a:rPr lang="en-US" altLang="zh-CN" dirty="0" smtClean="0"/>
              <a:t>Pion and </a:t>
            </a:r>
            <a:r>
              <a:rPr lang="en-US" altLang="zh-CN" dirty="0" err="1" smtClean="0"/>
              <a:t>KLong</a:t>
            </a:r>
            <a:r>
              <a:rPr lang="en-US" altLang="zh-CN" dirty="0" smtClean="0"/>
              <a:t> separation</a:t>
            </a:r>
          </a:p>
          <a:p>
            <a:pPr lvl="1"/>
            <a:r>
              <a:rPr lang="en-US" altLang="zh-CN" dirty="0" smtClean="0"/>
              <a:t>Simple PFA method</a:t>
            </a:r>
          </a:p>
          <a:p>
            <a:pPr lvl="1"/>
            <a:r>
              <a:rPr lang="en-US" altLang="zh-CN" dirty="0" smtClean="0"/>
              <a:t>Conclusion and plan 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4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r>
              <a:rPr lang="en-US" altLang="zh-CN" sz="2800" dirty="0" smtClean="0"/>
              <a:t>Different </a:t>
            </a:r>
            <a:r>
              <a:rPr lang="en-US" altLang="zh-CN" sz="2800" dirty="0" err="1" smtClean="0"/>
              <a:t>cellsize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Keep the energy mean of single particle similar, apply different energy mean for different </a:t>
            </a:r>
            <a:r>
              <a:rPr lang="en-US" altLang="zh-CN" sz="2400" dirty="0" err="1" smtClean="0"/>
              <a:t>cellsize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Energy sigma stays unchanged as 10mm </a:t>
            </a:r>
            <a:r>
              <a:rPr lang="en-US" altLang="zh-CN" sz="2400" dirty="0" err="1" smtClean="0"/>
              <a:t>cellsize</a:t>
            </a:r>
            <a:r>
              <a:rPr lang="en-US" altLang="zh-CN" sz="2400" dirty="0" smtClean="0"/>
              <a:t> situation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680808" y="6448713"/>
            <a:ext cx="318132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Pion reconstruction efficiency</a:t>
            </a:r>
            <a:endParaRPr lang="zh-CN" altLang="en-US" baseline="0" dirty="0"/>
          </a:p>
        </p:txBody>
      </p:sp>
      <p:sp>
        <p:nvSpPr>
          <p:cNvPr id="11" name="文本框 10"/>
          <p:cNvSpPr txBox="1"/>
          <p:nvPr/>
        </p:nvSpPr>
        <p:spPr>
          <a:xfrm>
            <a:off x="5275867" y="6408252"/>
            <a:ext cx="3516347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err="1"/>
              <a:t>KLong</a:t>
            </a:r>
            <a:r>
              <a:rPr lang="en-US" altLang="zh-CN" baseline="0" dirty="0" smtClean="0"/>
              <a:t> reconstruction efficiency</a:t>
            </a:r>
            <a:endParaRPr lang="zh-CN" altLang="en-US" baseline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" y="3319915"/>
            <a:ext cx="4506254" cy="3088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29" y="3319915"/>
            <a:ext cx="4583701" cy="31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Pion and </a:t>
            </a:r>
            <a:r>
              <a:rPr lang="en-US" altLang="zh-CN" sz="3200" dirty="0" err="1"/>
              <a:t>KLong</a:t>
            </a:r>
            <a:r>
              <a:rPr lang="en-US" altLang="zh-CN" sz="3200" dirty="0"/>
              <a:t> separation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43012"/>
            <a:ext cx="9220199" cy="4525963"/>
          </a:xfrm>
        </p:spPr>
        <p:txBody>
          <a:bodyPr/>
          <a:lstStyle/>
          <a:p>
            <a:r>
              <a:rPr lang="en-US" altLang="zh-CN" sz="2800" dirty="0" smtClean="0"/>
              <a:t>Critical Distance</a:t>
            </a:r>
          </a:p>
          <a:p>
            <a:pPr lvl="1"/>
            <a:r>
              <a:rPr lang="en-US" altLang="zh-CN" sz="2400" dirty="0" smtClean="0"/>
              <a:t>The distance which has 80% efficiency is define as critical distance</a:t>
            </a:r>
          </a:p>
          <a:p>
            <a:pPr lvl="1"/>
            <a:r>
              <a:rPr lang="en-US" altLang="zh-CN" sz="2400" dirty="0" smtClean="0"/>
              <a:t>Since core size is about 23mm,such result </a:t>
            </a:r>
            <a:r>
              <a:rPr lang="en-US" altLang="zh-CN" sz="2400" dirty="0"/>
              <a:t>seems</a:t>
            </a:r>
            <a:r>
              <a:rPr lang="en-US" altLang="zh-CN" sz="2400" dirty="0" smtClean="0"/>
              <a:t> reasonable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13360" y="6245225"/>
            <a:ext cx="3848169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Pion and K reconstruction efficiency</a:t>
            </a:r>
            <a:endParaRPr lang="zh-CN" altLang="en-US" baseline="0" dirty="0"/>
          </a:p>
        </p:txBody>
      </p:sp>
      <p:sp>
        <p:nvSpPr>
          <p:cNvPr id="9" name="文本框 8"/>
          <p:cNvSpPr txBox="1"/>
          <p:nvPr/>
        </p:nvSpPr>
        <p:spPr>
          <a:xfrm>
            <a:off x="4978257" y="6245225"/>
            <a:ext cx="3517304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baseline="0" dirty="0" smtClean="0"/>
              <a:t>Critical distance – HCAL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0" y="3154778"/>
            <a:ext cx="4508935" cy="30904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475" y="3154778"/>
            <a:ext cx="4489619" cy="3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>
                <a:solidFill>
                  <a:schemeClr val="bg1"/>
                </a:solidFill>
              </a:rPr>
              <a:t>Simple PFA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Simple PFA method</a:t>
            </a:r>
          </a:p>
          <a:p>
            <a:pPr lvl="1"/>
            <a:r>
              <a:rPr lang="en-US" altLang="zh-CN" sz="2400" dirty="0" smtClean="0"/>
              <a:t>PFA:E = pion track + </a:t>
            </a:r>
            <a:r>
              <a:rPr lang="en-US" altLang="zh-CN" sz="2400" dirty="0" err="1" smtClean="0"/>
              <a:t>KLong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Real </a:t>
            </a:r>
            <a:r>
              <a:rPr lang="en-US" altLang="zh-CN" sz="2400" dirty="0" err="1" smtClean="0"/>
              <a:t>situation:E</a:t>
            </a:r>
            <a:r>
              <a:rPr lang="en-US" altLang="zh-CN" sz="2400" dirty="0" smtClean="0"/>
              <a:t> = pion track + part of pion fragment + </a:t>
            </a:r>
            <a:r>
              <a:rPr lang="en-US" altLang="zh-CN" sz="2400" dirty="0" err="1" smtClean="0"/>
              <a:t>KLong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81000" y="3273633"/>
            <a:ext cx="8610600" cy="2700130"/>
            <a:chOff x="381000" y="2514600"/>
            <a:chExt cx="8610600" cy="2700130"/>
          </a:xfrm>
        </p:grpSpPr>
        <p:sp>
          <p:nvSpPr>
            <p:cNvPr id="11" name="椭圆 10"/>
            <p:cNvSpPr/>
            <p:nvPr/>
          </p:nvSpPr>
          <p:spPr bwMode="auto">
            <a:xfrm>
              <a:off x="4952999" y="2514600"/>
              <a:ext cx="4038601" cy="2667000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400" baseline="0" dirty="0" err="1">
                  <a:solidFill>
                    <a:srgbClr val="00B0F0"/>
                  </a:solidFill>
                </a:rPr>
                <a:t>KLong</a:t>
              </a:r>
              <a:endPara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81000" y="2514600"/>
              <a:ext cx="8534400" cy="2700130"/>
              <a:chOff x="381000" y="2514600"/>
              <a:chExt cx="8534400" cy="2700130"/>
            </a:xfrm>
          </p:grpSpPr>
          <p:sp>
            <p:nvSpPr>
              <p:cNvPr id="10" name="椭圆 9"/>
              <p:cNvSpPr/>
              <p:nvPr/>
            </p:nvSpPr>
            <p:spPr bwMode="auto">
              <a:xfrm>
                <a:off x="381000" y="2514600"/>
                <a:ext cx="4161183" cy="2667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pion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457200" y="3177381"/>
                <a:ext cx="1676400" cy="137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Pion core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2667000" y="3197259"/>
                <a:ext cx="1828800" cy="137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Pion fragment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5029200" y="3174068"/>
                <a:ext cx="1676400" cy="137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KLong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 fragment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7239000" y="3174068"/>
                <a:ext cx="1676400" cy="1371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KLong</a:t>
                </a:r>
                <a:r>
                  <a:rPr kumimoji="0" lang="en-US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 core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2643808" y="2547730"/>
                <a:ext cx="4061792" cy="2667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baseline="0" dirty="0" smtClean="0">
                    <a:solidFill>
                      <a:srgbClr val="00B050"/>
                    </a:solidFill>
                  </a:rPr>
                  <a:t>fragment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91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 PFA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066800"/>
            <a:ext cx="4416425" cy="27562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400" y="1371600"/>
            <a:ext cx="1928733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PFA</a:t>
            </a:r>
            <a:r>
              <a:rPr lang="en-US" altLang="zh-CN" baseline="0" dirty="0" smtClean="0"/>
              <a:t> energy</a:t>
            </a:r>
          </a:p>
          <a:p>
            <a:r>
              <a:rPr lang="en-US" altLang="zh-CN" baseline="0" dirty="0"/>
              <a:t>K(0mm)-</a:t>
            </a:r>
            <a:r>
              <a:rPr lang="en-US" altLang="zh-CN" baseline="0" dirty="0" smtClean="0"/>
              <a:t>pi(0mm)</a:t>
            </a:r>
            <a:endParaRPr lang="zh-CN" altLang="en-US" baseline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429169" cy="27562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29200" y="1819055"/>
            <a:ext cx="218521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PFA</a:t>
            </a:r>
            <a:r>
              <a:rPr lang="en-US" altLang="zh-CN" baseline="0" dirty="0" smtClean="0"/>
              <a:t> energy</a:t>
            </a:r>
          </a:p>
          <a:p>
            <a:r>
              <a:rPr lang="en-US" altLang="zh-CN" baseline="0" dirty="0"/>
              <a:t>K(0mm)-</a:t>
            </a:r>
            <a:r>
              <a:rPr lang="en-US" altLang="zh-CN" baseline="0" dirty="0" smtClean="0"/>
              <a:t>pi(500mm)</a:t>
            </a:r>
            <a:endParaRPr lang="zh-CN" altLang="en-US" baseline="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3775697"/>
            <a:ext cx="4416425" cy="27212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7200" y="4934447"/>
            <a:ext cx="2236574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Total Cluster energy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823012"/>
            <a:ext cx="4442783" cy="27929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29136" y="4932588"/>
            <a:ext cx="1787733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Total Hit energy</a:t>
            </a:r>
          </a:p>
        </p:txBody>
      </p:sp>
    </p:spTree>
    <p:extLst>
      <p:ext uri="{BB962C8B-B14F-4D97-AF65-F5344CB8AC3E}">
        <p14:creationId xmlns:p14="http://schemas.microsoft.com/office/powerpoint/2010/main" val="27971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65" y="3806259"/>
            <a:ext cx="4445780" cy="3001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806258"/>
            <a:ext cx="4436164" cy="30014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>
                <a:solidFill>
                  <a:schemeClr val="bg1"/>
                </a:solidFill>
              </a:rPr>
              <a:t>Simple PFA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CN" sz="2800" dirty="0" smtClean="0"/>
              <a:t>Energy resolution</a:t>
            </a:r>
          </a:p>
          <a:p>
            <a:pPr lvl="1"/>
            <a:r>
              <a:rPr lang="en-US" altLang="zh-CN" sz="2400" dirty="0" smtClean="0"/>
              <a:t>Total Hit energy resolution</a:t>
            </a:r>
          </a:p>
          <a:p>
            <a:pPr lvl="1"/>
            <a:r>
              <a:rPr lang="en-US" altLang="zh-CN" sz="2400" dirty="0" smtClean="0"/>
              <a:t>Total cluster energy resolution</a:t>
            </a:r>
          </a:p>
          <a:p>
            <a:pPr lvl="1"/>
            <a:r>
              <a:rPr lang="en-US" altLang="zh-CN" sz="2400" dirty="0" smtClean="0"/>
              <a:t>PFA </a:t>
            </a:r>
            <a:r>
              <a:rPr lang="en-US" altLang="zh-CN" sz="2400" dirty="0" err="1" smtClean="0"/>
              <a:t>method:pion</a:t>
            </a:r>
            <a:r>
              <a:rPr lang="en-US" altLang="zh-CN" sz="2400" dirty="0" smtClean="0"/>
              <a:t> fragment has ~25% of total pion energy which makes a big trouble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219200" y="4114800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10mm </a:t>
            </a:r>
            <a:r>
              <a:rPr lang="en-US" altLang="zh-CN" baseline="0" dirty="0" err="1" smtClean="0"/>
              <a:t>cellsize</a:t>
            </a:r>
            <a:endParaRPr lang="en-US" altLang="zh-CN" baseline="0" dirty="0" smtClean="0"/>
          </a:p>
        </p:txBody>
      </p:sp>
      <p:sp>
        <p:nvSpPr>
          <p:cNvPr id="9" name="文本框 8"/>
          <p:cNvSpPr txBox="1"/>
          <p:nvPr/>
        </p:nvSpPr>
        <p:spPr>
          <a:xfrm>
            <a:off x="5816036" y="4114800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5</a:t>
            </a:r>
            <a:r>
              <a:rPr lang="en-US" altLang="zh-CN" baseline="0" dirty="0" smtClean="0"/>
              <a:t>0mm </a:t>
            </a:r>
            <a:r>
              <a:rPr lang="en-US" altLang="zh-CN" baseline="0" dirty="0" err="1" smtClean="0"/>
              <a:t>cellsize</a:t>
            </a:r>
            <a:endParaRPr lang="en-US" altLang="zh-CN" baseline="0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798444" y="4724400"/>
            <a:ext cx="1908312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baseline="0" dirty="0" smtClean="0"/>
              <a:t>Critical distance</a:t>
            </a: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1371600" y="5084649"/>
            <a:ext cx="304800" cy="554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0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Simple PFA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err="1" smtClean="0"/>
              <a:t>CellSize</a:t>
            </a:r>
            <a:r>
              <a:rPr lang="en-US" altLang="zh-CN" dirty="0" smtClean="0"/>
              <a:t> doesn’t have significant influence on energy resolution</a:t>
            </a:r>
          </a:p>
          <a:p>
            <a:pPr lvl="1"/>
            <a:r>
              <a:rPr lang="en-US" altLang="zh-CN" dirty="0" smtClean="0"/>
              <a:t>30mm seems to be a good choice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88" y="3089097"/>
            <a:ext cx="4478712" cy="3037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65253"/>
            <a:ext cx="4665288" cy="317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75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Cellsize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zh-CN" sz="2800" dirty="0" smtClean="0"/>
              <a:t>Conclusion</a:t>
            </a:r>
          </a:p>
          <a:p>
            <a:pPr lvl="1"/>
            <a:r>
              <a:rPr lang="en-US" altLang="zh-CN" sz="2400" dirty="0" smtClean="0"/>
              <a:t>30mm </a:t>
            </a:r>
            <a:r>
              <a:rPr lang="en-US" altLang="zh-CN" sz="2400" dirty="0" err="1" smtClean="0"/>
              <a:t>cellsize</a:t>
            </a:r>
            <a:r>
              <a:rPr lang="en-US" altLang="zh-CN" sz="2400" dirty="0" smtClean="0"/>
              <a:t> seems reasonable but the difference between 2 kinds of critical distance should be figure out</a:t>
            </a:r>
          </a:p>
          <a:p>
            <a:r>
              <a:rPr lang="en-US" altLang="zh-CN" dirty="0" smtClean="0"/>
              <a:t>Plan</a:t>
            </a:r>
          </a:p>
          <a:p>
            <a:pPr lvl="1"/>
            <a:r>
              <a:rPr lang="en-US" altLang="zh-CN" sz="2400" dirty="0" smtClean="0"/>
              <a:t>Find the reason why 2 kinds of critical distance behave unlikely</a:t>
            </a:r>
          </a:p>
          <a:p>
            <a:pPr lvl="1"/>
            <a:r>
              <a:rPr lang="en-US" altLang="zh-CN" sz="2400" dirty="0" smtClean="0"/>
              <a:t>Full PFA with AHCAL on baseline(jet energy resolution, particle separation)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70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5400" dirty="0" smtClean="0"/>
              <a:t>backup</a:t>
            </a:r>
            <a:endParaRPr lang="zh-CN" altLang="en-US" sz="5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9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Cellsize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Other cell size</a:t>
            </a:r>
          </a:p>
          <a:p>
            <a:pPr lvl="1"/>
            <a:r>
              <a:rPr lang="en-US" altLang="zh-CN" dirty="0" smtClean="0"/>
              <a:t>Adjust single particle event energy mean similar to 10mm </a:t>
            </a:r>
            <a:r>
              <a:rPr lang="en-US" altLang="zh-CN" dirty="0" err="1" smtClean="0"/>
              <a:t>cellsize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78740"/>
            <a:ext cx="4572000" cy="3136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9505"/>
            <a:ext cx="4572000" cy="31266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35609" y="4953000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20mm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112631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Cellsize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28134"/>
            <a:ext cx="4038600" cy="27735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08" y="1045570"/>
            <a:ext cx="4142490" cy="28561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67400" y="2971800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3</a:t>
            </a:r>
            <a:r>
              <a:rPr lang="en-US" altLang="zh-CN" baseline="0" dirty="0" smtClean="0"/>
              <a:t>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49" y="3901683"/>
            <a:ext cx="4015502" cy="27131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08" y="3900595"/>
            <a:ext cx="4154039" cy="27142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895109" y="5595618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40mm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0643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Background and setup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PFA</a:t>
            </a:r>
          </a:p>
          <a:p>
            <a:pPr lvl="1"/>
            <a:r>
              <a:rPr lang="en-US" altLang="zh-CN" dirty="0" smtClean="0"/>
              <a:t>The optimal detector to detect different kinds of particle</a:t>
            </a:r>
          </a:p>
          <a:p>
            <a:pPr lvl="1"/>
            <a:r>
              <a:rPr lang="en-US" altLang="zh-CN" dirty="0" smtClean="0"/>
              <a:t>Match or </a:t>
            </a:r>
            <a:r>
              <a:rPr lang="en-US" altLang="zh-CN" dirty="0" err="1" smtClean="0"/>
              <a:t>dismatch</a:t>
            </a:r>
            <a:r>
              <a:rPr lang="en-US" altLang="zh-CN" dirty="0" smtClean="0"/>
              <a:t> particle cluster with track is very important</a:t>
            </a:r>
          </a:p>
          <a:p>
            <a:pPr lvl="1"/>
            <a:r>
              <a:rPr lang="en-US" altLang="zh-CN" dirty="0" err="1" smtClean="0"/>
              <a:t>Cellsize</a:t>
            </a:r>
            <a:r>
              <a:rPr lang="en-US" altLang="zh-CN" dirty="0" smtClean="0"/>
              <a:t> is crucial for particle identification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223631" y="4595123"/>
            <a:ext cx="8458200" cy="2126352"/>
            <a:chOff x="228600" y="4179681"/>
            <a:chExt cx="8458200" cy="2126352"/>
          </a:xfrm>
        </p:grpSpPr>
        <p:grpSp>
          <p:nvGrpSpPr>
            <p:cNvPr id="8" name="组合 7"/>
            <p:cNvGrpSpPr/>
            <p:nvPr/>
          </p:nvGrpSpPr>
          <p:grpSpPr>
            <a:xfrm>
              <a:off x="228600" y="4179681"/>
              <a:ext cx="8458200" cy="1997765"/>
              <a:chOff x="685800" y="4035287"/>
              <a:chExt cx="8458200" cy="1997765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685800" y="4038600"/>
                <a:ext cx="2438400" cy="1981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Charged particle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baseline="0" dirty="0" smtClean="0"/>
                  <a:t>65%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3695700" y="4051852"/>
                <a:ext cx="2438400" cy="1981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baseline="0" dirty="0"/>
                  <a:t>photon</a:t>
                </a:r>
                <a:endPara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baseline="0" dirty="0"/>
                  <a:t>2</a:t>
                </a:r>
                <a:r>
                  <a:rPr lang="en-US" altLang="zh-CN" sz="2400" baseline="0" dirty="0" smtClean="0"/>
                  <a:t>5%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6705600" y="4035287"/>
                <a:ext cx="2438400" cy="19812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rPr>
                  <a:t>Neutral hadron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baseline="0" dirty="0" smtClean="0"/>
                  <a:t>10%</a:t>
                </a:r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 bwMode="auto">
            <a:xfrm>
              <a:off x="2667000" y="4179681"/>
              <a:ext cx="457200" cy="4769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779643" y="5112233"/>
              <a:ext cx="367748" cy="3079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2488096" y="5767872"/>
              <a:ext cx="457200" cy="4769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3207026" y="4264957"/>
              <a:ext cx="304800" cy="3063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5723283" y="4724400"/>
              <a:ext cx="304800" cy="3063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600700" y="5467833"/>
              <a:ext cx="723900" cy="838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54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Cellsize</a:t>
            </a:r>
            <a:r>
              <a:rPr lang="en-US" altLang="zh-CN" dirty="0"/>
              <a:t> optimization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27" y="1145380"/>
            <a:ext cx="4065735" cy="2783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43000"/>
            <a:ext cx="4054027" cy="27860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3" y="3905812"/>
            <a:ext cx="4139114" cy="2815663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42468" y="3929047"/>
            <a:ext cx="4124473" cy="279242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62600" y="5562600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/>
              <a:t>7</a:t>
            </a:r>
            <a:r>
              <a:rPr lang="en-US" altLang="zh-CN" baseline="0" dirty="0" smtClean="0"/>
              <a:t>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  <p:sp>
        <p:nvSpPr>
          <p:cNvPr id="12" name="文本框 11"/>
          <p:cNvSpPr txBox="1"/>
          <p:nvPr/>
        </p:nvSpPr>
        <p:spPr>
          <a:xfrm>
            <a:off x="5562600" y="2892969"/>
            <a:ext cx="1646605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50mm </a:t>
            </a:r>
            <a:r>
              <a:rPr lang="en-US" altLang="zh-CN" baseline="0" dirty="0" err="1" smtClean="0"/>
              <a:t>cellsize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2920866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569316" cy="31194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80" y="1109662"/>
            <a:ext cx="23336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8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192158" y="1109662"/>
            <a:ext cx="4482581" cy="3021011"/>
            <a:chOff x="228600" y="1143794"/>
            <a:chExt cx="3969877" cy="271938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143794"/>
              <a:ext cx="3969877" cy="271938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0235" y="1600200"/>
              <a:ext cx="6463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70%</a:t>
              </a:r>
              <a:endParaRPr lang="zh-CN" altLang="en-US" baseline="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22329" y="1219201"/>
            <a:ext cx="4129513" cy="2819400"/>
            <a:chOff x="4822329" y="1219201"/>
            <a:chExt cx="4129513" cy="28194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2329" y="1219201"/>
              <a:ext cx="4129513" cy="28194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705600" y="1481138"/>
              <a:ext cx="64633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/>
                <a:t>8</a:t>
              </a:r>
              <a:r>
                <a:rPr lang="en-US" altLang="zh-CN" baseline="0" dirty="0" smtClean="0"/>
                <a:t>0%</a:t>
              </a:r>
              <a:endParaRPr lang="zh-CN" altLang="en-US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10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6453"/>
            <a:ext cx="4343400" cy="2984336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81" y="1116270"/>
            <a:ext cx="4618419" cy="31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2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4000" dirty="0">
                <a:solidFill>
                  <a:schemeClr val="bg1"/>
                </a:solidFill>
              </a:rPr>
              <a:t>Background and setup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zh-CN" sz="2800" dirty="0" smtClean="0"/>
              <a:t>Geometry Setup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ECAL</a:t>
            </a:r>
          </a:p>
          <a:p>
            <a:pPr lvl="2"/>
            <a:r>
              <a:rPr lang="en-US" altLang="zh-CN" sz="2000" dirty="0" smtClean="0"/>
              <a:t>30 </a:t>
            </a:r>
            <a:r>
              <a:rPr lang="en-US" altLang="zh-CN" sz="2000" dirty="0"/>
              <a:t>layers</a:t>
            </a:r>
          </a:p>
          <a:p>
            <a:pPr lvl="2"/>
            <a:r>
              <a:rPr lang="en-US" altLang="zh-CN" sz="2000" dirty="0" smtClean="0"/>
              <a:t>Absorber:2.8mm tungsten</a:t>
            </a:r>
            <a:endParaRPr lang="en-US" altLang="zh-CN" sz="2000" dirty="0"/>
          </a:p>
          <a:p>
            <a:pPr lvl="2"/>
            <a:r>
              <a:rPr lang="en-US" altLang="zh-CN" sz="2000" dirty="0" smtClean="0"/>
              <a:t>SI:10×10×0.5mm</a:t>
            </a:r>
            <a:r>
              <a:rPr lang="en-US" altLang="zh-CN" sz="2000" baseline="30000" dirty="0" smtClean="0"/>
              <a:t>3</a:t>
            </a:r>
            <a:endParaRPr lang="en-US" altLang="zh-CN" sz="2000" baseline="30000" dirty="0"/>
          </a:p>
          <a:p>
            <a:pPr lvl="2"/>
            <a:r>
              <a:rPr lang="en-US" altLang="zh-CN" sz="2000" dirty="0" smtClean="0"/>
              <a:t>PCB:2mm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AHCAL</a:t>
            </a:r>
          </a:p>
          <a:p>
            <a:pPr lvl="2"/>
            <a:r>
              <a:rPr lang="en-US" altLang="zh-CN" sz="2000" dirty="0"/>
              <a:t>40 layers</a:t>
            </a:r>
          </a:p>
          <a:p>
            <a:pPr lvl="2"/>
            <a:r>
              <a:rPr lang="en-US" altLang="zh-CN" sz="2000" dirty="0"/>
              <a:t>Absorber:20mm </a:t>
            </a:r>
            <a:r>
              <a:rPr lang="en-US" altLang="zh-CN" sz="2000" dirty="0" smtClean="0"/>
              <a:t>Fe</a:t>
            </a:r>
            <a:endParaRPr lang="en-US" altLang="zh-CN" sz="2000" dirty="0"/>
          </a:p>
          <a:p>
            <a:pPr lvl="2"/>
            <a:r>
              <a:rPr lang="en-US" altLang="zh-CN" sz="2000" dirty="0" smtClean="0"/>
              <a:t>Scintillator:10×10×3mm</a:t>
            </a:r>
            <a:r>
              <a:rPr lang="en-US" altLang="zh-CN" sz="2000" baseline="30000" dirty="0" smtClean="0"/>
              <a:t>3</a:t>
            </a:r>
            <a:endParaRPr lang="en-US" altLang="zh-CN" sz="2000" baseline="30000" dirty="0"/>
          </a:p>
          <a:p>
            <a:pPr lvl="2"/>
            <a:r>
              <a:rPr lang="en-US" altLang="zh-CN" sz="2000" dirty="0" smtClean="0"/>
              <a:t>PCB:2mm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44" y="3269734"/>
            <a:ext cx="3443255" cy="29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87" y="3960379"/>
            <a:ext cx="3218310" cy="28837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Background and setup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251" y="1118188"/>
            <a:ext cx="8218055" cy="1037949"/>
          </a:xfrm>
        </p:spPr>
        <p:txBody>
          <a:bodyPr/>
          <a:lstStyle/>
          <a:p>
            <a:r>
              <a:rPr lang="en-US" altLang="zh-CN" sz="2400" dirty="0" smtClean="0"/>
              <a:t>Incident particle</a:t>
            </a:r>
          </a:p>
          <a:p>
            <a:pPr lvl="1"/>
            <a:r>
              <a:rPr lang="en-US" altLang="zh-CN" sz="2000" dirty="0" smtClean="0"/>
              <a:t>10 </a:t>
            </a:r>
            <a:r>
              <a:rPr lang="en-US" altLang="zh-CN" sz="2000" dirty="0" err="1" smtClean="0"/>
              <a:t>Gev</a:t>
            </a:r>
            <a:r>
              <a:rPr lang="en-US" altLang="zh-CN" sz="2000" dirty="0" smtClean="0"/>
              <a:t> pion-</a:t>
            </a:r>
          </a:p>
          <a:p>
            <a:pPr lvl="1"/>
            <a:r>
              <a:rPr lang="en-US" altLang="zh-CN" sz="2000" dirty="0" smtClean="0"/>
              <a:t>10 GeV </a:t>
            </a:r>
            <a:r>
              <a:rPr lang="en-US" altLang="zh-CN" sz="2000" dirty="0" err="1" smtClean="0"/>
              <a:t>KLong</a:t>
            </a:r>
            <a:r>
              <a:rPr lang="en-US" altLang="zh-CN" sz="2000" dirty="0" smtClean="0"/>
              <a:t>: abundant in H-gg event</a:t>
            </a:r>
          </a:p>
          <a:p>
            <a:r>
              <a:rPr lang="en-US" altLang="zh-CN" sz="2400" dirty="0" smtClean="0"/>
              <a:t>Feature of </a:t>
            </a:r>
            <a:r>
              <a:rPr lang="en-US" altLang="zh-CN" sz="2400" dirty="0" err="1" smtClean="0"/>
              <a:t>KLong</a:t>
            </a:r>
            <a:endParaRPr lang="en-US" altLang="zh-CN" sz="2400" dirty="0" smtClean="0"/>
          </a:p>
          <a:p>
            <a:pPr lvl="1"/>
            <a:r>
              <a:rPr lang="en-US" altLang="zh-CN" sz="2000" dirty="0" err="1" smtClean="0"/>
              <a:t>KLong</a:t>
            </a:r>
            <a:r>
              <a:rPr lang="en-US" altLang="zh-CN" sz="2000" dirty="0" smtClean="0"/>
              <a:t> usually doesn’t deposit significant energy in ECAL so that it doesn’t have a ‘stick’ in the front</a:t>
            </a:r>
          </a:p>
          <a:p>
            <a:pPr lvl="1"/>
            <a:r>
              <a:rPr lang="en-US" altLang="zh-CN" sz="2000" dirty="0" err="1" smtClean="0"/>
              <a:t>KLong</a:t>
            </a:r>
            <a:r>
              <a:rPr lang="en-US" altLang="zh-CN" sz="2000" dirty="0" smtClean="0"/>
              <a:t> is fatter than pion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965463" y="6188147"/>
            <a:ext cx="218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aseline="0" dirty="0" smtClean="0">
                <a:solidFill>
                  <a:schemeClr val="bg1"/>
                </a:solidFill>
              </a:rPr>
              <a:t>Single </a:t>
            </a:r>
            <a:r>
              <a:rPr lang="en-US" altLang="zh-CN" baseline="0" dirty="0" err="1" smtClean="0">
                <a:solidFill>
                  <a:schemeClr val="bg1"/>
                </a:solidFill>
              </a:rPr>
              <a:t>KLong</a:t>
            </a:r>
            <a:r>
              <a:rPr lang="en-US" altLang="zh-CN" baseline="0" dirty="0" smtClean="0">
                <a:solidFill>
                  <a:schemeClr val="bg1"/>
                </a:solidFill>
              </a:rPr>
              <a:t> event</a:t>
            </a:r>
            <a:endParaRPr lang="zh-CN" altLang="en-US" baseline="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475896" y="3960379"/>
            <a:ext cx="3926837" cy="2883766"/>
            <a:chOff x="4475896" y="3960379"/>
            <a:chExt cx="3926837" cy="2883766"/>
          </a:xfrm>
        </p:grpSpPr>
        <p:grpSp>
          <p:nvGrpSpPr>
            <p:cNvPr id="14" name="组合 13"/>
            <p:cNvGrpSpPr/>
            <p:nvPr/>
          </p:nvGrpSpPr>
          <p:grpSpPr>
            <a:xfrm>
              <a:off x="4475896" y="3960379"/>
              <a:ext cx="3926837" cy="2883766"/>
              <a:chOff x="1257300" y="3276977"/>
              <a:chExt cx="3520953" cy="2595185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7300" y="3276977"/>
                <a:ext cx="3520953" cy="2595185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730960" y="5447997"/>
                <a:ext cx="2676996" cy="408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baseline="0" dirty="0" smtClean="0">
                    <a:solidFill>
                      <a:schemeClr val="bg1"/>
                    </a:solidFill>
                  </a:rPr>
                  <a:t>Overlay particle event</a:t>
                </a:r>
                <a:endParaRPr lang="zh-CN" altLang="en-US" baseline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5556498" y="6045649"/>
              <a:ext cx="6206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pion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502401" y="6045649"/>
              <a:ext cx="8515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KLong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 bwMode="auto">
          <a:xfrm>
            <a:off x="5866973" y="5456828"/>
            <a:ext cx="381561" cy="643387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 rot="2688922">
            <a:off x="4210039" y="3550976"/>
            <a:ext cx="572456" cy="28771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5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07025" cy="1042416"/>
          </a:xfrm>
        </p:spPr>
        <p:txBody>
          <a:bodyPr/>
          <a:lstStyle/>
          <a:p>
            <a:pPr lvl="1"/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Marlin </a:t>
            </a:r>
            <a:r>
              <a:rPr lang="en-US" altLang="zh-CN" sz="3200" dirty="0">
                <a:solidFill>
                  <a:schemeClr val="bg1"/>
                </a:solidFill>
              </a:rPr>
              <a:t>arbor and Cluster building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301666" y="1042416"/>
            <a:ext cx="4094241" cy="3148584"/>
            <a:chOff x="17337" y="1042416"/>
            <a:chExt cx="4038600" cy="294505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7" y="1042416"/>
              <a:ext cx="4038600" cy="294505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90600" y="2968913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SimuCalorimeter</a:t>
              </a:r>
              <a:r>
                <a:rPr lang="en-US" altLang="zh-CN" baseline="0" dirty="0" smtClean="0">
                  <a:solidFill>
                    <a:schemeClr val="bg1"/>
                  </a:solidFill>
                </a:rPr>
                <a:t> Hit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1666" y="3839576"/>
            <a:ext cx="4073274" cy="2998547"/>
            <a:chOff x="0" y="3859453"/>
            <a:chExt cx="4073274" cy="299854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59453"/>
              <a:ext cx="4073274" cy="299854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49402" y="6017435"/>
              <a:ext cx="157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ClusterAB1st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74940" y="1042416"/>
            <a:ext cx="4010194" cy="2966844"/>
            <a:chOff x="4374940" y="1042416"/>
            <a:chExt cx="4010194" cy="29668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4940" y="1042416"/>
              <a:ext cx="4010194" cy="296684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255370" y="2968913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>
                  <a:solidFill>
                    <a:schemeClr val="bg1"/>
                  </a:solidFill>
                </a:rPr>
                <a:t>Calorimeter Hit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74940" y="3859453"/>
            <a:ext cx="4010194" cy="2978670"/>
            <a:chOff x="4374940" y="3859453"/>
            <a:chExt cx="4010194" cy="29786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4940" y="3859453"/>
              <a:ext cx="4010194" cy="297867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5407025" y="6017435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>
                  <a:solidFill>
                    <a:schemeClr val="bg1"/>
                  </a:solidFill>
                </a:rPr>
                <a:t>EHBushes</a:t>
              </a:r>
              <a:endParaRPr lang="zh-CN" altLang="en-US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右箭头 17"/>
          <p:cNvSpPr/>
          <p:nvPr/>
        </p:nvSpPr>
        <p:spPr bwMode="auto">
          <a:xfrm>
            <a:off x="3945423" y="2299572"/>
            <a:ext cx="1143000" cy="83190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58553" y="1900166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0" dirty="0" smtClean="0">
                <a:solidFill>
                  <a:schemeClr val="bg1"/>
                </a:solidFill>
              </a:rPr>
              <a:t>digitization</a:t>
            </a:r>
            <a:endParaRPr lang="zh-CN" altLang="en-US" sz="2400" baseline="0" dirty="0">
              <a:solidFill>
                <a:schemeClr val="bg1"/>
              </a:solidFill>
            </a:endParaRPr>
          </a:p>
        </p:txBody>
      </p:sp>
      <p:sp>
        <p:nvSpPr>
          <p:cNvPr id="20" name="右箭头 19"/>
          <p:cNvSpPr/>
          <p:nvPr/>
        </p:nvSpPr>
        <p:spPr bwMode="auto">
          <a:xfrm rot="5400000">
            <a:off x="5694279" y="3995123"/>
            <a:ext cx="1143000" cy="83190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53200" y="406502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aseline="0" dirty="0" smtClean="0">
                <a:solidFill>
                  <a:schemeClr val="bg1"/>
                </a:solidFill>
              </a:rPr>
              <a:t>arbor</a:t>
            </a:r>
            <a:endParaRPr lang="zh-CN" altLang="en-US" sz="2400" baseline="0" dirty="0">
              <a:solidFill>
                <a:schemeClr val="bg1"/>
              </a:solidFill>
            </a:endParaRPr>
          </a:p>
        </p:txBody>
      </p:sp>
      <p:sp>
        <p:nvSpPr>
          <p:cNvPr id="22" name="右箭头 21"/>
          <p:cNvSpPr/>
          <p:nvPr/>
        </p:nvSpPr>
        <p:spPr bwMode="auto">
          <a:xfrm rot="10800000">
            <a:off x="4007951" y="5252791"/>
            <a:ext cx="1143000" cy="83190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07950" y="4843810"/>
            <a:ext cx="193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aseline="0" dirty="0" smtClean="0">
                <a:solidFill>
                  <a:schemeClr val="bg1"/>
                </a:solidFill>
              </a:rPr>
              <a:t>Bush merge</a:t>
            </a:r>
            <a:endParaRPr lang="zh-CN" altLang="en-US" sz="24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07025" cy="1042416"/>
          </a:xfrm>
        </p:spPr>
        <p:txBody>
          <a:bodyPr/>
          <a:lstStyle/>
          <a:p>
            <a:pPr lvl="1"/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Marlin </a:t>
            </a:r>
            <a:r>
              <a:rPr lang="en-US" altLang="zh-CN" sz="3200" dirty="0">
                <a:solidFill>
                  <a:schemeClr val="bg1"/>
                </a:solidFill>
              </a:rPr>
              <a:t>arbor and Cluster building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Digitization</a:t>
            </a:r>
          </a:p>
          <a:p>
            <a:pPr lvl="1"/>
            <a:r>
              <a:rPr lang="en-US" altLang="zh-CN" dirty="0" smtClean="0"/>
              <a:t>Combine small cell into the size we want</a:t>
            </a:r>
          </a:p>
          <a:p>
            <a:r>
              <a:rPr lang="en-US" altLang="zh-CN" dirty="0" smtClean="0"/>
              <a:t>arbor</a:t>
            </a:r>
          </a:p>
          <a:p>
            <a:pPr lvl="1"/>
            <a:r>
              <a:rPr lang="en-US" altLang="zh-CN" dirty="0" smtClean="0"/>
              <a:t>6 parameter in total</a:t>
            </a:r>
          </a:p>
          <a:p>
            <a:pPr lvl="1"/>
            <a:r>
              <a:rPr lang="en-US" altLang="zh-CN" dirty="0" smtClean="0"/>
              <a:t>EE connection(</a:t>
            </a:r>
            <a:r>
              <a:rPr lang="en-US" altLang="zh-CN" dirty="0" err="1" smtClean="0"/>
              <a:t>xy</a:t>
            </a:r>
            <a:r>
              <a:rPr lang="en-US" altLang="zh-CN" dirty="0" smtClean="0"/>
              <a:t> direction and z direction)</a:t>
            </a:r>
          </a:p>
          <a:p>
            <a:pPr lvl="1"/>
            <a:r>
              <a:rPr lang="en-US" altLang="zh-CN" dirty="0" smtClean="0"/>
              <a:t>EH connection</a:t>
            </a:r>
          </a:p>
          <a:p>
            <a:pPr lvl="1"/>
            <a:r>
              <a:rPr lang="en-US" altLang="zh-CN" dirty="0" smtClean="0"/>
              <a:t>HH connection</a:t>
            </a:r>
            <a:r>
              <a:rPr lang="en-US" altLang="zh-CN" dirty="0"/>
              <a:t>(</a:t>
            </a:r>
            <a:r>
              <a:rPr lang="en-US" altLang="zh-CN" dirty="0" err="1"/>
              <a:t>xy</a:t>
            </a:r>
            <a:r>
              <a:rPr lang="en-US" altLang="zh-CN" dirty="0"/>
              <a:t> direction and z direction)</a:t>
            </a:r>
          </a:p>
          <a:p>
            <a:pPr lvl="1"/>
            <a:r>
              <a:rPr lang="en-US" altLang="zh-CN" dirty="0" smtClean="0"/>
              <a:t>EE Seed connection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425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07025" cy="1042416"/>
          </a:xfrm>
        </p:spPr>
        <p:txBody>
          <a:bodyPr/>
          <a:lstStyle/>
          <a:p>
            <a:pPr lvl="1"/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Marlin </a:t>
            </a:r>
            <a:r>
              <a:rPr lang="en-US" altLang="zh-CN" sz="3200" dirty="0">
                <a:solidFill>
                  <a:schemeClr val="bg1"/>
                </a:solidFill>
              </a:rPr>
              <a:t>arbor and Cluster building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574" y="1371600"/>
            <a:ext cx="8229600" cy="5029200"/>
          </a:xfrm>
        </p:spPr>
        <p:txBody>
          <a:bodyPr/>
          <a:lstStyle/>
          <a:p>
            <a:r>
              <a:rPr lang="en-US" altLang="zh-CN" dirty="0" smtClean="0"/>
              <a:t>Bush merge</a:t>
            </a:r>
          </a:p>
          <a:p>
            <a:pPr lvl="1"/>
            <a:r>
              <a:rPr lang="en-US" altLang="zh-CN" sz="2400" dirty="0" smtClean="0"/>
              <a:t>Merge small cluster into core and fragment</a:t>
            </a:r>
          </a:p>
          <a:p>
            <a:pPr lvl="1"/>
            <a:r>
              <a:rPr lang="en-US" altLang="zh-CN" sz="2400" dirty="0" smtClean="0"/>
              <a:t>Cluster </a:t>
            </a:r>
            <a:r>
              <a:rPr lang="en-US" altLang="zh-CN" sz="2400" dirty="0" err="1" smtClean="0"/>
              <a:t>Seed:hit</a:t>
            </a:r>
            <a:r>
              <a:rPr lang="en-US" altLang="zh-CN" sz="2400" dirty="0" smtClean="0"/>
              <a:t> closest to origin point in cluster</a:t>
            </a:r>
          </a:p>
          <a:p>
            <a:pPr lvl="1"/>
            <a:r>
              <a:rPr lang="en-US" altLang="zh-CN" sz="2400" dirty="0" smtClean="0"/>
              <a:t>Cluster </a:t>
            </a:r>
            <a:r>
              <a:rPr lang="en-US" altLang="zh-CN" sz="2400" dirty="0" err="1" smtClean="0"/>
              <a:t>COG:center</a:t>
            </a:r>
            <a:r>
              <a:rPr lang="en-US" altLang="zh-CN" sz="2400" dirty="0" smtClean="0"/>
              <a:t> of energy gravity</a:t>
            </a:r>
          </a:p>
          <a:p>
            <a:pPr lvl="1"/>
            <a:r>
              <a:rPr lang="en-US" altLang="zh-CN" sz="2400" dirty="0" err="1" smtClean="0"/>
              <a:t>Joint:close</a:t>
            </a:r>
            <a:r>
              <a:rPr lang="en-US" altLang="zh-CN" sz="2400" dirty="0" smtClean="0"/>
              <a:t> hits </a:t>
            </a:r>
            <a:r>
              <a:rPr lang="en-US" altLang="zh-CN" sz="2400" dirty="0"/>
              <a:t>from</a:t>
            </a:r>
            <a:r>
              <a:rPr lang="en-US" altLang="zh-CN" sz="2400" dirty="0" smtClean="0"/>
              <a:t> different cluster</a:t>
            </a:r>
          </a:p>
          <a:p>
            <a:pPr lvl="1"/>
            <a:r>
              <a:rPr lang="en-US" altLang="zh-CN" sz="2400" dirty="0" smtClean="0"/>
              <a:t>Cluster </a:t>
            </a:r>
            <a:r>
              <a:rPr lang="en-US" altLang="zh-CN" sz="2400" dirty="0" err="1" smtClean="0"/>
              <a:t>depth:distance</a:t>
            </a:r>
            <a:r>
              <a:rPr lang="en-US" altLang="zh-CN" sz="2400" dirty="0" smtClean="0"/>
              <a:t> from cluster Seed to ECAL surface</a:t>
            </a:r>
          </a:p>
          <a:p>
            <a:pPr lvl="1"/>
            <a:r>
              <a:rPr lang="en-US" altLang="zh-CN" sz="2400" dirty="0" smtClean="0"/>
              <a:t>Connection of EE,EH,HH clusters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has different cut on cluster Seed </a:t>
            </a:r>
            <a:r>
              <a:rPr lang="en-US" altLang="zh-CN" sz="2400" dirty="0" err="1" smtClean="0"/>
              <a:t>difference,COG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difference,number</a:t>
            </a:r>
            <a:r>
              <a:rPr lang="en-US" altLang="zh-CN" sz="2400" dirty="0" smtClean="0"/>
              <a:t> of </a:t>
            </a:r>
            <a:r>
              <a:rPr lang="en-US" altLang="zh-CN" sz="2400" dirty="0" err="1" smtClean="0"/>
              <a:t>joints,transSeed</a:t>
            </a:r>
            <a:r>
              <a:rPr lang="en-US" altLang="zh-CN" sz="2400" dirty="0" smtClean="0"/>
              <a:t> difference</a:t>
            </a:r>
          </a:p>
          <a:p>
            <a:pPr lvl="1"/>
            <a:r>
              <a:rPr lang="en-US" altLang="zh-CN" sz="2400" dirty="0" smtClean="0"/>
              <a:t>Only deeper cluster can be merge into shallower cluster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351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407025" cy="1042416"/>
          </a:xfrm>
        </p:spPr>
        <p:txBody>
          <a:bodyPr/>
          <a:lstStyle/>
          <a:p>
            <a:pPr lvl="1"/>
            <a:r>
              <a:rPr lang="en-US" altLang="zh-CN" sz="3200" dirty="0" smtClean="0">
                <a:solidFill>
                  <a:schemeClr val="bg1"/>
                </a:solidFill>
              </a:rPr>
              <a:t/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r>
              <a:rPr lang="en-US" altLang="zh-CN" sz="3200" dirty="0" smtClean="0">
                <a:solidFill>
                  <a:schemeClr val="bg1"/>
                </a:solidFill>
              </a:rPr>
              <a:t>Marlin </a:t>
            </a:r>
            <a:r>
              <a:rPr lang="en-US" altLang="zh-CN" sz="3200" dirty="0">
                <a:solidFill>
                  <a:schemeClr val="bg1"/>
                </a:solidFill>
              </a:rPr>
              <a:t>arbor and Cluster building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For single pion event in 10mm </a:t>
            </a:r>
            <a:r>
              <a:rPr lang="en-US" altLang="zh-CN" dirty="0" err="1" smtClean="0"/>
              <a:t>cellsize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8B8A-648C-404C-83E1-03CD76C63819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609600" y="1608482"/>
            <a:ext cx="3962400" cy="2502422"/>
            <a:chOff x="346314" y="1605365"/>
            <a:chExt cx="4664765" cy="28690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14" y="1605365"/>
              <a:ext cx="4664765" cy="286909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54342" y="2006654"/>
              <a:ext cx="286488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smtClean="0"/>
                <a:t>Number of Joint </a:t>
              </a:r>
            </a:p>
            <a:p>
              <a:r>
                <a:rPr lang="en-US" altLang="zh-CN" baseline="0" dirty="0" smtClean="0"/>
                <a:t>with largest energy cluster</a:t>
              </a:r>
              <a:endParaRPr lang="zh-CN" altLang="en-US" baseline="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4765" y="1692966"/>
            <a:ext cx="4022036" cy="2306712"/>
            <a:chOff x="4664764" y="1692965"/>
            <a:chExt cx="4430769" cy="25742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4764" y="1692965"/>
              <a:ext cx="4430769" cy="257423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747999" y="1722782"/>
              <a:ext cx="209544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 err="1" smtClean="0"/>
                <a:t>transSeeddistance</a:t>
              </a:r>
              <a:endParaRPr lang="zh-CN" altLang="en-US" baseline="0" dirty="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99677"/>
            <a:ext cx="4082284" cy="27880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12682" y="5373828"/>
            <a:ext cx="176202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Largest cluster </a:t>
            </a:r>
          </a:p>
          <a:p>
            <a:r>
              <a:rPr lang="en-US" altLang="zh-CN" baseline="0" dirty="0" smtClean="0"/>
              <a:t>energy</a:t>
            </a:r>
            <a:endParaRPr lang="zh-CN" altLang="en-US" baseline="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014188"/>
            <a:ext cx="3962400" cy="26934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23383" y="5033764"/>
            <a:ext cx="2018501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zh-CN" baseline="0" dirty="0" smtClean="0"/>
              <a:t>Distance between</a:t>
            </a:r>
          </a:p>
          <a:p>
            <a:r>
              <a:rPr lang="en-US" altLang="zh-CN" baseline="0" dirty="0" smtClean="0"/>
              <a:t>Cluster COG and</a:t>
            </a:r>
          </a:p>
          <a:p>
            <a:r>
              <a:rPr lang="en-US" altLang="zh-CN" baseline="0" dirty="0"/>
              <a:t>track</a:t>
            </a:r>
            <a:endParaRPr lang="zh-CN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98739068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12931</TotalTime>
  <Words>909</Words>
  <Application>Microsoft Office PowerPoint</Application>
  <PresentationFormat>全屏显示(4:3)</PresentationFormat>
  <Paragraphs>263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宋体</vt:lpstr>
      <vt:lpstr>Arial</vt:lpstr>
      <vt:lpstr>Calibri</vt:lpstr>
      <vt:lpstr>默认设计模板</vt:lpstr>
      <vt:lpstr> AHCAL  cellsize optimization</vt:lpstr>
      <vt:lpstr>OutLine</vt:lpstr>
      <vt:lpstr>Background and setup</vt:lpstr>
      <vt:lpstr>Background and setup</vt:lpstr>
      <vt:lpstr>Background and setup</vt:lpstr>
      <vt:lpstr> Marlin arbor and Cluster building </vt:lpstr>
      <vt:lpstr> Marlin arbor and Cluster building </vt:lpstr>
      <vt:lpstr> Marlin arbor and Cluster building </vt:lpstr>
      <vt:lpstr> Marlin arbor and Cluster building 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Pion and KLong separation</vt:lpstr>
      <vt:lpstr>Simple PFA method</vt:lpstr>
      <vt:lpstr>Simple PFA method</vt:lpstr>
      <vt:lpstr>Simple PFA method</vt:lpstr>
      <vt:lpstr>Simple PFA method</vt:lpstr>
      <vt:lpstr>Cellsize optimization</vt:lpstr>
      <vt:lpstr>PowerPoint 演示文稿</vt:lpstr>
      <vt:lpstr>Cellsize optimization</vt:lpstr>
      <vt:lpstr>Cellsize optimization</vt:lpstr>
      <vt:lpstr>Cellsize optimization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syk19</cp:lastModifiedBy>
  <cp:revision>285</cp:revision>
  <cp:lastPrinted>1601-01-01T00:00:00Z</cp:lastPrinted>
  <dcterms:created xsi:type="dcterms:W3CDTF">1601-01-01T00:00:00Z</dcterms:created>
  <dcterms:modified xsi:type="dcterms:W3CDTF">2019-06-14T08:21:34Z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