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0" r:id="rId3"/>
    <p:sldId id="262" r:id="rId4"/>
    <p:sldId id="264" r:id="rId5"/>
    <p:sldId id="259" r:id="rId6"/>
    <p:sldId id="263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95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22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0E1AE-00B6-4919-8D7C-28264E76A73F}" type="datetimeFigureOut">
              <a:rPr lang="zh-CN" altLang="en-US" smtClean="0"/>
              <a:t>2019/6/20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197B30-F619-4287-9DDD-CE0226BAD43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605928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0E1AE-00B6-4919-8D7C-28264E76A73F}" type="datetimeFigureOut">
              <a:rPr lang="zh-CN" altLang="en-US" smtClean="0"/>
              <a:t>2019/6/20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197B30-F619-4287-9DDD-CE0226BAD43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176843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0E1AE-00B6-4919-8D7C-28264E76A73F}" type="datetimeFigureOut">
              <a:rPr lang="zh-CN" altLang="en-US" smtClean="0"/>
              <a:t>2019/6/20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197B30-F619-4287-9DDD-CE0226BAD43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34856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0E1AE-00B6-4919-8D7C-28264E76A73F}" type="datetimeFigureOut">
              <a:rPr lang="zh-CN" altLang="en-US" smtClean="0"/>
              <a:t>2019/6/20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197B30-F619-4287-9DDD-CE0226BAD43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676089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0E1AE-00B6-4919-8D7C-28264E76A73F}" type="datetimeFigureOut">
              <a:rPr lang="zh-CN" altLang="en-US" smtClean="0"/>
              <a:t>2019/6/20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197B30-F619-4287-9DDD-CE0226BAD43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516880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0E1AE-00B6-4919-8D7C-28264E76A73F}" type="datetimeFigureOut">
              <a:rPr lang="zh-CN" altLang="en-US" smtClean="0"/>
              <a:t>2019/6/20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197B30-F619-4287-9DDD-CE0226BAD43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447999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0E1AE-00B6-4919-8D7C-28264E76A73F}" type="datetimeFigureOut">
              <a:rPr lang="zh-CN" altLang="en-US" smtClean="0"/>
              <a:t>2019/6/20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197B30-F619-4287-9DDD-CE0226BAD43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996228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0E1AE-00B6-4919-8D7C-28264E76A73F}" type="datetimeFigureOut">
              <a:rPr lang="zh-CN" altLang="en-US" smtClean="0"/>
              <a:t>2019/6/20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197B30-F619-4287-9DDD-CE0226BAD43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7259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0E1AE-00B6-4919-8D7C-28264E76A73F}" type="datetimeFigureOut">
              <a:rPr lang="zh-CN" altLang="en-US" smtClean="0"/>
              <a:t>2019/6/20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197B30-F619-4287-9DDD-CE0226BAD43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951601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0E1AE-00B6-4919-8D7C-28264E76A73F}" type="datetimeFigureOut">
              <a:rPr lang="zh-CN" altLang="en-US" smtClean="0"/>
              <a:t>2019/6/20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197B30-F619-4287-9DDD-CE0226BAD43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502268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0E1AE-00B6-4919-8D7C-28264E76A73F}" type="datetimeFigureOut">
              <a:rPr lang="zh-CN" altLang="en-US" smtClean="0"/>
              <a:t>2019/6/20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197B30-F619-4287-9DDD-CE0226BAD43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783000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80E1AE-00B6-4919-8D7C-28264E76A73F}" type="datetimeFigureOut">
              <a:rPr lang="zh-CN" altLang="en-US" smtClean="0"/>
              <a:t>2019/6/20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197B30-F619-4287-9DDD-CE0226BAD43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185196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="" xmlns:a16="http://schemas.microsoft.com/office/drawing/2014/main" id="{F9C82198-3959-4045-A63B-196ABEBC638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50502" y="2434849"/>
            <a:ext cx="8348661" cy="1953345"/>
          </a:xfrm>
        </p:spPr>
        <p:txBody>
          <a:bodyPr>
            <a:normAutofit/>
          </a:bodyPr>
          <a:lstStyle/>
          <a:p>
            <a:r>
              <a:rPr lang="en-US" altLang="zh-CN" sz="4400" dirty="0">
                <a:solidFill>
                  <a:prstClr val="black"/>
                </a:solidFill>
              </a:rPr>
              <a:t>BESIII </a:t>
            </a:r>
            <a:r>
              <a:rPr lang="zh-CN" altLang="en-US" sz="4400" dirty="0">
                <a:solidFill>
                  <a:prstClr val="black"/>
                </a:solidFill>
              </a:rPr>
              <a:t>主漂移室模拟真实化调试（</a:t>
            </a:r>
            <a:r>
              <a:rPr lang="en-US" altLang="zh-CN" sz="4400" dirty="0">
                <a:solidFill>
                  <a:prstClr val="black"/>
                </a:solidFill>
              </a:rPr>
              <a:t>tuning</a:t>
            </a:r>
            <a:r>
              <a:rPr lang="zh-CN" altLang="en-US" sz="4400" dirty="0">
                <a:solidFill>
                  <a:prstClr val="black"/>
                </a:solidFill>
              </a:rPr>
              <a:t>）</a:t>
            </a:r>
            <a:r>
              <a:rPr lang="zh-CN" altLang="en-US" sz="4400" dirty="0"/>
              <a:t/>
            </a:r>
            <a:br>
              <a:rPr lang="zh-CN" altLang="en-US" sz="4400" dirty="0"/>
            </a:br>
            <a:endParaRPr lang="zh-CN" altLang="en-US" sz="4400" dirty="0"/>
          </a:p>
        </p:txBody>
      </p:sp>
      <p:sp>
        <p:nvSpPr>
          <p:cNvPr id="4" name="副标题 2">
            <a:extLst>
              <a:ext uri="{FF2B5EF4-FFF2-40B4-BE49-F238E27FC236}">
                <a16:creationId xmlns="" xmlns:a16="http://schemas.microsoft.com/office/drawing/2014/main" id="{4633D0FB-7C68-4224-8730-109B29BFEA6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801850" y="5463910"/>
            <a:ext cx="1198887" cy="652685"/>
          </a:xfrm>
        </p:spPr>
        <p:txBody>
          <a:bodyPr>
            <a:normAutofit fontScale="62500" lnSpcReduction="20000"/>
          </a:bodyPr>
          <a:lstStyle/>
          <a:p>
            <a:pPr algn="l"/>
            <a:r>
              <a:rPr lang="zh-CN" altLang="en-US" sz="2800" dirty="0"/>
              <a:t>孙</a:t>
            </a:r>
            <a:r>
              <a:rPr lang="zh-CN" altLang="en-US" sz="2800" dirty="0" smtClean="0"/>
              <a:t>童</a:t>
            </a:r>
            <a:endParaRPr lang="en-US" altLang="zh-CN" sz="2800" dirty="0" smtClean="0"/>
          </a:p>
          <a:p>
            <a:pPr algn="l"/>
            <a:r>
              <a:rPr lang="en-US" altLang="zh-CN" sz="2800" dirty="0" smtClean="0"/>
              <a:t>2019/6/20</a:t>
            </a:r>
            <a:endParaRPr lang="en-US" altLang="zh-CN" sz="2800" dirty="0"/>
          </a:p>
        </p:txBody>
      </p:sp>
    </p:spTree>
    <p:extLst>
      <p:ext uri="{BB962C8B-B14F-4D97-AF65-F5344CB8AC3E}">
        <p14:creationId xmlns:p14="http://schemas.microsoft.com/office/powerpoint/2010/main" val="1310690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/>
        </p:nvSpPr>
        <p:spPr>
          <a:xfrm>
            <a:off x="737286" y="406912"/>
            <a:ext cx="857970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800" dirty="0">
                <a:solidFill>
                  <a:prstClr val="black"/>
                </a:solidFill>
                <a:latin typeface="Calibri Light" panose="020F0302020204030204"/>
                <a:cs typeface="+mj-cs"/>
              </a:rPr>
              <a:t>BESIII </a:t>
            </a:r>
            <a:r>
              <a:rPr lang="zh-CN" altLang="en-US" sz="2800" dirty="0">
                <a:solidFill>
                  <a:prstClr val="black"/>
                </a:solidFill>
                <a:latin typeface="Calibri Light" panose="020F0302020204030204"/>
                <a:cs typeface="+mj-cs"/>
              </a:rPr>
              <a:t>主漂移室模拟真实化</a:t>
            </a:r>
            <a:r>
              <a:rPr lang="zh-CN" altLang="en-US" sz="2800" dirty="0" smtClean="0">
                <a:solidFill>
                  <a:prstClr val="black"/>
                </a:solidFill>
                <a:latin typeface="Calibri Light" panose="020F0302020204030204"/>
                <a:cs typeface="+mj-cs"/>
              </a:rPr>
              <a:t>调试（</a:t>
            </a:r>
            <a:r>
              <a:rPr lang="en-US" altLang="zh-CN" sz="2800" dirty="0" smtClean="0">
                <a:solidFill>
                  <a:prstClr val="black"/>
                </a:solidFill>
                <a:latin typeface="Calibri Light" panose="020F0302020204030204"/>
                <a:cs typeface="+mj-cs"/>
              </a:rPr>
              <a:t>tuning</a:t>
            </a:r>
            <a:r>
              <a:rPr lang="zh-CN" altLang="en-US" sz="2800" dirty="0" smtClean="0">
                <a:solidFill>
                  <a:prstClr val="black"/>
                </a:solidFill>
                <a:latin typeface="Calibri Light" panose="020F0302020204030204"/>
                <a:cs typeface="+mj-cs"/>
              </a:rPr>
              <a:t>）</a:t>
            </a:r>
            <a:endParaRPr lang="zh-CN" altLang="en-US" sz="2800" dirty="0"/>
          </a:p>
        </p:txBody>
      </p:sp>
      <p:sp>
        <p:nvSpPr>
          <p:cNvPr id="13" name="矩形 12"/>
          <p:cNvSpPr/>
          <p:nvPr/>
        </p:nvSpPr>
        <p:spPr>
          <a:xfrm>
            <a:off x="625728" y="1001570"/>
            <a:ext cx="10729784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2000" dirty="0">
                <a:solidFill>
                  <a:srgbClr val="000000"/>
                </a:solidFill>
                <a:latin typeface="+mn-ea"/>
              </a:rPr>
              <a:t>调试</a:t>
            </a:r>
            <a:r>
              <a:rPr lang="zh-CN" altLang="en-US" sz="2000" dirty="0" smtClean="0">
                <a:solidFill>
                  <a:srgbClr val="000000"/>
                </a:solidFill>
                <a:latin typeface="+mn-ea"/>
              </a:rPr>
              <a:t>模拟</a:t>
            </a:r>
            <a:r>
              <a:rPr lang="zh-CN" altLang="en-US" sz="2000" dirty="0">
                <a:solidFill>
                  <a:srgbClr val="000000"/>
                </a:solidFill>
                <a:latin typeface="+mn-ea"/>
              </a:rPr>
              <a:t>的输入</a:t>
            </a:r>
            <a:r>
              <a:rPr lang="zh-CN" altLang="en-US" sz="2000" dirty="0" smtClean="0">
                <a:solidFill>
                  <a:srgbClr val="000000"/>
                </a:solidFill>
                <a:latin typeface="+mn-ea"/>
              </a:rPr>
              <a:t>参数</a:t>
            </a:r>
            <a:r>
              <a:rPr lang="zh-CN" altLang="en-US" sz="2000" dirty="0">
                <a:solidFill>
                  <a:srgbClr val="000000"/>
                </a:solidFill>
                <a:latin typeface="+mn-ea"/>
              </a:rPr>
              <a:t>（</a:t>
            </a:r>
            <a:r>
              <a:rPr lang="zh-CN" altLang="en-US" sz="2000" dirty="0" smtClean="0"/>
              <a:t>击中</a:t>
            </a:r>
            <a:r>
              <a:rPr lang="zh-CN" altLang="en-US" sz="2000" dirty="0"/>
              <a:t>效率和空间</a:t>
            </a:r>
            <a:r>
              <a:rPr lang="zh-CN" altLang="en-US" sz="2000" dirty="0" smtClean="0"/>
              <a:t>分辨参数）</a:t>
            </a:r>
            <a:r>
              <a:rPr lang="en-US" altLang="zh-CN" sz="2000" dirty="0" smtClean="0">
                <a:solidFill>
                  <a:srgbClr val="000000"/>
                </a:solidFill>
                <a:latin typeface="+mn-ea"/>
              </a:rPr>
              <a:t>,</a:t>
            </a:r>
            <a:r>
              <a:rPr lang="zh-CN" altLang="en-US" sz="2000" dirty="0" smtClean="0">
                <a:solidFill>
                  <a:srgbClr val="000000"/>
                </a:solidFill>
                <a:latin typeface="+mn-ea"/>
              </a:rPr>
              <a:t>使得</a:t>
            </a:r>
            <a:r>
              <a:rPr lang="zh-CN" altLang="en-US" sz="2000" dirty="0">
                <a:solidFill>
                  <a:srgbClr val="000000"/>
                </a:solidFill>
                <a:latin typeface="+mn-ea"/>
              </a:rPr>
              <a:t>模拟产生的数据与真实数据更为</a:t>
            </a:r>
            <a:r>
              <a:rPr lang="zh-CN" altLang="en-US" sz="2000" dirty="0" smtClean="0">
                <a:solidFill>
                  <a:srgbClr val="000000"/>
                </a:solidFill>
                <a:latin typeface="+mn-ea"/>
              </a:rPr>
              <a:t>接近。</a:t>
            </a:r>
            <a:r>
              <a:rPr lang="zh-CN" altLang="en-US" sz="2000" dirty="0" smtClean="0">
                <a:latin typeface="+mn-ea"/>
              </a:rPr>
              <a:t> </a:t>
            </a:r>
            <a:r>
              <a:rPr lang="zh-CN" altLang="en-US" dirty="0"/>
              <a:t/>
            </a:r>
            <a:br>
              <a:rPr lang="zh-CN" altLang="en-US" dirty="0"/>
            </a:br>
            <a:endParaRPr lang="zh-CN" alt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文本框 2"/>
              <p:cNvSpPr txBox="1"/>
              <p:nvPr/>
            </p:nvSpPr>
            <p:spPr>
              <a:xfrm>
                <a:off x="757260" y="1564884"/>
                <a:ext cx="2509213" cy="30328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marL="285750" indent="-28575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sSubSup>
                      <m:sSubSupPr>
                        <m:ctrlPr>
                          <a:rPr lang="en-US" altLang="zh-CN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zh-CN" altLang="en-US" i="1" smtClean="0">
                            <a:latin typeface="Cambria Math" panose="02040503050406030204" pitchFamily="18" charset="0"/>
                          </a:rPr>
                          <m:t>𝜀</m:t>
                        </m:r>
                      </m:e>
                      <m:sub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h𝑖𝑡</m:t>
                        </m:r>
                      </m:sub>
                      <m:sup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p>
                    </m:sSubSup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= </m:t>
                    </m:r>
                    <m:sSubSup>
                      <m:sSubSupPr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h𝑖𝑡</m:t>
                        </m:r>
                      </m:sub>
                      <m:sup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p>
                    </m:sSubSup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 /</m:t>
                    </m:r>
                    <m:sSubSup>
                      <m:sSubSupPr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𝑇𝑟𝑘𝑃𝑎𝑠𝑠</m:t>
                        </m:r>
                      </m:sub>
                      <m:sup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p>
                    </m:sSubSup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endParaRPr lang="zh-CN" altLang="en-US" dirty="0"/>
              </a:p>
            </p:txBody>
          </p:sp>
        </mc:Choice>
        <mc:Fallback>
          <p:sp>
            <p:nvSpPr>
              <p:cNvPr id="3" name="文本框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7260" y="1564884"/>
                <a:ext cx="2509213" cy="303288"/>
              </a:xfrm>
              <a:prstGeom prst="rect">
                <a:avLst/>
              </a:prstGeom>
              <a:blipFill rotWithShape="0">
                <a:blip r:embed="rId2"/>
                <a:stretch>
                  <a:fillRect l="-5097" t="-12245" b="-38776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" name="文本框 3"/>
              <p:cNvSpPr txBox="1"/>
              <p:nvPr/>
            </p:nvSpPr>
            <p:spPr>
              <a:xfrm>
                <a:off x="737286" y="3747002"/>
                <a:ext cx="2039469" cy="29924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altLang="zh-CN" dirty="0" smtClean="0"/>
                  <a:t>r =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𝑑</m:t>
                        </m:r>
                      </m:e>
                      <m:sub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𝑑𝑟𝑖𝑓𝑡</m:t>
                        </m:r>
                      </m:sub>
                    </m:sSub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 −</m:t>
                    </m:r>
                    <m:sSub>
                      <m:sSubPr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𝑑</m:t>
                        </m:r>
                      </m:e>
                      <m:sub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𝑑𝑜𝑐𝑎</m:t>
                        </m:r>
                      </m:sub>
                    </m:sSub>
                  </m:oMath>
                </a14:m>
                <a:endParaRPr lang="zh-CN" altLang="en-US" dirty="0"/>
              </a:p>
            </p:txBody>
          </p:sp>
        </mc:Choice>
        <mc:Fallback>
          <p:sp>
            <p:nvSpPr>
              <p:cNvPr id="4" name="文本框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7286" y="3747002"/>
                <a:ext cx="2039469" cy="299249"/>
              </a:xfrm>
              <a:prstGeom prst="rect">
                <a:avLst/>
              </a:prstGeom>
              <a:blipFill rotWithShape="0">
                <a:blip r:embed="rId3"/>
                <a:stretch>
                  <a:fillRect l="-6567" t="-24490" r="-1493" b="-40816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" name="文本框 4"/>
              <p:cNvSpPr txBox="1"/>
              <p:nvPr/>
            </p:nvSpPr>
            <p:spPr>
              <a:xfrm>
                <a:off x="757260" y="4204871"/>
                <a:ext cx="628652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zh-CN" altLang="en-US" dirty="0"/>
                  <a:t>需要</a:t>
                </a:r>
                <a:r>
                  <a:rPr lang="zh-CN" altLang="en-US" dirty="0" smtClean="0"/>
                  <a:t>调试的空间分辨对应六个参数</a:t>
                </a:r>
                <a:r>
                  <a:rPr lang="en-US" altLang="zh-CN" dirty="0" smtClean="0"/>
                  <a:t>( </a:t>
                </a:r>
                <a:r>
                  <a:rPr lang="en-US" altLang="zh-CN" i="1" dirty="0" err="1"/>
                  <a:t>R</a:t>
                </a:r>
                <a:r>
                  <a:rPr lang="en-US" altLang="zh-CN" i="1" dirty="0" err="1" smtClean="0"/>
                  <a:t>atio</a:t>
                </a:r>
                <a:r>
                  <a:rPr lang="en-US" altLang="zh-CN" dirty="0" err="1" smtClean="0"/>
                  <a:t>,</a:t>
                </a:r>
                <a:r>
                  <a:rPr lang="en-US" altLang="zh-CN" i="1" dirty="0" err="1" smtClean="0"/>
                  <a:t>f</a:t>
                </a:r>
                <a:r>
                  <a:rPr lang="en-US" altLang="zh-CN" dirty="0" smtClean="0"/>
                  <a:t> ,</a:t>
                </a:r>
                <a14:m>
                  <m:oMath xmlns:m="http://schemas.openxmlformats.org/officeDocument/2006/math">
                    <m:r>
                      <a:rPr lang="en-US" altLang="zh-CN" b="0" i="0" smtClean="0">
                        <a:latin typeface="Cambria Math" panose="02040503050406030204" pitchFamily="18" charset="0"/>
                      </a:rPr>
                      <m:t> </m:t>
                    </m:r>
                    <m:sSub>
                      <m:sSubPr>
                        <m:ctrlPr>
                          <a:rPr lang="en-US" altLang="zh-CN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zh-CN" altLang="en-US" i="1" smtClean="0">
                            <a:latin typeface="Cambria Math" panose="02040503050406030204" pitchFamily="18" charset="0"/>
                          </a:rPr>
                          <m:t>𝜇</m:t>
                        </m:r>
                      </m:e>
                      <m:sub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sSub>
                      <m:sSubPr>
                        <m:ctrlPr>
                          <a:rPr lang="en-US" altLang="zh-CN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zh-CN" altLang="en-US" i="1" smtClean="0">
                            <a:latin typeface="Cambria Math" panose="02040503050406030204" pitchFamily="18" charset="0"/>
                          </a:rPr>
                          <m:t>𝜎</m:t>
                        </m:r>
                      </m:e>
                      <m:sub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sSub>
                      <m:sSubPr>
                        <m:ctrlPr>
                          <a:rPr lang="en-US" altLang="zh-CN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zh-CN" altLang="en-US" i="1" smtClean="0">
                            <a:latin typeface="Cambria Math" panose="02040503050406030204" pitchFamily="18" charset="0"/>
                          </a:rPr>
                          <m:t>𝜇</m:t>
                        </m:r>
                      </m:e>
                      <m:sub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sSub>
                      <m:sSubPr>
                        <m:ctrlPr>
                          <a:rPr lang="en-US" altLang="zh-CN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zh-CN" altLang="en-US" i="1" smtClean="0">
                            <a:latin typeface="Cambria Math" panose="02040503050406030204" pitchFamily="18" charset="0"/>
                          </a:rPr>
                          <m:t>𝜎</m:t>
                        </m:r>
                      </m:e>
                      <m:sub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altLang="zh-CN" dirty="0" smtClean="0"/>
                  <a:t>)</a:t>
                </a:r>
                <a:r>
                  <a:rPr lang="zh-CN" altLang="en-US" dirty="0" smtClean="0"/>
                  <a:t>。</a:t>
                </a:r>
                <a:endParaRPr lang="zh-CN" altLang="en-US" dirty="0"/>
              </a:p>
            </p:txBody>
          </p:sp>
        </mc:Choice>
        <mc:Fallback>
          <p:sp>
            <p:nvSpPr>
              <p:cNvPr id="5" name="文本框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7260" y="4204871"/>
                <a:ext cx="6286529" cy="369332"/>
              </a:xfrm>
              <a:prstGeom prst="rect">
                <a:avLst/>
              </a:prstGeom>
              <a:blipFill rotWithShape="0">
                <a:blip r:embed="rId4"/>
                <a:stretch>
                  <a:fillRect l="-776" t="-15000" b="-28333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文本框 6"/>
              <p:cNvSpPr txBox="1"/>
              <p:nvPr/>
            </p:nvSpPr>
            <p:spPr>
              <a:xfrm>
                <a:off x="1551575" y="3014717"/>
                <a:ext cx="434112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zh-CN" altLang="en-US" dirty="0" smtClean="0"/>
                  <a:t>击中效率与</a:t>
                </a:r>
                <a:r>
                  <a:rPr lang="en-US" altLang="zh-CN" i="1" dirty="0" smtClean="0"/>
                  <a:t>layer</a:t>
                </a:r>
                <a:r>
                  <a:rPr lang="zh-CN" altLang="en-US" dirty="0"/>
                  <a:t>，</a:t>
                </a:r>
                <a:r>
                  <a:rPr lang="en-US" altLang="zh-CN" i="1" dirty="0" err="1" smtClean="0"/>
                  <a:t>doca</a:t>
                </a:r>
                <a:r>
                  <a:rPr lang="zh-CN" altLang="en-US" i="1" dirty="0" smtClean="0"/>
                  <a:t> ，</a:t>
                </a:r>
                <a14:m>
                  <m:oMath xmlns:m="http://schemas.openxmlformats.org/officeDocument/2006/math"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𝑐𝑜𝑠</m:t>
                    </m:r>
                    <m:r>
                      <a:rPr lang="zh-CN" altLang="en-US" i="1" smtClean="0">
                        <a:latin typeface="Cambria Math" panose="02040503050406030204" pitchFamily="18" charset="0"/>
                      </a:rPr>
                      <m:t>𝜃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zh-CN" altLang="en-US" i="1" dirty="0" smtClean="0"/>
                  <a:t>，</a:t>
                </a:r>
                <a:r>
                  <a:rPr lang="en-US" altLang="zh-CN" i="1" dirty="0" smtClean="0"/>
                  <a:t>cell </a:t>
                </a:r>
                <a:r>
                  <a:rPr lang="zh-CN" altLang="en-US" dirty="0"/>
                  <a:t>有关</a:t>
                </a:r>
                <a:endParaRPr lang="zh-CN" altLang="en-US" i="1" dirty="0"/>
              </a:p>
            </p:txBody>
          </p:sp>
        </mc:Choice>
        <mc:Fallback>
          <p:sp>
            <p:nvSpPr>
              <p:cNvPr id="7" name="文本框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51575" y="3014717"/>
                <a:ext cx="4341125" cy="369332"/>
              </a:xfrm>
              <a:prstGeom prst="rect">
                <a:avLst/>
              </a:prstGeom>
              <a:blipFill rotWithShape="0">
                <a:blip r:embed="rId5"/>
                <a:stretch>
                  <a:fillRect l="-1264" t="-15000" r="-421" b="-28333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" name="文本框 7"/>
              <p:cNvSpPr txBox="1"/>
              <p:nvPr/>
            </p:nvSpPr>
            <p:spPr>
              <a:xfrm>
                <a:off x="1636765" y="2466467"/>
                <a:ext cx="3527953" cy="4068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zh-CN" altLang="en-US" i="1" smtClean="0">
                            <a:latin typeface="Cambria Math" panose="02040503050406030204" pitchFamily="18" charset="0"/>
                          </a:rPr>
                          <m:t>𝜀</m:t>
                        </m:r>
                      </m:e>
                      <m:sub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𝑛𝑒𝑥𝑡𝑆𝑖𝑚𝐼𝑛𝑝𝑢𝑡</m:t>
                        </m:r>
                      </m:sub>
                    </m:sSub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zh-CN" altLang="en-US" b="0" i="1" smtClean="0">
                            <a:latin typeface="Cambria Math" panose="02040503050406030204" pitchFamily="18" charset="0"/>
                          </a:rPr>
                          <m:t>𝜀</m:t>
                        </m:r>
                      </m:e>
                      <m:sub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𝑠𝑖𝑚𝐼𝑛𝑝𝑢𝑡</m:t>
                        </m:r>
                      </m:sub>
                    </m:sSub>
                  </m:oMath>
                </a14:m>
                <a:r>
                  <a:rPr lang="zh-CN" altLang="en-US" dirty="0" smtClean="0"/>
                  <a:t> </a:t>
                </a:r>
                <a14:m>
                  <m:oMath xmlns:m="http://schemas.openxmlformats.org/officeDocument/2006/math">
                    <m:r>
                      <a:rPr lang="en-US" altLang="zh-CN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f>
                      <m:fPr>
                        <m:ctrlPr>
                          <a:rPr lang="en-US" altLang="zh-CN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altLang="zh-CN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zh-CN" altLang="en-US" i="1" dirty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𝜀</m:t>
                            </m:r>
                          </m:e>
                          <m:sub>
                            <m:r>
                              <a:rPr lang="en-US" altLang="zh-CN" b="0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𝑑𝑎𝑡𝑎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altLang="zh-CN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zh-CN" altLang="en-US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𝜀</m:t>
                            </m:r>
                          </m:e>
                          <m:sub>
                            <m:r>
                              <a:rPr lang="en-US" altLang="zh-CN" b="0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𝑠𝑖𝑚𝑅𝑒𝑠𝑢𝑙𝑡</m:t>
                            </m:r>
                          </m:sub>
                        </m:sSub>
                      </m:den>
                    </m:f>
                  </m:oMath>
                </a14:m>
                <a:endParaRPr lang="zh-CN" altLang="en-US" dirty="0"/>
              </a:p>
            </p:txBody>
          </p:sp>
        </mc:Choice>
        <mc:Fallback>
          <p:sp>
            <p:nvSpPr>
              <p:cNvPr id="8" name="文本框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36765" y="2466467"/>
                <a:ext cx="3527953" cy="406843"/>
              </a:xfrm>
              <a:prstGeom prst="rect">
                <a:avLst/>
              </a:prstGeom>
              <a:blipFill rotWithShape="0">
                <a:blip r:embed="rId6"/>
                <a:stretch>
                  <a:fillRect l="-1727" r="-518" b="-13636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文本框 8"/>
          <p:cNvSpPr txBox="1"/>
          <p:nvPr/>
        </p:nvSpPr>
        <p:spPr>
          <a:xfrm>
            <a:off x="1082765" y="2032192"/>
            <a:ext cx="18582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zh-CN" altLang="en-US" dirty="0" smtClean="0"/>
              <a:t>调试方法</a:t>
            </a:r>
            <a:endParaRPr lang="zh-CN" altLang="en-US" dirty="0"/>
          </a:p>
        </p:txBody>
      </p:sp>
      <p:sp>
        <p:nvSpPr>
          <p:cNvPr id="11" name="文本框 10"/>
          <p:cNvSpPr txBox="1"/>
          <p:nvPr/>
        </p:nvSpPr>
        <p:spPr>
          <a:xfrm>
            <a:off x="1082764" y="4580385"/>
            <a:ext cx="18582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zh-CN" altLang="en-US" dirty="0" smtClean="0"/>
              <a:t>调试方法</a:t>
            </a:r>
            <a:endParaRPr lang="zh-CN" alt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0" name="文本框 9"/>
              <p:cNvSpPr txBox="1"/>
              <p:nvPr/>
            </p:nvSpPr>
            <p:spPr>
              <a:xfrm>
                <a:off x="1636765" y="6036535"/>
                <a:ext cx="4012445" cy="29841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CN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en-US" altLang="zh-CN" i="1">
                              <a:latin typeface="Cambria Math" panose="02040503050406030204" pitchFamily="18" charset="0"/>
                            </a:rPr>
                            <m:t>next</m:t>
                          </m:r>
                        </m:sub>
                      </m:sSub>
                      <m:r>
                        <a:rPr lang="en-US" altLang="zh-CN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</m:e>
                        <m:sub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𝑖𝑛𝑝𝑢𝑡</m:t>
                          </m:r>
                        </m:sub>
                      </m:sSub>
                      <m:r>
                        <a:rPr lang="en-US" altLang="zh-CN" b="0" i="1" smtClean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</m:e>
                        <m:sub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𝑑𝑎𝑡𝑎</m:t>
                          </m:r>
                        </m:sub>
                      </m:sSub>
                      <m:r>
                        <a:rPr lang="en-US" altLang="zh-CN" b="0" i="1" smtClean="0"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</m:e>
                        <m:sub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𝑠𝑖𝑚𝑅𝑒𝑠𝑢𝑙𝑡</m:t>
                          </m:r>
                        </m:sub>
                      </m:sSub>
                      <m:r>
                        <a:rPr lang="en-US" altLang="zh-CN" b="0" i="1" smtClean="0">
                          <a:latin typeface="Cambria Math" panose="02040503050406030204" pitchFamily="18" charset="0"/>
                        </a:rPr>
                        <m:t>)</m:t>
                      </m:r>
                      <m:r>
                        <a:rPr lang="en-US" altLang="zh-CN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×0.5</m:t>
                      </m:r>
                    </m:oMath>
                  </m:oMathPara>
                </a14:m>
                <a:endParaRPr lang="zh-CN" altLang="en-US" dirty="0"/>
              </a:p>
            </p:txBody>
          </p:sp>
        </mc:Choice>
        <mc:Fallback>
          <p:sp>
            <p:nvSpPr>
              <p:cNvPr id="10" name="文本框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36765" y="6036535"/>
                <a:ext cx="4012445" cy="298415"/>
              </a:xfrm>
              <a:prstGeom prst="rect">
                <a:avLst/>
              </a:prstGeom>
              <a:blipFill rotWithShape="0">
                <a:blip r:embed="rId7"/>
                <a:stretch>
                  <a:fillRect l="-1669" r="-910" b="-26531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2" name="文本框 11"/>
              <p:cNvSpPr txBox="1"/>
              <p:nvPr/>
            </p:nvSpPr>
            <p:spPr>
              <a:xfrm>
                <a:off x="1636765" y="5073204"/>
                <a:ext cx="7099829" cy="30130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zh-CN" altLang="en-US" dirty="0" smtClean="0"/>
                  <a:t>先</a:t>
                </a:r>
                <a14:m>
                  <m:oMath xmlns:m="http://schemas.openxmlformats.org/officeDocument/2006/math">
                    <m:r>
                      <a:rPr lang="zh-CN" altLang="en-US" i="1">
                        <a:latin typeface="Cambria Math" panose="02040503050406030204" pitchFamily="18" charset="0"/>
                      </a:rPr>
                      <m:t>调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n-US" altLang="zh-CN" i="1">
                        <a:latin typeface="Cambria Math" panose="02040503050406030204" pitchFamily="18" charset="0"/>
                      </a:rPr>
                      <m:t>Ratio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zh-CN" altLang="en-US" dirty="0" smtClean="0">
                    <a:latin typeface="Cambria Math" panose="02040503050406030204" pitchFamily="18" charset="0"/>
                  </a:rPr>
                  <a:t>，参数</a:t>
                </a:r>
                <a14:m>
                  <m:oMath xmlns:m="http://schemas.openxmlformats.org/officeDocument/2006/math">
                    <m:r>
                      <a:rPr lang="zh-CN" altLang="en-US" i="1" dirty="0">
                        <a:latin typeface="Cambria Math" panose="02040503050406030204" pitchFamily="18" charset="0"/>
                      </a:rPr>
                      <m:t>调试公式</m:t>
                    </m:r>
                    <m:r>
                      <a:rPr lang="zh-CN" altLang="en-US" i="1" dirty="0" smtClean="0">
                        <a:latin typeface="Cambria Math" panose="02040503050406030204" pitchFamily="18" charset="0"/>
                      </a:rPr>
                      <m:t>：</m:t>
                    </m:r>
                    <m:sSub>
                      <m:sSubPr>
                        <m:ctrlPr>
                          <a:rPr lang="en-US" altLang="zh-CN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altLang="zh-CN" i="1">
                            <a:latin typeface="Cambria Math" panose="02040503050406030204" pitchFamily="18" charset="0"/>
                          </a:rPr>
                          <m:t>next</m:t>
                        </m:r>
                      </m:sub>
                    </m:sSub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𝑖𝑛𝑝𝑢𝑡</m:t>
                        </m:r>
                      </m:sub>
                    </m:sSub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𝑑𝑎𝑡𝑎</m:t>
                        </m:r>
                      </m:sub>
                    </m:sSub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−</m:t>
                    </m:r>
                    <m:sSub>
                      <m:sSubPr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𝑠𝑖𝑚𝑅𝑒𝑠𝑢𝑙𝑡</m:t>
                        </m:r>
                      </m:sub>
                    </m:sSub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)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×0.5</m:t>
                    </m:r>
                  </m:oMath>
                </a14:m>
                <a:endParaRPr lang="zh-CN" altLang="en-US" dirty="0"/>
              </a:p>
            </p:txBody>
          </p:sp>
        </mc:Choice>
        <mc:Fallback>
          <p:sp>
            <p:nvSpPr>
              <p:cNvPr id="12" name="文本框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36765" y="5073204"/>
                <a:ext cx="7099829" cy="301301"/>
              </a:xfrm>
              <a:prstGeom prst="rect">
                <a:avLst/>
              </a:prstGeom>
              <a:blipFill rotWithShape="0">
                <a:blip r:embed="rId8"/>
                <a:stretch>
                  <a:fillRect l="-1974" t="-30000" r="-429" b="-34000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" name="矩形 1"/>
              <p:cNvSpPr/>
              <p:nvPr/>
            </p:nvSpPr>
            <p:spPr>
              <a:xfrm>
                <a:off x="1551575" y="5508703"/>
                <a:ext cx="5507277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zh-CN" altLang="en-US" dirty="0">
                    <a:latin typeface="Cambria Math" panose="02040503050406030204" pitchFamily="18" charset="0"/>
                  </a:rPr>
                  <a:t>再</a:t>
                </a:r>
                <a:r>
                  <a:rPr lang="zh-CN" altLang="en-US" dirty="0" smtClean="0">
                    <a:latin typeface="Cambria Math" panose="02040503050406030204" pitchFamily="18" charset="0"/>
                  </a:rPr>
                  <a:t>调</a:t>
                </a:r>
                <a:r>
                  <a:rPr lang="en-US" altLang="zh-CN" dirty="0" err="1" smtClean="0">
                    <a:latin typeface="Cambria Math" panose="02040503050406030204" pitchFamily="18" charset="0"/>
                  </a:rPr>
                  <a:t>HitOnTrk</a:t>
                </a:r>
                <a:r>
                  <a:rPr lang="zh-CN" altLang="en-US" dirty="0" smtClean="0">
                    <a:latin typeface="Cambria Math" panose="02040503050406030204" pitchFamily="18" charset="0"/>
                  </a:rPr>
                  <a:t>的双</a:t>
                </a:r>
                <a:r>
                  <a:rPr lang="zh-CN" altLang="en-US" dirty="0">
                    <a:latin typeface="Cambria Math" panose="02040503050406030204" pitchFamily="18" charset="0"/>
                  </a:rPr>
                  <a:t>高斯的五个参数</a:t>
                </a:r>
                <a:r>
                  <a:rPr lang="en-US" altLang="zh-CN" dirty="0" smtClean="0"/>
                  <a:t>(</a:t>
                </a:r>
                <a:r>
                  <a:rPr lang="en-US" altLang="zh-CN" i="1" dirty="0" smtClean="0"/>
                  <a:t>f</a:t>
                </a:r>
                <a:r>
                  <a:rPr lang="en-US" altLang="zh-CN" dirty="0" smtClean="0"/>
                  <a:t> </a:t>
                </a:r>
                <a:r>
                  <a:rPr lang="en-US" altLang="zh-CN" dirty="0"/>
                  <a:t>,</a:t>
                </a:r>
                <a14:m>
                  <m:oMath xmlns:m="http://schemas.openxmlformats.org/officeDocument/2006/math">
                    <m:r>
                      <a:rPr lang="en-US" altLang="zh-CN">
                        <a:latin typeface="Cambria Math" panose="02040503050406030204" pitchFamily="18" charset="0"/>
                      </a:rPr>
                      <m:t> </m:t>
                    </m:r>
                    <m:sSub>
                      <m:sSubPr>
                        <m:ctrlPr>
                          <a:rPr lang="en-US" altLang="zh-CN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zh-CN" altLang="en-US" i="1">
                            <a:latin typeface="Cambria Math" panose="02040503050406030204" pitchFamily="18" charset="0"/>
                          </a:rPr>
                          <m:t>𝜇</m:t>
                        </m:r>
                      </m:e>
                      <m:sub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sSub>
                      <m:sSubPr>
                        <m:ctrlPr>
                          <a:rPr lang="en-US" altLang="zh-CN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zh-CN" altLang="en-US" i="1">
                            <a:latin typeface="Cambria Math" panose="02040503050406030204" pitchFamily="18" charset="0"/>
                          </a:rPr>
                          <m:t>𝜎</m:t>
                        </m:r>
                      </m:e>
                      <m:sub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sSub>
                      <m:sSubPr>
                        <m:ctrlPr>
                          <a:rPr lang="en-US" altLang="zh-CN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zh-CN" altLang="en-US" i="1">
                            <a:latin typeface="Cambria Math" panose="02040503050406030204" pitchFamily="18" charset="0"/>
                          </a:rPr>
                          <m:t>𝜇</m:t>
                        </m:r>
                      </m:e>
                      <m:sub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sSub>
                      <m:sSubPr>
                        <m:ctrlPr>
                          <a:rPr lang="en-US" altLang="zh-CN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zh-CN" altLang="en-US" i="1">
                            <a:latin typeface="Cambria Math" panose="02040503050406030204" pitchFamily="18" charset="0"/>
                          </a:rPr>
                          <m:t>𝜎</m:t>
                        </m:r>
                      </m:e>
                      <m:sub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altLang="zh-CN" dirty="0"/>
                  <a:t>) </a:t>
                </a:r>
                <a:r>
                  <a:rPr lang="zh-CN" altLang="en-US" dirty="0">
                    <a:latin typeface="Cambria Math" panose="02040503050406030204" pitchFamily="18" charset="0"/>
                  </a:rPr>
                  <a:t>。</a:t>
                </a:r>
                <a:endParaRPr lang="zh-CN" altLang="en-US" dirty="0"/>
              </a:p>
            </p:txBody>
          </p:sp>
        </mc:Choice>
        <mc:Fallback>
          <p:sp>
            <p:nvSpPr>
              <p:cNvPr id="2" name="矩形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51575" y="5508703"/>
                <a:ext cx="5507277" cy="369332"/>
              </a:xfrm>
              <a:prstGeom prst="rect">
                <a:avLst/>
              </a:prstGeom>
              <a:blipFill rotWithShape="0">
                <a:blip r:embed="rId9"/>
                <a:stretch>
                  <a:fillRect l="-997" t="-15000" b="-28333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25415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/>
        </p:nvSpPr>
        <p:spPr>
          <a:xfrm>
            <a:off x="737286" y="406912"/>
            <a:ext cx="857970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800" dirty="0">
                <a:solidFill>
                  <a:prstClr val="black"/>
                </a:solidFill>
                <a:latin typeface="Calibri Light" panose="020F0302020204030204"/>
                <a:cs typeface="+mj-cs"/>
              </a:rPr>
              <a:t>BESIII </a:t>
            </a:r>
            <a:r>
              <a:rPr lang="zh-CN" altLang="en-US" sz="2800" dirty="0">
                <a:solidFill>
                  <a:prstClr val="black"/>
                </a:solidFill>
                <a:latin typeface="Calibri Light" panose="020F0302020204030204"/>
                <a:cs typeface="+mj-cs"/>
              </a:rPr>
              <a:t>主漂移室模拟真实化</a:t>
            </a:r>
            <a:r>
              <a:rPr lang="zh-CN" altLang="en-US" sz="2800" dirty="0" smtClean="0">
                <a:solidFill>
                  <a:prstClr val="black"/>
                </a:solidFill>
                <a:latin typeface="Calibri Light" panose="020F0302020204030204"/>
                <a:cs typeface="+mj-cs"/>
              </a:rPr>
              <a:t>调试（</a:t>
            </a:r>
            <a:r>
              <a:rPr lang="en-US" altLang="zh-CN" sz="2800" dirty="0" smtClean="0">
                <a:solidFill>
                  <a:prstClr val="black"/>
                </a:solidFill>
                <a:latin typeface="Calibri Light" panose="020F0302020204030204"/>
                <a:cs typeface="+mj-cs"/>
              </a:rPr>
              <a:t>tuning</a:t>
            </a:r>
            <a:r>
              <a:rPr lang="zh-CN" altLang="en-US" sz="2800" dirty="0" smtClean="0">
                <a:solidFill>
                  <a:prstClr val="black"/>
                </a:solidFill>
                <a:latin typeface="Calibri Light" panose="020F0302020204030204"/>
                <a:cs typeface="+mj-cs"/>
              </a:rPr>
              <a:t>）</a:t>
            </a:r>
            <a:endParaRPr lang="zh-CN" altLang="en-US" sz="2800" dirty="0"/>
          </a:p>
        </p:txBody>
      </p:sp>
      <p:sp>
        <p:nvSpPr>
          <p:cNvPr id="7" name="文本框 6"/>
          <p:cNvSpPr txBox="1"/>
          <p:nvPr/>
        </p:nvSpPr>
        <p:spPr>
          <a:xfrm>
            <a:off x="4546130" y="3125675"/>
            <a:ext cx="1184427" cy="369332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altLang="zh-CN" dirty="0" smtClean="0"/>
              <a:t>Simulation</a:t>
            </a:r>
            <a:endParaRPr lang="zh-CN" altLang="en-US" dirty="0"/>
          </a:p>
        </p:txBody>
      </p:sp>
      <p:sp>
        <p:nvSpPr>
          <p:cNvPr id="8" name="文本框 7"/>
          <p:cNvSpPr txBox="1"/>
          <p:nvPr/>
        </p:nvSpPr>
        <p:spPr>
          <a:xfrm>
            <a:off x="4343658" y="4124425"/>
            <a:ext cx="1589371" cy="369332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altLang="zh-CN" dirty="0" smtClean="0"/>
              <a:t>Reconstruction</a:t>
            </a:r>
            <a:endParaRPr lang="zh-CN" altLang="en-US" dirty="0"/>
          </a:p>
        </p:txBody>
      </p:sp>
      <p:sp>
        <p:nvSpPr>
          <p:cNvPr id="10" name="文本框 9"/>
          <p:cNvSpPr txBox="1"/>
          <p:nvPr/>
        </p:nvSpPr>
        <p:spPr>
          <a:xfrm>
            <a:off x="1944389" y="4124425"/>
            <a:ext cx="2092411" cy="369332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altLang="zh-CN" dirty="0" smtClean="0"/>
              <a:t>Tuning  parameters</a:t>
            </a:r>
            <a:endParaRPr lang="zh-CN" altLang="en-US" dirty="0"/>
          </a:p>
        </p:txBody>
      </p:sp>
      <p:sp>
        <p:nvSpPr>
          <p:cNvPr id="11" name="文本框 10"/>
          <p:cNvSpPr txBox="1"/>
          <p:nvPr/>
        </p:nvSpPr>
        <p:spPr>
          <a:xfrm>
            <a:off x="4452995" y="5235703"/>
            <a:ext cx="1370696" cy="369332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altLang="zh-CN" dirty="0" smtClean="0"/>
              <a:t>Tuning code </a:t>
            </a:r>
            <a:endParaRPr lang="zh-CN" altLang="en-US" dirty="0"/>
          </a:p>
        </p:txBody>
      </p:sp>
      <p:sp>
        <p:nvSpPr>
          <p:cNvPr id="12" name="文本框 11"/>
          <p:cNvSpPr txBox="1"/>
          <p:nvPr/>
        </p:nvSpPr>
        <p:spPr>
          <a:xfrm>
            <a:off x="6310170" y="3601094"/>
            <a:ext cx="613718" cy="369332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altLang="zh-CN" dirty="0" smtClean="0"/>
              <a:t>data</a:t>
            </a:r>
            <a:endParaRPr lang="zh-CN" altLang="en-US" dirty="0"/>
          </a:p>
        </p:txBody>
      </p:sp>
      <p:sp>
        <p:nvSpPr>
          <p:cNvPr id="13" name="矩形 12"/>
          <p:cNvSpPr/>
          <p:nvPr/>
        </p:nvSpPr>
        <p:spPr>
          <a:xfrm>
            <a:off x="737286" y="1354794"/>
            <a:ext cx="10359082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2000" dirty="0" smtClean="0">
                <a:solidFill>
                  <a:srgbClr val="000000"/>
                </a:solidFill>
                <a:latin typeface="+mn-ea"/>
              </a:rPr>
              <a:t>调试流程</a:t>
            </a:r>
            <a:r>
              <a:rPr lang="zh-CN" altLang="en-US" dirty="0"/>
              <a:t/>
            </a:r>
            <a:br>
              <a:rPr lang="zh-CN" altLang="en-US" dirty="0"/>
            </a:br>
            <a:endParaRPr lang="zh-CN" altLang="en-US" dirty="0"/>
          </a:p>
        </p:txBody>
      </p:sp>
      <p:cxnSp>
        <p:nvCxnSpPr>
          <p:cNvPr id="3" name="直接连接符 2"/>
          <p:cNvCxnSpPr>
            <a:stCxn id="7" idx="2"/>
            <a:endCxn id="8" idx="0"/>
          </p:cNvCxnSpPr>
          <p:nvPr/>
        </p:nvCxnSpPr>
        <p:spPr>
          <a:xfrm>
            <a:off x="5138344" y="3495007"/>
            <a:ext cx="0" cy="62941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直接箭头连接符 4"/>
          <p:cNvCxnSpPr>
            <a:stCxn id="8" idx="2"/>
            <a:endCxn id="11" idx="0"/>
          </p:cNvCxnSpPr>
          <p:nvPr/>
        </p:nvCxnSpPr>
        <p:spPr>
          <a:xfrm flipH="1">
            <a:off x="5138343" y="4493757"/>
            <a:ext cx="1" cy="741946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肘形连接符 15"/>
          <p:cNvCxnSpPr>
            <a:stCxn id="12" idx="2"/>
            <a:endCxn id="8" idx="3"/>
          </p:cNvCxnSpPr>
          <p:nvPr/>
        </p:nvCxnSpPr>
        <p:spPr>
          <a:xfrm rot="5400000">
            <a:off x="6105697" y="3797758"/>
            <a:ext cx="338665" cy="684000"/>
          </a:xfrm>
          <a:prstGeom prst="bentConnector2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肘形连接符 17"/>
          <p:cNvCxnSpPr>
            <a:stCxn id="11" idx="1"/>
            <a:endCxn id="10" idx="2"/>
          </p:cNvCxnSpPr>
          <p:nvPr/>
        </p:nvCxnSpPr>
        <p:spPr>
          <a:xfrm rot="10800000">
            <a:off x="2990595" y="4493757"/>
            <a:ext cx="1462400" cy="926612"/>
          </a:xfrm>
          <a:prstGeom prst="bentConnector2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肘形连接符 21"/>
          <p:cNvCxnSpPr>
            <a:stCxn id="10" idx="0"/>
            <a:endCxn id="7" idx="0"/>
          </p:cNvCxnSpPr>
          <p:nvPr/>
        </p:nvCxnSpPr>
        <p:spPr>
          <a:xfrm rot="5400000" flipH="1" flipV="1">
            <a:off x="3565094" y="2551176"/>
            <a:ext cx="998750" cy="2147749"/>
          </a:xfrm>
          <a:prstGeom prst="bentConnector3">
            <a:avLst>
              <a:gd name="adj1" fmla="val 122889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矩形 35"/>
          <p:cNvSpPr/>
          <p:nvPr/>
        </p:nvSpPr>
        <p:spPr>
          <a:xfrm>
            <a:off x="7286094" y="3601093"/>
            <a:ext cx="402578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 smtClean="0"/>
              <a:t>Data :  180526-180601 </a:t>
            </a:r>
            <a:r>
              <a:rPr lang="en-US" altLang="zh-CN" dirty="0" err="1" smtClean="0"/>
              <a:t>jpsi</a:t>
            </a:r>
            <a:r>
              <a:rPr lang="en-US" altLang="zh-CN" dirty="0" smtClean="0"/>
              <a:t> 55861_56042</a:t>
            </a:r>
          </a:p>
          <a:p>
            <a:r>
              <a:rPr lang="en-US" altLang="zh-CN" dirty="0"/>
              <a:t> </a:t>
            </a:r>
            <a:r>
              <a:rPr lang="en-US" altLang="zh-CN" dirty="0" smtClean="0"/>
              <a:t>            </a:t>
            </a:r>
            <a:r>
              <a:rPr lang="en-US" altLang="zh-CN" dirty="0" err="1" smtClean="0"/>
              <a:t>Bhabha</a:t>
            </a:r>
            <a:r>
              <a:rPr lang="zh-CN" altLang="en-US" dirty="0" smtClean="0"/>
              <a:t>事例（调试桶部）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518140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内容占位符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740936" y="474620"/>
            <a:ext cx="7635518" cy="6169143"/>
          </a:xfrm>
          <a:prstGeom prst="rect">
            <a:avLst/>
          </a:prstGeom>
        </p:spPr>
      </p:pic>
      <p:sp>
        <p:nvSpPr>
          <p:cNvPr id="5" name="文本框 4"/>
          <p:cNvSpPr txBox="1"/>
          <p:nvPr/>
        </p:nvSpPr>
        <p:spPr>
          <a:xfrm>
            <a:off x="403654" y="749643"/>
            <a:ext cx="27238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 smtClean="0"/>
              <a:t>相邻两次调试后击中效率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224165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>
            <a:extLst>
              <a:ext uri="{FF2B5EF4-FFF2-40B4-BE49-F238E27FC236}">
                <a16:creationId xmlns="" xmlns:a16="http://schemas.microsoft.com/office/drawing/2014/main" id="{7D1DAC40-1334-463C-ADA2-7393AF64442B}"/>
              </a:ext>
            </a:extLst>
          </p:cNvPr>
          <p:cNvSpPr/>
          <p:nvPr/>
        </p:nvSpPr>
        <p:spPr>
          <a:xfrm>
            <a:off x="802351" y="316299"/>
            <a:ext cx="141577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400" dirty="0"/>
              <a:t>目前结果</a:t>
            </a:r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18123" y="713837"/>
            <a:ext cx="8240275" cy="5858693"/>
          </a:xfrm>
          <a:prstGeom prst="rect">
            <a:avLst/>
          </a:prstGeom>
        </p:spPr>
      </p:pic>
      <p:sp>
        <p:nvSpPr>
          <p:cNvPr id="2" name="文本框 1"/>
          <p:cNvSpPr txBox="1"/>
          <p:nvPr/>
        </p:nvSpPr>
        <p:spPr>
          <a:xfrm>
            <a:off x="514026" y="1112109"/>
            <a:ext cx="18004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 smtClean="0"/>
              <a:t>最内层调试之前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556261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>
            <a:extLst>
              <a:ext uri="{FF2B5EF4-FFF2-40B4-BE49-F238E27FC236}">
                <a16:creationId xmlns="" xmlns:a16="http://schemas.microsoft.com/office/drawing/2014/main" id="{7D1DAC40-1334-463C-ADA2-7393AF64442B}"/>
              </a:ext>
            </a:extLst>
          </p:cNvPr>
          <p:cNvSpPr/>
          <p:nvPr/>
        </p:nvSpPr>
        <p:spPr>
          <a:xfrm>
            <a:off x="802351" y="316299"/>
            <a:ext cx="141577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400" dirty="0"/>
              <a:t>目前结果</a:t>
            </a: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18123" y="878985"/>
            <a:ext cx="8087854" cy="5792008"/>
          </a:xfrm>
          <a:prstGeom prst="rect">
            <a:avLst/>
          </a:prstGeom>
        </p:spPr>
      </p:pic>
      <p:sp>
        <p:nvSpPr>
          <p:cNvPr id="5" name="文本框 4"/>
          <p:cNvSpPr txBox="1"/>
          <p:nvPr/>
        </p:nvSpPr>
        <p:spPr>
          <a:xfrm>
            <a:off x="332794" y="1227438"/>
            <a:ext cx="18004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 smtClean="0"/>
              <a:t>最内层调试之后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264620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​​">
  <a:themeElements>
    <a:clrScheme name="Office 主题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1184</TotalTime>
  <Words>150</Words>
  <Application>Microsoft Office PowerPoint</Application>
  <PresentationFormat>宽屏</PresentationFormat>
  <Paragraphs>29</Paragraphs>
  <Slides>6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12" baseType="lpstr">
      <vt:lpstr>宋体</vt:lpstr>
      <vt:lpstr>Arial</vt:lpstr>
      <vt:lpstr>Calibri</vt:lpstr>
      <vt:lpstr>Calibri Light</vt:lpstr>
      <vt:lpstr>Cambria Math</vt:lpstr>
      <vt:lpstr>Office 主题​​</vt:lpstr>
      <vt:lpstr>BESIII 主漂移室模拟真实化调试（tuning） 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2018年9~12月的工作内容</dc:title>
  <dc:creator>童 孙</dc:creator>
  <cp:lastModifiedBy>孙 童</cp:lastModifiedBy>
  <cp:revision>55</cp:revision>
  <dcterms:created xsi:type="dcterms:W3CDTF">2018-12-28T09:45:04Z</dcterms:created>
  <dcterms:modified xsi:type="dcterms:W3CDTF">2019-06-20T05:48:05Z</dcterms:modified>
</cp:coreProperties>
</file>