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8"/>
  </p:notesMasterIdLst>
  <p:handoutMasterIdLst>
    <p:handoutMasterId r:id="rId49"/>
  </p:handoutMasterIdLst>
  <p:sldIdLst>
    <p:sldId id="257" r:id="rId2"/>
    <p:sldId id="270" r:id="rId3"/>
    <p:sldId id="273" r:id="rId4"/>
    <p:sldId id="258" r:id="rId5"/>
    <p:sldId id="271" r:id="rId6"/>
    <p:sldId id="261" r:id="rId7"/>
    <p:sldId id="274" r:id="rId8"/>
    <p:sldId id="259" r:id="rId9"/>
    <p:sldId id="272" r:id="rId10"/>
    <p:sldId id="260" r:id="rId11"/>
    <p:sldId id="264" r:id="rId12"/>
    <p:sldId id="262" r:id="rId13"/>
    <p:sldId id="265" r:id="rId14"/>
    <p:sldId id="266" r:id="rId15"/>
    <p:sldId id="267" r:id="rId16"/>
    <p:sldId id="269" r:id="rId17"/>
    <p:sldId id="268" r:id="rId18"/>
    <p:sldId id="276" r:id="rId19"/>
    <p:sldId id="283" r:id="rId20"/>
    <p:sldId id="275" r:id="rId21"/>
    <p:sldId id="282" r:id="rId22"/>
    <p:sldId id="281" r:id="rId23"/>
    <p:sldId id="285" r:id="rId24"/>
    <p:sldId id="284" r:id="rId25"/>
    <p:sldId id="280" r:id="rId26"/>
    <p:sldId id="278" r:id="rId27"/>
    <p:sldId id="279" r:id="rId28"/>
    <p:sldId id="263" r:id="rId29"/>
    <p:sldId id="290" r:id="rId30"/>
    <p:sldId id="286" r:id="rId31"/>
    <p:sldId id="288" r:id="rId32"/>
    <p:sldId id="287" r:id="rId33"/>
    <p:sldId id="289" r:id="rId34"/>
    <p:sldId id="291" r:id="rId35"/>
    <p:sldId id="303" r:id="rId36"/>
    <p:sldId id="300" r:id="rId37"/>
    <p:sldId id="301" r:id="rId38"/>
    <p:sldId id="297" r:id="rId39"/>
    <p:sldId id="304" r:id="rId40"/>
    <p:sldId id="296" r:id="rId41"/>
    <p:sldId id="302" r:id="rId42"/>
    <p:sldId id="305" r:id="rId43"/>
    <p:sldId id="308" r:id="rId44"/>
    <p:sldId id="307" r:id="rId45"/>
    <p:sldId id="299" r:id="rId46"/>
    <p:sldId id="298" r:id="rId47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89911" autoAdjust="0"/>
  </p:normalViewPr>
  <p:slideViewPr>
    <p:cSldViewPr snapToGrid="0">
      <p:cViewPr>
        <p:scale>
          <a:sx n="79" d="100"/>
          <a:sy n="79" d="100"/>
        </p:scale>
        <p:origin x="60" y="414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1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A5DF4E3-45E7-4F14-B4F9-911B4C690142}" type="datetime2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2019年6月20日</a:t>
            </a:fld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3A28818-8057-4794-A7BE-842FF700294D}" type="datetime2">
              <a:rPr lang="zh-CN" altLang="en-US" smtClean="0"/>
              <a:pPr/>
              <a:t>2019年6月20日</a:t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dirty="0"/>
              <a:t>单击此处编辑母版文本样式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32674CE4-FBD8-4481-AEFB-CA53E599A7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26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450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60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长方形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23" name="长方形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24" name="长方形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25" name="长方形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26" name="长方形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27" name="长方形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 useBgFill="1">
        <p:nvSpPr>
          <p:cNvPr id="30" name="圆角矩形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 useBgFill="1">
        <p:nvSpPr>
          <p:cNvPr id="31" name="圆角矩形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7" name="长方形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10" name="长方形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11" name="长方形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zh-CN" altLang="en-US"/>
              <a:t>单击此处编辑母版副标题样式</a:t>
            </a:r>
            <a:endParaRPr lang="zh-cn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zh-cn" dirty="0"/>
              <a:t>添加页脚</a:t>
            </a:r>
            <a:endParaRPr lang="en-US" dirty="0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fld id="{6B961ADF-D8F6-45E0-ADA4-96ABDF6BF8CB}" type="datetime2">
              <a:rPr lang="zh-CN" altLang="en-US" smtClean="0"/>
              <a:t>2019年6月20日</a:t>
            </a:fld>
            <a:endParaRPr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  <a:p>
            <a:pPr lvl="1" rtl="0" eaLnBrk="1" latinLnBrk="0" hangingPunct="1"/>
            <a:r>
              <a:rPr lang="zh-CN" altLang="en-US"/>
              <a:t>第二级</a:t>
            </a:r>
          </a:p>
          <a:p>
            <a:pPr lvl="2" rtl="0" eaLnBrk="1" latinLnBrk="0" hangingPunct="1"/>
            <a:r>
              <a:rPr lang="zh-CN" altLang="en-US"/>
              <a:t>第三级</a:t>
            </a:r>
          </a:p>
          <a:p>
            <a:pPr lvl="3" rtl="0" eaLnBrk="1" latinLnBrk="0" hangingPunct="1"/>
            <a:r>
              <a:rPr lang="zh-CN" altLang="en-US"/>
              <a:t>第四级</a:t>
            </a:r>
          </a:p>
          <a:p>
            <a:pPr lvl="4" rtl="0" eaLnBrk="1" latinLnBrk="0" hangingPunct="1"/>
            <a:r>
              <a:rPr lang="zh-CN" altLang="en-US"/>
              <a:t>第五级</a:t>
            </a:r>
            <a:endParaRPr kumimoji="0"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356EF1-FDAD-4932-8CB1-BA1EF1306CA8}" type="datetime2">
              <a:rPr lang="zh-CN" altLang="en-US" smtClean="0"/>
              <a:t>2019年6月20日</a:t>
            </a:fld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cn" dirty="0"/>
              <a:t>编辑母版标题样式</a:t>
            </a:r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zh-cn" dirty="0"/>
              <a:t>单击此处编辑母版文本样式</a:t>
            </a:r>
          </a:p>
          <a:p>
            <a:pPr lvl="1" rtl="0" eaLnBrk="1" latinLnBrk="0" hangingPunct="1"/>
            <a:r>
              <a:rPr lang="zh-cn" dirty="0"/>
              <a:t>第二级</a:t>
            </a:r>
          </a:p>
          <a:p>
            <a:pPr lvl="2" rtl="0" eaLnBrk="1" latinLnBrk="0" hangingPunct="1"/>
            <a:r>
              <a:rPr lang="zh-cn" dirty="0"/>
              <a:t>第三级</a:t>
            </a:r>
          </a:p>
          <a:p>
            <a:pPr lvl="3" rtl="0" eaLnBrk="1" latinLnBrk="0" hangingPunct="1"/>
            <a:r>
              <a:rPr lang="zh-cn" dirty="0"/>
              <a:t>第四级</a:t>
            </a:r>
          </a:p>
          <a:p>
            <a:pPr lvl="4" rtl="0" eaLnBrk="1" latinLnBrk="0" hangingPunct="1"/>
            <a:r>
              <a:rPr lang="zh-cn" dirty="0"/>
              <a:t>第五级</a:t>
            </a:r>
            <a:endParaRPr kumimoji="0"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8D6003-6DBF-4E01-9D6B-13062B4B3967}" type="datetime2">
              <a:rPr lang="zh-CN" altLang="en-US" smtClean="0"/>
              <a:t>2019年6月20日</a:t>
            </a:fld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  <a:p>
            <a:pPr lvl="1" rtl="0" eaLnBrk="1" latinLnBrk="0" hangingPunct="1"/>
            <a:r>
              <a:rPr lang="zh-CN" altLang="en-US"/>
              <a:t>第二级</a:t>
            </a:r>
          </a:p>
          <a:p>
            <a:pPr lvl="2" rtl="0" eaLnBrk="1" latinLnBrk="0" hangingPunct="1"/>
            <a:r>
              <a:rPr lang="zh-CN" altLang="en-US"/>
              <a:t>第三级</a:t>
            </a:r>
          </a:p>
          <a:p>
            <a:pPr lvl="3" rtl="0" eaLnBrk="1" latinLnBrk="0" hangingPunct="1"/>
            <a:r>
              <a:rPr lang="zh-CN" altLang="en-US"/>
              <a:t>第四级</a:t>
            </a:r>
          </a:p>
          <a:p>
            <a:pPr lvl="4" rtl="0" eaLnBrk="1" latinLnBrk="0" hangingPunct="1"/>
            <a:r>
              <a:rPr lang="zh-CN" altLang="en-US"/>
              <a:t>第五级</a:t>
            </a:r>
            <a:endParaRPr kumimoji="0"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0542E2-407D-43B9-B0EF-A90942F87D18}" type="datetime2">
              <a:rPr lang="zh-CN" altLang="en-US" smtClean="0"/>
              <a:t>2019年6月20日</a:t>
            </a:fld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F9B539-0CEC-4146-8886-BECE2105FFB7}" type="datetime2">
              <a:rPr lang="zh-CN" altLang="en-US" smtClean="0"/>
              <a:t>2019年6月20日</a:t>
            </a:fld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  <a:p>
            <a:pPr lvl="1" rtl="0" eaLnBrk="1" latinLnBrk="0" hangingPunct="1"/>
            <a:r>
              <a:rPr lang="zh-CN" altLang="en-US"/>
              <a:t>第二级</a:t>
            </a:r>
          </a:p>
          <a:p>
            <a:pPr lvl="2" rtl="0" eaLnBrk="1" latinLnBrk="0" hangingPunct="1"/>
            <a:r>
              <a:rPr lang="zh-CN" altLang="en-US"/>
              <a:t>第三级</a:t>
            </a:r>
          </a:p>
          <a:p>
            <a:pPr lvl="3" rtl="0" eaLnBrk="1" latinLnBrk="0" hangingPunct="1"/>
            <a:r>
              <a:rPr lang="zh-CN" altLang="en-US"/>
              <a:t>第四级</a:t>
            </a:r>
          </a:p>
          <a:p>
            <a:pPr lvl="4" rtl="0" eaLnBrk="1" latinLnBrk="0" hangingPunct="1"/>
            <a:r>
              <a:rPr lang="zh-CN" altLang="en-US"/>
              <a:t>第五级</a:t>
            </a:r>
            <a:endParaRPr kumimoji="0"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  <a:p>
            <a:pPr lvl="1" rtl="0" eaLnBrk="1" latinLnBrk="0" hangingPunct="1"/>
            <a:r>
              <a:rPr lang="zh-CN" altLang="en-US"/>
              <a:t>第二级</a:t>
            </a:r>
          </a:p>
          <a:p>
            <a:pPr lvl="2" rtl="0" eaLnBrk="1" latinLnBrk="0" hangingPunct="1"/>
            <a:r>
              <a:rPr lang="zh-CN" altLang="en-US"/>
              <a:t>第三级</a:t>
            </a:r>
          </a:p>
          <a:p>
            <a:pPr lvl="3" rtl="0" eaLnBrk="1" latinLnBrk="0" hangingPunct="1"/>
            <a:r>
              <a:rPr lang="zh-CN" altLang="en-US"/>
              <a:t>第四级</a:t>
            </a:r>
          </a:p>
          <a:p>
            <a:pPr lvl="4" rtl="0" eaLnBrk="1" latinLnBrk="0" hangingPunct="1"/>
            <a:r>
              <a:rPr lang="zh-CN" altLang="en-US"/>
              <a:t>第五级</a:t>
            </a:r>
            <a:endParaRPr kumimoji="0"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5E7D52-F468-426A-BB36-87D372E56047}" type="datetime2">
              <a:rPr lang="zh-CN" altLang="en-US" smtClean="0"/>
              <a:t>2019年6月20日</a:t>
            </a:fld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  <a:p>
            <a:pPr lvl="1" rtl="0" eaLnBrk="1" latinLnBrk="0" hangingPunct="1"/>
            <a:r>
              <a:rPr lang="zh-CN" altLang="en-US"/>
              <a:t>第二级</a:t>
            </a:r>
          </a:p>
          <a:p>
            <a:pPr lvl="2" rtl="0" eaLnBrk="1" latinLnBrk="0" hangingPunct="1"/>
            <a:r>
              <a:rPr lang="zh-CN" altLang="en-US"/>
              <a:t>第三级</a:t>
            </a:r>
          </a:p>
          <a:p>
            <a:pPr lvl="3" rtl="0" eaLnBrk="1" latinLnBrk="0" hangingPunct="1"/>
            <a:r>
              <a:rPr lang="zh-CN" altLang="en-US"/>
              <a:t>第四级</a:t>
            </a:r>
          </a:p>
          <a:p>
            <a:pPr lvl="4" rtl="0" eaLnBrk="1" latinLnBrk="0" hangingPunct="1"/>
            <a:r>
              <a:rPr lang="zh-CN" altLang="en-US"/>
              <a:t>第五级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  <a:p>
            <a:pPr lvl="1" rtl="0" eaLnBrk="1" latinLnBrk="0" hangingPunct="1"/>
            <a:r>
              <a:rPr lang="zh-CN" altLang="en-US"/>
              <a:t>第二级</a:t>
            </a:r>
          </a:p>
          <a:p>
            <a:pPr lvl="2" rtl="0" eaLnBrk="1" latinLnBrk="0" hangingPunct="1"/>
            <a:r>
              <a:rPr lang="zh-CN" altLang="en-US"/>
              <a:t>第三级</a:t>
            </a:r>
          </a:p>
          <a:p>
            <a:pPr lvl="3" rtl="0" eaLnBrk="1" latinLnBrk="0" hangingPunct="1"/>
            <a:r>
              <a:rPr lang="zh-CN" altLang="en-US"/>
              <a:t>第四级</a:t>
            </a:r>
          </a:p>
          <a:p>
            <a:pPr lvl="4" rtl="0" eaLnBrk="1" latinLnBrk="0" hangingPunct="1"/>
            <a:r>
              <a:rPr lang="zh-CN" altLang="en-US"/>
              <a:t>第五级</a:t>
            </a:r>
            <a:endParaRPr kumimoji="0" lang="en-US" dirty="0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26" name="日期占位符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527240-084C-4424-94CC-C29C5C16B56C}" type="datetime2">
              <a:rPr lang="zh-CN" altLang="en-US" smtClean="0"/>
              <a:t>2019年6月20日</a:t>
            </a:fld>
            <a:endParaRPr lang="en-US" dirty="0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/>
          <a:p>
            <a:pPr rtl="0"/>
            <a:fld id="{74E24FF4-28FC-4F17-A1F7-EEBB40A672F6}" type="datetime2">
              <a:rPr lang="zh-CN" altLang="en-US" smtClean="0"/>
              <a:t>2019年6月20日</a:t>
            </a:fld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8AE2AB-609C-4B7B-8E16-0AB865CFA893}" type="datetime2">
              <a:rPr lang="zh-CN" altLang="en-US" smtClean="0"/>
              <a:t>2019年6月20日</a:t>
            </a:fld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zh-cn" dirty="0"/>
              <a:t>编辑母版标题样式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  <a:p>
            <a:pPr lvl="1" rtl="0" eaLnBrk="1" latinLnBrk="0" hangingPunct="1"/>
            <a:r>
              <a:rPr lang="zh-CN" altLang="en-US"/>
              <a:t>第二级</a:t>
            </a:r>
          </a:p>
          <a:p>
            <a:pPr lvl="2" rtl="0" eaLnBrk="1" latinLnBrk="0" hangingPunct="1"/>
            <a:r>
              <a:rPr lang="zh-CN" altLang="en-US"/>
              <a:t>第三级</a:t>
            </a:r>
          </a:p>
          <a:p>
            <a:pPr lvl="3" rtl="0" eaLnBrk="1" latinLnBrk="0" hangingPunct="1"/>
            <a:r>
              <a:rPr lang="zh-CN" altLang="en-US"/>
              <a:t>第四级</a:t>
            </a:r>
          </a:p>
          <a:p>
            <a:pPr lvl="4" rtl="0" eaLnBrk="1" latinLnBrk="0" hangingPunct="1"/>
            <a:r>
              <a:rPr lang="zh-CN" altLang="en-US"/>
              <a:t>第五级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9132B7-0125-457C-84B9-733C76542A57}" type="datetime2">
              <a:rPr lang="zh-CN" altLang="en-US" smtClean="0"/>
              <a:t>2019年6月20日</a:t>
            </a:fld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图片占位符 2" descr="为添加图像预留的空占位符。单击占位符，选择要添加的图像。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zh-CN" altLang="en-US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C82D64-44BB-44B8-8D12-C6B23D3DB24F}" type="datetime2">
              <a:rPr lang="zh-CN" altLang="en-US" smtClean="0"/>
              <a:t>2019年6月20日</a:t>
            </a:fld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长方形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长方形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长方形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长方形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长方形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33" name="圆角矩形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34" name="圆角矩形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长方形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长方形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长方形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长方形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长方形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长方形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zh-cn" dirty="0"/>
              <a:t>单击此处编辑母版标题样式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zh-cn" dirty="0"/>
              <a:t>编辑母版文本样式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/>
              <a:t>添加页脚</a:t>
            </a:r>
            <a:endParaRPr lang="en-US" dirty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FF7E999-41AB-432C-B3A7-BEA980E4A096}" type="datetime2">
              <a:rPr lang="zh-CN" altLang="en-US" smtClean="0"/>
              <a:pPr/>
              <a:t>2019年6月20日</a:t>
            </a:fld>
            <a:endParaRPr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42.png"/><Relationship Id="rId18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17" Type="http://schemas.openxmlformats.org/officeDocument/2006/relationships/image" Target="../media/image45.png"/><Relationship Id="rId2" Type="http://schemas.openxmlformats.org/officeDocument/2006/relationships/image" Target="../media/image35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120.png"/><Relationship Id="rId5" Type="http://schemas.openxmlformats.org/officeDocument/2006/relationships/image" Target="../media/image60.png"/><Relationship Id="rId15" Type="http://schemas.openxmlformats.org/officeDocument/2006/relationships/image" Target="../media/image43.png"/><Relationship Id="rId10" Type="http://schemas.openxmlformats.org/officeDocument/2006/relationships/image" Target="../media/image40.png"/><Relationship Id="rId4" Type="http://schemas.openxmlformats.org/officeDocument/2006/relationships/image" Target="../media/image50.png"/><Relationship Id="rId9" Type="http://schemas.openxmlformats.org/officeDocument/2006/relationships/image" Target="../media/image39.png"/><Relationship Id="rId14" Type="http://schemas.openxmlformats.org/officeDocument/2006/relationships/image" Target="../media/image1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9.png"/><Relationship Id="rId7" Type="http://schemas.openxmlformats.org/officeDocument/2006/relationships/image" Target="../media/image6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1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4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2.png"/><Relationship Id="rId5" Type="http://schemas.openxmlformats.org/officeDocument/2006/relationships/image" Target="../media/image85.png"/><Relationship Id="rId10" Type="http://schemas.openxmlformats.org/officeDocument/2006/relationships/image" Target="../media/image91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1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3" Type="http://schemas.openxmlformats.org/officeDocument/2006/relationships/image" Target="../media/image127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29.png"/><Relationship Id="rId10" Type="http://schemas.openxmlformats.org/officeDocument/2006/relationships/image" Target="../media/image135.png"/><Relationship Id="rId4" Type="http://schemas.openxmlformats.org/officeDocument/2006/relationships/image" Target="../media/image128.png"/><Relationship Id="rId9" Type="http://schemas.openxmlformats.org/officeDocument/2006/relationships/image" Target="../media/image1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zh-CN" dirty="0"/>
              <a:t>Cosmic ray reconstruct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299984" y="4825720"/>
            <a:ext cx="6604000" cy="1752600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zh-CN" altLang="en-US" dirty="0"/>
              <a:t>王宏鹏</a:t>
            </a:r>
            <a:endParaRPr lang="en-US" altLang="zh-CN" dirty="0"/>
          </a:p>
          <a:p>
            <a:pPr rtl="0">
              <a:lnSpc>
                <a:spcPct val="150000"/>
              </a:lnSpc>
            </a:pPr>
            <a:r>
              <a:rPr lang="en-US" altLang="zh-CN" dirty="0"/>
              <a:t>618</a:t>
            </a:r>
          </a:p>
          <a:p>
            <a:pPr rtl="0">
              <a:lnSpc>
                <a:spcPct val="150000"/>
              </a:lnSpc>
            </a:pPr>
            <a:r>
              <a:rPr lang="en-US" altLang="zh-CN" dirty="0"/>
              <a:t>2019 -1-17</a:t>
            </a:r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874BF24-06AA-443D-99DB-B6EEF16A2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233" y="3748991"/>
            <a:ext cx="3410353" cy="233298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9D8F324-F359-48B6-8382-56682050C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233" y="921469"/>
            <a:ext cx="3494164" cy="233298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F135FE2-B32D-4BB6-9754-C10C1C729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018" y="662844"/>
            <a:ext cx="3878414" cy="27343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691C876-7DC1-4CA6-B4C3-7E2A43D40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7572" y="3652825"/>
            <a:ext cx="3819860" cy="27343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FB707B0-BDBB-46F9-88D8-4A30E3E1FC3D}"/>
                  </a:ext>
                </a:extLst>
              </p:cNvPr>
              <p:cNvSpPr/>
              <p:nvPr/>
            </p:nvSpPr>
            <p:spPr>
              <a:xfrm>
                <a:off x="8224021" y="6296197"/>
                <a:ext cx="5942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FB707B0-BDBB-46F9-88D8-4A30E3E1FC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021" y="6296197"/>
                <a:ext cx="594201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116423E2-CC5C-4625-919C-A83D3D1EA2C6}"/>
                  </a:ext>
                </a:extLst>
              </p:cNvPr>
              <p:cNvSpPr/>
              <p:nvPr/>
            </p:nvSpPr>
            <p:spPr>
              <a:xfrm>
                <a:off x="2711258" y="6149265"/>
                <a:ext cx="9596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116423E2-CC5C-4625-919C-A83D3D1EA2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258" y="6149265"/>
                <a:ext cx="95962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5271B0C-225A-4D23-8932-FD0FBCB68DDD}"/>
                  </a:ext>
                </a:extLst>
              </p:cNvPr>
              <p:cNvSpPr/>
              <p:nvPr/>
            </p:nvSpPr>
            <p:spPr>
              <a:xfrm>
                <a:off x="2760317" y="3177482"/>
                <a:ext cx="973472" cy="394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5271B0C-225A-4D23-8932-FD0FBCB68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317" y="3177482"/>
                <a:ext cx="973472" cy="394019"/>
              </a:xfrm>
              <a:prstGeom prst="rect">
                <a:avLst/>
              </a:prstGeom>
              <a:blipFill>
                <a:blip r:embed="rId8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39B0F68-F28B-481C-95C2-FA363229FEB5}"/>
                  </a:ext>
                </a:extLst>
              </p:cNvPr>
              <p:cNvSpPr/>
              <p:nvPr/>
            </p:nvSpPr>
            <p:spPr>
              <a:xfrm>
                <a:off x="7890958" y="3212577"/>
                <a:ext cx="13380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39B0F68-F28B-481C-95C2-FA363229FE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958" y="3212577"/>
                <a:ext cx="1338059" cy="369332"/>
              </a:xfrm>
              <a:prstGeom prst="rect">
                <a:avLst/>
              </a:prstGeom>
              <a:blipFill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383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358182-5909-4C7E-A7B9-ADC33AFE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D170126-C4D3-492E-A710-7ABAD8608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81703"/>
            <a:ext cx="4540898" cy="2305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90EDBA7-F5F1-47A3-B980-344071223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938" y="1369366"/>
            <a:ext cx="4105470" cy="206855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AAFC875-99F2-40FD-8B87-E587A336A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6686938" y="3881703"/>
            <a:ext cx="4858141" cy="23476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0CE1B8-7279-4CEA-B26C-544B81BDB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70" y="1495293"/>
            <a:ext cx="4404048" cy="2150963"/>
          </a:xfrm>
          <a:prstGeom prst="rect">
            <a:avLst/>
          </a:prstGeom>
        </p:spPr>
      </p:pic>
      <p:sp>
        <p:nvSpPr>
          <p:cNvPr id="9" name="箭头: 右 8">
            <a:extLst>
              <a:ext uri="{FF2B5EF4-FFF2-40B4-BE49-F238E27FC236}">
                <a16:creationId xmlns:a16="http://schemas.microsoft.com/office/drawing/2014/main" id="{1C60FD31-FEA0-4CEE-B542-09F1173C8FEC}"/>
              </a:ext>
            </a:extLst>
          </p:cNvPr>
          <p:cNvSpPr/>
          <p:nvPr/>
        </p:nvSpPr>
        <p:spPr>
          <a:xfrm>
            <a:off x="143069" y="2687216"/>
            <a:ext cx="578501" cy="59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AD05D6FA-6B51-4922-A508-E9E4E48E9CD0}"/>
              </a:ext>
            </a:extLst>
          </p:cNvPr>
          <p:cNvSpPr/>
          <p:nvPr/>
        </p:nvSpPr>
        <p:spPr>
          <a:xfrm>
            <a:off x="143068" y="5178489"/>
            <a:ext cx="578501" cy="59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AB3AFA12-96BB-4576-A36A-982B520FE6E4}"/>
              </a:ext>
            </a:extLst>
          </p:cNvPr>
          <p:cNvSpPr/>
          <p:nvPr/>
        </p:nvSpPr>
        <p:spPr>
          <a:xfrm>
            <a:off x="6036905" y="2528392"/>
            <a:ext cx="578501" cy="59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363497E8-8584-4FF7-B385-03E087461C7D}"/>
              </a:ext>
            </a:extLst>
          </p:cNvPr>
          <p:cNvSpPr/>
          <p:nvPr/>
        </p:nvSpPr>
        <p:spPr>
          <a:xfrm>
            <a:off x="6036904" y="4352731"/>
            <a:ext cx="578501" cy="59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47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AB7676-0418-4467-9246-63CC22651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46875"/>
            <a:ext cx="10972800" cy="1066800"/>
          </a:xfrm>
        </p:spPr>
        <p:txBody>
          <a:bodyPr/>
          <a:lstStyle/>
          <a:p>
            <a:r>
              <a:rPr lang="en-US" altLang="zh-CN" dirty="0"/>
              <a:t> fit </a:t>
            </a:r>
            <a:r>
              <a:rPr lang="en-US" altLang="zh-CN" dirty="0" err="1"/>
              <a:t>vers</a:t>
            </a:r>
            <a:r>
              <a:rPr lang="en-US" altLang="zh-CN" dirty="0"/>
              <a:t> initial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82CA3A7-E6F6-47F3-94CB-9F9963607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66" y="4468624"/>
            <a:ext cx="2694327" cy="190883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F94CDC-5040-4A82-A3A2-46AA7A8B6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117" y="4464613"/>
            <a:ext cx="2769519" cy="1908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B26BD21-EDA6-4C97-AE32-B9C8DBFECCF5}"/>
                  </a:ext>
                </a:extLst>
              </p:cNvPr>
              <p:cNvSpPr txBox="1"/>
              <p:nvPr/>
            </p:nvSpPr>
            <p:spPr>
              <a:xfrm>
                <a:off x="2718765" y="6373443"/>
                <a:ext cx="1884783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𝑓𝑖𝑡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𝑖𝑛𝑖</m:t>
                        </m:r>
                      </m:sub>
                    </m:sSub>
                  </m:oMath>
                </a14:m>
                <a:r>
                  <a:rPr lang="en-US" altLang="zh-CN" dirty="0"/>
                  <a:t>=0.616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B26BD21-EDA6-4C97-AE32-B9C8DBFEC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765" y="6373443"/>
                <a:ext cx="1884783" cy="391582"/>
              </a:xfrm>
              <a:prstGeom prst="rect">
                <a:avLst/>
              </a:prstGeom>
              <a:blipFill>
                <a:blip r:embed="rId4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9E46E02-CF84-4BE9-B712-3825536F387E}"/>
                  </a:ext>
                </a:extLst>
              </p:cNvPr>
              <p:cNvSpPr txBox="1"/>
              <p:nvPr/>
            </p:nvSpPr>
            <p:spPr>
              <a:xfrm>
                <a:off x="7766180" y="1882925"/>
                <a:ext cx="1884783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𝑓𝑖𝑡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𝑖𝑛𝑖</m:t>
                        </m:r>
                      </m:sub>
                    </m:sSub>
                  </m:oMath>
                </a14:m>
                <a:r>
                  <a:rPr lang="en-US" altLang="zh-CN" dirty="0"/>
                  <a:t>=0.61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9E46E02-CF84-4BE9-B712-3825536F3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180" y="1882925"/>
                <a:ext cx="1884783" cy="391582"/>
              </a:xfrm>
              <a:prstGeom prst="rect">
                <a:avLst/>
              </a:prstGeom>
              <a:blipFill>
                <a:blip r:embed="rId5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7990C4A6-5053-4D35-B571-C45EF276B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298" y="1988938"/>
            <a:ext cx="2789665" cy="19088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DB24349-9E6D-4FEA-8D3E-8C00331683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1710" y="1988938"/>
            <a:ext cx="2769519" cy="18414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1B8AE9E-3743-49B2-A983-8E3A7B3C7587}"/>
                  </a:ext>
                </a:extLst>
              </p:cNvPr>
              <p:cNvSpPr txBox="1"/>
              <p:nvPr/>
            </p:nvSpPr>
            <p:spPr>
              <a:xfrm>
                <a:off x="2989353" y="3830152"/>
                <a:ext cx="1884783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𝑓𝑖𝑡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𝑖𝑛𝑖</m:t>
                        </m:r>
                      </m:sub>
                    </m:sSub>
                  </m:oMath>
                </a14:m>
                <a:r>
                  <a:rPr lang="en-US" altLang="zh-CN" dirty="0"/>
                  <a:t>=0.801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1B8AE9E-3743-49B2-A983-8E3A7B3C7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353" y="3830152"/>
                <a:ext cx="1884783" cy="391582"/>
              </a:xfrm>
              <a:prstGeom prst="rect">
                <a:avLst/>
              </a:prstGeom>
              <a:blipFill>
                <a:blip r:embed="rId8"/>
                <a:stretch>
                  <a:fillRect t="-6154"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19D7B442-381F-47CB-9400-9F91D8DABB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3976" y="1995296"/>
            <a:ext cx="2749636" cy="184148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00545E2-10FA-4983-B8FC-D2DC9BB6F2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83611" y="1976550"/>
            <a:ext cx="2744595" cy="18536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D6A5A8E-3236-478C-8C75-4B264B5A3130}"/>
                  </a:ext>
                </a:extLst>
              </p:cNvPr>
              <p:cNvSpPr txBox="1"/>
              <p:nvPr/>
            </p:nvSpPr>
            <p:spPr>
              <a:xfrm>
                <a:off x="8609491" y="3897768"/>
                <a:ext cx="1884783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𝑓𝑖𝑡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𝑖𝑛𝑖</m:t>
                        </m:r>
                      </m:sub>
                    </m:sSub>
                  </m:oMath>
                </a14:m>
                <a:r>
                  <a:rPr lang="en-US" altLang="zh-CN" dirty="0"/>
                  <a:t>=0.893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D6A5A8E-3236-478C-8C75-4B264B5A3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491" y="3897768"/>
                <a:ext cx="1884783" cy="391582"/>
              </a:xfrm>
              <a:prstGeom prst="rect">
                <a:avLst/>
              </a:prstGeom>
              <a:blipFill>
                <a:blip r:embed="rId11"/>
                <a:stretch>
                  <a:fillRect t="-6154"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7018ECF0-4BFA-4A9A-BFD2-E30C4C36C3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09569" y="4535791"/>
            <a:ext cx="2674041" cy="184147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355F741-3C90-43EB-9D08-648D959E904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84481" y="4506601"/>
            <a:ext cx="2664314" cy="17978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A6C131C-A82A-446A-BA3A-09722CC431ED}"/>
                  </a:ext>
                </a:extLst>
              </p:cNvPr>
              <p:cNvSpPr txBox="1"/>
              <p:nvPr/>
            </p:nvSpPr>
            <p:spPr>
              <a:xfrm>
                <a:off x="8441219" y="6373443"/>
                <a:ext cx="1884783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𝑓𝑖𝑡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𝑖𝑛𝑖</m:t>
                        </m:r>
                      </m:sub>
                    </m:sSub>
                  </m:oMath>
                </a14:m>
                <a:r>
                  <a:rPr lang="en-US" altLang="zh-CN" dirty="0"/>
                  <a:t>=0.804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A6C131C-A82A-446A-BA3A-09722CC43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1219" y="6373443"/>
                <a:ext cx="1884783" cy="391582"/>
              </a:xfrm>
              <a:prstGeom prst="rect">
                <a:avLst/>
              </a:prstGeom>
              <a:blipFill>
                <a:blip r:embed="rId14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4A99A64-7988-4AE0-8B62-2853C2D89354}"/>
                  </a:ext>
                </a:extLst>
              </p:cNvPr>
              <p:cNvSpPr txBox="1"/>
              <p:nvPr/>
            </p:nvSpPr>
            <p:spPr>
              <a:xfrm>
                <a:off x="889518" y="3941549"/>
                <a:ext cx="1293845" cy="39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4A99A64-7988-4AE0-8B62-2853C2D89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18" y="3941549"/>
                <a:ext cx="1293845" cy="394019"/>
              </a:xfrm>
              <a:prstGeom prst="rect">
                <a:avLst/>
              </a:prstGeom>
              <a:blipFill>
                <a:blip r:embed="rId1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3531386-57ED-48A2-AA6C-5DE9E56147AD}"/>
                  </a:ext>
                </a:extLst>
              </p:cNvPr>
              <p:cNvSpPr txBox="1"/>
              <p:nvPr/>
            </p:nvSpPr>
            <p:spPr>
              <a:xfrm>
                <a:off x="1017206" y="6373443"/>
                <a:ext cx="1293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3531386-57ED-48A2-AA6C-5DE9E5614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06" y="6373443"/>
                <a:ext cx="129384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49A5F40-6E6C-4358-A694-15636D65C1B2}"/>
                  </a:ext>
                </a:extLst>
              </p:cNvPr>
              <p:cNvSpPr txBox="1"/>
              <p:nvPr/>
            </p:nvSpPr>
            <p:spPr>
              <a:xfrm>
                <a:off x="7455679" y="3956323"/>
                <a:ext cx="1293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49A5F40-6E6C-4358-A694-15636D65C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679" y="3956323"/>
                <a:ext cx="1293845" cy="369332"/>
              </a:xfrm>
              <a:prstGeom prst="rect">
                <a:avLst/>
              </a:prstGeom>
              <a:blipFill>
                <a:blip r:embed="rId1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CC4DC35B-E79B-4076-907D-AEF6F73D27C3}"/>
                  </a:ext>
                </a:extLst>
              </p:cNvPr>
              <p:cNvSpPr txBox="1"/>
              <p:nvPr/>
            </p:nvSpPr>
            <p:spPr>
              <a:xfrm>
                <a:off x="6988628" y="6390396"/>
                <a:ext cx="1293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CC4DC35B-E79B-4076-907D-AEF6F73D2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628" y="6390396"/>
                <a:ext cx="1293845" cy="369332"/>
              </a:xfrm>
              <a:prstGeom prst="rect">
                <a:avLst/>
              </a:prstGeom>
              <a:blipFill>
                <a:blip r:embed="rId1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22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358182-5909-4C7E-A7B9-ADC33AFE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 cluster =3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1C9D64-8163-4DB8-A3C6-9D5717DA9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70F12F9-C8A6-442E-8483-248D70A08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473" y="2731204"/>
            <a:ext cx="5243804" cy="25959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E7F3E18-03E6-49B8-B6E0-6A8929246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461" y="2412174"/>
            <a:ext cx="3258069" cy="323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6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358182-5909-4C7E-A7B9-ADC33AFE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 cluster =4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1C9D64-8163-4DB8-A3C6-9D5717DA9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6D5F09D-9481-4B86-B65D-E2F9A6DB6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531" y="1995196"/>
            <a:ext cx="4696408" cy="227765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FDD02C-EB0F-490B-870E-CD83B8FA7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081" y="2285689"/>
            <a:ext cx="2004124" cy="19871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279813B-A682-493F-80C5-E0AB999FC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735" y="4566418"/>
            <a:ext cx="4634204" cy="214216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9726D8-D60B-4928-A553-9F700FBC2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0930" y="4721418"/>
            <a:ext cx="1976275" cy="198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1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358182-5909-4C7E-A7B9-ADC33AFE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 cluster =1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1C9D64-8163-4DB8-A3C6-9D5717DA9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5F8F6FD-1C36-4837-9258-A309792F2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741" y="2479370"/>
            <a:ext cx="1763620" cy="174906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5CD2B04-2FAE-4BFC-95D8-26F842FC8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411980"/>
            <a:ext cx="4789714" cy="24098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9823096-1993-447D-B94D-80CAF6AF1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741" y="4890672"/>
            <a:ext cx="1826888" cy="181939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788F212-79A0-4A32-8C85-7441E20C9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2001538"/>
            <a:ext cx="4721290" cy="227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8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358182-5909-4C7E-A7B9-ADC33AFEB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33" y="5964634"/>
            <a:ext cx="2751834" cy="1066800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132492 events</a:t>
            </a:r>
            <a:endParaRPr lang="zh-CN" altLang="en-US" sz="2400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E6A25468-773D-4845-85D9-ACBBEEDA5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8955" y="3585016"/>
            <a:ext cx="3584235" cy="247802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78001EE-532C-4C99-8CC0-D4F5B02B5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543" y="630235"/>
            <a:ext cx="3584235" cy="237418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F952131-59CA-4732-A914-553502441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3223" y="536380"/>
            <a:ext cx="3674452" cy="2468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CBB91FD-B4DC-4C2E-8821-0204B9CE1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8812" y="3429000"/>
            <a:ext cx="3674452" cy="24625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194A6DD-E4F5-4FEC-ACAD-D22850E88B0D}"/>
                  </a:ext>
                </a:extLst>
              </p:cNvPr>
              <p:cNvSpPr txBox="1"/>
              <p:nvPr/>
            </p:nvSpPr>
            <p:spPr>
              <a:xfrm>
                <a:off x="2612570" y="3097708"/>
                <a:ext cx="1293845" cy="39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194A6DD-E4F5-4FEC-ACAD-D22850E88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570" y="3097708"/>
                <a:ext cx="1293845" cy="394019"/>
              </a:xfrm>
              <a:prstGeom prst="rect">
                <a:avLst/>
              </a:prstGeom>
              <a:blipFill>
                <a:blip r:embed="rId6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B01A4EA8-B3B8-4503-8F2F-D6DE7DB20422}"/>
                  </a:ext>
                </a:extLst>
              </p:cNvPr>
              <p:cNvSpPr/>
              <p:nvPr/>
            </p:nvSpPr>
            <p:spPr>
              <a:xfrm>
                <a:off x="8324277" y="2910564"/>
                <a:ext cx="978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B01A4EA8-B3B8-4503-8F2F-D6DE7DB204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277" y="2910564"/>
                <a:ext cx="978986" cy="369332"/>
              </a:xfrm>
              <a:prstGeom prst="rect">
                <a:avLst/>
              </a:prstGeom>
              <a:blipFill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F3109E8F-7A0D-4ED7-8CD1-E4295C6EC88C}"/>
                  </a:ext>
                </a:extLst>
              </p:cNvPr>
              <p:cNvSpPr/>
              <p:nvPr/>
            </p:nvSpPr>
            <p:spPr>
              <a:xfrm>
                <a:off x="2779681" y="6313368"/>
                <a:ext cx="9596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F3109E8F-7A0D-4ED7-8CD1-E4295C6EC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681" y="6313368"/>
                <a:ext cx="95962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24EB996D-7C9B-4245-808B-AD6D5465C0C1}"/>
                  </a:ext>
                </a:extLst>
              </p:cNvPr>
              <p:cNvSpPr/>
              <p:nvPr/>
            </p:nvSpPr>
            <p:spPr>
              <a:xfrm>
                <a:off x="8452699" y="6095883"/>
                <a:ext cx="5942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24EB996D-7C9B-4245-808B-AD6D5465C0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699" y="6095883"/>
                <a:ext cx="594201" cy="369332"/>
              </a:xfrm>
              <a:prstGeom prst="rect">
                <a:avLst/>
              </a:prstGeom>
              <a:blipFill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39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358182-5909-4C7E-A7B9-ADC33AFE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4DFF73BD-D3E5-4FC8-BC78-BBBD5B4CF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1106" y="4014314"/>
            <a:ext cx="3730221" cy="261143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001BA65-76B9-4D98-B6E2-1E4510719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119" y="3819333"/>
            <a:ext cx="3707283" cy="261143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11A0F7D-BCF0-4F0D-B78C-EAC038564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805" y="983959"/>
            <a:ext cx="3669522" cy="26114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0B2766C-3BFE-426B-A3DC-ABF67A53F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711" y="1143000"/>
            <a:ext cx="3612691" cy="2541036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AC803901-F91F-4B74-9D33-02296D16CD59}"/>
              </a:ext>
            </a:extLst>
          </p:cNvPr>
          <p:cNvSpPr txBox="1">
            <a:spLocks/>
          </p:cNvSpPr>
          <p:nvPr/>
        </p:nvSpPr>
        <p:spPr>
          <a:xfrm>
            <a:off x="103333" y="5964634"/>
            <a:ext cx="2751834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2400"/>
              <a:t>132492 events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495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zh-CN" dirty="0"/>
              <a:t>CGEM straight line fit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299984" y="4825720"/>
            <a:ext cx="6604000" cy="1752600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zh-CN" altLang="en-US" dirty="0"/>
              <a:t>王宏鹏</a:t>
            </a:r>
            <a:endParaRPr lang="en-US" altLang="zh-CN" dirty="0"/>
          </a:p>
          <a:p>
            <a:pPr rtl="0">
              <a:lnSpc>
                <a:spcPct val="150000"/>
              </a:lnSpc>
            </a:pPr>
            <a:r>
              <a:rPr lang="en-US" altLang="zh-CN" dirty="0"/>
              <a:t>618</a:t>
            </a:r>
          </a:p>
          <a:p>
            <a:pPr rtl="0">
              <a:lnSpc>
                <a:spcPct val="150000"/>
              </a:lnSpc>
            </a:pPr>
            <a:r>
              <a:rPr lang="en-US" altLang="zh-CN" dirty="0"/>
              <a:t>2019 .2.21</a:t>
            </a:r>
          </a:p>
        </p:txBody>
      </p:sp>
    </p:spTree>
    <p:extLst>
      <p:ext uri="{BB962C8B-B14F-4D97-AF65-F5344CB8AC3E}">
        <p14:creationId xmlns:p14="http://schemas.microsoft.com/office/powerpoint/2010/main" val="313092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22C84F-466F-464F-B2FB-1D84E9529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FCN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6A43E07-3103-482E-B413-87593E3AC8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num>
                              <m:den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/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num>
                              <m:den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dirty="0"/>
                  <a:t>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CN" dirty="0"/>
              </a:p>
              <a:p>
                <a:pPr marL="109728" indent="0">
                  <a:lnSpc>
                    <a:spcPct val="200000"/>
                  </a:lnSpc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6A43E07-3103-482E-B413-87593E3AC8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B47E23D8-B794-42A1-AFE7-4C77BF4DD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070" y="2512236"/>
            <a:ext cx="4824930" cy="226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84C9E4-A226-410B-B82C-91AB5B349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7B9AC18-13B6-4C89-ABFF-9C72F90F67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4441" y="2244759"/>
                <a:ext cx="10972800" cy="4325112"/>
              </a:xfrm>
            </p:spPr>
            <p:txBody>
              <a:bodyPr/>
              <a:lstStyle/>
              <a:p>
                <a:pPr>
                  <a:lnSpc>
                    <a:spcPct val="200000"/>
                  </a:lnSpc>
                </a:pPr>
                <a:r>
                  <a:rPr lang="en-US" altLang="zh-CN" dirty="0"/>
                  <a:t>200000 samples 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altLang="zh-CN" dirty="0"/>
                  <a:t>Single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/>
                  <a:t> from (0,20cm,0)  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altLang="zh-CN" dirty="0"/>
                  <a:t> Angles cover outer barrel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7B9AC18-13B6-4C89-ABFF-9C72F90F67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441" y="2244759"/>
                <a:ext cx="10972800" cy="432511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51ACDB13-E385-40A3-94CE-5329B343A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984" y="2244759"/>
            <a:ext cx="4057915" cy="190496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856166E-645E-453B-B414-2DB9E4C15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4858" y="2214465"/>
            <a:ext cx="1967785" cy="193526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2B10453-1654-443B-8018-27391251F1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6612" y="4661022"/>
            <a:ext cx="3865537" cy="189233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EAA1B94-37CA-439D-A7DE-FEC3417687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0841" y="4487370"/>
            <a:ext cx="1967785" cy="195165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5ABAB83-57DF-44BD-8CF4-40D84D493D2E}"/>
              </a:ext>
            </a:extLst>
          </p:cNvPr>
          <p:cNvSpPr txBox="1"/>
          <p:nvPr/>
        </p:nvSpPr>
        <p:spPr>
          <a:xfrm>
            <a:off x="6096000" y="1597508"/>
            <a:ext cx="136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X-Y plane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D81C418-1BC5-428F-8D4B-A73A9B954432}"/>
              </a:ext>
            </a:extLst>
          </p:cNvPr>
          <p:cNvSpPr txBox="1"/>
          <p:nvPr/>
        </p:nvSpPr>
        <p:spPr>
          <a:xfrm>
            <a:off x="8067869" y="1597508"/>
            <a:ext cx="3750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Inner             middle                 outer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47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C24A323-7AE1-424F-BFD5-33B7AF51119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after Fit3  VS  after Fit2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𝑝𝑎𝑟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𝑝𝑎𝑟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C24A323-7AE1-424F-BFD5-33B7AF5111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C4B60090-4AB4-4080-A57B-869C245DF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3397845"/>
            <a:ext cx="2689074" cy="18591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D03BD4A-ED84-46B1-91AE-914975324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120" y="3429000"/>
            <a:ext cx="2771339" cy="187521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617BBB2-63A0-4066-84D3-2E34011B7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010" y="3398451"/>
            <a:ext cx="2777642" cy="193208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0DBED29-D952-4DD2-99B2-99F7F72E05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9585" y="3324869"/>
            <a:ext cx="2876813" cy="19421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90E48971-7872-47EE-8A1B-4789930E3654}"/>
                  </a:ext>
                </a:extLst>
              </p:cNvPr>
              <p:cNvSpPr/>
              <p:nvPr/>
            </p:nvSpPr>
            <p:spPr>
              <a:xfrm>
                <a:off x="1091660" y="5564262"/>
                <a:ext cx="1111330" cy="394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90E48971-7872-47EE-8A1B-4789930E36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660" y="5564262"/>
                <a:ext cx="1111330" cy="394019"/>
              </a:xfrm>
              <a:prstGeom prst="rect">
                <a:avLst/>
              </a:prstGeom>
              <a:blipFill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F4BB5BB8-054E-4C01-BAB9-F35859190B38}"/>
                  </a:ext>
                </a:extLst>
              </p:cNvPr>
              <p:cNvSpPr/>
              <p:nvPr/>
            </p:nvSpPr>
            <p:spPr>
              <a:xfrm>
                <a:off x="3932337" y="5553224"/>
                <a:ext cx="11168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F4BB5BB8-054E-4C01-BAB9-F35859190B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337" y="5553224"/>
                <a:ext cx="1116844" cy="369332"/>
              </a:xfrm>
              <a:prstGeom prst="rect">
                <a:avLst/>
              </a:prstGeom>
              <a:blipFill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078594B-086F-49F1-B238-FB7B6156F96B}"/>
                  </a:ext>
                </a:extLst>
              </p:cNvPr>
              <p:cNvSpPr/>
              <p:nvPr/>
            </p:nvSpPr>
            <p:spPr>
              <a:xfrm>
                <a:off x="6778528" y="5530334"/>
                <a:ext cx="10974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078594B-086F-49F1-B238-FB7B6156F9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28" y="5530334"/>
                <a:ext cx="109748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D7624BDB-E237-4E18-ACD2-3B8A48407A3B}"/>
                  </a:ext>
                </a:extLst>
              </p:cNvPr>
              <p:cNvSpPr/>
              <p:nvPr/>
            </p:nvSpPr>
            <p:spPr>
              <a:xfrm>
                <a:off x="10031961" y="5553224"/>
                <a:ext cx="7320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D7624BDB-E237-4E18-ACD2-3B8A48407A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1961" y="5553224"/>
                <a:ext cx="732060" cy="369332"/>
              </a:xfrm>
              <a:prstGeom prst="rect">
                <a:avLst/>
              </a:prstGeom>
              <a:blipFill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41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EB4DF3D-407D-47A8-99AB-7653D834AF2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Parameter Fit Error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𝑝𝑎𝑟</m:t>
                        </m:r>
                      </m:num>
                      <m:den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𝑝𝑎𝑟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EB4DF3D-407D-47A8-99AB-7653D834AF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t="-3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7A2674B-76EF-438D-B567-739EB0F70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801" y="2239584"/>
            <a:ext cx="2622447" cy="181432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59AB04F-72F2-45B1-B62F-CA3AFF5AD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770" y="2241030"/>
            <a:ext cx="2615300" cy="17482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9A1C71B-C23F-4A9C-BA26-1C9AEFC5CE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0172" y="2118030"/>
            <a:ext cx="2883205" cy="19914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7090EB9-DC77-45CC-ADBB-0A956AFDFB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3206" y="2239584"/>
            <a:ext cx="2614606" cy="17482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D59342D9-4880-489D-80F1-365152E7D10C}"/>
                  </a:ext>
                </a:extLst>
              </p:cNvPr>
              <p:cNvSpPr/>
              <p:nvPr/>
            </p:nvSpPr>
            <p:spPr>
              <a:xfrm>
                <a:off x="748925" y="4298905"/>
                <a:ext cx="973472" cy="394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D59342D9-4880-489D-80F1-365152E7D1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25" y="4298905"/>
                <a:ext cx="973472" cy="394019"/>
              </a:xfrm>
              <a:prstGeom prst="rect">
                <a:avLst/>
              </a:prstGeom>
              <a:blipFill>
                <a:blip r:embed="rId7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6380721B-78E5-45D5-8648-334828F38D47}"/>
                  </a:ext>
                </a:extLst>
              </p:cNvPr>
              <p:cNvSpPr/>
              <p:nvPr/>
            </p:nvSpPr>
            <p:spPr>
              <a:xfrm>
                <a:off x="3766503" y="4349106"/>
                <a:ext cx="978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6380721B-78E5-45D5-8648-334828F38D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503" y="4349106"/>
                <a:ext cx="978986" cy="369332"/>
              </a:xfrm>
              <a:prstGeom prst="rect">
                <a:avLst/>
              </a:prstGeom>
              <a:blipFill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0E39D749-9104-4C1F-841B-194CA74B3B59}"/>
                  </a:ext>
                </a:extLst>
              </p:cNvPr>
              <p:cNvSpPr/>
              <p:nvPr/>
            </p:nvSpPr>
            <p:spPr>
              <a:xfrm>
                <a:off x="6690722" y="4377083"/>
                <a:ext cx="9596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0E39D749-9104-4C1F-841B-194CA74B3B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722" y="4377083"/>
                <a:ext cx="95962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3C897EBF-E9D1-48AB-A028-914AAC3D594B}"/>
                  </a:ext>
                </a:extLst>
              </p:cNvPr>
              <p:cNvSpPr/>
              <p:nvPr/>
            </p:nvSpPr>
            <p:spPr>
              <a:xfrm>
                <a:off x="9984675" y="4377083"/>
                <a:ext cx="5942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3C897EBF-E9D1-48AB-A028-914AAC3D59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4675" y="4377083"/>
                <a:ext cx="594201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C1CAD8E0-4469-483D-A165-DE743823A6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8626" y="4925223"/>
            <a:ext cx="2622447" cy="184880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DDBCFF7-079C-4207-B214-8A8BB0C3C5E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07158" y="4874245"/>
            <a:ext cx="2870456" cy="187678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3943C9D-1F68-494C-9C81-E17F09418B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0" y="4874245"/>
            <a:ext cx="2815079" cy="200461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83D21D1-AEF5-408B-8C52-FA2915BF5B5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27757" y="4897246"/>
            <a:ext cx="2702237" cy="187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9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DE36FE5-8C3F-48CE-A6CF-FFD982597435}"/>
                  </a:ext>
                </a:extLst>
              </p:cNvPr>
              <p:cNvSpPr/>
              <p:nvPr/>
            </p:nvSpPr>
            <p:spPr>
              <a:xfrm>
                <a:off x="9846465" y="4045847"/>
                <a:ext cx="1899366" cy="427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sz="2000" dirty="0"/>
                  <a:t>5.90e-04 </a:t>
                </a: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DE36FE5-8C3F-48CE-A6CF-FFD9825974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465" y="4045847"/>
                <a:ext cx="1899366" cy="427425"/>
              </a:xfrm>
              <a:prstGeom prst="rect">
                <a:avLst/>
              </a:prstGeom>
              <a:blipFill>
                <a:blip r:embed="rId2"/>
                <a:stretch>
                  <a:fillRect t="-7143" r="-2244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8B737E40-86FB-499F-97CF-BABB2F20B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270" y="2186690"/>
            <a:ext cx="2680578" cy="18332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A56C5E19-50E6-45AF-B82C-738947A67D4D}"/>
                  </a:ext>
                </a:extLst>
              </p:cNvPr>
              <p:cNvSpPr/>
              <p:nvPr/>
            </p:nvSpPr>
            <p:spPr>
              <a:xfrm>
                <a:off x="6405534" y="4076728"/>
                <a:ext cx="1728935" cy="394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dirty="0"/>
                  <a:t>8.29e-04 </a:t>
                </a: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A56C5E19-50E6-45AF-B82C-738947A67D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534" y="4076728"/>
                <a:ext cx="1728935" cy="394082"/>
              </a:xfrm>
              <a:prstGeom prst="rect">
                <a:avLst/>
              </a:prstGeom>
              <a:blipFill>
                <a:blip r:embed="rId4"/>
                <a:stretch>
                  <a:fillRect t="-7813" r="-2120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17AE60F6-3A70-4B2C-9F70-0A6E5F4711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4380" y="2154891"/>
            <a:ext cx="2868591" cy="197080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0D714FA-5DC8-4F41-B373-FF73AD2D97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8124" y="2189609"/>
            <a:ext cx="2680578" cy="18392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CB3A2AB8-7D4C-4A39-BA2B-0A1E689ED31D}"/>
                  </a:ext>
                </a:extLst>
              </p:cNvPr>
              <p:cNvSpPr/>
              <p:nvPr/>
            </p:nvSpPr>
            <p:spPr>
              <a:xfrm>
                <a:off x="2970101" y="4113767"/>
                <a:ext cx="1841658" cy="427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sz="2000" dirty="0"/>
                  <a:t>1.30e-03</a:t>
                </a: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CB3A2AB8-7D4C-4A39-BA2B-0A1E689ED3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101" y="4113767"/>
                <a:ext cx="1841658" cy="427425"/>
              </a:xfrm>
              <a:prstGeom prst="rect">
                <a:avLst/>
              </a:prstGeom>
              <a:blipFill>
                <a:blip r:embed="rId7"/>
                <a:stretch>
                  <a:fillRect t="-7143" r="-2649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63BA0B70-591B-4C25-94EA-AE8E604D27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8124" y="4626226"/>
            <a:ext cx="2728214" cy="183929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2EAAE00-6B2A-4FD3-9D47-1253DB4B85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9790" y="4594338"/>
            <a:ext cx="2868591" cy="194994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91FCBB-F24D-4F9C-860B-8C9C1F54F1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1457" y="4615643"/>
            <a:ext cx="2747668" cy="18498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C025551D-F28C-4D1F-93BE-13DC85624A5C}"/>
                  </a:ext>
                </a:extLst>
              </p:cNvPr>
              <p:cNvSpPr/>
              <p:nvPr/>
            </p:nvSpPr>
            <p:spPr>
              <a:xfrm>
                <a:off x="2979366" y="6391946"/>
                <a:ext cx="195136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zh-CN" altLang="en-US" sz="2000" dirty="0"/>
                      <m:t>1.1</m:t>
                    </m:r>
                    <m:r>
                      <m:rPr>
                        <m:nor/>
                      </m:rPr>
                      <a:rPr lang="en-US" altLang="zh-CN" sz="2000" b="0" i="0" dirty="0" smtClean="0"/>
                      <m:t>7</m:t>
                    </m:r>
                    <m:r>
                      <m:rPr>
                        <m:nor/>
                      </m:rPr>
                      <a:rPr lang="en-US" altLang="zh-CN" sz="2000" b="0" i="0" dirty="0" smtClean="0"/>
                      <m:t>e</m:t>
                    </m:r>
                    <m:r>
                      <m:rPr>
                        <m:nor/>
                      </m:rPr>
                      <a:rPr lang="zh-CN" altLang="en-US" sz="2000" dirty="0"/>
                      <m:t>−01 </m:t>
                    </m:r>
                  </m:oMath>
                </a14:m>
                <a:endParaRPr lang="zh-CN" altLang="en-US" sz="2000" dirty="0"/>
              </a:p>
              <a:p>
                <a:endParaRPr lang="zh-CN" altLang="en-US" sz="2000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C025551D-F28C-4D1F-93BE-13DC85624A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366" y="6391946"/>
                <a:ext cx="1951368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A3CF3DAD-75BA-4304-B3EA-1BF966056F8F}"/>
                  </a:ext>
                </a:extLst>
              </p:cNvPr>
              <p:cNvSpPr/>
              <p:nvPr/>
            </p:nvSpPr>
            <p:spPr>
              <a:xfrm>
                <a:off x="6429299" y="6435975"/>
                <a:ext cx="18217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zh-CN" altLang="en-US" dirty="0"/>
                      <m:t>1.1</m:t>
                    </m:r>
                    <m:r>
                      <m:rPr>
                        <m:nor/>
                      </m:rPr>
                      <a:rPr lang="en-US" altLang="zh-CN" b="0" i="0" dirty="0" smtClean="0"/>
                      <m:t>2</m:t>
                    </m:r>
                    <m:r>
                      <m:rPr>
                        <m:nor/>
                      </m:rPr>
                      <a:rPr lang="en-US" altLang="zh-CN" b="0" i="0" dirty="0" smtClean="0"/>
                      <m:t>e</m:t>
                    </m:r>
                    <m:r>
                      <m:rPr>
                        <m:nor/>
                      </m:rPr>
                      <a:rPr lang="zh-CN" altLang="en-US" dirty="0"/>
                      <m:t>−01 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A3CF3DAD-75BA-4304-B3EA-1BF966056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299" y="6435975"/>
                <a:ext cx="182178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CA937A78-02F8-474F-8308-DB42AA7E0E71}"/>
                  </a:ext>
                </a:extLst>
              </p:cNvPr>
              <p:cNvSpPr/>
              <p:nvPr/>
            </p:nvSpPr>
            <p:spPr>
              <a:xfrm>
                <a:off x="9712482" y="6349651"/>
                <a:ext cx="18217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zh-CN" altLang="en-US" dirty="0"/>
                      <m:t>1.</m:t>
                    </m:r>
                    <m:r>
                      <m:rPr>
                        <m:nor/>
                      </m:rPr>
                      <a:rPr lang="en-US" altLang="zh-CN" b="0" i="0" dirty="0" smtClean="0"/>
                      <m:t>01</m:t>
                    </m:r>
                    <m:r>
                      <m:rPr>
                        <m:nor/>
                      </m:rPr>
                      <a:rPr lang="en-US" altLang="zh-CN" b="0" i="0" dirty="0" smtClean="0"/>
                      <m:t>e</m:t>
                    </m:r>
                    <m:r>
                      <m:rPr>
                        <m:nor/>
                      </m:rPr>
                      <a:rPr lang="zh-CN" altLang="en-US" dirty="0"/>
                      <m:t>−01 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CA937A78-02F8-474F-8308-DB42AA7E0E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482" y="6349651"/>
                <a:ext cx="182178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ACD86791-C298-40FE-BCB8-0181D3FD7C49}"/>
              </a:ext>
            </a:extLst>
          </p:cNvPr>
          <p:cNvSpPr txBox="1"/>
          <p:nvPr/>
        </p:nvSpPr>
        <p:spPr>
          <a:xfrm>
            <a:off x="3312276" y="1538921"/>
            <a:ext cx="1761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Inner</a:t>
            </a:r>
            <a:endParaRPr lang="zh-CN" altLang="en-US" sz="2800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53716544-6524-48F0-BAB4-AD7355A15083}"/>
              </a:ext>
            </a:extLst>
          </p:cNvPr>
          <p:cNvSpPr/>
          <p:nvPr/>
        </p:nvSpPr>
        <p:spPr>
          <a:xfrm>
            <a:off x="6680737" y="1569698"/>
            <a:ext cx="1066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Middle</a:t>
            </a:r>
            <a:endParaRPr lang="zh-CN" altLang="en-US" sz="2400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7CEC8D6-8F28-4A6F-83F9-F288C3643B38}"/>
              </a:ext>
            </a:extLst>
          </p:cNvPr>
          <p:cNvSpPr/>
          <p:nvPr/>
        </p:nvSpPr>
        <p:spPr>
          <a:xfrm>
            <a:off x="10125068" y="1569698"/>
            <a:ext cx="920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Outer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8405BDFF-2A8F-4AD1-9338-1382130DA604}"/>
                  </a:ext>
                </a:extLst>
              </p:cNvPr>
              <p:cNvSpPr/>
              <p:nvPr/>
            </p:nvSpPr>
            <p:spPr>
              <a:xfrm>
                <a:off x="911529" y="2826010"/>
                <a:ext cx="943143" cy="628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8405BDFF-2A8F-4AD1-9338-1382130DA6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29" y="2826010"/>
                <a:ext cx="943143" cy="62857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F9854F10-B78F-4CE0-91DD-B3E759AF8BE8}"/>
                  </a:ext>
                </a:extLst>
              </p:cNvPr>
              <p:cNvSpPr/>
              <p:nvPr/>
            </p:nvSpPr>
            <p:spPr>
              <a:xfrm>
                <a:off x="942563" y="5248192"/>
                <a:ext cx="9121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F9854F10-B78F-4CE0-91DD-B3E759AF8B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63" y="5248192"/>
                <a:ext cx="912109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>
            <a:extLst>
              <a:ext uri="{FF2B5EF4-FFF2-40B4-BE49-F238E27FC236}">
                <a16:creationId xmlns:a16="http://schemas.microsoft.com/office/drawing/2014/main" id="{6225E2FA-193D-41B5-880F-C0DB27E0137C}"/>
              </a:ext>
            </a:extLst>
          </p:cNvPr>
          <p:cNvSpPr/>
          <p:nvPr/>
        </p:nvSpPr>
        <p:spPr>
          <a:xfrm>
            <a:off x="739362" y="847408"/>
            <a:ext cx="49650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/>
              <a:t>Deviation of Cluster 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4954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E6A5C6-A20D-45CB-9C01-1B0E8409B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Check  class </a:t>
            </a:r>
            <a:r>
              <a:rPr lang="en-US" altLang="zh-CN" dirty="0" err="1"/>
              <a:t>StraightLine</a:t>
            </a:r>
            <a:endParaRPr lang="zh-CN" altLang="en-US" dirty="0"/>
          </a:p>
        </p:txBody>
      </p:sp>
      <p:pic>
        <p:nvPicPr>
          <p:cNvPr id="1026" name="Picture 2" descr="dr 3.6213052327309704914  -3 .6213052327309980249  phi0 0.0095977381613592260834  1. 5803940649562528975  dz 10.285000916543500793  ιο . 285000916543506122  tan1 0.052932817655880946839  o .052932817655880995411 ">
            <a:extLst>
              <a:ext uri="{FF2B5EF4-FFF2-40B4-BE49-F238E27FC236}">
                <a16:creationId xmlns:a16="http://schemas.microsoft.com/office/drawing/2014/main" id="{8916E3FC-A3FD-48AF-97AA-471FC77AC1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551" y="2719116"/>
            <a:ext cx="7421149" cy="119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7720679-1DD8-47B9-A837-7BC19A88E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551" y="4476409"/>
            <a:ext cx="8547100" cy="12353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9D40A53-CA13-40B4-AB20-FA4C6F8CE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0" y="6045200"/>
            <a:ext cx="69342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1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DB5CB2-A4CB-4341-A6FA-021724D3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EBCCAB-A5E0-4F15-9B6F-9FCD3F8DF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87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988C510-516D-455E-B866-455764062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471" y="749299"/>
            <a:ext cx="3359807" cy="226509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5468C42-4374-417F-829A-56D2A3EA2843}"/>
              </a:ext>
            </a:extLst>
          </p:cNvPr>
          <p:cNvSpPr/>
          <p:nvPr/>
        </p:nvSpPr>
        <p:spPr>
          <a:xfrm>
            <a:off x="2206686" y="3429000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1.16761e-01 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CCA39F1-E33A-47B7-80D7-9F64F4E0E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334" y="749299"/>
            <a:ext cx="3359807" cy="228385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3A1EFFF5-E36D-4403-9692-2ED1596DD3AA}"/>
              </a:ext>
            </a:extLst>
          </p:cNvPr>
          <p:cNvSpPr/>
          <p:nvPr/>
        </p:nvSpPr>
        <p:spPr>
          <a:xfrm>
            <a:off x="6043100" y="3429000"/>
            <a:ext cx="1470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 1.12039e-01 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E5BC1D8-5B04-4813-A30C-6EB64311B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6874" y="820545"/>
            <a:ext cx="3180626" cy="2141364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1F60FB-F6B2-4BFC-9C35-958FF129367C}"/>
              </a:ext>
            </a:extLst>
          </p:cNvPr>
          <p:cNvSpPr/>
          <p:nvPr/>
        </p:nvSpPr>
        <p:spPr>
          <a:xfrm>
            <a:off x="9757162" y="3271075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1.01434e-01</a:t>
            </a:r>
          </a:p>
        </p:txBody>
      </p:sp>
    </p:spTree>
    <p:extLst>
      <p:ext uri="{BB962C8B-B14F-4D97-AF65-F5344CB8AC3E}">
        <p14:creationId xmlns:p14="http://schemas.microsoft.com/office/powerpoint/2010/main" val="395832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BD4A4E-6E06-4446-8E5D-FF8C3EE8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CBC80D7-77B9-419B-BF64-0C6212804C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8112" y="963350"/>
            <a:ext cx="3723400" cy="253590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FE37E41-7608-42EC-8A5B-187F0FC8A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216" y="4044054"/>
            <a:ext cx="3773539" cy="260322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DA90E87-5028-49DA-9771-2FB4F7EFF997}"/>
              </a:ext>
            </a:extLst>
          </p:cNvPr>
          <p:cNvSpPr/>
          <p:nvPr/>
        </p:nvSpPr>
        <p:spPr>
          <a:xfrm>
            <a:off x="5208755" y="5803900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5.89628e-04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BFD000C-4FEB-4BDA-A36E-4B739ABDAF9C}"/>
              </a:ext>
            </a:extLst>
          </p:cNvPr>
          <p:cNvSpPr/>
          <p:nvPr/>
        </p:nvSpPr>
        <p:spPr>
          <a:xfrm>
            <a:off x="8638512" y="3512512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8.35256e-04 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80CF6FF-AAE4-4920-9E6E-F129AB053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11" y="837315"/>
            <a:ext cx="4329864" cy="297033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23E82C9D-A37C-44CD-9BB2-F59E80D03AF7}"/>
              </a:ext>
            </a:extLst>
          </p:cNvPr>
          <p:cNvSpPr/>
          <p:nvPr/>
        </p:nvSpPr>
        <p:spPr>
          <a:xfrm>
            <a:off x="2639747" y="34383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1.31557e-03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F3F3CEB-522B-44B5-9EC7-C5EF946194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1308" y="4332836"/>
            <a:ext cx="2961972" cy="202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5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1EAAF04-7D08-4170-AC49-D83E2658C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962" y="283464"/>
            <a:ext cx="6390476" cy="440952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D55098F5-70CB-41EB-93DD-E580FF261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80637FC-36BC-4645-AC83-FC2E6CFF1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514" y="752753"/>
            <a:ext cx="3876539" cy="2676248"/>
          </a:xfrm>
          <a:prstGeom prst="rect">
            <a:avLst/>
          </a:prstGeom>
        </p:spPr>
      </p:pic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5F6B6CE-24EC-4799-92A0-16194A335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2.45115e-01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8DE2B55-6352-4086-A3EC-DA24748055C8}"/>
              </a:ext>
            </a:extLst>
          </p:cNvPr>
          <p:cNvSpPr/>
          <p:nvPr/>
        </p:nvSpPr>
        <p:spPr>
          <a:xfrm>
            <a:off x="7559012" y="5449096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2.46710e-01 </a:t>
            </a:r>
          </a:p>
        </p:txBody>
      </p:sp>
    </p:spTree>
    <p:extLst>
      <p:ext uri="{BB962C8B-B14F-4D97-AF65-F5344CB8AC3E}">
        <p14:creationId xmlns:p14="http://schemas.microsoft.com/office/powerpoint/2010/main" val="244504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AC5159-E3D9-44BD-9F21-CEEE96259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431553-0C22-418D-AB1D-F31703CD6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12177AB-B75C-43A3-B72E-4D7C017AB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435" y="1247293"/>
            <a:ext cx="4159239" cy="27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3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C3352-31CC-4E33-BC6E-659CB062E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D143FD-C6D3-4CA2-9C8C-CF0F8BBE9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42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91ACE0-3B77-40BF-A30E-C821748B2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41DF20-B9B8-4871-B5C6-314647ED0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45" y="2083648"/>
            <a:ext cx="10972800" cy="4325112"/>
          </a:xfrm>
        </p:spPr>
        <p:txBody>
          <a:bodyPr/>
          <a:lstStyle/>
          <a:p>
            <a:pPr marL="109728" indent="0">
              <a:buNone/>
            </a:pPr>
            <a:endParaRPr lang="en-US" altLang="zh-CN" dirty="0"/>
          </a:p>
          <a:p>
            <a:r>
              <a:rPr lang="en-US" altLang="zh-CN" dirty="0" err="1"/>
              <a:t>RecCgemCluser</a:t>
            </a:r>
            <a:endParaRPr lang="en-US" altLang="zh-CN" dirty="0"/>
          </a:p>
          <a:p>
            <a:pPr marL="109728" indent="0">
              <a:buNone/>
            </a:pPr>
            <a:r>
              <a:rPr lang="en-US" altLang="zh-CN" dirty="0"/>
              <a:t>  </a:t>
            </a:r>
          </a:p>
          <a:p>
            <a:pPr marL="109728" indent="0">
              <a:buNone/>
            </a:pPr>
            <a:r>
              <a:rPr lang="en-US" altLang="zh-CN" dirty="0"/>
              <a:t>   X cluster</a:t>
            </a:r>
          </a:p>
          <a:p>
            <a:pPr marL="109728" indent="0">
              <a:buNone/>
            </a:pPr>
            <a:r>
              <a:rPr lang="en-US" altLang="zh-CN" dirty="0"/>
              <a:t>  …..</a:t>
            </a:r>
          </a:p>
          <a:p>
            <a:pPr marL="109728" indent="0">
              <a:buNone/>
            </a:pPr>
            <a:r>
              <a:rPr lang="en-US" altLang="zh-CN" dirty="0"/>
              <a:t>   V cluster</a:t>
            </a:r>
          </a:p>
          <a:p>
            <a:pPr marL="109728" indent="0">
              <a:buNone/>
            </a:pPr>
            <a:r>
              <a:rPr lang="en-US" altLang="zh-CN" dirty="0"/>
              <a:t>   ….</a:t>
            </a:r>
          </a:p>
          <a:p>
            <a:pPr marL="109728" indent="0">
              <a:buNone/>
            </a:pPr>
            <a:r>
              <a:rPr lang="en-US" altLang="zh-CN" dirty="0"/>
              <a:t>   Z cluster</a:t>
            </a:r>
          </a:p>
          <a:p>
            <a:pPr marL="109728" indent="0">
              <a:buNone/>
            </a:pPr>
            <a:r>
              <a:rPr lang="en-US" altLang="zh-CN" dirty="0"/>
              <a:t>   …..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6C6A856-ACAD-485A-BB7D-1FF9F9F49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775" y="3991947"/>
            <a:ext cx="1615155" cy="2286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75E4AA5-66BF-4889-88BB-4712AD575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5741" y="4007991"/>
            <a:ext cx="1359485" cy="202652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696AA63-1860-41B6-9AA3-648FCC64F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1467" y="1006274"/>
            <a:ext cx="1588034" cy="228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68F4A4B-95CF-4995-A0C1-46422D79A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135" y="948528"/>
            <a:ext cx="1724795" cy="253405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19A3CD7-9386-4EAD-B464-8C9117E6EF8E}"/>
              </a:ext>
            </a:extLst>
          </p:cNvPr>
          <p:cNvSpPr txBox="1"/>
          <p:nvPr/>
        </p:nvSpPr>
        <p:spPr>
          <a:xfrm>
            <a:off x="6229135" y="3418137"/>
            <a:ext cx="212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2+2+2=6 </a:t>
            </a:r>
            <a:r>
              <a:rPr lang="en-US" altLang="zh-CN" dirty="0" err="1"/>
              <a:t>clsuters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2A63825-1C86-477D-A9A6-13491CC02049}"/>
              </a:ext>
            </a:extLst>
          </p:cNvPr>
          <p:cNvSpPr txBox="1"/>
          <p:nvPr/>
        </p:nvSpPr>
        <p:spPr>
          <a:xfrm>
            <a:off x="9028015" y="3450672"/>
            <a:ext cx="212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2+2+3=7 </a:t>
            </a:r>
            <a:r>
              <a:rPr lang="en-US" altLang="zh-CN" dirty="0" err="1"/>
              <a:t>clsuters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EDAFAC3-8531-479F-9F63-48FEC1287E1D}"/>
              </a:ext>
            </a:extLst>
          </p:cNvPr>
          <p:cNvSpPr txBox="1"/>
          <p:nvPr/>
        </p:nvSpPr>
        <p:spPr>
          <a:xfrm>
            <a:off x="6096000" y="6303345"/>
            <a:ext cx="212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2+2+4=8 </a:t>
            </a:r>
            <a:r>
              <a:rPr lang="en-US" altLang="zh-CN" dirty="0" err="1"/>
              <a:t>clsuters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AAC5EC1-FF71-448F-8929-CCD0D55AED31}"/>
              </a:ext>
            </a:extLst>
          </p:cNvPr>
          <p:cNvSpPr txBox="1"/>
          <p:nvPr/>
        </p:nvSpPr>
        <p:spPr>
          <a:xfrm>
            <a:off x="9196874" y="6316604"/>
            <a:ext cx="212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1+1+1=3 </a:t>
            </a:r>
            <a:r>
              <a:rPr lang="en-US" altLang="zh-CN" dirty="0" err="1"/>
              <a:t>clsuters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665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zh-CN" dirty="0"/>
              <a:t>CGEM straight line fit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299984" y="4825720"/>
            <a:ext cx="6604000" cy="1752600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zh-CN" altLang="en-US" dirty="0"/>
              <a:t>王宏鹏</a:t>
            </a:r>
            <a:endParaRPr lang="en-US" altLang="zh-CN" dirty="0"/>
          </a:p>
          <a:p>
            <a:pPr rtl="0">
              <a:lnSpc>
                <a:spcPct val="150000"/>
              </a:lnSpc>
            </a:pPr>
            <a:r>
              <a:rPr lang="en-US" altLang="zh-CN" dirty="0"/>
              <a:t>618</a:t>
            </a:r>
          </a:p>
          <a:p>
            <a:pPr rtl="0">
              <a:lnSpc>
                <a:spcPct val="150000"/>
              </a:lnSpc>
            </a:pPr>
            <a:r>
              <a:rPr lang="en-US" altLang="zh-CN" dirty="0"/>
              <a:t>2019 .4.18</a:t>
            </a:r>
          </a:p>
        </p:txBody>
      </p:sp>
    </p:spTree>
    <p:extLst>
      <p:ext uri="{BB962C8B-B14F-4D97-AF65-F5344CB8AC3E}">
        <p14:creationId xmlns:p14="http://schemas.microsoft.com/office/powerpoint/2010/main" val="342968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2A0D4-549C-44DE-9EE9-37997D163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26E6E3D9-D84F-4F9D-B1FB-FBD91B497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532" y="2712854"/>
            <a:ext cx="4306214" cy="2970026"/>
          </a:xfr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0CE6265-2D24-4F4A-B5D5-5B9D4F13FE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676" y="2807745"/>
            <a:ext cx="4124002" cy="281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5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FC47BC-E931-435E-B5F7-CF0994EA7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DBA20AA-1284-4B56-BF75-4B2A1C7D2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82" y="1065844"/>
            <a:ext cx="6038461" cy="2537791"/>
          </a:xfrm>
        </p:spPr>
      </p:pic>
      <p:pic>
        <p:nvPicPr>
          <p:cNvPr id="6" name="内容占位符 4">
            <a:extLst>
              <a:ext uri="{FF2B5EF4-FFF2-40B4-BE49-F238E27FC236}">
                <a16:creationId xmlns:a16="http://schemas.microsoft.com/office/drawing/2014/main" id="{FC109B73-7D80-4DEE-8017-76D901ABB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77" y="3878675"/>
            <a:ext cx="6158715" cy="255207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1F229C2-D233-4ED3-B215-258224C7BC80}"/>
              </a:ext>
            </a:extLst>
          </p:cNvPr>
          <p:cNvSpPr/>
          <p:nvPr/>
        </p:nvSpPr>
        <p:spPr>
          <a:xfrm>
            <a:off x="4591182" y="2842314"/>
            <a:ext cx="386863" cy="30693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31CCB10-1A25-45FB-B603-9A0249D8A221}"/>
              </a:ext>
            </a:extLst>
          </p:cNvPr>
          <p:cNvSpPr/>
          <p:nvPr/>
        </p:nvSpPr>
        <p:spPr>
          <a:xfrm>
            <a:off x="7735711" y="2842314"/>
            <a:ext cx="386863" cy="30693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B36E093-99D4-4E75-BFD3-4130539B55D8}"/>
              </a:ext>
            </a:extLst>
          </p:cNvPr>
          <p:cNvSpPr/>
          <p:nvPr/>
        </p:nvSpPr>
        <p:spPr>
          <a:xfrm>
            <a:off x="4591182" y="5792156"/>
            <a:ext cx="386863" cy="30693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ADA2A09-BE24-4766-84F1-6D62EE3A78BE}"/>
              </a:ext>
            </a:extLst>
          </p:cNvPr>
          <p:cNvSpPr/>
          <p:nvPr/>
        </p:nvSpPr>
        <p:spPr>
          <a:xfrm>
            <a:off x="7778834" y="5724526"/>
            <a:ext cx="386863" cy="30693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97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F01FA-3F41-4733-A2CA-C93A79736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CF306F-5CB2-4FBB-A5B5-5AAA8A691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Add  new CgemGeomSvc-00-00-19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58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zh-CN" dirty="0"/>
              <a:t>CgemGeomSvc-00-14-p03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299984" y="4825720"/>
            <a:ext cx="6604000" cy="1752600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zh-CN" altLang="en-US" dirty="0"/>
              <a:t>王宏鹏</a:t>
            </a:r>
            <a:endParaRPr lang="en-US" altLang="zh-CN" dirty="0"/>
          </a:p>
          <a:p>
            <a:pPr rtl="0">
              <a:lnSpc>
                <a:spcPct val="150000"/>
              </a:lnSpc>
            </a:pPr>
            <a:r>
              <a:rPr lang="en-US" altLang="zh-CN" dirty="0"/>
              <a:t>618</a:t>
            </a:r>
          </a:p>
          <a:p>
            <a:pPr rtl="0">
              <a:lnSpc>
                <a:spcPct val="150000"/>
              </a:lnSpc>
            </a:pPr>
            <a:r>
              <a:rPr lang="en-US" altLang="zh-CN"/>
              <a:t>2019 .6.20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955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470E94-B5D6-489B-A1FC-925407B1A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CgemGeomSvc-00-14-p03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19F05AA-8B4E-402E-B57F-3ED6BC3D73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14 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/>
                  <a:t> 18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/>
                  <a:t> 14-p03</a:t>
                </a:r>
              </a:p>
              <a:p>
                <a:endParaRPr lang="en-US" altLang="zh-CN" dirty="0"/>
              </a:p>
              <a:p>
                <a:r>
                  <a:rPr lang="zh-CN" altLang="en-US" dirty="0"/>
                  <a:t>更新</a:t>
                </a:r>
                <a:r>
                  <a:rPr lang="en-US" altLang="zh-CN" dirty="0"/>
                  <a:t>:	</a:t>
                </a:r>
              </a:p>
              <a:p>
                <a:pPr marL="916686" lvl="1" indent="-514350">
                  <a:buFont typeface="+mj-lt"/>
                  <a:buAutoNum type="alphaLcParenR"/>
                </a:pPr>
                <a:r>
                  <a:rPr lang="zh-CN" altLang="en-US" dirty="0"/>
                  <a:t>几何更新</a:t>
                </a:r>
                <a:endParaRPr lang="en-US" altLang="zh-CN" dirty="0"/>
              </a:p>
              <a:p>
                <a:pPr marL="916686" lvl="1" indent="-514350">
                  <a:buFont typeface="+mj-lt"/>
                  <a:buAutoNum type="alphaLcParenR"/>
                </a:pPr>
                <a:r>
                  <a:rPr lang="zh-CN" altLang="en-US" dirty="0"/>
                  <a:t>增加了直线求交点的功能</a:t>
                </a:r>
                <a:endParaRPr lang="en-US" altLang="zh-CN" dirty="0"/>
              </a:p>
              <a:p>
                <a:pPr marL="916686" lvl="1" indent="-514350">
                  <a:buFont typeface="+mj-lt"/>
                  <a:buAutoNum type="alphaLcParenR"/>
                </a:pPr>
                <a:r>
                  <a:rPr lang="zh-CN" altLang="en-US" dirty="0"/>
                  <a:t>可以设置为非理想几何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19F05AA-8B4E-402E-B57F-3ED6BC3D73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7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71E13B-1848-49A9-943F-A82037E3B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330"/>
            <a:ext cx="10972800" cy="1066800"/>
          </a:xfrm>
        </p:spPr>
        <p:txBody>
          <a:bodyPr/>
          <a:lstStyle/>
          <a:p>
            <a:r>
              <a:rPr lang="zh-CN" altLang="en-US" dirty="0"/>
              <a:t>编译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41C51B3-A094-43BD-8BBE-CC94D12B17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43130"/>
                <a:ext cx="10972800" cy="432511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CN" dirty="0"/>
                  <a:t>CgemGeomSvc</a:t>
                </a:r>
              </a:p>
              <a:p>
                <a:pPr marL="109728" indent="0">
                  <a:buNone/>
                </a:pPr>
                <a:r>
                  <a:rPr lang="en-US" altLang="zh-CN" b="0" dirty="0"/>
                  <a:t>		         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b="0" dirty="0"/>
                  <a:t>BESSim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/>
                  <a:t>CgemSim</a:t>
                </a:r>
                <a:r>
                  <a:rPr lang="en-US" altLang="zh-CN" b="0" dirty="0"/>
                  <a:t>	 </a:t>
                </a:r>
              </a:p>
              <a:p>
                <a:pPr marL="109728" indent="0">
                  <a:buNone/>
                </a:pPr>
                <a:r>
                  <a:rPr lang="en-US" altLang="zh-CN" dirty="0"/>
                  <a:t>			</a:t>
                </a:r>
                <a:r>
                  <a:rPr lang="en-US" altLang="zh-CN" b="0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/>
                  <a:t>CgemClusterCreate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/>
                  <a:t>CgemLineFit</a:t>
                </a:r>
              </a:p>
              <a:p>
                <a:pPr marL="109728" indent="0">
                  <a:buNone/>
                </a:pPr>
                <a:endParaRPr lang="en-US" altLang="zh-CN" dirty="0"/>
              </a:p>
              <a:p>
                <a:r>
                  <a:rPr lang="zh-CN" altLang="en-US" dirty="0"/>
                  <a:t>删除 </a:t>
                </a:r>
                <a:r>
                  <a:rPr lang="en-US" altLang="zh-CN" dirty="0"/>
                  <a:t>x86*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 err="1"/>
                  <a:t>cmt</a:t>
                </a:r>
                <a:r>
                  <a:rPr lang="en-US" altLang="zh-CN" dirty="0"/>
                  <a:t> config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/>
                  <a:t>  source setup.sh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   </m:t>
                    </m:r>
                  </m:oMath>
                </a14:m>
                <a:r>
                  <a:rPr lang="en-US" altLang="zh-CN" dirty="0"/>
                  <a:t>make</a:t>
                </a:r>
              </a:p>
              <a:p>
                <a:endParaRPr lang="en-US" altLang="zh-CN" dirty="0"/>
              </a:p>
              <a:p>
                <a:r>
                  <a:rPr lang="zh-CN" altLang="en-US" dirty="0"/>
                  <a:t>将其它版本加前缀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总结</a:t>
                </a:r>
                <a:r>
                  <a:rPr lang="en-US" altLang="zh-CN" dirty="0"/>
                  <a:t>:</a:t>
                </a:r>
              </a:p>
              <a:p>
                <a:pPr marL="1161288" lvl="2" indent="-457200">
                  <a:buFont typeface="+mj-ea"/>
                  <a:buAutoNum type="circleNumDbPlain"/>
                </a:pPr>
                <a:r>
                  <a:rPr lang="zh-CN" altLang="en-US" dirty="0"/>
                  <a:t>更新</a:t>
                </a:r>
                <a:r>
                  <a:rPr lang="en-US" altLang="zh-CN" dirty="0"/>
                  <a:t>Svc </a:t>
                </a:r>
                <a:r>
                  <a:rPr lang="zh-CN" altLang="en-US" dirty="0"/>
                  <a:t>需要重新编译底层算法</a:t>
                </a:r>
                <a:endParaRPr lang="en-US" altLang="zh-CN" dirty="0"/>
              </a:p>
              <a:p>
                <a:pPr marL="1161288" lvl="2" indent="-457200">
                  <a:buFont typeface="+mj-ea"/>
                  <a:buAutoNum type="circleNumDbPlain"/>
                </a:pPr>
                <a:r>
                  <a:rPr lang="en-US" altLang="zh-CN" dirty="0"/>
                  <a:t>Make</a:t>
                </a:r>
                <a:r>
                  <a:rPr lang="zh-CN" altLang="en-US" dirty="0"/>
                  <a:t>会根据文件修改时间选择性编译</a:t>
                </a:r>
                <a:endParaRPr lang="en-US" altLang="zh-CN" dirty="0"/>
              </a:p>
              <a:p>
                <a:pPr marL="1161288" lvl="2" indent="-457200">
                  <a:buFont typeface="+mj-ea"/>
                  <a:buAutoNum type="circleNumDbPlain"/>
                </a:pPr>
                <a:r>
                  <a:rPr lang="zh-CN" altLang="en-US" dirty="0"/>
                  <a:t>非编译文件会根据</a:t>
                </a:r>
                <a:r>
                  <a:rPr lang="en-US" altLang="zh-CN" dirty="0"/>
                  <a:t>CMTPATH </a:t>
                </a:r>
                <a:r>
                  <a:rPr lang="zh-CN" altLang="en-US" dirty="0"/>
                  <a:t>读取</a:t>
                </a:r>
                <a:endParaRPr lang="en-US" altLang="zh-CN" dirty="0"/>
              </a:p>
              <a:p>
                <a:pPr marL="109728" indent="0">
                  <a:buNone/>
                </a:pPr>
                <a:endParaRPr lang="en-US" altLang="zh-CN" dirty="0"/>
              </a:p>
              <a:p>
                <a:pPr marL="109728" indent="0">
                  <a:buNone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41C51B3-A094-43BD-8BBE-CC94D12B17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43130"/>
                <a:ext cx="10972800" cy="4325112"/>
              </a:xfrm>
              <a:blipFill>
                <a:blip r:embed="rId2"/>
                <a:stretch>
                  <a:fillRect t="-32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08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BB1B23-BB84-41C1-9AA1-BC51325D6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CgemClusterCreate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0DB7D3-A633-46BB-B085-683869B91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zh-CN" altLang="en-US" dirty="0"/>
              <a:t>新几何下</a:t>
            </a:r>
            <a:r>
              <a:rPr lang="en-US" altLang="zh-CN" dirty="0"/>
              <a:t>,</a:t>
            </a:r>
            <a:r>
              <a:rPr lang="zh-CN" altLang="en-US" dirty="0"/>
              <a:t>有些读出条不存在</a:t>
            </a:r>
            <a:r>
              <a:rPr lang="en-US" altLang="zh-CN" dirty="0"/>
              <a:t>,</a:t>
            </a:r>
            <a:r>
              <a:rPr lang="zh-CN" altLang="en-US" dirty="0"/>
              <a:t>导致程序中断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 err="1"/>
              <a:t>GetVfromXZ</a:t>
            </a:r>
            <a:r>
              <a:rPr lang="en-US" altLang="zh-CN" dirty="0"/>
              <a:t>/</a:t>
            </a:r>
            <a:r>
              <a:rPr lang="en-US" altLang="zh-CN" dirty="0" err="1"/>
              <a:t>GetZfromXV</a:t>
            </a:r>
            <a:r>
              <a:rPr lang="en-US" altLang="zh-CN" dirty="0"/>
              <a:t> </a:t>
            </a:r>
            <a:r>
              <a:rPr lang="zh-CN" altLang="en-US" dirty="0"/>
              <a:t>变成</a:t>
            </a:r>
            <a:r>
              <a:rPr lang="en-US" altLang="zh-CN" dirty="0"/>
              <a:t>local</a:t>
            </a:r>
            <a:r>
              <a:rPr lang="zh-CN" altLang="en-US" dirty="0"/>
              <a:t>函数</a:t>
            </a:r>
            <a:r>
              <a:rPr lang="en-US" altLang="zh-CN" dirty="0"/>
              <a:t>,</a:t>
            </a:r>
            <a:r>
              <a:rPr lang="zh-CN" altLang="en-US" dirty="0"/>
              <a:t>直接用会出错</a:t>
            </a:r>
          </a:p>
        </p:txBody>
      </p:sp>
    </p:spTree>
    <p:extLst>
      <p:ext uri="{BB962C8B-B14F-4D97-AF65-F5344CB8AC3E}">
        <p14:creationId xmlns:p14="http://schemas.microsoft.com/office/powerpoint/2010/main" val="361353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5E0E6F-C5E0-4741-B5BF-D04379593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69" y="541940"/>
            <a:ext cx="10972800" cy="1066800"/>
          </a:xfrm>
        </p:spPr>
        <p:txBody>
          <a:bodyPr/>
          <a:lstStyle/>
          <a:p>
            <a:r>
              <a:rPr lang="zh-CN" altLang="en-US" dirty="0"/>
              <a:t>参数残差 </a:t>
            </a:r>
            <a:r>
              <a:rPr lang="en-US" altLang="zh-CN" dirty="0"/>
              <a:t>14 VS 14-p03</a:t>
            </a:r>
            <a:endParaRPr lang="zh-CN" altLang="en-US" dirty="0"/>
          </a:p>
        </p:txBody>
      </p:sp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441EAD32-2266-4985-9A05-B8FA30902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34" y="4072999"/>
            <a:ext cx="3131666" cy="208315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38B6804-77CD-4811-B49B-3C958DECC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69" y="1907094"/>
            <a:ext cx="2627971" cy="180281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E1A5AA7-D692-4606-BA6D-F0B2ED0D7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006" y="1907094"/>
            <a:ext cx="2584810" cy="172705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CE1458-5A8A-4543-B612-8FEF8736C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373" y="1824796"/>
            <a:ext cx="2840356" cy="188511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CB6C595-B47E-4B3F-9B6D-98B58C56A5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5761" y="1865944"/>
            <a:ext cx="2904794" cy="188511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8F3599E-E574-41CD-B46C-9E8291805F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6900" y="4187088"/>
            <a:ext cx="2909023" cy="193792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0717BE8-9C72-465F-8AC6-0253987610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8566" y="4262851"/>
            <a:ext cx="2627971" cy="181547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FE89E71-9FC7-4E93-B0A3-CC80A26EBB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75761" y="4295883"/>
            <a:ext cx="2627971" cy="17494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6ABD16F8-912E-4E82-A6ED-FECBAB40D4BA}"/>
                  </a:ext>
                </a:extLst>
              </p:cNvPr>
              <p:cNvSpPr/>
              <p:nvPr/>
            </p:nvSpPr>
            <p:spPr>
              <a:xfrm>
                <a:off x="1539540" y="6174172"/>
                <a:ext cx="482183" cy="394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6ABD16F8-912E-4E82-A6ED-FECBAB40D4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540" y="6174172"/>
                <a:ext cx="482183" cy="394019"/>
              </a:xfrm>
              <a:prstGeom prst="rect">
                <a:avLst/>
              </a:prstGeom>
              <a:blipFill>
                <a:blip r:embed="rId10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C2EAE5FD-12BC-4D5B-A7B3-F9846535389A}"/>
                  </a:ext>
                </a:extLst>
              </p:cNvPr>
              <p:cNvSpPr/>
              <p:nvPr/>
            </p:nvSpPr>
            <p:spPr>
              <a:xfrm>
                <a:off x="4454082" y="6198859"/>
                <a:ext cx="5019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C2EAE5FD-12BC-4D5B-A7B3-F98465353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082" y="6198859"/>
                <a:ext cx="501997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3966FC5E-7845-4C90-B45C-C307A5D090A4}"/>
                  </a:ext>
                </a:extLst>
              </p:cNvPr>
              <p:cNvSpPr/>
              <p:nvPr/>
            </p:nvSpPr>
            <p:spPr>
              <a:xfrm>
                <a:off x="7558384" y="6198859"/>
                <a:ext cx="4683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3966FC5E-7845-4C90-B45C-C307A5D09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384" y="6198859"/>
                <a:ext cx="46833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D985D371-5973-4084-BED2-07379989ADE6}"/>
                  </a:ext>
                </a:extLst>
              </p:cNvPr>
              <p:cNvSpPr/>
              <p:nvPr/>
            </p:nvSpPr>
            <p:spPr>
              <a:xfrm>
                <a:off x="10355359" y="6090093"/>
                <a:ext cx="5942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D985D371-5973-4084-BED2-07379989A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359" y="6090093"/>
                <a:ext cx="594201" cy="369332"/>
              </a:xfrm>
              <a:prstGeom prst="rect">
                <a:avLst/>
              </a:prstGeom>
              <a:blipFill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08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22C84F-466F-464F-B2FB-1D84E9529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FCN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6A43E07-3103-482E-B413-87593E3AC8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num>
                              <m:den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/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num>
                              <m:den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=130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𝑢𝑚</m:t>
                    </m:r>
                  </m:oMath>
                </a14:m>
                <a:r>
                  <a:rPr lang="en-US" altLang="zh-CN" dirty="0"/>
                  <a:t> deviation of cluster</a:t>
                </a: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𝑟𝑎𝑑𝑖𝑢𝑠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𝑙𝑎𝑦𝑒𝑟</m:t>
                    </m:r>
                  </m:oMath>
                </a14:m>
                <a:r>
                  <a:rPr lang="en-US" altLang="zh-CN" dirty="0"/>
                  <a:t>  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6A43E07-3103-482E-B413-87593E3AC8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B47E23D8-B794-42A1-AFE7-4C77BF4DD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070" y="2512236"/>
            <a:ext cx="4824930" cy="226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3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6594ADF-4A62-4EC1-9715-C1F7AAD05F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Parameter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6594ADF-4A62-4EC1-9715-C1F7AAD05F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80289792-1961-4B1B-BCC0-23BE8FF02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159" y="2686556"/>
            <a:ext cx="4168841" cy="365826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88710CB-6D2C-42C4-A1E4-421A32C0F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227" y="2499283"/>
            <a:ext cx="4641524" cy="375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8CDF81-1013-4138-A4ED-5D7914DB6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GetV</a:t>
            </a:r>
            <a:r>
              <a:rPr lang="en-US" altLang="zh-CN" dirty="0"/>
              <a:t>( ) in 14 VS 14-p03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4F8EDC-CAC1-40C8-9AF1-117AA6ECA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98" y="4386051"/>
            <a:ext cx="10563778" cy="88947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A7EA149-F36F-4030-B6EE-C39767DAC62D}"/>
              </a:ext>
            </a:extLst>
          </p:cNvPr>
          <p:cNvSpPr txBox="1"/>
          <p:nvPr/>
        </p:nvSpPr>
        <p:spPr>
          <a:xfrm>
            <a:off x="1004553" y="2636206"/>
            <a:ext cx="86030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几何计算更新前后</a:t>
            </a:r>
            <a:r>
              <a:rPr lang="en-US" altLang="zh-CN" sz="4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(</a:t>
            </a:r>
            <a:r>
              <a:rPr lang="en-US" altLang="zh-CN" sz="4000" dirty="0" err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OnthePlane</a:t>
            </a:r>
            <a:r>
              <a:rPr lang="en-US" altLang="zh-CN" sz="4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(),</a:t>
            </a:r>
            <a:r>
              <a:rPr lang="en-US" altLang="zh-CN" sz="4000" dirty="0" err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GetVfromPhiZ</a:t>
            </a:r>
            <a:r>
              <a:rPr lang="en-US" altLang="zh-CN" sz="4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() )</a:t>
            </a:r>
            <a:endParaRPr lang="zh-CN" altLang="en-US" sz="4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630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08FE17-2DD8-41AE-9417-C7004D66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StraightLine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DF67EE-DD97-4DD0-AF30-D1FC4DC0C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237F53E-9905-42D1-9771-A20E33112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269" y="2949262"/>
            <a:ext cx="2298581" cy="15244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F8806F7-CCA1-459C-86BD-34806F7F2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106" y="2949262"/>
            <a:ext cx="2163465" cy="15244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F037DB4-4F96-48C3-BBEC-9A03123CE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83" y="2846543"/>
            <a:ext cx="2560236" cy="171315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28CB1CC-C09F-41D8-948C-D54236669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8835" y="2949262"/>
            <a:ext cx="2325400" cy="161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6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B74AA7-DA71-4323-95F3-2211A539F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交点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FC6324FB-0893-49D4-9640-4E475595A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9666" y="2918846"/>
            <a:ext cx="2691916" cy="181853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EC9C9CB-3585-4476-9845-659F32074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74" y="2907039"/>
            <a:ext cx="2643726" cy="18185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FFA75DA-C93D-4EF1-85AD-A2B6AAC72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748" y="2918847"/>
            <a:ext cx="2671488" cy="17995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C5DE5AD-4B52-44A6-B2AF-F2F4D1045E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7401" y="2918846"/>
            <a:ext cx="2711643" cy="181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6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A59200-EE2A-4A63-AE85-B23E8379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</a:t>
            </a:r>
            <a:r>
              <a:rPr lang="zh-CN" altLang="en-US" dirty="0"/>
              <a:t>交点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30F010-72E4-4474-9A92-F91059148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77BC321-6D3B-41E1-86E8-9F22178F5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505" y="3238512"/>
            <a:ext cx="2683948" cy="181608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6776A55-1623-4EEF-99DC-439FBCF86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142" y="3218171"/>
            <a:ext cx="2683947" cy="18013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61561C9-9323-46BF-9F46-5309112BD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346" y="3351328"/>
            <a:ext cx="2511471" cy="166817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56BA982-8DC3-4975-9590-219B1BC802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865" y="3351328"/>
            <a:ext cx="2511471" cy="170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8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D60F7B-3A39-404A-8D70-44BE88065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</a:t>
            </a:r>
            <a:r>
              <a:rPr lang="zh-CN" altLang="en-US" dirty="0"/>
              <a:t>交点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91E5EB-8AF5-471E-AC85-6641E47FF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14810A6-3957-496E-8355-CC0B9D987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0314" y="3070733"/>
            <a:ext cx="2668780" cy="177131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E31B778-03B7-4292-B42B-050B46AD8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102" y="3070733"/>
            <a:ext cx="2667691" cy="184655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BD0836B-BEB8-4080-8E7B-18C422895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070" y="3096957"/>
            <a:ext cx="2701511" cy="180366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1B4D5F6-F12A-4E69-ADB2-AB5F296217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906" y="3070733"/>
            <a:ext cx="2701511" cy="184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8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B395EC-8682-4F96-9D9D-62439B2E9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GetX</a:t>
            </a:r>
            <a:r>
              <a:rPr lang="en-US" altLang="zh-CN" dirty="0"/>
              <a:t>() </a:t>
            </a:r>
            <a:r>
              <a:rPr lang="en-US" altLang="zh-CN" dirty="0" err="1"/>
              <a:t>GetV</a:t>
            </a:r>
            <a:r>
              <a:rPr lang="en-US" altLang="zh-CN" dirty="0"/>
              <a:t>() in </a:t>
            </a:r>
            <a:r>
              <a:rPr lang="en-US" altLang="zh-CN" dirty="0" err="1"/>
              <a:t>straigtline</a:t>
            </a:r>
            <a:r>
              <a:rPr lang="en-US" altLang="zh-CN" dirty="0"/>
              <a:t> VS old Alg.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DE5F20-7CA4-4A26-88AE-45216117B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5087678-B132-4BF8-9428-E3A976220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332" y="4385787"/>
            <a:ext cx="9695238" cy="94709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8E2C500-A9E9-4BEB-A39F-7F464E352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381" y="3059476"/>
            <a:ext cx="9695238" cy="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7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AC8F5F-7207-4B8E-ACAE-08A0A07AC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F18656-DB9E-40AB-A24F-2D348D679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12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6594ADF-4A62-4EC1-9715-C1F7AAD05F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Parameter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6594ADF-4A62-4EC1-9715-C1F7AAD05F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80289792-1961-4B1B-BCC0-23BE8FF02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123" y="2611911"/>
            <a:ext cx="4168841" cy="365826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88710CB-6D2C-42C4-A1E4-421A32C0F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2052" y="2483525"/>
            <a:ext cx="4299730" cy="34796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9ABA9720-270C-499B-844B-1912F3291F27}"/>
                  </a:ext>
                </a:extLst>
              </p:cNvPr>
              <p:cNvSpPr/>
              <p:nvPr/>
            </p:nvSpPr>
            <p:spPr>
              <a:xfrm>
                <a:off x="823013" y="2883551"/>
                <a:ext cx="1292405" cy="671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:(0,2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9ABA9720-270C-499B-844B-1912F3291F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013" y="2883551"/>
                <a:ext cx="1292405" cy="671018"/>
              </a:xfrm>
              <a:prstGeom prst="rect">
                <a:avLst/>
              </a:prstGeom>
              <a:blipFill>
                <a:blip r:embed="rId5"/>
                <a:stretch>
                  <a:fillRect r="-943" b="-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43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38A0B2C-70DE-434E-BEEA-1EFBF90E679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38A0B2C-70DE-434E-BEEA-1EFBF90E67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39DCA5-4ABF-4B31-8146-EDFC4A2CF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78B72AF-DA5F-468E-807C-85D9294A0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106" y="1001116"/>
            <a:ext cx="3096169" cy="26517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8CECA1B-3251-413E-A27A-6BA762F04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848" y="3794760"/>
            <a:ext cx="3378782" cy="273431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870AA9D-95BC-47A9-8A19-C68A569481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307" y="2281509"/>
            <a:ext cx="3445835" cy="3026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5A9C23F-89CD-48F8-AE8C-099DBC112BAF}"/>
                  </a:ext>
                </a:extLst>
              </p:cNvPr>
              <p:cNvSpPr txBox="1"/>
              <p:nvPr/>
            </p:nvSpPr>
            <p:spPr>
              <a:xfrm>
                <a:off x="2028120" y="5489561"/>
                <a:ext cx="3545022" cy="1173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5A9C23F-89CD-48F8-AE8C-099DBC112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120" y="5489561"/>
                <a:ext cx="3545022" cy="11737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709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8A0B2C-70DE-434E-BEEA-1EFBF90E6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5A9C23F-89CD-48F8-AE8C-099DBC112BAF}"/>
                  </a:ext>
                </a:extLst>
              </p:cNvPr>
              <p:cNvSpPr txBox="1"/>
              <p:nvPr/>
            </p:nvSpPr>
            <p:spPr>
              <a:xfrm>
                <a:off x="5766318" y="5393093"/>
                <a:ext cx="3225696" cy="1307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5A9C23F-89CD-48F8-AE8C-099DBC112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318" y="5393093"/>
                <a:ext cx="3225696" cy="13077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2C5D8AED-B9A0-4806-BCA9-ED8DF4239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848" y="1618446"/>
            <a:ext cx="4236391" cy="37746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内容占位符 12">
                <a:extLst>
                  <a:ext uri="{FF2B5EF4-FFF2-40B4-BE49-F238E27FC236}">
                    <a16:creationId xmlns:a16="http://schemas.microsoft.com/office/drawing/2014/main" id="{A3071633-36EC-4046-81C0-C16C7E6F6D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1330" y="2683382"/>
                <a:ext cx="3340360" cy="15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0,2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altLang="zh-CN" b="0" dirty="0"/>
              </a:p>
              <a:p>
                <a:r>
                  <a:rPr lang="en-US" altLang="zh-CN" dirty="0"/>
                  <a:t>Polar axis: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内容占位符 12">
                <a:extLst>
                  <a:ext uri="{FF2B5EF4-FFF2-40B4-BE49-F238E27FC236}">
                    <a16:creationId xmlns:a16="http://schemas.microsoft.com/office/drawing/2014/main" id="{A3071633-36EC-4046-81C0-C16C7E6F6D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1330" y="2683382"/>
                <a:ext cx="3340360" cy="1592552"/>
              </a:xfrm>
              <a:prstGeom prst="rect">
                <a:avLst/>
              </a:prstGeom>
              <a:blipFill>
                <a:blip r:embed="rId4"/>
                <a:stretch>
                  <a:fillRect l="-183" b="-76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内容占位符 12">
                <a:extLst>
                  <a:ext uri="{FF2B5EF4-FFF2-40B4-BE49-F238E27FC236}">
                    <a16:creationId xmlns:a16="http://schemas.microsoft.com/office/drawing/2014/main" id="{0DF7DC3A-4B81-4C02-987D-BC63D3A1D4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16077" y="2566048"/>
                <a:ext cx="3340360" cy="1592552"/>
              </a:xfrm>
              <a:prstGeom prst="rect">
                <a:avLst/>
              </a:prstGeom>
            </p:spPr>
            <p:txBody>
              <a:bodyPr vert="horz" wrap="square" rtlCol="0">
                <a:spAutoFit/>
              </a:bodyPr>
              <a:lstStyle>
                <a:lvl1pPr marL="365760" indent="-256032" algn="l" rtl="0" eaLnBrk="1" latinLnBrk="0" hangingPunct="1">
                  <a:spcBef>
                    <a:spcPts val="300"/>
                  </a:spcBef>
                  <a:buClr>
                    <a:schemeClr val="accent3">
                      <a:lumMod val="75000"/>
                    </a:schemeClr>
                  </a:buClr>
                  <a:buFont typeface="Georgia"/>
                  <a:buChar char="•"/>
                  <a:defRPr kumimoji="0" sz="2800" kern="12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58368" indent="-246888" algn="l" rtl="0" eaLnBrk="1" latinLnBrk="0" hangingPunct="1">
                  <a:spcBef>
                    <a:spcPts val="300"/>
                  </a:spcBef>
                  <a:buClr>
                    <a:schemeClr val="accent2">
                      <a:lumMod val="75000"/>
                    </a:schemeClr>
                  </a:buClr>
                  <a:buFont typeface="Georgia"/>
                  <a:buChar char="▫"/>
                  <a:defRPr kumimoji="0" sz="2600" kern="12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2pPr>
                <a:lvl3pPr marL="923544" indent="-219456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2400" kern="12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3pPr>
                <a:lvl4pPr marL="1179576" indent="-201168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2200" kern="12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4pPr>
                <a:lvl5pPr marL="1389888" indent="-18288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2000" kern="12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5pPr>
                <a:lvl6pPr marL="1609344" indent="-18288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15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240280" indent="-18288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: ±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:(0,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Polar axis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内容占位符 12">
                <a:extLst>
                  <a:ext uri="{FF2B5EF4-FFF2-40B4-BE49-F238E27FC236}">
                    <a16:creationId xmlns:a16="http://schemas.microsoft.com/office/drawing/2014/main" id="{0DF7DC3A-4B81-4C02-987D-BC63D3A1D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077" y="2566048"/>
                <a:ext cx="3340360" cy="1592552"/>
              </a:xfrm>
              <a:prstGeom prst="rect">
                <a:avLst/>
              </a:prstGeom>
              <a:blipFill>
                <a:blip r:embed="rId5"/>
                <a:stretch>
                  <a:fillRect b="-76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8161671D-74BF-479B-9AA4-1802B31891B6}"/>
                  </a:ext>
                </a:extLst>
              </p:cNvPr>
              <p:cNvSpPr/>
              <p:nvPr/>
            </p:nvSpPr>
            <p:spPr>
              <a:xfrm>
                <a:off x="-606490" y="5453219"/>
                <a:ext cx="6096000" cy="89678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dirty="0"/>
              </a:p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                     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′,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𝑡𝑔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      </a:t>
                </a: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8161671D-74BF-479B-9AA4-1802B31891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6490" y="5453219"/>
                <a:ext cx="6096000" cy="896784"/>
              </a:xfrm>
              <a:prstGeom prst="rect">
                <a:avLst/>
              </a:prstGeom>
              <a:blipFill>
                <a:blip r:embed="rId6"/>
                <a:stretch>
                  <a:fillRect b="-54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箭头: 右 15">
            <a:extLst>
              <a:ext uri="{FF2B5EF4-FFF2-40B4-BE49-F238E27FC236}">
                <a16:creationId xmlns:a16="http://schemas.microsoft.com/office/drawing/2014/main" id="{26D6A2A0-59CB-4376-A47D-A6466BCE0BD3}"/>
              </a:ext>
            </a:extLst>
          </p:cNvPr>
          <p:cNvSpPr/>
          <p:nvPr/>
        </p:nvSpPr>
        <p:spPr>
          <a:xfrm>
            <a:off x="3685591" y="3164378"/>
            <a:ext cx="572278" cy="5292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87C529A9-86AD-46D6-BA60-9FB8803E56BF}"/>
              </a:ext>
            </a:extLst>
          </p:cNvPr>
          <p:cNvSpPr/>
          <p:nvPr/>
        </p:nvSpPr>
        <p:spPr>
          <a:xfrm>
            <a:off x="4917232" y="5587227"/>
            <a:ext cx="572278" cy="5292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93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22C84F-466F-464F-B2FB-1D84E9529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FCN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6A43E07-3103-482E-B413-87593E3AC8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num>
                              <m:den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/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num>
                              <m:den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=130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𝑢𝑚</m:t>
                    </m:r>
                  </m:oMath>
                </a14:m>
                <a:r>
                  <a:rPr lang="en-US" altLang="zh-CN" dirty="0"/>
                  <a:t> deviation of cluster</a:t>
                </a: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𝑟𝑎𝑑𝑖𝑢𝑠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𝑙𝑎𝑦𝑒𝑟</m:t>
                    </m:r>
                  </m:oMath>
                </a14:m>
                <a:r>
                  <a:rPr lang="en-US" altLang="zh-CN" dirty="0"/>
                  <a:t>  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6A43E07-3103-482E-B413-87593E3AC8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B47E23D8-B794-42A1-AFE7-4C77BF4DD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070" y="2512236"/>
            <a:ext cx="4824930" cy="226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267376-3E3F-4AB9-BD4E-B78E44C2B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Z CLUSTER = 2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8AB7E8-022C-4CE3-8E41-D1490D8FF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34500 EVENTS 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5E2AB4D-5FE2-420B-AC46-802A54380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067" y="3060440"/>
            <a:ext cx="1967785" cy="19352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466F867-290D-4F07-A890-352D302E6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020" y="3134277"/>
            <a:ext cx="4057915" cy="190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4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培训演示文稿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4494_TF03460604" id="{497F7A61-B52F-47CA-A08F-2B310BFFB5D9}" vid="{917F7D93-DFDC-480E-94E9-A8AEB525E711}"/>
    </a:ext>
  </a:extLst>
</a:theme>
</file>

<file path=ppt/theme/theme2.xml><?xml version="1.0" encoding="utf-8"?>
<a:theme xmlns:a="http://schemas.openxmlformats.org/drawingml/2006/main" name="Office 主题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培训演示文稿</Template>
  <TotalTime>12465</TotalTime>
  <Words>603</Words>
  <Application>Microsoft Office PowerPoint</Application>
  <PresentationFormat>宽屏</PresentationFormat>
  <Paragraphs>165</Paragraphs>
  <Slides>46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3" baseType="lpstr">
      <vt:lpstr>微软雅黑</vt:lpstr>
      <vt:lpstr>Arial</vt:lpstr>
      <vt:lpstr>Calibri</vt:lpstr>
      <vt:lpstr>Cambria Math</vt:lpstr>
      <vt:lpstr>Georgia</vt:lpstr>
      <vt:lpstr>Wingdings 2</vt:lpstr>
      <vt:lpstr>培训演示文稿</vt:lpstr>
      <vt:lpstr>Cosmic ray reconstruct</vt:lpstr>
      <vt:lpstr>Simulation</vt:lpstr>
      <vt:lpstr>Cluster</vt:lpstr>
      <vt:lpstr>Parameter  d_ρ  ϕ_0  Z_0  tgλ</vt:lpstr>
      <vt:lpstr>Parameter  d_ρ  ϕ_0  Z_0  tgλ</vt:lpstr>
      <vt:lpstr>When d_ρ→0</vt:lpstr>
      <vt:lpstr>PowerPoint 演示文稿</vt:lpstr>
      <vt:lpstr>FCN</vt:lpstr>
      <vt:lpstr> Z CLUSTER = 2</vt:lpstr>
      <vt:lpstr>PowerPoint 演示文稿</vt:lpstr>
      <vt:lpstr>PowerPoint 演示文稿</vt:lpstr>
      <vt:lpstr> fit vers initial</vt:lpstr>
      <vt:lpstr>Z cluster =3</vt:lpstr>
      <vt:lpstr>Z cluster =4</vt:lpstr>
      <vt:lpstr>Z cluster =1</vt:lpstr>
      <vt:lpstr>132492 events</vt:lpstr>
      <vt:lpstr>PowerPoint 演示文稿</vt:lpstr>
      <vt:lpstr>CGEM straight line fit</vt:lpstr>
      <vt:lpstr>FCN</vt:lpstr>
      <vt:lpstr>after Fit3  VS  after Fit2         Δpar/par≈〖10〗^(-6)</vt:lpstr>
      <vt:lpstr>Parameter Fit Error              par/E_par    ≈〖10〗^(-4)</vt:lpstr>
      <vt:lpstr>PowerPoint 演示文稿</vt:lpstr>
      <vt:lpstr>Check  class StraightLine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CGEM straight line fit</vt:lpstr>
      <vt:lpstr>PowerPoint 演示文稿</vt:lpstr>
      <vt:lpstr>PowerPoint 演示文稿</vt:lpstr>
      <vt:lpstr>PowerPoint 演示文稿</vt:lpstr>
      <vt:lpstr>CgemGeomSvc-00-14-p03</vt:lpstr>
      <vt:lpstr>CgemGeomSvc-00-14-p03</vt:lpstr>
      <vt:lpstr>编译</vt:lpstr>
      <vt:lpstr>CgemClusterCreate</vt:lpstr>
      <vt:lpstr>参数残差 14 VS 14-p03</vt:lpstr>
      <vt:lpstr>FCN</vt:lpstr>
      <vt:lpstr>GetV( ) in 14 VS 14-p03</vt:lpstr>
      <vt:lpstr>StraightLine</vt:lpstr>
      <vt:lpstr>2交点</vt:lpstr>
      <vt:lpstr>3交点</vt:lpstr>
      <vt:lpstr>4交点</vt:lpstr>
      <vt:lpstr>GetX() GetV() in straigtline VS old Alg.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宏鹏</dc:creator>
  <cp:lastModifiedBy>宏鹏 王</cp:lastModifiedBy>
  <cp:revision>127</cp:revision>
  <dcterms:created xsi:type="dcterms:W3CDTF">2018-08-28T05:03:16Z</dcterms:created>
  <dcterms:modified xsi:type="dcterms:W3CDTF">2019-06-20T06:13:59Z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