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1"/>
  </p:notesMasterIdLst>
  <p:sldIdLst>
    <p:sldId id="258" r:id="rId2"/>
    <p:sldId id="399" r:id="rId3"/>
    <p:sldId id="396" r:id="rId4"/>
    <p:sldId id="369" r:id="rId5"/>
    <p:sldId id="418" r:id="rId6"/>
    <p:sldId id="420" r:id="rId7"/>
    <p:sldId id="421" r:id="rId8"/>
    <p:sldId id="419" r:id="rId9"/>
    <p:sldId id="401" r:id="rId1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220"/>
    <p:restoredTop sz="94795"/>
  </p:normalViewPr>
  <p:slideViewPr>
    <p:cSldViewPr snapToGrid="0" snapToObjects="1">
      <p:cViewPr varScale="1">
        <p:scale>
          <a:sx n="111" d="100"/>
          <a:sy n="111" d="100"/>
        </p:scale>
        <p:origin x="78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A8E57-36F1-5144-B191-972942D5A1C6}" type="datetimeFigureOut">
              <a:rPr lang="en-US" smtClean="0"/>
              <a:t>6/20/19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A19A9-49C8-174C-A844-EACFACC9C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60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A19A9-49C8-174C-A844-EACFACC9C4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29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327D6-B682-554A-8E7A-E17125E1BDB1}" type="datetime1">
              <a:rPr lang="zh-CN" altLang="en-US" smtClean="0"/>
              <a:t>2019/6/20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Bump bonding using Chinese foundry , Zhijun Liang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D1226-A342-7043-A558-4D407E284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44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A894A-ACF0-BC46-BB68-C6B6838D2E0D}" type="datetime1">
              <a:rPr lang="zh-CN" altLang="en-US" smtClean="0"/>
              <a:t>2019/6/20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Bump bonding using Chinese foundry , Zhijun Liang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73D41-1FDF-C34E-808A-470E7A029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45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EF528-EBF4-5945-8AA8-60372E7031E0}" type="datetime1">
              <a:rPr lang="zh-CN" altLang="en-US" smtClean="0"/>
              <a:t>2019/6/20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Bump bonding using Chinese foundry , Zhijun Liang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4E0C0-659F-2F43-8DED-679E529BD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17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1E197-FE56-5A42-ADF5-627A851A4F2B}" type="datetime1">
              <a:rPr lang="zh-CN" altLang="en-US" smtClean="0"/>
              <a:t>2019/6/20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Bump bonding using Chinese foundry , Zhijun Liang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267AE-12AC-6D4E-BBA4-95C28F47D5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5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B1018-C601-8546-81B9-BB2B9FBA590C}" type="datetime1">
              <a:rPr lang="zh-CN" altLang="en-US" smtClean="0"/>
              <a:t>2019/6/20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Bump bonding using Chinese foundry , Zhijun Liang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AA957-648A-9846-8094-D7810D9A39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80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38200"/>
            <a:ext cx="43434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3434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3D5DB-197F-EB45-86A8-0BACE9DDCF78}" type="datetime1">
              <a:rPr lang="zh-CN" altLang="en-US" smtClean="0"/>
              <a:t>2019/6/20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Bump bonding using Chinese foundry , Zhijun Liang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8B936-56FA-FF4A-AFA9-1DB4CB2C9A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9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1C391-5AE1-6248-BD80-8E85E35E8796}" type="datetime1">
              <a:rPr lang="zh-CN" altLang="en-US" smtClean="0"/>
              <a:t>2019/6/20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Bump bonding using Chinese foundry , Zhijun Liang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8BCB6-6B62-F249-977D-13876BAE3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2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DED39-86E6-5644-991F-C28BDC357EC6}" type="datetime1">
              <a:rPr lang="zh-CN" altLang="en-US" smtClean="0"/>
              <a:t>2019/6/20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Bump bonding using Chinese foundry , Zhijun Liang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2BEE7-2039-8242-B639-5FCB42DB63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88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FD5C2-02D5-B244-9262-1FF4765B22AF}" type="datetime1">
              <a:rPr lang="zh-CN" altLang="en-US" smtClean="0"/>
              <a:t>2019/6/20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Bump bonding using Chinese foundry , Zhijun Liang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BF70D-114F-0946-AA2F-B029F53DB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1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1D77-A33C-DB4E-B5AA-F9ABD3E99D1B}" type="datetime1">
              <a:rPr lang="zh-CN" altLang="en-US" smtClean="0"/>
              <a:t>2019/6/20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Bump bonding using Chinese foundry , Zhijun Liang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40189-8C72-3241-9212-606D4B750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23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CB5AB-CD30-5341-A12E-DE0A1C0267EC}" type="datetime1">
              <a:rPr lang="zh-CN" altLang="en-US" smtClean="0"/>
              <a:t>2019/6/20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Bump bonding using Chinese foundry , Zhijun Liang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98565-950E-184A-BEA1-222D0BB170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27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38200"/>
            <a:ext cx="8839200" cy="563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A30B790-D823-8D40-A573-651EE440CE9D}" type="datetime1">
              <a:rPr lang="zh-CN" altLang="en-US" smtClean="0"/>
              <a:t>2019/6/20</a:t>
            </a:fld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553200"/>
            <a:ext cx="3581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Bump bonding using Chinese foundry , Zhijun Liang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468E44CF-A94F-6047-BDAA-46139B521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85800"/>
            <a:ext cx="9144000" cy="112713"/>
          </a:xfrm>
          <a:prstGeom prst="rect">
            <a:avLst/>
          </a:prstGeom>
          <a:gradFill rotWithShape="0">
            <a:gsLst>
              <a:gs pos="0">
                <a:srgbClr val="35007D"/>
              </a:gs>
              <a:gs pos="50000">
                <a:srgbClr val="6D00FF"/>
              </a:gs>
              <a:gs pos="100000">
                <a:srgbClr val="35007D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Calibri"/>
          <a:ea typeface="ＭＳ Ｐゴシック" pitchFamily="-97" charset="-128"/>
          <a:cs typeface="Calibri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Calibri" pitchFamily="-97" charset="0"/>
          <a:ea typeface="ＭＳ Ｐゴシック" pitchFamily="-97" charset="-128"/>
          <a:cs typeface="Calibri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Calibri" pitchFamily="-97" charset="0"/>
          <a:ea typeface="ＭＳ Ｐゴシック" pitchFamily="-97" charset="-128"/>
          <a:cs typeface="Calibri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Calibri" pitchFamily="-97" charset="0"/>
          <a:ea typeface="ＭＳ Ｐゴシック" pitchFamily="-97" charset="-128"/>
          <a:cs typeface="Calibri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Calibri" pitchFamily="-97" charset="0"/>
          <a:ea typeface="ＭＳ Ｐゴシック" pitchFamily="-97" charset="-128"/>
          <a:cs typeface="Calibri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97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97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97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97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Calibri"/>
          <a:ea typeface="ＭＳ Ｐゴシック" pitchFamily="-97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pitchFamily="-97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Calibri"/>
          <a:ea typeface="ＭＳ Ｐゴシック" pitchFamily="-97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-97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97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ap-cn.com/en/index.aspx" TargetMode="External"/><Relationship Id="rId7" Type="http://schemas.openxmlformats.org/officeDocument/2006/relationships/image" Target="../media/image4.gif"/><Relationship Id="rId2" Type="http://schemas.openxmlformats.org/officeDocument/2006/relationships/hyperlink" Target="http://en.tshtkj.com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opscience.iop.org/article/10.1088/1748-0221/12/01/C01041/meta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ncap-cn.com/en/index.aspx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084850"/>
            <a:ext cx="7772400" cy="1470025"/>
          </a:xfrm>
        </p:spPr>
        <p:txBody>
          <a:bodyPr/>
          <a:lstStyle/>
          <a:p>
            <a:pPr defTabSz="457200"/>
            <a:r>
              <a:rPr kumimoji="1" lang="en-US" altLang="zh-CN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IHEP</a:t>
            </a:r>
            <a:r>
              <a:rPr kumimoji="1" lang="zh-CN" alt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activity</a:t>
            </a:r>
            <a:r>
              <a:rPr kumimoji="1" lang="zh-CN" alt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in</a:t>
            </a:r>
            <a:r>
              <a:rPr kumimoji="1" lang="zh-CN" alt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module</a:t>
            </a:r>
            <a:r>
              <a:rPr kumimoji="1" lang="zh-CN" alt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assembly</a:t>
            </a:r>
            <a:r>
              <a:rPr kumimoji="1" lang="zh-CN" altLang="en-US" sz="3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endParaRPr lang="en-US" sz="360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554875"/>
            <a:ext cx="7086600" cy="1752600"/>
          </a:xfrm>
        </p:spPr>
        <p:txBody>
          <a:bodyPr/>
          <a:lstStyle/>
          <a:p>
            <a:r>
              <a:rPr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Feng </a:t>
            </a:r>
            <a:r>
              <a:rPr lang="en-US" altLang="zh-CN" kern="1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Lv</a:t>
            </a:r>
            <a:r>
              <a:rPr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, </a:t>
            </a:r>
            <a:r>
              <a:rPr lang="en-US" altLang="zh-CN" kern="1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Liaoshan</a:t>
            </a:r>
            <a:r>
              <a:rPr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Shi, </a:t>
            </a:r>
            <a:r>
              <a:rPr lang="en-US" altLang="zh-CN" kern="1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Lianyou</a:t>
            </a:r>
            <a:r>
              <a:rPr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Shan,  </a:t>
            </a:r>
          </a:p>
          <a:p>
            <a:r>
              <a:rPr lang="en-US" altLang="zh-CN" kern="1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JinYu</a:t>
            </a:r>
            <a:r>
              <a:rPr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Fu, Joao Guimaraes da Costa, </a:t>
            </a:r>
          </a:p>
          <a:p>
            <a:r>
              <a:rPr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Mei</a:t>
            </a:r>
            <a:r>
              <a:rPr lang="zh-CN" alt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Zhao ,</a:t>
            </a:r>
            <a:r>
              <a:rPr lang="en-US" altLang="zh-CN" kern="1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Mingyi</a:t>
            </a:r>
            <a:r>
              <a:rPr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Dong,YunPeng</a:t>
            </a:r>
            <a:r>
              <a:rPr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Lu</a:t>
            </a:r>
            <a:r>
              <a:rPr lang="en-US" altLang="zh-CN" kern="1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, </a:t>
            </a:r>
          </a:p>
          <a:p>
            <a:r>
              <a:rPr lang="en-US" altLang="zh-CN" kern="1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Yunyun</a:t>
            </a:r>
            <a:r>
              <a:rPr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Fan, Zhijun</a:t>
            </a:r>
            <a:r>
              <a:rPr lang="zh-CN" alt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r>
              <a:rPr lang="en-US" altLang="zh-CN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Liang</a:t>
            </a:r>
            <a:r>
              <a:rPr lang="zh-CN" alt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-US" altLang="zh-CN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r>
              <a:rPr lang="zh-CN" alt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</a:t>
            </a:r>
            <a:endParaRPr lang="en-US" altLang="zh-CN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ＭＳ Ｐゴシック" charset="0"/>
            </a:endParaRPr>
          </a:p>
          <a:p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Institute of High Energy Physics ,</a:t>
            </a:r>
          </a:p>
          <a:p>
            <a:r>
              <a:rPr lang="en-US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ＭＳ Ｐゴシック" charset="0"/>
              </a:rPr>
              <a:t> Chinese Academy of Science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43" y="803631"/>
            <a:ext cx="7677557" cy="150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8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01F664-7B07-D14F-8670-ACCD89F1D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100"/>
            <a:ext cx="9144000" cy="685800"/>
          </a:xfrm>
        </p:spPr>
        <p:txBody>
          <a:bodyPr/>
          <a:lstStyle/>
          <a:p>
            <a:r>
              <a:rPr kumimoji="1"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Bump</a:t>
            </a:r>
            <a:r>
              <a:rPr kumimoji="1"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bonding</a:t>
            </a:r>
            <a:r>
              <a:rPr kumimoji="1"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foundry</a:t>
            </a:r>
            <a:r>
              <a:rPr kumimoji="1"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in</a:t>
            </a:r>
            <a:r>
              <a:rPr kumimoji="1"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China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40D50B-344F-2D4E-8F7C-A5A1FC641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Two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company</a:t>
            </a:r>
            <a:r>
              <a:rPr kumimoji="1" lang="zh-CN" altLang="en-US" dirty="0"/>
              <a:t> </a:t>
            </a:r>
            <a:r>
              <a:rPr kumimoji="1" lang="en-US" altLang="zh-CN" dirty="0"/>
              <a:t>identified</a:t>
            </a:r>
            <a:r>
              <a:rPr kumimoji="1" lang="zh-CN" altLang="en-US" dirty="0"/>
              <a:t> （</a:t>
            </a:r>
            <a:r>
              <a:rPr kumimoji="1" lang="en-US" altLang="zh-CN" dirty="0"/>
              <a:t>both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top</a:t>
            </a:r>
            <a:r>
              <a:rPr kumimoji="1" lang="zh-CN" altLang="en-US" dirty="0"/>
              <a:t> </a:t>
            </a:r>
            <a:r>
              <a:rPr kumimoji="1" lang="en-US" altLang="zh-CN" dirty="0"/>
              <a:t>10</a:t>
            </a:r>
            <a:r>
              <a:rPr kumimoji="1" lang="zh-CN" altLang="en-US" dirty="0"/>
              <a:t> </a:t>
            </a:r>
            <a:r>
              <a:rPr kumimoji="1" lang="en-US" altLang="zh-CN" dirty="0"/>
              <a:t>packaging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company</a:t>
            </a:r>
            <a:r>
              <a:rPr kumimoji="1" lang="zh-CN" altLang="en-US" dirty="0"/>
              <a:t> </a:t>
            </a:r>
            <a:r>
              <a:rPr kumimoji="1" lang="en-US" altLang="zh-CN" dirty="0"/>
              <a:t>)</a:t>
            </a:r>
          </a:p>
          <a:p>
            <a:pPr lvl="1"/>
            <a:r>
              <a:rPr lang="en" altLang="zh-CN" dirty="0" err="1"/>
              <a:t>Tianshui</a:t>
            </a:r>
            <a:r>
              <a:rPr lang="en" altLang="zh-CN" dirty="0"/>
              <a:t> </a:t>
            </a:r>
            <a:r>
              <a:rPr lang="en" altLang="zh-CN" dirty="0" err="1"/>
              <a:t>Huatian</a:t>
            </a:r>
            <a:r>
              <a:rPr lang="en" altLang="zh-CN" dirty="0"/>
              <a:t> Technology Co., LTD</a:t>
            </a:r>
            <a:r>
              <a:rPr kumimoji="1" lang="zh-CN" altLang="en-US" dirty="0"/>
              <a:t>   </a:t>
            </a:r>
            <a:r>
              <a:rPr lang="en-US" altLang="zh-CN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(TSHT,</a:t>
            </a:r>
            <a:r>
              <a:rPr lang="zh-CN" altLang="en-US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China</a:t>
            </a:r>
            <a:r>
              <a:rPr kumimoji="1" lang="en-US" altLang="zh-CN" dirty="0"/>
              <a:t>)</a:t>
            </a:r>
          </a:p>
          <a:p>
            <a:pPr lvl="2"/>
            <a:r>
              <a:rPr lang="en" altLang="zh-CN" dirty="0">
                <a:hlinkClick r:id="rId2"/>
              </a:rPr>
              <a:t>http://en.tshtkj.com/index.html</a:t>
            </a:r>
            <a:endParaRPr lang="en-US" altLang="zh-CN" dirty="0"/>
          </a:p>
          <a:p>
            <a:pPr lvl="1"/>
            <a:r>
              <a:rPr lang="en" altLang="zh-CN" dirty="0"/>
              <a:t>The National Center for Advanced Packaging </a:t>
            </a:r>
            <a:r>
              <a:rPr lang="en" altLang="zh-CN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(NCAP China)</a:t>
            </a:r>
          </a:p>
          <a:p>
            <a:pPr lvl="2"/>
            <a:r>
              <a:rPr lang="en" altLang="zh-CN" dirty="0">
                <a:hlinkClick r:id="rId3"/>
              </a:rPr>
              <a:t>http://www.ncap-cn.com/en/index.aspx</a:t>
            </a:r>
            <a:endParaRPr kumimoji="1" lang="en-US" altLang="zh-CN" dirty="0"/>
          </a:p>
          <a:p>
            <a:r>
              <a:rPr kumimoji="1" lang="en-US" altLang="zh-CN" dirty="0"/>
              <a:t>IHEP</a:t>
            </a:r>
            <a:r>
              <a:rPr kumimoji="1" lang="zh-CN" altLang="en-US" dirty="0"/>
              <a:t> </a:t>
            </a:r>
            <a:r>
              <a:rPr kumimoji="1" lang="en-US" altLang="zh-CN" dirty="0"/>
              <a:t>has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bump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NCAP</a:t>
            </a:r>
            <a:r>
              <a:rPr kumimoji="1" lang="zh-CN" altLang="en-US" dirty="0"/>
              <a:t> </a:t>
            </a:r>
            <a:r>
              <a:rPr kumimoji="1" lang="en-US" altLang="zh-CN" dirty="0"/>
              <a:t>before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pixel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project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light</a:t>
            </a:r>
            <a:r>
              <a:rPr kumimoji="1" lang="zh-CN" altLang="en-US" dirty="0"/>
              <a:t> </a:t>
            </a:r>
            <a:r>
              <a:rPr kumimoji="1" lang="en-US" altLang="zh-CN" dirty="0"/>
              <a:t>source</a:t>
            </a:r>
            <a:r>
              <a:rPr kumimoji="1" lang="zh-CN" altLang="en-US" dirty="0"/>
              <a:t> </a:t>
            </a:r>
            <a:r>
              <a:rPr kumimoji="1" lang="en-US" altLang="zh-CN" dirty="0"/>
              <a:t>(</a:t>
            </a:r>
            <a:r>
              <a:rPr kumimoji="1" lang="en" altLang="zh-CN" dirty="0"/>
              <a:t>HEPS-BPIX</a:t>
            </a:r>
            <a:r>
              <a:rPr kumimoji="1" lang="en-US" altLang="zh-CN" dirty="0"/>
              <a:t>)</a:t>
            </a:r>
          </a:p>
          <a:p>
            <a:pPr marL="0" indent="0">
              <a:buNone/>
            </a:pPr>
            <a:endParaRPr kumimoji="1"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3EEB0F6-D9E3-134E-9152-7F4361E5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00B275C-AF0F-9F4A-95A4-BFB0FC399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234" y="3511098"/>
            <a:ext cx="2906465" cy="29659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221EBB5-492E-9248-A6BC-5862BF934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881" y="3560810"/>
            <a:ext cx="2906465" cy="2709613"/>
          </a:xfrm>
          <a:prstGeom prst="rect">
            <a:avLst/>
          </a:prstGeom>
        </p:spPr>
      </p:pic>
      <p:pic>
        <p:nvPicPr>
          <p:cNvPr id="2050" name="Picture 2" descr="The International School for Advanced Studies (SISSA) logo">
            <a:hlinkClick r:id="rId6"/>
            <a:extLst>
              <a:ext uri="{FF2B5EF4-FFF2-40B4-BE49-F238E27FC236}">
                <a16:creationId xmlns:a16="http://schemas.microsoft.com/office/drawing/2014/main" id="{642AC8ED-ED67-4F48-9A44-A6F758B86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5950" y="-815975"/>
            <a:ext cx="1600200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60B0C5BE-5796-8048-8541-2504B7D5FED5}"/>
              </a:ext>
            </a:extLst>
          </p:cNvPr>
          <p:cNvSpPr/>
          <p:nvPr/>
        </p:nvSpPr>
        <p:spPr>
          <a:xfrm>
            <a:off x="349877" y="6270423"/>
            <a:ext cx="9857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666666"/>
                </a:solidFill>
                <a:latin typeface="Segoe UI"/>
              </a:rPr>
              <a:t> HEPS-BPIX, a hybrid pixel detector system for the High Energy Photon Source in China, </a:t>
            </a:r>
          </a:p>
          <a:p>
            <a:r>
              <a:rPr lang="en" altLang="zh-CN" dirty="0">
                <a:solidFill>
                  <a:srgbClr val="666666"/>
                </a:solidFill>
                <a:latin typeface="Segoe UI"/>
              </a:rPr>
              <a:t>Journal of Instrumentation, 12(01):C01041</a:t>
            </a:r>
            <a:endParaRPr lang="zh-CN" altLang="en-US" dirty="0">
              <a:solidFill>
                <a:srgbClr val="666666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784556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8D8F6-036A-A248-8D4E-3E39F6616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Bump</a:t>
            </a:r>
            <a:r>
              <a:rPr kumimoji="1"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bonding</a:t>
            </a:r>
            <a:r>
              <a:rPr kumimoji="1"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study</a:t>
            </a:r>
            <a:r>
              <a:rPr kumimoji="1"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645CDB-B03B-5D4A-BDCC-85379FBED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28405"/>
            <a:ext cx="9442537" cy="5638800"/>
          </a:xfrm>
        </p:spPr>
        <p:txBody>
          <a:bodyPr/>
          <a:lstStyle/>
          <a:p>
            <a:r>
              <a:rPr kumimoji="1" lang="en-US" altLang="zh-CN" dirty="0"/>
              <a:t>Identify</a:t>
            </a:r>
            <a:r>
              <a:rPr kumimoji="1" lang="zh-CN" altLang="en-US" dirty="0"/>
              <a:t> </a:t>
            </a:r>
            <a:r>
              <a:rPr kumimoji="1" lang="en-US" altLang="zh-CN" dirty="0"/>
              <a:t>two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company</a:t>
            </a:r>
            <a:r>
              <a:rPr kumimoji="1" lang="zh-CN" altLang="en-US" dirty="0"/>
              <a:t> </a:t>
            </a:r>
            <a:r>
              <a:rPr kumimoji="1" lang="en-US" altLang="zh-CN" dirty="0"/>
              <a:t>identified</a:t>
            </a:r>
            <a:r>
              <a:rPr kumimoji="1" lang="zh-CN" altLang="en-US" dirty="0"/>
              <a:t> （</a:t>
            </a:r>
            <a:r>
              <a:rPr kumimoji="1" lang="en-US" altLang="zh-CN" dirty="0"/>
              <a:t>both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top</a:t>
            </a:r>
            <a:r>
              <a:rPr kumimoji="1" lang="zh-CN" altLang="en-US" dirty="0"/>
              <a:t> </a:t>
            </a:r>
            <a:r>
              <a:rPr kumimoji="1" lang="en-US" altLang="zh-CN" dirty="0"/>
              <a:t>10</a:t>
            </a:r>
            <a:r>
              <a:rPr kumimoji="1" lang="zh-CN" altLang="en-US" dirty="0"/>
              <a:t> </a:t>
            </a:r>
            <a:r>
              <a:rPr kumimoji="1" lang="en-US" altLang="zh-CN" dirty="0"/>
              <a:t>packaging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company</a:t>
            </a:r>
            <a:r>
              <a:rPr kumimoji="1" lang="zh-CN" altLang="en-US" dirty="0"/>
              <a:t> </a:t>
            </a:r>
            <a:r>
              <a:rPr kumimoji="1" lang="en-US" altLang="zh-CN" dirty="0"/>
              <a:t>)</a:t>
            </a:r>
          </a:p>
          <a:p>
            <a:pPr lvl="1"/>
            <a:r>
              <a:rPr lang="en" altLang="zh-CN" dirty="0"/>
              <a:t>The National Center for Advanced Packaging </a:t>
            </a:r>
            <a:r>
              <a:rPr lang="en" altLang="zh-CN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(NCAP</a:t>
            </a:r>
            <a:r>
              <a:rPr lang="zh-CN" altLang="en-US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，华进</a:t>
            </a:r>
            <a:r>
              <a:rPr lang="en" altLang="zh-CN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)</a:t>
            </a:r>
          </a:p>
          <a:p>
            <a:pPr lvl="2"/>
            <a:r>
              <a:rPr lang="en" altLang="zh-CN" dirty="0">
                <a:hlinkClick r:id="rId2"/>
              </a:rPr>
              <a:t>http://www.ncap-cn.com/en/index.aspx</a:t>
            </a:r>
            <a:endParaRPr kumimoji="1" lang="en-US" altLang="zh-CN" dirty="0">
              <a:sym typeface="Wingdings" pitchFamily="2" charset="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D99F8C0-BF14-1E47-AFC3-F8FB5A2E5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39000" y="6622312"/>
            <a:ext cx="1905000" cy="228600"/>
          </a:xfrm>
        </p:spPr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563DE7F-84FA-D74C-9189-A7961594D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722" y="2200455"/>
            <a:ext cx="4593571" cy="230204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F5F2D06-5338-8449-AA92-7576493F1A3E}"/>
              </a:ext>
            </a:extLst>
          </p:cNvPr>
          <p:cNvSpPr/>
          <p:nvPr/>
        </p:nvSpPr>
        <p:spPr>
          <a:xfrm>
            <a:off x="-395225" y="4545101"/>
            <a:ext cx="38713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zh-CN" alt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5x5</a:t>
            </a:r>
            <a:r>
              <a:rPr lang="zh-CN" alt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sensor</a:t>
            </a:r>
            <a:r>
              <a:rPr lang="zh-CN" alt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ASIC</a:t>
            </a:r>
          </a:p>
          <a:p>
            <a:pPr lvl="2"/>
            <a:r>
              <a:rPr lang="zh-CN" alt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endParaRPr lang="en" altLang="zh-CN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23D9565-8C8C-154C-8D57-E8DB08F9950E}"/>
              </a:ext>
            </a:extLst>
          </p:cNvPr>
          <p:cNvSpPr/>
          <p:nvPr/>
        </p:nvSpPr>
        <p:spPr>
          <a:xfrm>
            <a:off x="339817" y="1846512"/>
            <a:ext cx="62726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en-US" altLang="zh-CN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HPK</a:t>
            </a:r>
            <a:r>
              <a:rPr lang="zh-CN" alt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5x5</a:t>
            </a:r>
            <a:r>
              <a:rPr lang="zh-CN" alt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Sensors</a:t>
            </a:r>
            <a:r>
              <a:rPr lang="zh-CN" alt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A</a:t>
            </a:r>
            <a:r>
              <a:rPr lang="en" altLang="zh-CN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ltirco1</a:t>
            </a:r>
            <a:r>
              <a:rPr lang="zh-CN" alt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chip</a:t>
            </a:r>
            <a:r>
              <a:rPr lang="zh-CN" alt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in</a:t>
            </a:r>
            <a:r>
              <a:rPr lang="zh-CN" alt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IHEP</a:t>
            </a:r>
            <a:endParaRPr lang="zh-CN" altLang="en-US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lvl="2"/>
            <a:endParaRPr lang="en-US" altLang="zh-CN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81A1EB99-9DA3-8548-AA9B-97B2B556D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532" y="4872506"/>
            <a:ext cx="1896943" cy="1864106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33411E17-DE68-4846-919D-705CF51C6B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2341" y="4872506"/>
            <a:ext cx="1865582" cy="1749806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474E7901-A00E-5843-A7C6-E0B5F2EAAA5C}"/>
              </a:ext>
            </a:extLst>
          </p:cNvPr>
          <p:cNvSpPr/>
          <p:nvPr/>
        </p:nvSpPr>
        <p:spPr>
          <a:xfrm>
            <a:off x="4196453" y="4502496"/>
            <a:ext cx="26656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en-US" altLang="zh-CN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Bare</a:t>
            </a:r>
            <a:r>
              <a:rPr lang="zh-CN" alt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module</a:t>
            </a:r>
          </a:p>
          <a:p>
            <a:pPr lvl="2"/>
            <a:r>
              <a:rPr lang="zh-CN" alt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endParaRPr lang="en" altLang="zh-CN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右箭头 15">
            <a:extLst>
              <a:ext uri="{FF2B5EF4-FFF2-40B4-BE49-F238E27FC236}">
                <a16:creationId xmlns:a16="http://schemas.microsoft.com/office/drawing/2014/main" id="{35F5BE27-437D-0843-9DAB-CC33B5A3ADF7}"/>
              </a:ext>
            </a:extLst>
          </p:cNvPr>
          <p:cNvSpPr/>
          <p:nvPr/>
        </p:nvSpPr>
        <p:spPr bwMode="auto">
          <a:xfrm>
            <a:off x="3125165" y="5532699"/>
            <a:ext cx="1851949" cy="39353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059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E96267-4BCD-B640-8AEC-D764EE985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Bump bonding for 5x5 bare module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CF4865-F514-EF41-BFDD-95B9D5952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06278"/>
            <a:ext cx="9428205" cy="5638800"/>
          </a:xfrm>
        </p:spPr>
        <p:txBody>
          <a:bodyPr/>
          <a:lstStyle/>
          <a:p>
            <a:r>
              <a:rPr lang="en-US" altLang="zh-CN" sz="1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Two ASIC and two HPK 5x5 sensors (with UBM) sent to NCAP</a:t>
            </a:r>
            <a:r>
              <a:rPr lang="zh-CN" altLang="en-US" sz="1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18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lvl="1"/>
            <a:r>
              <a:rPr lang="en-US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Bump bonded in next day. (photo</a:t>
            </a:r>
            <a:r>
              <a:rPr lang="zh-CN" altLang="en-US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below)</a:t>
            </a:r>
          </a:p>
          <a:p>
            <a:r>
              <a:rPr lang="en-US" altLang="zh-CN" sz="1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ASIC chip is without UBM. </a:t>
            </a:r>
          </a:p>
          <a:p>
            <a:pPr lvl="1"/>
            <a:r>
              <a:rPr lang="en-US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It is not easy to  implement UBM in chip level (usually in wafer level)</a:t>
            </a:r>
          </a:p>
          <a:p>
            <a:pPr lvl="1"/>
            <a:r>
              <a:rPr lang="en-US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They implant</a:t>
            </a:r>
            <a:r>
              <a:rPr lang="zh-CN" altLang="en-US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gold ball in</a:t>
            </a:r>
            <a:r>
              <a:rPr lang="zh-CN" altLang="en-US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ASIC</a:t>
            </a:r>
            <a:r>
              <a:rPr lang="zh-CN" altLang="en-US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for</a:t>
            </a:r>
            <a:r>
              <a:rPr lang="zh-CN" altLang="en-US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this</a:t>
            </a:r>
            <a:r>
              <a:rPr lang="zh-CN" altLang="en-US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bare</a:t>
            </a:r>
            <a:r>
              <a:rPr lang="zh-CN" altLang="en-US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module</a:t>
            </a:r>
            <a:r>
              <a:rPr lang="zh-CN" altLang="en-US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bonding.</a:t>
            </a:r>
            <a:r>
              <a:rPr lang="zh-CN" altLang="en-US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1800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lvl="1"/>
            <a:r>
              <a:rPr lang="en-US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suggest</a:t>
            </a:r>
            <a:r>
              <a:rPr lang="zh-CN" altLang="en-US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to</a:t>
            </a:r>
            <a:r>
              <a:rPr lang="zh-CN" altLang="en-US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use</a:t>
            </a:r>
            <a:r>
              <a:rPr lang="zh-CN" altLang="en-US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copper</a:t>
            </a:r>
            <a:r>
              <a:rPr lang="zh-CN" altLang="en-US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pillar</a:t>
            </a:r>
            <a:r>
              <a:rPr lang="zh-CN" altLang="en-US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instead</a:t>
            </a:r>
            <a:r>
              <a:rPr lang="zh-CN" altLang="en-US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of</a:t>
            </a:r>
            <a:r>
              <a:rPr lang="zh-CN" altLang="en-US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800" kern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SnAg</a:t>
            </a:r>
            <a:r>
              <a:rPr lang="zh-CN" altLang="en-US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Solder</a:t>
            </a:r>
            <a:r>
              <a:rPr lang="zh-CN" altLang="en-US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bump</a:t>
            </a:r>
            <a:r>
              <a:rPr lang="zh-CN" altLang="en-US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for</a:t>
            </a:r>
            <a:r>
              <a:rPr lang="zh-CN" altLang="en-US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production</a:t>
            </a:r>
            <a:r>
              <a:rPr lang="zh-CN" altLang="en-US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</a:t>
            </a:r>
            <a:endParaRPr lang="en-US" altLang="zh-CN" sz="1800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lvl="1"/>
            <a:r>
              <a:rPr lang="en-US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Will</a:t>
            </a:r>
            <a:r>
              <a:rPr lang="zh-CN" altLang="en-US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use</a:t>
            </a:r>
            <a:r>
              <a:rPr lang="zh-CN" altLang="en-US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ultrasonic imaging</a:t>
            </a:r>
            <a:r>
              <a:rPr lang="zh-CN" altLang="en-US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to</a:t>
            </a:r>
            <a:r>
              <a:rPr lang="zh-CN" altLang="en-US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evaluate</a:t>
            </a:r>
            <a:r>
              <a:rPr lang="zh-CN" altLang="en-US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bonding</a:t>
            </a:r>
            <a:r>
              <a:rPr lang="zh-CN" altLang="en-US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quality</a:t>
            </a:r>
            <a:r>
              <a:rPr lang="zh-CN" altLang="en-US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(to</a:t>
            </a:r>
            <a:r>
              <a:rPr lang="zh-CN" altLang="en-US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be</a:t>
            </a:r>
            <a:r>
              <a:rPr lang="zh-CN" altLang="en-US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8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done)</a:t>
            </a:r>
            <a:endParaRPr lang="zh-CN" altLang="en-US" sz="1800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3926478-F354-4D44-8513-914A2B336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A4C7FCE-4AD9-C840-87F5-CAF5FDD84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059662" y="3692181"/>
            <a:ext cx="3269735" cy="24523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462C9EB-E4CD-FB47-9C94-199DE1ED7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855" y="3637081"/>
            <a:ext cx="3681050" cy="2760787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5ECE76AC-10EA-464E-AD48-2484C542147B}"/>
              </a:ext>
            </a:extLst>
          </p:cNvPr>
          <p:cNvSpPr txBox="1"/>
          <p:nvPr/>
        </p:nvSpPr>
        <p:spPr>
          <a:xfrm>
            <a:off x="6328052" y="3486379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Sensor side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0B5F63C2-60E5-B941-804B-3562241414CA}"/>
              </a:ext>
            </a:extLst>
          </p:cNvPr>
          <p:cNvSpPr txBox="1"/>
          <p:nvPr/>
        </p:nvSpPr>
        <p:spPr>
          <a:xfrm>
            <a:off x="1995568" y="3811146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ASIC side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BAC40C9E-7275-2547-8791-51C61C66BE35}"/>
              </a:ext>
            </a:extLst>
          </p:cNvPr>
          <p:cNvSpPr txBox="1"/>
          <p:nvPr/>
        </p:nvSpPr>
        <p:spPr>
          <a:xfrm>
            <a:off x="3662199" y="4050211"/>
            <a:ext cx="1436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Bare</a:t>
            </a:r>
            <a:r>
              <a:rPr lang="zh-CN" altLang="en-US" dirty="0"/>
              <a:t> </a:t>
            </a:r>
            <a:r>
              <a:rPr lang="en-US" altLang="zh-CN" dirty="0"/>
              <a:t>module</a:t>
            </a:r>
            <a:r>
              <a:rPr lang="zh-CN" altLang="en-US" dirty="0"/>
              <a:t> </a:t>
            </a:r>
            <a:endParaRPr lang="en-US" altLang="zh-CN" dirty="0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15A600F4-CC05-C442-8156-23FBF8615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468" y="4527665"/>
            <a:ext cx="1865582" cy="174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34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B7ADB4-7734-E844-A04C-FCA5DE571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Bump</a:t>
            </a:r>
            <a:r>
              <a:rPr kumimoji="1"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bonding</a:t>
            </a:r>
            <a:r>
              <a:rPr kumimoji="1"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study</a:t>
            </a:r>
            <a:r>
              <a:rPr kumimoji="1" lang="zh-CN" altLang="en-US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(3)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242B20-F5F5-3D4B-B7D3-39CFC192D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Bump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quality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good</a:t>
            </a:r>
            <a:r>
              <a:rPr kumimoji="1" lang="zh-CN" altLang="en-US" dirty="0"/>
              <a:t> </a:t>
            </a:r>
            <a:r>
              <a:rPr kumimoji="1" lang="en-US" altLang="zh-CN" dirty="0"/>
              <a:t>according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3D</a:t>
            </a:r>
            <a:r>
              <a:rPr kumimoji="1" lang="zh-CN" altLang="en-US" dirty="0"/>
              <a:t> </a:t>
            </a:r>
            <a:r>
              <a:rPr kumimoji="1" lang="en-US" altLang="zh-CN" dirty="0"/>
              <a:t>X</a:t>
            </a:r>
            <a:r>
              <a:rPr kumimoji="1" lang="zh-CN" altLang="en-US" dirty="0"/>
              <a:t> </a:t>
            </a:r>
            <a:r>
              <a:rPr kumimoji="1" lang="en-US" altLang="zh-CN" dirty="0"/>
              <a:t>ray</a:t>
            </a:r>
            <a:r>
              <a:rPr kumimoji="1" lang="zh-CN" altLang="en-US" dirty="0"/>
              <a:t> </a:t>
            </a:r>
            <a:r>
              <a:rPr kumimoji="1" lang="en-US" altLang="zh-CN" dirty="0"/>
              <a:t>imaging.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Pull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next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step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check</a:t>
            </a:r>
            <a:r>
              <a:rPr kumimoji="1" lang="zh-CN" altLang="en-US" dirty="0"/>
              <a:t> </a:t>
            </a:r>
            <a:r>
              <a:rPr kumimoji="1" lang="en-US" altLang="zh-CN" dirty="0"/>
              <a:t>bump</a:t>
            </a:r>
            <a:r>
              <a:rPr kumimoji="1" lang="zh-CN" altLang="en-US" dirty="0"/>
              <a:t> </a:t>
            </a:r>
            <a:r>
              <a:rPr kumimoji="1" lang="en-US" altLang="zh-CN" dirty="0"/>
              <a:t>quality.</a:t>
            </a:r>
            <a:r>
              <a:rPr kumimoji="1" lang="zh-CN" altLang="en-US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B9A9C99-C5A5-A740-8BDF-572EFBCC0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15865FF-4366-684D-9290-8AF984D09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665" y="1748050"/>
            <a:ext cx="6921660" cy="22904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0183193-1A2F-1641-AB1C-4F4AB638A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360" y="4044048"/>
            <a:ext cx="2986269" cy="273775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0E3762B-D9CF-C448-A267-C42DBE69BFBF}"/>
              </a:ext>
            </a:extLst>
          </p:cNvPr>
          <p:cNvSpPr/>
          <p:nvPr/>
        </p:nvSpPr>
        <p:spPr>
          <a:xfrm>
            <a:off x="5289631" y="4597860"/>
            <a:ext cx="1859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3D</a:t>
            </a:r>
            <a:r>
              <a:rPr kumimoji="1"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X</a:t>
            </a:r>
            <a:r>
              <a:rPr kumimoji="1"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ray</a:t>
            </a:r>
            <a:r>
              <a:rPr kumimoji="1"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photo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78C8C97-7678-1449-96CC-DE4E9539F9E3}"/>
              </a:ext>
            </a:extLst>
          </p:cNvPr>
          <p:cNvSpPr/>
          <p:nvPr/>
        </p:nvSpPr>
        <p:spPr>
          <a:xfrm>
            <a:off x="7328763" y="2099657"/>
            <a:ext cx="14795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3D</a:t>
            </a:r>
            <a:r>
              <a:rPr kumimoji="1"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profile</a:t>
            </a:r>
          </a:p>
          <a:p>
            <a:r>
              <a:rPr kumimoji="1"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X</a:t>
            </a:r>
            <a:r>
              <a:rPr kumimoji="1"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ray</a:t>
            </a:r>
            <a:r>
              <a:rPr kumimoji="1"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photo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0355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D96F93-9893-0F48-9843-15F05A4AF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Shear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testing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F5AEA5-6882-5543-B755-A48E938B6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df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80B7E31-9D60-1940-B861-1B576B719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B3EA440-8953-784D-9B79-A1ADF9795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8095"/>
            <a:ext cx="9144000" cy="559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36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F33B8-9024-ED4F-B43A-0FE5FC757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Shear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testing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83543D-23E7-284A-893E-65148BA35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788CA6A-DBB5-4940-B789-45822A636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3A74759-78B9-1C4E-A6A2-074DCA594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958" y="1192770"/>
            <a:ext cx="5160541" cy="530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54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EF1DB-A22A-D740-9D4C-4D542E371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Shear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</a:t>
            </a:r>
            <a:r>
              <a:rPr kumimoji="1" lang="zh-CN" altLang="en-US" dirty="0"/>
              <a:t> </a:t>
            </a:r>
            <a:r>
              <a:rPr kumimoji="1" lang="en-US" altLang="zh-CN" dirty="0"/>
              <a:t>quality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B7C63A-8469-574B-B4C2-95375BBEE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Shear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result</a:t>
            </a:r>
          </a:p>
          <a:p>
            <a:pPr lvl="1"/>
            <a:r>
              <a:rPr kumimoji="1" lang="en-US" altLang="zh-CN" dirty="0"/>
              <a:t>1.694Kg</a:t>
            </a:r>
          </a:p>
          <a:p>
            <a:pPr lvl="1"/>
            <a:r>
              <a:rPr kumimoji="1" lang="en-US" altLang="zh-CN" dirty="0"/>
              <a:t>1.840Kg</a:t>
            </a:r>
          </a:p>
          <a:p>
            <a:pPr lvl="1"/>
            <a:r>
              <a:rPr kumimoji="1" lang="en-US" altLang="zh-CN" dirty="0"/>
              <a:t>Both</a:t>
            </a:r>
            <a:r>
              <a:rPr kumimoji="1" lang="zh-CN" altLang="en-US" dirty="0"/>
              <a:t> </a:t>
            </a:r>
            <a:r>
              <a:rPr kumimoji="1" lang="en-US" altLang="zh-CN" dirty="0"/>
              <a:t>&gt;1Kg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BBADFC5-B290-AA4D-B329-D6C8BF59D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BCB6D51-7E85-DD4D-8D3F-B29EAA9EE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741" y="876301"/>
            <a:ext cx="5755059" cy="258690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6B617C3-69BE-B24E-8731-5FF3EA241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689" y="3463203"/>
            <a:ext cx="5984111" cy="305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61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ACB758-ABA5-5A46-95E2-5F178A812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Quotation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01980C-07C2-B642-A1B9-6ABDE2042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704114"/>
            <a:ext cx="9292542" cy="5638800"/>
          </a:xfrm>
        </p:spPr>
        <p:txBody>
          <a:bodyPr/>
          <a:lstStyle/>
          <a:p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r>
              <a:rPr kumimoji="1" lang="zh-CN" altLang="en-US" dirty="0"/>
              <a:t> </a:t>
            </a:r>
            <a:r>
              <a:rPr kumimoji="1" lang="en-US" altLang="zh-CN" dirty="0"/>
              <a:t>phase,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they</a:t>
            </a:r>
            <a:r>
              <a:rPr kumimoji="1" lang="zh-CN" altLang="en-US" dirty="0"/>
              <a:t> </a:t>
            </a:r>
            <a:r>
              <a:rPr kumimoji="1" lang="en-US" altLang="zh-CN" dirty="0"/>
              <a:t>offer</a:t>
            </a:r>
            <a:r>
              <a:rPr kumimoji="1" lang="zh-CN" altLang="en-US" dirty="0"/>
              <a:t> </a:t>
            </a:r>
            <a:r>
              <a:rPr kumimoji="1" lang="en-US" altLang="zh-CN" dirty="0"/>
              <a:t>37000</a:t>
            </a:r>
            <a:r>
              <a:rPr kumimoji="1" lang="zh-CN" altLang="en-US" dirty="0"/>
              <a:t> </a:t>
            </a:r>
            <a:r>
              <a:rPr kumimoji="1" lang="en-US" altLang="zh-CN" dirty="0"/>
              <a:t>RMB</a:t>
            </a:r>
            <a:r>
              <a:rPr kumimoji="1" lang="zh-CN" altLang="en-US" dirty="0"/>
              <a:t> </a:t>
            </a:r>
            <a:r>
              <a:rPr kumimoji="1" lang="en-US" altLang="zh-CN" dirty="0"/>
              <a:t>(~5.5kUSD)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bump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wafer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ASIC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making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25</a:t>
            </a:r>
            <a:r>
              <a:rPr kumimoji="1" lang="zh-CN" altLang="en-US" dirty="0"/>
              <a:t> </a:t>
            </a:r>
            <a:r>
              <a:rPr kumimoji="1" lang="en-US" altLang="zh-CN" dirty="0"/>
              <a:t>bare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modules.</a:t>
            </a:r>
          </a:p>
          <a:p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production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phase,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they</a:t>
            </a:r>
            <a:r>
              <a:rPr kumimoji="1" lang="zh-CN" altLang="en-US" dirty="0"/>
              <a:t> </a:t>
            </a:r>
            <a:r>
              <a:rPr kumimoji="1" lang="en-US" altLang="zh-CN" dirty="0"/>
              <a:t>offer</a:t>
            </a:r>
            <a:r>
              <a:rPr kumimoji="1" lang="zh-CN" altLang="en-US" dirty="0"/>
              <a:t> </a:t>
            </a:r>
            <a:r>
              <a:rPr kumimoji="1" lang="en-US" altLang="zh-CN" dirty="0"/>
              <a:t>750k</a:t>
            </a:r>
            <a:r>
              <a:rPr kumimoji="1" lang="zh-CN" altLang="en-US" dirty="0"/>
              <a:t> </a:t>
            </a:r>
            <a:r>
              <a:rPr kumimoji="1" lang="en-US" altLang="zh-CN" dirty="0"/>
              <a:t>RMB(~108k</a:t>
            </a:r>
            <a:r>
              <a:rPr kumimoji="1" lang="zh-CN" altLang="en-US" dirty="0"/>
              <a:t> </a:t>
            </a:r>
            <a:r>
              <a:rPr kumimoji="1" lang="en-US" altLang="zh-CN" dirty="0"/>
              <a:t>USD)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producing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5000</a:t>
            </a:r>
            <a:r>
              <a:rPr kumimoji="1" lang="zh-CN" altLang="en-US" dirty="0"/>
              <a:t> </a:t>
            </a:r>
            <a:r>
              <a:rPr kumimoji="1" lang="en-US" altLang="zh-CN" dirty="0"/>
              <a:t>bare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modules.</a:t>
            </a:r>
          </a:p>
          <a:p>
            <a:pPr lvl="1"/>
            <a:r>
              <a:rPr kumimoji="1" lang="en-US" altLang="zh-CN" dirty="0"/>
              <a:t>UBM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sensors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not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quotation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yet</a:t>
            </a:r>
            <a:r>
              <a:rPr kumimoji="1" lang="zh-CN" altLang="en-US" dirty="0"/>
              <a:t> </a:t>
            </a:r>
            <a:r>
              <a:rPr kumimoji="1" lang="en-US" altLang="zh-CN" dirty="0"/>
              <a:t>(</a:t>
            </a:r>
            <a:r>
              <a:rPr kumimoji="1" lang="zh-CN" altLang="en-US" dirty="0"/>
              <a:t> </a:t>
            </a:r>
            <a:r>
              <a:rPr kumimoji="1" lang="en-US" altLang="zh-CN" dirty="0"/>
              <a:t>estimated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&lt;100k</a:t>
            </a:r>
            <a:r>
              <a:rPr kumimoji="1" lang="zh-CN" altLang="en-US" dirty="0"/>
              <a:t> </a:t>
            </a:r>
            <a:r>
              <a:rPr kumimoji="1" lang="en-US" altLang="zh-CN" dirty="0"/>
              <a:t>RMB,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confirmed)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3D275C-2826-424F-A2D0-139A7F5E6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756FD59-84CA-1543-8496-16E57C0F2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823" y="2627100"/>
            <a:ext cx="3317777" cy="4002300"/>
          </a:xfrm>
          <a:prstGeom prst="rect">
            <a:avLst/>
          </a:prstGeom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6680DA14-8320-9042-96DD-01BB977691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014046"/>
              </p:ext>
            </p:extLst>
          </p:nvPr>
        </p:nvGraphicFramePr>
        <p:xfrm>
          <a:off x="152400" y="2681217"/>
          <a:ext cx="5474043" cy="421286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39999">
                  <a:extLst>
                    <a:ext uri="{9D8B030D-6E8A-4147-A177-3AD203B41FA5}">
                      <a16:colId xmlns:a16="http://schemas.microsoft.com/office/drawing/2014/main" val="2374413223"/>
                    </a:ext>
                  </a:extLst>
                </a:gridCol>
                <a:gridCol w="778952">
                  <a:extLst>
                    <a:ext uri="{9D8B030D-6E8A-4147-A177-3AD203B41FA5}">
                      <a16:colId xmlns:a16="http://schemas.microsoft.com/office/drawing/2014/main" val="3095692938"/>
                    </a:ext>
                  </a:extLst>
                </a:gridCol>
                <a:gridCol w="1292210">
                  <a:extLst>
                    <a:ext uri="{9D8B030D-6E8A-4147-A177-3AD203B41FA5}">
                      <a16:colId xmlns:a16="http://schemas.microsoft.com/office/drawing/2014/main" val="2195048492"/>
                    </a:ext>
                  </a:extLst>
                </a:gridCol>
                <a:gridCol w="1862882">
                  <a:extLst>
                    <a:ext uri="{9D8B030D-6E8A-4147-A177-3AD203B41FA5}">
                      <a16:colId xmlns:a16="http://schemas.microsoft.com/office/drawing/2014/main" val="3726961769"/>
                    </a:ext>
                  </a:extLst>
                </a:gridCol>
              </a:tblGrid>
              <a:tr h="369071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No.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Cost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item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(RMB)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Total</a:t>
                      </a:r>
                      <a:r>
                        <a:rPr lang="zh-CN" altLang="en-US" dirty="0"/>
                        <a:t>  </a:t>
                      </a:r>
                      <a:r>
                        <a:rPr lang="en-US" altLang="zh-CN" dirty="0"/>
                        <a:t>of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the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item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(RMB)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7278402"/>
                  </a:ext>
                </a:extLst>
              </a:tr>
              <a:tr h="369071">
                <a:tc>
                  <a:txBody>
                    <a:bodyPr/>
                    <a:lstStyle/>
                    <a:p>
                      <a:r>
                        <a:rPr lang="en-US" altLang="zh-CN" dirty="0"/>
                        <a:t>Mask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15000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15000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984339"/>
                  </a:ext>
                </a:extLst>
              </a:tr>
              <a:tr h="369071">
                <a:tc>
                  <a:txBody>
                    <a:bodyPr/>
                    <a:lstStyle/>
                    <a:p>
                      <a:r>
                        <a:rPr lang="en-US" altLang="zh-CN" dirty="0"/>
                        <a:t>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&amp;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15000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15000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843934"/>
                  </a:ext>
                </a:extLst>
              </a:tr>
              <a:tr h="637026">
                <a:tc>
                  <a:txBody>
                    <a:bodyPr/>
                    <a:lstStyle/>
                    <a:p>
                      <a:r>
                        <a:rPr lang="en-US" altLang="zh-CN" dirty="0"/>
                        <a:t>8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inch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wafer</a:t>
                      </a:r>
                    </a:p>
                    <a:p>
                      <a:r>
                        <a:rPr lang="en-US" altLang="zh-CN" dirty="0"/>
                        <a:t>Bumping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2000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2000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082257"/>
                  </a:ext>
                </a:extLst>
              </a:tr>
              <a:tr h="637026">
                <a:tc>
                  <a:txBody>
                    <a:bodyPr/>
                    <a:lstStyle/>
                    <a:p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to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endParaRPr lang="en-US" altLang="zh-CN" dirty="0"/>
                    </a:p>
                    <a:p>
                      <a:r>
                        <a:rPr lang="en-US" altLang="zh-CN" dirty="0"/>
                        <a:t>Assembly</a:t>
                      </a:r>
                      <a:r>
                        <a:rPr lang="zh-CN" altLang="en-US" dirty="0"/>
                        <a:t> </a:t>
                      </a:r>
                      <a:endParaRPr lang="en-US" altLang="zh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5000</a:t>
                      </a:r>
                    </a:p>
                    <a:p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25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modules)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5000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25162"/>
                  </a:ext>
                </a:extLst>
              </a:tr>
              <a:tr h="637026"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Engineering</a:t>
                      </a:r>
                      <a:r>
                        <a:rPr lang="zh-CN" altLang="en-US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run</a:t>
                      </a:r>
                      <a:r>
                        <a:rPr lang="zh-CN" altLang="en-US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in</a:t>
                      </a:r>
                      <a:r>
                        <a:rPr lang="zh-CN" altLang="en-US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37000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240839"/>
                  </a:ext>
                </a:extLst>
              </a:tr>
              <a:tr h="637026"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Massive</a:t>
                      </a:r>
                      <a:r>
                        <a:rPr lang="zh-CN" altLang="en-US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production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5000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150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750000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930292"/>
                  </a:ext>
                </a:extLst>
              </a:tr>
            </a:tbl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8BEA28F0-2B60-C043-ABCE-2FD9FA89CC31}"/>
              </a:ext>
            </a:extLst>
          </p:cNvPr>
          <p:cNvSpPr/>
          <p:nvPr/>
        </p:nvSpPr>
        <p:spPr>
          <a:xfrm>
            <a:off x="7332711" y="2608786"/>
            <a:ext cx="1192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C00000"/>
                </a:solidFill>
              </a:rPr>
              <a:t>Quotation</a:t>
            </a:r>
            <a:r>
              <a:rPr kumimoji="1" lang="zh-CN" altLang="en-US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92816674"/>
      </p:ext>
    </p:extLst>
  </p:cSld>
  <p:clrMapOvr>
    <a:masterClrMapping/>
  </p:clrMapOvr>
</p:sld>
</file>

<file path=ppt/theme/theme1.xml><?xml version="1.0" encoding="utf-8"?>
<a:theme xmlns:a="http://schemas.openxmlformats.org/drawingml/2006/main" name="NewCalibriSmall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ay25_cepc_rome_zhijun" id="{FBD7621B-325C-5F4F-B60A-44FC84F9F7EB}" vid="{1C5BD276-B902-A443-8B9B-6A1609A34F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15380</TotalTime>
  <Words>409</Words>
  <Application>Microsoft Macintosh PowerPoint</Application>
  <PresentationFormat>全屏显示(4:3)</PresentationFormat>
  <Paragraphs>93</Paragraphs>
  <Slides>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4" baseType="lpstr">
      <vt:lpstr>微软雅黑</vt:lpstr>
      <vt:lpstr>Segoe UI</vt:lpstr>
      <vt:lpstr>Arial</vt:lpstr>
      <vt:lpstr>Calibri</vt:lpstr>
      <vt:lpstr>NewCalibriSmall</vt:lpstr>
      <vt:lpstr>IHEP activity in module assembly </vt:lpstr>
      <vt:lpstr>Bump bonding foundry in China</vt:lpstr>
      <vt:lpstr>Bump bonding study </vt:lpstr>
      <vt:lpstr>Bump bonding for 5x5 bare module</vt:lpstr>
      <vt:lpstr>Bump bonding study (3)</vt:lpstr>
      <vt:lpstr>Shear testing </vt:lpstr>
      <vt:lpstr>Shear testing </vt:lpstr>
      <vt:lpstr>Shear test for bond quality </vt:lpstr>
      <vt:lpstr>Quotation </vt:lpstr>
    </vt:vector>
  </TitlesOfParts>
  <Manager/>
  <Company>University of California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Higgs Production</dc:title>
  <dc:subject/>
  <dc:creator>Jason Nielsen</dc:creator>
  <cp:keywords/>
  <dc:description/>
  <cp:lastModifiedBy>zhijun liang</cp:lastModifiedBy>
  <cp:revision>241</cp:revision>
  <cp:lastPrinted>2019-05-29T08:14:00Z</cp:lastPrinted>
  <dcterms:created xsi:type="dcterms:W3CDTF">2017-07-19T04:55:56Z</dcterms:created>
  <dcterms:modified xsi:type="dcterms:W3CDTF">2019-06-20T07:10:38Z</dcterms:modified>
  <cp:category/>
</cp:coreProperties>
</file>