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handoutMasterIdLst>
    <p:handoutMasterId r:id="rId51"/>
  </p:handoutMasterIdLst>
  <p:sldIdLst>
    <p:sldId id="257" r:id="rId2"/>
    <p:sldId id="270" r:id="rId3"/>
    <p:sldId id="273" r:id="rId4"/>
    <p:sldId id="258" r:id="rId5"/>
    <p:sldId id="271" r:id="rId6"/>
    <p:sldId id="261" r:id="rId7"/>
    <p:sldId id="274" r:id="rId8"/>
    <p:sldId id="259" r:id="rId9"/>
    <p:sldId id="272" r:id="rId10"/>
    <p:sldId id="260" r:id="rId11"/>
    <p:sldId id="264" r:id="rId12"/>
    <p:sldId id="262" r:id="rId13"/>
    <p:sldId id="265" r:id="rId14"/>
    <p:sldId id="266" r:id="rId15"/>
    <p:sldId id="267" r:id="rId16"/>
    <p:sldId id="269" r:id="rId17"/>
    <p:sldId id="268" r:id="rId18"/>
    <p:sldId id="276" r:id="rId19"/>
    <p:sldId id="283" r:id="rId20"/>
    <p:sldId id="275" r:id="rId21"/>
    <p:sldId id="282" r:id="rId22"/>
    <p:sldId id="281" r:id="rId23"/>
    <p:sldId id="285" r:id="rId24"/>
    <p:sldId id="284" r:id="rId25"/>
    <p:sldId id="280" r:id="rId26"/>
    <p:sldId id="278" r:id="rId27"/>
    <p:sldId id="279" r:id="rId28"/>
    <p:sldId id="263" r:id="rId29"/>
    <p:sldId id="290" r:id="rId30"/>
    <p:sldId id="286" r:id="rId31"/>
    <p:sldId id="288" r:id="rId32"/>
    <p:sldId id="287" r:id="rId33"/>
    <p:sldId id="289" r:id="rId34"/>
    <p:sldId id="291" r:id="rId35"/>
    <p:sldId id="303" r:id="rId36"/>
    <p:sldId id="300" r:id="rId37"/>
    <p:sldId id="301" r:id="rId38"/>
    <p:sldId id="297" r:id="rId39"/>
    <p:sldId id="304" r:id="rId40"/>
    <p:sldId id="296" r:id="rId41"/>
    <p:sldId id="302" r:id="rId42"/>
    <p:sldId id="299" r:id="rId43"/>
    <p:sldId id="312" r:id="rId44"/>
    <p:sldId id="313" r:id="rId45"/>
    <p:sldId id="309" r:id="rId46"/>
    <p:sldId id="310" r:id="rId47"/>
    <p:sldId id="311" r:id="rId48"/>
    <p:sldId id="298" r:id="rId49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76" d="100"/>
          <a:sy n="76" d="100"/>
        </p:scale>
        <p:origin x="720" y="90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DF4E3-45E7-4F14-B4F9-911B4C69014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2019年6月18日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28818-8057-4794-A7BE-842FF700294D}" type="datetime2">
              <a:rPr lang="zh-CN" altLang="en-US" smtClean="0"/>
              <a:pPr/>
              <a:t>2019年6月18日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2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5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5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长方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3" name="长方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4" name="长方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5" name="长方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6" name="长方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7" name="长方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1" name="长方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B961ADF-D8F6-45E0-ADA4-96ABDF6BF8CB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6EF1-FDAD-4932-8CB1-BA1EF1306CA8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cn" dirty="0"/>
              <a:t>单击此处编辑母版文本样式</a:t>
            </a:r>
          </a:p>
          <a:p>
            <a:pPr lvl="1" rtl="0" eaLnBrk="1" latinLnBrk="0" hangingPunct="1"/>
            <a:r>
              <a:rPr lang="zh-cn" dirty="0"/>
              <a:t>第二级</a:t>
            </a:r>
          </a:p>
          <a:p>
            <a:pPr lvl="2" rtl="0" eaLnBrk="1" latinLnBrk="0" hangingPunct="1"/>
            <a:r>
              <a:rPr lang="zh-cn" dirty="0"/>
              <a:t>第三级</a:t>
            </a:r>
          </a:p>
          <a:p>
            <a:pPr lvl="3" rtl="0" eaLnBrk="1" latinLnBrk="0" hangingPunct="1"/>
            <a:r>
              <a:rPr lang="zh-cn" dirty="0"/>
              <a:t>第四级</a:t>
            </a:r>
          </a:p>
          <a:p>
            <a:pPr lvl="4" rtl="0" eaLnBrk="1" latinLnBrk="0" hangingPunct="1"/>
            <a:r>
              <a:rPr lang="zh-cn" dirty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D6003-6DBF-4E01-9D6B-13062B4B3967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542E2-407D-43B9-B0EF-A90942F87D18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9B539-0CEC-4146-8886-BECE2105FFB7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7D52-F468-426A-BB36-87D372E56047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27240-084C-4424-94CC-C29C5C16B56C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74E24FF4-28FC-4F17-A1F7-EEBB40A672F6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E2AB-609C-4B7B-8E16-0AB865CFA893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132B7-0125-457C-84B9-733C76542A57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82D64-44BB-44B8-8D12-C6B23D3DB24F}" type="datetime2">
              <a:rPr lang="zh-CN" altLang="en-US" smtClean="0"/>
              <a:t>2019年6月18日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长方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长方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长方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长方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长方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长方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长方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长方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长方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长方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cn" dirty="0"/>
              <a:t>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FF7E999-41AB-432C-B3A7-BEA980E4A096}" type="datetime2">
              <a:rPr lang="zh-CN" altLang="en-US" smtClean="0"/>
              <a:pPr/>
              <a:t>2019年6月18日</a:t>
            </a:fld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39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7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29.png"/><Relationship Id="rId10" Type="http://schemas.openxmlformats.org/officeDocument/2006/relationships/image" Target="../media/image135.png"/><Relationship Id="rId4" Type="http://schemas.openxmlformats.org/officeDocument/2006/relationships/image" Target="../media/image128.png"/><Relationship Id="rId9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8.png"/><Relationship Id="rId7" Type="http://schemas.openxmlformats.org/officeDocument/2006/relationships/image" Target="../media/image15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9.png"/><Relationship Id="rId9" Type="http://schemas.openxmlformats.org/officeDocument/2006/relationships/image" Target="../media/image1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Cosmic ray reconstruct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2019 -1-17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74BF24-06AA-443D-99DB-B6EEF16A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3" y="3748991"/>
            <a:ext cx="3410353" cy="233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D8F324-F359-48B6-8382-56682050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33" y="921469"/>
            <a:ext cx="3494164" cy="2332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135FE2-B32D-4BB6-9754-C10C1C729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18" y="662844"/>
            <a:ext cx="3878414" cy="2734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91C876-7DC1-4CA6-B4C3-7E2A43D4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72" y="3652825"/>
            <a:ext cx="3819860" cy="273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/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/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/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/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70126-C4D3-492E-A710-7ABAD860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81703"/>
            <a:ext cx="4540898" cy="2305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0EDBA7-F5F1-47A3-B980-34407122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38" y="1369366"/>
            <a:ext cx="4105470" cy="20685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AFC875-99F2-40FD-8B87-E587A336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686938" y="3881703"/>
            <a:ext cx="4858141" cy="2347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0CE1B8-7279-4CEA-B26C-544B81BDB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0" y="1495293"/>
            <a:ext cx="4404048" cy="2150963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1C60FD31-FEA0-4CEE-B542-09F1173C8FEC}"/>
              </a:ext>
            </a:extLst>
          </p:cNvPr>
          <p:cNvSpPr/>
          <p:nvPr/>
        </p:nvSpPr>
        <p:spPr>
          <a:xfrm>
            <a:off x="143069" y="2687216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D05D6FA-6B51-4922-A508-E9E4E48E9CD0}"/>
              </a:ext>
            </a:extLst>
          </p:cNvPr>
          <p:cNvSpPr/>
          <p:nvPr/>
        </p:nvSpPr>
        <p:spPr>
          <a:xfrm>
            <a:off x="143068" y="5178489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AB3AFA12-96BB-4576-A36A-982B520FE6E4}"/>
              </a:ext>
            </a:extLst>
          </p:cNvPr>
          <p:cNvSpPr/>
          <p:nvPr/>
        </p:nvSpPr>
        <p:spPr>
          <a:xfrm>
            <a:off x="6036905" y="2528392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363497E8-8584-4FF7-B385-03E087461C7D}"/>
              </a:ext>
            </a:extLst>
          </p:cNvPr>
          <p:cNvSpPr/>
          <p:nvPr/>
        </p:nvSpPr>
        <p:spPr>
          <a:xfrm>
            <a:off x="6036904" y="4352731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B7676-0418-4467-9246-63CC2265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6875"/>
            <a:ext cx="10972800" cy="1066800"/>
          </a:xfrm>
        </p:spPr>
        <p:txBody>
          <a:bodyPr/>
          <a:lstStyle/>
          <a:p>
            <a:r>
              <a:rPr lang="en-US" altLang="zh-CN" dirty="0"/>
              <a:t> fit </a:t>
            </a:r>
            <a:r>
              <a:rPr lang="en-US" altLang="zh-CN" dirty="0" err="1"/>
              <a:t>vers</a:t>
            </a:r>
            <a:r>
              <a:rPr lang="en-US" altLang="zh-CN" dirty="0"/>
              <a:t> initial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2CA3A7-E6F6-47F3-94CB-9F996360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" y="4468624"/>
            <a:ext cx="2694327" cy="19088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F94CDC-5040-4A82-A3A2-46AA7A8B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17" y="4464613"/>
            <a:ext cx="2769519" cy="1908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/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/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blipFill>
                <a:blip r:embed="rId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990C4A6-5053-4D35-B571-C45EF276B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8" y="1988938"/>
            <a:ext cx="2789665" cy="19088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24349-9E6D-4FEA-8D3E-8C0033168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710" y="1988938"/>
            <a:ext cx="2769519" cy="1841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/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blipFill>
                <a:blip r:embed="rId8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9D7B442-381F-47CB-9400-9F91D8DAB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976" y="1995296"/>
            <a:ext cx="2749636" cy="18414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0545E2-10FA-4983-B8FC-D2DC9BB6F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611" y="1976550"/>
            <a:ext cx="2744595" cy="185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/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=0.893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blipFill>
                <a:blip r:embed="rId11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7018ECF0-4BFA-4A9A-BFD2-E30C4C36C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569" y="4535791"/>
            <a:ext cx="2674041" cy="18414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355F741-3C90-43EB-9D08-648D959E90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4481" y="4506601"/>
            <a:ext cx="2664314" cy="179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/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blipFill>
                <a:blip r:embed="rId1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/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/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/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/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0F12F9-C8A6-442E-8483-248D70A0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73" y="2731204"/>
            <a:ext cx="5243804" cy="25959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F3E18-03E6-49B8-B6E0-6A892924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61" y="2412174"/>
            <a:ext cx="3258069" cy="32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=4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5F09D-9481-4B86-B65D-E2F9A6DB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31" y="1995196"/>
            <a:ext cx="4696408" cy="22776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FDD02C-EB0F-490B-870E-CD83B8FA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081" y="2285689"/>
            <a:ext cx="2004124" cy="19871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79813B-A682-493F-80C5-E0AB999FC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35" y="4566418"/>
            <a:ext cx="4634204" cy="21421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9726D8-D60B-4928-A553-9F700FBC2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30" y="4721418"/>
            <a:ext cx="1976275" cy="19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F8F6FD-1C36-4837-9258-A309792F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41" y="2479370"/>
            <a:ext cx="1763620" cy="17490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CD2B04-2FAE-4BFC-95D8-26F842FC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11980"/>
            <a:ext cx="4789714" cy="24098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823096-1993-447D-B94D-80CAF6AF1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41" y="4890672"/>
            <a:ext cx="1826888" cy="18193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88F212-79A0-4A32-8C85-7441E20C9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001538"/>
            <a:ext cx="4721290" cy="22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33" y="5964634"/>
            <a:ext cx="2751834" cy="10668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132492 events</a:t>
            </a:r>
            <a:endParaRPr lang="zh-CN" altLang="en-US" sz="24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6A25468-773D-4845-85D9-ACBBEEDA5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55" y="3585016"/>
            <a:ext cx="3584235" cy="24780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8001EE-532C-4C99-8CC0-D4F5B02B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43" y="630235"/>
            <a:ext cx="3584235" cy="23741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952131-59CA-4732-A914-55350244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223" y="536380"/>
            <a:ext cx="3674452" cy="2468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BB91FD-B4DC-4C2E-8821-0204B9CE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812" y="3429000"/>
            <a:ext cx="3674452" cy="2462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/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/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/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/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DFF73BD-D3E5-4FC8-BC78-BBBD5B4C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106" y="4014314"/>
            <a:ext cx="3730221" cy="26114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01BA65-76B9-4D98-B6E2-1E451071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19" y="3819333"/>
            <a:ext cx="3707283" cy="2611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1A0F7D-BCF0-4F0D-B78C-EAC038564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05" y="983959"/>
            <a:ext cx="3669522" cy="26114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B2766C-3BFE-426B-A3DC-ABF67A53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11" y="1143000"/>
            <a:ext cx="3612691" cy="2541036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C803901-F91F-4B74-9D33-02296D16CD59}"/>
              </a:ext>
            </a:extLst>
          </p:cNvPr>
          <p:cNvSpPr txBox="1">
            <a:spLocks/>
          </p:cNvSpPr>
          <p:nvPr/>
        </p:nvSpPr>
        <p:spPr>
          <a:xfrm>
            <a:off x="103333" y="5964634"/>
            <a:ext cx="2751834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400"/>
              <a:t>132492 events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 straight line fit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2019 .2.21</a:t>
            </a:r>
          </a:p>
        </p:txBody>
      </p:sp>
    </p:spTree>
    <p:extLst>
      <p:ext uri="{BB962C8B-B14F-4D97-AF65-F5344CB8AC3E}">
        <p14:creationId xmlns:p14="http://schemas.microsoft.com/office/powerpoint/2010/main" val="31309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109728" indent="0">
                  <a:lnSpc>
                    <a:spcPct val="200000"/>
                  </a:lnSpc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4C9E4-A226-410B-B82C-91AB5B34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200000 samples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from (0,20cm,0)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 Angles cover outer barrel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CDB13-E385-40A3-94CE-5329B343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84" y="2244759"/>
            <a:ext cx="4057915" cy="1904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56166E-645E-453B-B414-2DB9E4C15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858" y="2214465"/>
            <a:ext cx="1967785" cy="1935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B10453-1654-443B-8018-27391251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612" y="4661022"/>
            <a:ext cx="3865537" cy="1892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AA1B94-37CA-439D-A7DE-FEC341768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841" y="4487370"/>
            <a:ext cx="1967785" cy="19516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ABAB83-57DF-44BD-8CF4-40D84D493D2E}"/>
              </a:ext>
            </a:extLst>
          </p:cNvPr>
          <p:cNvSpPr txBox="1"/>
          <p:nvPr/>
        </p:nvSpPr>
        <p:spPr>
          <a:xfrm>
            <a:off x="6096000" y="1597508"/>
            <a:ext cx="136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X-Y plane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81C418-1BC5-428F-8D4B-A73A9B954432}"/>
              </a:ext>
            </a:extLst>
          </p:cNvPr>
          <p:cNvSpPr txBox="1"/>
          <p:nvPr/>
        </p:nvSpPr>
        <p:spPr>
          <a:xfrm>
            <a:off x="8067869" y="1597508"/>
            <a:ext cx="375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             middle                 outer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47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after Fit3  VS  after Fit2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4B60090-4AB4-4080-A57B-869C245DF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3397845"/>
            <a:ext cx="2689074" cy="18591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03BD4A-ED84-46B1-91AE-91497532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20" y="3429000"/>
            <a:ext cx="2771339" cy="18752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17BBB2-63A0-4066-84D3-2E34011B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0" y="3398451"/>
            <a:ext cx="2777642" cy="1932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DBED29-D952-4DD2-99B2-99F7F72E0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585" y="3324869"/>
            <a:ext cx="2876813" cy="1942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/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/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/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/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4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Fit Error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t="-3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7A2674B-76EF-438D-B567-739EB0F70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01" y="2239584"/>
            <a:ext cx="2622447" cy="18143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9AB04F-72F2-45B1-B62F-CA3AFF5A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770" y="2241030"/>
            <a:ext cx="2615300" cy="1748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A1C71B-C23F-4A9C-BA26-1C9AEFC5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172" y="2118030"/>
            <a:ext cx="2883205" cy="19914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090EB9-DC77-45CC-ADBB-0A956AFDF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206" y="2239584"/>
            <a:ext cx="2614606" cy="1748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/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/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/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/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1CAD8E0-4469-483D-A165-DE743823A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626" y="4925223"/>
            <a:ext cx="2622447" cy="18488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DBCFF7-079C-4207-B214-8A8BB0C3C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158" y="4874245"/>
            <a:ext cx="2870456" cy="18767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3943C9D-1F68-494C-9C81-E17F09418B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4874245"/>
            <a:ext cx="2815079" cy="20046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3D21D1-AEF5-408B-8C52-FA2915BF5B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7757" y="4897246"/>
            <a:ext cx="2702237" cy="18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/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5.90e-04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  <a:blipFill>
                <a:blip r:embed="rId2"/>
                <a:stretch>
                  <a:fillRect t="-7143" r="-224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B737E40-86FB-499F-97CF-BABB2F20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270" y="2186690"/>
            <a:ext cx="2680578" cy="1833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/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/>
                  <a:t>8.29e-04 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  <a:blipFill>
                <a:blip r:embed="rId4"/>
                <a:stretch>
                  <a:fillRect t="-7813" r="-212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7AE60F6-3A70-4B2C-9F70-0A6E5F471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80" y="2154891"/>
            <a:ext cx="2868591" cy="1970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D714FA-5DC8-4F41-B373-FF73AD2D9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124" y="2189609"/>
            <a:ext cx="2680578" cy="1839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/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1.30e-03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  <a:blipFill>
                <a:blip r:embed="rId7"/>
                <a:stretch>
                  <a:fillRect t="-7143" r="-264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3BA0B70-591B-4C25-94EA-AE8E604D2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124" y="4626226"/>
            <a:ext cx="2728214" cy="18392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EAAE00-6B2A-4FD3-9D47-1253DB4B85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790" y="4594338"/>
            <a:ext cx="2868591" cy="19499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91FCBB-F24D-4F9C-860B-8C9C1F54F1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457" y="4615643"/>
            <a:ext cx="2747668" cy="1849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/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sz="2000" dirty="0"/>
                      <m:t>1.1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7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e</m:t>
                    </m:r>
                    <m:r>
                      <m:rPr>
                        <m:nor/>
                      </m:rPr>
                      <a:rPr lang="zh-CN" altLang="en-US" sz="2000" dirty="0"/>
                      <m:t>−01 </m:t>
                    </m:r>
                  </m:oMath>
                </a14:m>
                <a:endParaRPr lang="zh-CN" altLang="en-US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/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1.1</m:t>
                    </m:r>
                    <m:r>
                      <m:rPr>
                        <m:nor/>
                      </m:rPr>
                      <a:rPr lang="en-US" altLang="zh-CN" b="0" i="0" dirty="0" smtClean="0"/>
                      <m:t>2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/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</m:t>
                    </m:r>
                    <m:r>
                      <m:rPr>
                        <m:nor/>
                      </m:rPr>
                      <a:rPr lang="en-US" altLang="zh-CN" b="0" i="0" dirty="0" smtClean="0"/>
                      <m:t>01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CD86791-C298-40FE-BCB8-0181D3FD7C49}"/>
              </a:ext>
            </a:extLst>
          </p:cNvPr>
          <p:cNvSpPr txBox="1"/>
          <p:nvPr/>
        </p:nvSpPr>
        <p:spPr>
          <a:xfrm>
            <a:off x="3312276" y="1538921"/>
            <a:ext cx="176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Inner</a:t>
            </a:r>
            <a:endParaRPr lang="zh-CN" altLang="en-US" sz="2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716544-6524-48F0-BAB4-AD7355A15083}"/>
              </a:ext>
            </a:extLst>
          </p:cNvPr>
          <p:cNvSpPr/>
          <p:nvPr/>
        </p:nvSpPr>
        <p:spPr>
          <a:xfrm>
            <a:off x="6680737" y="1569698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Middle</a:t>
            </a:r>
            <a:endParaRPr lang="zh-CN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7CEC8D6-8F28-4A6F-83F9-F288C3643B38}"/>
              </a:ext>
            </a:extLst>
          </p:cNvPr>
          <p:cNvSpPr/>
          <p:nvPr/>
        </p:nvSpPr>
        <p:spPr>
          <a:xfrm>
            <a:off x="10125068" y="1569698"/>
            <a:ext cx="920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Outer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/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/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6225E2FA-193D-41B5-880F-C0DB27E0137C}"/>
              </a:ext>
            </a:extLst>
          </p:cNvPr>
          <p:cNvSpPr/>
          <p:nvPr/>
        </p:nvSpPr>
        <p:spPr>
          <a:xfrm>
            <a:off x="739362" y="847408"/>
            <a:ext cx="496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Deviation of Cluster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95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6A5C6-A20D-45CB-9C01-1B0E8409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  class </a:t>
            </a:r>
            <a:r>
              <a:rPr lang="en-US" altLang="zh-CN" dirty="0" err="1"/>
              <a:t>StraightLine</a:t>
            </a:r>
            <a:endParaRPr lang="zh-CN" altLang="en-US" dirty="0"/>
          </a:p>
        </p:txBody>
      </p:sp>
      <p:pic>
        <p:nvPicPr>
          <p:cNvPr id="1026" name="Picture 2" descr="dr 3.6213052327309704914  -3 .6213052327309980249  phi0 0.0095977381613592260834  1. 5803940649562528975  dz 10.285000916543500793  ιο . 285000916543506122  tan1 0.052932817655880946839  o .052932817655880995411 ">
            <a:extLst>
              <a:ext uri="{FF2B5EF4-FFF2-40B4-BE49-F238E27FC236}">
                <a16:creationId xmlns:a16="http://schemas.microsoft.com/office/drawing/2014/main" id="{8916E3FC-A3FD-48AF-97AA-471FC77AC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1" y="2719116"/>
            <a:ext cx="7421149" cy="11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720679-1DD8-47B9-A837-7BC19A88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51" y="4476409"/>
            <a:ext cx="8547100" cy="12353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D40A53-CA13-40B4-AB20-FA4C6F8C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6045200"/>
            <a:ext cx="6934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B5CB2-A4CB-4341-A6FA-021724D3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EBCCAB-A5E0-4F15-9B6F-9FCD3F8D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88C510-516D-455E-B866-45576406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71" y="749299"/>
            <a:ext cx="3359807" cy="22650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468C42-4374-417F-829A-56D2A3EA2843}"/>
              </a:ext>
            </a:extLst>
          </p:cNvPr>
          <p:cNvSpPr/>
          <p:nvPr/>
        </p:nvSpPr>
        <p:spPr>
          <a:xfrm>
            <a:off x="2206686" y="342900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1.16761e-01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CA39F1-E33A-47B7-80D7-9F64F4E0E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34" y="749299"/>
            <a:ext cx="3359807" cy="22838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A1EFFF5-E36D-4403-9692-2ED1596DD3AA}"/>
              </a:ext>
            </a:extLst>
          </p:cNvPr>
          <p:cNvSpPr/>
          <p:nvPr/>
        </p:nvSpPr>
        <p:spPr>
          <a:xfrm>
            <a:off x="6043100" y="3429000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1.12039e-01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5BC1D8-5B04-4813-A30C-6EB64311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874" y="820545"/>
            <a:ext cx="3180626" cy="214136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1F60FB-F6B2-4BFC-9C35-958FF129367C}"/>
              </a:ext>
            </a:extLst>
          </p:cNvPr>
          <p:cNvSpPr/>
          <p:nvPr/>
        </p:nvSpPr>
        <p:spPr>
          <a:xfrm>
            <a:off x="9757162" y="3271075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1.01434e-01</a:t>
            </a:r>
          </a:p>
        </p:txBody>
      </p:sp>
    </p:spTree>
    <p:extLst>
      <p:ext uri="{BB962C8B-B14F-4D97-AF65-F5344CB8AC3E}">
        <p14:creationId xmlns:p14="http://schemas.microsoft.com/office/powerpoint/2010/main" val="39583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D4A4E-6E06-4446-8E5D-FF8C3EE8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BC80D7-77B9-419B-BF64-0C6212804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112" y="963350"/>
            <a:ext cx="3723400" cy="25359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E37E41-7608-42EC-8A5B-187F0FC8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16" y="4044054"/>
            <a:ext cx="3773539" cy="26032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A90E87-5028-49DA-9771-2FB4F7EFF997}"/>
              </a:ext>
            </a:extLst>
          </p:cNvPr>
          <p:cNvSpPr/>
          <p:nvPr/>
        </p:nvSpPr>
        <p:spPr>
          <a:xfrm>
            <a:off x="5208755" y="58039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5.89628e-04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FD000C-4FEB-4BDA-A36E-4B739ABDAF9C}"/>
              </a:ext>
            </a:extLst>
          </p:cNvPr>
          <p:cNvSpPr/>
          <p:nvPr/>
        </p:nvSpPr>
        <p:spPr>
          <a:xfrm>
            <a:off x="8638512" y="351251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8.35256e-04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0CF6FF-AAE4-4920-9E6E-F129AB05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1" y="837315"/>
            <a:ext cx="4329864" cy="29703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3E82C9D-A37C-44CD-9BB2-F59E80D03AF7}"/>
              </a:ext>
            </a:extLst>
          </p:cNvPr>
          <p:cNvSpPr/>
          <p:nvPr/>
        </p:nvSpPr>
        <p:spPr>
          <a:xfrm>
            <a:off x="2639747" y="34383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1.31557e-03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3F3CEB-522B-44B5-9EC7-C5EF94619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308" y="4332836"/>
            <a:ext cx="2961972" cy="20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1EAAF04-7D08-4170-AC49-D83E2658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962" y="283464"/>
            <a:ext cx="6390476" cy="44095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55098F5-70CB-41EB-93DD-E580FF26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0637FC-36BC-4645-AC83-FC2E6CFF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14" y="752753"/>
            <a:ext cx="3876539" cy="2676248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F6B6CE-24EC-4799-92A0-16194A33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2.45115e-01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DE2B55-6352-4086-A3EC-DA24748055C8}"/>
              </a:ext>
            </a:extLst>
          </p:cNvPr>
          <p:cNvSpPr/>
          <p:nvPr/>
        </p:nvSpPr>
        <p:spPr>
          <a:xfrm>
            <a:off x="7559012" y="544909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2.46710e-01 </a:t>
            </a:r>
          </a:p>
        </p:txBody>
      </p:sp>
    </p:spTree>
    <p:extLst>
      <p:ext uri="{BB962C8B-B14F-4D97-AF65-F5344CB8AC3E}">
        <p14:creationId xmlns:p14="http://schemas.microsoft.com/office/powerpoint/2010/main" val="24450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C5159-E3D9-44BD-9F21-CEEE9625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31553-0C22-418D-AB1D-F31703CD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2177AB-B75C-43A3-B72E-4D7C017A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35" y="1247293"/>
            <a:ext cx="4159239" cy="2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C3352-31CC-4E33-BC6E-659CB062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D143FD-C6D3-4CA2-9C8C-CF0F8BBE9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1ACE0-3B77-40BF-A30E-C821748B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1DF20-B9B8-4871-B5C6-314647ED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2083648"/>
            <a:ext cx="10972800" cy="4325112"/>
          </a:xfrm>
        </p:spPr>
        <p:txBody>
          <a:bodyPr/>
          <a:lstStyle/>
          <a:p>
            <a:pPr marL="109728" indent="0">
              <a:buNone/>
            </a:pPr>
            <a:endParaRPr lang="en-US" altLang="zh-CN" dirty="0"/>
          </a:p>
          <a:p>
            <a:r>
              <a:rPr lang="en-US" altLang="zh-CN" dirty="0" err="1"/>
              <a:t>RecCgemCluser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  </a:t>
            </a:r>
          </a:p>
          <a:p>
            <a:pPr marL="109728" indent="0">
              <a:buNone/>
            </a:pPr>
            <a:r>
              <a:rPr lang="en-US" altLang="zh-CN" dirty="0"/>
              <a:t>   X cluster</a:t>
            </a:r>
          </a:p>
          <a:p>
            <a:pPr marL="109728" indent="0">
              <a:buNone/>
            </a:pPr>
            <a:r>
              <a:rPr lang="en-US" altLang="zh-CN" dirty="0"/>
              <a:t>  …..</a:t>
            </a:r>
          </a:p>
          <a:p>
            <a:pPr marL="109728" indent="0">
              <a:buNone/>
            </a:pPr>
            <a:r>
              <a:rPr lang="en-US" altLang="zh-CN" dirty="0"/>
              <a:t>   V cluster</a:t>
            </a:r>
          </a:p>
          <a:p>
            <a:pPr marL="109728" indent="0">
              <a:buNone/>
            </a:pPr>
            <a:r>
              <a:rPr lang="en-US" altLang="zh-CN" dirty="0"/>
              <a:t>   ….</a:t>
            </a:r>
          </a:p>
          <a:p>
            <a:pPr marL="109728" indent="0">
              <a:buNone/>
            </a:pPr>
            <a:r>
              <a:rPr lang="en-US" altLang="zh-CN" dirty="0"/>
              <a:t>   Z cluster</a:t>
            </a:r>
          </a:p>
          <a:p>
            <a:pPr marL="109728" indent="0">
              <a:buNone/>
            </a:pPr>
            <a:r>
              <a:rPr lang="en-US" altLang="zh-CN" dirty="0"/>
              <a:t>   …..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C6A856-ACAD-485A-BB7D-1FF9F9F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75" y="3991947"/>
            <a:ext cx="1615155" cy="2286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5E4AA5-66BF-4889-88BB-4712AD575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41" y="4007991"/>
            <a:ext cx="1359485" cy="20265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96AA63-1860-41B6-9AA3-648FCC64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467" y="1006274"/>
            <a:ext cx="1588034" cy="228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8F4A4B-95CF-4995-A0C1-46422D79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35" y="948528"/>
            <a:ext cx="1724795" cy="25340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9A3CD7-9386-4EAD-B464-8C9117E6EF8E}"/>
              </a:ext>
            </a:extLst>
          </p:cNvPr>
          <p:cNvSpPr txBox="1"/>
          <p:nvPr/>
        </p:nvSpPr>
        <p:spPr>
          <a:xfrm>
            <a:off x="6229135" y="3418137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2+2+2=6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A63825-1C86-477D-A9A6-13491CC02049}"/>
              </a:ext>
            </a:extLst>
          </p:cNvPr>
          <p:cNvSpPr txBox="1"/>
          <p:nvPr/>
        </p:nvSpPr>
        <p:spPr>
          <a:xfrm>
            <a:off x="9028015" y="3450672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2+2+3=7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DAFAC3-8531-479F-9F63-48FEC1287E1D}"/>
              </a:ext>
            </a:extLst>
          </p:cNvPr>
          <p:cNvSpPr txBox="1"/>
          <p:nvPr/>
        </p:nvSpPr>
        <p:spPr>
          <a:xfrm>
            <a:off x="6096000" y="6303345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2+2+4=8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AC5EC1-FF71-448F-8929-CCD0D55AED31}"/>
              </a:ext>
            </a:extLst>
          </p:cNvPr>
          <p:cNvSpPr txBox="1"/>
          <p:nvPr/>
        </p:nvSpPr>
        <p:spPr>
          <a:xfrm>
            <a:off x="9196874" y="6316604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1+1+1=3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 straight line fit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2019 .4.18</a:t>
            </a:r>
          </a:p>
        </p:txBody>
      </p:sp>
    </p:spTree>
    <p:extLst>
      <p:ext uri="{BB962C8B-B14F-4D97-AF65-F5344CB8AC3E}">
        <p14:creationId xmlns:p14="http://schemas.microsoft.com/office/powerpoint/2010/main" val="34296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2A0D4-549C-44DE-9EE9-37997D16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6E6E3D9-D84F-4F9D-B1FB-FBD91B497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32" y="2712854"/>
            <a:ext cx="4306214" cy="2970026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CE6265-2D24-4F4A-B5D5-5B9D4F13F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6" y="2807745"/>
            <a:ext cx="4124002" cy="28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C47BC-E931-435E-B5F7-CF0994EA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DBA20AA-1284-4B56-BF75-4B2A1C7D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2" y="1065844"/>
            <a:ext cx="6038461" cy="2537791"/>
          </a:xfr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FC109B73-7D80-4DEE-8017-76D901AB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77" y="3878675"/>
            <a:ext cx="6158715" cy="255207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1F229C2-D233-4ED3-B215-258224C7BC80}"/>
              </a:ext>
            </a:extLst>
          </p:cNvPr>
          <p:cNvSpPr/>
          <p:nvPr/>
        </p:nvSpPr>
        <p:spPr>
          <a:xfrm>
            <a:off x="4591182" y="2842314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1CCB10-1A25-45FB-B603-9A0249D8A221}"/>
              </a:ext>
            </a:extLst>
          </p:cNvPr>
          <p:cNvSpPr/>
          <p:nvPr/>
        </p:nvSpPr>
        <p:spPr>
          <a:xfrm>
            <a:off x="7735711" y="2842314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36E093-99D4-4E75-BFD3-4130539B55D8}"/>
              </a:ext>
            </a:extLst>
          </p:cNvPr>
          <p:cNvSpPr/>
          <p:nvPr/>
        </p:nvSpPr>
        <p:spPr>
          <a:xfrm>
            <a:off x="4591182" y="5792156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DA2A09-BE24-4766-84F1-6D62EE3A78BE}"/>
              </a:ext>
            </a:extLst>
          </p:cNvPr>
          <p:cNvSpPr/>
          <p:nvPr/>
        </p:nvSpPr>
        <p:spPr>
          <a:xfrm>
            <a:off x="7778834" y="5724526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F01FA-3F41-4733-A2CA-C93A7973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CF306F-5CB2-4FBB-A5B5-5AAA8A69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Add  new CgemGeomSvc-00-00-19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CgemGeomSvc-00-14-p03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2019 .6.20</a:t>
            </a:r>
          </a:p>
        </p:txBody>
      </p:sp>
    </p:spTree>
    <p:extLst>
      <p:ext uri="{BB962C8B-B14F-4D97-AF65-F5344CB8AC3E}">
        <p14:creationId xmlns:p14="http://schemas.microsoft.com/office/powerpoint/2010/main" val="9955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70E94-B5D6-489B-A1FC-925407B1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CgemGeomSvc-00-14-p03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9F05AA-8B4E-402E-B57F-3ED6BC3D7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14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18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14-p03</a:t>
                </a:r>
              </a:p>
              <a:p>
                <a:endParaRPr lang="en-US" altLang="zh-CN" dirty="0"/>
              </a:p>
              <a:p>
                <a:r>
                  <a:rPr lang="zh-CN" altLang="en-US" dirty="0"/>
                  <a:t>更新</a:t>
                </a:r>
                <a:r>
                  <a:rPr lang="en-US" altLang="zh-CN" dirty="0"/>
                  <a:t>:	</a:t>
                </a:r>
              </a:p>
              <a:p>
                <a:pPr marL="916686" lvl="1" indent="-514350">
                  <a:buFont typeface="+mj-lt"/>
                  <a:buAutoNum type="alphaLcParenR"/>
                </a:pPr>
                <a:r>
                  <a:rPr lang="zh-CN" altLang="en-US" dirty="0"/>
                  <a:t>几何更新</a:t>
                </a:r>
                <a:endParaRPr lang="en-US" altLang="zh-CN" dirty="0"/>
              </a:p>
              <a:p>
                <a:pPr marL="916686" lvl="1" indent="-514350">
                  <a:buFont typeface="+mj-lt"/>
                  <a:buAutoNum type="alphaLcParenR"/>
                </a:pPr>
                <a:r>
                  <a:rPr lang="zh-CN" altLang="en-US" dirty="0"/>
                  <a:t>增加了直线求交点的功能</a:t>
                </a:r>
                <a:endParaRPr lang="en-US" altLang="zh-CN" dirty="0"/>
              </a:p>
              <a:p>
                <a:pPr marL="916686" lvl="1" indent="-514350">
                  <a:buFont typeface="+mj-lt"/>
                  <a:buAutoNum type="alphaLcParenR"/>
                </a:pPr>
                <a:r>
                  <a:rPr lang="zh-CN" altLang="en-US" dirty="0"/>
                  <a:t>可以设置为非理想几何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9F05AA-8B4E-402E-B57F-3ED6BC3D7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7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1E13B-1848-49A9-943F-A82037E3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330"/>
            <a:ext cx="10972800" cy="1066800"/>
          </a:xfrm>
        </p:spPr>
        <p:txBody>
          <a:bodyPr/>
          <a:lstStyle/>
          <a:p>
            <a:r>
              <a:rPr lang="zh-CN" altLang="en-US" dirty="0"/>
              <a:t>编译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1C51B3-A094-43BD-8BBE-CC94D12B17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3130"/>
                <a:ext cx="10972800" cy="4325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CgemGeomSvc</a:t>
                </a:r>
              </a:p>
              <a:p>
                <a:pPr marL="109728" indent="0">
                  <a:buNone/>
                </a:pPr>
                <a:r>
                  <a:rPr lang="en-US" altLang="zh-CN" b="0" dirty="0"/>
                  <a:t>		     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b="0" dirty="0"/>
                  <a:t>BESSim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CgemSim</a:t>
                </a:r>
                <a:r>
                  <a:rPr lang="en-US" altLang="zh-CN" b="0" dirty="0"/>
                  <a:t>	 </a:t>
                </a:r>
              </a:p>
              <a:p>
                <a:pPr marL="109728" indent="0">
                  <a:buNone/>
                </a:pPr>
                <a:r>
                  <a:rPr lang="en-US" altLang="zh-CN" dirty="0"/>
                  <a:t>			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CgemClusterCreate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CgemLineFit</a:t>
                </a:r>
              </a:p>
              <a:p>
                <a:pPr marL="109728" indent="0">
                  <a:buNone/>
                </a:pPr>
                <a:endParaRPr lang="en-US" altLang="zh-CN" dirty="0"/>
              </a:p>
              <a:p>
                <a:r>
                  <a:rPr lang="zh-CN" altLang="en-US" dirty="0"/>
                  <a:t>删除 </a:t>
                </a:r>
                <a:r>
                  <a:rPr lang="en-US" altLang="zh-CN" dirty="0"/>
                  <a:t>x86*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cmt</a:t>
                </a:r>
                <a:r>
                  <a:rPr lang="en-US" altLang="zh-CN" dirty="0"/>
                  <a:t> config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 source setup.sh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   </m:t>
                    </m:r>
                  </m:oMath>
                </a14:m>
                <a:r>
                  <a:rPr lang="en-US" altLang="zh-CN" dirty="0"/>
                  <a:t>make</a:t>
                </a:r>
              </a:p>
              <a:p>
                <a:endParaRPr lang="en-US" altLang="zh-CN" dirty="0"/>
              </a:p>
              <a:p>
                <a:r>
                  <a:rPr lang="zh-CN" altLang="en-US" dirty="0"/>
                  <a:t>将其它版本加前缀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总结</a:t>
                </a:r>
                <a:r>
                  <a:rPr lang="en-US" altLang="zh-CN" dirty="0"/>
                  <a:t>:</a:t>
                </a:r>
              </a:p>
              <a:p>
                <a:pPr marL="1161288" lvl="2" indent="-457200">
                  <a:buFont typeface="+mj-ea"/>
                  <a:buAutoNum type="circleNumDbPlain"/>
                </a:pPr>
                <a:r>
                  <a:rPr lang="zh-CN" altLang="en-US" dirty="0"/>
                  <a:t>更新</a:t>
                </a:r>
                <a:r>
                  <a:rPr lang="en-US" altLang="zh-CN" dirty="0"/>
                  <a:t>Svc </a:t>
                </a:r>
                <a:r>
                  <a:rPr lang="zh-CN" altLang="en-US" dirty="0"/>
                  <a:t>需要重新编译底层算法</a:t>
                </a:r>
                <a:endParaRPr lang="en-US" altLang="zh-CN" dirty="0"/>
              </a:p>
              <a:p>
                <a:pPr marL="1161288" lvl="2" indent="-457200">
                  <a:buFont typeface="+mj-ea"/>
                  <a:buAutoNum type="circleNumDbPlain"/>
                </a:pPr>
                <a:r>
                  <a:rPr lang="en-US" altLang="zh-CN" dirty="0"/>
                  <a:t>Make</a:t>
                </a:r>
                <a:r>
                  <a:rPr lang="zh-CN" altLang="en-US" dirty="0"/>
                  <a:t>会根据文件修改时间选择性编译</a:t>
                </a:r>
                <a:endParaRPr lang="en-US" altLang="zh-CN" dirty="0"/>
              </a:p>
              <a:p>
                <a:pPr marL="1161288" lvl="2" indent="-457200">
                  <a:buFont typeface="+mj-ea"/>
                  <a:buAutoNum type="circleNumDbPlain"/>
                </a:pPr>
                <a:r>
                  <a:rPr lang="zh-CN" altLang="en-US" dirty="0"/>
                  <a:t>非编译文件会根据</a:t>
                </a:r>
                <a:r>
                  <a:rPr lang="en-US" altLang="zh-CN" dirty="0"/>
                  <a:t>CMTPATH </a:t>
                </a:r>
                <a:r>
                  <a:rPr lang="zh-CN" altLang="en-US" dirty="0"/>
                  <a:t>读取</a:t>
                </a:r>
                <a:endParaRPr lang="en-US" altLang="zh-CN" dirty="0"/>
              </a:p>
              <a:p>
                <a:pPr marL="109728" indent="0">
                  <a:buNone/>
                </a:pPr>
                <a:endParaRPr lang="en-US" altLang="zh-CN" dirty="0"/>
              </a:p>
              <a:p>
                <a:pPr marL="109728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1C51B3-A094-43BD-8BBE-CC94D12B17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3130"/>
                <a:ext cx="10972800" cy="4325112"/>
              </a:xfrm>
              <a:blipFill>
                <a:blip r:embed="rId2"/>
                <a:stretch>
                  <a:fillRect t="-3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8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B1B23-BB84-41C1-9AA1-BC51325D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CgemClusterCreate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0DB7D3-A633-46BB-B085-683869B9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新几何下</a:t>
            </a:r>
            <a:r>
              <a:rPr lang="en-US" altLang="zh-CN" dirty="0"/>
              <a:t>,</a:t>
            </a:r>
            <a:r>
              <a:rPr lang="zh-CN" altLang="en-US" dirty="0"/>
              <a:t>有些读出条不存在</a:t>
            </a:r>
            <a:r>
              <a:rPr lang="en-US" altLang="zh-CN" dirty="0"/>
              <a:t>,</a:t>
            </a:r>
            <a:r>
              <a:rPr lang="zh-CN" altLang="en-US" dirty="0"/>
              <a:t>导致程序中断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GetVfromXZ</a:t>
            </a:r>
            <a:r>
              <a:rPr lang="en-US" altLang="zh-CN" dirty="0"/>
              <a:t>/</a:t>
            </a:r>
            <a:r>
              <a:rPr lang="en-US" altLang="zh-CN" dirty="0" err="1"/>
              <a:t>GetZfromXV</a:t>
            </a:r>
            <a:r>
              <a:rPr lang="en-US" altLang="zh-CN" dirty="0"/>
              <a:t> </a:t>
            </a:r>
            <a:r>
              <a:rPr lang="zh-CN" altLang="en-US" dirty="0"/>
              <a:t>变成</a:t>
            </a:r>
            <a:r>
              <a:rPr lang="en-US" altLang="zh-CN" dirty="0"/>
              <a:t>local</a:t>
            </a:r>
            <a:r>
              <a:rPr lang="zh-CN" altLang="en-US" dirty="0"/>
              <a:t>函数</a:t>
            </a:r>
            <a:r>
              <a:rPr lang="en-US" altLang="zh-CN" dirty="0"/>
              <a:t>,</a:t>
            </a:r>
            <a:r>
              <a:rPr lang="zh-CN" altLang="en-US" dirty="0"/>
              <a:t>直接用会出错</a:t>
            </a:r>
          </a:p>
        </p:txBody>
      </p:sp>
    </p:spTree>
    <p:extLst>
      <p:ext uri="{BB962C8B-B14F-4D97-AF65-F5344CB8AC3E}">
        <p14:creationId xmlns:p14="http://schemas.microsoft.com/office/powerpoint/2010/main" val="36135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E0E6F-C5E0-4741-B5BF-D0437959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69" y="541940"/>
            <a:ext cx="10972800" cy="1066800"/>
          </a:xfrm>
        </p:spPr>
        <p:txBody>
          <a:bodyPr/>
          <a:lstStyle/>
          <a:p>
            <a:r>
              <a:rPr lang="zh-CN" altLang="en-US" dirty="0"/>
              <a:t>参数残差 </a:t>
            </a:r>
            <a:r>
              <a:rPr lang="en-US" altLang="zh-CN" dirty="0"/>
              <a:t>14 VS 14-p03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441EAD32-2266-4985-9A05-B8FA30902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34" y="4072999"/>
            <a:ext cx="3131666" cy="20831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8B6804-77CD-4811-B49B-3C958DEC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9" y="1907094"/>
            <a:ext cx="2627971" cy="18028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1A5AA7-D692-4606-BA6D-F0B2ED0D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006" y="1907094"/>
            <a:ext cx="2584810" cy="17270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CE1458-5A8A-4543-B612-8FEF8736C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373" y="1824796"/>
            <a:ext cx="2840356" cy="18851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B6C595-B47E-4B3F-9B6D-98B58C56A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5761" y="1865944"/>
            <a:ext cx="2904794" cy="18851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F3599E-E574-41CD-B46C-9E8291805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900" y="4187088"/>
            <a:ext cx="2909023" cy="193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717BE8-9C72-465F-8AC6-025398761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566" y="4262851"/>
            <a:ext cx="2627971" cy="18154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E89E71-9FC7-4E93-B0A3-CC80A26EB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5761" y="4295883"/>
            <a:ext cx="2627971" cy="17494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ABD16F8-912E-4E82-A6ED-FECBAB40D4BA}"/>
                  </a:ext>
                </a:extLst>
              </p:cNvPr>
              <p:cNvSpPr/>
              <p:nvPr/>
            </p:nvSpPr>
            <p:spPr>
              <a:xfrm>
                <a:off x="1539540" y="6174172"/>
                <a:ext cx="482183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ABD16F8-912E-4E82-A6ED-FECBAB40D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40" y="6174172"/>
                <a:ext cx="482183" cy="394019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2EAE5FD-12BC-4D5B-A7B3-F9846535389A}"/>
                  </a:ext>
                </a:extLst>
              </p:cNvPr>
              <p:cNvSpPr/>
              <p:nvPr/>
            </p:nvSpPr>
            <p:spPr>
              <a:xfrm>
                <a:off x="4454082" y="6198859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2EAE5FD-12BC-4D5B-A7B3-F98465353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82" y="6198859"/>
                <a:ext cx="50199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966FC5E-7845-4C90-B45C-C307A5D090A4}"/>
                  </a:ext>
                </a:extLst>
              </p:cNvPr>
              <p:cNvSpPr/>
              <p:nvPr/>
            </p:nvSpPr>
            <p:spPr>
              <a:xfrm>
                <a:off x="7558384" y="6198859"/>
                <a:ext cx="468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966FC5E-7845-4C90-B45C-C307A5D09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384" y="6198859"/>
                <a:ext cx="46833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985D371-5973-4084-BED2-07379989ADE6}"/>
                  </a:ext>
                </a:extLst>
              </p:cNvPr>
              <p:cNvSpPr/>
              <p:nvPr/>
            </p:nvSpPr>
            <p:spPr>
              <a:xfrm>
                <a:off x="10355359" y="609009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985D371-5973-4084-BED2-07379989A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359" y="6090093"/>
                <a:ext cx="59420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0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zh-CN" dirty="0"/>
                  <a:t> deviation of cluster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𝑙𝑎𝑦𝑒𝑟</m:t>
                    </m:r>
                  </m:oMath>
                </a14:m>
                <a:r>
                  <a:rPr lang="en-US" altLang="zh-CN" dirty="0"/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59" y="2686556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27" y="2499283"/>
            <a:ext cx="4641524" cy="37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CDF81-1013-4138-A4ED-5D7914DB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GetV</a:t>
            </a:r>
            <a:r>
              <a:rPr lang="en-US" altLang="zh-CN" dirty="0"/>
              <a:t>( ) in 14 VS 14-p03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4F8EDC-CAC1-40C8-9AF1-117AA6EC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98" y="4386051"/>
            <a:ext cx="10563778" cy="8894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A7EA149-F36F-4030-B6EE-C39767DAC62D}"/>
              </a:ext>
            </a:extLst>
          </p:cNvPr>
          <p:cNvSpPr txBox="1"/>
          <p:nvPr/>
        </p:nvSpPr>
        <p:spPr>
          <a:xfrm>
            <a:off x="1004553" y="2636206"/>
            <a:ext cx="8603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几何计算更新前后</a:t>
            </a:r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en-US" altLang="zh-CN" sz="4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OnthePlane</a:t>
            </a:r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(),</a:t>
            </a:r>
            <a:r>
              <a:rPr lang="en-US" altLang="zh-CN" sz="4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GetVfromPhiZ</a:t>
            </a:r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() )</a:t>
            </a:r>
            <a:endParaRPr lang="zh-CN" altLang="en-US" sz="4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8FE17-2DD8-41AE-9417-C7004D66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StraightLine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DF67EE-DD97-4DD0-AF30-D1FC4DC0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37F53E-9905-42D1-9771-A20E3311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269" y="2949262"/>
            <a:ext cx="2298581" cy="15244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8806F7-CCA1-459C-86BD-34806F7F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106" y="2949262"/>
            <a:ext cx="2163465" cy="15244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037DB4-4F96-48C3-BBEC-9A03123CE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3" y="2846543"/>
            <a:ext cx="2560236" cy="17131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8CB1CC-C09F-41D8-948C-D54236669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835" y="2949262"/>
            <a:ext cx="2325400" cy="1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395EC-8682-4F96-9D9D-62439B2E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GetX</a:t>
            </a:r>
            <a:r>
              <a:rPr lang="en-US" altLang="zh-CN" dirty="0"/>
              <a:t>() </a:t>
            </a:r>
            <a:r>
              <a:rPr lang="en-US" altLang="zh-CN" dirty="0" err="1"/>
              <a:t>GetV</a:t>
            </a:r>
            <a:r>
              <a:rPr lang="en-US" altLang="zh-CN" dirty="0"/>
              <a:t>() in </a:t>
            </a:r>
            <a:r>
              <a:rPr lang="en-US" altLang="zh-CN" dirty="0" err="1"/>
              <a:t>straigtline</a:t>
            </a:r>
            <a:r>
              <a:rPr lang="en-US" altLang="zh-CN" dirty="0"/>
              <a:t> VS old Alg.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DE5F20-7CA4-4A26-88AE-45216117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087678-B132-4BF8-9428-E3A97622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32" y="4385787"/>
            <a:ext cx="9695238" cy="9470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E2C500-A9E9-4BEB-A39F-7F464E35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1" y="3059476"/>
            <a:ext cx="9695238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CgemGeomSvc-00-14-p03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2019 .6.27</a:t>
            </a:r>
          </a:p>
        </p:txBody>
      </p:sp>
    </p:spTree>
    <p:extLst>
      <p:ext uri="{BB962C8B-B14F-4D97-AF65-F5344CB8AC3E}">
        <p14:creationId xmlns:p14="http://schemas.microsoft.com/office/powerpoint/2010/main" val="33369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0411F-CCE6-41B6-BE91-F83DDA63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Geometry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95E752-7376-46BE-97E4-EFC07E7D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33" y="2617386"/>
            <a:ext cx="5092267" cy="2462195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60889EB-75D5-469C-86F9-22DDA377E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2718985"/>
            <a:ext cx="4849984" cy="24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050B1F-8130-4599-92A0-96BE42AB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Calculate by </a:t>
            </a:r>
            <a:r>
              <a:rPr lang="en-US" altLang="zh-CN" sz="3200" dirty="0" err="1"/>
              <a:t>ReadoutPlane</a:t>
            </a:r>
            <a:r>
              <a:rPr lang="en-US" altLang="zh-CN" sz="3200" dirty="0"/>
              <a:t> Vs </a:t>
            </a:r>
            <a:r>
              <a:rPr lang="en-US" altLang="zh-CN" sz="3200" dirty="0" err="1"/>
              <a:t>MidDriftPlane</a:t>
            </a:r>
            <a:endParaRPr lang="zh-CN" altLang="en-US" sz="320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79B7821-08C1-4A2C-A772-A178396CE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574" y="4720696"/>
            <a:ext cx="2337779" cy="15881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E6D5BEF-4F0E-49B2-A6D7-F67327062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37" y="2456036"/>
            <a:ext cx="2143357" cy="14948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5366BA-8A24-453C-91AA-A94FD5801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095" y="2355338"/>
            <a:ext cx="2272949" cy="15955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DC3530-9F25-4D4A-8958-77EE915D6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671" y="2398368"/>
            <a:ext cx="2272949" cy="15525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FD1275-EBBA-4945-8BFD-2F304E222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575" y="2340702"/>
            <a:ext cx="2337779" cy="15813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404FD0-34D1-4ED9-ACA8-9942DED73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899" y="4720696"/>
            <a:ext cx="2346101" cy="15881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72DE7E9-9FB5-4062-971B-B86EFF1B5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661" y="4720696"/>
            <a:ext cx="2478170" cy="17199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0F2E84-8253-497B-8977-DB4FAC3CC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1477" y="4720696"/>
            <a:ext cx="2478170" cy="16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11C54-F254-4712-8900-3EC1BE6A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Print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23ADC7-6164-492C-B730-A3C0FDF8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A380C3-CC3B-4F6D-BBB6-AD8CC652E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95" y="2514600"/>
            <a:ext cx="8428009" cy="29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D84FBC-5F21-451D-B54B-53E9F5140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794C5E-0E99-4E1A-BF4D-CBEF2A26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91" y="2528434"/>
            <a:ext cx="8186210" cy="2907166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84004048-B4DF-4C41-84E7-7DFD574234B6}"/>
              </a:ext>
            </a:extLst>
          </p:cNvPr>
          <p:cNvSpPr txBox="1">
            <a:spLocks/>
          </p:cNvSpPr>
          <p:nvPr/>
        </p:nvSpPr>
        <p:spPr>
          <a:xfrm>
            <a:off x="762000" y="12954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/>
              <a:t>Event Print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1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AC8F5F-7207-4B8E-ACAE-08A0A07A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F18656-DB9E-40AB-A24F-2D348D679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7ABF84-1E7B-4B76-820D-D669776E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837" y="2643744"/>
            <a:ext cx="2129214" cy="14540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46A3F5-9EB5-4B9B-A091-F717D058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13" y="2653166"/>
            <a:ext cx="2143101" cy="14540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AFBCC8-CE74-413F-A398-33C09DB4A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743" y="2653166"/>
            <a:ext cx="2129214" cy="1444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C9E7D0-307B-4C3C-9C43-0C6044290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78" y="2634129"/>
            <a:ext cx="2147279" cy="14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23" y="2611911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52" y="2483525"/>
            <a:ext cx="4299730" cy="347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/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:(0,2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  <a:blipFill>
                <a:blip r:embed="rId5"/>
                <a:stretch>
                  <a:fillRect r="-943" b="-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9DCA5-4ABF-4B31-8146-EDFC4A2C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B72AF-DA5F-468E-807C-85D9294A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06" y="1001116"/>
            <a:ext cx="3096169" cy="2651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CECA1B-3251-413E-A27A-6BA762F0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48" y="3794760"/>
            <a:ext cx="3378782" cy="2734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70AA9D-95BC-47A9-8A19-C68A56948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307" y="2281509"/>
            <a:ext cx="3445835" cy="302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A0B2C-70DE-434E-BEEA-1EFBF90E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C5D8AED-B9A0-4806-BCA9-ED8DF423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848" y="1618446"/>
            <a:ext cx="4236391" cy="3774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Polar axis: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  <a:blipFill>
                <a:blip r:embed="rId4"/>
                <a:stretch>
                  <a:fillRect l="-183"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  <a:defRPr kumimoji="0" sz="28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 typeface="Georgia"/>
                  <a:buChar char="▫"/>
                  <a:defRPr kumimoji="0" sz="26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4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2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0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: ±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:(0,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Polar axis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  <a:blipFill>
                <a:blip r:embed="rId5"/>
                <a:stretch>
                  <a:fillRect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/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   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  <a:blipFill>
                <a:blip r:embed="rId6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26D6A2A0-59CB-4376-A47D-A6466BCE0BD3}"/>
              </a:ext>
            </a:extLst>
          </p:cNvPr>
          <p:cNvSpPr/>
          <p:nvPr/>
        </p:nvSpPr>
        <p:spPr>
          <a:xfrm>
            <a:off x="3685591" y="3164378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7C529A9-86AD-46D6-BA60-9FB8803E56BF}"/>
              </a:ext>
            </a:extLst>
          </p:cNvPr>
          <p:cNvSpPr/>
          <p:nvPr/>
        </p:nvSpPr>
        <p:spPr>
          <a:xfrm>
            <a:off x="4917232" y="5587227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zh-CN" dirty="0"/>
                  <a:t> deviation of cluster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𝑙𝑎𝑦𝑒𝑟</m:t>
                    </m:r>
                  </m:oMath>
                </a14:m>
                <a:r>
                  <a:rPr lang="en-US" altLang="zh-CN" dirty="0"/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67376-3E3F-4AB9-BD4E-B78E44C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Z CLUSTER =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8AB7E8-022C-4CE3-8E41-D1490D8F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34500 EVENTS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E2AB4D-5FE2-420B-AC46-802A5438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67" y="3060440"/>
            <a:ext cx="1967785" cy="19352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66F867-290D-4F07-A890-352D302E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20" y="3134277"/>
            <a:ext cx="4057915" cy="19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培训演示文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494_TF03460604" id="{497F7A61-B52F-47CA-A08F-2B310BFFB5D9}" vid="{917F7D93-DFDC-480E-94E9-A8AEB525E711}"/>
    </a:ext>
  </a:extLst>
</a:theme>
</file>

<file path=ppt/theme/theme2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培训演示文稿</Template>
  <TotalTime>22540</TotalTime>
  <Words>617</Words>
  <Application>Microsoft Office PowerPoint</Application>
  <PresentationFormat>宽屏</PresentationFormat>
  <Paragraphs>171</Paragraphs>
  <Slides>48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微软雅黑</vt:lpstr>
      <vt:lpstr>Arial</vt:lpstr>
      <vt:lpstr>Calibri</vt:lpstr>
      <vt:lpstr>Cambria Math</vt:lpstr>
      <vt:lpstr>Georgia</vt:lpstr>
      <vt:lpstr>Wingdings 2</vt:lpstr>
      <vt:lpstr>培训演示文稿</vt:lpstr>
      <vt:lpstr>Cosmic ray reconstruct</vt:lpstr>
      <vt:lpstr>Simulation</vt:lpstr>
      <vt:lpstr>Cluster</vt:lpstr>
      <vt:lpstr>Parameter  d_ρ  ϕ_0  Z_0  tgλ</vt:lpstr>
      <vt:lpstr>Parameter  d_ρ  ϕ_0  Z_0  tgλ</vt:lpstr>
      <vt:lpstr>When d_ρ→0</vt:lpstr>
      <vt:lpstr>PowerPoint 演示文稿</vt:lpstr>
      <vt:lpstr>FCN</vt:lpstr>
      <vt:lpstr> Z CLUSTER = 2</vt:lpstr>
      <vt:lpstr>PowerPoint 演示文稿</vt:lpstr>
      <vt:lpstr>PowerPoint 演示文稿</vt:lpstr>
      <vt:lpstr> fit vers initial</vt:lpstr>
      <vt:lpstr>Z cluster =3</vt:lpstr>
      <vt:lpstr>Z cluster =4</vt:lpstr>
      <vt:lpstr>Z cluster =1</vt:lpstr>
      <vt:lpstr>132492 events</vt:lpstr>
      <vt:lpstr>PowerPoint 演示文稿</vt:lpstr>
      <vt:lpstr>CGEM straight line fit</vt:lpstr>
      <vt:lpstr>FCN</vt:lpstr>
      <vt:lpstr>after Fit3  VS  after Fit2         Δpar/par≈10^(-6)</vt:lpstr>
      <vt:lpstr>Parameter Fit Error              par/E_par    ≈10^(-4)</vt:lpstr>
      <vt:lpstr>PowerPoint 演示文稿</vt:lpstr>
      <vt:lpstr>Check  class StraightLine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CGEM straight line fit</vt:lpstr>
      <vt:lpstr>PowerPoint 演示文稿</vt:lpstr>
      <vt:lpstr>PowerPoint 演示文稿</vt:lpstr>
      <vt:lpstr>PowerPoint 演示文稿</vt:lpstr>
      <vt:lpstr>CgemGeomSvc-00-14-p03</vt:lpstr>
      <vt:lpstr>CgemGeomSvc-00-14-p03</vt:lpstr>
      <vt:lpstr>编译</vt:lpstr>
      <vt:lpstr>CgemClusterCreate</vt:lpstr>
      <vt:lpstr>参数残差 14 VS 14-p03</vt:lpstr>
      <vt:lpstr>FCN</vt:lpstr>
      <vt:lpstr>GetV( ) in 14 VS 14-p03</vt:lpstr>
      <vt:lpstr>StraightLine</vt:lpstr>
      <vt:lpstr>GetX() GetV() in straigtline VS old Alg.</vt:lpstr>
      <vt:lpstr>CgemGeomSvc-00-14-p03</vt:lpstr>
      <vt:lpstr>New Geometry</vt:lpstr>
      <vt:lpstr>Calculate by ReadoutPlane Vs MidDriftPlane</vt:lpstr>
      <vt:lpstr>Event Print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宏鹏</dc:creator>
  <cp:lastModifiedBy>王 宏鹏</cp:lastModifiedBy>
  <cp:revision>132</cp:revision>
  <dcterms:created xsi:type="dcterms:W3CDTF">2018-08-28T05:03:16Z</dcterms:created>
  <dcterms:modified xsi:type="dcterms:W3CDTF">2019-06-27T05:57:28Z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