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CEPC beam energy calibration with 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compton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scattering method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Yongsheng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Huang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CEPC energy calibration working group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3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3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herenkov fiber detector</a:t>
            </a:r>
            <a:r>
              <a:rPr lang="en-US" altLang="zh-CN" sz="31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Xiaofei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Lan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Meiyu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Si, 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Jianyong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Zhang)</a:t>
            </a:r>
            <a:r>
              <a:rPr lang="en-US" altLang="zh-CN" sz="31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3micrometers-16micrometers available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Cherenkov radia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ion in the fiber :</a:t>
            </a: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herenkov photon number/electron number satisfies: ( the new simulation results)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512" y="2420888"/>
            <a:ext cx="5037414" cy="2421150"/>
            <a:chOff x="0" y="0"/>
            <a:chExt cx="6197765" cy="2464257"/>
          </a:xfrm>
        </p:grpSpPr>
        <p:sp>
          <p:nvSpPr>
            <p:cNvPr id="5" name="流程图: 联系 4"/>
            <p:cNvSpPr/>
            <p:nvPr/>
          </p:nvSpPr>
          <p:spPr>
            <a:xfrm>
              <a:off x="1380435" y="666909"/>
              <a:ext cx="1244010" cy="1305155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流程图: 联系 5"/>
            <p:cNvSpPr/>
            <p:nvPr/>
          </p:nvSpPr>
          <p:spPr>
            <a:xfrm>
              <a:off x="2254103" y="857425"/>
              <a:ext cx="925032" cy="930347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流程图: 联系 6"/>
            <p:cNvSpPr/>
            <p:nvPr/>
          </p:nvSpPr>
          <p:spPr>
            <a:xfrm>
              <a:off x="255182" y="453385"/>
              <a:ext cx="1786270" cy="1733107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V="1">
              <a:off x="0" y="1319939"/>
              <a:ext cx="4688959" cy="85061"/>
            </a:xfrm>
            <a:prstGeom prst="straightConnector1">
              <a:avLst/>
            </a:prstGeom>
            <a:ln w="28575">
              <a:solidFill>
                <a:srgbClr val="282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6824" y="171618"/>
              <a:ext cx="3955312" cy="11376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55182" y="1337213"/>
              <a:ext cx="4066953" cy="1127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148317" y="453385"/>
              <a:ext cx="244548" cy="951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2099044" y="700587"/>
              <a:ext cx="122274" cy="6804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729909" y="876913"/>
              <a:ext cx="61137" cy="485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4"/>
            <p:cNvSpPr txBox="1"/>
            <p:nvPr/>
          </p:nvSpPr>
          <p:spPr>
            <a:xfrm>
              <a:off x="1270572" y="0"/>
              <a:ext cx="536575" cy="487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微软雅黑"/>
                  <a:cs typeface="Times New Roman"/>
                </a:rPr>
                <a:t>C        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790784" y="902937"/>
              <a:ext cx="601980" cy="487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Arial"/>
                  <a:ea typeface="微软雅黑"/>
                  <a:cs typeface="Times New Roman"/>
                </a:rPr>
                <a:t>A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7"/>
                <p:cNvSpPr txBox="1"/>
                <p:nvPr/>
              </p:nvSpPr>
              <p:spPr>
                <a:xfrm>
                  <a:off x="2554213" y="1174413"/>
                  <a:ext cx="503603" cy="613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微软雅黑"/>
                                <a:cs typeface="Times New Roman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微软雅黑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sz="1200" dirty="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19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213" y="1174413"/>
                  <a:ext cx="503603" cy="6132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8"/>
                <p:cNvSpPr txBox="1"/>
                <p:nvPr/>
              </p:nvSpPr>
              <p:spPr>
                <a:xfrm>
                  <a:off x="1894315" y="1275358"/>
                  <a:ext cx="517132" cy="58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微软雅黑"/>
                                <a:cs typeface="Times New Roman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微软雅黑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20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315" y="1275358"/>
                  <a:ext cx="517132" cy="5851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29"/>
            <p:cNvSpPr txBox="1"/>
            <p:nvPr/>
          </p:nvSpPr>
          <p:spPr>
            <a:xfrm>
              <a:off x="4061044" y="1309306"/>
              <a:ext cx="536575" cy="487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Arial"/>
                  <a:ea typeface="微软雅黑"/>
                  <a:cs typeface="Times New Roman"/>
                </a:rPr>
                <a:t>B</a:t>
              </a:r>
              <a:endParaRPr lang="zh-CN" sz="1200" dirty="0">
                <a:effectLst/>
                <a:latin typeface="宋体"/>
                <a:cs typeface="宋体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3536800" y="308906"/>
              <a:ext cx="2660965" cy="7160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altLang="zh-CN" sz="1600" b="1" kern="1200" dirty="0" smtClean="0">
                  <a:solidFill>
                    <a:srgbClr val="000000"/>
                  </a:solidFill>
                  <a:effectLst/>
                  <a:latin typeface="Arial"/>
                  <a:ea typeface="微软雅黑"/>
                  <a:cs typeface="Times New Roman"/>
                </a:rPr>
                <a:t>particle momentum direction </a:t>
              </a:r>
              <a:endParaRPr lang="zh-CN" sz="1200" dirty="0">
                <a:effectLst/>
                <a:latin typeface="宋体"/>
                <a:cs typeface="宋体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1073888" y="1145310"/>
              <a:ext cx="268472" cy="364168"/>
            </a:xfrm>
            <a:prstGeom prst="arc">
              <a:avLst>
                <a:gd name="adj1" fmla="val 16200000"/>
                <a:gd name="adj2" fmla="val 1020015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32"/>
                <p:cNvSpPr txBox="1"/>
                <p:nvPr/>
              </p:nvSpPr>
              <p:spPr>
                <a:xfrm>
                  <a:off x="1276544" y="705803"/>
                  <a:ext cx="115792" cy="538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微软雅黑"/>
                            <a:cs typeface="Times New Roman"/>
                          </a:rPr>
                          <m:t>𝜽</m:t>
                        </m:r>
                      </m:oMath>
                    </m:oMathPara>
                  </a14:m>
                  <a:endParaRPr lang="zh-CN" sz="1200" dirty="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24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544" y="705803"/>
                  <a:ext cx="115792" cy="5387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6667" r="-17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弧形 21"/>
            <p:cNvSpPr/>
            <p:nvPr/>
          </p:nvSpPr>
          <p:spPr>
            <a:xfrm flipH="1">
              <a:off x="3806456" y="1171000"/>
              <a:ext cx="106325" cy="287123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34"/>
                <p:cNvSpPr txBox="1"/>
                <p:nvPr/>
              </p:nvSpPr>
              <p:spPr>
                <a:xfrm>
                  <a:off x="3372017" y="979787"/>
                  <a:ext cx="329565" cy="487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  <m:t>𝜱</m:t>
                        </m:r>
                      </m:oMath>
                    </m:oMathPara>
                  </a14:m>
                  <a:endParaRPr lang="zh-CN" sz="1200" dirty="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26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017" y="979787"/>
                  <a:ext cx="329565" cy="48768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78" y="1488119"/>
            <a:ext cx="3963122" cy="32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48950" y="2021056"/>
                <a:ext cx="2270109" cy="639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 smtClean="0">
                                  <a:latin typeface="Cambria Math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en-US" altLang="zh-CN" sz="24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altLang="zh-CN" sz="24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CN" sz="2400" b="1" i="1" smtClean="0">
                                  <a:latin typeface="Cambria Math"/>
                                </a:rPr>
                                <m:t>𝟒𝟓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50" y="2021056"/>
                <a:ext cx="2270109" cy="6394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7776" y="5877272"/>
                <a:ext cx="4320480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altLang="zh-CN" sz="20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𝒎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altLang="zh-CN" sz="20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altLang="zh-CN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  <a:ea typeface="Cambria Math"/>
                                </a:rPr>
                                <m:t>𝟒𝟓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  <a:ea typeface="Cambria Math"/>
                                </a:rPr>
                                <m:t>𝑴𝒆𝑽</m:t>
                              </m:r>
                            </m:den>
                          </m:f>
                        </m:sup>
                      </m:sSup>
                      <m:r>
                        <a:rPr lang="en-US" altLang="zh-CN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6" y="5877272"/>
                <a:ext cx="4320480" cy="7203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4412268" y="4838671"/>
            <a:ext cx="4624227" cy="1766491"/>
            <a:chOff x="593784" y="1381437"/>
            <a:chExt cx="8070370" cy="4955197"/>
          </a:xfrm>
        </p:grpSpPr>
        <p:grpSp>
          <p:nvGrpSpPr>
            <p:cNvPr id="28" name="组合 27"/>
            <p:cNvGrpSpPr/>
            <p:nvPr/>
          </p:nvGrpSpPr>
          <p:grpSpPr>
            <a:xfrm>
              <a:off x="3009453" y="1381437"/>
              <a:ext cx="5279105" cy="3496714"/>
              <a:chOff x="2627784" y="1419622"/>
              <a:chExt cx="3447972" cy="2186837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2627784" y="1419622"/>
                <a:ext cx="3447972" cy="2186837"/>
                <a:chOff x="1272584" y="478464"/>
                <a:chExt cx="7035200" cy="3508745"/>
              </a:xfrm>
            </p:grpSpPr>
            <p:grpSp>
              <p:nvGrpSpPr>
                <p:cNvPr id="48" name="组合 47"/>
                <p:cNvGrpSpPr/>
                <p:nvPr/>
              </p:nvGrpSpPr>
              <p:grpSpPr>
                <a:xfrm>
                  <a:off x="3703700" y="1857110"/>
                  <a:ext cx="2257724" cy="1088104"/>
                  <a:chOff x="3572571" y="1871325"/>
                  <a:chExt cx="2257724" cy="1088104"/>
                </a:xfrm>
              </p:grpSpPr>
              <p:sp>
                <p:nvSpPr>
                  <p:cNvPr id="58" name="流程图: 联系 57"/>
                  <p:cNvSpPr/>
                  <p:nvPr/>
                </p:nvSpPr>
                <p:spPr>
                  <a:xfrm>
                    <a:off x="3572571" y="1871325"/>
                    <a:ext cx="233916" cy="1073889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9" name="直接连接符 58"/>
                  <p:cNvCxnSpPr>
                    <a:stCxn id="58" idx="0"/>
                  </p:cNvCxnSpPr>
                  <p:nvPr/>
                </p:nvCxnSpPr>
                <p:spPr>
                  <a:xfrm>
                    <a:off x="3689529" y="1871325"/>
                    <a:ext cx="2020186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3703700" y="2959429"/>
                    <a:ext cx="2020186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流程图: 联系 60"/>
                  <p:cNvSpPr/>
                  <p:nvPr/>
                </p:nvSpPr>
                <p:spPr>
                  <a:xfrm>
                    <a:off x="5596379" y="1885496"/>
                    <a:ext cx="233916" cy="1073889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9" name="矩形 48"/>
                <p:cNvSpPr/>
                <p:nvPr/>
              </p:nvSpPr>
              <p:spPr>
                <a:xfrm>
                  <a:off x="1275908" y="1052624"/>
                  <a:ext cx="5348176" cy="293458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 flipV="1">
                  <a:off x="1275908" y="478465"/>
                  <a:ext cx="1672849" cy="57415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6599498" y="478464"/>
                  <a:ext cx="1672849" cy="57415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2934586" y="478464"/>
                  <a:ext cx="5337761" cy="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8272347" y="478465"/>
                  <a:ext cx="0" cy="29169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6634935" y="3395444"/>
                  <a:ext cx="1672849" cy="57415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2934586" y="478465"/>
                  <a:ext cx="0" cy="29169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 flipV="1">
                  <a:off x="1272584" y="3413050"/>
                  <a:ext cx="1672849" cy="57415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2916946" y="3406076"/>
                  <a:ext cx="5337761" cy="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流程图: 联系 46"/>
              <p:cNvSpPr/>
              <p:nvPr/>
            </p:nvSpPr>
            <p:spPr>
              <a:xfrm>
                <a:off x="3380159" y="2570270"/>
                <a:ext cx="101009" cy="133873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292649" y="3730232"/>
              <a:ext cx="2371505" cy="2606402"/>
              <a:chOff x="4646068" y="2736003"/>
              <a:chExt cx="1510553" cy="2320723"/>
            </a:xfrm>
          </p:grpSpPr>
          <p:cxnSp>
            <p:nvCxnSpPr>
              <p:cNvPr id="44" name="直接箭头连接符 43"/>
              <p:cNvCxnSpPr/>
              <p:nvPr/>
            </p:nvCxnSpPr>
            <p:spPr>
              <a:xfrm>
                <a:off x="4646068" y="2736003"/>
                <a:ext cx="936104" cy="108012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925798" y="3903649"/>
                    <a:ext cx="1230823" cy="1153077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 smtClean="0"/>
                      <a:t>R=5</a:t>
                    </a:r>
                    <a14:m>
                      <m:oMath xmlns:m="http://schemas.openxmlformats.org/officeDocument/2006/math">
                        <m:r>
                          <a:rPr lang="en-US" altLang="zh-CN" sz="1200" b="1" i="1">
                            <a:latin typeface="Cambria Math"/>
                          </a:rPr>
                          <m:t>𝛍</m:t>
                        </m:r>
                        <m:r>
                          <a:rPr lang="en-US" altLang="zh-CN" sz="1200" b="1" i="1">
                            <a:latin typeface="Cambria Math"/>
                          </a:rPr>
                          <m:t>𝐦</m:t>
                        </m:r>
                      </m:oMath>
                    </a14:m>
                    <a:r>
                      <a:rPr lang="zh-CN" altLang="zh-CN" sz="1200" b="1" dirty="0" smtClean="0"/>
                      <a:t>，</a:t>
                    </a:r>
                    <a:r>
                      <a:rPr lang="en-US" altLang="zh-CN" sz="1200" b="1" dirty="0" smtClean="0"/>
                      <a:t>L=40</a:t>
                    </a:r>
                    <a14:m>
                      <m:oMath xmlns:m="http://schemas.openxmlformats.org/officeDocument/2006/math">
                        <m:r>
                          <a:rPr lang="en-US" altLang="zh-CN" sz="1200" b="1" i="1">
                            <a:latin typeface="Cambria Math"/>
                          </a:rPr>
                          <m:t>𝛍</m:t>
                        </m:r>
                        <m:r>
                          <a:rPr lang="en-US" altLang="zh-CN" sz="1200" b="1" i="1">
                            <a:latin typeface="Cambria Math"/>
                          </a:rPr>
                          <m:t>𝐦</m:t>
                        </m:r>
                      </m:oMath>
                    </a14:m>
                    <a:r>
                      <a:rPr lang="en-US" altLang="zh-CN" sz="1200" b="1" dirty="0"/>
                      <a:t> </a:t>
                    </a:r>
                    <a:r>
                      <a:rPr lang="en-US" altLang="zh-CN" sz="1200" b="1" dirty="0" smtClean="0"/>
                      <a:t> fiber</a:t>
                    </a:r>
                    <a:r>
                      <a:rPr lang="zh-CN" altLang="en-US" sz="1200" b="1" dirty="0" smtClean="0"/>
                      <a:t>。</a:t>
                    </a:r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5798" y="3903649"/>
                    <a:ext cx="1230823" cy="115307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52" t="-1316" r="-14365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组合 30"/>
            <p:cNvGrpSpPr/>
            <p:nvPr/>
          </p:nvGrpSpPr>
          <p:grpSpPr>
            <a:xfrm>
              <a:off x="593784" y="3337711"/>
              <a:ext cx="3753291" cy="2907017"/>
              <a:chOff x="258021" y="2656849"/>
              <a:chExt cx="3240361" cy="163217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58021" y="3755814"/>
                <a:ext cx="3240361" cy="53320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err="1" smtClean="0"/>
                  <a:t>E_e</a:t>
                </a:r>
                <a:r>
                  <a:rPr lang="en-US" altLang="zh-CN" sz="1600" b="1" dirty="0" smtClean="0"/>
                  <a:t>=120GeV</a:t>
                </a:r>
                <a:endParaRPr lang="zh-CN" altLang="en-US" sz="1600" b="1" dirty="0"/>
              </a:p>
            </p:txBody>
          </p:sp>
          <p:cxnSp>
            <p:nvCxnSpPr>
              <p:cNvPr id="41" name="直接箭头连接符 40"/>
              <p:cNvCxnSpPr/>
              <p:nvPr/>
            </p:nvCxnSpPr>
            <p:spPr>
              <a:xfrm flipH="1">
                <a:off x="2420930" y="2656849"/>
                <a:ext cx="998942" cy="77068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箭头连接符 31"/>
            <p:cNvCxnSpPr/>
            <p:nvPr/>
          </p:nvCxnSpPr>
          <p:spPr>
            <a:xfrm>
              <a:off x="1778892" y="3436775"/>
              <a:ext cx="824233" cy="112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33540" y="2949240"/>
              <a:ext cx="792088" cy="103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Z</a:t>
              </a:r>
              <a:endParaRPr lang="zh-CN" altLang="en-US" b="1" dirty="0"/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5663471" y="3352390"/>
              <a:ext cx="824233" cy="112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76748" y="3196793"/>
              <a:ext cx="792088" cy="103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Z</a:t>
              </a:r>
              <a:endParaRPr lang="zh-CN" altLang="en-US" b="1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 flipV="1">
              <a:off x="5638214" y="2337415"/>
              <a:ext cx="25257" cy="102380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695617" y="2147007"/>
              <a:ext cx="792088" cy="103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y</a:t>
              </a:r>
              <a:endParaRPr lang="zh-CN" altLang="en-US" b="1" dirty="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V="1">
              <a:off x="5663471" y="2734556"/>
              <a:ext cx="469793" cy="61783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33540" y="2516341"/>
              <a:ext cx="792088" cy="103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x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8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Simulation results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12777"/>
                <a:ext cx="8215553" cy="469641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Systematical errors for 1MeV@120GeV: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/>
                      </a:rPr>
                      <m:t>𝜹</m:t>
                    </m:r>
                    <m:sSub>
                      <m:sSubPr>
                        <m:ctrlPr>
                          <a:rPr lang="en-US" altLang="zh-CN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𝒃𝒆𝒂𝒎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</a:rPr>
                      <m:t>𝟏</m:t>
                    </m:r>
                    <m:r>
                      <a:rPr lang="en-US" altLang="zh-CN" sz="1800" b="1" i="1" smtClean="0">
                        <a:latin typeface="Cambria Math"/>
                      </a:rPr>
                      <m:t>.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𝑴𝒆𝑽</m:t>
                    </m:r>
                  </m:oMath>
                </a14:m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 for 10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/>
                      </a:rPr>
                      <m:t>𝝁</m:t>
                    </m:r>
                    <m:r>
                      <a:rPr lang="en-US" altLang="zh-CN" sz="18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/>
                      </a:rPr>
                      <m:t>𝜹</m:t>
                    </m:r>
                    <m:sSub>
                      <m:sSubPr>
                        <m:ctrlPr>
                          <a:rPr lang="en-US" altLang="zh-CN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𝒃𝒆𝒂𝒎</m:t>
                        </m:r>
                      </m:sub>
                    </m:sSub>
                  </m:oMath>
                </a14:m>
                <a:endParaRPr lang="en-US" altLang="zh-CN" sz="18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From synchrotron radiation and magnetic field</a:t>
                </a:r>
                <a:r>
                  <a:rPr lang="zh-CN" altLang="en-US" sz="1800" b="1" dirty="0" smtClean="0">
                    <a:latin typeface="微软雅黑" pitchFamily="34" charset="-122"/>
                    <a:ea typeface="微软雅黑" pitchFamily="34" charset="-122"/>
                  </a:rPr>
                  <a:t>：</a:t>
                </a: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With the correction (the energy loss can be calculated): 0.1MeV </a:t>
                </a: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The uncertainty of the angle between the detector place and the incident beam: 0.5mrad--------0.9MeV</a:t>
                </a:r>
                <a:endParaRPr lang="en-US" altLang="zh-CN" sz="18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The derivation of the calculated energy with the truth:11.5MeV, </a:t>
                </a: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which can be corrected back.</a:t>
                </a:r>
              </a:p>
              <a:p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Statistical errors</a:t>
                </a:r>
                <a:r>
                  <a:rPr lang="zh-CN" altLang="en-US" sz="1800" b="1" dirty="0" smtClean="0">
                    <a:latin typeface="微软雅黑" pitchFamily="34" charset="-122"/>
                    <a:ea typeface="微软雅黑" pitchFamily="34" charset="-122"/>
                  </a:rPr>
                  <a:t>： </a:t>
                </a: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 0.5MeV</a:t>
                </a:r>
              </a:p>
              <a:p>
                <a:pPr marL="0" indent="0">
                  <a:buNone/>
                </a:pP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Scattered electrons: </a:t>
                </a:r>
              </a:p>
              <a:p>
                <a:pPr marL="0" indent="0">
                  <a:buNone/>
                </a:pP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The function to </a:t>
                </a:r>
                <a:r>
                  <a:rPr lang="en-US" altLang="zh-CN" sz="1800" b="1" dirty="0" err="1" smtClean="0">
                    <a:latin typeface="微软雅黑" pitchFamily="34" charset="-122"/>
                    <a:ea typeface="微软雅黑" pitchFamily="34" charset="-122"/>
                  </a:rPr>
                  <a:t>sim</a:t>
                </a:r>
                <a:r>
                  <a:rPr lang="en-US" altLang="zh-CN" sz="1800" b="1" dirty="0">
                    <a:latin typeface="微软雅黑" pitchFamily="34" charset="-122"/>
                    <a:ea typeface="微软雅黑" pitchFamily="34" charset="-122"/>
                  </a:rPr>
                  <a:t>.</a:t>
                </a:r>
                <a:r>
                  <a:rPr lang="zh-CN" altLang="en-US" sz="1800" b="1" dirty="0" smtClean="0">
                    <a:latin typeface="微软雅黑" pitchFamily="34" charset="-122"/>
                    <a:ea typeface="微软雅黑" pitchFamily="34" charset="-122"/>
                  </a:rPr>
                  <a:t>：</a:t>
                </a: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The main beam</a:t>
                </a:r>
                <a:r>
                  <a:rPr lang="zh-CN" altLang="en-US" sz="1800" b="1" dirty="0" smtClean="0">
                    <a:latin typeface="微软雅黑" pitchFamily="34" charset="-122"/>
                    <a:ea typeface="微软雅黑" pitchFamily="34" charset="-122"/>
                  </a:rPr>
                  <a:t>：</a:t>
                </a:r>
                <a:endParaRPr lang="zh-CN" altLang="en-US" sz="18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12777"/>
                <a:ext cx="8215553" cy="4696410"/>
              </a:xfrm>
              <a:blipFill rotWithShape="1">
                <a:blip r:embed="rId2"/>
                <a:stretch>
                  <a:fillRect l="-593" t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09" y="4933725"/>
            <a:ext cx="4838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8" y="5985918"/>
            <a:ext cx="60864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5431579"/>
            <a:ext cx="2790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59" y="1556792"/>
            <a:ext cx="3057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1"/>
            <a:ext cx="4968552" cy="100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For other energy modes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54980" cy="38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We need to do: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Test the </a:t>
            </a:r>
            <a:r>
              <a:rPr lang="en-US" altLang="zh-CN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compton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scattering in 10Hall: time synchronization and spatial alignment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Design and Test the CVD diamond detector and Si detector in 10Hall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Design and Test the gamma-ray detector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Design and Test the new Cherenkov fiber detector: flux of photon and the position uncertainty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To make sure the extraction works</a:t>
            </a: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73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4852" y="2967335"/>
            <a:ext cx="799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attentions!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Working group and collaborations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07721"/>
            <a:ext cx="6840760" cy="499715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IHEP: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Xinchou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Lou,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Yongsheng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Huang,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Guangyi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Tang,Manqi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Ruan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Jianyong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Zhang,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Guangpeng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An, Yuan Chen(Magnetic design),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Yiwei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Wang(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extration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system),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Zhe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Duan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Guanglei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Xu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(timing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comtrol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 Gang Wu(spatial alignment),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Hongbo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Zhu (Si detector),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Shanhong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Chen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CIAE: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Naiyan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Wang(Compton scattering system design),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Baozhen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Zhao(laser system),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Xiaofeng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Xi (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time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synchronization) 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China West Normal University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Xiaofei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Lan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Meiyu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Si(simulation of the Cherenkov radiation, the simulation of new fiber detector)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University of Science and Technology of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China: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Shubin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Liu,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Changqing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Feng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 electronic system and test)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CERN factory &amp; CIVIDEC: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CEO, CVD diamond detector and test</a:t>
            </a: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8227" r="78925" b="63194"/>
          <a:stretch/>
        </p:blipFill>
        <p:spPr bwMode="auto">
          <a:xfrm>
            <a:off x="7668344" y="1484784"/>
            <a:ext cx="942109" cy="107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5"/>
          <a:stretch/>
        </p:blipFill>
        <p:spPr>
          <a:xfrm>
            <a:off x="6725165" y="2924944"/>
            <a:ext cx="2359301" cy="770384"/>
          </a:xfrm>
          <a:prstGeom prst="rect">
            <a:avLst/>
          </a:prstGeom>
        </p:spPr>
      </p:pic>
      <p:pic>
        <p:nvPicPr>
          <p:cNvPr id="1026" name="Picture 2" descr="https://ss0.baidu.com/6ONWsjip0QIZ8tyhnq/it/u=2325263049,1478575900&amp;fm=58&amp;bpow=1280&amp;bpoh=1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90" y="3861048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1.baidu.com/6ONXsjip0QIZ8tyhnq/it/u=3623014369,3274114902&amp;fm=58&amp;bpow=465&amp;bpoh=4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35" y="5013574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ividec.at/W-Site/public_graphics/logo345x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80398"/>
            <a:ext cx="3286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Physics requires and system design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Beam Extraction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Compton scattering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Analytic magnetic field and the drift segment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The detection system: CVD diamond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+ Silicon pixel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detector; the new Cherenkov fiber detector;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The simulation and data processing</a:t>
            </a: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4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Physics requires and system design</a:t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Higgs mass measurement: 1MeV@120GeV</a:t>
            </a:r>
          </a:p>
          <a:p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43" y="1826591"/>
            <a:ext cx="6069598" cy="23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3866195" y="2796497"/>
            <a:ext cx="360040" cy="19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080846" y="1826591"/>
            <a:ext cx="1210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Compton </a:t>
            </a: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Scattering region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>
            <a:stCxn id="5" idx="2"/>
          </p:cNvCxnSpPr>
          <p:nvPr/>
        </p:nvCxnSpPr>
        <p:spPr>
          <a:xfrm>
            <a:off x="3686175" y="2657588"/>
            <a:ext cx="180020" cy="270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812360" y="3933056"/>
            <a:ext cx="216024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065"/>
            <a:ext cx="36861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3080846" y="3429000"/>
            <a:ext cx="965369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b="1" dirty="0" smtClean="0">
                <a:latin typeface="微软雅黑" pitchFamily="34" charset="-122"/>
                <a:ea typeface="微软雅黑" pitchFamily="34" charset="-122"/>
              </a:rPr>
              <a:t>Calibration system</a:t>
            </a:r>
            <a:endParaRPr lang="zh-CN" altLang="en-US" sz="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637" y="5805264"/>
            <a:ext cx="965369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b="1" dirty="0" smtClean="0">
                <a:latin typeface="微软雅黑" pitchFamily="34" charset="-122"/>
                <a:ea typeface="微软雅黑" pitchFamily="34" charset="-122"/>
              </a:rPr>
              <a:t>Calibration system</a:t>
            </a:r>
            <a:endParaRPr lang="zh-CN" altLang="en-US" sz="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536" y="3435571"/>
            <a:ext cx="965369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b="1" dirty="0" smtClean="0">
                <a:latin typeface="微软雅黑" pitchFamily="34" charset="-122"/>
                <a:ea typeface="微软雅黑" pitchFamily="34" charset="-122"/>
              </a:rPr>
              <a:t>Calibration system</a:t>
            </a:r>
            <a:endParaRPr lang="zh-CN" altLang="en-US" sz="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37394" y="5733256"/>
            <a:ext cx="965369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b="1" dirty="0" smtClean="0">
                <a:latin typeface="微软雅黑" pitchFamily="34" charset="-122"/>
                <a:ea typeface="微软雅黑" pitchFamily="34" charset="-122"/>
              </a:rPr>
              <a:t>Calibration system</a:t>
            </a:r>
            <a:endParaRPr lang="zh-CN" altLang="en-US" sz="7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箭头连接符 10"/>
          <p:cNvCxnSpPr>
            <a:stCxn id="16" idx="7"/>
          </p:cNvCxnSpPr>
          <p:nvPr/>
        </p:nvCxnSpPr>
        <p:spPr>
          <a:xfrm flipV="1">
            <a:off x="3561388" y="5666076"/>
            <a:ext cx="419156" cy="172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17489" y="5301208"/>
            <a:ext cx="121660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extraction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266557" y="5220739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Compton scattering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480031" y="5174823"/>
            <a:ext cx="12089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Magnetic &amp;drift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7674141" y="4906491"/>
            <a:ext cx="1175039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detection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0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5435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Beam 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Extraction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400" b="1" dirty="0" err="1">
                <a:latin typeface="微软雅黑" pitchFamily="34" charset="-122"/>
                <a:ea typeface="微软雅黑" pitchFamily="34" charset="-122"/>
              </a:rPr>
              <a:t>Yiwei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Wang, Yuan Chen) </a:t>
            </a:r>
            <a:endParaRPr lang="zh-CN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74538"/>
            <a:ext cx="2232075" cy="16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91308"/>
            <a:ext cx="2088232" cy="15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563889" y="5166104"/>
            <a:ext cx="2160240" cy="1575264"/>
            <a:chOff x="3563889" y="5166104"/>
            <a:chExt cx="2160240" cy="15752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9" y="5166104"/>
              <a:ext cx="2160240" cy="157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16374" y="5694472"/>
                  <a:ext cx="469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374" y="5694472"/>
                  <a:ext cx="4698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32040" y="6165304"/>
                  <a:ext cx="477502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6165304"/>
                  <a:ext cx="477502" cy="3912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箭头连接符 3"/>
            <p:cNvCxnSpPr/>
            <p:nvPr/>
          </p:nvCxnSpPr>
          <p:spPr>
            <a:xfrm>
              <a:off x="4067944" y="5879138"/>
              <a:ext cx="0" cy="2141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5652120" y="5663114"/>
              <a:ext cx="0" cy="2141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467544" y="876353"/>
                <a:ext cx="8229600" cy="17553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Design requirement</a:t>
                </a:r>
              </a:p>
              <a:p>
                <a:pPr lvl="1"/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beam at the interaction point of beam and laser</a:t>
                </a:r>
              </a:p>
              <a:p>
                <a:pPr lvl="1"/>
                <a:endParaRPr lang="en-US" altLang="zh-CN" sz="18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lvl="1"/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beam at the end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𝑬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1800" b="1" dirty="0">
                    <a:latin typeface="微软雅黑" pitchFamily="34" charset="-122"/>
                    <a:ea typeface="微软雅黑" pitchFamily="34" charset="-122"/>
                  </a:rPr>
                  <a:t>%</a:t>
                </a:r>
                <a:r>
                  <a:rPr lang="zh-CN" altLang="en-US" sz="1800" b="1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1800" b="1" dirty="0" smtClean="0">
                    <a:latin typeface="微软雅黑" pitchFamily="34" charset="-122"/>
                    <a:ea typeface="微软雅黑" pitchFamily="34" charset="-122"/>
                  </a:rPr>
                  <a:t>)</a:t>
                </a:r>
              </a:p>
              <a:p>
                <a:pPr marL="457200" lvl="1" indent="0">
                  <a:buNone/>
                </a:pP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457200" lvl="1" indent="0">
                  <a:buNone/>
                </a:pPr>
                <a:endParaRPr lang="en-US" altLang="zh-CN" sz="1800" b="1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76353"/>
                <a:ext cx="8229600" cy="1755366"/>
              </a:xfrm>
              <a:prstGeom prst="rect">
                <a:avLst/>
              </a:prstGeom>
              <a:blipFill rotWithShape="1">
                <a:blip r:embed="rId7"/>
                <a:stretch>
                  <a:fillRect l="-519" t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263951" y="1589952"/>
                <a:ext cx="6009017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CN" sz="1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/>
                                    <a:ea typeface="Cambria Math"/>
                                  </a:rPr>
                                  <m:t>𝑰𝑷</m:t>
                                </m:r>
                              </m:sub>
                            </m:sSub>
                            <m:r>
                              <a:rPr lang="en-US" altLang="zh-CN" sz="1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/>
                                    <a:ea typeface="Cambria Math"/>
                                  </a:rPr>
                                  <m:t>𝑬𝑵𝑻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/>
                                    <a:ea typeface="Cambria Math"/>
                                  </a:rPr>
                                  <m:t>𝑰𝑷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𝒋𝒊𝒕𝒕𝒆𝒓</m:t>
                        </m:r>
                      </m:sub>
                    </m:sSub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altLang="zh-CN" sz="1400" b="1" dirty="0"/>
                  <a:t>m</a:t>
                </a:r>
                <a:r>
                  <a:rPr lang="en-US" altLang="zh-CN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𝒙</m:t>
                        </m:r>
                      </m:sub>
                    </m:sSub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b="1" dirty="0" smtClean="0"/>
                  <a:t>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𝒚</m:t>
                        </m:r>
                      </m:sub>
                    </m:sSub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𝟎𝟐</m:t>
                    </m:r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b="1" dirty="0" smtClean="0"/>
                  <a:t>mm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51" y="1589952"/>
                <a:ext cx="6009017" cy="328167"/>
              </a:xfrm>
              <a:prstGeom prst="rect">
                <a:avLst/>
              </a:prstGeom>
              <a:blipFill rotWithShape="1">
                <a:blip r:embed="rId8"/>
                <a:stretch>
                  <a:fillRect t="-87037" b="-1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83137" y="2173962"/>
                <a:ext cx="2014911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b>
                    </m:sSub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1400" b="1" dirty="0" smtClean="0"/>
                  <a:t> 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  <a:ea typeface="Cambria Math"/>
                          </a:rPr>
                          <m:t>𝒚</m:t>
                        </m:r>
                      </m:sub>
                    </m:sSub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14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b="1" dirty="0" smtClean="0"/>
                  <a:t>mm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37" y="2173962"/>
                <a:ext cx="2014911" cy="327526"/>
              </a:xfrm>
              <a:prstGeom prst="rect">
                <a:avLst/>
              </a:prstGeom>
              <a:blipFill rotWithShape="1">
                <a:blip r:embed="rId9"/>
                <a:stretch>
                  <a:fillRect r="-302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内容占位符 2"/>
          <p:cNvSpPr txBox="1">
            <a:spLocks/>
          </p:cNvSpPr>
          <p:nvPr/>
        </p:nvSpPr>
        <p:spPr>
          <a:xfrm>
            <a:off x="467544" y="2492896"/>
            <a:ext cx="8496944" cy="22738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Preliminary design</a:t>
            </a:r>
          </a:p>
          <a:p>
            <a:pPr lvl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Dispersion suppressed before the IP in order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reduce the beam size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Strong quadrupoles are used to get a short extraction line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Work to be done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 of the beam line to get softer magnets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tracking in main ring to get realistic 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extracted beam including aberration, radiation,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beam-beam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tracking including 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aberration, radiation, static and dynamic errors of the transport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line</a:t>
            </a:r>
            <a:endParaRPr lang="en-US" altLang="zh-CN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9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07" y="18864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Compton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scattering 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700" b="1" dirty="0" err="1">
                <a:latin typeface="微软雅黑" pitchFamily="34" charset="-122"/>
                <a:ea typeface="微软雅黑" pitchFamily="34" charset="-122"/>
              </a:rPr>
              <a:t>Yongsheng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b="1" dirty="0" err="1" smtClean="0">
                <a:latin typeface="微软雅黑" pitchFamily="34" charset="-122"/>
                <a:ea typeface="微软雅黑" pitchFamily="34" charset="-122"/>
              </a:rPr>
              <a:t>Huang,Guangyi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b="1" dirty="0" err="1" smtClean="0">
                <a:latin typeface="微软雅黑" pitchFamily="34" charset="-122"/>
                <a:ea typeface="微软雅黑" pitchFamily="34" charset="-122"/>
              </a:rPr>
              <a:t>Tang,Guangpeng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 An, et al.  IHEP&amp; CIAE) </a:t>
            </a:r>
            <a:endParaRPr lang="zh-CN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4721721" cy="452596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Parameters: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Cross section:600mbar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Scattered photon: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/>
                          </a:rPr>
                          <m:t>𝟕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𝟖</m:t>
                        </m:r>
                      </m:sup>
                    </m:sSup>
                    <m:r>
                      <a:rPr lang="en-US" altLang="zh-CN" sz="2400" b="1" i="1" smtClean="0">
                        <a:latin typeface="Cambria Math"/>
                      </a:rPr>
                      <m:t>/</m:t>
                    </m:r>
                    <m:r>
                      <a:rPr lang="en-US" altLang="zh-CN" sz="2400" b="1" i="1" smtClean="0">
                        <a:latin typeface="Cambria Math"/>
                      </a:rPr>
                      <m:t>𝒑𝒖𝒍𝒔𝒆</m:t>
                    </m:r>
                  </m:oMath>
                </a14:m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Time synchronization:</a:t>
                </a:r>
              </a:p>
              <a:p>
                <a:pPr marL="0" indent="0">
                  <a:buNone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   1ns is OK !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微软雅黑" pitchFamily="34" charset="-122"/>
                    <a:ea typeface="微软雅黑" pitchFamily="34" charset="-122"/>
                  </a:rPr>
                  <a:t> S</a:t>
                </a: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patial alignment: 10μm</a:t>
                </a:r>
                <a:r>
                  <a:rPr lang="zh-CN" altLang="en-US" sz="2400" b="1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is OK！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The scattered electrons:</a:t>
                </a:r>
              </a:p>
              <a:p>
                <a:pPr marL="0" indent="0">
                  <a:buNone/>
                </a:pP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From 36GeV---120GeV</a:t>
                </a:r>
              </a:p>
              <a:p>
                <a:pPr>
                  <a:buFont typeface="Wingdings" pitchFamily="2" charset="2"/>
                  <a:buChar char="Ø"/>
                </a:pPr>
                <a:endParaRPr lang="zh-CN" altLang="en-US" sz="24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4721721" cy="4525963"/>
              </a:xfrm>
              <a:blipFill rotWithShape="1">
                <a:blip r:embed="rId2"/>
                <a:stretch>
                  <a:fillRect l="-2067" t="-1078" r="-3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33" y="1628800"/>
            <a:ext cx="4715367" cy="7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97" y="2707641"/>
            <a:ext cx="4800203" cy="7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3645024"/>
            <a:ext cx="4123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Note：The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LCS gamma ray from Tsinghua University can realize：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216fs time synchronization between the electron beam and the laser beam（30fs）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Beam spot size： 10micrometers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In 10Hall， we are doing the experiment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10ns 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laser+electron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beam（10ps）.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Analytic magnetic field and the drift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segment (Yuan Chen)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3456384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Magnetic field:</a:t>
                </a:r>
              </a:p>
              <a:p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0.5T,3m,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𝟓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×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The bending angle: </a:t>
                </a:r>
              </a:p>
              <a:p>
                <a:endParaRPr lang="en-US" altLang="zh-CN" sz="24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The energy VS the position on the detection:</a:t>
                </a:r>
              </a:p>
              <a:p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The beam energy:</a:t>
                </a:r>
              </a:p>
              <a:p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 sz="24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3456384" cy="4525963"/>
              </a:xfrm>
              <a:blipFill rotWithShape="1">
                <a:blip r:embed="rId2"/>
                <a:stretch>
                  <a:fillRect l="-2469" t="-1078" r="-5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78189"/>
            <a:ext cx="5205502" cy="199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491015" cy="9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83" y="4139735"/>
            <a:ext cx="47255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446112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detection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97" y="1487873"/>
            <a:ext cx="4752528" cy="4525963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Three positions: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/>
              <a:t>The center of the gamma </a:t>
            </a:r>
            <a:r>
              <a:rPr lang="en-US" altLang="zh-CN" sz="2400" b="1" dirty="0" err="1" smtClean="0"/>
              <a:t>ray:Xγ</a:t>
            </a:r>
            <a:endParaRPr lang="en-US" altLang="zh-CN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/>
              <a:t>The center position of the main beam</a:t>
            </a:r>
            <a:r>
              <a:rPr lang="zh-CN" altLang="en-US" sz="2400" b="1" dirty="0" smtClean="0"/>
              <a:t>， </a:t>
            </a:r>
            <a:r>
              <a:rPr lang="en-US" altLang="zh-CN" sz="2400" b="1" dirty="0" err="1" smtClean="0"/>
              <a:t>Xbeam</a:t>
            </a:r>
            <a:endParaRPr lang="en-US" altLang="zh-CN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/>
              <a:t>The edge of the scattered electron beam</a:t>
            </a:r>
            <a:r>
              <a:rPr lang="zh-CN" altLang="en-US" sz="2400" b="1" dirty="0" smtClean="0"/>
              <a:t>，</a:t>
            </a:r>
            <a:r>
              <a:rPr lang="en-US" altLang="zh-CN" sz="2400" b="1" dirty="0" err="1" smtClean="0"/>
              <a:t>Xedge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Strip detector: 1D, 10micrometer per strip</a:t>
            </a:r>
          </a:p>
          <a:p>
            <a:pPr marL="0" indent="0">
              <a:buNone/>
            </a:pPr>
            <a:r>
              <a:rPr lang="en-US" altLang="zh-CN" sz="2400" b="1" dirty="0" smtClean="0"/>
              <a:t>Pixel detector:  100micrometer @ 500m drift length; 10micro@50m</a:t>
            </a:r>
          </a:p>
          <a:p>
            <a:pPr marL="0" indent="0">
              <a:buNone/>
            </a:pPr>
            <a:endParaRPr lang="zh-CN" altLang="en-US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76" y="1412776"/>
            <a:ext cx="4581832" cy="17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7446" y="6309318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36GeV</a:t>
            </a:r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52185" y="625944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120GeV</a:t>
            </a:r>
          </a:p>
          <a:p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788024" y="3573016"/>
            <a:ext cx="4176464" cy="2736304"/>
            <a:chOff x="4427984" y="3573016"/>
            <a:chExt cx="4176464" cy="2736304"/>
          </a:xfrm>
        </p:grpSpPr>
        <p:grpSp>
          <p:nvGrpSpPr>
            <p:cNvPr id="18" name="组合 17"/>
            <p:cNvGrpSpPr/>
            <p:nvPr/>
          </p:nvGrpSpPr>
          <p:grpSpPr>
            <a:xfrm>
              <a:off x="4427984" y="3573016"/>
              <a:ext cx="4176464" cy="2736304"/>
              <a:chOff x="4427984" y="3573016"/>
              <a:chExt cx="4176464" cy="2736304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>
                <a:off x="4427984" y="6309320"/>
                <a:ext cx="41764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V="1">
                <a:off x="4427984" y="3645024"/>
                <a:ext cx="0" cy="2664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 flipV="1">
                <a:off x="5153891" y="4977172"/>
                <a:ext cx="0" cy="1332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H="1" flipV="1">
                <a:off x="7884368" y="3573016"/>
                <a:ext cx="72008" cy="27363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528276" y="3750855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number</a:t>
                </a:r>
                <a:endParaRPr lang="zh-CN" alt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71473" y="3933173"/>
                <a:ext cx="17056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Electron distribution after </a:t>
                </a:r>
                <a:r>
                  <a:rPr lang="en-US" altLang="zh-CN" b="1" dirty="0" err="1" smtClean="0"/>
                  <a:t>compton</a:t>
                </a:r>
                <a:r>
                  <a:rPr lang="en-US" altLang="zh-CN" b="1" dirty="0" smtClean="0"/>
                  <a:t> scattering</a:t>
                </a:r>
              </a:p>
              <a:p>
                <a:endParaRPr lang="zh-CN" altLang="en-US" b="1" dirty="0"/>
              </a:p>
            </p:txBody>
          </p:sp>
        </p:grpSp>
        <p:sp>
          <p:nvSpPr>
            <p:cNvPr id="19" name="任意多边形 18"/>
            <p:cNvSpPr/>
            <p:nvPr/>
          </p:nvSpPr>
          <p:spPr>
            <a:xfrm>
              <a:off x="5163127" y="3666836"/>
              <a:ext cx="2715491" cy="2179782"/>
            </a:xfrm>
            <a:custGeom>
              <a:avLst/>
              <a:gdLst>
                <a:gd name="connsiteX0" fmla="*/ 0 w 2715491"/>
                <a:gd name="connsiteY0" fmla="*/ 2179782 h 2179782"/>
                <a:gd name="connsiteX1" fmla="*/ 341746 w 2715491"/>
                <a:gd name="connsiteY1" fmla="*/ 1754909 h 2179782"/>
                <a:gd name="connsiteX2" fmla="*/ 1145309 w 2715491"/>
                <a:gd name="connsiteY2" fmla="*/ 1634837 h 2179782"/>
                <a:gd name="connsiteX3" fmla="*/ 1810328 w 2715491"/>
                <a:gd name="connsiteY3" fmla="*/ 1283855 h 2179782"/>
                <a:gd name="connsiteX4" fmla="*/ 2189018 w 2715491"/>
                <a:gd name="connsiteY4" fmla="*/ 766619 h 2179782"/>
                <a:gd name="connsiteX5" fmla="*/ 2715491 w 2715491"/>
                <a:gd name="connsiteY5" fmla="*/ 0 h 217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491" h="2179782">
                  <a:moveTo>
                    <a:pt x="0" y="2179782"/>
                  </a:moveTo>
                  <a:cubicBezTo>
                    <a:pt x="75430" y="2012757"/>
                    <a:pt x="150861" y="1845733"/>
                    <a:pt x="341746" y="1754909"/>
                  </a:cubicBezTo>
                  <a:cubicBezTo>
                    <a:pt x="532631" y="1664085"/>
                    <a:pt x="900545" y="1713346"/>
                    <a:pt x="1145309" y="1634837"/>
                  </a:cubicBezTo>
                  <a:cubicBezTo>
                    <a:pt x="1390073" y="1556328"/>
                    <a:pt x="1636377" y="1428558"/>
                    <a:pt x="1810328" y="1283855"/>
                  </a:cubicBezTo>
                  <a:cubicBezTo>
                    <a:pt x="1984279" y="1139152"/>
                    <a:pt x="2038157" y="980595"/>
                    <a:pt x="2189018" y="766619"/>
                  </a:cubicBezTo>
                  <a:cubicBezTo>
                    <a:pt x="2339879" y="552643"/>
                    <a:pt x="2527685" y="276321"/>
                    <a:pt x="2715491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8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The detectors (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Jianyong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Zhang)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 smtClean="0"/>
                  <a:t>CVD strip diamond </a:t>
                </a:r>
                <a:r>
                  <a:rPr lang="en-US" altLang="zh-CN" b="1" dirty="0" err="1" smtClean="0"/>
                  <a:t>detector+Si</a:t>
                </a:r>
                <a:r>
                  <a:rPr lang="en-US" altLang="zh-CN" b="1" dirty="0" smtClean="0"/>
                  <a:t> pixel detector</a:t>
                </a:r>
              </a:p>
              <a:p>
                <a:pPr marL="0" indent="0">
                  <a:buNone/>
                </a:pPr>
                <a:r>
                  <a:rPr lang="en-US" altLang="zh-CN" b="1" dirty="0" smtClean="0"/>
                  <a:t>Radiation resistance:</a:t>
                </a:r>
              </a:p>
              <a:p>
                <a:pPr marL="0" indent="0">
                  <a:buNone/>
                </a:pPr>
                <a:r>
                  <a:rPr lang="en-US" altLang="zh-CN" b="1" dirty="0" smtClean="0"/>
                  <a:t>CVD diamond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𝟏𝟕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/</m:t>
                    </m:r>
                    <m:r>
                      <a:rPr lang="en-US" altLang="zh-CN" b="1" i="1" smtClean="0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 smtClean="0"/>
              </a:p>
              <a:p>
                <a:pPr marL="0" indent="0">
                  <a:buNone/>
                </a:pPr>
                <a:r>
                  <a:rPr lang="en-US" altLang="zh-CN" b="1" dirty="0" smtClean="0"/>
                  <a:t>Si detector: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altLang="zh-CN" b="1" i="1">
                        <a:latin typeface="Cambria Math"/>
                      </a:rPr>
                      <m:t>/</m:t>
                    </m:r>
                    <m:r>
                      <a:rPr lang="en-US" altLang="zh-CN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 smtClean="0"/>
              </a:p>
              <a:p>
                <a:pPr marL="0" indent="0">
                  <a:buNone/>
                </a:pPr>
                <a:r>
                  <a:rPr lang="en-US" altLang="zh-CN" b="1" dirty="0" smtClean="0"/>
                  <a:t>4.5m*1cm:</a:t>
                </a:r>
              </a:p>
              <a:p>
                <a:pPr marL="0" indent="0">
                  <a:buNone/>
                </a:pPr>
                <a:r>
                  <a:rPr lang="en-US" altLang="zh-CN" b="1" dirty="0" smtClean="0"/>
                  <a:t> so large detector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229600" cy="4525963"/>
              </a:xfrm>
              <a:blipFill rotWithShape="1">
                <a:blip r:embed="rId2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5436096" y="836712"/>
            <a:ext cx="3539662" cy="4176464"/>
            <a:chOff x="4685363" y="1616514"/>
            <a:chExt cx="3539662" cy="4176464"/>
          </a:xfrm>
        </p:grpSpPr>
        <p:sp>
          <p:nvSpPr>
            <p:cNvPr id="12" name="椭圆 11"/>
            <p:cNvSpPr/>
            <p:nvPr/>
          </p:nvSpPr>
          <p:spPr>
            <a:xfrm>
              <a:off x="7111166" y="2204864"/>
              <a:ext cx="8640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CVD</a:t>
              </a:r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7000889" y="2926897"/>
              <a:ext cx="1224136" cy="221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Si detector</a:t>
              </a:r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 rot="16200000">
              <a:off x="3965283" y="2336594"/>
              <a:ext cx="4176464" cy="2736304"/>
              <a:chOff x="4427984" y="3573016"/>
              <a:chExt cx="4176464" cy="273630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427984" y="3573016"/>
                <a:ext cx="4176464" cy="2736304"/>
                <a:chOff x="4427984" y="3573016"/>
                <a:chExt cx="4176464" cy="2736304"/>
              </a:xfrm>
            </p:grpSpPr>
            <p:cxnSp>
              <p:nvCxnSpPr>
                <p:cNvPr id="17" name="直接箭头连接符 16"/>
                <p:cNvCxnSpPr/>
                <p:nvPr/>
              </p:nvCxnSpPr>
              <p:spPr>
                <a:xfrm>
                  <a:off x="4427984" y="6309320"/>
                  <a:ext cx="417646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/>
                <p:cNvCxnSpPr/>
                <p:nvPr/>
              </p:nvCxnSpPr>
              <p:spPr>
                <a:xfrm flipV="1">
                  <a:off x="4427984" y="3645024"/>
                  <a:ext cx="0" cy="266429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/>
                <p:cNvCxnSpPr/>
                <p:nvPr/>
              </p:nvCxnSpPr>
              <p:spPr>
                <a:xfrm flipV="1">
                  <a:off x="5153891" y="4977172"/>
                  <a:ext cx="0" cy="13321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19"/>
                <p:cNvCxnSpPr/>
                <p:nvPr/>
              </p:nvCxnSpPr>
              <p:spPr>
                <a:xfrm flipH="1" flipV="1">
                  <a:off x="7884368" y="3573016"/>
                  <a:ext cx="72008" cy="273630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4528276" y="3750855"/>
                  <a:ext cx="9300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number</a:t>
                  </a:r>
                  <a:endParaRPr lang="zh-CN" alt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671473" y="3933173"/>
                  <a:ext cx="170560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/>
                    <a:t>Electron distribution after </a:t>
                  </a:r>
                  <a:r>
                    <a:rPr lang="en-US" altLang="zh-CN" b="1" dirty="0" err="1" smtClean="0"/>
                    <a:t>compton</a:t>
                  </a:r>
                  <a:r>
                    <a:rPr lang="en-US" altLang="zh-CN" b="1" dirty="0" smtClean="0"/>
                    <a:t> scattering</a:t>
                  </a:r>
                </a:p>
                <a:p>
                  <a:endParaRPr lang="zh-CN" altLang="en-US" b="1" dirty="0"/>
                </a:p>
              </p:txBody>
            </p:sp>
          </p:grpSp>
          <p:sp>
            <p:nvSpPr>
              <p:cNvPr id="16" name="任意多边形 15"/>
              <p:cNvSpPr/>
              <p:nvPr/>
            </p:nvSpPr>
            <p:spPr>
              <a:xfrm>
                <a:off x="5163127" y="3666836"/>
                <a:ext cx="2715491" cy="2179782"/>
              </a:xfrm>
              <a:custGeom>
                <a:avLst/>
                <a:gdLst>
                  <a:gd name="connsiteX0" fmla="*/ 0 w 2715491"/>
                  <a:gd name="connsiteY0" fmla="*/ 2179782 h 2179782"/>
                  <a:gd name="connsiteX1" fmla="*/ 341746 w 2715491"/>
                  <a:gd name="connsiteY1" fmla="*/ 1754909 h 2179782"/>
                  <a:gd name="connsiteX2" fmla="*/ 1145309 w 2715491"/>
                  <a:gd name="connsiteY2" fmla="*/ 1634837 h 2179782"/>
                  <a:gd name="connsiteX3" fmla="*/ 1810328 w 2715491"/>
                  <a:gd name="connsiteY3" fmla="*/ 1283855 h 2179782"/>
                  <a:gd name="connsiteX4" fmla="*/ 2189018 w 2715491"/>
                  <a:gd name="connsiteY4" fmla="*/ 766619 h 2179782"/>
                  <a:gd name="connsiteX5" fmla="*/ 2715491 w 2715491"/>
                  <a:gd name="connsiteY5" fmla="*/ 0 h 217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491" h="2179782">
                    <a:moveTo>
                      <a:pt x="0" y="2179782"/>
                    </a:moveTo>
                    <a:cubicBezTo>
                      <a:pt x="75430" y="2012757"/>
                      <a:pt x="150861" y="1845733"/>
                      <a:pt x="341746" y="1754909"/>
                    </a:cubicBezTo>
                    <a:cubicBezTo>
                      <a:pt x="532631" y="1664085"/>
                      <a:pt x="900545" y="1713346"/>
                      <a:pt x="1145309" y="1634837"/>
                    </a:cubicBezTo>
                    <a:cubicBezTo>
                      <a:pt x="1390073" y="1556328"/>
                      <a:pt x="1636377" y="1428558"/>
                      <a:pt x="1810328" y="1283855"/>
                    </a:cubicBezTo>
                    <a:cubicBezTo>
                      <a:pt x="1984279" y="1139152"/>
                      <a:pt x="2038157" y="980595"/>
                      <a:pt x="2189018" y="766619"/>
                    </a:cubicBezTo>
                    <a:cubicBezTo>
                      <a:pt x="2339879" y="552643"/>
                      <a:pt x="2527685" y="276321"/>
                      <a:pt x="2715491" y="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" name="内容占位符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21348" y="4432546"/>
            <a:ext cx="4017284" cy="2330712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4"/>
          <a:stretch>
            <a:fillRect/>
          </a:stretch>
        </p:blipFill>
        <p:spPr>
          <a:xfrm>
            <a:off x="3835085" y="4822698"/>
            <a:ext cx="5274310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885</Words>
  <Application>Microsoft Office PowerPoint</Application>
  <PresentationFormat>全屏显示(4:3)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CEPC beam energy calibration with compton scattering method</vt:lpstr>
      <vt:lpstr>Working group and collaborations</vt:lpstr>
      <vt:lpstr>Outline</vt:lpstr>
      <vt:lpstr>Physics requires and system design </vt:lpstr>
      <vt:lpstr>Beam Extraction(Yiwei Wang, Yuan Chen) </vt:lpstr>
      <vt:lpstr>Compton scattering (Yongsheng Huang,Guangyi Tang,Guangpeng An, et al.  IHEP&amp; CIAE) </vt:lpstr>
      <vt:lpstr>Analytic magnetic field and the drift segment (Yuan Chen) </vt:lpstr>
      <vt:lpstr>The detection </vt:lpstr>
      <vt:lpstr>The detectors (Jianyong Zhang)</vt:lpstr>
      <vt:lpstr>The Cherenkov fiber detector(Xiaofei Lan, Meiyu Si, Jianyong Zhang): 3micrometers-16micrometers available</vt:lpstr>
      <vt:lpstr>Simulation results</vt:lpstr>
      <vt:lpstr>For other energy modes</vt:lpstr>
      <vt:lpstr>We need to do: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energy calibration with inversing compton scattering </dc:title>
  <dc:creator>HYS</dc:creator>
  <cp:lastModifiedBy>HYS</cp:lastModifiedBy>
  <cp:revision>57</cp:revision>
  <dcterms:created xsi:type="dcterms:W3CDTF">2019-06-27T01:10:55Z</dcterms:created>
  <dcterms:modified xsi:type="dcterms:W3CDTF">2019-06-28T06:05:14Z</dcterms:modified>
</cp:coreProperties>
</file>