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998" r:id="rId2"/>
    <p:sldMasterId id="2147484000" r:id="rId3"/>
  </p:sldMasterIdLst>
  <p:notesMasterIdLst>
    <p:notesMasterId r:id="rId21"/>
  </p:notesMasterIdLst>
  <p:handoutMasterIdLst>
    <p:handoutMasterId r:id="rId22"/>
  </p:handoutMasterIdLst>
  <p:sldIdLst>
    <p:sldId id="422" r:id="rId4"/>
    <p:sldId id="535" r:id="rId5"/>
    <p:sldId id="514" r:id="rId6"/>
    <p:sldId id="524" r:id="rId7"/>
    <p:sldId id="525" r:id="rId8"/>
    <p:sldId id="527" r:id="rId9"/>
    <p:sldId id="536" r:id="rId10"/>
    <p:sldId id="537" r:id="rId11"/>
    <p:sldId id="541" r:id="rId12"/>
    <p:sldId id="540" r:id="rId13"/>
    <p:sldId id="539" r:id="rId14"/>
    <p:sldId id="528" r:id="rId15"/>
    <p:sldId id="530" r:id="rId16"/>
    <p:sldId id="543" r:id="rId17"/>
    <p:sldId id="517" r:id="rId18"/>
    <p:sldId id="542" r:id="rId19"/>
    <p:sldId id="544" r:id="rId20"/>
  </p:sldIdLst>
  <p:sldSz cx="9144000" cy="6858000" type="screen4x3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669900"/>
    <a:srgbClr val="CC0066"/>
    <a:srgbClr val="009900"/>
    <a:srgbClr val="99CC00"/>
    <a:srgbClr val="FF99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1" autoAdjust="0"/>
    <p:restoredTop sz="85289" autoAdjust="0"/>
  </p:normalViewPr>
  <p:slideViewPr>
    <p:cSldViewPr snapToGrid="0">
      <p:cViewPr varScale="1">
        <p:scale>
          <a:sx n="55" d="100"/>
          <a:sy n="55" d="100"/>
        </p:scale>
        <p:origin x="605" y="53"/>
      </p:cViewPr>
      <p:guideLst>
        <p:guide orient="horz" pos="21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7038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6888" y="0"/>
            <a:ext cx="4348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37038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6888" y="6478588"/>
            <a:ext cx="4348162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6E001F-3C0B-437C-A396-6235A668FF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026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28975"/>
            <a:ext cx="7239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57950"/>
            <a:ext cx="427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3D7B09-8192-44EA-881D-14B2114AB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0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</a:defRPr>
            </a:lvl9pPr>
          </a:lstStyle>
          <a:p>
            <a:fld id="{CABBE144-D6FA-43B0-B91B-896848B329E6}" type="slidenum">
              <a:rPr lang="zh-CN" altLang="en-US" smtClean="0"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1</a:t>
            </a:fld>
            <a:endParaRPr lang="en-US" altLang="zh-CN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13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61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50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7C7-A7D2-4761-B106-1689E1D1EE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02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5FA7-AE5B-46A1-AB44-675D720E54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31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99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B07D-C39E-4373-B519-BCF03B719B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075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"/>
          <p:cNvSpPr/>
          <p:nvPr/>
        </p:nvSpPr>
        <p:spPr>
          <a:xfrm>
            <a:off x="1426536" y="622397"/>
            <a:ext cx="6604420" cy="4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 eaLnBrk="1" fontAlgn="auto">
              <a:lnSpc>
                <a:spcPct val="120000"/>
              </a:lnSpc>
              <a:spcBef>
                <a:spcPts val="703"/>
              </a:spcBef>
              <a:spcAft>
                <a:spcPts val="0"/>
              </a:spcAft>
              <a:defRPr sz="1200">
                <a:solidFill>
                  <a:srgbClr val="666B7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844" kern="0">
              <a:solidFill>
                <a:srgbClr val="666B73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1438598" y="-13295"/>
            <a:ext cx="6580297" cy="64222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10751">
              <a:defRPr sz="3094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234009" y="1120676"/>
            <a:ext cx="8675983" cy="5174844"/>
          </a:xfrm>
          <a:prstGeom prst="rect">
            <a:avLst/>
          </a:prstGeom>
        </p:spPr>
        <p:txBody>
          <a:bodyPr lIns="50800" tIns="50800" rIns="50800" bIns="50800"/>
          <a:lstStyle>
            <a:lvl1pPr marL="225584" indent="-225584" algn="just" defTabSz="410751">
              <a:lnSpc>
                <a:spcPct val="120000"/>
              </a:lnSpc>
              <a:buSzPct val="65000"/>
              <a:buFont typeface="Verdana"/>
              <a:defRPr sz="2250">
                <a:solidFill>
                  <a:srgbClr val="666B7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93465" indent="-225584" algn="just" defTabSz="410751">
              <a:lnSpc>
                <a:spcPct val="120000"/>
              </a:lnSpc>
              <a:buSzPct val="65000"/>
              <a:buFont typeface="Verdana"/>
              <a:buChar char="•"/>
              <a:defRPr sz="2250">
                <a:solidFill>
                  <a:srgbClr val="666B7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672053" indent="-225584" algn="just" defTabSz="410751">
              <a:lnSpc>
                <a:spcPct val="120000"/>
              </a:lnSpc>
              <a:buSzPct val="65000"/>
              <a:buFont typeface="Verdana"/>
              <a:defRPr sz="2250">
                <a:solidFill>
                  <a:srgbClr val="666B7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029227" indent="-225584" algn="just" defTabSz="410751">
              <a:lnSpc>
                <a:spcPct val="120000"/>
              </a:lnSpc>
              <a:buFont typeface="Verdana"/>
              <a:buChar char="•"/>
              <a:defRPr sz="2250">
                <a:solidFill>
                  <a:srgbClr val="666B7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297108" indent="-225584" algn="just" defTabSz="410751">
              <a:lnSpc>
                <a:spcPct val="120000"/>
              </a:lnSpc>
              <a:buFont typeface="Verdana"/>
              <a:buChar char="•"/>
              <a:defRPr sz="2250">
                <a:solidFill>
                  <a:srgbClr val="666B73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" y="30920"/>
            <a:ext cx="1157151" cy="64221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5336" y="6634758"/>
            <a:ext cx="219424" cy="210223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defTabSz="410751">
              <a:defRPr sz="9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5156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32" y="0"/>
            <a:ext cx="7139136" cy="1143000"/>
          </a:xfrm>
          <a:noFill/>
          <a:ln>
            <a:noFill/>
          </a:ln>
        </p:spPr>
        <p:txBody>
          <a:bodyPr/>
          <a:lstStyle>
            <a:lvl1pPr algn="ctr">
              <a:defRPr lang="zh-CN" altLang="en-US" sz="3600" b="1" cap="none" spc="0" baseline="0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751" y="1216831"/>
            <a:ext cx="8424936" cy="5310336"/>
          </a:xfrm>
        </p:spPr>
        <p:txBody>
          <a:bodyPr/>
          <a:lstStyle>
            <a:lvl1pPr marL="342900" indent="-342900"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>
                <a:solidFill>
                  <a:schemeClr val="tx1"/>
                </a:solidFill>
              </a:defRPr>
            </a:lvl2pPr>
            <a:lvl3pPr>
              <a:defRPr sz="2000"/>
            </a:lvl3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/>
                </a:solidFill>
              </a:rPr>
              <a:t>2019-06-12</a:t>
            </a: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11A638-BFE8-47B0-9DB0-998CC0FAD0F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3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 userDrawn="1"/>
        </p:nvGrpSpPr>
        <p:grpSpPr bwMode="auto">
          <a:xfrm>
            <a:off x="0" y="-5205413"/>
            <a:ext cx="9144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2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ED418A-7734-444A-88B1-9238DC02EC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320675" y="1047750"/>
            <a:ext cx="8561388" cy="0"/>
          </a:xfrm>
          <a:prstGeom prst="line">
            <a:avLst/>
          </a:prstGeom>
          <a:solidFill>
            <a:srgbClr val="99CC00"/>
          </a:solidFill>
          <a:ln w="603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8" r:id="rId2"/>
    <p:sldLayoutId id="2147483989" r:id="rId3"/>
    <p:sldLayoutId id="2147483990" r:id="rId4"/>
    <p:sldLayoutId id="214748399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7168" y="6386693"/>
            <a:ext cx="299632" cy="304440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>
              <a:defRPr sz="1125">
                <a:solidFill>
                  <a:srgbClr val="888888"/>
                </a:solidFill>
              </a:defRPr>
            </a:lvl1pPr>
          </a:lstStyle>
          <a:p>
            <a:pPr defTabSz="914367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altLang="zh-CN" kern="0" smtClean="0">
                <a:latin typeface="Calibri"/>
                <a:sym typeface="Calibri"/>
              </a:rPr>
              <a:pPr defTabSz="914367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kern="0">
              <a:latin typeface="Calibri"/>
              <a:sym typeface="Calibri"/>
            </a:endParaRP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1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931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ransition spd="med"/>
  <p:txStyles>
    <p:titleStyle>
      <a:lvl1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31503" marR="0" indent="-3315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•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37174" marR="0" indent="-315717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–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37584" marR="0" indent="-294669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•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17975" marR="0" indent="-3536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–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9432" marR="0" indent="-3536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»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60890" marR="0" indent="-3536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•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282347" marR="0" indent="-3536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•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03804" marR="0" indent="-3536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•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925262" marR="0" indent="-353603" algn="l" defTabSz="914367" rtl="0" latinLnBrk="0">
        <a:lnSpc>
          <a:spcPct val="100000"/>
        </a:lnSpc>
        <a:spcBef>
          <a:spcPts val="703"/>
        </a:spcBef>
        <a:spcAft>
          <a:spcPts val="0"/>
        </a:spcAft>
        <a:buClrTx/>
        <a:buSzPct val="100000"/>
        <a:buFont typeface="Arial"/>
        <a:buChar char="•"/>
        <a:tabLst/>
        <a:defRPr sz="30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eaLnBrk="1" hangingPunct="1"/>
            <a:endParaRPr lang="zh-CN" altLang="en-US" sz="3600" b="1" smtClean="0">
              <a:solidFill>
                <a:prstClr val="white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0998"/>
            <a:ext cx="2133600" cy="28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 b="1" smtClean="0">
                <a:solidFill>
                  <a:prstClr val="black"/>
                </a:solidFill>
                <a:latin typeface="Times New Roman" pitchFamily="18" charset="0"/>
                <a:ea typeface="华文中宋" pitchFamily="2" charset="-122"/>
              </a:rPr>
              <a:t>2019-06-12</a:t>
            </a:r>
            <a:endParaRPr lang="en-US" altLang="zh-CN" b="1" dirty="0">
              <a:solidFill>
                <a:prstClr val="black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600998"/>
            <a:ext cx="736526" cy="25700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eaLnBrk="1" hangingPunct="1"/>
            <a:fld id="{A311A638-BFE8-47B0-9DB0-998CC0FAD0F0}" type="slidenum">
              <a:rPr lang="zh-CN" altLang="en-US" b="1" smtClean="0">
                <a:solidFill>
                  <a:prstClr val="black"/>
                </a:solidFill>
                <a:ea typeface="华文中宋" pitchFamily="2" charset="-122"/>
              </a:rPr>
              <a:pPr algn="ctr" eaLnBrk="1" hangingPunct="1"/>
              <a:t>‹#›</a:t>
            </a:fld>
            <a:endParaRPr lang="zh-CN" altLang="en-US" b="1" dirty="0">
              <a:solidFill>
                <a:prstClr val="black"/>
              </a:solidFill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3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ransition>
    <p:split orient="vert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none" spc="0" baseline="0">
          <a:ln w="19050">
            <a:noFill/>
            <a:prstDash val="solid"/>
          </a:ln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微软雅黑" pitchFamily="34" charset="-122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 baseline="0">
          <a:solidFill>
            <a:srgbClr val="003399"/>
          </a:solidFill>
          <a:latin typeface="Times New Roman" panose="02020603050405020304" pitchFamily="18" charset="0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 baseline="0">
          <a:solidFill>
            <a:schemeClr val="tx1"/>
          </a:solidFill>
          <a:latin typeface="Times New Roman" panose="02020603050405020304" pitchFamily="18" charset="0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aseline="0">
          <a:solidFill>
            <a:srgbClr val="003399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1904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ctrTitle"/>
          </p:nvPr>
        </p:nvSpPr>
        <p:spPr>
          <a:xfrm>
            <a:off x="685800" y="1937982"/>
            <a:ext cx="7772400" cy="149101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Report on the Future Collider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Software </a:t>
            </a:r>
            <a:r>
              <a:rPr lang="en-US" altLang="zh-CN" dirty="0">
                <a:solidFill>
                  <a:srgbClr val="FF0000"/>
                </a:solidFill>
              </a:rPr>
              <a:t>W</a:t>
            </a:r>
            <a:r>
              <a:rPr lang="en-US" altLang="zh-CN" dirty="0" smtClean="0">
                <a:solidFill>
                  <a:srgbClr val="FF0000"/>
                </a:solidFill>
              </a:rPr>
              <a:t>orkshop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in Bologna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8435" name="副标题 2"/>
          <p:cNvSpPr>
            <a:spLocks noGrp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altLang="zh-CN" dirty="0" err="1" smtClean="0"/>
              <a:t>Weidong</a:t>
            </a:r>
            <a:r>
              <a:rPr lang="en-US" altLang="zh-CN" dirty="0" smtClean="0"/>
              <a:t> Li</a:t>
            </a:r>
            <a:endParaRPr lang="en-US" altLang="zh-CN" dirty="0"/>
          </a:p>
          <a:p>
            <a:r>
              <a:rPr lang="en-US" altLang="zh-CN" sz="1800" dirty="0" smtClean="0"/>
              <a:t>Computing Center, IHEP</a:t>
            </a:r>
            <a:endParaRPr lang="en-US" altLang="zh-CN" sz="1800" dirty="0"/>
          </a:p>
          <a:p>
            <a:r>
              <a:rPr lang="en-US" altLang="zh-CN" sz="1800" smtClean="0"/>
              <a:t>2019-06-28</a:t>
            </a:r>
            <a:endParaRPr lang="zh-CN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/>
          <a:lstStyle/>
          <a:p>
            <a:r>
              <a:rPr kumimoji="1" lang="en-US" altLang="zh-CN" sz="3200" dirty="0" smtClean="0"/>
              <a:t>CEPC Software (1)</a:t>
            </a:r>
            <a:endParaRPr kumimoji="1"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/>
                </a:solidFill>
              </a:rPr>
              <a:t>2019-06-12</a:t>
            </a: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31751" y="908720"/>
            <a:ext cx="8424936" cy="5310336"/>
          </a:xfrm>
        </p:spPr>
        <p:txBody>
          <a:bodyPr/>
          <a:lstStyle/>
          <a:p>
            <a:r>
              <a:rPr lang="en-US" altLang="zh-CN" sz="2400" dirty="0" smtClean="0"/>
              <a:t>Detector Simulation</a:t>
            </a:r>
          </a:p>
          <a:p>
            <a:pPr lvl="1"/>
            <a:r>
              <a:rPr kumimoji="1" lang="en-US" altLang="zh-CN" sz="1800" dirty="0"/>
              <a:t>Integration with generators (for example </a:t>
            </a:r>
            <a:r>
              <a:rPr kumimoji="1" lang="en-US" altLang="zh-CN" sz="1800" dirty="0" err="1"/>
              <a:t>Whizard</a:t>
            </a:r>
            <a:r>
              <a:rPr kumimoji="1" lang="en-US" altLang="zh-CN" sz="1800" dirty="0"/>
              <a:t> and Pythia)</a:t>
            </a:r>
          </a:p>
          <a:p>
            <a:pPr lvl="1"/>
            <a:r>
              <a:rPr kumimoji="1" lang="en-US" altLang="zh-CN" sz="1800" dirty="0"/>
              <a:t>Adopt DD4hep for detector geometry description </a:t>
            </a:r>
          </a:p>
          <a:p>
            <a:pPr lvl="1"/>
            <a:r>
              <a:rPr kumimoji="1" lang="en-US" altLang="zh-CN" sz="1800" dirty="0" smtClean="0"/>
              <a:t>Integrate </a:t>
            </a:r>
            <a:r>
              <a:rPr kumimoji="1" lang="en-US" altLang="zh-CN" sz="1800" dirty="0"/>
              <a:t>DD4hep with </a:t>
            </a:r>
            <a:r>
              <a:rPr kumimoji="1" lang="en-US" altLang="zh-CN" sz="1800" dirty="0" smtClean="0"/>
              <a:t>framework</a:t>
            </a:r>
          </a:p>
          <a:p>
            <a:pPr lvl="1"/>
            <a:r>
              <a:rPr kumimoji="1" lang="en-US" altLang="zh-CN" sz="1800" dirty="0"/>
              <a:t>Support running different detector designs and comparison between them</a:t>
            </a:r>
            <a:r>
              <a:rPr kumimoji="1" lang="en-US" altLang="zh-CN" sz="1800" dirty="0" smtClean="0"/>
              <a:t>.</a:t>
            </a:r>
            <a:endParaRPr kumimoji="1" lang="en-US" altLang="zh-CN" sz="1800" dirty="0"/>
          </a:p>
          <a:p>
            <a:pPr lvl="1"/>
            <a:r>
              <a:rPr kumimoji="1" lang="en-US" altLang="zh-CN" sz="1800" dirty="0"/>
              <a:t>Mixing of </a:t>
            </a:r>
            <a:r>
              <a:rPr kumimoji="1" lang="en-US" altLang="zh-CN" sz="1800" dirty="0" smtClean="0"/>
              <a:t>fast </a:t>
            </a:r>
            <a:r>
              <a:rPr kumimoji="1" lang="en-US" altLang="zh-CN" sz="1800" dirty="0"/>
              <a:t>Simulation and </a:t>
            </a:r>
            <a:r>
              <a:rPr kumimoji="1" lang="en-US" altLang="zh-CN" sz="1800" dirty="0" smtClean="0"/>
              <a:t>full </a:t>
            </a:r>
            <a:r>
              <a:rPr kumimoji="1" lang="en-US" altLang="zh-CN" sz="1800" dirty="0"/>
              <a:t>Simulation </a:t>
            </a:r>
            <a:endParaRPr kumimoji="1" lang="zh-CN" altLang="en-US" sz="1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4" y="3008409"/>
            <a:ext cx="7574111" cy="32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 Software </a:t>
            </a:r>
            <a:r>
              <a:rPr kumimoji="1" lang="en-US" altLang="zh-CN" dirty="0" smtClean="0"/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1216831"/>
            <a:ext cx="5004047" cy="5020481"/>
          </a:xfrm>
        </p:spPr>
        <p:txBody>
          <a:bodyPr/>
          <a:lstStyle/>
          <a:p>
            <a:r>
              <a:rPr lang="en-US" altLang="zh-CN" sz="2400" dirty="0"/>
              <a:t>Event Data Model</a:t>
            </a:r>
          </a:p>
          <a:p>
            <a:pPr lvl="1"/>
            <a:r>
              <a:rPr kumimoji="1" lang="en-US" altLang="zh-CN" sz="1800" dirty="0" smtClean="0"/>
              <a:t>LCIO defines a </a:t>
            </a:r>
            <a:r>
              <a:rPr kumimoji="1" lang="en-US" altLang="zh-CN" sz="1800" dirty="0"/>
              <a:t>common Event Data Model for Collider </a:t>
            </a:r>
            <a:r>
              <a:rPr kumimoji="1" lang="en-US" altLang="zh-CN" sz="1800" dirty="0" smtClean="0"/>
              <a:t>Experiments, including</a:t>
            </a:r>
          </a:p>
          <a:p>
            <a:pPr lvl="2"/>
            <a:r>
              <a:rPr kumimoji="1" lang="en-US" altLang="zh-CN" sz="1400" dirty="0" smtClean="0">
                <a:solidFill>
                  <a:schemeClr val="tx1"/>
                </a:solidFill>
              </a:rPr>
              <a:t>Monte Carlo Data, Raw Data</a:t>
            </a:r>
          </a:p>
          <a:p>
            <a:pPr lvl="2"/>
            <a:r>
              <a:rPr kumimoji="1" lang="en-US" altLang="zh-CN" sz="1400" dirty="0" smtClean="0">
                <a:solidFill>
                  <a:schemeClr val="tx1"/>
                </a:solidFill>
              </a:rPr>
              <a:t>Digitization, Reconstruction and Analysis Data</a:t>
            </a:r>
          </a:p>
          <a:p>
            <a:pPr lvl="2"/>
            <a:r>
              <a:rPr kumimoji="1" lang="en-US" altLang="zh-CN" sz="1400" dirty="0" smtClean="0">
                <a:solidFill>
                  <a:schemeClr val="tx1"/>
                </a:solidFill>
              </a:rPr>
              <a:t>Relations between different data objects</a:t>
            </a:r>
            <a:endParaRPr kumimoji="1" lang="en-US" altLang="zh-CN" sz="1400" dirty="0">
              <a:solidFill>
                <a:schemeClr val="tx1"/>
              </a:solidFill>
            </a:endParaRPr>
          </a:p>
          <a:p>
            <a:pPr lvl="1"/>
            <a:endParaRPr kumimoji="1" lang="en-US" altLang="zh-CN" sz="1800" dirty="0" smtClean="0"/>
          </a:p>
          <a:p>
            <a:pPr lvl="1"/>
            <a:r>
              <a:rPr kumimoji="1" lang="en-US" altLang="zh-CN" sz="1800" dirty="0" smtClean="0"/>
              <a:t>Will be adopted </a:t>
            </a:r>
            <a:r>
              <a:rPr kumimoji="1" lang="en-US" altLang="zh-CN" sz="1800" dirty="0"/>
              <a:t>for CEPC with </a:t>
            </a:r>
            <a:r>
              <a:rPr kumimoji="1" lang="en-US" altLang="zh-CN" sz="1800" dirty="0" smtClean="0"/>
              <a:t>ROOT extension 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lvl="2"/>
            <a:r>
              <a:rPr lang="en-US" altLang="zh-CN" sz="1600" dirty="0" smtClean="0">
                <a:solidFill>
                  <a:schemeClr val="tx1"/>
                </a:solidFill>
              </a:rPr>
              <a:t>Combine LCIO with ROOT</a:t>
            </a:r>
          </a:p>
          <a:p>
            <a:pPr lvl="2"/>
            <a:r>
              <a:rPr lang="en-US" altLang="zh-CN" sz="1600" dirty="0" smtClean="0">
                <a:solidFill>
                  <a:schemeClr val="tx1"/>
                </a:solidFill>
              </a:rPr>
              <a:t>Put </a:t>
            </a:r>
            <a:r>
              <a:rPr lang="en-US" altLang="zh-CN" sz="1600" dirty="0">
                <a:solidFill>
                  <a:schemeClr val="tx1"/>
                </a:solidFill>
              </a:rPr>
              <a:t>LCIO </a:t>
            </a:r>
            <a:r>
              <a:rPr lang="en-US" altLang="zh-CN" sz="1600" dirty="0" smtClean="0">
                <a:solidFill>
                  <a:schemeClr val="tx1"/>
                </a:solidFill>
              </a:rPr>
              <a:t>object inheriting from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TObject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into D</a:t>
            </a:r>
            <a:r>
              <a:rPr lang="en-US" altLang="zh-CN" sz="1600" dirty="0" smtClean="0">
                <a:solidFill>
                  <a:schemeClr val="tx1"/>
                </a:solidFill>
              </a:rPr>
              <a:t>ata Store 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lvl="2"/>
            <a:r>
              <a:rPr lang="en-US" altLang="zh-CN" sz="1600" dirty="0" smtClean="0">
                <a:solidFill>
                  <a:schemeClr val="tx1"/>
                </a:solidFill>
              </a:rPr>
              <a:t>Write  Data Store objects  into ROOT files</a:t>
            </a:r>
          </a:p>
          <a:p>
            <a:pPr lvl="2"/>
            <a:r>
              <a:rPr kumimoji="1" lang="en-US" altLang="zh-CN" sz="1600" dirty="0" smtClean="0">
                <a:solidFill>
                  <a:schemeClr val="tx1"/>
                </a:solidFill>
              </a:rPr>
              <a:t>Convert </a:t>
            </a:r>
            <a:r>
              <a:rPr lang="en-US" altLang="zh-CN" sz="1600" dirty="0">
                <a:solidFill>
                  <a:schemeClr val="tx1"/>
                </a:solidFill>
              </a:rPr>
              <a:t>Data Store objects  </a:t>
            </a:r>
            <a:r>
              <a:rPr lang="en-US" altLang="zh-CN" sz="1600" dirty="0" smtClean="0">
                <a:solidFill>
                  <a:schemeClr val="tx1"/>
                </a:solidFill>
              </a:rPr>
              <a:t>into</a:t>
            </a:r>
            <a:r>
              <a:rPr kumimoji="1" lang="en-US" altLang="zh-CN" sz="1600" dirty="0" smtClean="0">
                <a:solidFill>
                  <a:schemeClr val="tx1"/>
                </a:solidFill>
              </a:rPr>
              <a:t> other format (such as  </a:t>
            </a:r>
            <a:r>
              <a:rPr kumimoji="1" lang="en-US" altLang="zh-CN" sz="1600" dirty="0" err="1" smtClean="0">
                <a:solidFill>
                  <a:schemeClr val="tx1"/>
                </a:solidFill>
              </a:rPr>
              <a:t>NumPy</a:t>
            </a:r>
            <a:r>
              <a:rPr kumimoji="1" lang="en-US" altLang="zh-CN" sz="1600" dirty="0" smtClean="0">
                <a:solidFill>
                  <a:schemeClr val="tx1"/>
                </a:solidFill>
              </a:rPr>
              <a:t> for machine learning)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/>
                </a:solidFill>
              </a:rPr>
              <a:t>2019-06-12</a:t>
            </a: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216831"/>
            <a:ext cx="4008768" cy="486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CLiC</a:t>
            </a:r>
            <a:r>
              <a:rPr lang="en-US" altLang="zh-CN" dirty="0" smtClean="0"/>
              <a:t> Software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081559" cy="2003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350"/>
            <a:ext cx="7759700" cy="2006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3" y="2669031"/>
            <a:ext cx="9083674" cy="13771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163" y="41305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Future plan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iLCSoft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9" y="4521200"/>
            <a:ext cx="8943739" cy="13099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219" y="40508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Future Plan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6" y="1883450"/>
            <a:ext cx="8679962" cy="18825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131375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Current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Common Software Stack (CSS)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8" y="1378423"/>
            <a:ext cx="9040392" cy="48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Workshop Outcome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478" y="1296988"/>
            <a:ext cx="8898339" cy="5006975"/>
          </a:xfrm>
        </p:spPr>
        <p:txBody>
          <a:bodyPr/>
          <a:lstStyle/>
          <a:p>
            <a:r>
              <a:rPr lang="en-US" altLang="zh-CN" dirty="0"/>
              <a:t>D</a:t>
            </a:r>
            <a:r>
              <a:rPr lang="zh-CN" altLang="zh-CN" dirty="0" smtClean="0"/>
              <a:t>evelopment </a:t>
            </a:r>
            <a:r>
              <a:rPr lang="zh-CN" altLang="zh-CN" dirty="0"/>
              <a:t>of a Common Turnkey Software Stack (Key4HEP</a:t>
            </a:r>
            <a:r>
              <a:rPr lang="zh-CN" altLang="zh-CN" dirty="0" smtClean="0"/>
              <a:t>)</a:t>
            </a:r>
            <a:r>
              <a:rPr lang="en-US" altLang="zh-CN" dirty="0" smtClean="0"/>
              <a:t>, </a:t>
            </a:r>
            <a:r>
              <a:rPr lang="zh-CN" altLang="zh-CN" dirty="0" smtClean="0"/>
              <a:t>contain</a:t>
            </a:r>
            <a:r>
              <a:rPr lang="en-US" altLang="zh-CN" dirty="0" err="1" smtClean="0"/>
              <a:t>ing</a:t>
            </a:r>
            <a:r>
              <a:rPr lang="zh-CN" altLang="zh-CN" dirty="0" smtClean="0"/>
              <a:t>:</a:t>
            </a:r>
            <a:endParaRPr lang="zh-CN" altLang="zh-CN" dirty="0"/>
          </a:p>
          <a:p>
            <a:pPr lvl="1"/>
            <a:r>
              <a:rPr lang="zh-CN" altLang="zh-CN" dirty="0"/>
              <a:t>HEP standard and new libraries / packages, such </a:t>
            </a:r>
            <a:r>
              <a:rPr lang="zh-CN" altLang="zh-CN" dirty="0">
                <a:solidFill>
                  <a:srgbClr val="0000FF"/>
                </a:solidFill>
              </a:rPr>
              <a:t>as ROOT, Geant4, HepMC, VecCore, VecMath, VecGeom, ...</a:t>
            </a:r>
          </a:p>
          <a:p>
            <a:pPr lvl="1"/>
            <a:r>
              <a:rPr lang="zh-CN" altLang="zh-CN" dirty="0"/>
              <a:t>Externals, such as </a:t>
            </a:r>
            <a:r>
              <a:rPr lang="zh-CN" altLang="zh-CN" dirty="0">
                <a:solidFill>
                  <a:srgbClr val="0000FF"/>
                </a:solidFill>
              </a:rPr>
              <a:t>Boost, GSL, Eigen, ...</a:t>
            </a:r>
          </a:p>
          <a:p>
            <a:pPr lvl="1"/>
            <a:r>
              <a:rPr lang="zh-CN" altLang="zh-CN" dirty="0"/>
              <a:t>EDM and Geo libraries, such as </a:t>
            </a:r>
            <a:r>
              <a:rPr lang="zh-CN" altLang="zh-CN" dirty="0">
                <a:solidFill>
                  <a:srgbClr val="0000FF"/>
                </a:solidFill>
              </a:rPr>
              <a:t>DD4Hep, PODIO</a:t>
            </a:r>
          </a:p>
          <a:p>
            <a:pPr lvl="1"/>
            <a:r>
              <a:rPr lang="zh-CN" altLang="zh-CN" dirty="0"/>
              <a:t>Rec/Tracking libraries, such as </a:t>
            </a:r>
            <a:r>
              <a:rPr lang="zh-CN" altLang="zh-CN" dirty="0">
                <a:solidFill>
                  <a:srgbClr val="0000FF"/>
                </a:solidFill>
              </a:rPr>
              <a:t>ACTS, PandoraPFA</a:t>
            </a:r>
            <a:r>
              <a:rPr lang="zh-CN" altLang="zh-CN" dirty="0"/>
              <a:t>, ...  </a:t>
            </a:r>
          </a:p>
          <a:p>
            <a:pPr lvl="1"/>
            <a:r>
              <a:rPr lang="zh-CN" altLang="zh-CN" dirty="0">
                <a:solidFill>
                  <a:srgbClr val="0000FF"/>
                </a:solidFill>
              </a:rPr>
              <a:t>One   framework</a:t>
            </a:r>
          </a:p>
          <a:p>
            <a:r>
              <a:rPr lang="zh-CN" altLang="zh-CN" dirty="0" smtClean="0"/>
              <a:t>MARLIN </a:t>
            </a:r>
            <a:r>
              <a:rPr lang="zh-CN" altLang="zh-CN" dirty="0"/>
              <a:t>framework will continue to be used by the LC community while the Key4HEP is commissioned.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6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Workshop Outcome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</a:t>
            </a:r>
            <a:r>
              <a:rPr lang="en-US" altLang="zh-CN" dirty="0" smtClean="0"/>
              <a:t>ave </a:t>
            </a:r>
            <a:r>
              <a:rPr lang="en-US" altLang="zh-CN" dirty="0"/>
              <a:t>a simple management scheme </a:t>
            </a:r>
            <a:r>
              <a:rPr lang="en-US" altLang="zh-CN" dirty="0" smtClean="0"/>
              <a:t>(Facilitators) for </a:t>
            </a:r>
            <a:r>
              <a:rPr lang="en-US" altLang="zh-CN" dirty="0"/>
              <a:t>collaborating on a common software </a:t>
            </a:r>
            <a:r>
              <a:rPr lang="en-US" altLang="zh-CN" dirty="0" smtClean="0"/>
              <a:t>stack </a:t>
            </a:r>
            <a:endParaRPr lang="zh-CN" altLang="zh-CN" dirty="0"/>
          </a:p>
          <a:p>
            <a:pPr lvl="2"/>
            <a:r>
              <a:rPr lang="en-US" altLang="zh-CN" sz="1800" dirty="0" smtClean="0"/>
              <a:t>F</a:t>
            </a:r>
            <a:r>
              <a:rPr lang="en-US" altLang="zh-CN" sz="1800" dirty="0"/>
              <a:t>. </a:t>
            </a:r>
            <a:r>
              <a:rPr lang="en-US" altLang="zh-CN" sz="1800" dirty="0" err="1"/>
              <a:t>Gaede</a:t>
            </a:r>
            <a:r>
              <a:rPr lang="en-US" altLang="zh-CN" sz="1800" dirty="0"/>
              <a:t> (ILC, DESY)</a:t>
            </a:r>
            <a:endParaRPr lang="zh-CN" altLang="zh-CN" sz="1800" dirty="0"/>
          </a:p>
          <a:p>
            <a:pPr lvl="2"/>
            <a:r>
              <a:rPr lang="en-US" altLang="zh-CN" sz="1800" dirty="0"/>
              <a:t>W. Li (CEPC, IHEP)</a:t>
            </a:r>
            <a:endParaRPr lang="zh-CN" altLang="zh-CN" sz="1800" dirty="0"/>
          </a:p>
          <a:p>
            <a:pPr lvl="2"/>
            <a:r>
              <a:rPr lang="en-US" altLang="zh-CN" sz="1800" dirty="0"/>
              <a:t>X. Huang (SCTF, Shandong)</a:t>
            </a:r>
            <a:endParaRPr lang="zh-CN" altLang="zh-CN" sz="1800" dirty="0"/>
          </a:p>
          <a:p>
            <a:pPr lvl="2"/>
            <a:r>
              <a:rPr lang="en-US" altLang="zh-CN" sz="1800" dirty="0"/>
              <a:t>G. </a:t>
            </a:r>
            <a:r>
              <a:rPr lang="en-US" altLang="zh-CN" sz="1800" dirty="0" err="1"/>
              <a:t>Ganis</a:t>
            </a:r>
            <a:r>
              <a:rPr lang="en-US" altLang="zh-CN" sz="1800" dirty="0"/>
              <a:t> (FCC, CERN)</a:t>
            </a:r>
            <a:endParaRPr lang="zh-CN" altLang="zh-CN" sz="1800" dirty="0"/>
          </a:p>
          <a:p>
            <a:pPr lvl="2"/>
            <a:r>
              <a:rPr lang="en-US" altLang="zh-CN" sz="1800" dirty="0"/>
              <a:t>A. </a:t>
            </a:r>
            <a:r>
              <a:rPr lang="en-US" altLang="zh-CN" sz="1800" dirty="0" err="1"/>
              <a:t>Sailer</a:t>
            </a:r>
            <a:r>
              <a:rPr lang="en-US" altLang="zh-CN" sz="1800" dirty="0"/>
              <a:t> (CLIC, CERN)</a:t>
            </a:r>
            <a:endParaRPr lang="zh-CN" altLang="zh-CN" sz="1800" dirty="0"/>
          </a:p>
          <a:p>
            <a:pPr lvl="2"/>
            <a:r>
              <a:rPr lang="en-US" altLang="zh-CN" sz="1800" dirty="0"/>
              <a:t>D. </a:t>
            </a:r>
            <a:r>
              <a:rPr lang="en-US" altLang="zh-CN" sz="1800" dirty="0" err="1"/>
              <a:t>Maximov</a:t>
            </a:r>
            <a:r>
              <a:rPr lang="en-US" altLang="zh-CN" sz="1800" dirty="0"/>
              <a:t> (SCTF, </a:t>
            </a:r>
            <a:r>
              <a:rPr lang="en-US" altLang="zh-CN" sz="1800" dirty="0" err="1"/>
              <a:t>Budker</a:t>
            </a:r>
            <a:r>
              <a:rPr lang="en-US" altLang="zh-CN" sz="1800" dirty="0"/>
              <a:t>)</a:t>
            </a:r>
            <a:endParaRPr lang="zh-CN" altLang="zh-CN" sz="1800" dirty="0"/>
          </a:p>
          <a:p>
            <a:pPr lvl="2"/>
            <a:r>
              <a:rPr lang="en-US" altLang="zh-CN" sz="1800" dirty="0"/>
              <a:t>D. Lange, X. Lou (USA)</a:t>
            </a:r>
            <a:endParaRPr lang="zh-CN" altLang="zh-CN" sz="1800" dirty="0"/>
          </a:p>
          <a:p>
            <a:pPr lvl="2"/>
            <a:r>
              <a:rPr lang="en-US" altLang="zh-CN" sz="1800" dirty="0"/>
              <a:t>G. Stewart (HSF, CERN)</a:t>
            </a:r>
            <a:endParaRPr lang="zh-CN" altLang="zh-CN" sz="1800" dirty="0"/>
          </a:p>
          <a:p>
            <a:pPr lvl="2"/>
            <a:r>
              <a:rPr lang="en-US" altLang="zh-CN" sz="1800" dirty="0"/>
              <a:t>T. </a:t>
            </a:r>
            <a:r>
              <a:rPr lang="en-US" altLang="zh-CN" sz="1800" dirty="0" err="1"/>
              <a:t>Boccali</a:t>
            </a:r>
            <a:r>
              <a:rPr lang="en-US" altLang="zh-CN" sz="1800" dirty="0"/>
              <a:t> (LHC,INFN</a:t>
            </a:r>
            <a:r>
              <a:rPr lang="en-US" altLang="zh-CN" sz="1800" dirty="0" smtClean="0"/>
              <a:t>)</a:t>
            </a:r>
            <a:endParaRPr lang="zh-CN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01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8B07D-C39E-4373-B519-BCF03B719BF9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5764" y="1881857"/>
            <a:ext cx="41524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4000" b="1" dirty="0">
                <a:solidFill>
                  <a:srgbClr val="FF99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Thank You 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zh-CN" sz="4000" b="1" dirty="0">
                <a:solidFill>
                  <a:srgbClr val="FF99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</a:t>
            </a:r>
            <a:r>
              <a:rPr kumimoji="0" lang="zh-CN" altLang="en-US" sz="4000" b="1" dirty="0">
                <a:solidFill>
                  <a:srgbClr val="FF99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003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Motivations of the works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Motivations of the workshop</a:t>
            </a:r>
          </a:p>
        </p:txBody>
      </p:sp>
      <p:sp>
        <p:nvSpPr>
          <p:cNvPr id="14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784864" y="6634758"/>
            <a:ext cx="149896" cy="210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85000" lnSpcReduction="20000"/>
          </a:bodyPr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47" name="A common software framework would have to be versatile as to encompass the different needs of the various experiments…"/>
          <p:cNvSpPr txBox="1"/>
          <p:nvPr/>
        </p:nvSpPr>
        <p:spPr>
          <a:xfrm>
            <a:off x="450774" y="1069070"/>
            <a:ext cx="8242453" cy="526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357175" indent="-357175" algn="just" defTabSz="457184" eaLnBrk="1" fontAlgn="auto">
              <a:lnSpc>
                <a:spcPct val="110000"/>
              </a:lnSpc>
              <a:spcBef>
                <a:spcPts val="1406"/>
              </a:spcBef>
              <a:spcAft>
                <a:spcPts val="0"/>
              </a:spcAft>
              <a:buSzPct val="80000"/>
              <a:buBlip>
                <a:blip r:embed="rId2"/>
              </a:buBlip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A common software framework </a:t>
            </a: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would have to be versatile as to encompass the different needs of the various experiments</a:t>
            </a:r>
          </a:p>
          <a:p>
            <a:pPr marL="357175" indent="-357175" algn="just" defTabSz="457184" eaLnBrk="1" fontAlgn="auto">
              <a:lnSpc>
                <a:spcPct val="110000"/>
              </a:lnSpc>
              <a:spcBef>
                <a:spcPts val="1406"/>
              </a:spcBef>
              <a:spcAft>
                <a:spcPts val="0"/>
              </a:spcAft>
              <a:buSzPct val="80000"/>
              <a:buBlip>
                <a:blip r:embed="rId2"/>
              </a:buBlip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It should take into account the use of new processors (</a:t>
            </a:r>
            <a:r>
              <a:rPr sz="239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parallel processing, GPUs, FPGAs, etc</a:t>
            </a: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.)</a:t>
            </a:r>
          </a:p>
          <a:p>
            <a:pPr marL="357175" indent="-357175" algn="just" defTabSz="457184" eaLnBrk="1" fontAlgn="auto">
              <a:lnSpc>
                <a:spcPct val="110000"/>
              </a:lnSpc>
              <a:spcBef>
                <a:spcPts val="1406"/>
              </a:spcBef>
              <a:spcAft>
                <a:spcPts val="0"/>
              </a:spcAft>
              <a:buSzPct val="80000"/>
              <a:buBlip>
                <a:blip r:embed="rId2"/>
              </a:buBlip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It should allow to “simply” define different </a:t>
            </a:r>
            <a:r>
              <a:rPr sz="239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detector geometries</a:t>
            </a:r>
          </a:p>
          <a:p>
            <a:pPr marL="357175" indent="-357175" algn="just" defTabSz="457184" eaLnBrk="1" fontAlgn="auto">
              <a:lnSpc>
                <a:spcPct val="110000"/>
              </a:lnSpc>
              <a:spcBef>
                <a:spcPts val="1406"/>
              </a:spcBef>
              <a:spcAft>
                <a:spcPts val="0"/>
              </a:spcAft>
              <a:buSzPct val="80000"/>
              <a:buBlip>
                <a:blip r:embed="rId2"/>
              </a:buBlip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Could we have </a:t>
            </a:r>
            <a:r>
              <a:rPr sz="239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a common event data model</a:t>
            </a: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?</a:t>
            </a:r>
          </a:p>
          <a:p>
            <a:pPr marL="357175" indent="-357175" algn="just" defTabSz="457184" eaLnBrk="1" fontAlgn="auto">
              <a:lnSpc>
                <a:spcPct val="110000"/>
              </a:lnSpc>
              <a:spcBef>
                <a:spcPts val="1406"/>
              </a:spcBef>
              <a:spcAft>
                <a:spcPts val="0"/>
              </a:spcAft>
              <a:buSzPct val="80000"/>
              <a:buBlip>
                <a:blip r:embed="rId2"/>
              </a:buBlip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We are here to discuss these things and more and possibly come out of the workshop with a working plan on how to </a:t>
            </a:r>
            <a:r>
              <a:rPr sz="239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develop together a common solution</a:t>
            </a:r>
            <a:r>
              <a:rPr sz="239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Workshop 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954" y="1226650"/>
            <a:ext cx="9015046" cy="5174150"/>
          </a:xfrm>
        </p:spPr>
        <p:txBody>
          <a:bodyPr/>
          <a:lstStyle/>
          <a:p>
            <a:r>
              <a:rPr lang="en-US" altLang="zh-CN" dirty="0">
                <a:hlinkClick r:id="rId2"/>
              </a:rPr>
              <a:t>https://agenda.infn.it/event/19047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Introduction and motivation (</a:t>
            </a:r>
            <a:r>
              <a:rPr lang="en-US" altLang="zh-CN" dirty="0"/>
              <a:t>Paolo Giacomelli, INFN </a:t>
            </a:r>
            <a:r>
              <a:rPr lang="en-US" altLang="zh-CN" dirty="0" smtClean="0"/>
              <a:t>Bologna)</a:t>
            </a:r>
          </a:p>
          <a:p>
            <a:pPr lvl="1"/>
            <a:r>
              <a:rPr lang="en-US" altLang="zh-CN" dirty="0" smtClean="0"/>
              <a:t>Software status of the LHC experiments (</a:t>
            </a:r>
            <a:r>
              <a:rPr lang="en-US" altLang="zh-CN" dirty="0" err="1" smtClean="0"/>
              <a:t>Tommaso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Boccalli</a:t>
            </a:r>
            <a:r>
              <a:rPr lang="en-US" altLang="zh-CN" dirty="0" smtClean="0"/>
              <a:t>, CERN)</a:t>
            </a:r>
          </a:p>
          <a:p>
            <a:pPr lvl="1"/>
            <a:r>
              <a:rPr lang="en-US" altLang="zh-CN" dirty="0" smtClean="0"/>
              <a:t>ILC software (Frank </a:t>
            </a:r>
            <a:r>
              <a:rPr lang="en-US" altLang="zh-CN" dirty="0" err="1" smtClean="0"/>
              <a:t>Gaede</a:t>
            </a:r>
            <a:r>
              <a:rPr lang="en-US" altLang="zh-CN" dirty="0" smtClean="0"/>
              <a:t>, DESY)</a:t>
            </a:r>
          </a:p>
          <a:p>
            <a:pPr lvl="1"/>
            <a:r>
              <a:rPr lang="en-US" altLang="zh-CN" dirty="0" smtClean="0"/>
              <a:t>FCC software (Gerardo </a:t>
            </a:r>
            <a:r>
              <a:rPr lang="en-US" altLang="zh-CN" dirty="0" err="1" smtClean="0"/>
              <a:t>Ganis</a:t>
            </a:r>
            <a:r>
              <a:rPr lang="en-US" altLang="zh-CN" dirty="0" smtClean="0"/>
              <a:t>, CERN)</a:t>
            </a:r>
          </a:p>
          <a:p>
            <a:pPr lvl="1"/>
            <a:r>
              <a:rPr lang="en-US" altLang="zh-CN" dirty="0" smtClean="0"/>
              <a:t>CEPC software framework (Xingtao Huang, SDU)</a:t>
            </a:r>
          </a:p>
          <a:p>
            <a:pPr lvl="1"/>
            <a:r>
              <a:rPr lang="en-US" altLang="zh-CN" dirty="0" smtClean="0"/>
              <a:t>Common software tools (Graeme Stewart, CERN)</a:t>
            </a:r>
          </a:p>
          <a:p>
            <a:pPr lvl="1"/>
            <a:r>
              <a:rPr lang="en-US" altLang="zh-CN" dirty="0" smtClean="0"/>
              <a:t>Turkey software stack vision (</a:t>
            </a:r>
            <a:r>
              <a:rPr lang="en-US" altLang="zh-CN" dirty="0"/>
              <a:t>Andre </a:t>
            </a:r>
            <a:r>
              <a:rPr lang="en-US" altLang="zh-CN" dirty="0" err="1" smtClean="0"/>
              <a:t>Sailer</a:t>
            </a:r>
            <a:r>
              <a:rPr lang="en-US" altLang="zh-CN" dirty="0" smtClean="0"/>
              <a:t>, CERN)</a:t>
            </a:r>
          </a:p>
          <a:p>
            <a:r>
              <a:rPr lang="en-US" altLang="zh-CN" dirty="0" smtClean="0"/>
              <a:t>Round table discussions</a:t>
            </a:r>
          </a:p>
          <a:p>
            <a:pPr lvl="1"/>
            <a:r>
              <a:rPr lang="en-US" altLang="zh-CN" dirty="0" smtClean="0"/>
              <a:t>General discussion on a common software framework</a:t>
            </a:r>
          </a:p>
          <a:p>
            <a:pPr lvl="1"/>
            <a:r>
              <a:rPr lang="en-US" altLang="zh-CN" dirty="0"/>
              <a:t>Towards a common software </a:t>
            </a:r>
            <a:r>
              <a:rPr lang="en-US" altLang="zh-CN" dirty="0" smtClean="0"/>
              <a:t>stack</a:t>
            </a:r>
            <a:endParaRPr lang="it-IT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12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095"/>
            <a:ext cx="9144000" cy="510811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2367473" y="4773346"/>
            <a:ext cx="1869743" cy="20471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534770" y="4999611"/>
            <a:ext cx="2074460" cy="23201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145731" y="3608762"/>
            <a:ext cx="5677469" cy="60243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2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639"/>
            <a:ext cx="9144000" cy="509702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948268" y="2633133"/>
            <a:ext cx="4521198" cy="1066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041400" y="3699933"/>
            <a:ext cx="4428066" cy="118533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5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FCC Software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743640"/>
            <a:ext cx="8065895" cy="2847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16845"/>
            <a:ext cx="3661313" cy="23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Detector Description (FCC)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8" y="1397000"/>
            <a:ext cx="8925042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Model: </a:t>
            </a:r>
            <a:r>
              <a:rPr lang="en-US" altLang="zh-CN" dirty="0" err="1" smtClean="0"/>
              <a:t>PodIO</a:t>
            </a:r>
            <a:r>
              <a:rPr lang="en-US" altLang="zh-CN" dirty="0" smtClean="0"/>
              <a:t> (FCC)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" y="1220600"/>
            <a:ext cx="9062240" cy="51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141568" cy="1143000"/>
          </a:xfrm>
        </p:spPr>
        <p:txBody>
          <a:bodyPr/>
          <a:lstStyle/>
          <a:p>
            <a:r>
              <a:rPr kumimoji="1" lang="en-US" altLang="zh-CN" dirty="0" smtClean="0"/>
              <a:t>CEPC SW  Framework Needs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763" y="836712"/>
            <a:ext cx="8424936" cy="5620270"/>
          </a:xfrm>
        </p:spPr>
        <p:txBody>
          <a:bodyPr/>
          <a:lstStyle/>
          <a:p>
            <a:r>
              <a:rPr lang="en-US" altLang="zh-CN" sz="2400" dirty="0" smtClean="0"/>
              <a:t>Huge </a:t>
            </a:r>
            <a:r>
              <a:rPr lang="en-US" altLang="zh-CN" sz="2400" dirty="0"/>
              <a:t>Data </a:t>
            </a:r>
            <a:r>
              <a:rPr lang="en-US" altLang="zh-CN" sz="2400" dirty="0" smtClean="0"/>
              <a:t>Volume</a:t>
            </a:r>
          </a:p>
          <a:p>
            <a:pPr lvl="1"/>
            <a:r>
              <a:rPr lang="en-US" altLang="zh-CN" sz="1800" dirty="0" smtClean="0"/>
              <a:t>O(~EB) for CEPC running at Z pole</a:t>
            </a:r>
          </a:p>
          <a:p>
            <a:pPr lvl="1"/>
            <a:r>
              <a:rPr lang="en-US" altLang="zh-CN" sz="1800" dirty="0" smtClean="0"/>
              <a:t>Management of Event Data and even non-Event Data</a:t>
            </a:r>
          </a:p>
          <a:p>
            <a:r>
              <a:rPr lang="en-US" altLang="zh-CN" sz="2400" dirty="0"/>
              <a:t>Parallelization </a:t>
            </a:r>
          </a:p>
          <a:p>
            <a:pPr lvl="1"/>
            <a:r>
              <a:rPr lang="en-US" altLang="zh-CN" sz="1800" dirty="0"/>
              <a:t>Levels: algorithm, intra-event and inter-event</a:t>
            </a:r>
          </a:p>
          <a:p>
            <a:pPr lvl="1"/>
            <a:r>
              <a:rPr lang="en-US" altLang="zh-CN" sz="1800" dirty="0"/>
              <a:t>Technologies: OpenCL, CUDA, TBB, MPI</a:t>
            </a:r>
            <a:r>
              <a:rPr lang="mr-IN" altLang="zh-CN" sz="1800" dirty="0"/>
              <a:t>…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Re-use </a:t>
            </a:r>
            <a:r>
              <a:rPr lang="en-US" altLang="zh-CN" sz="1800" dirty="0"/>
              <a:t>of existing and successful serial algorithms</a:t>
            </a:r>
            <a:endParaRPr lang="en-US" altLang="zh-CN" sz="2400" dirty="0" smtClean="0"/>
          </a:p>
          <a:p>
            <a:r>
              <a:rPr lang="en-US" altLang="zh-CN" sz="2400" dirty="0" smtClean="0"/>
              <a:t>Heterogeneous </a:t>
            </a:r>
            <a:r>
              <a:rPr lang="en-US" altLang="zh-CN" sz="2400" dirty="0"/>
              <a:t>Architectures</a:t>
            </a:r>
          </a:p>
          <a:p>
            <a:pPr lvl="1"/>
            <a:r>
              <a:rPr lang="en-US" altLang="zh-CN" sz="1800" dirty="0"/>
              <a:t>CPU,GPU, FPGA, HPC, Cloud</a:t>
            </a:r>
            <a:r>
              <a:rPr lang="mr-IN" altLang="zh-CN" sz="1800" dirty="0"/>
              <a:t>…</a:t>
            </a:r>
            <a:endParaRPr lang="en-US" altLang="zh-CN" sz="1800" dirty="0"/>
          </a:p>
          <a:p>
            <a:pPr lvl="1"/>
            <a:r>
              <a:rPr lang="en-US" altLang="zh-CN" sz="1800" dirty="0"/>
              <a:t>Portable and </a:t>
            </a:r>
            <a:r>
              <a:rPr lang="en-US" altLang="zh-CN" sz="1800" dirty="0" smtClean="0"/>
              <a:t>flexible</a:t>
            </a:r>
            <a:endParaRPr lang="en-US" altLang="zh-CN" sz="1800" dirty="0"/>
          </a:p>
          <a:p>
            <a:r>
              <a:rPr lang="en-US" altLang="zh-CN" sz="2400" dirty="0"/>
              <a:t>Interfaces to novel tools and software</a:t>
            </a:r>
          </a:p>
          <a:p>
            <a:pPr lvl="1"/>
            <a:r>
              <a:rPr lang="en-US" altLang="zh-CN" sz="1800" dirty="0" smtClean="0"/>
              <a:t>Application of Machine </a:t>
            </a:r>
            <a:r>
              <a:rPr lang="en-US" altLang="zh-CN" sz="1800" dirty="0"/>
              <a:t>learning, Deep Learning and Big Data </a:t>
            </a:r>
            <a:r>
              <a:rPr lang="en-US" altLang="zh-CN" sz="1800" dirty="0" smtClean="0"/>
              <a:t>into HEP</a:t>
            </a:r>
            <a:endParaRPr lang="en-US" altLang="zh-CN" sz="1800" dirty="0"/>
          </a:p>
          <a:p>
            <a:r>
              <a:rPr lang="en-US" altLang="zh-CN" sz="2400" dirty="0" smtClean="0"/>
              <a:t>Friendly </a:t>
            </a:r>
            <a:r>
              <a:rPr lang="en-US" altLang="zh-CN" sz="2400" dirty="0"/>
              <a:t>user </a:t>
            </a:r>
            <a:r>
              <a:rPr lang="en-US" altLang="zh-CN" sz="2400" dirty="0" smtClean="0"/>
              <a:t>interfaces</a:t>
            </a:r>
          </a:p>
          <a:p>
            <a:pPr lvl="1"/>
            <a:r>
              <a:rPr lang="en-US" altLang="zh-CN" sz="1800" dirty="0"/>
              <a:t>Hiding </a:t>
            </a:r>
            <a:r>
              <a:rPr lang="en-US" altLang="zh-CN" sz="1800" dirty="0" smtClean="0"/>
              <a:t>new techniques from physicists</a:t>
            </a:r>
            <a:endParaRPr lang="en-US" altLang="zh-CN" sz="1800" dirty="0"/>
          </a:p>
          <a:p>
            <a:pPr lvl="1"/>
            <a:r>
              <a:rPr lang="en-US" altLang="zh-CN" sz="1800" dirty="0"/>
              <a:t>Support </a:t>
            </a:r>
            <a:r>
              <a:rPr lang="en-US" altLang="zh-CN" sz="1800" dirty="0" smtClean="0"/>
              <a:t>flexible analysis with/without framework , interactive web analysis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prstClr val="black"/>
                </a:solidFill>
              </a:rPr>
              <a:t>2019-06-12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15763" y="1845608"/>
            <a:ext cx="5181600" cy="150706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15763" y="3407127"/>
            <a:ext cx="5181600" cy="111971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7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spDef>
    <a:lnDef>
      <a:spPr bwMode="auto">
        <a:solidFill>
          <a:srgbClr val="99CC00"/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CJ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62710</TotalTime>
  <Words>643</Words>
  <Application>Microsoft Office PowerPoint</Application>
  <PresentationFormat>全屏显示(4:3)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黑体</vt:lpstr>
      <vt:lpstr>华文彩云</vt:lpstr>
      <vt:lpstr>华文中宋</vt:lpstr>
      <vt:lpstr>宋体</vt:lpstr>
      <vt:lpstr>微软雅黑</vt:lpstr>
      <vt:lpstr>Arial</vt:lpstr>
      <vt:lpstr>Calibri</vt:lpstr>
      <vt:lpstr>Helvetica</vt:lpstr>
      <vt:lpstr>Tahoma</vt:lpstr>
      <vt:lpstr>Times New Roman</vt:lpstr>
      <vt:lpstr>Verdana</vt:lpstr>
      <vt:lpstr>Wingdings</vt:lpstr>
      <vt:lpstr>Modèle par défaut</vt:lpstr>
      <vt:lpstr>1_Office Theme</vt:lpstr>
      <vt:lpstr>自定义设计方案</vt:lpstr>
      <vt:lpstr>Report on the Future Collider  Software Workshop  in Bologna </vt:lpstr>
      <vt:lpstr>Motivations of the workshop</vt:lpstr>
      <vt:lpstr>Workshop Agenda</vt:lpstr>
      <vt:lpstr>PowerPoint 演示文稿</vt:lpstr>
      <vt:lpstr>PowerPoint 演示文稿</vt:lpstr>
      <vt:lpstr>FCC Software</vt:lpstr>
      <vt:lpstr>Detector Description (FCC)</vt:lpstr>
      <vt:lpstr>Event Model: PodIO (FCC)</vt:lpstr>
      <vt:lpstr>CEPC SW  Framework Needs </vt:lpstr>
      <vt:lpstr>CEPC Software (1)</vt:lpstr>
      <vt:lpstr>CEPC Software (2)</vt:lpstr>
      <vt:lpstr>CLiC Software</vt:lpstr>
      <vt:lpstr>iLCSoft</vt:lpstr>
      <vt:lpstr>Common Software Stack (CSS)</vt:lpstr>
      <vt:lpstr>Workshop Outcome (1)</vt:lpstr>
      <vt:lpstr>Workshop Outcome (2)</vt:lpstr>
      <vt:lpstr>PowerPoint 演示文稿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李卫东</cp:lastModifiedBy>
  <cp:revision>2450</cp:revision>
  <cp:lastPrinted>2001-01-18T07:56:24Z</cp:lastPrinted>
  <dcterms:created xsi:type="dcterms:W3CDTF">1999-05-22T11:36:26Z</dcterms:created>
  <dcterms:modified xsi:type="dcterms:W3CDTF">2019-06-28T04:14:40Z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