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9" r:id="rId2"/>
    <p:sldId id="327" r:id="rId3"/>
    <p:sldId id="276" r:id="rId4"/>
    <p:sldId id="308" r:id="rId5"/>
    <p:sldId id="356" r:id="rId6"/>
    <p:sldId id="357" r:id="rId7"/>
    <p:sldId id="363" r:id="rId8"/>
    <p:sldId id="312" r:id="rId9"/>
    <p:sldId id="313" r:id="rId10"/>
    <p:sldId id="330" r:id="rId11"/>
    <p:sldId id="316" r:id="rId12"/>
    <p:sldId id="317" r:id="rId13"/>
    <p:sldId id="334" r:id="rId14"/>
    <p:sldId id="339" r:id="rId15"/>
    <p:sldId id="358" r:id="rId16"/>
    <p:sldId id="340" r:id="rId17"/>
    <p:sldId id="343" r:id="rId18"/>
    <p:sldId id="359" r:id="rId19"/>
    <p:sldId id="291" r:id="rId20"/>
    <p:sldId id="292" r:id="rId21"/>
    <p:sldId id="360" r:id="rId22"/>
    <p:sldId id="361" r:id="rId23"/>
    <p:sldId id="300" r:id="rId24"/>
    <p:sldId id="281" r:id="rId25"/>
    <p:sldId id="282" r:id="rId26"/>
    <p:sldId id="345" r:id="rId27"/>
    <p:sldId id="346" r:id="rId28"/>
    <p:sldId id="362" r:id="rId29"/>
    <p:sldId id="351" r:id="rId30"/>
    <p:sldId id="352" r:id="rId31"/>
    <p:sldId id="353" r:id="rId32"/>
    <p:sldId id="355" r:id="rId33"/>
    <p:sldId id="328" r:id="rId34"/>
    <p:sldId id="275" r:id="rId3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946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76ED6-A585-4742-936E-77848F14D482}" type="datetimeFigureOut">
              <a:rPr lang="zh-CN" altLang="en-US" smtClean="0"/>
              <a:t>2019-6-27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F2924-98E7-46FA-B168-569CDB3ED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858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/>
          </p:cNvSpPr>
          <p:nvPr>
            <p:ph type="sldNum" sz="quarter"/>
          </p:nvPr>
        </p:nvSpPr>
        <p:spPr>
          <a:xfrm>
            <a:off x="3904672" y="8730225"/>
            <a:ext cx="2988563" cy="459101"/>
          </a:xfrm>
          <a:prstGeom prst="rect">
            <a:avLst/>
          </a:prstGeom>
          <a:noFill/>
          <a:ln w="9525">
            <a:noFill/>
          </a:ln>
        </p:spPr>
        <p:txBody>
          <a:bodyPr lIns="96067" tIns="48033" rIns="96067" bIns="48033" anchor="b"/>
          <a:lstStyle/>
          <a:p>
            <a:pPr lvl="0" algn="r" defTabSz="960755" eaLnBrk="1" hangingPunct="1">
              <a:spcBef>
                <a:spcPct val="0"/>
              </a:spcBef>
            </a:pPr>
            <a:fld id="{9A0DB2DC-4C9A-4742-B13C-FB6460FD3503}" type="slidenum">
              <a:rPr lang="en-US" altLang="zh-CN" sz="1300" dirty="0"/>
              <a:t>4</a:t>
            </a:fld>
            <a:endParaRPr lang="en-US" altLang="zh-CN" sz="1300" dirty="0"/>
          </a:p>
        </p:txBody>
      </p:sp>
      <p:sp>
        <p:nvSpPr>
          <p:cNvPr id="20483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9350" y="690563"/>
            <a:ext cx="4595813" cy="3446462"/>
          </a:xfrm>
        </p:spPr>
      </p:sp>
      <p:sp>
        <p:nvSpPr>
          <p:cNvPr id="2048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6067" tIns="48033" rIns="96067" bIns="48033" anchor="t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F2924-98E7-46FA-B168-569CDB3EDDF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940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/>
          </p:cNvSpPr>
          <p:nvPr>
            <p:ph type="sldNum" sz="quarter"/>
          </p:nvPr>
        </p:nvSpPr>
        <p:spPr>
          <a:xfrm>
            <a:off x="3904672" y="8730225"/>
            <a:ext cx="2988563" cy="459101"/>
          </a:xfrm>
          <a:prstGeom prst="rect">
            <a:avLst/>
          </a:prstGeom>
          <a:noFill/>
          <a:ln w="9525">
            <a:noFill/>
          </a:ln>
        </p:spPr>
        <p:txBody>
          <a:bodyPr lIns="96067" tIns="48033" rIns="96067" bIns="48033" anchor="b"/>
          <a:lstStyle/>
          <a:p>
            <a:pPr lvl="0" algn="r" defTabSz="960755" eaLnBrk="1" hangingPunct="1">
              <a:spcBef>
                <a:spcPct val="0"/>
              </a:spcBef>
            </a:pPr>
            <a:fld id="{9A0DB2DC-4C9A-4742-B13C-FB6460FD3503}" type="slidenum">
              <a:rPr lang="en-US" altLang="zh-CN" sz="1300" dirty="0"/>
              <a:t>9</a:t>
            </a:fld>
            <a:endParaRPr lang="en-US" altLang="zh-CN" sz="1300" dirty="0"/>
          </a:p>
        </p:txBody>
      </p:sp>
      <p:sp>
        <p:nvSpPr>
          <p:cNvPr id="20483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9350" y="690563"/>
            <a:ext cx="4595813" cy="3446462"/>
          </a:xfrm>
        </p:spPr>
      </p:sp>
      <p:sp>
        <p:nvSpPr>
          <p:cNvPr id="2048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6067" tIns="48033" rIns="96067" bIns="48033" anchor="t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/>
          </p:cNvSpPr>
          <p:nvPr>
            <p:ph type="sldNum" sz="quarter"/>
          </p:nvPr>
        </p:nvSpPr>
        <p:spPr>
          <a:xfrm>
            <a:off x="3904672" y="8730225"/>
            <a:ext cx="2988563" cy="459101"/>
          </a:xfrm>
          <a:prstGeom prst="rect">
            <a:avLst/>
          </a:prstGeom>
          <a:noFill/>
          <a:ln w="9525">
            <a:noFill/>
          </a:ln>
        </p:spPr>
        <p:txBody>
          <a:bodyPr lIns="96067" tIns="48033" rIns="96067" bIns="48033" anchor="b"/>
          <a:lstStyle/>
          <a:p>
            <a:pPr lvl="0" algn="r" defTabSz="960755" eaLnBrk="1" hangingPunct="1">
              <a:spcBef>
                <a:spcPct val="0"/>
              </a:spcBef>
            </a:pPr>
            <a:fld id="{9A0DB2DC-4C9A-4742-B13C-FB6460FD3503}" type="slidenum">
              <a:rPr lang="en-US" altLang="zh-CN" sz="1300" dirty="0"/>
              <a:t>11</a:t>
            </a:fld>
            <a:endParaRPr lang="en-US" altLang="zh-CN" sz="1300" dirty="0"/>
          </a:p>
        </p:txBody>
      </p:sp>
      <p:sp>
        <p:nvSpPr>
          <p:cNvPr id="20483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9350" y="690563"/>
            <a:ext cx="4595813" cy="3446462"/>
          </a:xfrm>
        </p:spPr>
      </p:sp>
      <p:sp>
        <p:nvSpPr>
          <p:cNvPr id="2048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6067" tIns="48033" rIns="96067" bIns="48033" anchor="t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/>
          </p:cNvSpPr>
          <p:nvPr>
            <p:ph type="sldNum" sz="quarter"/>
          </p:nvPr>
        </p:nvSpPr>
        <p:spPr>
          <a:xfrm>
            <a:off x="3904672" y="8730225"/>
            <a:ext cx="2988563" cy="459101"/>
          </a:xfrm>
          <a:prstGeom prst="rect">
            <a:avLst/>
          </a:prstGeom>
          <a:noFill/>
          <a:ln w="9525">
            <a:noFill/>
          </a:ln>
        </p:spPr>
        <p:txBody>
          <a:bodyPr lIns="96067" tIns="48033" rIns="96067" bIns="48033" anchor="b"/>
          <a:lstStyle/>
          <a:p>
            <a:pPr lvl="0" algn="r" defTabSz="960755" eaLnBrk="1" hangingPunct="1">
              <a:spcBef>
                <a:spcPct val="0"/>
              </a:spcBef>
            </a:pPr>
            <a:fld id="{9A0DB2DC-4C9A-4742-B13C-FB6460FD3503}" type="slidenum">
              <a:rPr lang="en-US" altLang="zh-CN" sz="1300" dirty="0"/>
              <a:t>33</a:t>
            </a:fld>
            <a:endParaRPr lang="en-US" altLang="zh-CN" sz="1300" dirty="0"/>
          </a:p>
        </p:txBody>
      </p:sp>
      <p:sp>
        <p:nvSpPr>
          <p:cNvPr id="20483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9350" y="690563"/>
            <a:ext cx="4595813" cy="3446462"/>
          </a:xfrm>
        </p:spPr>
      </p:sp>
      <p:sp>
        <p:nvSpPr>
          <p:cNvPr id="2048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6067" tIns="48033" rIns="96067" bIns="48033" anchor="t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EB5A-C113-4EDC-9118-DC632C0430F5}" type="datetime1">
              <a:rPr lang="zh-CN" altLang="en-US" smtClean="0"/>
              <a:t>2019-6-27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37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CDE0-F957-4D30-BDE6-F574A45957C5}" type="datetime1">
              <a:rPr lang="zh-CN" altLang="en-US" smtClean="0"/>
              <a:t>2019-6-27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244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31717-9A89-401B-B5BE-E96916E9F58B}" type="datetime1">
              <a:rPr lang="zh-CN" altLang="en-US" smtClean="0"/>
              <a:t>2019-6-27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743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58EE-C287-4F4A-99B6-3CB0F990A9CA}" type="datetime1">
              <a:rPr lang="zh-CN" altLang="en-US" smtClean="0"/>
              <a:t>2019-6-27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769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38B9-9DB3-40C3-BFA6-FB4C16B5BFA1}" type="datetime1">
              <a:rPr lang="zh-CN" altLang="en-US" smtClean="0"/>
              <a:t>2019-6-27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719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15EB-B76F-4594-BF6A-EB96CEE7C7C8}" type="datetime1">
              <a:rPr lang="zh-CN" altLang="en-US" smtClean="0"/>
              <a:t>2019-6-27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703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331D-0F3A-4F71-9247-6BCA9C633D7A}" type="datetime1">
              <a:rPr lang="zh-CN" altLang="en-US" smtClean="0"/>
              <a:t>2019-6-27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115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827-FC32-40EC-819C-F845B80079D2}" type="datetime1">
              <a:rPr lang="zh-CN" altLang="en-US" smtClean="0"/>
              <a:t>2019-6-27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050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20669-95A2-4F7A-A409-8E94545A7FAE}" type="datetime1">
              <a:rPr lang="zh-CN" altLang="en-US" smtClean="0"/>
              <a:t>2019-6-27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443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D32C6-C62D-4EAF-A9B2-DA8C490A4844}" type="datetime1">
              <a:rPr lang="zh-CN" altLang="en-US" smtClean="0"/>
              <a:t>2019-6-27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354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8EA3A-D2C5-4A13-96FC-EADFA13683E5}" type="datetime1">
              <a:rPr lang="zh-CN" altLang="en-US" smtClean="0"/>
              <a:t>2019-6-27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308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6ABAA-6965-4591-8D27-4203407EB043}" type="datetime1">
              <a:rPr lang="zh-CN" altLang="en-US" smtClean="0"/>
              <a:t>2019-6-27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38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0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7504" y="980728"/>
            <a:ext cx="8928992" cy="1470025"/>
          </a:xfrm>
        </p:spPr>
        <p:txBody>
          <a:bodyPr>
            <a:normAutofit fontScale="90000"/>
          </a:bodyPr>
          <a:lstStyle/>
          <a:p>
            <a:r>
              <a:rPr lang="en-US" altLang="zh-CN" sz="3600" b="1" dirty="0" smtClean="0"/>
              <a:t/>
            </a:r>
            <a:br>
              <a:rPr lang="en-US" altLang="zh-CN" sz="3600" b="1" dirty="0" smtClean="0"/>
            </a:br>
            <a:r>
              <a:rPr lang="en-US" altLang="zh-CN" sz="4000" b="1" dirty="0" smtClean="0"/>
              <a:t>R &amp; D progress of CEPC vacuum system</a:t>
            </a:r>
            <a:r>
              <a:rPr lang="en-US" altLang="zh-CN" sz="4000" b="1" dirty="0"/>
              <a:t/>
            </a:r>
            <a:br>
              <a:rPr lang="en-US" altLang="zh-CN" sz="4000" b="1" dirty="0"/>
            </a:br>
            <a:r>
              <a:rPr lang="en-US" altLang="zh-CN" sz="3600" b="1" dirty="0" smtClean="0"/>
              <a:t>(MOST2)</a:t>
            </a:r>
            <a:endParaRPr lang="zh-CN" altLang="en-US" sz="3600" b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55576" y="3886200"/>
            <a:ext cx="7848872" cy="1752600"/>
          </a:xfrm>
        </p:spPr>
        <p:txBody>
          <a:bodyPr/>
          <a:lstStyle/>
          <a:p>
            <a:r>
              <a:rPr lang="en-US" altLang="zh-CN" dirty="0" err="1" smtClean="0"/>
              <a:t>Haiyi</a:t>
            </a:r>
            <a:r>
              <a:rPr lang="en-US" altLang="zh-CN" dirty="0" smtClean="0"/>
              <a:t> Dong</a:t>
            </a:r>
          </a:p>
          <a:p>
            <a:r>
              <a:rPr lang="en-US" altLang="zh-CN" dirty="0" smtClean="0"/>
              <a:t>6/28/2019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28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32"/>
          <p:cNvSpPr txBox="1"/>
          <p:nvPr/>
        </p:nvSpPr>
        <p:spPr>
          <a:xfrm>
            <a:off x="292894" y="332656"/>
            <a:ext cx="6446490" cy="66941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500" b="1" dirty="0"/>
              <a:t>3</a:t>
            </a:r>
            <a:r>
              <a:rPr lang="en-US" altLang="zh-CN" sz="2500" dirty="0" smtClean="0"/>
              <a:t>.  </a:t>
            </a:r>
            <a:r>
              <a:rPr lang="en-US" altLang="zh-CN" sz="2500" b="1" dirty="0" err="1" smtClean="0"/>
              <a:t>Conflat</a:t>
            </a:r>
            <a:r>
              <a:rPr lang="en-US" altLang="zh-CN" sz="2500" b="1" dirty="0" smtClean="0"/>
              <a:t> flanges of S.S.-Al</a:t>
            </a:r>
            <a:r>
              <a:rPr lang="zh-CN" altLang="en-US" sz="2500" b="1" dirty="0"/>
              <a:t> </a:t>
            </a:r>
            <a:r>
              <a:rPr lang="en-US" altLang="zh-CN" sz="2500" b="1" dirty="0" smtClean="0"/>
              <a:t>transition material</a:t>
            </a:r>
            <a:endParaRPr lang="en-US" altLang="zh-CN" sz="2500" b="1" dirty="0"/>
          </a:p>
        </p:txBody>
      </p:sp>
      <p:sp>
        <p:nvSpPr>
          <p:cNvPr id="12292" name="TextBox 7"/>
          <p:cNvSpPr txBox="1"/>
          <p:nvPr/>
        </p:nvSpPr>
        <p:spPr>
          <a:xfrm>
            <a:off x="317798" y="4810637"/>
            <a:ext cx="8690868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1600" b="0" dirty="0" smtClean="0">
                <a:latin typeface="Arial" panose="020B0604020202020204" pitchFamily="34" charset="0"/>
              </a:rPr>
              <a:t>S.S.-Al transition plate are fabricated through explosion bonding in a domestic company.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1600" b="0" dirty="0" smtClean="0">
                <a:latin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</a:rPr>
              <a:t>U</a:t>
            </a:r>
            <a:r>
              <a:rPr lang="en-US" altLang="zh-CN" sz="1600" b="0" dirty="0" smtClean="0">
                <a:latin typeface="Arial" panose="020B0604020202020204" pitchFamily="34" charset="0"/>
              </a:rPr>
              <a:t>ltrasonic flaw detection is used before the flange will be machined.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1600" b="0" dirty="0" smtClean="0">
                <a:latin typeface="Arial" panose="020B0604020202020204" pitchFamily="34" charset="0"/>
              </a:rPr>
              <a:t> </a:t>
            </a:r>
            <a:r>
              <a:rPr lang="en-US" altLang="zh-CN" sz="1600" b="0" dirty="0" smtClean="0">
                <a:latin typeface="Arial" panose="020B0604020202020204" pitchFamily="34" charset="0"/>
              </a:rPr>
              <a:t>Leak detection is carried out after the flange has been machined.</a:t>
            </a:r>
            <a:endParaRPr lang="zh-CN" altLang="en-US" sz="1600" b="0" dirty="0">
              <a:latin typeface="Arial" panose="020B0604020202020204" pitchFamily="34" charset="0"/>
            </a:endParaRPr>
          </a:p>
        </p:txBody>
      </p:sp>
      <p:pic>
        <p:nvPicPr>
          <p:cNvPr id="12293" name="Picture 7"/>
          <p:cNvPicPr>
            <a:picLocks noChangeAspect="1"/>
          </p:cNvPicPr>
          <p:nvPr/>
        </p:nvPicPr>
        <p:blipFill>
          <a:blip r:embed="rId2"/>
          <a:srcRect b="17949"/>
          <a:stretch>
            <a:fillRect/>
          </a:stretch>
        </p:blipFill>
        <p:spPr>
          <a:xfrm>
            <a:off x="747346" y="2924944"/>
            <a:ext cx="2439866" cy="15020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Picture 8"/>
          <p:cNvPicPr>
            <a:picLocks noChangeAspect="1"/>
          </p:cNvPicPr>
          <p:nvPr/>
        </p:nvPicPr>
        <p:blipFill>
          <a:blip r:embed="rId3"/>
          <a:srcRect t="30791" r="4411" b="49908"/>
          <a:stretch>
            <a:fillRect/>
          </a:stretch>
        </p:blipFill>
        <p:spPr>
          <a:xfrm>
            <a:off x="747346" y="1412776"/>
            <a:ext cx="7820758" cy="1184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5" name="Picture 9"/>
          <p:cNvPicPr>
            <a:picLocks noChangeAspect="1"/>
          </p:cNvPicPr>
          <p:nvPr/>
        </p:nvPicPr>
        <p:blipFill>
          <a:blip r:embed="rId4"/>
          <a:srcRect b="20128"/>
          <a:stretch>
            <a:fillRect/>
          </a:stretch>
        </p:blipFill>
        <p:spPr>
          <a:xfrm>
            <a:off x="3385038" y="2891160"/>
            <a:ext cx="2505808" cy="1500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6" name="Picture 10"/>
          <p:cNvPicPr>
            <a:picLocks noChangeAspect="1"/>
          </p:cNvPicPr>
          <p:nvPr/>
        </p:nvPicPr>
        <p:blipFill>
          <a:blip r:embed="rId5"/>
          <a:srcRect l="18636" t="18291" r="24493" b="37132"/>
          <a:stretch>
            <a:fillRect/>
          </a:stretch>
        </p:blipFill>
        <p:spPr>
          <a:xfrm>
            <a:off x="6088674" y="2891160"/>
            <a:ext cx="2505808" cy="151667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75433920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/>
          </p:cNvSpPr>
          <p:nvPr>
            <p:ph type="title"/>
          </p:nvPr>
        </p:nvSpPr>
        <p:spPr>
          <a:xfrm>
            <a:off x="1907704" y="-18835"/>
            <a:ext cx="5233738" cy="1143000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US" sz="3200" dirty="0" smtClean="0">
                <a:sym typeface="+mn-ea"/>
              </a:rPr>
              <a:t> </a:t>
            </a:r>
            <a:r>
              <a:rPr lang="en-US" sz="3200" b="1" dirty="0" smtClean="0">
                <a:solidFill>
                  <a:schemeClr val="accent1"/>
                </a:solidFill>
                <a:sym typeface="+mn-ea"/>
              </a:rPr>
              <a:t>R&amp;D of Cu vacuum chamber</a:t>
            </a:r>
            <a:endParaRPr lang="en-US" sz="3200" b="1" dirty="0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19460" name="Rectangle 3"/>
          <p:cNvSpPr>
            <a:spLocks noGrp="1"/>
          </p:cNvSpPr>
          <p:nvPr>
            <p:ph idx="1"/>
          </p:nvPr>
        </p:nvSpPr>
        <p:spPr>
          <a:xfrm>
            <a:off x="133989" y="1636712"/>
            <a:ext cx="3978910" cy="4637405"/>
          </a:xfrm>
        </p:spPr>
        <p:txBody>
          <a:bodyPr vert="horz" wrap="square" lIns="91440" tIns="45720" rIns="91440" bIns="45720" anchor="t"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latin typeface="Arial" panose="020B0604020202020204" pitchFamily="34" charset="0"/>
                <a:sym typeface="+mn-ea"/>
              </a:rPr>
              <a:t>Cu beam pipe and water cooling channel are </a:t>
            </a:r>
            <a:r>
              <a:rPr lang="en-US" altLang="zh-CN" sz="1600" dirty="0" smtClean="0">
                <a:latin typeface="Arial" panose="020B0604020202020204" pitchFamily="34" charset="0"/>
                <a:sym typeface="+mn-ea"/>
              </a:rPr>
              <a:t>extruded respectively</a:t>
            </a:r>
            <a:r>
              <a:rPr lang="en-US" altLang="zh-CN" sz="1600" dirty="0">
                <a:latin typeface="Arial" panose="020B0604020202020204" pitchFamily="34" charset="0"/>
                <a:sym typeface="+mn-ea"/>
              </a:rPr>
              <a:t>, and brazed together. </a:t>
            </a: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Arial" panose="020B0604020202020204" pitchFamily="34" charset="0"/>
                <a:sym typeface="+mn-ea"/>
              </a:rPr>
              <a:t>Stainless steel material is used for flanges, and there is a rotatable flange at an end of vacuum chamber. </a:t>
            </a:r>
            <a:endParaRPr lang="en-US" altLang="zh-CN" sz="1600" dirty="0" smtClean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Arial" panose="020B0604020202020204" pitchFamily="34" charset="0"/>
                <a:sym typeface="+mn-ea"/>
              </a:rPr>
              <a:t>The flanges and beam pipe are welded by high temperature brazing solder, and low temperature brazing solder are used between the beam pipe and water cooling channel for a 6 m long high temperature vacuum furnace is difficult to be found.</a:t>
            </a:r>
            <a:endParaRPr lang="zh-CN" altLang="en-US" sz="25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sz="2500" dirty="0"/>
          </a:p>
        </p:txBody>
      </p:sp>
      <p:pic>
        <p:nvPicPr>
          <p:cNvPr id="2" name="图片 3" descr="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687512"/>
            <a:ext cx="1857375" cy="109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1636712"/>
            <a:ext cx="1643062" cy="1076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0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7726" y="1924843"/>
            <a:ext cx="612775" cy="5000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等于号 6"/>
          <p:cNvSpPr/>
          <p:nvPr/>
        </p:nvSpPr>
        <p:spPr bwMode="auto">
          <a:xfrm>
            <a:off x="5997327" y="2036761"/>
            <a:ext cx="504825" cy="288925"/>
          </a:xfrm>
          <a:prstGeom prst="mathEqua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加号 9"/>
          <p:cNvSpPr/>
          <p:nvPr/>
        </p:nvSpPr>
        <p:spPr bwMode="auto">
          <a:xfrm>
            <a:off x="7907088" y="2001043"/>
            <a:ext cx="360363" cy="360363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4399546" y="2779712"/>
            <a:ext cx="1777218" cy="338554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latin typeface="Arial" panose="020B0604020202020204" pitchFamily="34" charset="0"/>
              </a:rPr>
              <a:t>Vacuum chamber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6343848" y="2743113"/>
            <a:ext cx="1342034" cy="338554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latin typeface="Arial" panose="020B0604020202020204" pitchFamily="34" charset="0"/>
              </a:rPr>
              <a:t>Beam pipe +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7536301" y="2743113"/>
            <a:ext cx="1651414" cy="338554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latin typeface="Arial" panose="020B0604020202020204" pitchFamily="34" charset="0"/>
              </a:rPr>
              <a:t>Cooling channel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pic>
        <p:nvPicPr>
          <p:cNvPr id="10254" name="图片 16" descr="00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615" y="3475355"/>
            <a:ext cx="4664710" cy="31254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11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32"/>
          <p:cNvSpPr txBox="1"/>
          <p:nvPr/>
        </p:nvSpPr>
        <p:spPr>
          <a:xfrm>
            <a:off x="326782" y="620688"/>
            <a:ext cx="6915881" cy="66941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500" b="1" dirty="0" smtClean="0">
                <a:latin typeface="Arial" panose="020B0604020202020204" pitchFamily="34" charset="0"/>
              </a:rPr>
              <a:t>Technique</a:t>
            </a:r>
            <a:r>
              <a:rPr lang="zh-CN" altLang="en-US" sz="2500" b="1" dirty="0" smtClean="0">
                <a:latin typeface="Arial" panose="020B0604020202020204" pitchFamily="34" charset="0"/>
              </a:rPr>
              <a:t> </a:t>
            </a:r>
            <a:r>
              <a:rPr lang="en-US" altLang="zh-CN" sz="2500" b="1" dirty="0">
                <a:latin typeface="Arial" panose="020B0604020202020204" pitchFamily="34" charset="0"/>
              </a:rPr>
              <a:t>p</a:t>
            </a:r>
            <a:r>
              <a:rPr lang="en-US" altLang="zh-CN" sz="2500" b="1" dirty="0" smtClean="0">
                <a:latin typeface="Arial" panose="020B0604020202020204" pitchFamily="34" charset="0"/>
              </a:rPr>
              <a:t>rocess of Cu vacuum chamber</a:t>
            </a:r>
            <a:endParaRPr lang="zh-CN" altLang="en-US" sz="2500" b="1" dirty="0">
              <a:latin typeface="Arial" panose="020B0604020202020204" pitchFamily="34" charset="0"/>
            </a:endParaRPr>
          </a:p>
        </p:txBody>
      </p:sp>
      <p:pic>
        <p:nvPicPr>
          <p:cNvPr id="11268" name="图片 3" descr="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35" y="1846385"/>
            <a:ext cx="1245577" cy="1252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图片 4" descr="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077" y="1771650"/>
            <a:ext cx="1384789" cy="13935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5" descr="0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1177" y="1714500"/>
            <a:ext cx="1507881" cy="15166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385" y="1572358"/>
            <a:ext cx="2307981" cy="16588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2" name="右箭头 9"/>
          <p:cNvSpPr/>
          <p:nvPr/>
        </p:nvSpPr>
        <p:spPr>
          <a:xfrm>
            <a:off x="1802423" y="2307981"/>
            <a:ext cx="329712" cy="26376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955" dirty="0">
              <a:latin typeface="Arial" panose="020B0604020202020204" pitchFamily="34" charset="0"/>
            </a:endParaRPr>
          </a:p>
        </p:txBody>
      </p:sp>
      <p:sp>
        <p:nvSpPr>
          <p:cNvPr id="11273" name="右箭头 10"/>
          <p:cNvSpPr/>
          <p:nvPr/>
        </p:nvSpPr>
        <p:spPr>
          <a:xfrm>
            <a:off x="3714750" y="2307981"/>
            <a:ext cx="329711" cy="263769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955" dirty="0">
              <a:latin typeface="Arial" panose="020B0604020202020204" pitchFamily="34" charset="0"/>
            </a:endParaRPr>
          </a:p>
        </p:txBody>
      </p:sp>
      <p:sp>
        <p:nvSpPr>
          <p:cNvPr id="11274" name="右箭头 11"/>
          <p:cNvSpPr/>
          <p:nvPr/>
        </p:nvSpPr>
        <p:spPr>
          <a:xfrm>
            <a:off x="5758962" y="2307981"/>
            <a:ext cx="395654" cy="26376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955" dirty="0">
              <a:latin typeface="Arial" panose="020B0604020202020204" pitchFamily="34" charset="0"/>
            </a:endParaRPr>
          </a:p>
        </p:txBody>
      </p:sp>
      <p:pic>
        <p:nvPicPr>
          <p:cNvPr id="11275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6389" y="4022481"/>
            <a:ext cx="2277208" cy="16485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6" name="图片 15" descr="01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8385" y="3956538"/>
            <a:ext cx="2307981" cy="152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7" name="TextBox 34"/>
          <p:cNvSpPr txBox="1"/>
          <p:nvPr/>
        </p:nvSpPr>
        <p:spPr>
          <a:xfrm>
            <a:off x="41356" y="3349870"/>
            <a:ext cx="1952623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 smtClean="0">
                <a:latin typeface="Arial" panose="020B0604020202020204" pitchFamily="34" charset="0"/>
              </a:rPr>
              <a:t>Transition tube machining</a:t>
            </a:r>
            <a:endParaRPr lang="zh-CN" altLang="en-US" sz="1200" b="0" dirty="0">
              <a:latin typeface="Arial" panose="020B0604020202020204" pitchFamily="34" charset="0"/>
            </a:endParaRPr>
          </a:p>
        </p:txBody>
      </p:sp>
      <p:sp>
        <p:nvSpPr>
          <p:cNvPr id="11278" name="TextBox 34"/>
          <p:cNvSpPr txBox="1"/>
          <p:nvPr/>
        </p:nvSpPr>
        <p:spPr>
          <a:xfrm>
            <a:off x="2461847" y="3363058"/>
            <a:ext cx="1121019" cy="27699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1200" b="0" dirty="0" smtClean="0">
                <a:latin typeface="Arial" panose="020B0604020202020204" pitchFamily="34" charset="0"/>
              </a:rPr>
              <a:t>Brazing</a:t>
            </a:r>
            <a:endParaRPr lang="zh-CN" altLang="en-US" sz="1200" b="0" dirty="0">
              <a:latin typeface="Arial" panose="020B0604020202020204" pitchFamily="34" charset="0"/>
            </a:endParaRPr>
          </a:p>
        </p:txBody>
      </p:sp>
      <p:sp>
        <p:nvSpPr>
          <p:cNvPr id="11279" name="TextBox 34"/>
          <p:cNvSpPr txBox="1"/>
          <p:nvPr/>
        </p:nvSpPr>
        <p:spPr>
          <a:xfrm>
            <a:off x="3848815" y="3308796"/>
            <a:ext cx="2369563" cy="27699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1200" b="0" dirty="0" smtClean="0">
                <a:latin typeface="Arial" panose="020B0604020202020204" pitchFamily="34" charset="0"/>
              </a:rPr>
              <a:t>Knife edge machining of flange</a:t>
            </a:r>
            <a:endParaRPr lang="zh-CN" altLang="en-US" sz="1200" b="0" dirty="0">
              <a:latin typeface="Arial" panose="020B0604020202020204" pitchFamily="34" charset="0"/>
            </a:endParaRPr>
          </a:p>
        </p:txBody>
      </p:sp>
      <p:sp>
        <p:nvSpPr>
          <p:cNvPr id="11280" name="TextBox 34"/>
          <p:cNvSpPr txBox="1"/>
          <p:nvPr/>
        </p:nvSpPr>
        <p:spPr>
          <a:xfrm>
            <a:off x="6616212" y="3297115"/>
            <a:ext cx="1121019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1200" dirty="0" smtClean="0">
                <a:latin typeface="Arial" panose="020B0604020202020204" pitchFamily="34" charset="0"/>
              </a:rPr>
              <a:t>Silver brazing or TIG</a:t>
            </a:r>
            <a:endParaRPr lang="zh-CN" altLang="en-US" sz="1200" b="0" dirty="0">
              <a:latin typeface="Arial" panose="020B0604020202020204" pitchFamily="34" charset="0"/>
            </a:endParaRPr>
          </a:p>
        </p:txBody>
      </p:sp>
      <p:sp>
        <p:nvSpPr>
          <p:cNvPr id="11281" name="下箭头 20"/>
          <p:cNvSpPr/>
          <p:nvPr/>
        </p:nvSpPr>
        <p:spPr>
          <a:xfrm>
            <a:off x="7737231" y="3363058"/>
            <a:ext cx="263769" cy="39565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955" dirty="0">
              <a:latin typeface="Arial" panose="020B0604020202020204" pitchFamily="34" charset="0"/>
            </a:endParaRPr>
          </a:p>
        </p:txBody>
      </p:sp>
      <p:sp>
        <p:nvSpPr>
          <p:cNvPr id="11282" name="TextBox 34"/>
          <p:cNvSpPr txBox="1"/>
          <p:nvPr/>
        </p:nvSpPr>
        <p:spPr>
          <a:xfrm>
            <a:off x="6945923" y="5605097"/>
            <a:ext cx="1582615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1200" b="0" dirty="0" smtClean="0">
                <a:latin typeface="Arial" panose="020B0604020202020204" pitchFamily="34" charset="0"/>
              </a:rPr>
              <a:t>Welding of fittings for cooling channel</a:t>
            </a:r>
            <a:endParaRPr lang="zh-CN" altLang="en-US" sz="1200" b="0" dirty="0">
              <a:latin typeface="Arial" panose="020B0604020202020204" pitchFamily="34" charset="0"/>
            </a:endParaRPr>
          </a:p>
        </p:txBody>
      </p:sp>
      <p:sp>
        <p:nvSpPr>
          <p:cNvPr id="11283" name="TextBox 22"/>
          <p:cNvSpPr txBox="1"/>
          <p:nvPr/>
        </p:nvSpPr>
        <p:spPr>
          <a:xfrm>
            <a:off x="8100392" y="3276721"/>
            <a:ext cx="927589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1200" dirty="0" smtClean="0">
                <a:latin typeface="Arial" panose="020B0604020202020204" pitchFamily="34" charset="0"/>
              </a:rPr>
              <a:t>Leak detection</a:t>
            </a:r>
            <a:endParaRPr lang="zh-CN" altLang="en-US" sz="1200" b="0" dirty="0">
              <a:latin typeface="Arial" panose="020B0604020202020204" pitchFamily="34" charset="0"/>
            </a:endParaRPr>
          </a:p>
        </p:txBody>
      </p:sp>
      <p:sp>
        <p:nvSpPr>
          <p:cNvPr id="11284" name="TextBox 23"/>
          <p:cNvSpPr txBox="1"/>
          <p:nvPr/>
        </p:nvSpPr>
        <p:spPr>
          <a:xfrm>
            <a:off x="3415811" y="1775883"/>
            <a:ext cx="927588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1200" dirty="0" smtClean="0">
                <a:latin typeface="Arial" panose="020B0604020202020204" pitchFamily="34" charset="0"/>
              </a:rPr>
              <a:t>Leak detection</a:t>
            </a:r>
            <a:endParaRPr lang="zh-CN" altLang="en-US" sz="1200" b="0" dirty="0">
              <a:latin typeface="Arial" panose="020B0604020202020204" pitchFamily="34" charset="0"/>
            </a:endParaRPr>
          </a:p>
        </p:txBody>
      </p:sp>
      <p:sp>
        <p:nvSpPr>
          <p:cNvPr id="11285" name="右箭头 24"/>
          <p:cNvSpPr/>
          <p:nvPr/>
        </p:nvSpPr>
        <p:spPr>
          <a:xfrm rot="10800000">
            <a:off x="5429250" y="4879731"/>
            <a:ext cx="395654" cy="26376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955" dirty="0">
              <a:latin typeface="Arial" panose="020B0604020202020204" pitchFamily="34" charset="0"/>
            </a:endParaRPr>
          </a:p>
        </p:txBody>
      </p:sp>
      <p:sp>
        <p:nvSpPr>
          <p:cNvPr id="11286" name="TextBox 25"/>
          <p:cNvSpPr txBox="1"/>
          <p:nvPr/>
        </p:nvSpPr>
        <p:spPr>
          <a:xfrm>
            <a:off x="5010312" y="4179423"/>
            <a:ext cx="145073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1200" b="0" dirty="0" smtClean="0">
                <a:latin typeface="Arial" panose="020B0604020202020204" pitchFamily="34" charset="0"/>
              </a:rPr>
              <a:t>Leak tests for hydraulic pressure and vacuum</a:t>
            </a:r>
            <a:endParaRPr lang="zh-CN" altLang="en-US" sz="1200" b="0" dirty="0">
              <a:latin typeface="Arial" panose="020B0604020202020204" pitchFamily="34" charset="0"/>
            </a:endParaRPr>
          </a:p>
        </p:txBody>
      </p:sp>
      <p:sp>
        <p:nvSpPr>
          <p:cNvPr id="11287" name="TextBox 34"/>
          <p:cNvSpPr txBox="1"/>
          <p:nvPr/>
        </p:nvSpPr>
        <p:spPr>
          <a:xfrm>
            <a:off x="2972778" y="5679668"/>
            <a:ext cx="1978269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1200" dirty="0" smtClean="0">
                <a:latin typeface="Arial" panose="020B0604020202020204" pitchFamily="34" charset="0"/>
              </a:rPr>
              <a:t>Welding between beam pipe and cooling channel with a low temperature brazing solder</a:t>
            </a:r>
            <a:endParaRPr lang="zh-CN" altLang="en-US" sz="1200" b="0" dirty="0">
              <a:latin typeface="Arial" panose="020B0604020202020204" pitchFamily="34" charset="0"/>
            </a:endParaRPr>
          </a:p>
        </p:txBody>
      </p:sp>
      <p:sp>
        <p:nvSpPr>
          <p:cNvPr id="11288" name="右箭头 27"/>
          <p:cNvSpPr/>
          <p:nvPr/>
        </p:nvSpPr>
        <p:spPr>
          <a:xfrm rot="10800000">
            <a:off x="2264020" y="4879731"/>
            <a:ext cx="395654" cy="26376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955" dirty="0">
              <a:latin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9512" y="4718538"/>
            <a:ext cx="188668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</a:rPr>
              <a:t>Cleaning</a:t>
            </a:r>
            <a:r>
              <a:rPr lang="en-US" altLang="zh-CN" sz="1200" b="1" dirty="0" smtClean="0"/>
              <a:t>, leak detection, baking and pumping down</a:t>
            </a:r>
            <a:endParaRPr kumimoji="0" lang="zh-CN" alt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0233398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32"/>
          <p:cNvSpPr txBox="1"/>
          <p:nvPr/>
        </p:nvSpPr>
        <p:spPr>
          <a:xfrm>
            <a:off x="1547664" y="712764"/>
            <a:ext cx="6120681" cy="5062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chemeClr val="accent1"/>
                </a:solidFill>
              </a:rPr>
              <a:t>1.5 m long Cu vacuum chamber experiment prototype</a:t>
            </a:r>
            <a:endParaRPr lang="en-US" altLang="zh-CN" sz="2000" b="1" dirty="0">
              <a:solidFill>
                <a:schemeClr val="accent1"/>
              </a:solidFill>
            </a:endParaRPr>
          </a:p>
        </p:txBody>
      </p:sp>
      <p:pic>
        <p:nvPicPr>
          <p:cNvPr id="5124" name="图片 7" descr="微信图片_201903132009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3" y="1846385"/>
            <a:ext cx="4044462" cy="30333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0" descr="微信图片_2019031320094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527" y="1846385"/>
            <a:ext cx="2275742" cy="30333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11" descr="微信图片_2019031320093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154" y="1846385"/>
            <a:ext cx="2264020" cy="301869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7" name="TextBox 13"/>
          <p:cNvSpPr txBox="1"/>
          <p:nvPr/>
        </p:nvSpPr>
        <p:spPr>
          <a:xfrm>
            <a:off x="549520" y="5209443"/>
            <a:ext cx="8176846" cy="111415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CN" sz="1600" b="0" dirty="0" smtClean="0">
                <a:latin typeface="Arial" panose="020B0604020202020204" pitchFamily="34" charset="0"/>
              </a:rPr>
              <a:t>The beam pipe, water cooling channel and flanges were together welded by 800</a:t>
            </a:r>
            <a:r>
              <a:rPr lang="zh-CN" altLang="en-US" sz="1600" b="0" dirty="0" smtClean="0">
                <a:latin typeface="Arial" panose="020B0604020202020204" pitchFamily="34" charset="0"/>
              </a:rPr>
              <a:t>℃ </a:t>
            </a:r>
            <a:r>
              <a:rPr lang="en-US" altLang="zh-CN" sz="1600" b="0" dirty="0" smtClean="0">
                <a:latin typeface="Arial" panose="020B0604020202020204" pitchFamily="34" charset="0"/>
              </a:rPr>
              <a:t>high temperature brazing solder in a vacuum furnace.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b="0" dirty="0" smtClean="0">
                <a:latin typeface="Arial" panose="020B0604020202020204" pitchFamily="34" charset="0"/>
              </a:rPr>
              <a:t>The prototype was checked by leak detection, hydraulic pressure test and three dimensional coordinate measurements. </a:t>
            </a:r>
            <a:endParaRPr lang="zh-CN" altLang="en-US" sz="1600" b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023851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32"/>
          <p:cNvSpPr txBox="1"/>
          <p:nvPr/>
        </p:nvSpPr>
        <p:spPr>
          <a:xfrm>
            <a:off x="1331640" y="695831"/>
            <a:ext cx="6984776" cy="5062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chemeClr val="accent1"/>
                </a:solidFill>
                <a:latin typeface="+mj-lt"/>
              </a:rPr>
              <a:t>Welding samples with a low temperature brazing solder</a:t>
            </a:r>
            <a:endParaRPr lang="en-US" altLang="zh-CN" sz="20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0244" name="图片 3" descr="微信图片_20190313201121.jpg"/>
          <p:cNvPicPr>
            <a:picLocks noChangeAspect="1"/>
          </p:cNvPicPr>
          <p:nvPr/>
        </p:nvPicPr>
        <p:blipFill>
          <a:blip r:embed="rId2"/>
          <a:srcRect l="5241" t="20969" r="11292"/>
          <a:stretch>
            <a:fillRect/>
          </a:stretch>
        </p:blipFill>
        <p:spPr>
          <a:xfrm>
            <a:off x="153866" y="1780443"/>
            <a:ext cx="4380034" cy="31652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图片 5" descr="微信图片_20190313201240.jpg"/>
          <p:cNvPicPr>
            <a:picLocks noChangeAspect="1"/>
          </p:cNvPicPr>
          <p:nvPr/>
        </p:nvPicPr>
        <p:blipFill>
          <a:blip r:embed="rId3"/>
          <a:srcRect b="3999"/>
          <a:stretch>
            <a:fillRect/>
          </a:stretch>
        </p:blipFill>
        <p:spPr>
          <a:xfrm>
            <a:off x="4659923" y="1780443"/>
            <a:ext cx="4396154" cy="31652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6" name="TextBox 6"/>
          <p:cNvSpPr txBox="1"/>
          <p:nvPr/>
        </p:nvSpPr>
        <p:spPr>
          <a:xfrm>
            <a:off x="351692" y="5077558"/>
            <a:ext cx="8176846" cy="15696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</a:rPr>
              <a:t>The beam pipe and water cooling channel were welded by 300</a:t>
            </a:r>
            <a:r>
              <a:rPr lang="zh-CN" altLang="en-US" sz="1600" dirty="0">
                <a:latin typeface="Arial" panose="020B0604020202020204" pitchFamily="34" charset="0"/>
              </a:rPr>
              <a:t>℃ </a:t>
            </a:r>
            <a:r>
              <a:rPr lang="en-US" altLang="zh-CN" sz="1600" dirty="0">
                <a:latin typeface="Arial" panose="020B0604020202020204" pitchFamily="34" charset="0"/>
              </a:rPr>
              <a:t>low temperature brazing solder in a vacuum furnace.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</a:rPr>
              <a:t>A solder sheet was used to avoid the solder from overflowing or having interspaces.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</a:rPr>
              <a:t>The welding </a:t>
            </a:r>
            <a:r>
              <a:rPr lang="en-US" altLang="zh-CN" sz="1600" dirty="0" smtClean="0">
                <a:latin typeface="Arial" panose="020B0604020202020204" pitchFamily="34" charset="0"/>
              </a:rPr>
              <a:t>seams </a:t>
            </a:r>
            <a:r>
              <a:rPr lang="en-US" altLang="zh-CN" sz="1600" dirty="0">
                <a:latin typeface="Arial" panose="020B0604020202020204" pitchFamily="34" charset="0"/>
              </a:rPr>
              <a:t>are checked by wire-electrode cutting. 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583974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/>
          <p:nvPr/>
        </p:nvSpPr>
        <p:spPr>
          <a:xfrm>
            <a:off x="1299410" y="332656"/>
            <a:ext cx="6437572" cy="633046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zh-CN" sz="2585" b="1" dirty="0" smtClean="0">
                <a:solidFill>
                  <a:schemeClr val="accent1"/>
                </a:solidFill>
                <a:latin typeface="+mj-lt"/>
                <a:sym typeface="Times New Roman" panose="02020603050405020304" pitchFamily="18" charset="0"/>
              </a:rPr>
              <a:t>Comparisons of several brazing experiments</a:t>
            </a:r>
            <a:endParaRPr lang="zh-CN" altLang="en-US" sz="2585" b="1" dirty="0">
              <a:solidFill>
                <a:schemeClr val="accent1"/>
              </a:solidFill>
              <a:latin typeface="+mj-lt"/>
              <a:sym typeface="Times New Roman" panose="02020603050405020304" pitchFamily="18" charset="0"/>
            </a:endParaRPr>
          </a:p>
        </p:txBody>
      </p:sp>
      <p:pic>
        <p:nvPicPr>
          <p:cNvPr id="16387" name="图片 4" descr="微信图片_20181227194108.jpg"/>
          <p:cNvPicPr>
            <a:picLocks noChangeAspect="1"/>
          </p:cNvPicPr>
          <p:nvPr/>
        </p:nvPicPr>
        <p:blipFill>
          <a:blip r:embed="rId2"/>
          <a:srcRect l="35716" t="21875" r="5357" b="28471"/>
          <a:stretch>
            <a:fillRect/>
          </a:stretch>
        </p:blipFill>
        <p:spPr>
          <a:xfrm>
            <a:off x="149469" y="1582615"/>
            <a:ext cx="3103685" cy="2242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8" name="图片 10" descr="微信图片_20190313201141.jpg"/>
          <p:cNvPicPr>
            <a:picLocks noChangeAspect="1"/>
          </p:cNvPicPr>
          <p:nvPr/>
        </p:nvPicPr>
        <p:blipFill>
          <a:blip r:embed="rId3"/>
          <a:srcRect r="32091" b="30032"/>
          <a:stretch>
            <a:fillRect/>
          </a:stretch>
        </p:blipFill>
        <p:spPr>
          <a:xfrm>
            <a:off x="3319097" y="1582615"/>
            <a:ext cx="2901462" cy="2242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图片 11" descr="微信图片_20190313200857.jpg"/>
          <p:cNvPicPr>
            <a:picLocks noChangeAspect="1"/>
          </p:cNvPicPr>
          <p:nvPr/>
        </p:nvPicPr>
        <p:blipFill>
          <a:blip r:embed="rId4"/>
          <a:srcRect l="7813" t="4166" r="43750" b="41666"/>
          <a:stretch>
            <a:fillRect/>
          </a:stretch>
        </p:blipFill>
        <p:spPr>
          <a:xfrm>
            <a:off x="6286500" y="1582615"/>
            <a:ext cx="2672862" cy="22420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90" name="TextBox 12"/>
          <p:cNvSpPr txBox="1"/>
          <p:nvPr/>
        </p:nvSpPr>
        <p:spPr>
          <a:xfrm>
            <a:off x="417635" y="3890597"/>
            <a:ext cx="2714205" cy="3193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1475" dirty="0" smtClean="0">
                <a:latin typeface="Arial" panose="020B0604020202020204" pitchFamily="34" charset="0"/>
              </a:rPr>
              <a:t>First low temperature brazing</a:t>
            </a:r>
            <a:endParaRPr lang="zh-CN" altLang="en-US" sz="1475" dirty="0">
              <a:latin typeface="Arial" panose="020B0604020202020204" pitchFamily="34" charset="0"/>
            </a:endParaRPr>
          </a:p>
        </p:txBody>
      </p:sp>
      <p:sp>
        <p:nvSpPr>
          <p:cNvPr id="16392" name="TextBox 14"/>
          <p:cNvSpPr txBox="1"/>
          <p:nvPr/>
        </p:nvSpPr>
        <p:spPr>
          <a:xfrm>
            <a:off x="6588224" y="3890597"/>
            <a:ext cx="2371138" cy="3193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1475" dirty="0" smtClean="0">
                <a:latin typeface="Arial" panose="020B0604020202020204" pitchFamily="34" charset="0"/>
              </a:rPr>
              <a:t>High temperature brazing</a:t>
            </a:r>
            <a:endParaRPr lang="zh-CN" altLang="en-US" sz="1475" dirty="0">
              <a:latin typeface="Arial" panose="020B0604020202020204" pitchFamily="34" charset="0"/>
            </a:endParaRPr>
          </a:p>
        </p:txBody>
      </p:sp>
      <p:sp>
        <p:nvSpPr>
          <p:cNvPr id="16393" name="TextBox 15"/>
          <p:cNvSpPr txBox="1"/>
          <p:nvPr/>
        </p:nvSpPr>
        <p:spPr>
          <a:xfrm>
            <a:off x="417635" y="4484077"/>
            <a:ext cx="8176846" cy="239142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srgbClr val="FF0000"/>
                </a:solidFill>
                <a:latin typeface="Arial" panose="020B0604020202020204" pitchFamily="34" charset="0"/>
              </a:rPr>
              <a:t>A solder wire was used in first low temperature brazing, the welding joints are rough and defective.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</a:rPr>
              <a:t>A solder </a:t>
            </a:r>
            <a:r>
              <a:rPr lang="en-US" altLang="zh-CN" sz="1600" dirty="0" smtClean="0">
                <a:solidFill>
                  <a:srgbClr val="FF0000"/>
                </a:solidFill>
                <a:latin typeface="Arial" panose="020B0604020202020204" pitchFamily="34" charset="0"/>
              </a:rPr>
              <a:t>sheet 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</a:rPr>
              <a:t>was used in </a:t>
            </a:r>
            <a:r>
              <a:rPr lang="en-US" altLang="zh-CN" sz="1600" dirty="0" smtClean="0">
                <a:solidFill>
                  <a:srgbClr val="FF0000"/>
                </a:solidFill>
                <a:latin typeface="Arial" panose="020B0604020202020204" pitchFamily="34" charset="0"/>
              </a:rPr>
              <a:t>second 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</a:rPr>
              <a:t>low temperature brazing, the welding joints are </a:t>
            </a:r>
            <a:r>
              <a:rPr lang="en-US" altLang="zh-CN" sz="1600" dirty="0" smtClean="0">
                <a:solidFill>
                  <a:srgbClr val="FF0000"/>
                </a:solidFill>
                <a:latin typeface="Arial" panose="020B0604020202020204" pitchFamily="34" charset="0"/>
              </a:rPr>
              <a:t>smooth 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</a:rPr>
              <a:t>and </a:t>
            </a:r>
            <a:r>
              <a:rPr lang="en-US" altLang="zh-CN" sz="1600" dirty="0" smtClean="0">
                <a:solidFill>
                  <a:srgbClr val="FF0000"/>
                </a:solidFill>
                <a:latin typeface="Arial" panose="020B0604020202020204" pitchFamily="34" charset="0"/>
              </a:rPr>
              <a:t>have good contacting. </a:t>
            </a:r>
            <a:endParaRPr lang="en-US" altLang="zh-CN" sz="16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srgbClr val="FF0000"/>
                </a:solidFill>
                <a:latin typeface="Arial" panose="020B0604020202020204" pitchFamily="34" charset="0"/>
              </a:rPr>
              <a:t>High temperature brazing has a good result, and the strength of welding seam is higher than that of low temperature brazing.</a:t>
            </a:r>
            <a:endParaRPr lang="zh-CN" altLang="en-US" sz="1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12"/>
          <p:cNvSpPr txBox="1"/>
          <p:nvPr/>
        </p:nvSpPr>
        <p:spPr>
          <a:xfrm>
            <a:off x="3253154" y="3910446"/>
            <a:ext cx="3033346" cy="3193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1475" dirty="0" smtClean="0">
                <a:latin typeface="Arial" panose="020B0604020202020204" pitchFamily="34" charset="0"/>
              </a:rPr>
              <a:t>Second low temperature brazing</a:t>
            </a:r>
            <a:endParaRPr lang="zh-CN" altLang="en-US" sz="1475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451153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1"/>
          <p:cNvSpPr/>
          <p:nvPr/>
        </p:nvSpPr>
        <p:spPr>
          <a:xfrm>
            <a:off x="1259632" y="548680"/>
            <a:ext cx="6870698" cy="633046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zh-CN" sz="2400" b="0" dirty="0" smtClean="0">
                <a:solidFill>
                  <a:schemeClr val="accent1"/>
                </a:solidFill>
                <a:latin typeface="+mj-lt"/>
                <a:sym typeface="Times New Roman" panose="02020603050405020304" pitchFamily="18" charset="0"/>
              </a:rPr>
              <a:t>Cu </a:t>
            </a:r>
            <a:r>
              <a:rPr lang="en-US" altLang="zh-CN" sz="2400" dirty="0" smtClean="0">
                <a:solidFill>
                  <a:schemeClr val="accent1"/>
                </a:solidFill>
                <a:latin typeface="+mj-lt"/>
                <a:sym typeface="Times New Roman" panose="02020603050405020304" pitchFamily="18" charset="0"/>
              </a:rPr>
              <a:t>pipe </a:t>
            </a:r>
            <a:r>
              <a:rPr lang="en-US" altLang="zh-CN" sz="2400" b="0" dirty="0" smtClean="0">
                <a:solidFill>
                  <a:schemeClr val="accent1"/>
                </a:solidFill>
                <a:latin typeface="+mj-lt"/>
                <a:sym typeface="Times New Roman" panose="02020603050405020304" pitchFamily="18" charset="0"/>
              </a:rPr>
              <a:t>sample with a Tungsten Inert Gas welding</a:t>
            </a:r>
            <a:endParaRPr lang="zh-CN" altLang="en-US" sz="2400" b="0" dirty="0">
              <a:solidFill>
                <a:schemeClr val="accent1"/>
              </a:solidFill>
              <a:latin typeface="+mj-lt"/>
              <a:sym typeface="Times New Roman" panose="02020603050405020304" pitchFamily="18" charset="0"/>
            </a:endParaRPr>
          </a:p>
        </p:txBody>
      </p:sp>
      <p:pic>
        <p:nvPicPr>
          <p:cNvPr id="11267" name="图片 7" descr="微信图片_20190409184454.jpg"/>
          <p:cNvPicPr>
            <a:picLocks noChangeAspect="1"/>
          </p:cNvPicPr>
          <p:nvPr/>
        </p:nvPicPr>
        <p:blipFill>
          <a:blip r:embed="rId2"/>
          <a:srcRect t="10582"/>
          <a:stretch>
            <a:fillRect/>
          </a:stretch>
        </p:blipFill>
        <p:spPr>
          <a:xfrm>
            <a:off x="219808" y="1780443"/>
            <a:ext cx="4088423" cy="27417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图片 8" descr="微信图片_20190409184501.jpg"/>
          <p:cNvPicPr>
            <a:picLocks noChangeAspect="1"/>
          </p:cNvPicPr>
          <p:nvPr/>
        </p:nvPicPr>
        <p:blipFill>
          <a:blip r:embed="rId3"/>
          <a:srcRect t="24680" b="29166"/>
          <a:stretch>
            <a:fillRect/>
          </a:stretch>
        </p:blipFill>
        <p:spPr>
          <a:xfrm>
            <a:off x="4506058" y="1780443"/>
            <a:ext cx="4418134" cy="2718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0" name="TextBox 10"/>
          <p:cNvSpPr txBox="1"/>
          <p:nvPr/>
        </p:nvSpPr>
        <p:spPr>
          <a:xfrm>
            <a:off x="219808" y="4879731"/>
            <a:ext cx="3429000" cy="16250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60" dirty="0" smtClean="0">
                <a:solidFill>
                  <a:srgbClr val="FF0000"/>
                </a:solidFill>
                <a:latin typeface="Arial" panose="020B0604020202020204" pitchFamily="34" charset="0"/>
              </a:rPr>
              <a:t>Welding method</a:t>
            </a:r>
            <a:r>
              <a:rPr lang="zh-CN" altLang="en-US" sz="1660" dirty="0" smtClean="0">
                <a:solidFill>
                  <a:srgbClr val="FF0000"/>
                </a:solidFill>
                <a:latin typeface="Arial" panose="020B0604020202020204" pitchFamily="34" charset="0"/>
              </a:rPr>
              <a:t>：</a:t>
            </a:r>
            <a:r>
              <a:rPr lang="en-US" altLang="zh-CN" sz="1660" dirty="0" smtClean="0">
                <a:solidFill>
                  <a:srgbClr val="FF0000"/>
                </a:solidFill>
                <a:latin typeface="Arial" panose="020B0604020202020204" pitchFamily="34" charset="0"/>
              </a:rPr>
              <a:t>manual TIG </a:t>
            </a:r>
            <a:endParaRPr lang="en-US" altLang="zh-CN" sz="166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60" dirty="0" smtClean="0">
                <a:solidFill>
                  <a:srgbClr val="FF0000"/>
                </a:solidFill>
                <a:latin typeface="Arial" panose="020B0604020202020204" pitchFamily="34" charset="0"/>
              </a:rPr>
              <a:t>Sample length</a:t>
            </a:r>
            <a:r>
              <a:rPr lang="zh-CN" altLang="en-US" sz="1660" dirty="0" smtClean="0">
                <a:solidFill>
                  <a:srgbClr val="FF0000"/>
                </a:solidFill>
                <a:latin typeface="Arial" panose="020B0604020202020204" pitchFamily="34" charset="0"/>
              </a:rPr>
              <a:t>：</a:t>
            </a:r>
            <a:r>
              <a:rPr lang="en-US" altLang="zh-CN" sz="1660" dirty="0">
                <a:solidFill>
                  <a:srgbClr val="FF0000"/>
                </a:solidFill>
                <a:latin typeface="Arial" panose="020B0604020202020204" pitchFamily="34" charset="0"/>
              </a:rPr>
              <a:t>600mm</a:t>
            </a:r>
          </a:p>
          <a:p>
            <a:pPr>
              <a:lnSpc>
                <a:spcPct val="150000"/>
              </a:lnSpc>
            </a:pPr>
            <a:r>
              <a:rPr lang="en-US" altLang="zh-CN" sz="1660" dirty="0" smtClean="0">
                <a:solidFill>
                  <a:srgbClr val="FF0000"/>
                </a:solidFill>
                <a:latin typeface="Arial" panose="020B0604020202020204" pitchFamily="34" charset="0"/>
              </a:rPr>
              <a:t>Straightness accuracy </a:t>
            </a:r>
            <a:r>
              <a:rPr lang="zh-CN" altLang="en-US" sz="1660" dirty="0" smtClean="0">
                <a:solidFill>
                  <a:srgbClr val="FF0000"/>
                </a:solidFill>
                <a:latin typeface="Arial" panose="020B0604020202020204" pitchFamily="34" charset="0"/>
              </a:rPr>
              <a:t>：</a:t>
            </a:r>
            <a:r>
              <a:rPr lang="zh-CN" altLang="en-US" sz="1660" dirty="0" smtClean="0">
                <a:solidFill>
                  <a:srgbClr val="FF0000"/>
                </a:solidFill>
                <a:latin typeface="Arial" panose="020B0604020202020204" pitchFamily="34" charset="0"/>
                <a:sym typeface="Symbol"/>
              </a:rPr>
              <a:t> </a:t>
            </a:r>
            <a:r>
              <a:rPr lang="en-US" altLang="zh-CN" sz="1660" dirty="0" smtClean="0">
                <a:solidFill>
                  <a:srgbClr val="FF0000"/>
                </a:solidFill>
                <a:latin typeface="Arial" panose="020B0604020202020204" pitchFamily="34" charset="0"/>
              </a:rPr>
              <a:t>0.2mm</a:t>
            </a:r>
          </a:p>
          <a:p>
            <a:pPr>
              <a:lnSpc>
                <a:spcPct val="150000"/>
              </a:lnSpc>
            </a:pPr>
            <a:r>
              <a:rPr lang="en-US" altLang="zh-CN" sz="1660" dirty="0" smtClean="0">
                <a:solidFill>
                  <a:srgbClr val="FF0000"/>
                </a:solidFill>
                <a:latin typeface="Arial" panose="020B0604020202020204" pitchFamily="34" charset="0"/>
              </a:rPr>
              <a:t>Good strength, weak contacting</a:t>
            </a:r>
            <a:endParaRPr lang="zh-CN" altLang="en-US" sz="166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1271" name="图片 11" descr="微信图片_20190409184513.jpg"/>
          <p:cNvPicPr>
            <a:picLocks noChangeAspect="1"/>
          </p:cNvPicPr>
          <p:nvPr/>
        </p:nvPicPr>
        <p:blipFill>
          <a:blip r:embed="rId4"/>
          <a:srcRect l="31944" t="2083" r="22221" b="77083"/>
          <a:stretch>
            <a:fillRect/>
          </a:stretch>
        </p:blipFill>
        <p:spPr>
          <a:xfrm>
            <a:off x="6550269" y="4681904"/>
            <a:ext cx="2394438" cy="15166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2" name="图片 12" descr="微信图片_20190409184509.jpg"/>
          <p:cNvPicPr>
            <a:picLocks noChangeAspect="1"/>
          </p:cNvPicPr>
          <p:nvPr/>
        </p:nvPicPr>
        <p:blipFill>
          <a:blip r:embed="rId5"/>
          <a:srcRect l="36719" t="18750" r="27344" b="51041"/>
          <a:stretch>
            <a:fillRect/>
          </a:stretch>
        </p:blipFill>
        <p:spPr>
          <a:xfrm>
            <a:off x="4078166" y="4681904"/>
            <a:ext cx="2406162" cy="151667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9075564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标题 1"/>
          <p:cNvSpPr/>
          <p:nvPr/>
        </p:nvSpPr>
        <p:spPr>
          <a:xfrm>
            <a:off x="1187624" y="188640"/>
            <a:ext cx="6408712" cy="633046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1"/>
                </a:solidFill>
                <a:sym typeface="Times New Roman" panose="02020603050405020304" pitchFamily="18" charset="0"/>
              </a:rPr>
              <a:t>Next step plan for vacuum chambers</a:t>
            </a:r>
            <a:endParaRPr lang="zh-CN" altLang="en-US" sz="3200" b="0" dirty="0">
              <a:solidFill>
                <a:schemeClr val="accent1"/>
              </a:solidFill>
              <a:sym typeface="Times New Roman" panose="02020603050405020304" pitchFamily="18" charset="0"/>
            </a:endParaRPr>
          </a:p>
        </p:txBody>
      </p:sp>
      <p:sp>
        <p:nvSpPr>
          <p:cNvPr id="15363" name="TextBox 2"/>
          <p:cNvSpPr txBox="1"/>
          <p:nvPr/>
        </p:nvSpPr>
        <p:spPr>
          <a:xfrm>
            <a:off x="174601" y="1176648"/>
            <a:ext cx="3744416" cy="46905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1660" b="0" dirty="0" smtClean="0">
                <a:latin typeface="Arial" panose="020B0604020202020204" pitchFamily="34" charset="0"/>
              </a:rPr>
              <a:t>A 6 m long simple vacuum furnace will be fabricated, which is used to weld the water cooling channel of Cu chamber with low temperature brazing solder.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1660" b="0" dirty="0" smtClean="0">
                <a:latin typeface="Arial" panose="020B0604020202020204" pitchFamily="34" charset="0"/>
              </a:rPr>
              <a:t>Al vacuum chamber with a length of 6 m will be welded, and its dimension and vacuum performance will be measured.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1660" dirty="0" smtClean="0">
                <a:latin typeface="Arial" panose="020B0604020202020204" pitchFamily="34" charset="0"/>
              </a:rPr>
              <a:t>TIG welding experiments between stainless</a:t>
            </a:r>
            <a:r>
              <a:rPr lang="zh-CN" altLang="en-US" sz="1660" b="0" dirty="0" smtClean="0">
                <a:latin typeface="Arial" panose="020B0604020202020204" pitchFamily="34" charset="0"/>
              </a:rPr>
              <a:t> </a:t>
            </a:r>
            <a:r>
              <a:rPr lang="en-US" altLang="zh-CN" sz="1660" b="0" dirty="0" smtClean="0">
                <a:latin typeface="Arial" panose="020B0604020202020204" pitchFamily="34" charset="0"/>
              </a:rPr>
              <a:t>steel and copper will be carried out.</a:t>
            </a:r>
            <a:endParaRPr lang="zh-CN" altLang="en-US" sz="1660" b="0" dirty="0">
              <a:latin typeface="Arial" panose="020B0604020202020204" pitchFamily="34" charset="0"/>
            </a:endParaRPr>
          </a:p>
        </p:txBody>
      </p:sp>
      <p:pic>
        <p:nvPicPr>
          <p:cNvPr id="1536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700" y="1340768"/>
            <a:ext cx="4836829" cy="38884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5" name="TextBox 5"/>
          <p:cNvSpPr txBox="1"/>
          <p:nvPr/>
        </p:nvSpPr>
        <p:spPr>
          <a:xfrm>
            <a:off x="4077661" y="5352891"/>
            <a:ext cx="4824536" cy="3193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1475" b="1" dirty="0" smtClean="0">
                <a:latin typeface="Arial" panose="020B0604020202020204" pitchFamily="34" charset="0"/>
              </a:rPr>
              <a:t>Simple vacuum furnace for brazing of Cu chamber</a:t>
            </a:r>
            <a:endParaRPr lang="zh-CN" altLang="en-US" sz="1475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882497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pPr lvl="2" algn="ctr" rtl="0">
              <a:spcBef>
                <a:spcPct val="0"/>
              </a:spcBef>
            </a:pPr>
            <a:r>
              <a:rPr lang="en-GB" altLang="zh-CN" sz="32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Bellows </a:t>
            </a:r>
            <a:r>
              <a:rPr lang="en-GB" altLang="zh-CN" sz="3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Module with RF Shielding </a:t>
            </a:r>
            <a:endParaRPr lang="zh-CN" altLang="en-US" sz="3200" b="1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1656183"/>
          </a:xfrm>
        </p:spPr>
        <p:txBody>
          <a:bodyPr>
            <a:normAutofit fontScale="62500" lnSpcReduction="20000"/>
          </a:bodyPr>
          <a:lstStyle/>
          <a:p>
            <a:r>
              <a:rPr lang="en-US" altLang="zh-CN" dirty="0"/>
              <a:t>The primary function of the bellows module is to allow for thermal expansion of the chambers and for lateral, longitudinal and angular offsets due to tolerances and alignment, while providing a uniform chamber cross section to reduce the impedance seen by beam. </a:t>
            </a:r>
            <a:endParaRPr lang="en-US" altLang="zh-CN" dirty="0" smtClean="0"/>
          </a:p>
          <a:p>
            <a:r>
              <a:rPr lang="en-US" altLang="zh-CN" dirty="0"/>
              <a:t>The usual </a:t>
            </a:r>
            <a:r>
              <a:rPr lang="en-US" altLang="zh-CN" dirty="0" smtClean="0"/>
              <a:t>RF-shielding </a:t>
            </a:r>
            <a:r>
              <a:rPr lang="en-US" altLang="zh-CN" dirty="0"/>
              <a:t>is done with many narrow Be-Cu fingers that slide along the inside of the beam passage as the bellows is being compressed. 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715F-5FF4-4582-8B0E-DAF705522D44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52936"/>
            <a:ext cx="3193670" cy="248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342" y="2820857"/>
            <a:ext cx="3355049" cy="2521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5422354"/>
            <a:ext cx="403244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Comb-type (Supper KEKB)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FF0000"/>
                </a:solidFill>
              </a:rPr>
              <a:t>High thermal strength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FF0000"/>
                </a:solidFill>
              </a:rPr>
              <a:t>Low impedance, no sliding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FF0000"/>
                </a:solidFill>
              </a:rPr>
              <a:t>Limited stroke (</a:t>
            </a:r>
            <a:r>
              <a:rPr lang="en-US" altLang="zh-CN" sz="1600" dirty="0">
                <a:solidFill>
                  <a:srgbClr val="FF0000"/>
                </a:solidFill>
              </a:rPr>
              <a:t>±4 </a:t>
            </a:r>
            <a:r>
              <a:rPr lang="en-US" altLang="zh-CN" sz="1600" dirty="0" smtClean="0">
                <a:solidFill>
                  <a:srgbClr val="FF0000"/>
                </a:solidFill>
              </a:rPr>
              <a:t>mm), small bending angle (±30 </a:t>
            </a:r>
            <a:r>
              <a:rPr lang="en-US" altLang="zh-CN" sz="1600" dirty="0" err="1">
                <a:solidFill>
                  <a:srgbClr val="FF0000"/>
                </a:solidFill>
              </a:rPr>
              <a:t>mrad</a:t>
            </a:r>
            <a:r>
              <a:rPr lang="en-US" altLang="zh-CN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</a:rPr>
              <a:t>)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85302" y="5422353"/>
            <a:ext cx="43631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Double-fingers type (usual)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FF0000"/>
                </a:solidFill>
              </a:rPr>
              <a:t>Shielding finger + spring finger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FF0000"/>
                </a:solidFill>
              </a:rPr>
              <a:t>Large expansion and contraction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FF0000"/>
                </a:solidFill>
              </a:rPr>
              <a:t>Offset (±2mm), bending angle (±50 </a:t>
            </a:r>
            <a:r>
              <a:rPr lang="en-US" altLang="zh-CN" sz="1600" dirty="0" err="1">
                <a:solidFill>
                  <a:srgbClr val="FF0000"/>
                </a:solidFill>
              </a:rPr>
              <a:t>mrad</a:t>
            </a:r>
            <a:r>
              <a:rPr lang="en-US" altLang="zh-CN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</a:rPr>
              <a:t>)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86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99440" y="116632"/>
            <a:ext cx="8229600" cy="792088"/>
          </a:xfrm>
        </p:spPr>
        <p:txBody>
          <a:bodyPr>
            <a:normAutofit/>
          </a:bodyPr>
          <a:lstStyle/>
          <a:p>
            <a:r>
              <a:rPr lang="en-US" altLang="zh-CN" sz="3600" b="1" dirty="0" smtClean="0"/>
              <a:t>RF</a:t>
            </a:r>
            <a:r>
              <a:rPr lang="en-US" altLang="zh-CN" sz="3600" b="1" dirty="0"/>
              <a:t> </a:t>
            </a:r>
            <a:r>
              <a:rPr lang="en-US" altLang="zh-CN" sz="3600" b="1" dirty="0" smtClean="0"/>
              <a:t>shielding bellows Structure</a:t>
            </a:r>
            <a:endParaRPr lang="zh-CN" altLang="en-US" sz="3600" b="1" dirty="0"/>
          </a:p>
        </p:txBody>
      </p:sp>
      <p:graphicFrame>
        <p:nvGraphicFramePr>
          <p:cNvPr id="4" name="内容占位符 3"/>
          <p:cNvGraphicFramePr>
            <a:graphicFrameLocks noGrp="1" noChangeAspect="1"/>
          </p:cNvGraphicFramePr>
          <p:nvPr>
            <p:ph idx="1"/>
          </p:nvPr>
        </p:nvGraphicFramePr>
        <p:xfrm>
          <a:off x="3493135" y="1060450"/>
          <a:ext cx="2085975" cy="251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9" r:id="rId3" imgW="3457575" imgH="4162425" progId="Paint.Picture">
                  <p:embed/>
                </p:oleObj>
              </mc:Choice>
              <mc:Fallback>
                <p:oleObj r:id="rId3" imgW="3457575" imgH="4162425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93135" y="1060450"/>
                        <a:ext cx="2085975" cy="2511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/>
          <p:cNvGraphicFramePr/>
          <p:nvPr/>
        </p:nvGraphicFramePr>
        <p:xfrm>
          <a:off x="719455" y="1060450"/>
          <a:ext cx="2005330" cy="251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0" r:id="rId5" imgW="1781175" imgH="2181225" progId="Paint.Picture">
                  <p:embed/>
                </p:oleObj>
              </mc:Choice>
              <mc:Fallback>
                <p:oleObj r:id="rId5" imgW="1781175" imgH="2181225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9455" y="1060450"/>
                        <a:ext cx="2005330" cy="2511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/>
          <p:cNvGraphicFramePr/>
          <p:nvPr/>
        </p:nvGraphicFramePr>
        <p:xfrm>
          <a:off x="6273165" y="1163320"/>
          <a:ext cx="1363980" cy="1774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1" r:id="rId7" imgW="3848100" imgH="3581400" progId="Paint.Picture">
                  <p:embed/>
                </p:oleObj>
              </mc:Choice>
              <mc:Fallback>
                <p:oleObj r:id="rId7" imgW="3848100" imgH="35814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73165" y="1163320"/>
                        <a:ext cx="1363980" cy="1774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/>
          <p:cNvGraphicFramePr/>
          <p:nvPr/>
        </p:nvGraphicFramePr>
        <p:xfrm>
          <a:off x="7415530" y="3232785"/>
          <a:ext cx="1371600" cy="168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2" r:id="rId9" imgW="3752850" imgH="3276600" progId="Paint.Picture">
                  <p:embed/>
                </p:oleObj>
              </mc:Choice>
              <mc:Fallback>
                <p:oleObj r:id="rId9" imgW="3752850" imgH="32766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415530" y="3232785"/>
                        <a:ext cx="1371600" cy="168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/>
          <p:cNvGraphicFramePr/>
          <p:nvPr/>
        </p:nvGraphicFramePr>
        <p:xfrm>
          <a:off x="6387465" y="5008245"/>
          <a:ext cx="1464945" cy="153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3" r:id="rId11" imgW="3514725" imgH="3181350" progId="Paint.Picture">
                  <p:embed/>
                </p:oleObj>
              </mc:Choice>
              <mc:Fallback>
                <p:oleObj r:id="rId11" imgW="3514725" imgH="318135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387465" y="5008245"/>
                        <a:ext cx="1464945" cy="1539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7750175" y="1826895"/>
            <a:ext cx="1036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Bellows module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387464" y="3645024"/>
            <a:ext cx="1036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Spring fingers module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852410" y="5455920"/>
            <a:ext cx="1036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Contact fingers module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7951" y="4112568"/>
            <a:ext cx="58326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accent1"/>
                </a:solidFill>
              </a:rPr>
              <a:t>Total length: 140 mm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accent1"/>
                </a:solidFill>
              </a:rPr>
              <a:t>Inner and exterior diameter of bellows: 125mm/140mm</a:t>
            </a:r>
            <a:endParaRPr lang="en-US" altLang="zh-CN" dirty="0">
              <a:solidFill>
                <a:schemeClr val="accent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accent1"/>
                </a:solidFill>
              </a:rPr>
              <a:t>Expansion/contraction: 5mm/12mm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O</a:t>
            </a:r>
            <a:r>
              <a:rPr lang="en-US" altLang="zh-CN" dirty="0" smtClean="0">
                <a:solidFill>
                  <a:schemeClr val="accent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ffset: 2 mm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accent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Bending: 50 </a:t>
            </a:r>
            <a:r>
              <a:rPr lang="en-US" altLang="zh-CN" dirty="0" err="1" smtClean="0">
                <a:solidFill>
                  <a:schemeClr val="accent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mrad</a:t>
            </a:r>
            <a:endParaRPr lang="en-US" altLang="zh-CN" dirty="0" smtClean="0">
              <a:solidFill>
                <a:schemeClr val="accent1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74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800" b="1" dirty="0" smtClean="0"/>
              <a:t>Contents</a:t>
            </a:r>
            <a:endParaRPr lang="zh-CN" altLang="en-US" sz="48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2" y="1484784"/>
            <a:ext cx="8964488" cy="452596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Motivation</a:t>
            </a:r>
          </a:p>
          <a:p>
            <a:r>
              <a:rPr lang="en-US" altLang="zh-CN" dirty="0" smtClean="0"/>
              <a:t>R&amp;D of vacuum chambers</a:t>
            </a:r>
          </a:p>
          <a:p>
            <a:r>
              <a:rPr lang="en-US" altLang="zh-CN" dirty="0" smtClean="0"/>
              <a:t>R&amp;D of RF shielding bellows</a:t>
            </a:r>
          </a:p>
          <a:p>
            <a:r>
              <a:rPr lang="en-US" altLang="zh-CN" sz="3000" dirty="0" smtClean="0"/>
              <a:t>NEG coating inside of vacuum chambers</a:t>
            </a:r>
          </a:p>
          <a:p>
            <a:r>
              <a:rPr lang="en-US" altLang="zh-CN" dirty="0" smtClean="0"/>
              <a:t>R&amp;D of all metal gate valves</a:t>
            </a:r>
          </a:p>
          <a:p>
            <a:r>
              <a:rPr lang="en-US" altLang="zh-CN" dirty="0" smtClean="0"/>
              <a:t>Summary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83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00063" y="142875"/>
            <a:ext cx="8072438" cy="725488"/>
          </a:xfrm>
        </p:spPr>
        <p:txBody>
          <a:bodyPr>
            <a:normAutofit/>
          </a:bodyPr>
          <a:lstStyle/>
          <a:p>
            <a:pPr fontAlgn="base"/>
            <a:r>
              <a:rPr lang="en-US" altLang="zh-CN" sz="3600" b="1" strike="noStrike" noProof="1" smtClean="0">
                <a:solidFill>
                  <a:schemeClr val="accent1"/>
                </a:solidFill>
              </a:rPr>
              <a:t>Spring fingers and contact fingers</a:t>
            </a:r>
            <a:endParaRPr lang="zh-CN" altLang="en-US" sz="3600" b="1" strike="noStrike" noProof="1">
              <a:solidFill>
                <a:schemeClr val="accent1"/>
              </a:solidFill>
            </a:endParaRPr>
          </a:p>
        </p:txBody>
      </p:sp>
      <p:sp>
        <p:nvSpPr>
          <p:cNvPr id="23554" name="文本框 4"/>
          <p:cNvSpPr txBox="1"/>
          <p:nvPr/>
        </p:nvSpPr>
        <p:spPr>
          <a:xfrm>
            <a:off x="211559" y="4149080"/>
            <a:ext cx="8654677" cy="247247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endParaRPr lang="en-US" altLang="zh-CN" sz="2400" b="1" baseline="-25000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342900" indent="-342900" eaLnBrk="0" hangingPunct="0">
              <a:buFont typeface="Arial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ea typeface="宋体" panose="02010600030101010101" pitchFamily="2" charset="-122"/>
              </a:rPr>
              <a:t>There is a point contact between </a:t>
            </a:r>
            <a:r>
              <a:rPr lang="en-US" altLang="zh-CN" sz="2000" dirty="0" smtClean="0">
                <a:latin typeface="Calibri" panose="020F0502020204030204" pitchFamily="34" charset="0"/>
                <a:ea typeface="宋体" panose="02010600030101010101" pitchFamily="2" charset="-122"/>
              </a:rPr>
              <a:t>spring finger and contact finger in order to keep stable pressure.</a:t>
            </a:r>
          </a:p>
          <a:p>
            <a:pPr marL="342900" indent="-342900" eaLnBrk="0" hangingPunct="0">
              <a:buFont typeface="Arial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ea typeface="宋体" panose="02010600030101010101" pitchFamily="2" charset="-122"/>
              </a:rPr>
              <a:t>Spring fingers material is Inconel 625, and thickness is 0.4 mm.</a:t>
            </a:r>
          </a:p>
          <a:p>
            <a:pPr marL="342900" indent="-342900" eaLnBrk="0" hangingPunct="0">
              <a:buFont typeface="Arial" pitchFamily="34" charset="0"/>
              <a:buChar char="•"/>
            </a:pPr>
            <a:r>
              <a:rPr lang="en-US" altLang="zh-CN" sz="2000" dirty="0" smtClean="0">
                <a:latin typeface="Calibri" panose="020F0502020204030204" pitchFamily="34" charset="0"/>
                <a:ea typeface="宋体" panose="02010600030101010101" pitchFamily="2" charset="-122"/>
              </a:rPr>
              <a:t>Contact fingers material is </a:t>
            </a:r>
            <a:r>
              <a:rPr lang="en-US" altLang="zh-CN" sz="2000" dirty="0" err="1" smtClean="0">
                <a:latin typeface="Calibri" panose="020F0502020204030204" pitchFamily="34" charset="0"/>
                <a:ea typeface="宋体" panose="02010600030101010101" pitchFamily="2" charset="-122"/>
              </a:rPr>
              <a:t>CuBe</a:t>
            </a:r>
            <a:r>
              <a:rPr lang="en-US" altLang="zh-CN" sz="2000" dirty="0" smtClean="0">
                <a:latin typeface="Calibri" panose="020F0502020204030204" pitchFamily="34" charset="0"/>
                <a:ea typeface="宋体" panose="02010600030101010101" pitchFamily="2" charset="-122"/>
              </a:rPr>
              <a:t> (C17200), and thickness is 0.2 mm.</a:t>
            </a:r>
            <a:endParaRPr lang="en-US" altLang="zh-CN" sz="2000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342900" indent="-342900" eaLnBrk="0" hangingPunct="0">
              <a:buFont typeface="Arial" pitchFamily="34" charset="0"/>
              <a:buChar char="•"/>
            </a:pPr>
            <a:r>
              <a:rPr lang="en-US" altLang="zh-CN" sz="2000" dirty="0" smtClean="0">
                <a:latin typeface="Calibri" panose="020F0502020204030204" pitchFamily="34" charset="0"/>
                <a:ea typeface="宋体" panose="02010600030101010101" pitchFamily="2" charset="-122"/>
              </a:rPr>
              <a:t>The step between the inner tube and contact fingers is less than 1 mm.</a:t>
            </a:r>
            <a:endParaRPr lang="en-US" altLang="zh-CN" sz="2000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342900" indent="-342900" eaLnBrk="0" hangingPunct="0">
              <a:buFont typeface="Arial" pitchFamily="34" charset="0"/>
              <a:buChar char="•"/>
            </a:pPr>
            <a:r>
              <a:rPr lang="en-US" altLang="zh-CN" sz="2000" dirty="0" smtClean="0">
                <a:latin typeface="Calibri" panose="020F0502020204030204" pitchFamily="34" charset="0"/>
                <a:ea typeface="宋体" panose="02010600030101010101" pitchFamily="2" charset="-122"/>
              </a:rPr>
              <a:t>Contact pressure is 125</a:t>
            </a:r>
            <a:r>
              <a:rPr lang="zh-CN" altLang="zh-CN" sz="2000" dirty="0">
                <a:latin typeface="Calibri" panose="020F0502020204030204" pitchFamily="34" charset="0"/>
                <a:ea typeface="宋体" panose="02010600030101010101" pitchFamily="2" charset="-122"/>
              </a:rPr>
              <a:t>±</a:t>
            </a:r>
            <a:r>
              <a:rPr lang="en-US" altLang="zh-CN" sz="2000" dirty="0" smtClean="0">
                <a:latin typeface="Calibri" panose="020F0502020204030204" pitchFamily="34" charset="0"/>
                <a:ea typeface="宋体" panose="02010600030101010101" pitchFamily="2" charset="-122"/>
              </a:rPr>
              <a:t>25g/finger, allowing for the offset of 2 mm. </a:t>
            </a:r>
            <a:endParaRPr lang="en-US" altLang="zh-CN" sz="2000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eaLnBrk="0" hangingPunct="0"/>
            <a:endParaRPr lang="zh-CN" altLang="en-US" sz="2800" b="1" baseline="-2500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20</a:t>
            </a:fld>
            <a:endParaRPr lang="zh-CN" altLang="en-US" dirty="0"/>
          </a:p>
        </p:txBody>
      </p:sp>
      <p:pic>
        <p:nvPicPr>
          <p:cNvPr id="3505" name="Picture 4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70839"/>
            <a:ext cx="3451946" cy="308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06" name="Picture 4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82274"/>
            <a:ext cx="2520280" cy="3134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50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715F-5FF4-4582-8B0E-DAF705522D44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835696" y="404664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27684" y="143054"/>
            <a:ext cx="6012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800" b="1" dirty="0"/>
              <a:t>NEG coating </a:t>
            </a:r>
            <a:r>
              <a:rPr lang="en-GB" altLang="zh-CN" sz="2800" b="1" dirty="0" smtClean="0"/>
              <a:t>inside of vacuum chamber</a:t>
            </a:r>
            <a:endParaRPr lang="zh-CN" alt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903910" y="1052736"/>
            <a:ext cx="497522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CN" dirty="0"/>
              <a:t>NEG coating suppresses electron </a:t>
            </a:r>
            <a:r>
              <a:rPr lang="en-US" altLang="zh-CN" dirty="0" err="1"/>
              <a:t>multipacting</a:t>
            </a:r>
            <a:r>
              <a:rPr lang="en-US" altLang="zh-CN" dirty="0"/>
              <a:t> </a:t>
            </a:r>
            <a:r>
              <a:rPr lang="en-US" altLang="zh-CN" dirty="0" smtClean="0"/>
              <a:t>(</a:t>
            </a:r>
            <a:r>
              <a:rPr lang="en-US" altLang="zh-CN" dirty="0" smtClean="0">
                <a:solidFill>
                  <a:srgbClr val="FF0000"/>
                </a:solidFill>
              </a:rPr>
              <a:t>SEY </a:t>
            </a:r>
            <a:r>
              <a:rPr lang="en-US" altLang="zh-CN" dirty="0" smtClean="0">
                <a:solidFill>
                  <a:srgbClr val="FF0000"/>
                </a:solidFill>
                <a:sym typeface="Symbol"/>
              </a:rPr>
              <a:t> 1.2</a:t>
            </a:r>
            <a:r>
              <a:rPr lang="en-US" altLang="zh-CN" dirty="0" smtClean="0">
                <a:sym typeface="Symbol"/>
              </a:rPr>
              <a:t>) </a:t>
            </a:r>
            <a:r>
              <a:rPr lang="en-US" altLang="zh-CN" dirty="0" smtClean="0"/>
              <a:t>and </a:t>
            </a:r>
            <a:r>
              <a:rPr lang="en-US" altLang="zh-CN" dirty="0"/>
              <a:t>beam-induced pressure rises, as well as provides extra linear pumping. </a:t>
            </a:r>
            <a:endParaRPr lang="en-US" altLang="zh-CN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 smtClean="0"/>
              <a:t>The </a:t>
            </a:r>
            <a:r>
              <a:rPr lang="en-US" altLang="zh-CN" dirty="0"/>
              <a:t>NEG coating is a titanium, zirconium, vanadium alloy, deposited on the inner surface of the chamber through </a:t>
            </a:r>
            <a:r>
              <a:rPr lang="en-US" altLang="zh-CN" dirty="0" smtClean="0"/>
              <a:t>magnetron sputtering</a:t>
            </a:r>
            <a:r>
              <a:rPr lang="en-US" altLang="zh-CN" dirty="0"/>
              <a:t>. </a:t>
            </a:r>
            <a:endParaRPr lang="en-US" altLang="zh-CN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/>
              <a:t>Each dipole chamber will be fitted with three cathodes (made of twisting together Ti, </a:t>
            </a:r>
            <a:r>
              <a:rPr lang="en-US" altLang="zh-CN" dirty="0" err="1"/>
              <a:t>Zr</a:t>
            </a:r>
            <a:r>
              <a:rPr lang="en-US" altLang="zh-CN" dirty="0"/>
              <a:t> and V metal wires) mounted along the chamber axis to achieve uniform thickness </a:t>
            </a:r>
            <a:r>
              <a:rPr lang="en-US" altLang="zh-CN" dirty="0" smtClean="0"/>
              <a:t>distribution.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 smtClean="0"/>
              <a:t>Minimum effective thickness of NEG </a:t>
            </a:r>
            <a:r>
              <a:rPr lang="en-US" altLang="zh-CN" dirty="0"/>
              <a:t>films </a:t>
            </a:r>
            <a:r>
              <a:rPr lang="en-US" altLang="zh-CN" dirty="0" smtClean="0"/>
              <a:t>(such as </a:t>
            </a:r>
            <a:r>
              <a:rPr lang="en-US" altLang="zh-CN" dirty="0" smtClean="0">
                <a:solidFill>
                  <a:srgbClr val="FF0000"/>
                </a:solidFill>
              </a:rPr>
              <a:t>1 </a:t>
            </a:r>
            <a:r>
              <a:rPr lang="en-US" altLang="zh-CN" dirty="0" smtClean="0">
                <a:solidFill>
                  <a:srgbClr val="FF0000"/>
                </a:solidFill>
                <a:sym typeface="Symbol"/>
              </a:rPr>
              <a:t>m to 200 nm</a:t>
            </a:r>
            <a:r>
              <a:rPr lang="en-US" altLang="zh-CN" dirty="0" smtClean="0">
                <a:sym typeface="Symbol"/>
              </a:rPr>
              <a:t>) or part of NEG coating inside the inner surface of a vacuum chamber </a:t>
            </a:r>
            <a:r>
              <a:rPr lang="en-US" altLang="zh-CN" dirty="0" smtClean="0"/>
              <a:t>need to be studied for decreasing the resistive wall impedance. </a:t>
            </a:r>
          </a:p>
          <a:p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73995"/>
            <a:ext cx="3473988" cy="5667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844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715F-5FF4-4582-8B0E-DAF705522D44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835696" y="404664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05826" y="153116"/>
            <a:ext cx="3060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800" b="1" dirty="0" smtClean="0"/>
              <a:t>NEG </a:t>
            </a:r>
            <a:r>
              <a:rPr lang="en-GB" altLang="zh-CN" sz="2800" b="1" dirty="0"/>
              <a:t>coating </a:t>
            </a:r>
            <a:r>
              <a:rPr lang="en-GB" altLang="zh-CN" sz="2800" b="1" dirty="0" smtClean="0"/>
              <a:t>setup</a:t>
            </a:r>
            <a:endParaRPr lang="zh-CN" alt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36612" y="4221088"/>
            <a:ext cx="87170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CN" dirty="0" smtClean="0"/>
              <a:t>The setup of NEG coating has been built, and some experiments have been done.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/>
              <a:t>All related parameters (plasma gas pressure, substrate temperature, plasma current, and magnetic field value) will be recorded and suitably adjusted to ensure the stability of the deposition process. </a:t>
            </a:r>
            <a:endParaRPr lang="en-US" altLang="zh-CN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 smtClean="0"/>
              <a:t>A horizontal coating equipment is easy to be installed, and long vacuum chambers can be coated by moving the magnet.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7" y="862111"/>
            <a:ext cx="4303713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857" y="862112"/>
            <a:ext cx="466407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20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4A1EC4DC-123B-4C71-9C70-63BFA8B9313B}" type="slidenum">
              <a:rPr lang="zh-CN" altLang="zh-CN" sz="900" b="0" smtClean="0">
                <a:solidFill>
                  <a:srgbClr val="4D5E68"/>
                </a:solidFill>
                <a:latin typeface="Impact" panose="020B0806030902050204" pitchFamily="34" charset="0"/>
              </a:rPr>
              <a:t>23</a:t>
            </a:fld>
            <a:endParaRPr lang="zh-CN" altLang="zh-CN" sz="900" b="0">
              <a:solidFill>
                <a:srgbClr val="4D5E68"/>
              </a:solidFill>
              <a:latin typeface="Impact" panose="020B080603090205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817813" y="191683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48680"/>
            <a:ext cx="8114652" cy="3528392"/>
          </a:xfrm>
          <a:prstGeom prst="rect">
            <a:avLst/>
          </a:prstGeom>
        </p:spPr>
      </p:pic>
      <p:sp>
        <p:nvSpPr>
          <p:cNvPr id="13" name="内容占位符 6"/>
          <p:cNvSpPr>
            <a:spLocks noGrp="1"/>
          </p:cNvSpPr>
          <p:nvPr>
            <p:ph idx="1"/>
          </p:nvPr>
        </p:nvSpPr>
        <p:spPr>
          <a:xfrm>
            <a:off x="107504" y="4437112"/>
            <a:ext cx="9048800" cy="1008112"/>
          </a:xfrm>
        </p:spPr>
        <p:txBody>
          <a:bodyPr>
            <a:normAutofit lnSpcReduction="10000"/>
          </a:bodyPr>
          <a:lstStyle/>
          <a:p>
            <a:r>
              <a:rPr lang="en-US" altLang="zh-CN" sz="2000" dirty="0"/>
              <a:t>A 8 m</a:t>
            </a:r>
            <a:r>
              <a:rPr lang="zh-CN" altLang="en-US" sz="2000" dirty="0"/>
              <a:t> </a:t>
            </a:r>
            <a:r>
              <a:rPr lang="en-US" altLang="zh-CN" sz="2000" dirty="0"/>
              <a:t>long twisting wires device has been built.</a:t>
            </a:r>
          </a:p>
          <a:p>
            <a:r>
              <a:rPr lang="en-US" altLang="zh-CN" sz="2000" dirty="0"/>
              <a:t>Ti, </a:t>
            </a:r>
            <a:r>
              <a:rPr lang="en-US" altLang="zh-CN" sz="2000" dirty="0" err="1"/>
              <a:t>Zr</a:t>
            </a:r>
            <a:r>
              <a:rPr lang="en-US" altLang="zh-CN" sz="2000" dirty="0"/>
              <a:t> and V metal wires </a:t>
            </a:r>
            <a:r>
              <a:rPr lang="en-US" altLang="zh-CN" sz="2000" dirty="0" smtClean="0"/>
              <a:t>with length of 6 m and diameter of 1 mm each have </a:t>
            </a:r>
            <a:r>
              <a:rPr lang="en-US" altLang="zh-CN" sz="2000" dirty="0"/>
              <a:t>been twisted together </a:t>
            </a:r>
            <a:r>
              <a:rPr lang="en-US" altLang="zh-CN" sz="2000" dirty="0" smtClean="0"/>
              <a:t>successfully.</a:t>
            </a:r>
            <a:endParaRPr lang="en-US" altLang="zh-CN" sz="1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347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500063" y="476672"/>
            <a:ext cx="853598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5125" indent="-255588"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30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NEG</a:t>
            </a:r>
            <a:r>
              <a:rPr lang="en-US" altLang="zh-CN" sz="3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0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Coating experiments</a:t>
            </a:r>
            <a:endParaRPr lang="zh-CN" altLang="en-US" sz="30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3315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1255713"/>
            <a:ext cx="420052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图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20788"/>
            <a:ext cx="4200525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829709"/>
      </p:ext>
    </p:extLst>
  </p:cSld>
  <p:clrMapOvr>
    <a:masterClrMapping/>
  </p:clrMapOvr>
  <p:transition advTm="3214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200555" y="123033"/>
            <a:ext cx="85359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5125" indent="-255588"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24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XPS </a:t>
            </a:r>
            <a:r>
              <a:rPr lang="en-US" altLang="zh-CN" sz="24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&amp; SEM </a:t>
            </a:r>
            <a:r>
              <a:rPr lang="en-US" altLang="zh-CN" sz="24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Analysis for NEG film samples</a:t>
            </a:r>
            <a:endParaRPr lang="zh-CN" altLang="en-US" sz="24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/>
            <a:endParaRPr lang="zh-CN" altLang="en-US" sz="30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40826"/>
            <a:ext cx="3706475" cy="3151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575" y="3140968"/>
            <a:ext cx="4372905" cy="220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433" y="776272"/>
            <a:ext cx="4422626" cy="22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96336" y="1124744"/>
            <a:ext cx="79208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70C0"/>
                </a:solidFill>
              </a:rPr>
              <a:t>0</a:t>
            </a:r>
            <a:r>
              <a:rPr lang="zh-CN" altLang="en-US" b="1" dirty="0">
                <a:solidFill>
                  <a:srgbClr val="0070C0"/>
                </a:solidFill>
              </a:rPr>
              <a:t> </a:t>
            </a:r>
            <a:r>
              <a:rPr lang="en-US" altLang="zh-CN" b="1" dirty="0" smtClean="0">
                <a:solidFill>
                  <a:srgbClr val="0070C0"/>
                </a:solidFill>
              </a:rPr>
              <a:t>nm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48736" y="3429000"/>
            <a:ext cx="79208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70C0"/>
                </a:solidFill>
              </a:rPr>
              <a:t>10</a:t>
            </a:r>
            <a:r>
              <a:rPr lang="zh-CN" altLang="en-US" b="1" dirty="0" smtClean="0">
                <a:solidFill>
                  <a:srgbClr val="0070C0"/>
                </a:solidFill>
              </a:rPr>
              <a:t> </a:t>
            </a:r>
            <a:r>
              <a:rPr lang="en-US" altLang="zh-CN" b="1" dirty="0" smtClean="0">
                <a:solidFill>
                  <a:srgbClr val="0070C0"/>
                </a:solidFill>
              </a:rPr>
              <a:t>nm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25</a:t>
            </a:fld>
            <a:endParaRPr lang="zh-CN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4019093"/>
            <a:ext cx="2317247" cy="2757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99498" y="5517232"/>
            <a:ext cx="4464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 smtClean="0"/>
              <a:t>Thickness of film: </a:t>
            </a:r>
            <a:r>
              <a:rPr lang="en-US" altLang="zh-CN" sz="1600" dirty="0" smtClean="0">
                <a:sym typeface="Symbol"/>
              </a:rPr>
              <a:t></a:t>
            </a:r>
            <a:r>
              <a:rPr lang="en-US" altLang="zh-CN" sz="1600" dirty="0" smtClean="0"/>
              <a:t>1.1 </a:t>
            </a:r>
            <a:r>
              <a:rPr lang="en-US" altLang="zh-CN" sz="1600" dirty="0" smtClean="0">
                <a:sym typeface="Symbol"/>
              </a:rPr>
              <a:t>m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/>
              <a:t>Proportion: Ti</a:t>
            </a:r>
            <a:r>
              <a:rPr lang="zh-CN" altLang="en-US" sz="1600" dirty="0"/>
              <a:t>：</a:t>
            </a:r>
            <a:r>
              <a:rPr lang="en-US" altLang="zh-CN" sz="1600" dirty="0" err="1"/>
              <a:t>Zr</a:t>
            </a:r>
            <a:r>
              <a:rPr lang="zh-CN" altLang="en-US" sz="1600" dirty="0"/>
              <a:t>：</a:t>
            </a:r>
            <a:r>
              <a:rPr lang="en-US" altLang="zh-CN" sz="1600" dirty="0"/>
              <a:t>V=0.28 : 0.3 : 0.42 </a:t>
            </a:r>
            <a:endParaRPr lang="en-US" altLang="zh-CN" sz="1600" dirty="0" smtClean="0"/>
          </a:p>
          <a:p>
            <a:r>
              <a:rPr lang="en-US" altLang="zh-CN" sz="1600" dirty="0"/>
              <a:t> </a:t>
            </a:r>
            <a:r>
              <a:rPr lang="en-US" altLang="zh-CN" sz="1600" dirty="0" smtClean="0"/>
              <a:t>     ( </a:t>
            </a:r>
            <a:r>
              <a:rPr lang="en-US" altLang="zh-CN" sz="1600" dirty="0"/>
              <a:t>after </a:t>
            </a:r>
            <a:r>
              <a:rPr lang="en-US" altLang="zh-CN" sz="1600" dirty="0" err="1"/>
              <a:t>Ar</a:t>
            </a:r>
            <a:r>
              <a:rPr lang="en-US" altLang="zh-CN" sz="1600" baseline="30000" dirty="0"/>
              <a:t>+</a:t>
            </a:r>
            <a:r>
              <a:rPr lang="en-US" altLang="zh-CN" sz="1600" dirty="0"/>
              <a:t> surface etching of 10 nm)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/>
              <a:t>Columnar film for high pumping speed</a:t>
            </a:r>
            <a:r>
              <a:rPr lang="en-US" altLang="zh-CN" sz="1600" dirty="0" smtClean="0"/>
              <a:t>.</a:t>
            </a:r>
            <a:endParaRPr lang="en-US" altLang="zh-CN" sz="1600" dirty="0"/>
          </a:p>
        </p:txBody>
      </p:sp>
    </p:spTree>
    <p:extLst>
      <p:ext uri="{BB962C8B-B14F-4D97-AF65-F5344CB8AC3E}">
        <p14:creationId xmlns:p14="http://schemas.microsoft.com/office/powerpoint/2010/main" val="2673391134"/>
      </p:ext>
    </p:extLst>
  </p:cSld>
  <p:clrMapOvr>
    <a:masterClrMapping/>
  </p:clrMapOvr>
  <p:transition advTm="3214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5900" y="191013"/>
            <a:ext cx="622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Pumping speed measurements for NEG films</a:t>
            </a:r>
            <a:endParaRPr lang="zh-CN" altLang="en-US" sz="2400" b="1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69" y="1096923"/>
            <a:ext cx="5887669" cy="3593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5301208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 high pure hydrogen</a:t>
            </a:r>
            <a:r>
              <a:rPr lang="zh-CN" altLang="en-US" dirty="0" smtClean="0"/>
              <a:t>（</a:t>
            </a:r>
            <a:r>
              <a:rPr lang="en-US" altLang="zh-CN" dirty="0" smtClean="0"/>
              <a:t>99.999%</a:t>
            </a:r>
            <a:r>
              <a:rPr lang="zh-CN" altLang="en-US" dirty="0" smtClean="0"/>
              <a:t>）</a:t>
            </a:r>
            <a:r>
              <a:rPr lang="en-US" altLang="zh-CN" dirty="0" smtClean="0"/>
              <a:t>is introduced by the injection valve, the gas passes through the coated pipe and is absorbed by the NEG film. The P2/P1 ratio is measured by the pressure gauges, which is related to the average sticking probability and pumping speed of the pipe walls.</a:t>
            </a:r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551" y="979831"/>
            <a:ext cx="2777696" cy="370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78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27</a:t>
            </a:fld>
            <a:endParaRPr lang="zh-CN" altLang="en-US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602271"/>
              </p:ext>
            </p:extLst>
          </p:nvPr>
        </p:nvGraphicFramePr>
        <p:xfrm>
          <a:off x="431540" y="836712"/>
          <a:ext cx="8280919" cy="3384373"/>
        </p:xfrm>
        <a:graphic>
          <a:graphicData uri="http://schemas.openxmlformats.org/drawingml/2006/table">
            <a:tbl>
              <a:tblPr firstRow="1" firstCol="1" bandRow="1"/>
              <a:tblGrid>
                <a:gridCol w="2269120"/>
                <a:gridCol w="876887"/>
                <a:gridCol w="1253452"/>
                <a:gridCol w="1378091"/>
                <a:gridCol w="2503369"/>
              </a:tblGrid>
              <a:tr h="8319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NO</a:t>
                      </a:r>
                      <a:endParaRPr lang="zh-CN" sz="1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P2/P1</a:t>
                      </a:r>
                      <a:endParaRPr lang="zh-CN" sz="1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S</a:t>
                      </a:r>
                      <a:r>
                        <a:rPr lang="en-US" sz="1400" kern="0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ticking probability</a:t>
                      </a:r>
                      <a:endParaRPr lang="zh-CN" sz="1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S [L/(s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  <a:sym typeface="Symbol"/>
                        </a:rPr>
                        <a:t>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cm</a:t>
                      </a:r>
                      <a:r>
                        <a:rPr lang="en-US" sz="1400" kern="0" baseline="3000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2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)]</a:t>
                      </a:r>
                      <a:endParaRPr lang="zh-CN" sz="1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kern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Note</a:t>
                      </a:r>
                      <a:endParaRPr lang="zh-CN" sz="1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41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CEPC4-B2-180-24 </a:t>
                      </a:r>
                      <a:r>
                        <a:rPr lang="en-US" sz="1400" kern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宋体"/>
                          <a:cs typeface="宋体"/>
                        </a:rPr>
                        <a:t>for</a:t>
                      </a:r>
                      <a:r>
                        <a:rPr lang="en-US" sz="1400" kern="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宋体"/>
                          <a:cs typeface="宋体"/>
                        </a:rPr>
                        <a:t> </a:t>
                      </a:r>
                      <a:r>
                        <a:rPr lang="en-US" sz="1400" kern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宋体"/>
                          <a:cs typeface="宋体"/>
                        </a:rPr>
                        <a:t>H2</a:t>
                      </a:r>
                      <a:endParaRPr lang="zh-CN" sz="1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8.5</a:t>
                      </a:r>
                      <a:endParaRPr lang="zh-CN" sz="1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0.0055</a:t>
                      </a:r>
                      <a:endParaRPr lang="zh-CN" sz="1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0.242</a:t>
                      </a:r>
                      <a:endParaRPr lang="zh-CN" sz="1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宋体"/>
                          <a:cs typeface="宋体"/>
                        </a:rPr>
                        <a:t>Stainless</a:t>
                      </a:r>
                      <a:r>
                        <a:rPr lang="en-US" altLang="zh-CN" sz="1400" kern="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宋体"/>
                          <a:cs typeface="宋体"/>
                        </a:rPr>
                        <a:t> steel pipe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宋体"/>
                          <a:cs typeface="宋体"/>
                        </a:rPr>
                        <a:t> </a:t>
                      </a:r>
                      <a:r>
                        <a:rPr lang="en-US" altLang="zh-CN" sz="1400" kern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宋体"/>
                          <a:cs typeface="宋体"/>
                        </a:rPr>
                        <a:t>Length</a:t>
                      </a:r>
                      <a:r>
                        <a:rPr lang="en-US" altLang="zh-CN" sz="1400" kern="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宋体"/>
                          <a:cs typeface="宋体"/>
                        </a:rPr>
                        <a:t> * diameter</a:t>
                      </a:r>
                      <a:r>
                        <a:rPr lang="zh-CN" sz="1400" kern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宋体"/>
                          <a:cs typeface="宋体"/>
                        </a:rPr>
                        <a:t>：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宋体"/>
                          <a:cs typeface="宋体"/>
                        </a:rPr>
                        <a:t>750*35</a:t>
                      </a:r>
                      <a:endParaRPr lang="zh-CN" sz="1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41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CEPC4-B2-200-20 </a:t>
                      </a:r>
                      <a:r>
                        <a:rPr lang="en-US" sz="1400" kern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宋体"/>
                          <a:cs typeface="宋体"/>
                        </a:rPr>
                        <a:t>for H2</a:t>
                      </a:r>
                      <a:endParaRPr lang="zh-CN" sz="1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11.6</a:t>
                      </a:r>
                      <a:endParaRPr lang="zh-CN" sz="1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0.0068</a:t>
                      </a:r>
                      <a:endParaRPr lang="zh-CN" sz="1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0.2992</a:t>
                      </a:r>
                      <a:endParaRPr lang="zh-CN" sz="1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2541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CEPC4-B2-225-20 </a:t>
                      </a:r>
                      <a:r>
                        <a:rPr lang="en-US" altLang="zh-CN" sz="1400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宋体"/>
                        </a:rPr>
                        <a:t>for H2</a:t>
                      </a:r>
                      <a:endParaRPr lang="zh-CN" altLang="zh-CN" sz="140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17.5</a:t>
                      </a:r>
                      <a:endParaRPr lang="zh-CN" sz="1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0.0088</a:t>
                      </a:r>
                      <a:endParaRPr lang="zh-CN" sz="1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0.3872</a:t>
                      </a:r>
                      <a:endParaRPr lang="zh-CN" sz="1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2541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CEPC4-B2-250-20 </a:t>
                      </a:r>
                      <a:r>
                        <a:rPr lang="en-US" altLang="zh-CN" sz="1400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宋体"/>
                        </a:rPr>
                        <a:t>for H2</a:t>
                      </a:r>
                      <a:endParaRPr lang="zh-CN" altLang="zh-CN" sz="140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17</a:t>
                      </a:r>
                      <a:endParaRPr lang="zh-CN" sz="1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0.0087</a:t>
                      </a:r>
                      <a:endParaRPr lang="zh-CN" sz="1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0.3828</a:t>
                      </a:r>
                      <a:endParaRPr lang="zh-CN" sz="1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2541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CEPC4-B2-275-20 </a:t>
                      </a:r>
                      <a:r>
                        <a:rPr lang="en-US" altLang="zh-CN" sz="1400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宋体"/>
                        </a:rPr>
                        <a:t>for H2</a:t>
                      </a:r>
                      <a:endParaRPr lang="zh-CN" altLang="zh-CN" sz="140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8</a:t>
                      </a:r>
                      <a:endParaRPr lang="zh-CN" sz="1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0.0052</a:t>
                      </a:r>
                      <a:endParaRPr lang="zh-CN" sz="1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0.2288</a:t>
                      </a:r>
                      <a:endParaRPr lang="zh-CN" sz="1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2541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CEPC4-B2-300-20 </a:t>
                      </a:r>
                      <a:r>
                        <a:rPr lang="en-US" altLang="zh-CN" sz="1400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宋体"/>
                        </a:rPr>
                        <a:t>for H2</a:t>
                      </a:r>
                      <a:endParaRPr lang="zh-CN" altLang="zh-CN" sz="140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3.5</a:t>
                      </a:r>
                      <a:endParaRPr lang="zh-CN" sz="1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0.0025</a:t>
                      </a:r>
                      <a:endParaRPr lang="zh-CN" sz="1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宋体"/>
                          <a:ea typeface="宋体"/>
                          <a:cs typeface="宋体"/>
                        </a:rPr>
                        <a:t>0.11</a:t>
                      </a:r>
                      <a:endParaRPr lang="zh-CN" sz="1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97025" y="31813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88640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+mj-lt"/>
              </a:rPr>
              <a:t>Measurement results of pumping speed for NEG film</a:t>
            </a:r>
            <a:endParaRPr lang="zh-CN" altLang="en-US" sz="2800" b="1" dirty="0">
              <a:latin typeface="+mj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3919537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305234"/>
            <a:ext cx="3271736" cy="243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60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chemeClr val="accent1"/>
                </a:solidFill>
                <a:ea typeface="黑体" panose="02010609060101010101" pitchFamily="49" charset="-122"/>
                <a:cs typeface="Times New Roman" pitchFamily="18" charset="0"/>
              </a:rPr>
              <a:t>R&amp;D of all metal gate </a:t>
            </a:r>
            <a:r>
              <a:rPr lang="en-US" altLang="zh-CN" sz="3600" b="1" dirty="0" smtClean="0">
                <a:solidFill>
                  <a:schemeClr val="accent1"/>
                </a:solidFill>
                <a:ea typeface="黑体" panose="02010609060101010101" pitchFamily="49" charset="-122"/>
                <a:cs typeface="Times New Roman" pitchFamily="18" charset="0"/>
              </a:rPr>
              <a:t>valves</a:t>
            </a:r>
            <a:endParaRPr lang="zh-CN" altLang="en-US" sz="3600" b="1" dirty="0">
              <a:solidFill>
                <a:schemeClr val="accent1"/>
              </a:solidFill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4525963"/>
          </a:xfrm>
        </p:spPr>
        <p:txBody>
          <a:bodyPr/>
          <a:lstStyle/>
          <a:p>
            <a:r>
              <a:rPr lang="en-US" altLang="zh-CN" sz="2800" dirty="0" smtClean="0"/>
              <a:t>All metal gate valves are only produced by VAT company in Switzerland.</a:t>
            </a:r>
          </a:p>
          <a:p>
            <a:r>
              <a:rPr lang="en-US" altLang="zh-CN" sz="2800" dirty="0" smtClean="0"/>
              <a:t>The VAT patents have not been applied in China.</a:t>
            </a:r>
          </a:p>
          <a:p>
            <a:r>
              <a:rPr lang="en-US" altLang="zh-CN" sz="2800" dirty="0" smtClean="0"/>
              <a:t>The structure of the VAT gate valves may be copied.</a:t>
            </a:r>
          </a:p>
          <a:p>
            <a:r>
              <a:rPr lang="en-US" altLang="zh-CN" sz="2800" dirty="0" smtClean="0"/>
              <a:t>A new sealing structure is being studied.</a:t>
            </a:r>
          </a:p>
          <a:p>
            <a:r>
              <a:rPr lang="en-US" altLang="zh-CN" sz="2800" dirty="0" smtClean="0"/>
              <a:t>Three domestic companies are interested in R &amp; D, and started the designs and experiments. 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91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899592" y="395565"/>
            <a:ext cx="7456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accent1"/>
                </a:solidFill>
                <a:latin typeface="+mj-lt"/>
                <a:ea typeface="黑体" panose="02010609060101010101" pitchFamily="49" charset="-122"/>
              </a:rPr>
              <a:t>Patent investigation of VAT gate valves</a:t>
            </a:r>
            <a:endParaRPr lang="zh-CN" altLang="en-US" sz="3600" dirty="0">
              <a:solidFill>
                <a:schemeClr val="accent1"/>
              </a:solidFill>
              <a:latin typeface="+mj-lt"/>
              <a:ea typeface="黑体" panose="02010609060101010101" pitchFamily="49" charset="-122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77359"/>
            <a:ext cx="2970672" cy="461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8613"/>
            <a:ext cx="3467447" cy="450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68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14139"/>
            <a:ext cx="8229600" cy="750565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 smtClean="0"/>
              <a:t>Motivation</a:t>
            </a:r>
            <a:endParaRPr lang="zh-CN" altLang="en-US" sz="3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14064" y="684462"/>
            <a:ext cx="5148064" cy="5840882"/>
          </a:xfrm>
        </p:spPr>
        <p:txBody>
          <a:bodyPr>
            <a:no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</a:rPr>
              <a:t>Both types of dipole chambers are being </a:t>
            </a:r>
            <a:r>
              <a:rPr lang="en-US" altLang="zh-CN" sz="2000" dirty="0" smtClean="0">
                <a:solidFill>
                  <a:srgbClr val="0070C0"/>
                </a:solidFill>
              </a:rPr>
              <a:t>fabricated. </a:t>
            </a:r>
            <a:r>
              <a:rPr lang="en-US" altLang="zh-CN" sz="2000" dirty="0">
                <a:solidFill>
                  <a:srgbClr val="0070C0"/>
                </a:solidFill>
              </a:rPr>
              <a:t>One is aluminum chamber for electron ring, another is copper chamber for positron ring</a:t>
            </a:r>
            <a:r>
              <a:rPr lang="en-US" altLang="zh-CN" sz="2000" dirty="0" smtClean="0">
                <a:solidFill>
                  <a:srgbClr val="0070C0"/>
                </a:solidFill>
              </a:rPr>
              <a:t>. </a:t>
            </a:r>
            <a:r>
              <a:rPr lang="en-US" altLang="zh-CN" sz="2000" dirty="0">
                <a:solidFill>
                  <a:srgbClr val="0070C0"/>
                </a:solidFill>
              </a:rPr>
              <a:t>Some technical challenges such as extrusion, machining and welding will be solved</a:t>
            </a:r>
            <a:r>
              <a:rPr lang="en-US" altLang="zh-CN" sz="2000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altLang="zh-CN" sz="2000" dirty="0">
                <a:solidFill>
                  <a:srgbClr val="0070C0"/>
                </a:solidFill>
              </a:rPr>
              <a:t>The design method, machining and welding technology of the RF  shielding bellows will be  </a:t>
            </a:r>
            <a:r>
              <a:rPr lang="en-US" altLang="zh-CN" sz="2000" dirty="0" smtClean="0">
                <a:solidFill>
                  <a:srgbClr val="0070C0"/>
                </a:solidFill>
              </a:rPr>
              <a:t>known </a:t>
            </a:r>
            <a:r>
              <a:rPr lang="en-US" altLang="zh-CN" sz="2000" dirty="0">
                <a:solidFill>
                  <a:srgbClr val="0070C0"/>
                </a:solidFill>
              </a:rPr>
              <a:t>well</a:t>
            </a:r>
            <a:r>
              <a:rPr lang="en-US" altLang="zh-CN" sz="2000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altLang="zh-CN" sz="2000" dirty="0" smtClean="0">
                <a:solidFill>
                  <a:srgbClr val="0070C0"/>
                </a:solidFill>
              </a:rPr>
              <a:t>NEG coating setups will be built for a long vacuum chamber, and coating methods and process parameters will be studied. The structure, composition, SEY and pumping speed of NEG films will be measured.</a:t>
            </a:r>
            <a:endParaRPr lang="en-US" altLang="zh-CN" sz="2000" dirty="0">
              <a:solidFill>
                <a:srgbClr val="0070C0"/>
              </a:solidFill>
            </a:endParaRPr>
          </a:p>
          <a:p>
            <a:r>
              <a:rPr lang="en-US" altLang="zh-CN" sz="2000" dirty="0" smtClean="0">
                <a:solidFill>
                  <a:srgbClr val="0070C0"/>
                </a:solidFill>
              </a:rPr>
              <a:t>The key technologies such </a:t>
            </a:r>
            <a:r>
              <a:rPr lang="en-US" altLang="zh-CN" sz="2000" dirty="0">
                <a:solidFill>
                  <a:srgbClr val="0070C0"/>
                </a:solidFill>
              </a:rPr>
              <a:t>as </a:t>
            </a:r>
            <a:r>
              <a:rPr lang="en-US" altLang="zh-CN" sz="2000" dirty="0" smtClean="0">
                <a:solidFill>
                  <a:srgbClr val="0070C0"/>
                </a:solidFill>
              </a:rPr>
              <a:t>structure design, material choice, precision </a:t>
            </a:r>
            <a:r>
              <a:rPr lang="en-US" altLang="zh-CN" sz="2000" dirty="0">
                <a:solidFill>
                  <a:srgbClr val="0070C0"/>
                </a:solidFill>
              </a:rPr>
              <a:t>machining of </a:t>
            </a:r>
            <a:r>
              <a:rPr lang="en-US" altLang="zh-CN" sz="2000" dirty="0" smtClean="0">
                <a:solidFill>
                  <a:srgbClr val="0070C0"/>
                </a:solidFill>
              </a:rPr>
              <a:t>components and accurate </a:t>
            </a:r>
            <a:r>
              <a:rPr lang="en-US" altLang="zh-CN" sz="2000" dirty="0">
                <a:solidFill>
                  <a:srgbClr val="0070C0"/>
                </a:solidFill>
              </a:rPr>
              <a:t>assembling </a:t>
            </a:r>
            <a:r>
              <a:rPr lang="en-US" altLang="zh-CN" sz="2000" dirty="0" smtClean="0">
                <a:solidFill>
                  <a:srgbClr val="0070C0"/>
                </a:solidFill>
              </a:rPr>
              <a:t>etc. need to be solved, and the prototype of a all metal gate valve will be fabricated.</a:t>
            </a:r>
            <a:endParaRPr lang="en-US" altLang="zh-CN" sz="2000" dirty="0">
              <a:solidFill>
                <a:srgbClr val="0070C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324" y="868760"/>
            <a:ext cx="1531461" cy="1353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173" y="2243212"/>
            <a:ext cx="1660327" cy="1489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286" y="2218060"/>
            <a:ext cx="1865023" cy="115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36" y="3501008"/>
            <a:ext cx="3458475" cy="151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173" y="868760"/>
            <a:ext cx="1954213" cy="116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091" y="5012217"/>
            <a:ext cx="2441706" cy="162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08135" y="6482595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Switzerland VAT </a:t>
            </a:r>
            <a:r>
              <a:rPr lang="en-US" altLang="zh-CN" sz="1600" dirty="0" smtClean="0"/>
              <a:t>Co. exclusive </a:t>
            </a:r>
            <a:r>
              <a:rPr lang="en-US" altLang="zh-CN" sz="1600" dirty="0"/>
              <a:t>products.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00174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331690" y="548680"/>
            <a:ext cx="8442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accent1"/>
                </a:solidFill>
                <a:latin typeface="+mj-lt"/>
                <a:ea typeface="黑体" panose="02010609060101010101" pitchFamily="49" charset="-122"/>
              </a:rPr>
              <a:t>Dismantle and measurement of DN100 gate valve</a:t>
            </a:r>
            <a:endParaRPr lang="zh-CN" altLang="en-US" sz="3200" dirty="0">
              <a:solidFill>
                <a:schemeClr val="accent1"/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3567" y="5460799"/>
            <a:ext cx="2825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Inner structure of gate valve</a:t>
            </a:r>
            <a:endParaRPr lang="zh-CN" altLang="en-US" dirty="0" smtClean="0"/>
          </a:p>
        </p:txBody>
      </p:sp>
      <p:sp>
        <p:nvSpPr>
          <p:cNvPr id="15" name="文本框 14"/>
          <p:cNvSpPr txBox="1"/>
          <p:nvPr/>
        </p:nvSpPr>
        <p:spPr>
          <a:xfrm>
            <a:off x="4530163" y="5460799"/>
            <a:ext cx="1829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Valve open status</a:t>
            </a:r>
            <a:endParaRPr lang="zh-CN" altLang="en-US" dirty="0" smtClean="0"/>
          </a:p>
        </p:txBody>
      </p:sp>
      <p:sp>
        <p:nvSpPr>
          <p:cNvPr id="17" name="文本框 16"/>
          <p:cNvSpPr txBox="1"/>
          <p:nvPr/>
        </p:nvSpPr>
        <p:spPr>
          <a:xfrm>
            <a:off x="7019124" y="5440212"/>
            <a:ext cx="1826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Valve close status</a:t>
            </a:r>
            <a:endParaRPr lang="zh-CN" altLang="en-US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3" y="2132856"/>
            <a:ext cx="3914622" cy="2938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826" y="2132855"/>
            <a:ext cx="2019836" cy="2938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132858"/>
            <a:ext cx="2287445" cy="294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39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323528" y="368046"/>
            <a:ext cx="86789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accent1"/>
                </a:solidFill>
                <a:latin typeface="+mj-lt"/>
                <a:ea typeface="黑体" panose="02010609060101010101" pitchFamily="49" charset="-122"/>
              </a:rPr>
              <a:t>Three dimensional drawings of a DN100 gate valve</a:t>
            </a:r>
            <a:endParaRPr lang="zh-CN" altLang="en-US" sz="3200" dirty="0">
              <a:solidFill>
                <a:schemeClr val="accent1"/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19767" y="6297401"/>
            <a:ext cx="1799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VAT-Ring (gasket)</a:t>
            </a:r>
            <a:endParaRPr lang="zh-CN" altLang="en-US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2164437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615" y="2667324"/>
            <a:ext cx="2880320" cy="260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14" y="1916832"/>
            <a:ext cx="2341344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350" y="4061452"/>
            <a:ext cx="2240750" cy="2097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653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589856" y="409019"/>
            <a:ext cx="8177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accent1"/>
                </a:solidFill>
                <a:latin typeface="+mj-lt"/>
                <a:ea typeface="黑体" panose="02010609060101010101" pitchFamily="49" charset="-122"/>
              </a:rPr>
              <a:t>A new sealing mode with circular bowl structure</a:t>
            </a:r>
            <a:endParaRPr lang="zh-CN" altLang="en-US" sz="3200" dirty="0">
              <a:solidFill>
                <a:schemeClr val="accent1"/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2" name="右箭头 1"/>
          <p:cNvSpPr/>
          <p:nvPr/>
        </p:nvSpPr>
        <p:spPr>
          <a:xfrm>
            <a:off x="3131840" y="4660747"/>
            <a:ext cx="2259478" cy="108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左箭头 2"/>
          <p:cNvSpPr/>
          <p:nvPr/>
        </p:nvSpPr>
        <p:spPr>
          <a:xfrm>
            <a:off x="2931807" y="2231136"/>
            <a:ext cx="2433672" cy="1080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rgbClr val="FF0000"/>
                </a:solidFill>
              </a:rPr>
              <a:t>Open status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31840" y="4933708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FF0000"/>
                </a:solidFill>
              </a:rPr>
              <a:t>Close status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46" y="2016245"/>
            <a:ext cx="2618557" cy="3830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16629"/>
            <a:ext cx="2963851" cy="393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60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 vert="horz" wrap="square" lIns="91440" tIns="45720" rIns="91440" bIns="45720" anchor="ctr">
            <a:normAutofit/>
          </a:bodyPr>
          <a:lstStyle/>
          <a:p>
            <a:pPr eaLnBrk="1" hangingPunct="1"/>
            <a:r>
              <a:rPr lang="en-US" altLang="zh-CN" sz="3600" b="1" dirty="0" smtClean="0">
                <a:sym typeface="+mn-ea"/>
              </a:rPr>
              <a:t>Summary</a:t>
            </a:r>
            <a:endParaRPr lang="zh-CN" altLang="en-US" sz="3600" b="1" dirty="0">
              <a:sym typeface="+mn-ea"/>
            </a:endParaRPr>
          </a:p>
        </p:txBody>
      </p:sp>
      <p:sp>
        <p:nvSpPr>
          <p:cNvPr id="19460" name="Rectangle 3"/>
          <p:cNvSpPr>
            <a:spLocks noGrp="1"/>
          </p:cNvSpPr>
          <p:nvPr>
            <p:ph idx="1"/>
          </p:nvPr>
        </p:nvSpPr>
        <p:spPr>
          <a:xfrm>
            <a:off x="219710" y="1124744"/>
            <a:ext cx="8924290" cy="5040560"/>
          </a:xfrm>
        </p:spPr>
        <p:txBody>
          <a:bodyPr vert="horz" wrap="square" lIns="91440" tIns="45720" rIns="91440" bIns="45720" anchor="t"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zh-CN" sz="210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The engineering drawings</a:t>
            </a:r>
            <a:r>
              <a:rPr lang="en-US" altLang="zh-CN" sz="2100" dirty="0">
                <a:solidFill>
                  <a:schemeClr val="accent1"/>
                </a:solidFill>
                <a:latin typeface="Arial" panose="020B0604020202020204" pitchFamily="34" charset="0"/>
              </a:rPr>
              <a:t>, FEA, </a:t>
            </a:r>
            <a:r>
              <a:rPr lang="en-US" altLang="zh-CN" sz="210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technique designs and manufacture contract for the vacuum chambers have been completed, and1.5m long experimental prototypes were fabricated. </a:t>
            </a:r>
            <a:endParaRPr lang="en-US" altLang="zh-CN" sz="2100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10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The investigation and engineering designs of RF shielding bellows have been finished, the key components experiments such as spring fingers and contact fingers are carrying out.</a:t>
            </a:r>
          </a:p>
          <a:p>
            <a:pPr>
              <a:lnSpc>
                <a:spcPct val="150000"/>
              </a:lnSpc>
            </a:pPr>
            <a:r>
              <a:rPr lang="en-US" altLang="zh-CN" sz="210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The technology route of NEG coating for 6m long vacuum chamber has been proposed, NEG coating tests have been being carried out, and preliminary results meet the engineering requirements.</a:t>
            </a:r>
          </a:p>
          <a:p>
            <a:pPr>
              <a:lnSpc>
                <a:spcPct val="150000"/>
              </a:lnSpc>
            </a:pPr>
            <a:r>
              <a:rPr lang="en-US" altLang="zh-CN" sz="210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The structure of all metal gate valves are studied, and a three-dimensional model has been set up. The key technique experiments will be done.</a:t>
            </a:r>
          </a:p>
          <a:p>
            <a:pPr marL="0" indent="0" algn="l">
              <a:lnSpc>
                <a:spcPct val="150000"/>
              </a:lnSpc>
              <a:buNone/>
            </a:pPr>
            <a:endParaRPr lang="zh-CN" altLang="en-US" sz="2200" dirty="0">
              <a:latin typeface="Arial" panose="020B0604020202020204" pitchFamily="34" charset="0"/>
            </a:endParaRPr>
          </a:p>
          <a:p>
            <a:pPr marL="0" indent="0" eaLnBrk="1" hangingPunct="1">
              <a:lnSpc>
                <a:spcPct val="150000"/>
              </a:lnSpc>
              <a:buFont typeface="Wingdings" panose="05000000000000000000" charset="0"/>
              <a:buNone/>
            </a:pPr>
            <a:endParaRPr lang="zh-CN" altLang="en-US" sz="22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sz="2200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67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448999" y="2413337"/>
            <a:ext cx="467519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Thank you</a:t>
            </a:r>
            <a:r>
              <a:rPr lang="zh-CN" alt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！</a:t>
            </a:r>
            <a:endParaRPr lang="zh-CN" altLang="en-US" sz="6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46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r>
              <a:rPr lang="en-US" altLang="zh-CN" sz="3200" b="1" dirty="0" smtClean="0">
                <a:sym typeface="+mn-ea"/>
              </a:rPr>
              <a:t>Al/</a:t>
            </a:r>
            <a:r>
              <a:rPr lang="en-US" altLang="zh-CN" sz="3200" b="1" dirty="0">
                <a:sym typeface="+mn-ea"/>
              </a:rPr>
              <a:t>Cu</a:t>
            </a:r>
            <a:r>
              <a:rPr lang="en-US" altLang="zh-CN" sz="3200" b="1" dirty="0" smtClean="0">
                <a:sym typeface="+mn-ea"/>
              </a:rPr>
              <a:t> vacuum chamber</a:t>
            </a:r>
            <a:endParaRPr lang="zh-CN" altLang="en-US" sz="3200" b="1" dirty="0"/>
          </a:p>
        </p:txBody>
      </p:sp>
      <p:sp>
        <p:nvSpPr>
          <p:cNvPr id="19460" name="Rectangle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088"/>
          </a:xfrm>
        </p:spPr>
        <p:txBody>
          <a:bodyPr vert="horz" wrap="square" lIns="91440" tIns="45720" rIns="91440" bIns="45720" anchor="t"/>
          <a:lstStyle/>
          <a:p>
            <a:pPr marL="0" indent="0" eaLnBrk="1" hangingPunct="1">
              <a:lnSpc>
                <a:spcPct val="150000"/>
              </a:lnSpc>
              <a:buNone/>
            </a:pPr>
            <a:endParaRPr lang="zh-CN" altLang="en-US" sz="2500" dirty="0"/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altLang="zh-CN" sz="2500" dirty="0" smtClean="0"/>
          </a:p>
          <a:p>
            <a:pPr marL="0" indent="0" eaLnBrk="1" hangingPunct="1">
              <a:lnSpc>
                <a:spcPct val="150000"/>
              </a:lnSpc>
              <a:buNone/>
            </a:pPr>
            <a:endParaRPr lang="zh-CN" altLang="en-US" sz="2500" dirty="0">
              <a:sym typeface="+mn-ea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altLang="zh-CN" sz="2500" dirty="0" smtClean="0">
              <a:sym typeface="+mn-ea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altLang="zh-CN" sz="2000" dirty="0" smtClean="0">
              <a:sym typeface="+mn-ea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endParaRPr lang="zh-CN" altLang="en-US" sz="2500" dirty="0"/>
          </a:p>
          <a:p>
            <a:pPr marL="0" indent="0" eaLnBrk="1" hangingPunct="1">
              <a:lnSpc>
                <a:spcPct val="150000"/>
              </a:lnSpc>
              <a:buNone/>
            </a:pPr>
            <a:endParaRPr lang="zh-CN" altLang="en-US" sz="2500" dirty="0"/>
          </a:p>
        </p:txBody>
      </p:sp>
      <p:graphicFrame>
        <p:nvGraphicFramePr>
          <p:cNvPr id="23" name="表格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723351"/>
              </p:ext>
            </p:extLst>
          </p:nvPr>
        </p:nvGraphicFramePr>
        <p:xfrm>
          <a:off x="2051720" y="4509120"/>
          <a:ext cx="5544616" cy="1365885"/>
        </p:xfrm>
        <a:graphic>
          <a:graphicData uri="http://schemas.openxmlformats.org/drawingml/2006/table">
            <a:tbl>
              <a:tblPr/>
              <a:tblGrid>
                <a:gridCol w="2016375"/>
                <a:gridCol w="3528241"/>
              </a:tblGrid>
              <a:tr h="2787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Material</a:t>
                      </a:r>
                      <a:r>
                        <a:rPr lang="en-US" altLang="zh-CN" sz="1600" kern="100" baseline="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 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Al (6061)</a:t>
                      </a:r>
                      <a:r>
                        <a:rPr lang="zh-CN" sz="1600" kern="10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、</a:t>
                      </a:r>
                      <a:r>
                        <a:rPr lang="en-US" altLang="zh-CN" sz="1600" kern="10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Cu (</a:t>
                      </a:r>
                      <a:r>
                        <a:rPr lang="en-US" sz="1600" kern="10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TU1)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9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Cross</a:t>
                      </a:r>
                      <a:r>
                        <a:rPr lang="en-US" altLang="zh-CN" sz="1600" kern="100" baseline="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 section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Ellipse</a:t>
                      </a:r>
                      <a:r>
                        <a:rPr lang="en-US" altLang="zh-CN" sz="1600" kern="100" baseline="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 with cooling water channel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0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Length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1.5</a:t>
                      </a:r>
                      <a:r>
                        <a:rPr lang="en-US" altLang="zh-CN" sz="1600" kern="100" baseline="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 m and 6 m for each material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0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Leak</a:t>
                      </a:r>
                      <a:r>
                        <a:rPr lang="en-US" altLang="zh-CN" sz="1600" kern="100" baseline="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 rate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0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≤</a:t>
                      </a:r>
                      <a:r>
                        <a:rPr lang="en-US" altLang="zh-CN" sz="1600" kern="10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2</a:t>
                      </a:r>
                      <a:r>
                        <a:rPr lang="en-US" sz="1600" kern="10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.0*10</a:t>
                      </a:r>
                      <a:r>
                        <a:rPr lang="en-US" sz="1600" kern="100" baseline="3000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-10</a:t>
                      </a:r>
                      <a:r>
                        <a:rPr lang="en-US" sz="1600" kern="100" baseline="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Torr</a:t>
                      </a:r>
                      <a:r>
                        <a:rPr lang="zh-CN" sz="1600" kern="10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·</a:t>
                      </a:r>
                      <a:r>
                        <a:rPr lang="en-US" altLang="zh-CN" sz="1600" kern="10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L</a:t>
                      </a:r>
                      <a:r>
                        <a:rPr lang="en-US" sz="1600" kern="10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/s </a:t>
                      </a:r>
                      <a:endParaRPr 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0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buNone/>
                      </a:pPr>
                      <a:r>
                        <a:rPr lang="en-US" altLang="zh-CN" sz="1600" kern="10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Straightness</a:t>
                      </a:r>
                      <a:endParaRPr lang="zh-CN" altLang="zh-CN" sz="16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buNone/>
                      </a:pPr>
                      <a:r>
                        <a:rPr lang="en-US" altLang="zh-CN" sz="16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&lt;</a:t>
                      </a:r>
                      <a:r>
                        <a:rPr lang="en-US" altLang="zh-CN" sz="1600" kern="100" dirty="0" smtClean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0.5mm@6m; &lt;</a:t>
                      </a:r>
                      <a:r>
                        <a:rPr lang="en-US" altLang="zh-CN" sz="16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0.2@1.5m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106" name="图片 14" descr="Catch(05-17-11-14-32).jpg"/>
          <p:cNvPicPr>
            <a:picLocks noChangeAspect="1"/>
          </p:cNvPicPr>
          <p:nvPr/>
        </p:nvPicPr>
        <p:blipFill>
          <a:blip r:embed="rId3"/>
          <a:srcRect b="15594"/>
          <a:stretch>
            <a:fillRect/>
          </a:stretch>
        </p:blipFill>
        <p:spPr>
          <a:xfrm>
            <a:off x="611560" y="1556792"/>
            <a:ext cx="3505835" cy="2174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1412776"/>
            <a:ext cx="3655060" cy="1866900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45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68634" y="4437112"/>
            <a:ext cx="4369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/>
              <a:t>E=120GeV, I=</a:t>
            </a:r>
            <a:r>
              <a:rPr lang="en-US" altLang="zh-CN" sz="1600" dirty="0" smtClean="0">
                <a:sym typeface="Symbol"/>
              </a:rPr>
              <a:t>17.4mA, h=1x10</a:t>
            </a:r>
            <a:r>
              <a:rPr lang="en-US" altLang="zh-CN" sz="1600" baseline="30000" dirty="0" smtClean="0">
                <a:sym typeface="Symbol"/>
              </a:rPr>
              <a:t>-3</a:t>
            </a:r>
            <a:r>
              <a:rPr lang="en-US" altLang="zh-CN" sz="1600" dirty="0" smtClean="0">
                <a:sym typeface="Symbol"/>
              </a:rPr>
              <a:t>w/mm</a:t>
            </a:r>
            <a:r>
              <a:rPr lang="en-US" altLang="zh-CN" sz="1600" baseline="30000" dirty="0" smtClean="0">
                <a:sym typeface="Symbol"/>
              </a:rPr>
              <a:t>2</a:t>
            </a:r>
            <a:r>
              <a:rPr lang="en-US" altLang="zh-CN" sz="1600" dirty="0" smtClean="0">
                <a:sym typeface="Symbol"/>
              </a:rPr>
              <a:t>C</a:t>
            </a:r>
            <a:endParaRPr lang="en-US" altLang="zh-CN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T</a:t>
            </a:r>
            <a:r>
              <a:rPr lang="en-US" altLang="zh-CN" sz="1600" dirty="0" smtClean="0"/>
              <a:t>he </a:t>
            </a:r>
            <a:r>
              <a:rPr lang="en-US" altLang="zh-CN" sz="1600" dirty="0"/>
              <a:t>highest temperature reaches </a:t>
            </a:r>
            <a:r>
              <a:rPr lang="en-US" altLang="zh-CN" sz="1600" dirty="0" smtClean="0"/>
              <a:t>to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39.9 </a:t>
            </a:r>
            <a:r>
              <a:rPr lang="en-US" altLang="zh-CN" sz="1600" b="1" dirty="0" smtClean="0">
                <a:solidFill>
                  <a:srgbClr val="FF0000"/>
                </a:solidFill>
                <a:sym typeface="Symbol"/>
              </a:rPr>
              <a:t>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C</a:t>
            </a:r>
            <a:r>
              <a:rPr lang="en-US" altLang="zh-CN" sz="16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/>
              <a:t>The </a:t>
            </a:r>
            <a:r>
              <a:rPr lang="en-US" altLang="zh-CN" sz="1600" dirty="0"/>
              <a:t>maximum stress is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15.7 </a:t>
            </a:r>
            <a:r>
              <a:rPr lang="en-US" altLang="zh-CN" sz="1600" b="1" dirty="0" err="1" smtClean="0">
                <a:solidFill>
                  <a:srgbClr val="FF0000"/>
                </a:solidFill>
              </a:rPr>
              <a:t>MPa</a:t>
            </a:r>
            <a:r>
              <a:rPr lang="en-US" altLang="zh-CN" sz="16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T</a:t>
            </a:r>
            <a:r>
              <a:rPr lang="en-US" altLang="zh-CN" sz="1600" dirty="0" smtClean="0"/>
              <a:t>he </a:t>
            </a:r>
            <a:r>
              <a:rPr lang="en-US" altLang="zh-CN" sz="1600" dirty="0"/>
              <a:t>maximum deformation </a:t>
            </a:r>
            <a:r>
              <a:rPr lang="en-US" altLang="zh-CN" sz="1600" dirty="0" smtClean="0"/>
              <a:t>of X, Y and Z directions are</a:t>
            </a:r>
            <a:r>
              <a:rPr lang="en-US" altLang="zh-CN" sz="1600" b="1" dirty="0">
                <a:solidFill>
                  <a:srgbClr val="FF0000"/>
                </a:solidFill>
              </a:rPr>
              <a:t> 0.06 mm</a:t>
            </a:r>
            <a:r>
              <a:rPr lang="en-US" altLang="zh-CN" sz="1600" dirty="0" smtClean="0">
                <a:solidFill>
                  <a:srgbClr val="FF0000"/>
                </a:solidFill>
              </a:rPr>
              <a:t>,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0.029 mm and 0.53 mm/m</a:t>
            </a:r>
            <a:r>
              <a:rPr lang="en-US" altLang="zh-CN" sz="1600" dirty="0" smtClean="0"/>
              <a:t>.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715F-5FF4-4582-8B0E-DAF705522D44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2" y="908720"/>
            <a:ext cx="4275892" cy="2267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1" y="3933056"/>
            <a:ext cx="418932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908720"/>
            <a:ext cx="4249991" cy="2267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43608" y="221336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</a:rPr>
              <a:t>Finite element analysis for aluminum vacuum </a:t>
            </a:r>
            <a:r>
              <a:rPr lang="en-US" altLang="zh-CN" sz="2400" b="1" dirty="0" smtClean="0">
                <a:solidFill>
                  <a:srgbClr val="0070C0"/>
                </a:solidFill>
              </a:rPr>
              <a:t>chamber</a:t>
            </a:r>
            <a:endParaRPr lang="en-US" altLang="zh-CN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29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96795" y="4221088"/>
            <a:ext cx="4369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/>
              <a:t>E=120GeV, I=</a:t>
            </a:r>
            <a:r>
              <a:rPr lang="en-US" altLang="zh-CN" sz="1600" dirty="0" smtClean="0">
                <a:sym typeface="Symbol"/>
              </a:rPr>
              <a:t>17.4mA, h=</a:t>
            </a:r>
            <a:r>
              <a:rPr lang="en-US" altLang="zh-CN" sz="1600" dirty="0">
                <a:solidFill>
                  <a:prstClr val="black"/>
                </a:solidFill>
                <a:sym typeface="Symbol"/>
              </a:rPr>
              <a:t>1x10</a:t>
            </a:r>
            <a:r>
              <a:rPr lang="en-US" altLang="zh-CN" sz="1600" baseline="30000" dirty="0">
                <a:solidFill>
                  <a:prstClr val="black"/>
                </a:solidFill>
                <a:sym typeface="Symbol"/>
              </a:rPr>
              <a:t>-3</a:t>
            </a:r>
            <a:r>
              <a:rPr lang="en-US" altLang="zh-CN" sz="1600" dirty="0">
                <a:solidFill>
                  <a:prstClr val="black"/>
                </a:solidFill>
                <a:sym typeface="Symbol"/>
              </a:rPr>
              <a:t>w/mm</a:t>
            </a:r>
            <a:r>
              <a:rPr lang="en-US" altLang="zh-CN" sz="1600" baseline="30000" dirty="0">
                <a:solidFill>
                  <a:prstClr val="black"/>
                </a:solidFill>
                <a:sym typeface="Symbol"/>
              </a:rPr>
              <a:t>2</a:t>
            </a:r>
            <a:r>
              <a:rPr lang="en-US" altLang="zh-CN" sz="1600" dirty="0">
                <a:solidFill>
                  <a:prstClr val="black"/>
                </a:solidFill>
                <a:sym typeface="Symbol"/>
              </a:rPr>
              <a:t></a:t>
            </a:r>
            <a:r>
              <a:rPr lang="en-US" altLang="zh-CN" sz="1600" dirty="0" smtClean="0">
                <a:solidFill>
                  <a:prstClr val="black"/>
                </a:solidFill>
                <a:sym typeface="Symbol"/>
              </a:rPr>
              <a:t>C</a:t>
            </a:r>
            <a:endParaRPr lang="en-US" altLang="zh-CN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T</a:t>
            </a:r>
            <a:r>
              <a:rPr lang="en-US" altLang="zh-CN" sz="1600" dirty="0" smtClean="0"/>
              <a:t>he </a:t>
            </a:r>
            <a:r>
              <a:rPr lang="en-US" altLang="zh-CN" sz="1600" dirty="0"/>
              <a:t>highest temperature reaches </a:t>
            </a:r>
            <a:r>
              <a:rPr lang="en-US" altLang="zh-CN" sz="1600" dirty="0" smtClean="0"/>
              <a:t>to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37.4 </a:t>
            </a:r>
            <a:r>
              <a:rPr lang="en-US" altLang="zh-CN" sz="1600" b="1" dirty="0" smtClean="0">
                <a:solidFill>
                  <a:srgbClr val="FF0000"/>
                </a:solidFill>
                <a:sym typeface="Symbol"/>
              </a:rPr>
              <a:t>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C</a:t>
            </a:r>
            <a:r>
              <a:rPr lang="en-US" altLang="zh-CN" sz="16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/>
              <a:t>The </a:t>
            </a:r>
            <a:r>
              <a:rPr lang="en-US" altLang="zh-CN" sz="1600" dirty="0"/>
              <a:t>maximum stress is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12.1 </a:t>
            </a:r>
            <a:r>
              <a:rPr lang="en-US" altLang="zh-CN" sz="1600" b="1" dirty="0" err="1" smtClean="0">
                <a:solidFill>
                  <a:srgbClr val="FF0000"/>
                </a:solidFill>
              </a:rPr>
              <a:t>MPa</a:t>
            </a:r>
            <a:r>
              <a:rPr lang="en-US" altLang="zh-CN" sz="16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T</a:t>
            </a:r>
            <a:r>
              <a:rPr lang="en-US" altLang="zh-CN" sz="1600" dirty="0" smtClean="0"/>
              <a:t>he </a:t>
            </a:r>
            <a:r>
              <a:rPr lang="en-US" altLang="zh-CN" sz="1600" dirty="0"/>
              <a:t>maximum deformation </a:t>
            </a:r>
            <a:r>
              <a:rPr lang="en-US" altLang="zh-CN" sz="1600" dirty="0" smtClean="0"/>
              <a:t>of X, Y and Z directions are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0.033 mm, 0.016 mm and 0.25 mm/m</a:t>
            </a:r>
            <a:r>
              <a:rPr lang="en-US" altLang="zh-CN" sz="1600" dirty="0" smtClean="0"/>
              <a:t>.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715F-5FF4-4582-8B0E-DAF705522D44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043608" y="221336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</a:rPr>
              <a:t>Finite element analysis for </a:t>
            </a:r>
            <a:r>
              <a:rPr lang="en-US" altLang="zh-CN" sz="2400" b="1" dirty="0" smtClean="0">
                <a:solidFill>
                  <a:srgbClr val="0070C0"/>
                </a:solidFill>
              </a:rPr>
              <a:t>copper </a:t>
            </a:r>
            <a:r>
              <a:rPr lang="en-US" altLang="zh-CN" sz="2400" b="1" dirty="0">
                <a:solidFill>
                  <a:srgbClr val="0070C0"/>
                </a:solidFill>
              </a:rPr>
              <a:t>vacuum </a:t>
            </a:r>
            <a:r>
              <a:rPr lang="en-US" altLang="zh-CN" sz="2400" b="1" dirty="0" smtClean="0">
                <a:solidFill>
                  <a:srgbClr val="0070C0"/>
                </a:solidFill>
              </a:rPr>
              <a:t>chamber</a:t>
            </a:r>
            <a:endParaRPr lang="en-US" altLang="zh-CN" sz="2400" b="1" dirty="0">
              <a:solidFill>
                <a:srgbClr val="0070C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908721"/>
            <a:ext cx="432570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553" y="897449"/>
            <a:ext cx="4359696" cy="231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1" y="3611180"/>
            <a:ext cx="4325710" cy="229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51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79511" y="274638"/>
            <a:ext cx="8869315" cy="1143000"/>
          </a:xfrm>
        </p:spPr>
        <p:txBody>
          <a:bodyPr>
            <a:noAutofit/>
          </a:bodyPr>
          <a:lstStyle/>
          <a:p>
            <a:r>
              <a:rPr lang="en-US" altLang="zh-CN" sz="3200" dirty="0" smtClean="0"/>
              <a:t>FEA </a:t>
            </a:r>
            <a:r>
              <a:rPr lang="en-US" altLang="zh-CN" sz="3200" dirty="0"/>
              <a:t>of copper and aluminum vacuum </a:t>
            </a:r>
            <a:r>
              <a:rPr lang="en-US" altLang="zh-CN" sz="3200" dirty="0" smtClean="0"/>
              <a:t>chambers</a:t>
            </a:r>
            <a:br>
              <a:rPr lang="en-US" altLang="zh-CN" sz="3200" dirty="0" smtClean="0"/>
            </a:br>
            <a:r>
              <a:rPr lang="en-US" altLang="zh-CN" sz="3200" dirty="0" smtClean="0"/>
              <a:t> </a:t>
            </a:r>
            <a:r>
              <a:rPr lang="en-US" altLang="zh-CN" sz="3200" dirty="0"/>
              <a:t>(</a:t>
            </a:r>
            <a:r>
              <a:rPr lang="en-US" altLang="zh-CN" sz="3200" dirty="0" smtClean="0"/>
              <a:t>50 </a:t>
            </a:r>
            <a:r>
              <a:rPr lang="en-US" altLang="zh-CN" sz="3200" dirty="0"/>
              <a:t>MW </a:t>
            </a:r>
            <a:r>
              <a:rPr lang="en-US" altLang="zh-CN" sz="3200" dirty="0" smtClean="0"/>
              <a:t>Higgs)</a:t>
            </a:r>
            <a:endParaRPr lang="zh-CN" altLang="en-US" sz="3200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556792"/>
            <a:ext cx="8941323" cy="179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62718"/>
            <a:ext cx="3369777" cy="164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164" y="3443271"/>
            <a:ext cx="3187364" cy="155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6" y="5265524"/>
            <a:ext cx="2982297" cy="1465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705" y="5257563"/>
            <a:ext cx="3045141" cy="146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089" y="5265525"/>
            <a:ext cx="2818039" cy="1361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30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32"/>
          <p:cNvSpPr txBox="1"/>
          <p:nvPr/>
        </p:nvSpPr>
        <p:spPr>
          <a:xfrm>
            <a:off x="250581" y="1052736"/>
            <a:ext cx="5761579" cy="66941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eaLnBrk="1" hangingPunct="1">
              <a:lnSpc>
                <a:spcPct val="150000"/>
              </a:lnSpc>
              <a:spcBef>
                <a:spcPct val="20000"/>
              </a:spcBef>
              <a:buClr>
                <a:srgbClr val="1679BA"/>
              </a:buClr>
              <a:buFont typeface="Wingdings" panose="05000000000000000000" pitchFamily="2" charset="2"/>
            </a:pPr>
            <a:r>
              <a:rPr lang="zh-CN" altLang="en-US" sz="2500" b="1" kern="0" dirty="0">
                <a:latin typeface="+mn-lt"/>
                <a:ea typeface="+mn-ea"/>
              </a:rPr>
              <a:t>1</a:t>
            </a:r>
            <a:r>
              <a:rPr lang="zh-CN" altLang="en-US" sz="2500" b="1" kern="0" dirty="0" smtClean="0">
                <a:latin typeface="+mn-lt"/>
                <a:ea typeface="+mn-ea"/>
              </a:rPr>
              <a:t>.</a:t>
            </a:r>
            <a:r>
              <a:rPr lang="zh-CN" altLang="en-US" sz="2500" b="1" kern="0" dirty="0"/>
              <a:t> </a:t>
            </a:r>
            <a:r>
              <a:rPr lang="en-US" altLang="zh-CN" sz="2500" b="1" kern="0" dirty="0" smtClean="0"/>
              <a:t>Structure of Al vacuum chamber</a:t>
            </a:r>
            <a:endParaRPr lang="zh-CN" altLang="en-US" sz="2500" b="1" kern="0" dirty="0">
              <a:latin typeface="+mn-lt"/>
              <a:ea typeface="+mn-ea"/>
            </a:endParaRPr>
          </a:p>
        </p:txBody>
      </p:sp>
      <p:pic>
        <p:nvPicPr>
          <p:cNvPr id="5124" name="图片 3" descr="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2028190"/>
            <a:ext cx="3709670" cy="3169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6" descr="0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785" y="2121877"/>
            <a:ext cx="2214197" cy="2571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7" descr="00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7808" y="2187820"/>
            <a:ext cx="1714500" cy="2177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32"/>
          <p:cNvSpPr txBox="1">
            <a:spLocks noChangeArrowheads="1"/>
          </p:cNvSpPr>
          <p:nvPr/>
        </p:nvSpPr>
        <p:spPr bwMode="auto">
          <a:xfrm>
            <a:off x="255021" y="5301208"/>
            <a:ext cx="8440615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defTabSz="914400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00" kern="1200" cap="none" spc="0" normalizeH="0" baseline="0" noProof="0" dirty="0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Al-6061 is chosen as the</a:t>
            </a:r>
            <a:r>
              <a:rPr kumimoji="0" lang="en-US" altLang="zh-CN" sz="1600" kern="1200" cap="none" spc="0" normalizeH="0" noProof="0" dirty="0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material of Al vacuum tube, and flanges are fabricated from explosion bonding S.S.-Al transition plate. Flange and tube are welded by manual AC TIG.</a:t>
            </a:r>
            <a:r>
              <a:rPr kumimoji="0" lang="zh-CN" altLang="en-US" sz="1600" kern="1200" cap="none" spc="0" normalizeH="0" baseline="0" noProof="0" dirty="0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600" kern="1200" cap="none" spc="0" normalizeH="0" baseline="0" noProof="0" dirty="0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The fittings for water cooling channels are also Al-6061</a:t>
            </a:r>
            <a:r>
              <a:rPr kumimoji="0" lang="en-US" altLang="zh-CN" sz="1600" kern="1200" cap="none" spc="0" normalizeH="0" noProof="0" dirty="0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and are welded by TIG.</a:t>
            </a:r>
            <a:endParaRPr kumimoji="0" lang="zh-CN" altLang="en-US" sz="1600" kern="1200" cap="none" spc="0" normalizeH="0" baseline="0" noProof="0" dirty="0" smtClean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28" name="TextBox 32"/>
          <p:cNvSpPr txBox="1"/>
          <p:nvPr/>
        </p:nvSpPr>
        <p:spPr>
          <a:xfrm>
            <a:off x="4288546" y="4653974"/>
            <a:ext cx="2477770" cy="3755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" panose="020B0604020202020204" pitchFamily="34" charset="0"/>
              </a:rPr>
              <a:t>CF100</a:t>
            </a:r>
            <a:r>
              <a:rPr lang="zh-CN" altLang="en-US" sz="1400" dirty="0">
                <a:latin typeface="Arial" panose="020B0604020202020204" pitchFamily="34" charset="0"/>
              </a:rPr>
              <a:t> </a:t>
            </a:r>
            <a:r>
              <a:rPr lang="en-US" altLang="zh-CN" sz="1400" dirty="0" smtClean="0">
                <a:latin typeface="Arial" panose="020B0604020202020204" pitchFamily="34" charset="0"/>
              </a:rPr>
              <a:t>rotatable flange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cxnSp>
        <p:nvCxnSpPr>
          <p:cNvPr id="5129" name="直接箭头连接符 9"/>
          <p:cNvCxnSpPr/>
          <p:nvPr/>
        </p:nvCxnSpPr>
        <p:spPr>
          <a:xfrm rot="-5400000" flipV="1">
            <a:off x="5197720" y="4198327"/>
            <a:ext cx="659423" cy="461596"/>
          </a:xfrm>
          <a:prstGeom prst="straightConnector1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</p:cxnSp>
      <p:sp>
        <p:nvSpPr>
          <p:cNvPr id="5130" name="TextBox 32"/>
          <p:cNvSpPr txBox="1"/>
          <p:nvPr/>
        </p:nvSpPr>
        <p:spPr>
          <a:xfrm>
            <a:off x="6741575" y="4653974"/>
            <a:ext cx="2386965" cy="4154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Arial" panose="020B0604020202020204" pitchFamily="34" charset="0"/>
              </a:rPr>
              <a:t>CF100</a:t>
            </a:r>
            <a:r>
              <a:rPr lang="zh-CN" altLang="en-US" sz="1400" dirty="0">
                <a:latin typeface="Arial" panose="020B0604020202020204" pitchFamily="34" charset="0"/>
              </a:rPr>
              <a:t> </a:t>
            </a:r>
            <a:r>
              <a:rPr lang="en-US" altLang="zh-CN" sz="1400" dirty="0" smtClean="0">
                <a:latin typeface="Arial" panose="020B0604020202020204" pitchFamily="34" charset="0"/>
              </a:rPr>
              <a:t>no-rotatable flange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cxnSp>
        <p:nvCxnSpPr>
          <p:cNvPr id="5131" name="直接箭头连接符 9"/>
          <p:cNvCxnSpPr/>
          <p:nvPr/>
        </p:nvCxnSpPr>
        <p:spPr>
          <a:xfrm rot="5400000" flipH="1" flipV="1">
            <a:off x="7473462" y="3836377"/>
            <a:ext cx="1055077" cy="659423"/>
          </a:xfrm>
          <a:prstGeom prst="straightConnector1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</p:cxnSp>
      <p:sp>
        <p:nvSpPr>
          <p:cNvPr id="19459" name="Rectangle 2"/>
          <p:cNvSpPr>
            <a:spLocks noGrp="1"/>
          </p:cNvSpPr>
          <p:nvPr/>
        </p:nvSpPr>
        <p:spPr>
          <a:xfrm>
            <a:off x="494595" y="332656"/>
            <a:ext cx="8229600" cy="5810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sz="3200" dirty="0" smtClean="0">
                <a:sym typeface="+mn-ea"/>
              </a:rPr>
              <a:t>R&amp;D of Al vacuum chamber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97729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3"/>
          <p:cNvSpPr>
            <a:spLocks noGrp="1"/>
          </p:cNvSpPr>
          <p:nvPr>
            <p:ph idx="1"/>
          </p:nvPr>
        </p:nvSpPr>
        <p:spPr>
          <a:xfrm>
            <a:off x="457200" y="306005"/>
            <a:ext cx="8229600" cy="4277048"/>
          </a:xfrm>
        </p:spPr>
        <p:txBody>
          <a:bodyPr vert="horz" wrap="square" lIns="91440" tIns="45720" rIns="91440" bIns="45720" anchor="t"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zh-CN" sz="2500" b="1" dirty="0" smtClean="0"/>
              <a:t>2. Fabrication process of Al vacuum tube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zh-CN" sz="1800" dirty="0" smtClean="0">
                <a:latin typeface="Arial" panose="020B0604020202020204" pitchFamily="34" charset="0"/>
                <a:sym typeface="+mn-ea"/>
              </a:rPr>
              <a:t>Aluminum vacuum tube is thermally extruded. Extrusion follows these steps as follows:</a:t>
            </a:r>
            <a:endParaRPr lang="zh-CN" altLang="en-US" sz="1800" dirty="0"/>
          </a:p>
        </p:txBody>
      </p:sp>
      <p:pic>
        <p:nvPicPr>
          <p:cNvPr id="5122" name="Picture 2"/>
          <p:cNvPicPr>
            <a:picLocks noChangeAspect="1"/>
          </p:cNvPicPr>
          <p:nvPr/>
        </p:nvPicPr>
        <p:blipFill>
          <a:blip r:embed="rId3"/>
          <a:srcRect t="5738" b="4390"/>
          <a:stretch>
            <a:fillRect/>
          </a:stretch>
        </p:blipFill>
        <p:spPr>
          <a:xfrm>
            <a:off x="452512" y="2179895"/>
            <a:ext cx="5123180" cy="19221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6" descr="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584" y="2419925"/>
            <a:ext cx="2952115" cy="1442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6" descr="004.jpg"/>
          <p:cNvPicPr>
            <a:picLocks noChangeAspect="1"/>
          </p:cNvPicPr>
          <p:nvPr/>
        </p:nvPicPr>
        <p:blipFill>
          <a:blip r:embed="rId5"/>
          <a:srcRect b="2856"/>
          <a:stretch>
            <a:fillRect/>
          </a:stretch>
        </p:blipFill>
        <p:spPr>
          <a:xfrm>
            <a:off x="457200" y="5338762"/>
            <a:ext cx="905510" cy="1161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7" descr="005.jpg"/>
          <p:cNvPicPr>
            <a:picLocks noChangeAspect="1"/>
          </p:cNvPicPr>
          <p:nvPr/>
        </p:nvPicPr>
        <p:blipFill>
          <a:blip r:embed="rId6"/>
          <a:srcRect b="8109"/>
          <a:stretch>
            <a:fillRect/>
          </a:stretch>
        </p:blipFill>
        <p:spPr>
          <a:xfrm>
            <a:off x="1459857" y="5333047"/>
            <a:ext cx="962025" cy="11671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2"/>
          <p:cNvSpPr txBox="1"/>
          <p:nvPr/>
        </p:nvSpPr>
        <p:spPr>
          <a:xfrm>
            <a:off x="2740660" y="5507355"/>
            <a:ext cx="5935796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Arial" panose="020B0604020202020204" pitchFamily="34" charset="0"/>
              </a:rPr>
              <a:t>The connection ports of cooling water channel are machined by numerical control machine tool. 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5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4267</TotalTime>
  <Words>1828</Words>
  <Application>Microsoft Office PowerPoint</Application>
  <PresentationFormat>全屏显示(4:3)</PresentationFormat>
  <Paragraphs>229</Paragraphs>
  <Slides>34</Slides>
  <Notes>5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36" baseType="lpstr">
      <vt:lpstr>Office 主题​​</vt:lpstr>
      <vt:lpstr>Bitmap Image</vt:lpstr>
      <vt:lpstr> R &amp; D progress of CEPC vacuum system (MOST2)</vt:lpstr>
      <vt:lpstr>Contents</vt:lpstr>
      <vt:lpstr>Motivation</vt:lpstr>
      <vt:lpstr>Al/Cu vacuum chamber</vt:lpstr>
      <vt:lpstr>PowerPoint 演示文稿</vt:lpstr>
      <vt:lpstr>PowerPoint 演示文稿</vt:lpstr>
      <vt:lpstr>FEA of copper and aluminum vacuum chambers  (50 MW Higgs)</vt:lpstr>
      <vt:lpstr>PowerPoint 演示文稿</vt:lpstr>
      <vt:lpstr>PowerPoint 演示文稿</vt:lpstr>
      <vt:lpstr>PowerPoint 演示文稿</vt:lpstr>
      <vt:lpstr> R&amp;D of Cu vacuum chamber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Bellows Module with RF Shielding </vt:lpstr>
      <vt:lpstr>RF shielding bellows Structure</vt:lpstr>
      <vt:lpstr>Spring fingers and contact fingers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R&amp;D of all metal gate valves</vt:lpstr>
      <vt:lpstr>PowerPoint 演示文稿</vt:lpstr>
      <vt:lpstr>PowerPoint 演示文稿</vt:lpstr>
      <vt:lpstr>PowerPoint 演示文稿</vt:lpstr>
      <vt:lpstr>PowerPoint 演示文稿</vt:lpstr>
      <vt:lpstr>Summary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 &amp; D of the CEPC vacuum system</dc:title>
  <dc:creator>Donghy</dc:creator>
  <cp:lastModifiedBy>unknown</cp:lastModifiedBy>
  <cp:revision>268</cp:revision>
  <dcterms:created xsi:type="dcterms:W3CDTF">2014-12-19T08:20:13Z</dcterms:created>
  <dcterms:modified xsi:type="dcterms:W3CDTF">2019-06-27T02:48:27Z</dcterms:modified>
</cp:coreProperties>
</file>