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11" r:id="rId2"/>
    <p:sldId id="418" r:id="rId3"/>
    <p:sldId id="466" r:id="rId4"/>
    <p:sldId id="467" r:id="rId5"/>
    <p:sldId id="528" r:id="rId6"/>
    <p:sldId id="517" r:id="rId7"/>
    <p:sldId id="520" r:id="rId8"/>
    <p:sldId id="521" r:id="rId9"/>
    <p:sldId id="526" r:id="rId10"/>
    <p:sldId id="522" r:id="rId11"/>
    <p:sldId id="519" r:id="rId12"/>
    <p:sldId id="518" r:id="rId13"/>
    <p:sldId id="523" r:id="rId14"/>
    <p:sldId id="468" r:id="rId15"/>
    <p:sldId id="469" r:id="rId16"/>
    <p:sldId id="524" r:id="rId17"/>
    <p:sldId id="525" r:id="rId18"/>
    <p:sldId id="501" r:id="rId19"/>
    <p:sldId id="503" r:id="rId20"/>
    <p:sldId id="446" r:id="rId21"/>
    <p:sldId id="505" r:id="rId22"/>
    <p:sldId id="527" r:id="rId23"/>
    <p:sldId id="507" r:id="rId24"/>
    <p:sldId id="509" r:id="rId25"/>
    <p:sldId id="535" r:id="rId26"/>
    <p:sldId id="536" r:id="rId27"/>
    <p:sldId id="537" r:id="rId28"/>
    <p:sldId id="541" r:id="rId29"/>
    <p:sldId id="538" r:id="rId30"/>
    <p:sldId id="539" r:id="rId31"/>
    <p:sldId id="540" r:id="rId32"/>
    <p:sldId id="426" r:id="rId33"/>
    <p:sldId id="424" r:id="rId34"/>
  </p:sldIdLst>
  <p:sldSz cx="9144000" cy="6858000" type="screen4x3"/>
  <p:notesSz cx="9144000" cy="6858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33CC"/>
    <a:srgbClr val="00FF99"/>
    <a:srgbClr val="FF5050"/>
    <a:srgbClr val="FF7C80"/>
    <a:srgbClr val="FF9933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C0B7772-3FDE-4599-BBE7-C3B3EF54EB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9605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9088" y="514350"/>
            <a:ext cx="3427412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DBA4F0-EB88-4437-B356-7CB5230959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8402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AB47-0CBD-4D8C-BAB7-26DCE1524E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305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EAFA5-C6EF-4723-8AF9-2D79F840A1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844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A0289-999C-42D4-8B6A-5A6FF30F11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490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437D1-81F7-4AD7-A431-028721C0C6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6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B6324-C0A6-45EB-8E39-D577356000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353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D2FEC-837B-44C8-8E66-B2C64BD102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06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C8EF8-B90B-4132-A3B0-11241B0FCD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586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4DCC-8531-48DD-AFEF-ABD5B4A307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883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F12ED-F81B-492C-BD23-69A6836982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959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24436-801D-4EC2-B12C-AA49ACBC74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053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00AC5-745F-4837-B80A-88715E95DC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784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F2418F3-7E35-4BD7-8531-BE301A4640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6"/>
          <p:cNvSpPr>
            <a:spLocks noChangeShapeType="1"/>
          </p:cNvSpPr>
          <p:nvPr/>
        </p:nvSpPr>
        <p:spPr bwMode="auto">
          <a:xfrm>
            <a:off x="395288" y="1268760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Text Box 22"/>
          <p:cNvSpPr txBox="1">
            <a:spLocks noChangeArrowheads="1"/>
          </p:cNvSpPr>
          <p:nvPr/>
        </p:nvSpPr>
        <p:spPr bwMode="auto">
          <a:xfrm>
            <a:off x="107504" y="2113692"/>
            <a:ext cx="8945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</a:t>
            </a: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magnets in interaction </a:t>
            </a:r>
            <a:r>
              <a:rPr lang="en-US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en-US" altLang="zh-CN" sz="28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827585" y="3141663"/>
            <a:ext cx="7775078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Yingshun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Zhu*, </a:t>
            </a:r>
            <a:r>
              <a:rPr lang="en-US" altLang="zh-CN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Xiangchen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Yang, Ran Liang, </a:t>
            </a:r>
            <a:r>
              <a:rPr lang="en-US" altLang="zh-CN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Miaofu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Chen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sz="1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Chinese Academy of Sciences</a:t>
            </a:r>
          </a:p>
          <a:p>
            <a:pPr algn="ctr" eaLnBrk="1" hangingPunct="1">
              <a:buFontTx/>
              <a:buNone/>
            </a:pPr>
            <a:r>
              <a:rPr lang="en-US" altLang="zh-CN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28, 2019</a:t>
            </a:r>
            <a:endParaRPr lang="en-US" altLang="zh-CN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1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2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37288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07504" y="6269250"/>
            <a:ext cx="2376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</a:rPr>
              <a:t>CEPC working day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69" y="976314"/>
            <a:ext cx="4812412" cy="25076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4427917" cy="23165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76" y="3933056"/>
            <a:ext cx="4438124" cy="229918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850" y="908050"/>
            <a:ext cx="8640763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QD0 2D: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5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QD0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magnet using cos2</a:t>
            </a:r>
            <a:r>
              <a:rPr lang="el-GR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with iron yoke, with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crossing angle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between two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apertures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. Satisfy all design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requirements.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Novel design, the first such magnet in the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world!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9" y="1880254"/>
            <a:ext cx="3328204" cy="24128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55" y="1899647"/>
            <a:ext cx="2574781" cy="25374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6605"/>
            <a:ext cx="3240361" cy="28021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75" y="4453136"/>
            <a:ext cx="4570687" cy="23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Magnetic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design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cos2</a:t>
            </a:r>
            <a:r>
              <a:rPr lang="el-GR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superconducting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magnet is one of the main magnets used in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Tevatron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HERA, RHIC, LHC, etc.; It is also key devices in LEP, BEPCII,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SuperKEKB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etc.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So far,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there is no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cos2</a:t>
            </a:r>
            <a:r>
              <a:rPr lang="el-GR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superconducting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magnet developed in China.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R&amp;D of CEPC interaction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region superconducting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magent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first step is to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develop a short QD0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model magnet with 0.5m length (near IP side).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The aim of QD0 short model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magnet: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Verify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magnet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design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Exploring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magnet manufacturing technology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Master magnet cryogenic testing Technology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Lay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foundation for the development of long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QD0 prototype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Detailed design of QD0 short model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magnet</a:t>
            </a:r>
          </a:p>
        </p:txBody>
      </p:sp>
    </p:spTree>
    <p:extLst>
      <p:ext uri="{BB962C8B-B14F-4D97-AF65-F5344CB8AC3E}">
        <p14:creationId xmlns:p14="http://schemas.microsoft.com/office/powerpoint/2010/main" val="34818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Different coil layouts were investigated: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Magnetic design of QD0 short model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magnet</a:t>
            </a: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240360" cy="2797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14" y="1268760"/>
            <a:ext cx="3528170" cy="27584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3" y="4171763"/>
            <a:ext cx="3590065" cy="25314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31" y="4072483"/>
            <a:ext cx="372567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design of QD0 short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model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magnet is based on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two layers cos2</a:t>
            </a:r>
            <a:r>
              <a:rPr lang="el-GR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coil using Rutherford cable with iron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yoke.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QD0 single aperture coil cross section is optimized with four coil blocks in two layers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separated by wedges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and there are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21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turns in each 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magnetic field calculation is performed using OPERA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Actual insulation thickness and coil fabrication process are taken into account.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91605" y="6203282"/>
            <a:ext cx="33843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flux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lines (1/4 cross section)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20072" y="6165304"/>
            <a:ext cx="3529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density distribution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3590067" cy="29523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95140"/>
            <a:ext cx="4907583" cy="255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excitation current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QD0 is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2080A, and </a:t>
            </a:r>
            <a:r>
              <a:rPr lang="en-US" altLang="zh-CN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aseline="-25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400" baseline="-25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&lt;75% @4.2K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ield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in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altLang="zh-CN" sz="24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aperture meets the requirement. </a:t>
            </a:r>
            <a:endParaRPr lang="en-US" altLang="zh-CN" sz="2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zh-CN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multipole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field is smaller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2×10</a:t>
            </a:r>
            <a:r>
              <a:rPr lang="en-US" altLang="zh-CN" sz="2400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2483768" y="1052736"/>
            <a:ext cx="4176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field harmonics (unit, 1×10</a:t>
            </a:r>
            <a:r>
              <a:rPr lang="en-US" altLang="zh-CN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63126"/>
              </p:ext>
            </p:extLst>
          </p:nvPr>
        </p:nvGraphicFramePr>
        <p:xfrm>
          <a:off x="1744663" y="1484785"/>
          <a:ext cx="5635649" cy="19442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67613"/>
                <a:gridCol w="3868036"/>
              </a:tblGrid>
              <a:tr h="388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b="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sz="1800" b="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@R=9.8mm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388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388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388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-1.85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388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1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712646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turns,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 dimension, inner radius of iron yoke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and the excitation current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of QD0 are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consistent with the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self developed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Ampere-Turns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theoretical expressions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for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superconducting </a:t>
            </a:r>
            <a:r>
              <a:rPr lang="en-US" altLang="zh-CN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magnets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based on sector coils.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(no iron)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(with iron)</a:t>
            </a: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91708"/>
            <a:ext cx="3096344" cy="1125324"/>
          </a:xfrm>
          <a:prstGeom prst="rect">
            <a:avLst/>
          </a:prstGeom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95288" y="5149641"/>
            <a:ext cx="8567737" cy="101566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Yingshun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Zhu,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on Ampere-Turns of Superconducting Dipole and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Magnets Based on Sector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Coils,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Instruments and Methods in Physics Research A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2014, 741: 186-191.</a:t>
            </a:r>
            <a:r>
              <a:rPr lang="en-US" altLang="zh-CN" sz="2000" dirty="0"/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85" y="3671156"/>
            <a:ext cx="4923387" cy="13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Single aperture QD0:    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52836"/>
            <a:ext cx="3240360" cy="3168352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14" y="1844824"/>
            <a:ext cx="444444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2D field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cross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talk of QD0 two apertures:    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3491880" y="6381328"/>
            <a:ext cx="2448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Bmod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91880" y="3640378"/>
            <a:ext cx="21208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Flux lines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28455"/>
            <a:ext cx="4427917" cy="23165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10135"/>
            <a:ext cx="4438124" cy="229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 2D case where the distance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between the two aperture is the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smallest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and the field crosstalk is the most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serious,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iron 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yoke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can 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well shield the leakage field of each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aperture. The 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field harmonics as a result of field crosstalk between the two apertures is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smaller than 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0.5×10</a:t>
            </a:r>
            <a:r>
              <a:rPr lang="en-GB" altLang="zh-CN" sz="2000" baseline="30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-4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 dipole field is smaller than 10 </a:t>
            </a:r>
            <a:r>
              <a:rPr lang="en-GB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Gs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GB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In other cases where the distance between the two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apertures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becomes larger, the field harmonics as a result of field crosstalk will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be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smaller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Using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iron yoke,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field harmonics as a result of the field crosstalk is not a problem.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addition, compared with the iron-free design of QD0,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excitation current can be reduced. </a:t>
            </a: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zh-CN" b="1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 sz="280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     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95288" y="1628800"/>
            <a:ext cx="8425184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Outline</a:t>
            </a:r>
            <a:endParaRPr lang="en-US" altLang="zh-CN" sz="28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Overall introduction of CEPC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superconducting magnets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Design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of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QD0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Detailed d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esign of QD0 short model magnet  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Fabrication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QD0 short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QD0 is modelled in OPERA-3D. 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Firstly one single aperture QD0 is modelled, the field gradient exceeds 136 T/m, and field quality is good.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Then QD0 two apertures are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modelled,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multipole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fields induced by the field cross talk of the two apertures are obtained.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194821"/>
            <a:ext cx="4311792" cy="24933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57" y="2852936"/>
            <a:ext cx="4017058" cy="286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836712"/>
            <a:ext cx="8351143" cy="122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3D field simulation of two apertures 0.5m QD0.</a:t>
            </a:r>
            <a:endParaRPr lang="en-US" altLang="zh-CN" sz="2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2952328" cy="27312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68760"/>
            <a:ext cx="3236881" cy="28753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3096"/>
            <a:ext cx="4322041" cy="22323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93096"/>
            <a:ext cx="4355976" cy="22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3D field simulation result shows that,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iron 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yoke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can 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well shield the leakage field of each aperture,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so field cross talk is not a problem.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Each integrated </a:t>
            </a:r>
            <a:r>
              <a:rPr lang="en-GB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multipole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field as a result of field crosstalk between the two apertures is 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smaller than 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0.5×10</a:t>
            </a:r>
            <a:r>
              <a:rPr lang="en-GB" altLang="zh-CN" sz="2000" baseline="30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-4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dipole field is smaller than 10 </a:t>
            </a:r>
            <a:r>
              <a:rPr lang="en-GB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Gs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at each longitudinal position.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3568" y="2699072"/>
            <a:ext cx="41767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field harmonics</a:t>
            </a:r>
            <a:r>
              <a:rPr lang="zh-CN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unit, 1×10</a:t>
            </a:r>
            <a:r>
              <a:rPr lang="en-US" altLang="zh-CN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zh-CN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700135"/>
              </p:ext>
            </p:extLst>
          </p:nvPr>
        </p:nvGraphicFramePr>
        <p:xfrm>
          <a:off x="539552" y="3147396"/>
          <a:ext cx="3871201" cy="35219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14197"/>
                <a:gridCol w="2657004"/>
              </a:tblGrid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b="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sz="1800" b="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@R=9.8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10000.0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-0.28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0.017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-0.01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0.06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-0.02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0.022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-1.78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-0.02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0.015</a:t>
                      </a:r>
                      <a:endParaRPr lang="zh-CN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084168" y="6045092"/>
            <a:ext cx="1944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along (0,0)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63" y="3582399"/>
            <a:ext cx="4432950" cy="229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Design parameters of QD0 short model magnet: </a:t>
            </a: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691680" y="1340768"/>
            <a:ext cx="5256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parameters of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QD0 model magnet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893835"/>
              </p:ext>
            </p:extLst>
          </p:nvPr>
        </p:nvGraphicFramePr>
        <p:xfrm>
          <a:off x="539553" y="1737010"/>
          <a:ext cx="8425060" cy="47913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69778"/>
                <a:gridCol w="4555282"/>
              </a:tblGrid>
              <a:tr h="297220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Magnet name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QD0 model magnet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297220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Field gradient (T/m) (In two apertures)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297220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0.5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297220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Coil turns per pole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23254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fr-FR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Excitation current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FR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(In two apertures)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2080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297220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Coil layers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pt-BR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634213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it-IT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Conductor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Rutherford Cable, width 3 mm, mid thickness 0.93 mm, keystone angle 1.9 deg, Cu:Sc=1.3, 12 strands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23254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Stored energy (KJ) 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(Double aperture)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297220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Inductance (H</a:t>
                      </a: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0.0023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297220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 field in coil (T)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3.4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297220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Coil inner diameter (mm)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297220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Coil outer diameter (mm)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53.2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21084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 direction Lorentz force/octant (kN)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24.6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40609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 direction Lorentz force/octant (kN)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-23.7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4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640"/>
            <a:ext cx="8496622" cy="626469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Quench simulation of QD0 model magnet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Dump resistance=25m</a:t>
            </a:r>
            <a:r>
              <a:rPr lang="el-GR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 time= 40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spot temperature: 127K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resistance: 2.18m</a:t>
            </a:r>
            <a:r>
              <a:rPr lang="el-GR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voltage : 500V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3429000"/>
            <a:ext cx="3826931" cy="27363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429000"/>
            <a:ext cx="3768505" cy="2736304"/>
          </a:xfrm>
          <a:prstGeom prst="rect">
            <a:avLst/>
          </a:prstGeom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6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568630" cy="5103946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Stress analysis of QD0 short model magnet: </a:t>
            </a: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43839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07" y="3897052"/>
            <a:ext cx="334607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07704" y="6444044"/>
            <a:ext cx="10801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580112" y="6372036"/>
            <a:ext cx="2376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 when assembled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10" y="1412776"/>
            <a:ext cx="2880320" cy="239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31" y="908720"/>
            <a:ext cx="2573226" cy="291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Stress analysis of QD0 short model magnet: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FEM analysis result shows that, the stress in each component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during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each operation step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safe.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Collar material with high strength is required.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71600" y="4509120"/>
            <a:ext cx="30243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 in coil after excitation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888432" cy="292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06037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940152" y="4485591"/>
            <a:ext cx="2520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 in collar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smtClean="0">
                <a:solidFill>
                  <a:srgbClr val="0033CC"/>
                </a:solidFill>
                <a:latin typeface="Times New Roman" panose="02020603050405020304" pitchFamily="18" charset="0"/>
              </a:rPr>
              <a:t>Mechanical design status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QD0 short model magnet: </a:t>
            </a: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72" y="2420888"/>
            <a:ext cx="504252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77" y="1849834"/>
            <a:ext cx="3485451" cy="32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3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Design status of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MDI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SC magnet cryostat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35743" r="4970" b="44103"/>
          <a:stretch/>
        </p:blipFill>
        <p:spPr bwMode="auto">
          <a:xfrm>
            <a:off x="107504" y="5026812"/>
            <a:ext cx="8951785" cy="121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46" y="1412776"/>
            <a:ext cx="598418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052884"/>
            <a:ext cx="8568630" cy="4824388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superconductor wire, cable manufacturer and magnet fabrication company were performed.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of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fabrication process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superconducting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technical route for the development of QD0 prototype is determined</a:t>
            </a: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strand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Rutherford Cable                       Coil winding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Coil curing</a:t>
            </a:r>
            <a:r>
              <a:rPr lang="en-US" altLang="zh-CN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agnet components fabrication     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aperture 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assembly                   Double aperture magnet assembly </a:t>
            </a: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 temperature 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measurement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Cryogenic 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and field measurement </a:t>
            </a: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Specifications on strand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cable are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obtained for procurement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6" name="Picture 5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37288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箭头 1"/>
          <p:cNvSpPr/>
          <p:nvPr/>
        </p:nvSpPr>
        <p:spPr>
          <a:xfrm>
            <a:off x="2699792" y="2492896"/>
            <a:ext cx="720080" cy="288032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5374196" y="2468149"/>
            <a:ext cx="720080" cy="288032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5430146" y="2828165"/>
            <a:ext cx="720080" cy="288032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1547664" y="2780928"/>
            <a:ext cx="720080" cy="288032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7748704" y="3100351"/>
            <a:ext cx="720080" cy="288032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3528045" y="3081603"/>
            <a:ext cx="720080" cy="288032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3888085" y="3356844"/>
            <a:ext cx="720080" cy="288032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7703344" y="2553655"/>
            <a:ext cx="720080" cy="288032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Fabrication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preparation of QD0 short model magnet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is a Circular Electron Positron Collider with a circumference about 100 km, beam energy up to 120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proposed by IHEP.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magnets needed for CEPC Accelerator are conventional magnets.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 high gradient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final focus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magnets are required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both sides of the collision points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interaction region of CEPC collider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ring.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Text Box 22"/>
          <p:cNvSpPr txBox="1">
            <a:spLocks noChangeArrowheads="1"/>
          </p:cNvSpPr>
          <p:nvPr/>
        </p:nvSpPr>
        <p:spPr bwMode="auto">
          <a:xfrm>
            <a:off x="3348038" y="188913"/>
            <a:ext cx="23034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6149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8" y="2902117"/>
            <a:ext cx="3549301" cy="340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55650" y="6343650"/>
            <a:ext cx="29162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Sketch of CEPC </a:t>
            </a:r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Collider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ring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5868144" y="6093296"/>
            <a:ext cx="2736304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CEPC MDI layout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47" y="3429000"/>
            <a:ext cx="5119249" cy="26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2705" y="482728"/>
            <a:ext cx="8424863" cy="6120532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</a:p>
          <a:p>
            <a:pPr marL="0" indent="0" eaLnBrk="1" hangingPunct="1">
              <a:lnSpc>
                <a:spcPct val="105000"/>
              </a:lnSpc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2018 Ordered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NbTi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/Cu Strand,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keystoned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Rutherford Cable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Strand: </a:t>
            </a: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1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NbTi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/Cu, 0.5mm in diameter,  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Cu/</a:t>
            </a:r>
            <a:r>
              <a:rPr lang="en-US" altLang="zh-CN" sz="1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=1.3, Filament diameter &lt; 8</a:t>
            </a:r>
            <a:r>
              <a:rPr lang="el-GR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@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4.2K, Ic≥340A@3T</a:t>
            </a:r>
            <a:r>
              <a:rPr lang="zh-CN" altLang="en-US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Ic≥280A@4T</a:t>
            </a:r>
            <a:r>
              <a:rPr lang="zh-CN" altLang="en-US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Ic≥230A@5T.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Rutherford Cable: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Width: 3mm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mid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thickness: 0.93 mm,   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keystone angle: 1.9 deg, No of stands: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      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 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current loss during cabling: less than 5%.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63888" y="641870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Rutherford cable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58" y="3268816"/>
            <a:ext cx="2361364" cy="3149890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48" y="3411863"/>
            <a:ext cx="3152788" cy="293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8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850" y="836712"/>
            <a:ext cx="8576638" cy="583264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Fabrication requirements of QD0 model magnet was sent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companies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basic hardware necessary for prototype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investigated.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Winding machine for 0.5m QD0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coil is almost available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IHEP Magnet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(need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tooling).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design of </a:t>
            </a:r>
            <a:r>
              <a:rPr lang="en-US" altLang="zh-CN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QD0 short model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will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reviewed in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July, and then the fabrication will start.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204864"/>
            <a:ext cx="3423840" cy="3173637"/>
          </a:xfrm>
          <a:prstGeom prst="rect">
            <a:avLst/>
          </a:prstGeom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31" y="2132856"/>
            <a:ext cx="3224337" cy="331023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15744" y="5517232"/>
            <a:ext cx="318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SuperKEKB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magnet collaring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03378" y="546040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winding machine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195388"/>
            <a:ext cx="8424863" cy="52578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superconducting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devices for CEPC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space, field cross talk effect between two apertures of QD0 can be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eliminated using iron yoke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TDR design is in progress, and the first step of the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R&amp;D prototype magnets has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design of QD0 model magnet has been finished, and all the design requirements have been met.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fabrication of the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QD0 model magnet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start soon.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3796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37288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63713" y="2781300"/>
            <a:ext cx="6192837" cy="936625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zh-CN" sz="36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Thanks for your attention!</a:t>
            </a:r>
          </a:p>
        </p:txBody>
      </p:sp>
      <p:pic>
        <p:nvPicPr>
          <p:cNvPr id="34819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6191250"/>
            <a:ext cx="25193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107504" y="6309320"/>
            <a:ext cx="30243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</a:rPr>
              <a:t>CEPC working day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6165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CDR requirements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Final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(QD0 and QF1) are based on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L* of 2.2 m, beam crossing angle of 33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QD0 and QF1 magnets are operated full inside the field </a:t>
            </a:r>
            <a:r>
              <a:rPr lang="en-US" altLang="zh-CN" sz="20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0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 </a:t>
            </a:r>
            <a:r>
              <a:rPr lang="en-US" altLang="zh-CN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solenoid magnet with a central field of 3.0 T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minimize the effect of the longitudinal detector solenoid field on the accelerator beam,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anti-solenoids before QD0, outside QD0 and QF1, after QF1 are needed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 total integral longitudinal field generated by the detector solenoid and accelerator anti-solenoid is zero.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619672" y="1700808"/>
            <a:ext cx="66967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1: Requirements of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magnets for Higgs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555053"/>
              </p:ext>
            </p:extLst>
          </p:nvPr>
        </p:nvGraphicFramePr>
        <p:xfrm>
          <a:off x="395288" y="2132856"/>
          <a:ext cx="8353424" cy="1754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9181"/>
                <a:gridCol w="1641930"/>
                <a:gridCol w="1318701"/>
                <a:gridCol w="1896748"/>
                <a:gridCol w="2466864"/>
              </a:tblGrid>
              <a:tr h="846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 gradient (T/m)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of GFR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Minimal distance between two aperture beam lines (mm)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QD0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19.6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72.6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QF1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146.20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4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MDI SC Magnets including: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QD0,QF1, anti-solenoid on each side of the IP points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In addition, there are 32 superconducting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sextupole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magnets in IR.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QD0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QF1, and anti-solenoid coils are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 the same cryostat:    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2699792" y="6309320"/>
            <a:ext cx="5616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Schematic layout of QD0, QF1, and anti-solenoid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3"/>
            <a:ext cx="7992888" cy="413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90872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zh-CN" sz="22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22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 the R&amp;D stage of CEPC project, superconducting prototype magnets for the MDI will be developed in 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three consecutive steps:  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rabicParenR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Development of </a:t>
            </a:r>
            <a:r>
              <a:rPr lang="fr-FR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double aperture superconducting quadrupole prototype magnets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QD0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(0.5m model and 2m prototype). 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rabicParenR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Development of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short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combined function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superconducting prototype magnet including QD0 and anti-solenoid.  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Development of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long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combined function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superconducting prototype  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magnet including QD0, QF1 and anti-solenoid.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Supported by “Wang </a:t>
            </a:r>
            <a:r>
              <a:rPr lang="en-US" altLang="zh-CN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Yifang</a:t>
            </a:r>
            <a:r>
              <a:rPr lang="en-US" altLang="zh-CN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 scientist studio” and National Natural Science Foundation of China</a:t>
            </a:r>
            <a:r>
              <a:rPr lang="en-US" altLang="zh-CN" sz="2200">
                <a:solidFill>
                  <a:srgbClr val="0033CC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220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the Step 1 of the R&amp;D has started: </a:t>
            </a:r>
            <a:r>
              <a:rPr lang="en-US" altLang="zh-CN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Development of double aperture </a:t>
            </a:r>
            <a:r>
              <a:rPr lang="en-US" altLang="zh-CN" sz="2200">
                <a:solidFill>
                  <a:srgbClr val="0033CC"/>
                </a:solidFill>
                <a:latin typeface="Times New Roman" panose="02020603050405020304" pitchFamily="18" charset="0"/>
              </a:rPr>
              <a:t>superconducting </a:t>
            </a:r>
            <a:r>
              <a:rPr lang="en-US" altLang="zh-CN" sz="2200" smtClean="0">
                <a:solidFill>
                  <a:srgbClr val="0033CC"/>
                </a:solidFill>
                <a:latin typeface="Times New Roman" panose="02020603050405020304" pitchFamily="18" charset="0"/>
              </a:rPr>
              <a:t>quadrupole </a:t>
            </a:r>
            <a:r>
              <a:rPr lang="en-US" altLang="zh-CN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QD0.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Design progress of QD0</a:t>
            </a:r>
          </a:p>
        </p:txBody>
      </p:sp>
    </p:spTree>
    <p:extLst>
      <p:ext uri="{BB962C8B-B14F-4D97-AF65-F5344CB8AC3E}">
        <p14:creationId xmlns:p14="http://schemas.microsoft.com/office/powerpoint/2010/main" val="31034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Main design requirements of QD0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Other requirement: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Heat load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and Radiation dose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resistant.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108183"/>
              </p:ext>
            </p:extLst>
          </p:nvPr>
        </p:nvGraphicFramePr>
        <p:xfrm>
          <a:off x="1403648" y="1478384"/>
          <a:ext cx="7308304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152"/>
                <a:gridCol w="36541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Item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Requirement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 gradient (T/m)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Radius of GFR (mm)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Multipole</a:t>
                      </a:r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field </a:t>
                      </a:r>
                      <a:r>
                        <a:rPr lang="en-US" altLang="zh-CN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800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5.0×10</a:t>
                      </a:r>
                      <a:r>
                        <a:rPr lang="en-US" altLang="zh-CN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(each 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aperture</a:t>
                      </a:r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 field 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10Gs (each 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aperture</a:t>
                      </a:r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rossing </a:t>
                      </a:r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angle of aperture centerlines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</a:t>
                      </a:r>
                      <a:r>
                        <a:rPr lang="en-US" altLang="zh-CN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Distance to IP</a:t>
                      </a:r>
                      <a:r>
                        <a:rPr lang="en-US" altLang="zh-CN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point </a:t>
                      </a:r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(m)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Minimal distance between two aperture centerlines (mm)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72.6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0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1" y="980058"/>
            <a:ext cx="8568630" cy="5329262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Design challenges of QD0: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High field strength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High field quality in small aperture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Elimination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of magnetic field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crosstalk between two apertures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Very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limited radial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space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Minimal distance between two aperture beam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lines: 72.6 mm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Radius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GFR: 9.8mm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Minimum bore radius of aperture: 20mm (space for beam pipe, helium vessel)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Available radial space for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single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aperture quadrupole:72.6/2-20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=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16.3mm.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3635896" y="3789040"/>
            <a:ext cx="288032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7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only practical solution is: </a:t>
            </a:r>
            <a:r>
              <a:rPr lang="en-US" altLang="zh-CN" sz="2000" b="1" dirty="0" err="1">
                <a:solidFill>
                  <a:srgbClr val="CC0066"/>
                </a:solidFill>
                <a:latin typeface="Times New Roman" panose="02020603050405020304" pitchFamily="18" charset="0"/>
              </a:rPr>
              <a:t>NbTi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cos2</a:t>
            </a:r>
            <a:r>
              <a:rPr lang="el-GR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b="1" dirty="0" err="1">
                <a:solidFill>
                  <a:srgbClr val="CC0066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coil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with iron yoke.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Main reason: 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High magnetic efficiency,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elimination of field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crosstalk, high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cooling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capacity.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4403836" y="3930289"/>
            <a:ext cx="312180" cy="56141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49" y="4491705"/>
            <a:ext cx="3529409" cy="23216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07" y="1988840"/>
            <a:ext cx="3861048" cy="20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17866</TotalTime>
  <Words>1897</Words>
  <Application>Microsoft Office PowerPoint</Application>
  <PresentationFormat>全屏显示(4:3)</PresentationFormat>
  <Paragraphs>360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9" baseType="lpstr">
      <vt:lpstr>宋体</vt:lpstr>
      <vt:lpstr>Arial</vt:lpstr>
      <vt:lpstr>Calibri</vt:lpstr>
      <vt:lpstr>Times New Roman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Design progress of QD0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Detailed design of QD0 short model magnet</vt:lpstr>
      <vt:lpstr>Magnetic design of QD0 short model magnet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Fabrication preparation of QD0 short model magnet</vt:lpstr>
      <vt:lpstr>PowerPoint 演示文稿</vt:lpstr>
      <vt:lpstr>PowerPoint 演示文稿</vt:lpstr>
      <vt:lpstr>Summary</vt:lpstr>
      <vt:lpstr>PowerPoint 演示文稿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yszhu</cp:lastModifiedBy>
  <cp:revision>2081</cp:revision>
  <dcterms:created xsi:type="dcterms:W3CDTF">2008-05-27T08:38:56Z</dcterms:created>
  <dcterms:modified xsi:type="dcterms:W3CDTF">2019-06-27T14:14:33Z</dcterms:modified>
</cp:coreProperties>
</file>