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</p:sldMasterIdLst>
  <p:notesMasterIdLst>
    <p:notesMasterId r:id="rId28"/>
  </p:notesMasterIdLst>
  <p:handoutMasterIdLst>
    <p:handoutMasterId r:id="rId29"/>
  </p:handoutMasterIdLst>
  <p:sldIdLst>
    <p:sldId id="346" r:id="rId2"/>
    <p:sldId id="373" r:id="rId3"/>
    <p:sldId id="402" r:id="rId4"/>
    <p:sldId id="403" r:id="rId5"/>
    <p:sldId id="405" r:id="rId6"/>
    <p:sldId id="406" r:id="rId7"/>
    <p:sldId id="408" r:id="rId8"/>
    <p:sldId id="410" r:id="rId9"/>
    <p:sldId id="411" r:id="rId10"/>
    <p:sldId id="412" r:id="rId11"/>
    <p:sldId id="374" r:id="rId12"/>
    <p:sldId id="375" r:id="rId13"/>
    <p:sldId id="378" r:id="rId14"/>
    <p:sldId id="379" r:id="rId15"/>
    <p:sldId id="380" r:id="rId16"/>
    <p:sldId id="382" r:id="rId17"/>
    <p:sldId id="418" r:id="rId18"/>
    <p:sldId id="413" r:id="rId19"/>
    <p:sldId id="387" r:id="rId20"/>
    <p:sldId id="401" r:id="rId21"/>
    <p:sldId id="420" r:id="rId22"/>
    <p:sldId id="419" r:id="rId23"/>
    <p:sldId id="421" r:id="rId24"/>
    <p:sldId id="422" r:id="rId25"/>
    <p:sldId id="389" r:id="rId26"/>
    <p:sldId id="359" r:id="rId27"/>
  </p:sldIdLst>
  <p:sldSz cx="9144000" cy="6858000" type="screen4x3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5pPr>
    <a:lvl6pPr marL="22860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6pPr>
    <a:lvl7pPr marL="27432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7pPr>
    <a:lvl8pPr marL="32004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8pPr>
    <a:lvl9pPr marL="36576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33CC"/>
    <a:srgbClr val="C3C3EB"/>
    <a:srgbClr val="FFFFCC"/>
    <a:srgbClr val="FF0066"/>
    <a:srgbClr val="CCFF99"/>
    <a:srgbClr val="FFCC00"/>
    <a:srgbClr val="FF9966"/>
    <a:srgbClr val="CCE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1" autoAdjust="0"/>
    <p:restoredTop sz="99265" autoAdjust="0"/>
  </p:normalViewPr>
  <p:slideViewPr>
    <p:cSldViewPr>
      <p:cViewPr varScale="1">
        <p:scale>
          <a:sx n="121" d="100"/>
          <a:sy n="121" d="100"/>
        </p:scale>
        <p:origin x="1440" y="114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028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4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913DB623-E4F1-4968-96A3-99CF94D33F45}" type="datetimeFigureOut">
              <a:rPr lang="zh-CN" altLang="en-US"/>
              <a:pPr>
                <a:defRPr/>
              </a:pPr>
              <a:t>2019-6-27</a:t>
            </a:fld>
            <a:endParaRPr lang="en-US" altLang="zh-CN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4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524E0D12-1631-4688-BDBA-B625EE6F83C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979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fld id="{61FFC5FB-8FAD-4A82-A31A-6D07400DB7BC}" type="datetimeFigureOut">
              <a:rPr lang="zh-CN" altLang="en-US"/>
              <a:pPr>
                <a:defRPr/>
              </a:pPr>
              <a:t>2019-6-27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fld id="{9EBC002A-B0FF-4AB1-B1B7-F9D4F08610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091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高能所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6000" b="1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6E63E-8F84-4652-8FB1-FF44450FEA66}" type="datetime1">
              <a:rPr lang="zh-CN" altLang="en-US"/>
              <a:pPr>
                <a:defRPr/>
              </a:pPr>
              <a:t>2019-6-27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2"/>
          </p:nvPr>
        </p:nvSpPr>
        <p:spPr>
          <a:xfrm>
            <a:off x="1979712" y="4581525"/>
            <a:ext cx="4968552" cy="792163"/>
          </a:xfrm>
        </p:spPr>
        <p:txBody>
          <a:bodyPr/>
          <a:lstStyle>
            <a:lvl1pPr algn="ctr">
              <a:buNone/>
              <a:defRPr>
                <a:latin typeface="+mn-lt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2FB9D-30A9-4BE6-B289-DEFC83ECD8DC}" type="datetime1">
              <a:rPr lang="zh-CN" altLang="en-US"/>
              <a:pPr>
                <a:defRPr/>
              </a:pPr>
              <a:t>2019-6-27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B8559-02A1-4B24-86EC-BE3DB242B9D9}" type="datetime1">
              <a:rPr lang="zh-CN" altLang="en-US"/>
              <a:pPr>
                <a:defRPr/>
              </a:pPr>
              <a:t>2019-6-27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A0C16-74D8-4C89-8613-5E45EB8B4208}" type="datetime1">
              <a:rPr lang="zh-CN" altLang="en-US"/>
              <a:pPr>
                <a:defRPr/>
              </a:pPr>
              <a:t>2019-6-27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53752"/>
            <a:ext cx="7139136" cy="854968"/>
          </a:xfrm>
        </p:spPr>
        <p:txBody>
          <a:bodyPr/>
          <a:lstStyle>
            <a:lvl1pPr>
              <a:defRPr sz="2800">
                <a:latin typeface="+mj-lt"/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067" y="1313991"/>
            <a:ext cx="8229600" cy="4525963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D1267-7E2F-4700-9C61-E44B3548C528}" type="datetime1">
              <a:rPr lang="zh-CN" altLang="en-US"/>
              <a:pPr>
                <a:defRPr/>
              </a:pPr>
              <a:t>2019-6-27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139136" cy="854968"/>
          </a:xfr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8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微软雅黑" pitchFamily="34" charset="-122"/>
                <a:cs typeface="+mj-cs"/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563" y="1345431"/>
            <a:ext cx="8229600" cy="4525963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D1267-7E2F-4700-9C61-E44B3548C528}" type="datetime1">
              <a:rPr lang="zh-CN" altLang="en-US"/>
              <a:pPr>
                <a:defRPr/>
              </a:pPr>
              <a:t>2019-6-27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027400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A3148-A2A2-499D-8AD4-A42AA392E762}" type="datetime1">
              <a:rPr lang="zh-CN" altLang="en-US"/>
              <a:pPr>
                <a:defRPr/>
              </a:pPr>
              <a:t>2019-6-27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3C93E-36B2-40C1-B7AC-83420700120D}" type="datetime1">
              <a:rPr lang="zh-CN" altLang="en-US"/>
              <a:pPr>
                <a:defRPr/>
              </a:pPr>
              <a:t>2019-6-27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F64D9-8DB8-45C9-BE2D-5E39827271F5}" type="datetime1">
              <a:rPr lang="zh-CN" altLang="en-US"/>
              <a:pPr>
                <a:defRPr/>
              </a:pPr>
              <a:t>2019-6-27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5AF6A-52DC-4802-83F2-94AEEBC406E5}" type="datetime1">
              <a:rPr lang="zh-CN" altLang="en-US"/>
              <a:pPr>
                <a:defRPr/>
              </a:pPr>
              <a:t>2019-6-27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16514-12AA-447E-822F-DD9EDA71C173}" type="datetime1">
              <a:rPr lang="zh-CN" altLang="en-US"/>
              <a:pPr>
                <a:defRPr/>
              </a:pPr>
              <a:t>2019-6-27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35B66-8F1E-468F-A06B-AB51DFF38B68}" type="datetime1">
              <a:rPr lang="zh-CN" altLang="en-US"/>
              <a:pPr>
                <a:defRPr/>
              </a:pPr>
              <a:t>2019-6-27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648" y="53752"/>
            <a:ext cx="71391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endParaRPr lang="zh-CN" altLang="en-US" dirty="0" smtClean="0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>
              <a:defRPr/>
            </a:pPr>
            <a:fld id="{1DFA9564-8B1D-46BF-A8FC-7DF2AC969463}" type="datetime1">
              <a:rPr lang="zh-CN" altLang="en-US"/>
              <a:pPr>
                <a:defRPr/>
              </a:pPr>
              <a:t>2019-6-27</a:t>
            </a:fld>
            <a:endParaRPr lang="en-US" altLang="zh-CN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矩形 9"/>
          <p:cNvSpPr/>
          <p:nvPr userDrawn="1"/>
        </p:nvSpPr>
        <p:spPr bwMode="auto">
          <a:xfrm>
            <a:off x="0" y="6669360"/>
            <a:ext cx="9144000" cy="188640"/>
          </a:xfrm>
          <a:prstGeom prst="rect">
            <a:avLst/>
          </a:prstGeom>
          <a:solidFill>
            <a:srgbClr val="C3C3E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64"/>
            <a:ext cx="1403302" cy="10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1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cap="none" spc="0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rgbClr val="FF0000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微软雅黑" pitchFamily="34" charset="-122"/>
          <a:ea typeface="微软雅黑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SzPct val="90000"/>
        <a:buFont typeface="Wingdings" pitchFamily="2" charset="2"/>
        <a:buChar char="n"/>
        <a:defRPr sz="2800">
          <a:solidFill>
            <a:srgbClr val="003399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99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4000" dirty="0" smtClean="0"/>
              <a:t>Progress of mechanics system</a:t>
            </a:r>
            <a:endParaRPr lang="zh-CN" altLang="en-US" sz="40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1331640" y="4581525"/>
            <a:ext cx="6480720" cy="792163"/>
          </a:xfrm>
        </p:spPr>
        <p:txBody>
          <a:bodyPr/>
          <a:lstStyle/>
          <a:p>
            <a:r>
              <a:rPr lang="en-US" altLang="zh-CN" sz="2000" dirty="0" err="1" smtClean="0"/>
              <a:t>Haijing</a:t>
            </a:r>
            <a:r>
              <a:rPr lang="en-US" altLang="zh-CN" sz="2000" dirty="0" smtClean="0"/>
              <a:t> Wang</a:t>
            </a:r>
          </a:p>
          <a:p>
            <a:r>
              <a:rPr lang="en-US" altLang="zh-CN" sz="2000" dirty="0" smtClean="0"/>
              <a:t>CEPC DAY </a:t>
            </a:r>
            <a:r>
              <a:rPr lang="en-US" altLang="zh-CN" sz="2000" dirty="0"/>
              <a:t>(</a:t>
            </a:r>
            <a:r>
              <a:rPr lang="en-US" altLang="zh-CN" sz="2000" dirty="0" smtClean="0"/>
              <a:t>June 28, 2019)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2480310" y="2955645"/>
            <a:ext cx="6268154" cy="3419654"/>
            <a:chOff x="3115331" y="3244023"/>
            <a:chExt cx="6268154" cy="3419654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15331" y="3244023"/>
              <a:ext cx="4320000" cy="2995420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7435331" y="4930632"/>
              <a:ext cx="1948154" cy="1477328"/>
            </a:xfrm>
            <a:prstGeom prst="rect">
              <a:avLst/>
            </a:prstGeom>
            <a:solidFill>
              <a:srgbClr val="FFFFFF"/>
            </a:solidFill>
            <a:ln w="10795" cap="flat" cmpd="sng" algn="ctr">
              <a:solidFill>
                <a:srgbClr val="40BAD2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rPr>
                <a:t>Fixed</a:t>
              </a:r>
              <a:r>
                <a:rPr kumimoji="0" lang="en-US" altLang="zh-CN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rPr>
                <a:t> support of accelerator part (can be adjusted in three directions and locked)</a:t>
              </a: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cxnSp>
          <p:nvCxnSpPr>
            <p:cNvPr id="23" name="直接连接符 22"/>
            <p:cNvCxnSpPr>
              <a:stCxn id="22" idx="1"/>
            </p:cNvCxnSpPr>
            <p:nvPr/>
          </p:nvCxnSpPr>
          <p:spPr>
            <a:xfrm flipH="1" flipV="1">
              <a:off x="6668815" y="5013439"/>
              <a:ext cx="766516" cy="655857"/>
            </a:xfrm>
            <a:prstGeom prst="line">
              <a:avLst/>
            </a:prstGeom>
            <a:noFill/>
            <a:ln w="9525" cap="flat" cmpd="sng" algn="ctr">
              <a:solidFill>
                <a:srgbClr val="40BAD2"/>
              </a:solidFill>
              <a:prstDash val="solid"/>
            </a:ln>
            <a:effectLst/>
          </p:spPr>
        </p:cxnSp>
        <p:sp>
          <p:nvSpPr>
            <p:cNvPr id="25" name="文本框 24"/>
            <p:cNvSpPr txBox="1"/>
            <p:nvPr/>
          </p:nvSpPr>
          <p:spPr>
            <a:xfrm>
              <a:off x="4868384" y="6017346"/>
              <a:ext cx="1800430" cy="646331"/>
            </a:xfrm>
            <a:prstGeom prst="rect">
              <a:avLst/>
            </a:prstGeom>
            <a:solidFill>
              <a:srgbClr val="FFFFFF"/>
            </a:solidFill>
            <a:ln w="10795" cap="flat" cmpd="sng" algn="ctr">
              <a:solidFill>
                <a:srgbClr val="40BAD2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rPr>
                <a:t>Vacuum connect</a:t>
              </a:r>
              <a:r>
                <a:rPr kumimoji="0" lang="en-US" altLang="zh-CN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rPr>
                <a:t> mechanism</a:t>
              </a: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cxnSp>
          <p:nvCxnSpPr>
            <p:cNvPr id="27" name="直接连接符 26"/>
            <p:cNvCxnSpPr>
              <a:endCxn id="25" idx="0"/>
            </p:cNvCxnSpPr>
            <p:nvPr/>
          </p:nvCxnSpPr>
          <p:spPr>
            <a:xfrm>
              <a:off x="4792717" y="4551769"/>
              <a:ext cx="975882" cy="1465577"/>
            </a:xfrm>
            <a:prstGeom prst="line">
              <a:avLst/>
            </a:prstGeom>
            <a:noFill/>
            <a:ln w="9525" cap="flat" cmpd="sng" algn="ctr">
              <a:solidFill>
                <a:srgbClr val="40BAD2"/>
              </a:solidFill>
              <a:prstDash val="solid"/>
            </a:ln>
            <a:effectLst/>
          </p:spPr>
        </p:cxnSp>
      </p:grpSp>
      <p:grpSp>
        <p:nvGrpSpPr>
          <p:cNvPr id="28" name="组合 27"/>
          <p:cNvGrpSpPr/>
          <p:nvPr/>
        </p:nvGrpSpPr>
        <p:grpSpPr>
          <a:xfrm>
            <a:off x="382939" y="979583"/>
            <a:ext cx="7526785" cy="2826955"/>
            <a:chOff x="382939" y="979583"/>
            <a:chExt cx="7526785" cy="2826955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9724" y="979583"/>
              <a:ext cx="7200000" cy="2117205"/>
            </a:xfrm>
            <a:prstGeom prst="rect">
              <a:avLst/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382939" y="3160207"/>
              <a:ext cx="1734207" cy="646331"/>
            </a:xfrm>
            <a:prstGeom prst="rect">
              <a:avLst/>
            </a:prstGeom>
            <a:solidFill>
              <a:srgbClr val="FFFFFF"/>
            </a:solidFill>
            <a:ln w="10795" cap="flat" cmpd="sng" algn="ctr">
              <a:solidFill>
                <a:srgbClr val="40BAD2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800" b="0" kern="0" dirty="0" smtClean="0">
                  <a:solidFill>
                    <a:srgbClr val="000000"/>
                  </a:solidFill>
                  <a:latin typeface="Calibri"/>
                  <a:ea typeface="微软雅黑"/>
                </a:rPr>
                <a:t>Fixed support of detector part</a:t>
              </a: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976852" y="2608359"/>
              <a:ext cx="1459244" cy="646331"/>
            </a:xfrm>
            <a:prstGeom prst="rect">
              <a:avLst/>
            </a:prstGeom>
            <a:solidFill>
              <a:srgbClr val="FFFFFF"/>
            </a:solidFill>
            <a:ln w="10795" cap="flat" cmpd="sng" algn="ctr">
              <a:solidFill>
                <a:srgbClr val="40BAD2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rPr>
                <a:t>Fake </a:t>
              </a:r>
              <a:r>
                <a:rPr kumimoji="0" lang="en-US" altLang="zh-CN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rPr>
                <a:t>cryomodule</a:t>
              </a: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cxnSp>
          <p:nvCxnSpPr>
            <p:cNvPr id="32" name="直接连接符 31"/>
            <p:cNvCxnSpPr>
              <a:stCxn id="30" idx="0"/>
            </p:cNvCxnSpPr>
            <p:nvPr/>
          </p:nvCxnSpPr>
          <p:spPr>
            <a:xfrm flipH="1" flipV="1">
              <a:off x="1168979" y="2751083"/>
              <a:ext cx="81064" cy="409124"/>
            </a:xfrm>
            <a:prstGeom prst="line">
              <a:avLst/>
            </a:prstGeom>
            <a:noFill/>
            <a:ln w="9525" cap="flat" cmpd="sng" algn="ctr">
              <a:solidFill>
                <a:srgbClr val="40BAD2"/>
              </a:solidFill>
              <a:prstDash val="solid"/>
            </a:ln>
            <a:effectLst/>
          </p:spPr>
        </p:cxnSp>
        <p:cxnSp>
          <p:nvCxnSpPr>
            <p:cNvPr id="33" name="直接连接符 32"/>
            <p:cNvCxnSpPr>
              <a:stCxn id="31" idx="0"/>
            </p:cNvCxnSpPr>
            <p:nvPr/>
          </p:nvCxnSpPr>
          <p:spPr>
            <a:xfrm flipH="1" flipV="1">
              <a:off x="4063564" y="1969855"/>
              <a:ext cx="642910" cy="638504"/>
            </a:xfrm>
            <a:prstGeom prst="line">
              <a:avLst/>
            </a:prstGeom>
            <a:noFill/>
            <a:ln w="9525" cap="flat" cmpd="sng" algn="ctr">
              <a:solidFill>
                <a:srgbClr val="40BAD2"/>
              </a:solidFill>
              <a:prstDash val="solid"/>
            </a:ln>
            <a:effectLst/>
          </p:spPr>
        </p:cxnSp>
        <p:sp>
          <p:nvSpPr>
            <p:cNvPr id="34" name="文本框 33"/>
            <p:cNvSpPr txBox="1"/>
            <p:nvPr/>
          </p:nvSpPr>
          <p:spPr>
            <a:xfrm>
              <a:off x="1168979" y="1099406"/>
              <a:ext cx="1098766" cy="646331"/>
            </a:xfrm>
            <a:prstGeom prst="rect">
              <a:avLst/>
            </a:prstGeom>
            <a:solidFill>
              <a:srgbClr val="FFFFFF"/>
            </a:solidFill>
            <a:ln w="10795" cap="flat" cmpd="sng" algn="ctr">
              <a:solidFill>
                <a:srgbClr val="40BAD2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800" b="0" kern="0" dirty="0" smtClean="0">
                  <a:solidFill>
                    <a:srgbClr val="000000"/>
                  </a:solidFill>
                  <a:latin typeface="Calibri"/>
                  <a:ea typeface="微软雅黑"/>
                </a:rPr>
                <a:t>Support cylinder</a:t>
              </a: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cxnSp>
          <p:nvCxnSpPr>
            <p:cNvPr id="35" name="直接连接符 34"/>
            <p:cNvCxnSpPr>
              <a:stCxn id="34" idx="2"/>
            </p:cNvCxnSpPr>
            <p:nvPr/>
          </p:nvCxnSpPr>
          <p:spPr>
            <a:xfrm>
              <a:off x="1718362" y="1745737"/>
              <a:ext cx="63142" cy="12190"/>
            </a:xfrm>
            <a:prstGeom prst="line">
              <a:avLst/>
            </a:prstGeom>
            <a:noFill/>
            <a:ln w="9525" cap="flat" cmpd="sng" algn="ctr">
              <a:solidFill>
                <a:srgbClr val="40BAD2"/>
              </a:solidFill>
              <a:prstDash val="solid"/>
            </a:ln>
            <a:effectLst/>
          </p:spPr>
        </p:cxnSp>
      </p:grpSp>
      <p:sp>
        <p:nvSpPr>
          <p:cNvPr id="3" name="文本框 2"/>
          <p:cNvSpPr txBox="1"/>
          <p:nvPr/>
        </p:nvSpPr>
        <p:spPr>
          <a:xfrm>
            <a:off x="349635" y="5796416"/>
            <a:ext cx="2108025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kern="0">
                <a:solidFill>
                  <a:srgbClr val="000000"/>
                </a:solidFill>
                <a:latin typeface="Calibri"/>
                <a:ea typeface="微软雅黑"/>
              </a:defRPr>
            </a:lvl1pPr>
          </a:lstStyle>
          <a:p>
            <a:r>
              <a:rPr lang="en-US" altLang="zh-CN" dirty="0"/>
              <a:t>The design review will be hold recently.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56227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Regular supports and transport vehicles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106148"/>
            <a:ext cx="8229600" cy="4525963"/>
          </a:xfrm>
        </p:spPr>
        <p:txBody>
          <a:bodyPr/>
          <a:lstStyle/>
          <a:p>
            <a:r>
              <a:rPr lang="en-US" altLang="zh-CN" dirty="0"/>
              <a:t>CEPC is composed by the </a:t>
            </a:r>
            <a:r>
              <a:rPr lang="en-US" altLang="zh-CN" dirty="0">
                <a:solidFill>
                  <a:srgbClr val="FF0000"/>
                </a:solidFill>
              </a:rPr>
              <a:t>double ring Collider, the Booster, the </a:t>
            </a:r>
            <a:r>
              <a:rPr lang="en-US" altLang="zh-CN" dirty="0" err="1">
                <a:solidFill>
                  <a:srgbClr val="FF0000"/>
                </a:solidFill>
              </a:rPr>
              <a:t>Linac</a:t>
            </a:r>
            <a:r>
              <a:rPr lang="en-US" altLang="zh-CN" dirty="0">
                <a:solidFill>
                  <a:srgbClr val="FF0000"/>
                </a:solidFill>
              </a:rPr>
              <a:t> and Transport lines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Over 80% of the length is covered by magnets of about 138 types, each magnet needs to be supported.</a:t>
            </a:r>
          </a:p>
          <a:p>
            <a:r>
              <a:rPr lang="en-US" altLang="zh-CN" dirty="0" smtClean="0"/>
              <a:t>Accelerating tubes, vacuum tubes, instruments…, all need supports.</a:t>
            </a:r>
          </a:p>
          <a:p>
            <a:r>
              <a:rPr lang="en-US" altLang="zh-CN" dirty="0"/>
              <a:t>Aims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Simple &amp; flexible structure: </a:t>
            </a:r>
            <a:r>
              <a:rPr lang="en-US" altLang="zh-CN" dirty="0"/>
              <a:t>plates or standard elements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Small deformation &amp; good stability: </a:t>
            </a:r>
            <a:r>
              <a:rPr lang="en-US" altLang="zh-CN" dirty="0"/>
              <a:t>multi-point support, optimization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Low cost: </a:t>
            </a:r>
            <a:r>
              <a:rPr lang="en-US" altLang="zh-CN" dirty="0"/>
              <a:t>concrete or steel frames, adjusted manually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187" y="4450987"/>
            <a:ext cx="4320000" cy="20479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24383" r="20863" b="24382"/>
          <a:stretch/>
        </p:blipFill>
        <p:spPr>
          <a:xfrm>
            <a:off x="467544" y="4149080"/>
            <a:ext cx="3960000" cy="24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36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678289" y="3789040"/>
            <a:ext cx="4320480" cy="2664296"/>
            <a:chOff x="3131840" y="4725144"/>
            <a:chExt cx="3247791" cy="185951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1840" y="4725144"/>
              <a:ext cx="2160000" cy="1859516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5405264" y="5209636"/>
              <a:ext cx="925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tx1"/>
                  </a:solidFill>
                </a:rPr>
                <a:t>Booster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453871" y="5924019"/>
              <a:ext cx="9257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tx1"/>
                  </a:solidFill>
                </a:rPr>
                <a:t>Collider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 bwMode="auto">
            <a:xfrm flipV="1">
              <a:off x="4644008" y="5378913"/>
              <a:ext cx="845974" cy="210328"/>
            </a:xfrm>
            <a:prstGeom prst="line">
              <a:avLst/>
            </a:prstGeom>
            <a:solidFill>
              <a:srgbClr val="FF000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直接连接符 12"/>
            <p:cNvCxnSpPr/>
            <p:nvPr/>
          </p:nvCxnSpPr>
          <p:spPr bwMode="auto">
            <a:xfrm>
              <a:off x="4644008" y="6093296"/>
              <a:ext cx="809970" cy="0"/>
            </a:xfrm>
            <a:prstGeom prst="line">
              <a:avLst/>
            </a:prstGeom>
            <a:solidFill>
              <a:srgbClr val="FF000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8945" y="1106276"/>
            <a:ext cx="4525103" cy="4525963"/>
          </a:xfrm>
        </p:spPr>
        <p:txBody>
          <a:bodyPr/>
          <a:lstStyle/>
          <a:p>
            <a:r>
              <a:rPr lang="en-US" altLang="zh-CN" dirty="0"/>
              <a:t>Adjusting methods</a:t>
            </a:r>
          </a:p>
          <a:p>
            <a:pPr lvl="1"/>
            <a:r>
              <a:rPr lang="en-US" altLang="zh-CN" dirty="0"/>
              <a:t>Bolts &amp; push-pull </a:t>
            </a:r>
            <a:r>
              <a:rPr lang="en-US" altLang="zh-CN" dirty="0" smtClean="0"/>
              <a:t>bolts    </a:t>
            </a:r>
          </a:p>
          <a:p>
            <a:pPr marL="457200" lvl="1" indent="0">
              <a:buNone/>
            </a:pP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    simple </a:t>
            </a:r>
            <a:r>
              <a:rPr lang="en-US" altLang="zh-CN" dirty="0">
                <a:solidFill>
                  <a:srgbClr val="FF0000"/>
                </a:solidFill>
              </a:rPr>
              <a:t>and low </a:t>
            </a:r>
            <a:r>
              <a:rPr lang="en-US" altLang="zh-CN" dirty="0" smtClean="0">
                <a:solidFill>
                  <a:srgbClr val="FF0000"/>
                </a:solidFill>
              </a:rPr>
              <a:t>cost</a:t>
            </a:r>
          </a:p>
          <a:p>
            <a:pPr marL="342900" lvl="1" indent="-342900">
              <a:buClr>
                <a:srgbClr val="00B0F0"/>
              </a:buClr>
              <a:buSzPct val="90000"/>
              <a:buFont typeface="Wingdings" pitchFamily="2" charset="2"/>
              <a:buChar char="n"/>
            </a:pPr>
            <a:r>
              <a:rPr lang="en-US" altLang="zh-CN" sz="2000" dirty="0">
                <a:solidFill>
                  <a:srgbClr val="003399"/>
                </a:solidFill>
                <a:cs typeface="+mn-cs"/>
              </a:rPr>
              <a:t>Adjusting </a:t>
            </a:r>
            <a:r>
              <a:rPr lang="en-US" altLang="zh-CN" sz="2000" dirty="0" smtClean="0">
                <a:solidFill>
                  <a:srgbClr val="003399"/>
                </a:solidFill>
                <a:cs typeface="+mn-cs"/>
              </a:rPr>
              <a:t>ranges</a:t>
            </a:r>
          </a:p>
          <a:p>
            <a:pPr marL="342900" lvl="1" indent="-342900">
              <a:buClr>
                <a:srgbClr val="00B0F0"/>
              </a:buClr>
              <a:buSzPct val="90000"/>
              <a:buFont typeface="Wingdings" pitchFamily="2" charset="2"/>
              <a:buChar char="n"/>
            </a:pPr>
            <a:endParaRPr lang="en-US" altLang="zh-CN" sz="2000" dirty="0">
              <a:solidFill>
                <a:srgbClr val="003399"/>
              </a:solidFill>
              <a:cs typeface="+mn-cs"/>
            </a:endParaRPr>
          </a:p>
          <a:p>
            <a:pPr marL="342900" lvl="1" indent="-342900">
              <a:buClr>
                <a:srgbClr val="00B0F0"/>
              </a:buClr>
              <a:buSzPct val="90000"/>
              <a:buFont typeface="Wingdings" pitchFamily="2" charset="2"/>
              <a:buChar char="n"/>
            </a:pPr>
            <a:endParaRPr lang="en-US" altLang="zh-CN" sz="2000" dirty="0" smtClean="0">
              <a:solidFill>
                <a:srgbClr val="003399"/>
              </a:solidFill>
              <a:cs typeface="+mn-cs"/>
            </a:endParaRPr>
          </a:p>
          <a:p>
            <a:pPr marL="0" lvl="1" indent="0">
              <a:buClr>
                <a:srgbClr val="00B0F0"/>
              </a:buClr>
              <a:buSzPct val="90000"/>
              <a:buNone/>
            </a:pPr>
            <a:endParaRPr lang="en-US" altLang="zh-CN" sz="1400" dirty="0">
              <a:solidFill>
                <a:srgbClr val="003399"/>
              </a:solidFill>
              <a:cs typeface="+mn-cs"/>
            </a:endParaRPr>
          </a:p>
          <a:p>
            <a:r>
              <a:rPr lang="en-US" altLang="zh-CN" dirty="0" smtClean="0"/>
              <a:t>Support </a:t>
            </a:r>
            <a:r>
              <a:rPr lang="en-US" altLang="zh-CN" dirty="0"/>
              <a:t>method</a:t>
            </a:r>
          </a:p>
          <a:p>
            <a:pPr lvl="1"/>
            <a:r>
              <a:rPr lang="en-US" altLang="zh-CN" dirty="0"/>
              <a:t>Magnets in Collider, </a:t>
            </a:r>
            <a:r>
              <a:rPr lang="en-US" altLang="zh-CN" dirty="0" err="1"/>
              <a:t>Linac</a:t>
            </a:r>
            <a:r>
              <a:rPr lang="en-US" altLang="zh-CN" dirty="0"/>
              <a:t>, Damping Ring: supported </a:t>
            </a:r>
            <a:r>
              <a:rPr lang="en-US" altLang="zh-CN" dirty="0">
                <a:solidFill>
                  <a:srgbClr val="FF0000"/>
                </a:solidFill>
              </a:rPr>
              <a:t>to the </a:t>
            </a:r>
            <a:r>
              <a:rPr lang="en-US" altLang="zh-CN" dirty="0" smtClean="0">
                <a:solidFill>
                  <a:srgbClr val="FF0000"/>
                </a:solidFill>
              </a:rPr>
              <a:t>ground by concrete.</a:t>
            </a:r>
            <a:endParaRPr lang="en-US" altLang="zh-CN" dirty="0">
              <a:solidFill>
                <a:srgbClr val="FF0000"/>
              </a:solidFill>
            </a:endParaRPr>
          </a:p>
          <a:p>
            <a:pPr lvl="1"/>
            <a:r>
              <a:rPr lang="en-US" altLang="zh-CN" dirty="0"/>
              <a:t>Magnets in Booster: hanged </a:t>
            </a:r>
            <a:r>
              <a:rPr lang="en-US" altLang="zh-CN" dirty="0">
                <a:solidFill>
                  <a:srgbClr val="FF0000"/>
                </a:solidFill>
              </a:rPr>
              <a:t>on the wall of the </a:t>
            </a:r>
            <a:r>
              <a:rPr lang="en-US" altLang="zh-CN" dirty="0" smtClean="0">
                <a:solidFill>
                  <a:srgbClr val="FF0000"/>
                </a:solidFill>
              </a:rPr>
              <a:t>tunnel by steel frame</a:t>
            </a:r>
            <a:endParaRPr lang="en-US" altLang="zh-CN" dirty="0">
              <a:solidFill>
                <a:srgbClr val="FF0000"/>
              </a:solidFill>
            </a:endParaRPr>
          </a:p>
          <a:p>
            <a:pPr lvl="1"/>
            <a:r>
              <a:rPr lang="en-US" altLang="zh-CN" dirty="0"/>
              <a:t>Magnets in Transport Line: due to the location of the magnet</a:t>
            </a:r>
          </a:p>
          <a:p>
            <a:pPr marL="342900" lvl="1" indent="-342900">
              <a:buClr>
                <a:srgbClr val="00B0F0"/>
              </a:buClr>
              <a:buSzPct val="90000"/>
              <a:buFont typeface="Wingdings" pitchFamily="2" charset="2"/>
              <a:buChar char="n"/>
            </a:pPr>
            <a:endParaRPr lang="en-US" altLang="zh-CN" sz="2000" dirty="0">
              <a:solidFill>
                <a:srgbClr val="003399"/>
              </a:solidFill>
              <a:cs typeface="+mn-cs"/>
            </a:endParaRPr>
          </a:p>
          <a:p>
            <a:pPr marL="457200" lvl="1" indent="0">
              <a:buNone/>
            </a:pPr>
            <a:endParaRPr lang="en-US" altLang="zh-CN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139136" cy="854968"/>
          </a:xfrm>
        </p:spPr>
        <p:txBody>
          <a:bodyPr/>
          <a:lstStyle/>
          <a:p>
            <a:r>
              <a:rPr lang="en-US" altLang="zh-CN" dirty="0"/>
              <a:t>Regular supports and transport vehicles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842" y="1052736"/>
            <a:ext cx="2160000" cy="2316522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916097" y="2214211"/>
          <a:ext cx="5328591" cy="1043688"/>
        </p:xfrm>
        <a:graphic>
          <a:graphicData uri="http://schemas.openxmlformats.org/drawingml/2006/table">
            <a:tbl>
              <a:tblPr firstRow="1" bandCol="1">
                <a:tableStyleId>{21E4AEA4-8DFA-4A89-87EB-49C32662AFE0}</a:tableStyleId>
              </a:tblPr>
              <a:tblGrid>
                <a:gridCol w="792088"/>
                <a:gridCol w="1512168"/>
                <a:gridCol w="1512168"/>
                <a:gridCol w="1512167"/>
              </a:tblGrid>
              <a:tr h="4489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altLang="zh-CN" sz="1600" dirty="0" smtClean="0">
                          <a:effectLst/>
                        </a:rPr>
                        <a:t>Range of adjustment</a:t>
                      </a:r>
                      <a:endParaRPr lang="zh-CN" altLang="zh-CN" sz="1600" dirty="0" smtClean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dirty="0" smtClean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</a:tr>
              <a:tr h="69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X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≥±20 mm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 err="1">
                          <a:effectLst/>
                        </a:rPr>
                        <a:t>Δθx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≥±10 mrad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</a:tr>
              <a:tr h="69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600">
                          <a:effectLst/>
                        </a:rPr>
                        <a:t>Y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≥±30 mm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 err="1">
                          <a:effectLst/>
                        </a:rPr>
                        <a:t>Δθy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≥±10 </a:t>
                      </a:r>
                      <a:r>
                        <a:rPr lang="en-US" sz="1600" dirty="0" err="1">
                          <a:effectLst/>
                        </a:rPr>
                        <a:t>mrad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</a:tr>
              <a:tr h="692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Z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≥±20 mm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 err="1">
                          <a:effectLst/>
                        </a:rPr>
                        <a:t>Δθz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600" dirty="0">
                          <a:effectLst/>
                        </a:rPr>
                        <a:t>≥±10 </a:t>
                      </a:r>
                      <a:r>
                        <a:rPr lang="en-US" sz="1600" dirty="0" err="1">
                          <a:effectLst/>
                        </a:rPr>
                        <a:t>mrad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816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20" y="853206"/>
            <a:ext cx="7200000" cy="297097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604399" y="2690590"/>
            <a:ext cx="946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图需换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5931614" y="2336961"/>
            <a:ext cx="320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70C0"/>
                </a:solidFill>
              </a:rPr>
              <a:t>Dipole in Collider and its support</a:t>
            </a:r>
            <a:r>
              <a:rPr lang="zh-CN" altLang="en-US" sz="1600" dirty="0" smtClean="0">
                <a:solidFill>
                  <a:srgbClr val="0070C0"/>
                </a:solidFill>
              </a:rPr>
              <a:t>：</a:t>
            </a:r>
            <a:endParaRPr lang="en-US" altLang="zh-CN" sz="1600" dirty="0" smtClean="0">
              <a:solidFill>
                <a:srgbClr val="0070C0"/>
              </a:solidFill>
            </a:endParaRPr>
          </a:p>
          <a:p>
            <a:r>
              <a:rPr lang="en-US" altLang="zh-CN" sz="1600" dirty="0" smtClean="0">
                <a:solidFill>
                  <a:srgbClr val="0070C0"/>
                </a:solidFill>
              </a:rPr>
              <a:t>4 support points</a:t>
            </a:r>
            <a:r>
              <a:rPr lang="zh-CN" altLang="en-US" sz="1600" dirty="0" smtClean="0">
                <a:solidFill>
                  <a:srgbClr val="0070C0"/>
                </a:solidFill>
              </a:rPr>
              <a:t>，</a:t>
            </a:r>
            <a:r>
              <a:rPr lang="en-US" altLang="zh-CN" sz="1600" dirty="0" smtClean="0">
                <a:solidFill>
                  <a:srgbClr val="0070C0"/>
                </a:solidFill>
              </a:rPr>
              <a:t>5670mm</a:t>
            </a:r>
            <a:endParaRPr lang="zh-CN" altLang="en-US" sz="1600" dirty="0">
              <a:solidFill>
                <a:srgbClr val="0070C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88303" y="963797"/>
            <a:ext cx="3753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70C0"/>
                </a:solidFill>
              </a:rPr>
              <a:t>Quadrupole in Collider and its support</a:t>
            </a:r>
            <a:r>
              <a:rPr lang="zh-CN" altLang="en-US" sz="1600" dirty="0" smtClean="0">
                <a:solidFill>
                  <a:srgbClr val="0070C0"/>
                </a:solidFill>
              </a:rPr>
              <a:t>：</a:t>
            </a:r>
            <a:endParaRPr lang="en-US" altLang="zh-CN" sz="1600" dirty="0" smtClean="0">
              <a:solidFill>
                <a:srgbClr val="0070C0"/>
              </a:solidFill>
            </a:endParaRPr>
          </a:p>
          <a:p>
            <a:r>
              <a:rPr lang="en-US" altLang="zh-CN" sz="1600" dirty="0" smtClean="0">
                <a:solidFill>
                  <a:srgbClr val="0070C0"/>
                </a:solidFill>
              </a:rPr>
              <a:t>2 support points</a:t>
            </a:r>
            <a:r>
              <a:rPr lang="zh-CN" altLang="en-US" sz="1600" dirty="0" smtClean="0">
                <a:solidFill>
                  <a:srgbClr val="0070C0"/>
                </a:solidFill>
              </a:rPr>
              <a:t>，</a:t>
            </a:r>
            <a:r>
              <a:rPr lang="en-US" altLang="zh-CN" sz="1600" dirty="0" smtClean="0">
                <a:solidFill>
                  <a:srgbClr val="0070C0"/>
                </a:solidFill>
              </a:rPr>
              <a:t>2000mm</a:t>
            </a:r>
            <a:endParaRPr lang="zh-CN" altLang="en-US" sz="1600" dirty="0">
              <a:solidFill>
                <a:srgbClr val="0070C0"/>
              </a:solidFill>
            </a:endParaRPr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139136" cy="854968"/>
          </a:xfrm>
        </p:spPr>
        <p:txBody>
          <a:bodyPr/>
          <a:lstStyle/>
          <a:p>
            <a:r>
              <a:rPr lang="en-US" altLang="zh-CN" dirty="0"/>
              <a:t>Regular supports and transport vehicles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74" y="4725144"/>
            <a:ext cx="4320000" cy="191702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74422" y="4190287"/>
            <a:ext cx="3374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70C0"/>
                </a:solidFill>
              </a:rPr>
              <a:t>Dipole in Booster and its support</a:t>
            </a:r>
            <a:r>
              <a:rPr lang="zh-CN" altLang="en-US" sz="1600" dirty="0" smtClean="0">
                <a:solidFill>
                  <a:srgbClr val="0070C0"/>
                </a:solidFill>
              </a:rPr>
              <a:t>：</a:t>
            </a:r>
            <a:endParaRPr lang="en-US" altLang="zh-CN" sz="1600" dirty="0" smtClean="0">
              <a:solidFill>
                <a:srgbClr val="0070C0"/>
              </a:solidFill>
            </a:endParaRPr>
          </a:p>
          <a:p>
            <a:r>
              <a:rPr lang="en-US" altLang="zh-CN" sz="1600" dirty="0" smtClean="0">
                <a:solidFill>
                  <a:srgbClr val="0070C0"/>
                </a:solidFill>
              </a:rPr>
              <a:t>4 support points</a:t>
            </a:r>
            <a:r>
              <a:rPr lang="zh-CN" altLang="en-US" sz="1600" dirty="0" smtClean="0">
                <a:solidFill>
                  <a:srgbClr val="0070C0"/>
                </a:solidFill>
              </a:rPr>
              <a:t>，</a:t>
            </a:r>
            <a:r>
              <a:rPr lang="en-US" altLang="zh-CN" sz="1600" dirty="0" smtClean="0">
                <a:solidFill>
                  <a:srgbClr val="0070C0"/>
                </a:solidFill>
              </a:rPr>
              <a:t>5445mm</a:t>
            </a:r>
            <a:endParaRPr lang="zh-CN" altLang="en-US" sz="1600" dirty="0">
              <a:solidFill>
                <a:srgbClr val="0070C0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1731" y="3751886"/>
            <a:ext cx="2520000" cy="2890286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243630" y="3206321"/>
            <a:ext cx="3583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0070C0"/>
                </a:solidFill>
              </a:rPr>
              <a:t>Quadrupole in Booster and its support</a:t>
            </a:r>
            <a:r>
              <a:rPr lang="zh-CN" altLang="en-US" sz="1600" dirty="0" smtClean="0">
                <a:solidFill>
                  <a:srgbClr val="0070C0"/>
                </a:solidFill>
              </a:rPr>
              <a:t>：</a:t>
            </a:r>
            <a:endParaRPr lang="en-US" altLang="zh-CN" sz="1600" dirty="0" smtClean="0">
              <a:solidFill>
                <a:srgbClr val="0070C0"/>
              </a:solidFill>
            </a:endParaRPr>
          </a:p>
          <a:p>
            <a:r>
              <a:rPr lang="en-US" altLang="zh-CN" sz="1600" dirty="0" smtClean="0">
                <a:solidFill>
                  <a:srgbClr val="0070C0"/>
                </a:solidFill>
              </a:rPr>
              <a:t>2 support points</a:t>
            </a:r>
            <a:r>
              <a:rPr lang="zh-CN" altLang="en-US" sz="1600" dirty="0" smtClean="0">
                <a:solidFill>
                  <a:srgbClr val="0070C0"/>
                </a:solidFill>
              </a:rPr>
              <a:t>，</a:t>
            </a:r>
            <a:r>
              <a:rPr lang="en-US" altLang="zh-CN" sz="1600" dirty="0" smtClean="0">
                <a:solidFill>
                  <a:srgbClr val="0070C0"/>
                </a:solidFill>
              </a:rPr>
              <a:t>940 mm</a:t>
            </a:r>
            <a:endParaRPr lang="zh-CN" altLang="en-US" sz="1600" dirty="0">
              <a:solidFill>
                <a:srgbClr val="0070C0"/>
              </a:solidFill>
            </a:endParaRPr>
          </a:p>
        </p:txBody>
      </p:sp>
      <p:sp>
        <p:nvSpPr>
          <p:cNvPr id="17" name="文本框 9"/>
          <p:cNvSpPr txBox="1"/>
          <p:nvPr/>
        </p:nvSpPr>
        <p:spPr>
          <a:xfrm>
            <a:off x="1343173" y="3554054"/>
            <a:ext cx="3725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5pPr>
            <a:lvl6pPr marL="22860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6pPr>
            <a:lvl7pPr marL="27432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7pPr>
            <a:lvl8pPr marL="32004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8pPr>
            <a:lvl9pPr marL="3657600" algn="l" defTabSz="914400" rtl="0" eaLnBrk="1" latinLnBrk="0" hangingPunct="1">
              <a:defRPr sz="3600" b="1" kern="1200">
                <a:solidFill>
                  <a:schemeClr val="bg1"/>
                </a:solidFill>
                <a:latin typeface="Times New Roman" pitchFamily="18" charset="0"/>
                <a:ea typeface="华文中宋" pitchFamily="2" charset="-122"/>
                <a:cs typeface="+mn-cs"/>
              </a:defRPr>
            </a:lvl9pPr>
          </a:lstStyle>
          <a:p>
            <a:r>
              <a:rPr lang="en-US" altLang="zh-CN" sz="1600" dirty="0" err="1" smtClean="0">
                <a:solidFill>
                  <a:srgbClr val="0070C0"/>
                </a:solidFill>
              </a:rPr>
              <a:t>Sextupole</a:t>
            </a:r>
            <a:r>
              <a:rPr lang="en-US" altLang="zh-CN" sz="1600" dirty="0" smtClean="0">
                <a:solidFill>
                  <a:srgbClr val="0070C0"/>
                </a:solidFill>
              </a:rPr>
              <a:t> in Collider and its support</a:t>
            </a:r>
            <a:r>
              <a:rPr lang="zh-CN" altLang="en-US" sz="1600" dirty="0" smtClean="0">
                <a:solidFill>
                  <a:srgbClr val="0070C0"/>
                </a:solidFill>
              </a:rPr>
              <a:t>：</a:t>
            </a:r>
            <a:endParaRPr lang="en-US" altLang="zh-CN" sz="1600" dirty="0" smtClean="0">
              <a:solidFill>
                <a:srgbClr val="0070C0"/>
              </a:solidFill>
            </a:endParaRPr>
          </a:p>
          <a:p>
            <a:r>
              <a:rPr lang="en-US" altLang="zh-CN" sz="1600" dirty="0" smtClean="0">
                <a:solidFill>
                  <a:srgbClr val="0070C0"/>
                </a:solidFill>
              </a:rPr>
              <a:t>2 support points</a:t>
            </a:r>
            <a:r>
              <a:rPr lang="zh-CN" altLang="en-US" sz="1600" dirty="0" smtClean="0">
                <a:solidFill>
                  <a:srgbClr val="0070C0"/>
                </a:solidFill>
              </a:rPr>
              <a:t>，</a:t>
            </a:r>
            <a:r>
              <a:rPr lang="en-US" altLang="zh-CN" sz="1600" dirty="0" smtClean="0">
                <a:solidFill>
                  <a:srgbClr val="0070C0"/>
                </a:solidFill>
              </a:rPr>
              <a:t>1400mm</a:t>
            </a:r>
            <a:endParaRPr lang="zh-CN" alt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002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672" y="643304"/>
            <a:ext cx="4320000" cy="2658000"/>
          </a:xfrm>
          <a:prstGeom prst="rect">
            <a:avLst/>
          </a:prstGeom>
        </p:spPr>
      </p:pic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7139136" cy="854968"/>
          </a:xfrm>
        </p:spPr>
        <p:txBody>
          <a:bodyPr/>
          <a:lstStyle/>
          <a:p>
            <a:r>
              <a:rPr lang="en-US" altLang="zh-CN" dirty="0"/>
              <a:t>Regular supports and transport vehicles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1301461" y="2996952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0070C0"/>
                </a:solidFill>
              </a:defRPr>
            </a:lvl1pPr>
          </a:lstStyle>
          <a:p>
            <a:r>
              <a:rPr lang="en-US" altLang="zh-CN" dirty="0"/>
              <a:t>Accelerating </a:t>
            </a:r>
            <a:r>
              <a:rPr lang="en-US" altLang="zh-CN" dirty="0" smtClean="0"/>
              <a:t>tube in </a:t>
            </a:r>
            <a:r>
              <a:rPr lang="en-US" altLang="zh-CN" dirty="0" err="1" smtClean="0"/>
              <a:t>Linac</a:t>
            </a:r>
            <a:r>
              <a:rPr lang="en-US" altLang="zh-CN" dirty="0" smtClean="0"/>
              <a:t> and its support:</a:t>
            </a:r>
          </a:p>
          <a:p>
            <a:r>
              <a:rPr lang="en-US" altLang="zh-CN" dirty="0"/>
              <a:t>2 support points</a:t>
            </a:r>
            <a:r>
              <a:rPr lang="zh-CN" altLang="en-US" dirty="0" smtClean="0"/>
              <a:t>，</a:t>
            </a:r>
            <a:r>
              <a:rPr lang="en-US" altLang="zh-CN" dirty="0" smtClean="0"/>
              <a:t>3000 mm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12" y="3870497"/>
            <a:ext cx="1260000" cy="234700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1173" y="3622106"/>
            <a:ext cx="2160000" cy="3040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7363" y="3581727"/>
            <a:ext cx="2160000" cy="307992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016718" y="5001413"/>
            <a:ext cx="3055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0070C0"/>
                </a:solidFill>
              </a:defRPr>
            </a:lvl1pPr>
          </a:lstStyle>
          <a:p>
            <a:r>
              <a:rPr lang="en-US" altLang="zh-CN" dirty="0" smtClean="0"/>
              <a:t>Different </a:t>
            </a:r>
            <a:r>
              <a:rPr lang="en-US" altLang="zh-CN" dirty="0"/>
              <a:t>accelerating tubes, wave guides, </a:t>
            </a:r>
            <a:r>
              <a:rPr lang="en-US" altLang="zh-CN" dirty="0" err="1"/>
              <a:t>bunchers</a:t>
            </a:r>
            <a:r>
              <a:rPr lang="en-US" altLang="zh-CN" dirty="0"/>
              <a:t>…</a:t>
            </a:r>
            <a:endParaRPr lang="zh-CN" altLang="en-US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7363" y="1248579"/>
            <a:ext cx="3600000" cy="1215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4230" y="2522762"/>
            <a:ext cx="1800000" cy="1987964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111552" y="2369628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0070C0"/>
                </a:solidFill>
              </a:defRPr>
            </a:lvl1pPr>
          </a:lstStyle>
          <a:p>
            <a:r>
              <a:rPr lang="en-US" altLang="zh-CN" dirty="0" smtClean="0"/>
              <a:t>Typical magnets and their supports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4944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Regular supports and transport vehicles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068960"/>
            <a:ext cx="3600000" cy="23936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054706"/>
            <a:ext cx="3600000" cy="2379352"/>
          </a:xfrm>
          <a:prstGeom prst="rect">
            <a:avLst/>
          </a:prstGeom>
        </p:spPr>
      </p:pic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472563" y="1345431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Two types of vehicles</a:t>
            </a:r>
            <a:endParaRPr lang="en-US" altLang="zh-CN" dirty="0"/>
          </a:p>
          <a:p>
            <a:pPr lvl="1"/>
            <a:r>
              <a:rPr lang="en-US" altLang="zh-CN" dirty="0" smtClean="0"/>
              <a:t>One for “long” magnets and the other for “short” magnets.</a:t>
            </a:r>
          </a:p>
          <a:p>
            <a:pPr lvl="1"/>
            <a:r>
              <a:rPr lang="en-US" altLang="zh-CN" sz="1800" dirty="0" smtClean="0"/>
              <a:t>Transport, adjustment (horizontal and vertical)</a:t>
            </a:r>
          </a:p>
          <a:p>
            <a:pPr lvl="1"/>
            <a:r>
              <a:rPr lang="en-US" altLang="zh-CN" dirty="0" smtClean="0"/>
              <a:t>Uneven ground is considered.</a:t>
            </a:r>
            <a:endParaRPr lang="en-US" altLang="zh-CN" sz="1800" dirty="0" smtClean="0"/>
          </a:p>
          <a:p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51520" y="5922059"/>
            <a:ext cx="8280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 eaLnBrk="0" hangingPunct="0">
              <a:spcBef>
                <a:spcPct val="20000"/>
              </a:spcBef>
              <a:buClr>
                <a:srgbClr val="00B050"/>
              </a:buClr>
              <a:buSzPct val="75000"/>
            </a:pPr>
            <a:r>
              <a:rPr lang="en-US" altLang="zh-CN" sz="1600" b="0" dirty="0" smtClean="0">
                <a:solidFill>
                  <a:schemeClr val="tx1"/>
                </a:solidFill>
                <a:latin typeface="+mn-lt"/>
                <a:ea typeface="微软雅黑" pitchFamily="34" charset="-122"/>
              </a:rPr>
              <a:t>* Cooperate </a:t>
            </a:r>
            <a:r>
              <a:rPr lang="en-US" altLang="zh-CN" sz="1600" b="0" dirty="0">
                <a:solidFill>
                  <a:schemeClr val="tx1"/>
                </a:solidFill>
                <a:latin typeface="+mn-lt"/>
                <a:ea typeface="微软雅黑" pitchFamily="34" charset="-122"/>
              </a:rPr>
              <a:t>with </a:t>
            </a:r>
            <a:r>
              <a:rPr lang="en-US" altLang="zh-CN" sz="1600" b="0" dirty="0" smtClean="0">
                <a:solidFill>
                  <a:schemeClr val="tx1"/>
                </a:solidFill>
                <a:latin typeface="+mn-lt"/>
                <a:ea typeface="微软雅黑" pitchFamily="34" charset="-122"/>
              </a:rPr>
              <a:t>Beijing North Vehicle Group Corporation.</a:t>
            </a:r>
            <a:endParaRPr lang="en-US" altLang="zh-CN" sz="1600" b="0" dirty="0">
              <a:solidFill>
                <a:schemeClr val="tx1"/>
              </a:solidFill>
              <a:latin typeface="+mn-lt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7074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Mockup </a:t>
            </a:r>
            <a:r>
              <a:rPr lang="en-US" altLang="zh-CN" dirty="0" smtClean="0"/>
              <a:t>design </a:t>
            </a:r>
            <a:endParaRPr lang="en-US" altLang="zh-CN" dirty="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411536" y="962132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Preliminary design</a:t>
            </a:r>
          </a:p>
          <a:p>
            <a:pPr lvl="1"/>
            <a:r>
              <a:rPr lang="en-GB" altLang="zh-CN" dirty="0" smtClean="0"/>
              <a:t>Interface checking of the equipment locations, installation, </a:t>
            </a:r>
            <a:r>
              <a:rPr lang="en-GB" altLang="zh-CN" dirty="0"/>
              <a:t>alignment and </a:t>
            </a:r>
            <a:r>
              <a:rPr lang="en-GB" altLang="zh-CN" dirty="0" smtClean="0"/>
              <a:t>transportation.</a:t>
            </a:r>
          </a:p>
          <a:p>
            <a:pPr lvl="1"/>
            <a:r>
              <a:rPr lang="en-GB" altLang="zh-CN" dirty="0" smtClean="0"/>
              <a:t>Including part of arc section and part of RF section.</a:t>
            </a:r>
          </a:p>
          <a:p>
            <a:pPr lvl="1"/>
            <a:r>
              <a:rPr lang="en-GB" altLang="zh-CN" dirty="0" smtClean="0"/>
              <a:t>The </a:t>
            </a:r>
            <a:r>
              <a:rPr lang="en-GB" altLang="zh-CN" dirty="0" err="1" smtClean="0"/>
              <a:t>mockup</a:t>
            </a:r>
            <a:r>
              <a:rPr lang="en-GB" altLang="zh-CN" dirty="0" smtClean="0"/>
              <a:t> for each ring includes two dipole cores (or two dipoles), one quadrupole, one </a:t>
            </a:r>
            <a:r>
              <a:rPr lang="en-GB" altLang="zh-CN" dirty="0" err="1" smtClean="0"/>
              <a:t>sextupole</a:t>
            </a:r>
            <a:r>
              <a:rPr lang="en-GB" altLang="zh-CN" dirty="0" smtClean="0"/>
              <a:t>, one BPM and one </a:t>
            </a:r>
            <a:r>
              <a:rPr lang="en-GB" altLang="zh-CN" dirty="0" err="1" smtClean="0"/>
              <a:t>cryomodule</a:t>
            </a:r>
            <a:r>
              <a:rPr lang="en-GB" altLang="zh-CN" dirty="0" smtClean="0"/>
              <a:t>. </a:t>
            </a:r>
          </a:p>
          <a:p>
            <a:pPr lvl="1"/>
            <a:r>
              <a:rPr lang="en-GB" altLang="zh-CN" dirty="0" smtClean="0"/>
              <a:t>The total length is about 40 meters. </a:t>
            </a:r>
          </a:p>
          <a:p>
            <a:pPr lvl="1"/>
            <a:r>
              <a:rPr lang="en-GB" altLang="zh-CN" dirty="0" smtClean="0"/>
              <a:t>A CEPC model of 100m is also under design for exhibition.</a:t>
            </a:r>
            <a:endParaRPr lang="zh-CN" altLang="zh-CN" dirty="0"/>
          </a:p>
          <a:p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06336" y="4081763"/>
            <a:ext cx="4320000" cy="18564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644008" y="4022184"/>
            <a:ext cx="4320000" cy="18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00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" y="3242644"/>
            <a:ext cx="6750000" cy="350217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332656"/>
            <a:ext cx="6480000" cy="38624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94375" y="1052736"/>
            <a:ext cx="1872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800" b="0" dirty="0" smtClean="0">
                <a:solidFill>
                  <a:schemeClr val="tx1"/>
                </a:solidFill>
              </a:rPr>
              <a:t>The preliminary design is over 42 meters. It may be possible within 40 meters after discussion. The detailed design is on-going. </a:t>
            </a:r>
            <a:endParaRPr lang="zh-CN" altLang="en-US" sz="1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031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7356167" cy="4525963"/>
          </a:xfrm>
        </p:spPr>
      </p:pic>
    </p:spTree>
    <p:extLst>
      <p:ext uri="{BB962C8B-B14F-4D97-AF65-F5344CB8AC3E}">
        <p14:creationId xmlns:p14="http://schemas.microsoft.com/office/powerpoint/2010/main" val="3285011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/>
          <p:nvPr/>
        </p:nvPicPr>
        <p:blipFill>
          <a:blip r:embed="rId2"/>
          <a:stretch>
            <a:fillRect/>
          </a:stretch>
        </p:blipFill>
        <p:spPr>
          <a:xfrm>
            <a:off x="4181415" y="3447332"/>
            <a:ext cx="4319905" cy="32029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Movable collimators</a:t>
            </a:r>
            <a:endParaRPr lang="zh-CN" altLang="en-US" dirty="0"/>
          </a:p>
        </p:txBody>
      </p:sp>
      <p:pic>
        <p:nvPicPr>
          <p:cNvPr id="8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852" y="1523223"/>
            <a:ext cx="2880000" cy="216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5628234" y="3566093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0" dirty="0" smtClean="0">
                <a:solidFill>
                  <a:schemeClr val="tx1"/>
                </a:solidFill>
              </a:rPr>
              <a:t>Collimator of PEPII</a:t>
            </a:r>
            <a:endParaRPr lang="zh-CN" altLang="en-US" sz="1600" b="0" dirty="0">
              <a:solidFill>
                <a:schemeClr val="tx1"/>
              </a:solidFill>
            </a:endParaRPr>
          </a:p>
        </p:txBody>
      </p:sp>
      <p:pic>
        <p:nvPicPr>
          <p:cNvPr id="10" name="内容占位符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4064" y="3719982"/>
            <a:ext cx="1800000" cy="2309541"/>
          </a:xfrm>
        </p:spPr>
      </p:pic>
      <p:pic>
        <p:nvPicPr>
          <p:cNvPr id="11" name="图片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09"/>
          <a:stretch/>
        </p:blipFill>
        <p:spPr bwMode="auto">
          <a:xfrm>
            <a:off x="1087483" y="1614911"/>
            <a:ext cx="3240000" cy="179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1331640" y="3412205"/>
            <a:ext cx="302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0" dirty="0" smtClean="0">
                <a:solidFill>
                  <a:schemeClr val="tx1"/>
                </a:solidFill>
              </a:rPr>
              <a:t>Collimator of </a:t>
            </a:r>
            <a:r>
              <a:rPr lang="en-US" altLang="zh-CN" sz="1600" b="0" dirty="0" err="1" smtClean="0">
                <a:solidFill>
                  <a:schemeClr val="tx1"/>
                </a:solidFill>
              </a:rPr>
              <a:t>SuperKEKB</a:t>
            </a:r>
            <a:endParaRPr lang="zh-CN" altLang="en-US" sz="1600" b="0" dirty="0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59632" y="6052182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0" dirty="0" smtClean="0">
                <a:solidFill>
                  <a:schemeClr val="tx1"/>
                </a:solidFill>
              </a:rPr>
              <a:t>Collimator of LEP</a:t>
            </a:r>
            <a:endParaRPr lang="zh-CN" altLang="en-US" sz="1600" b="0" dirty="0">
              <a:solidFill>
                <a:schemeClr val="tx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995936" y="6388431"/>
            <a:ext cx="339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0" dirty="0" smtClean="0">
                <a:solidFill>
                  <a:schemeClr val="tx1"/>
                </a:solidFill>
              </a:rPr>
              <a:t>Sketch of movable collimator of CEPC</a:t>
            </a:r>
            <a:endParaRPr lang="zh-CN" altLang="en-US" sz="1600" b="0" dirty="0">
              <a:solidFill>
                <a:schemeClr val="tx1"/>
              </a:solidFill>
            </a:endParaRPr>
          </a:p>
        </p:txBody>
      </p:sp>
      <p:sp>
        <p:nvSpPr>
          <p:cNvPr id="16" name="内容占位符 2"/>
          <p:cNvSpPr txBox="1">
            <a:spLocks/>
          </p:cNvSpPr>
          <p:nvPr/>
        </p:nvSpPr>
        <p:spPr bwMode="auto">
          <a:xfrm>
            <a:off x="323528" y="908720"/>
            <a:ext cx="8363272" cy="37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itchFamily="2" charset="2"/>
              <a:buChar char="n"/>
              <a:defRPr sz="2000">
                <a:solidFill>
                  <a:srgbClr val="003399"/>
                </a:solidFill>
                <a:latin typeface="+mn-lt"/>
                <a:ea typeface="微软雅黑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l"/>
              <a:defRPr sz="1800">
                <a:solidFill>
                  <a:schemeClr val="tx1"/>
                </a:solidFill>
                <a:latin typeface="+mn-lt"/>
                <a:ea typeface="微软雅黑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b="0" kern="0" dirty="0" smtClean="0"/>
              <a:t>Two types of collimators.</a:t>
            </a:r>
          </a:p>
          <a:p>
            <a:pPr lvl="1"/>
            <a:r>
              <a:rPr lang="en-US" altLang="zh-CN" b="0" kern="0" dirty="0" smtClean="0"/>
              <a:t>Movable and fixed. TDR stage mainly focus on movable collimators.</a:t>
            </a:r>
          </a:p>
        </p:txBody>
      </p:sp>
    </p:spTree>
    <p:extLst>
      <p:ext uri="{BB962C8B-B14F-4D97-AF65-F5344CB8AC3E}">
        <p14:creationId xmlns:p14="http://schemas.microsoft.com/office/powerpoint/2010/main" val="1291935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Installation scenario and vacuum connection of MDI</a:t>
            </a:r>
          </a:p>
          <a:p>
            <a:r>
              <a:rPr lang="en-US" altLang="zh-CN" dirty="0" smtClean="0"/>
              <a:t>Regular supports and transport vehicles</a:t>
            </a:r>
          </a:p>
          <a:p>
            <a:r>
              <a:rPr lang="en-US" altLang="zh-CN" dirty="0" smtClean="0"/>
              <a:t>Mockup design </a:t>
            </a:r>
          </a:p>
          <a:p>
            <a:r>
              <a:rPr lang="en-US" altLang="zh-CN" dirty="0" smtClean="0"/>
              <a:t>Movable collimator</a:t>
            </a:r>
          </a:p>
          <a:p>
            <a:r>
              <a:rPr lang="en-US" altLang="zh-CN" dirty="0" smtClean="0"/>
              <a:t>Risk management and control</a:t>
            </a:r>
          </a:p>
          <a:p>
            <a:r>
              <a:rPr lang="en-US" altLang="zh-CN" dirty="0" smtClean="0"/>
              <a:t>Summary and plan</a:t>
            </a:r>
          </a:p>
        </p:txBody>
      </p:sp>
    </p:spTree>
    <p:extLst>
      <p:ext uri="{BB962C8B-B14F-4D97-AF65-F5344CB8AC3E}">
        <p14:creationId xmlns:p14="http://schemas.microsoft.com/office/powerpoint/2010/main" val="1457250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Movable collimators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1007" y="1037835"/>
            <a:ext cx="4583041" cy="4525963"/>
          </a:xfrm>
        </p:spPr>
        <p:txBody>
          <a:bodyPr/>
          <a:lstStyle/>
          <a:p>
            <a:r>
              <a:rPr lang="en-US" altLang="zh-CN" dirty="0" smtClean="0"/>
              <a:t>Located in straight section between two dipoles, the length is 800 mm.</a:t>
            </a:r>
          </a:p>
          <a:p>
            <a:r>
              <a:rPr lang="en-US" altLang="zh-CN" dirty="0" smtClean="0"/>
              <a:t>Primary impedance estimation has been done.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410" y="3965360"/>
            <a:ext cx="3600000" cy="211208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893" y="768216"/>
            <a:ext cx="4320000" cy="273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9" t="16947" r="25919" b="14355"/>
          <a:stretch/>
        </p:blipFill>
        <p:spPr>
          <a:xfrm>
            <a:off x="971600" y="2587801"/>
            <a:ext cx="2971991" cy="1800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83568" y="6221279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dirty="0" smtClean="0">
                <a:solidFill>
                  <a:schemeClr val="tx1"/>
                </a:solidFill>
              </a:rPr>
              <a:t>Evolution of inner profile owing to impedance</a:t>
            </a:r>
            <a:endParaRPr lang="zh-CN" altLang="en-US" sz="1800" b="0" dirty="0">
              <a:solidFill>
                <a:schemeClr val="tx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9" r="12357"/>
          <a:stretch/>
        </p:blipFill>
        <p:spPr>
          <a:xfrm>
            <a:off x="971600" y="4437112"/>
            <a:ext cx="2880000" cy="164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6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4344" y="1043608"/>
            <a:ext cx="4284629" cy="4525963"/>
          </a:xfrm>
        </p:spPr>
        <p:txBody>
          <a:bodyPr/>
          <a:lstStyle/>
          <a:p>
            <a:r>
              <a:rPr lang="en-US" altLang="zh-CN" dirty="0" smtClean="0"/>
              <a:t>Difficulties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High thermal load. </a:t>
            </a:r>
            <a:r>
              <a:rPr lang="en-US" altLang="zh-CN" dirty="0" smtClean="0"/>
              <a:t>The synchrotron radiation power is 7700W</a:t>
            </a:r>
          </a:p>
          <a:p>
            <a:pPr lvl="1"/>
            <a:r>
              <a:rPr lang="en-US" altLang="zh-CN" dirty="0" smtClean="0"/>
              <a:t>Minimize impedance. Design of RF fingers will be considered in the next step.</a:t>
            </a:r>
          </a:p>
          <a:p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4738973" y="1076166"/>
            <a:ext cx="4114800" cy="1573197"/>
          </a:xfrm>
          <a:prstGeom prst="roundRect">
            <a:avLst/>
          </a:prstGeom>
          <a:solidFill>
            <a:srgbClr val="90BB23">
              <a:lumMod val="20000"/>
              <a:lumOff val="80000"/>
            </a:srgbClr>
          </a:solidFill>
          <a:ln w="10795" cap="flat" cmpd="sng" algn="ctr">
            <a:solidFill>
              <a:srgbClr val="D5393D"/>
            </a:solidFill>
            <a:prstDash val="solid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dirty="0" smtClean="0">
                <a:solidFill>
                  <a:schemeClr val="tx1"/>
                </a:solidFill>
              </a:rPr>
              <a:t>We </a:t>
            </a:r>
            <a:r>
              <a:rPr lang="en-US" altLang="zh-CN" sz="1800" dirty="0">
                <a:solidFill>
                  <a:schemeClr val="tx1"/>
                </a:solidFill>
              </a:rPr>
              <a:t>proposed a design using </a:t>
            </a:r>
            <a:r>
              <a:rPr lang="en-US" altLang="zh-CN" sz="1800" dirty="0">
                <a:solidFill>
                  <a:srgbClr val="FF0000"/>
                </a:solidFill>
              </a:rPr>
              <a:t>laminated material </a:t>
            </a:r>
            <a:r>
              <a:rPr lang="en-US" altLang="zh-CN" sz="1800" dirty="0" smtClean="0">
                <a:solidFill>
                  <a:srgbClr val="FF0000"/>
                </a:solidFill>
              </a:rPr>
              <a:t>with metal </a:t>
            </a:r>
            <a:r>
              <a:rPr lang="en-US" altLang="zh-CN" sz="1800" dirty="0">
                <a:solidFill>
                  <a:srgbClr val="FF0000"/>
                </a:solidFill>
              </a:rPr>
              <a:t>and membrane </a:t>
            </a:r>
            <a:r>
              <a:rPr lang="en-US" altLang="zh-CN" sz="1800" dirty="0" smtClean="0">
                <a:solidFill>
                  <a:srgbClr val="FF0000"/>
                </a:solidFill>
              </a:rPr>
              <a:t>of </a:t>
            </a:r>
            <a:r>
              <a:rPr lang="en-US" altLang="zh-CN" sz="1800" dirty="0">
                <a:solidFill>
                  <a:srgbClr val="FF0000"/>
                </a:solidFill>
              </a:rPr>
              <a:t>high thermal </a:t>
            </a:r>
            <a:r>
              <a:rPr lang="en-US" altLang="zh-CN" sz="1800" dirty="0" smtClean="0">
                <a:solidFill>
                  <a:srgbClr val="FF0000"/>
                </a:solidFill>
              </a:rPr>
              <a:t>conductivity</a:t>
            </a:r>
            <a:r>
              <a:rPr lang="en-US" altLang="zh-CN" sz="1800" dirty="0" smtClean="0">
                <a:solidFill>
                  <a:schemeClr val="tx1"/>
                </a:solidFill>
              </a:rPr>
              <a:t>, the photon absorber is also considered.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5308876"/>
            <a:ext cx="2880000" cy="1312406"/>
          </a:xfrm>
          <a:prstGeom prst="rect">
            <a:avLst/>
          </a:prstGeom>
        </p:spPr>
      </p:pic>
      <p:pic>
        <p:nvPicPr>
          <p:cNvPr id="7" name="内容占位符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371" y="2828318"/>
            <a:ext cx="3600000" cy="244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865875" y="3067798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tx1"/>
                </a:solidFill>
              </a:rPr>
              <a:t>Y: Highest temperature;</a:t>
            </a:r>
          </a:p>
          <a:p>
            <a:r>
              <a:rPr lang="en-US" altLang="zh-CN" sz="1600" dirty="0" smtClean="0">
                <a:solidFill>
                  <a:schemeClr val="tx1"/>
                </a:solidFill>
              </a:rPr>
              <a:t>X: Thickness of membrane of high thermal conductivity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9" name="内容占位符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949060"/>
              </p:ext>
            </p:extLst>
          </p:nvPr>
        </p:nvGraphicFramePr>
        <p:xfrm>
          <a:off x="257580" y="3284984"/>
          <a:ext cx="5394540" cy="2108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2132"/>
                <a:gridCol w="1878268"/>
                <a:gridCol w="17941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Cooling</a:t>
                      </a:r>
                      <a:r>
                        <a:rPr lang="en-US" altLang="zh-CN" sz="1600" baseline="0" dirty="0" smtClean="0"/>
                        <a:t> method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Load</a:t>
                      </a:r>
                      <a:r>
                        <a:rPr lang="en-US" altLang="zh-CN" sz="1600" baseline="0" dirty="0" smtClean="0"/>
                        <a:t>s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Highest temperature</a:t>
                      </a:r>
                      <a:r>
                        <a:rPr lang="zh-CN" altLang="en-US" sz="1600" dirty="0" smtClean="0"/>
                        <a:t>（℃）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Copper</a:t>
                      </a:r>
                      <a:r>
                        <a:rPr lang="en-US" altLang="zh-CN" sz="1600" baseline="0" dirty="0" smtClean="0"/>
                        <a:t> &amp; water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Linear</a:t>
                      </a:r>
                      <a:r>
                        <a:rPr lang="en-US" altLang="zh-CN" sz="1600" baseline="0" dirty="0" smtClean="0"/>
                        <a:t> load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266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Laminated material &amp; water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Linear</a:t>
                      </a:r>
                      <a:r>
                        <a:rPr lang="en-US" altLang="zh-CN" sz="1600" baseline="0" dirty="0" smtClean="0"/>
                        <a:t> load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146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Copper</a:t>
                      </a:r>
                      <a:r>
                        <a:rPr lang="en-US" altLang="zh-CN" sz="1600" baseline="0" dirty="0" smtClean="0"/>
                        <a:t> &amp; water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Surface</a:t>
                      </a:r>
                      <a:r>
                        <a:rPr lang="en-US" altLang="zh-CN" sz="1600" baseline="0" dirty="0" smtClean="0"/>
                        <a:t> load (Damping of X ray)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141</a:t>
                      </a:r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428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92287"/>
            <a:ext cx="3242530" cy="2160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106" y="1195978"/>
            <a:ext cx="5040000" cy="18859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801328"/>
            <a:ext cx="5400000" cy="175324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95536" y="3429000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tx1"/>
                </a:solidFill>
              </a:rPr>
              <a:t>Copper &amp; water, linear load 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15137" y="3122942"/>
            <a:ext cx="3787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tx1"/>
                </a:solidFill>
              </a:rPr>
              <a:t>Laminated material &amp; water, linear load 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03648" y="3878041"/>
            <a:ext cx="2902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tx1"/>
                </a:solidFill>
              </a:rPr>
              <a:t>Copper &amp; water, surface load 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0" t="36489" r="34934" b="35600"/>
          <a:stretch/>
        </p:blipFill>
        <p:spPr>
          <a:xfrm rot="10800000">
            <a:off x="5519670" y="4216595"/>
            <a:ext cx="3314343" cy="175794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305886" y="6020847"/>
            <a:ext cx="4701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tx1"/>
                </a:solidFill>
              </a:rPr>
              <a:t>Laminated material with copper and graphene film</a:t>
            </a:r>
          </a:p>
          <a:p>
            <a:r>
              <a:rPr lang="en-US" altLang="zh-CN" sz="1600" dirty="0" smtClean="0">
                <a:solidFill>
                  <a:schemeClr val="tx1"/>
                </a:solidFill>
              </a:rPr>
              <a:t>(Supported by one NSFC, have no money now)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663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Risk management and control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Vacuum connection of MDI</a:t>
            </a:r>
          </a:p>
          <a:p>
            <a:pPr lvl="1"/>
            <a:r>
              <a:rPr lang="en-US" altLang="zh-CN" dirty="0" smtClean="0"/>
              <a:t>Risk: It is very difficult for the vacuum connection (far away from yoke boundary, no operation space, high leak rate requirement). </a:t>
            </a:r>
          </a:p>
          <a:p>
            <a:pPr lvl="1"/>
            <a:r>
              <a:rPr lang="en-US" altLang="zh-CN" dirty="0" smtClean="0"/>
              <a:t>Solutions: Do the prototypes and tests in TDR stage, consider different methods.</a:t>
            </a:r>
          </a:p>
          <a:p>
            <a:r>
              <a:rPr lang="en-US" altLang="zh-CN" dirty="0" smtClean="0"/>
              <a:t>Support system of SC magnets</a:t>
            </a:r>
          </a:p>
          <a:p>
            <a:pPr lvl="1"/>
            <a:r>
              <a:rPr lang="en-US" altLang="zh-CN" dirty="0" smtClean="0"/>
              <a:t>Risk: It is very difficult for the accuracy and stability of SC magnets owing to the cantilever structure.</a:t>
            </a:r>
          </a:p>
          <a:p>
            <a:pPr lvl="1"/>
            <a:r>
              <a:rPr lang="en-US" altLang="zh-CN" dirty="0" smtClean="0"/>
              <a:t>Solutions: Effective pre-alignment and alignment (have no clear ideas yet);  Do the optimization to improve stability and decrease deformation; Design the tolerance carefully and control them strictly during development; Sufficient stress relieving; Anti-radiation design.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9680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Risk management and control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Regular supports</a:t>
            </a:r>
          </a:p>
          <a:p>
            <a:pPr lvl="1"/>
            <a:r>
              <a:rPr lang="en-US" altLang="zh-CN" dirty="0" smtClean="0"/>
              <a:t>Risk: The installation and tolerance.</a:t>
            </a:r>
          </a:p>
          <a:p>
            <a:pPr lvl="1"/>
            <a:r>
              <a:rPr lang="en-US" altLang="zh-CN" dirty="0" smtClean="0"/>
              <a:t>Solutions: Using the mockup to verify the installation and adjusting methods; Design reasonable adjusting resolution and ranges; Reliable fixing methods of pedestals in collider and embedded plates in Booster.</a:t>
            </a:r>
          </a:p>
          <a:p>
            <a:r>
              <a:rPr lang="en-US" altLang="zh-CN" dirty="0" smtClean="0"/>
              <a:t>Collimators</a:t>
            </a:r>
          </a:p>
          <a:p>
            <a:pPr lvl="1"/>
            <a:r>
              <a:rPr lang="en-US" altLang="zh-CN" dirty="0" smtClean="0"/>
              <a:t>Risk: High thermal load and impedance.</a:t>
            </a:r>
          </a:p>
          <a:p>
            <a:pPr lvl="1"/>
            <a:r>
              <a:rPr lang="en-US" altLang="zh-CN" dirty="0" smtClean="0"/>
              <a:t>Solutions: Sufficient optimization during the TDR stage; Effective heat dissipating method; Design of RF fingers; Reliable structure; Do the prototype and test in TDR stage.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7321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139136" cy="854968"/>
          </a:xfrm>
        </p:spPr>
        <p:txBody>
          <a:bodyPr/>
          <a:lstStyle/>
          <a:p>
            <a:r>
              <a:rPr lang="en-US" altLang="zh-CN" dirty="0" smtClean="0"/>
              <a:t>Summary and plans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r>
              <a:rPr lang="en-US" altLang="zh-CN" sz="2000" dirty="0"/>
              <a:t>The rough layout of MDI has been done, based on which the primary installation scenario has been designed</a:t>
            </a:r>
            <a:r>
              <a:rPr lang="en-US" altLang="zh-CN" sz="2000" dirty="0" smtClean="0"/>
              <a:t>. For the vacuum connection, the RVC similar to </a:t>
            </a:r>
            <a:r>
              <a:rPr lang="en-US" altLang="zh-CN" sz="2000" dirty="0" err="1" smtClean="0"/>
              <a:t>SuperKEKB</a:t>
            </a:r>
            <a:r>
              <a:rPr lang="en-US" altLang="zh-CN" sz="2000" dirty="0" smtClean="0"/>
              <a:t> is the baseline, and some other methods are also in consideration. The design review will be hold recently. For the support system of SC magnets, the design is on-going.</a:t>
            </a:r>
          </a:p>
          <a:p>
            <a:r>
              <a:rPr lang="en-US" altLang="zh-CN" sz="2000" dirty="0" smtClean="0"/>
              <a:t>Preliminary design of supports for typical magnets and transport vehicles have been done, and is on-going for other devices and under refining. </a:t>
            </a:r>
          </a:p>
          <a:p>
            <a:r>
              <a:rPr lang="en-US" altLang="zh-CN" sz="2000" dirty="0" smtClean="0"/>
              <a:t>The 3D model of the tunnel mockup </a:t>
            </a:r>
            <a:r>
              <a:rPr lang="en-US" altLang="zh-CN" sz="2000" dirty="0"/>
              <a:t>has been preliminary designed </a:t>
            </a:r>
            <a:r>
              <a:rPr lang="en-US" altLang="zh-CN" sz="2000" dirty="0" smtClean="0"/>
              <a:t>,with part of arc section and part of RF section. The detailed design is on-going.</a:t>
            </a:r>
            <a:endParaRPr lang="en-US" altLang="zh-CN" sz="2000" dirty="0"/>
          </a:p>
          <a:p>
            <a:r>
              <a:rPr lang="en-US" altLang="zh-CN" sz="2000" dirty="0" smtClean="0"/>
              <a:t>The preliminary </a:t>
            </a:r>
            <a:r>
              <a:rPr lang="en-US" altLang="zh-CN" sz="2000" dirty="0"/>
              <a:t>impedance estimation </a:t>
            </a:r>
            <a:r>
              <a:rPr lang="en-US" altLang="zh-CN" sz="2000" dirty="0" smtClean="0"/>
              <a:t>and cooling methods design has been done for the movable collimators. Detailed cooling method and RF finger design will be considered next step.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9584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4800" dirty="0" smtClean="0"/>
              <a:t>Thanks for your attention!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050771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46234"/>
            <a:ext cx="3240000" cy="25706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1150068"/>
            <a:ext cx="4320000" cy="2962932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899592" y="4435791"/>
            <a:ext cx="6480000" cy="2468284"/>
            <a:chOff x="1308981" y="4522603"/>
            <a:chExt cx="5400000" cy="246828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08981" y="4522603"/>
              <a:ext cx="5400000" cy="2468284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08981" y="4522603"/>
              <a:ext cx="3600000" cy="534049"/>
            </a:xfrm>
            <a:prstGeom prst="rect">
              <a:avLst/>
            </a:prstGeom>
          </p:spPr>
        </p:pic>
      </p:grpSp>
      <p:sp>
        <p:nvSpPr>
          <p:cNvPr id="10" name="标题 5"/>
          <p:cNvSpPr txBox="1">
            <a:spLocks/>
          </p:cNvSpPr>
          <p:nvPr/>
        </p:nvSpPr>
        <p:spPr bwMode="auto">
          <a:xfrm>
            <a:off x="1105617" y="133705"/>
            <a:ext cx="7139136" cy="85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微软雅黑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黑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黑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黑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Arial" charset="0"/>
                <a:ea typeface="黑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0F2"/>
                </a:solidFill>
                <a:latin typeface="Arial" charset="0"/>
                <a:ea typeface="黑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0F2"/>
                </a:solidFill>
                <a:latin typeface="Arial" charset="0"/>
                <a:ea typeface="黑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0F2"/>
                </a:solidFill>
                <a:latin typeface="Arial" charset="0"/>
                <a:ea typeface="黑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90F2"/>
                </a:solidFill>
                <a:latin typeface="Arial" charset="0"/>
                <a:ea typeface="黑体" pitchFamily="2" charset="-122"/>
              </a:defRPr>
            </a:lvl9pPr>
          </a:lstStyle>
          <a:p>
            <a:r>
              <a:rPr lang="en-US" altLang="zh-CN" kern="0" dirty="0" smtClean="0"/>
              <a:t>Installation scenario and vacuum connection of MDI</a:t>
            </a:r>
            <a:endParaRPr lang="zh-CN" altLang="en-US" kern="0" dirty="0"/>
          </a:p>
        </p:txBody>
      </p:sp>
    </p:spTree>
    <p:extLst>
      <p:ext uri="{BB962C8B-B14F-4D97-AF65-F5344CB8AC3E}">
        <p14:creationId xmlns:p14="http://schemas.microsoft.com/office/powerpoint/2010/main" val="2006579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 noChangeAspect="1"/>
          </p:cNvGrpSpPr>
          <p:nvPr/>
        </p:nvGrpSpPr>
        <p:grpSpPr>
          <a:xfrm>
            <a:off x="387764" y="5223478"/>
            <a:ext cx="8379831" cy="1570199"/>
            <a:chOff x="1979712" y="4052394"/>
            <a:chExt cx="10056915" cy="188444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79712" y="4052394"/>
              <a:ext cx="5184576" cy="1884449"/>
            </a:xfrm>
            <a:prstGeom prst="rect">
              <a:avLst/>
            </a:prstGeom>
          </p:spPr>
        </p:pic>
        <p:cxnSp>
          <p:nvCxnSpPr>
            <p:cNvPr id="9" name="直接箭头连接符 8"/>
            <p:cNvCxnSpPr/>
            <p:nvPr/>
          </p:nvCxnSpPr>
          <p:spPr bwMode="auto">
            <a:xfrm flipH="1">
              <a:off x="5436278" y="4365104"/>
              <a:ext cx="432048" cy="36004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箭头连接符 10"/>
            <p:cNvCxnSpPr/>
            <p:nvPr/>
          </p:nvCxnSpPr>
          <p:spPr bwMode="auto">
            <a:xfrm flipH="1" flipV="1">
              <a:off x="5436278" y="5477977"/>
              <a:ext cx="288032" cy="36004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7184892" y="4692548"/>
              <a:ext cx="4851735" cy="1108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800" dirty="0" smtClean="0">
                  <a:solidFill>
                    <a:srgbClr val="FF0000"/>
                  </a:solidFill>
                </a:rPr>
                <a:t>Little transversally space &amp; long longitudinally distance. It is impossible to connect flanges by hands. </a:t>
              </a:r>
              <a:endParaRPr lang="zh-CN" altLang="en-US" sz="1800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直接箭头连接符 13"/>
            <p:cNvCxnSpPr/>
            <p:nvPr/>
          </p:nvCxnSpPr>
          <p:spPr bwMode="auto">
            <a:xfrm>
              <a:off x="3472405" y="5657997"/>
              <a:ext cx="1944216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496" y="971304"/>
            <a:ext cx="4688416" cy="4525963"/>
          </a:xfrm>
        </p:spPr>
        <p:txBody>
          <a:bodyPr/>
          <a:lstStyle/>
          <a:p>
            <a:r>
              <a:rPr lang="en-US" altLang="zh-CN" sz="2000" dirty="0" smtClean="0"/>
              <a:t>Basic conditions</a:t>
            </a:r>
          </a:p>
          <a:p>
            <a:pPr lvl="1"/>
            <a:r>
              <a:rPr lang="en-US" altLang="zh-CN" sz="1800" dirty="0" smtClean="0"/>
              <a:t>Both sides of IP chamber are fixed to VTX transversally and are free longitudinally.</a:t>
            </a:r>
          </a:p>
          <a:p>
            <a:pPr lvl="1"/>
            <a:r>
              <a:rPr lang="en-US" altLang="zh-CN" sz="1800" dirty="0" smtClean="0"/>
              <a:t>The IP chamber, VTX, SIT and FTD can be considered as one assembly.</a:t>
            </a:r>
          </a:p>
          <a:p>
            <a:pPr lvl="1"/>
            <a:r>
              <a:rPr lang="en-US" altLang="zh-CN" sz="1800" dirty="0" smtClean="0"/>
              <a:t>The assembly above can be supported by TPC and be aligned transversally. </a:t>
            </a:r>
          </a:p>
          <a:p>
            <a:pPr lvl="1"/>
            <a:r>
              <a:rPr lang="en-US" altLang="zh-CN" sz="1800" dirty="0" smtClean="0"/>
              <a:t>Remote vacuum connector can be used. </a:t>
            </a:r>
          </a:p>
          <a:p>
            <a:pPr lvl="1"/>
            <a:r>
              <a:rPr lang="en-US" altLang="zh-CN" sz="1800" dirty="0" smtClean="0"/>
              <a:t>The high precision part of </a:t>
            </a:r>
            <a:r>
              <a:rPr lang="en-US" altLang="zh-CN" sz="1800" dirty="0" err="1" smtClean="0"/>
              <a:t>Lumical</a:t>
            </a:r>
            <a:r>
              <a:rPr lang="en-US" altLang="zh-CN" sz="1800" dirty="0" smtClean="0"/>
              <a:t> is with the detector and the main body is with the accelerator.</a:t>
            </a:r>
            <a:endParaRPr lang="zh-CN" altLang="en-US" sz="1800" dirty="0"/>
          </a:p>
        </p:txBody>
      </p:sp>
      <p:grpSp>
        <p:nvGrpSpPr>
          <p:cNvPr id="10" name="组合 9"/>
          <p:cNvGrpSpPr>
            <a:grpSpLocks noChangeAspect="1"/>
          </p:cNvGrpSpPr>
          <p:nvPr/>
        </p:nvGrpSpPr>
        <p:grpSpPr>
          <a:xfrm>
            <a:off x="4620725" y="701627"/>
            <a:ext cx="3600000" cy="3353083"/>
            <a:chOff x="395536" y="1340768"/>
            <a:chExt cx="7988013" cy="5231391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3549" y="1708748"/>
              <a:ext cx="3600000" cy="135986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1560" y="1340768"/>
              <a:ext cx="3600000" cy="596026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7544" y="1936794"/>
              <a:ext cx="3600000" cy="66787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1900" y="2604667"/>
              <a:ext cx="3600000" cy="746503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6761" y="3501008"/>
              <a:ext cx="3600000" cy="649077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1900" y="4251461"/>
              <a:ext cx="3600000" cy="739286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5536" y="5066183"/>
              <a:ext cx="3600000" cy="744026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1899" y="5745550"/>
              <a:ext cx="3600000" cy="826609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355976" y="5301208"/>
              <a:ext cx="3600000" cy="1166924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601470" y="4331636"/>
              <a:ext cx="3600000" cy="1098055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499992" y="3215556"/>
              <a:ext cx="3600000" cy="1219980"/>
            </a:xfrm>
            <a:prstGeom prst="rect">
              <a:avLst/>
            </a:prstGeom>
          </p:spPr>
        </p:pic>
        <p:sp>
          <p:nvSpPr>
            <p:cNvPr id="25" name="下箭头 24"/>
            <p:cNvSpPr/>
            <p:nvPr/>
          </p:nvSpPr>
          <p:spPr bwMode="auto">
            <a:xfrm>
              <a:off x="2051720" y="1772816"/>
              <a:ext cx="250180" cy="360040"/>
            </a:xfrm>
            <a:prstGeom prst="downArrow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588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3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26" name="下箭头 25"/>
            <p:cNvSpPr/>
            <p:nvPr/>
          </p:nvSpPr>
          <p:spPr bwMode="auto">
            <a:xfrm>
              <a:off x="2051720" y="2514752"/>
              <a:ext cx="250180" cy="360040"/>
            </a:xfrm>
            <a:prstGeom prst="downArrow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588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3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27" name="下箭头 26"/>
            <p:cNvSpPr/>
            <p:nvPr/>
          </p:nvSpPr>
          <p:spPr bwMode="auto">
            <a:xfrm>
              <a:off x="2051720" y="3253150"/>
              <a:ext cx="250180" cy="360040"/>
            </a:xfrm>
            <a:prstGeom prst="downArrow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588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3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28" name="下箭头 27"/>
            <p:cNvSpPr/>
            <p:nvPr/>
          </p:nvSpPr>
          <p:spPr bwMode="auto">
            <a:xfrm>
              <a:off x="2051720" y="4064948"/>
              <a:ext cx="250180" cy="360040"/>
            </a:xfrm>
            <a:prstGeom prst="downArrow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588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3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29" name="下箭头 28"/>
            <p:cNvSpPr/>
            <p:nvPr/>
          </p:nvSpPr>
          <p:spPr bwMode="auto">
            <a:xfrm>
              <a:off x="2051720" y="4905249"/>
              <a:ext cx="250180" cy="360040"/>
            </a:xfrm>
            <a:prstGeom prst="downArrow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588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3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30" name="下箭头 29"/>
            <p:cNvSpPr/>
            <p:nvPr/>
          </p:nvSpPr>
          <p:spPr bwMode="auto">
            <a:xfrm>
              <a:off x="2051720" y="5745550"/>
              <a:ext cx="250180" cy="360040"/>
            </a:xfrm>
            <a:prstGeom prst="downArrow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588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3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31" name="下箭头 30"/>
            <p:cNvSpPr/>
            <p:nvPr/>
          </p:nvSpPr>
          <p:spPr bwMode="auto">
            <a:xfrm flipV="1">
              <a:off x="6047792" y="5249671"/>
              <a:ext cx="250180" cy="360040"/>
            </a:xfrm>
            <a:prstGeom prst="downArrow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588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3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32" name="下箭头 31"/>
            <p:cNvSpPr/>
            <p:nvPr/>
          </p:nvSpPr>
          <p:spPr bwMode="auto">
            <a:xfrm flipV="1">
              <a:off x="6102412" y="4172286"/>
              <a:ext cx="250180" cy="360040"/>
            </a:xfrm>
            <a:prstGeom prst="downArrow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588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3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33" name="下箭头 32"/>
            <p:cNvSpPr/>
            <p:nvPr/>
          </p:nvSpPr>
          <p:spPr bwMode="auto">
            <a:xfrm flipV="1">
              <a:off x="6100466" y="3059937"/>
              <a:ext cx="250180" cy="360040"/>
            </a:xfrm>
            <a:prstGeom prst="downArrow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588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3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华文中宋" pitchFamily="2" charset="-122"/>
              </a:endParaRPr>
            </a:p>
          </p:txBody>
        </p:sp>
        <p:sp>
          <p:nvSpPr>
            <p:cNvPr id="34" name="下箭头 33"/>
            <p:cNvSpPr/>
            <p:nvPr/>
          </p:nvSpPr>
          <p:spPr bwMode="auto">
            <a:xfrm rot="5400000" flipV="1">
              <a:off x="4140002" y="6012539"/>
              <a:ext cx="250180" cy="360040"/>
            </a:xfrm>
            <a:prstGeom prst="downArrow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588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3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华文中宋" pitchFamily="2" charset="-122"/>
              </a:endParaRPr>
            </a:p>
          </p:txBody>
        </p:sp>
      </p:grpSp>
      <p:pic>
        <p:nvPicPr>
          <p:cNvPr id="35" name="图片 3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22284" y="3910619"/>
            <a:ext cx="1800000" cy="184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1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Assembly of detector side and accelerator side.</a:t>
            </a:r>
          </a:p>
          <a:p>
            <a:pPr lvl="1"/>
            <a:r>
              <a:rPr lang="en-US" altLang="zh-CN" dirty="0" smtClean="0"/>
              <a:t>Suppose the IP chamber assembly has been fixed to TPC.</a:t>
            </a:r>
          </a:p>
          <a:p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683568" y="2348881"/>
            <a:ext cx="7704456" cy="1957895"/>
            <a:chOff x="683568" y="2348881"/>
            <a:chExt cx="7704456" cy="195789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3568" y="2348881"/>
              <a:ext cx="3600000" cy="195789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8024" y="2519444"/>
              <a:ext cx="3600000" cy="1616767"/>
            </a:xfrm>
            <a:prstGeom prst="rect">
              <a:avLst/>
            </a:prstGeom>
          </p:spPr>
        </p:pic>
        <p:sp>
          <p:nvSpPr>
            <p:cNvPr id="6" name="下箭头 5"/>
            <p:cNvSpPr/>
            <p:nvPr/>
          </p:nvSpPr>
          <p:spPr bwMode="auto">
            <a:xfrm rot="5400000" flipV="1">
              <a:off x="4530999" y="3264966"/>
              <a:ext cx="250180" cy="360040"/>
            </a:xfrm>
            <a:prstGeom prst="downArrow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1588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3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华文中宋" pitchFamily="2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827584" y="4437112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chemeClr val="tx1"/>
                </a:solidFill>
              </a:rPr>
              <a:t>Pre-alignment of SC magnet: </a:t>
            </a:r>
            <a:r>
              <a:rPr lang="en-US" altLang="zh-CN" sz="2000" dirty="0" err="1" smtClean="0">
                <a:solidFill>
                  <a:schemeClr val="tx1"/>
                </a:solidFill>
              </a:rPr>
              <a:t>cryomodule</a:t>
            </a:r>
            <a:r>
              <a:rPr lang="en-US" altLang="zh-CN" sz="2000" dirty="0" smtClean="0">
                <a:solidFill>
                  <a:schemeClr val="tx1"/>
                </a:solidFill>
              </a:rPr>
              <a:t> in working condition. 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76056" y="4437111"/>
            <a:ext cx="3466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chemeClr val="tx1"/>
                </a:solidFill>
              </a:rPr>
              <a:t>Installation of </a:t>
            </a:r>
            <a:r>
              <a:rPr lang="en-US" altLang="zh-CN" sz="2000" dirty="0" err="1" smtClean="0">
                <a:solidFill>
                  <a:schemeClr val="tx1"/>
                </a:solidFill>
              </a:rPr>
              <a:t>Lumical</a:t>
            </a:r>
            <a:r>
              <a:rPr lang="en-US" altLang="zh-CN" sz="2000" dirty="0" smtClean="0">
                <a:solidFill>
                  <a:schemeClr val="tx1"/>
                </a:solidFill>
              </a:rPr>
              <a:t>, BPM, HOM absorber, RVC</a:t>
            </a:r>
            <a:r>
              <a:rPr lang="en-US" altLang="zh-CN" sz="2000" dirty="0">
                <a:solidFill>
                  <a:schemeClr val="tx1"/>
                </a:solidFill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</a:rPr>
              <a:t>and relative support mechanism.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29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766892"/>
            <a:ext cx="2880000" cy="254117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99071" y="3390477"/>
            <a:ext cx="832138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chemeClr val="tx1"/>
                </a:solidFill>
              </a:rPr>
              <a:t>Move the SC magnet to working location.  Connect the flanges using RVC, do the alignment.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chemeClr val="tx1"/>
                </a:solidFill>
              </a:rPr>
              <a:t>Requirements: </a:t>
            </a:r>
            <a:r>
              <a:rPr lang="en-US" altLang="zh-CN" sz="2000" dirty="0" smtClean="0">
                <a:solidFill>
                  <a:srgbClr val="FF0000"/>
                </a:solidFill>
              </a:rPr>
              <a:t>accuracy: </a:t>
            </a:r>
            <a:r>
              <a:rPr lang="zh-CN" altLang="en-US" sz="2000" dirty="0" smtClean="0">
                <a:solidFill>
                  <a:srgbClr val="FF0000"/>
                </a:solidFill>
              </a:rPr>
              <a:t>≤</a:t>
            </a:r>
            <a:r>
              <a:rPr lang="en-US" altLang="zh-CN" sz="2000" dirty="0">
                <a:solidFill>
                  <a:srgbClr val="FF0000"/>
                </a:solidFill>
              </a:rPr>
              <a:t>(30 </a:t>
            </a:r>
            <a:r>
              <a:rPr lang="el-GR" altLang="zh-CN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μ</a:t>
            </a:r>
            <a:r>
              <a:rPr lang="en-US" altLang="zh-CN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m</a:t>
            </a:r>
            <a:r>
              <a:rPr lang="en-US" altLang="zh-CN" sz="2000" dirty="0" smtClean="0">
                <a:solidFill>
                  <a:srgbClr val="FF0000"/>
                </a:solidFill>
              </a:rPr>
              <a:t>),  leak rate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zh-CN" altLang="en-US" sz="2000" dirty="0" smtClean="0">
                <a:solidFill>
                  <a:srgbClr val="FF0000"/>
                </a:solidFill>
              </a:rPr>
              <a:t>≤</a:t>
            </a:r>
            <a:r>
              <a:rPr lang="en-US" altLang="zh-CN" sz="2000" dirty="0" smtClean="0">
                <a:solidFill>
                  <a:srgbClr val="FF0000"/>
                </a:solidFill>
              </a:rPr>
              <a:t>2e-10 </a:t>
            </a:r>
            <a:r>
              <a:rPr lang="en-US" altLang="zh-CN" sz="2000" dirty="0" err="1" smtClean="0">
                <a:solidFill>
                  <a:srgbClr val="FF0000"/>
                </a:solidFill>
              </a:rPr>
              <a:t>Torr.L</a:t>
            </a:r>
            <a:r>
              <a:rPr lang="en-US" altLang="zh-CN" sz="2000" dirty="0" smtClean="0">
                <a:solidFill>
                  <a:srgbClr val="FF0000"/>
                </a:solidFill>
              </a:rPr>
              <a:t>/s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chemeClr val="tx1"/>
                </a:solidFill>
              </a:rPr>
              <a:t>Alternative design for remote vacuum connection is also under consideration.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</a:rPr>
              <a:t>Finish the connection and alignment for both sides, install the yoke walls.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FF0000"/>
                </a:solidFill>
              </a:rPr>
              <a:t>We need holes through the yoke walls for alignment, or to open them.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</a:rPr>
              <a:t>We are trying our best to reach the accuracy requirement, but no clear solution yet.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2000" dirty="0" smtClean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91880" y="2611074"/>
            <a:ext cx="3168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 eaLnBrk="0" hangingPunct="0">
              <a:spcBef>
                <a:spcPct val="20000"/>
              </a:spcBef>
              <a:buClr>
                <a:srgbClr val="00B050"/>
              </a:buClr>
              <a:buSzPct val="75000"/>
            </a:pPr>
            <a:r>
              <a:rPr lang="en-US" altLang="zh-CN" sz="1600" b="0" dirty="0" smtClean="0">
                <a:solidFill>
                  <a:schemeClr val="tx1"/>
                </a:solidFill>
                <a:latin typeface="+mn-lt"/>
                <a:ea typeface="微软雅黑" pitchFamily="34" charset="-122"/>
              </a:rPr>
              <a:t>* Cooperate with Shenyang </a:t>
            </a:r>
            <a:r>
              <a:rPr lang="en-US" altLang="zh-CN" sz="1600" b="0" dirty="0" err="1" smtClean="0">
                <a:solidFill>
                  <a:schemeClr val="tx1"/>
                </a:solidFill>
                <a:latin typeface="+mn-lt"/>
                <a:ea typeface="微软雅黑" pitchFamily="34" charset="-122"/>
              </a:rPr>
              <a:t>Huiyu</a:t>
            </a:r>
            <a:r>
              <a:rPr lang="en-US" altLang="zh-CN" sz="1600" b="0" dirty="0" smtClean="0">
                <a:solidFill>
                  <a:schemeClr val="tx1"/>
                </a:solidFill>
                <a:latin typeface="+mn-lt"/>
                <a:ea typeface="微软雅黑" pitchFamily="34" charset="-122"/>
              </a:rPr>
              <a:t> vacuum technics co., Ltd on the RVC design.</a:t>
            </a:r>
            <a:endParaRPr lang="en-US" altLang="zh-CN" sz="1600" b="0" dirty="0">
              <a:solidFill>
                <a:schemeClr val="tx1"/>
              </a:solidFill>
              <a:latin typeface="+mn-lt"/>
              <a:ea typeface="微软雅黑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760331"/>
            <a:ext cx="3600000" cy="170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4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Methods to improve the accuracy in consideration</a:t>
            </a:r>
          </a:p>
          <a:p>
            <a:pPr lvl="1"/>
            <a:r>
              <a:rPr lang="en-US" altLang="zh-CN" dirty="0"/>
              <a:t>Adjustment </a:t>
            </a:r>
            <a:r>
              <a:rPr lang="en-US" altLang="zh-CN" dirty="0" smtClean="0"/>
              <a:t>mechanism: </a:t>
            </a:r>
            <a:r>
              <a:rPr lang="en-US" altLang="zh-CN" dirty="0"/>
              <a:t>wedge jacks </a:t>
            </a:r>
            <a:r>
              <a:rPr lang="en-US" altLang="zh-CN" dirty="0" smtClean="0"/>
              <a:t>in three directions.</a:t>
            </a:r>
            <a:endParaRPr lang="en-US" altLang="zh-CN" dirty="0"/>
          </a:p>
          <a:p>
            <a:pPr lvl="1"/>
            <a:r>
              <a:rPr lang="en-US" altLang="zh-CN" dirty="0"/>
              <a:t>Movement mechanism: </a:t>
            </a:r>
            <a:r>
              <a:rPr lang="en-US" altLang="zh-CN" dirty="0" smtClean="0"/>
              <a:t>high precision tracks </a:t>
            </a:r>
            <a:r>
              <a:rPr lang="en-US" altLang="zh-CN" dirty="0"/>
              <a:t>&amp; </a:t>
            </a:r>
            <a:r>
              <a:rPr lang="en-US" altLang="zh-CN" dirty="0" smtClean="0"/>
              <a:t>rack, in Z direction.</a:t>
            </a:r>
          </a:p>
          <a:p>
            <a:pPr lvl="1"/>
            <a:r>
              <a:rPr lang="en-US" altLang="zh-CN" dirty="0" smtClean="0"/>
              <a:t>Optimization will be done to increase the rigidity in limited space.</a:t>
            </a:r>
          </a:p>
          <a:p>
            <a:pPr lvl="1"/>
            <a:r>
              <a:rPr lang="en-US" altLang="zh-CN" dirty="0" smtClean="0"/>
              <a:t>Sensors will be used for deformation monitoring.</a:t>
            </a:r>
          </a:p>
          <a:p>
            <a:pPr lvl="1"/>
            <a:r>
              <a:rPr lang="en-US" altLang="zh-CN" dirty="0" smtClean="0"/>
              <a:t>Special structure and alignment method will be used for high accuracy requirement, but it’s not clear now.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293096"/>
            <a:ext cx="6324600" cy="21717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7504" y="6172408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 eaLnBrk="0" hangingPunct="0">
              <a:spcBef>
                <a:spcPct val="20000"/>
              </a:spcBef>
              <a:buClr>
                <a:srgbClr val="00B050"/>
              </a:buClr>
              <a:buSzPct val="75000"/>
            </a:pPr>
            <a:r>
              <a:rPr lang="en-US" altLang="zh-CN" sz="1600" b="0" dirty="0" smtClean="0">
                <a:solidFill>
                  <a:schemeClr val="tx1"/>
                </a:solidFill>
                <a:latin typeface="+mn-lt"/>
                <a:ea typeface="微软雅黑" pitchFamily="34" charset="-122"/>
              </a:rPr>
              <a:t>* Cooperate with Beijing Institute of Space Mechatronics on the SC magnet support system</a:t>
            </a:r>
            <a:endParaRPr lang="en-US" altLang="zh-CN" sz="1600" b="0" dirty="0">
              <a:solidFill>
                <a:schemeClr val="tx1"/>
              </a:solidFill>
              <a:latin typeface="+mn-lt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1978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Vacuum connection of MDI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Methods</a:t>
            </a:r>
          </a:p>
          <a:p>
            <a:pPr lvl="1"/>
            <a:r>
              <a:rPr lang="en-US" altLang="zh-CN" dirty="0" smtClean="0"/>
              <a:t>RVC similar to </a:t>
            </a:r>
            <a:r>
              <a:rPr lang="en-US" altLang="zh-CN" dirty="0" err="1" smtClean="0"/>
              <a:t>SuperKEKB</a:t>
            </a:r>
            <a:r>
              <a:rPr lang="en-US" altLang="zh-CN" dirty="0" smtClean="0"/>
              <a:t> as baseline.</a:t>
            </a:r>
          </a:p>
          <a:p>
            <a:pPr lvl="1"/>
            <a:r>
              <a:rPr lang="en-US" altLang="zh-CN" dirty="0" smtClean="0"/>
              <a:t>Considering other methods meanwhile---safe and simple.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0240653"/>
              </p:ext>
            </p:extLst>
          </p:nvPr>
        </p:nvGraphicFramePr>
        <p:xfrm>
          <a:off x="588036" y="1439553"/>
          <a:ext cx="8037099" cy="3479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6771"/>
                <a:gridCol w="1688171"/>
                <a:gridCol w="2812882"/>
                <a:gridCol w="20092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Facilities</a:t>
                      </a:r>
                    </a:p>
                    <a:p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Connection</a:t>
                      </a:r>
                      <a:r>
                        <a:rPr lang="en-US" altLang="zh-CN" sz="1800" baseline="0" dirty="0" smtClean="0"/>
                        <a:t> methods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Distance from connecting</a:t>
                      </a:r>
                      <a:r>
                        <a:rPr lang="en-US" altLang="zh-CN" sz="1800" baseline="0" dirty="0" smtClean="0"/>
                        <a:t> location to yoke boundary(</a:t>
                      </a:r>
                      <a:r>
                        <a:rPr lang="en-US" altLang="zh-CN" sz="1800" dirty="0" smtClean="0"/>
                        <a:t>mm)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Having manual</a:t>
                      </a:r>
                      <a:r>
                        <a:rPr lang="en-US" altLang="zh-CN" sz="1800" baseline="0" dirty="0" smtClean="0"/>
                        <a:t> operating space or not</a:t>
                      </a:r>
                      <a:endParaRPr lang="zh-CN" alt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BEPCII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Manual</a:t>
                      </a:r>
                      <a:r>
                        <a:rPr lang="en-US" altLang="zh-CN" sz="1800" baseline="0" dirty="0" smtClean="0"/>
                        <a:t> with long tools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2348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Yes</a:t>
                      </a:r>
                      <a:r>
                        <a:rPr lang="en-US" altLang="zh-CN" sz="1800" baseline="0" dirty="0" smtClean="0"/>
                        <a:t> </a:t>
                      </a:r>
                      <a:endParaRPr lang="zh-CN" alt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 err="1" smtClean="0"/>
                        <a:t>SuperKEKB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RVC (remote</a:t>
                      </a:r>
                      <a:r>
                        <a:rPr lang="en-US" altLang="zh-CN" sz="1800" baseline="0" dirty="0" smtClean="0"/>
                        <a:t> vacuum connection</a:t>
                      </a:r>
                      <a:r>
                        <a:rPr lang="en-US" altLang="zh-CN" sz="1800" dirty="0" smtClean="0"/>
                        <a:t>)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3458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aseline="0" dirty="0" smtClean="0"/>
                        <a:t>At one side</a:t>
                      </a:r>
                      <a:endParaRPr lang="zh-CN" alt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FCC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---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~3000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---</a:t>
                      </a:r>
                      <a:endParaRPr lang="zh-CN" alt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CEPC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Remote, undetermined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3757~6140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No</a:t>
                      </a:r>
                      <a:endParaRPr lang="zh-CN" alt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1242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667525"/>
            <a:ext cx="2376264" cy="24862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7" t="31820" r="-2869" b="7723"/>
          <a:stretch/>
        </p:blipFill>
        <p:spPr>
          <a:xfrm>
            <a:off x="5724128" y="663093"/>
            <a:ext cx="3131840" cy="2736304"/>
          </a:xfr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60" y="481236"/>
            <a:ext cx="3240000" cy="2858824"/>
          </a:xfrm>
          <a:prstGeom prst="rect">
            <a:avLst/>
          </a:prstGeom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450462"/>
              </p:ext>
            </p:extLst>
          </p:nvPr>
        </p:nvGraphicFramePr>
        <p:xfrm>
          <a:off x="140160" y="3408703"/>
          <a:ext cx="8823288" cy="3083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51520"/>
                <a:gridCol w="1728192"/>
                <a:gridCol w="2016224"/>
                <a:gridCol w="1762694"/>
                <a:gridCol w="1764658"/>
              </a:tblGrid>
              <a:tr h="370840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RVC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Inflatable</a:t>
                      </a:r>
                      <a:r>
                        <a:rPr lang="en-US" altLang="zh-CN" sz="1600" baseline="0" dirty="0" smtClean="0"/>
                        <a:t> seal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Long</a:t>
                      </a:r>
                      <a:r>
                        <a:rPr lang="en-US" altLang="zh-CN" sz="1600" baseline="0" dirty="0" smtClean="0"/>
                        <a:t> tools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Peanut seal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Sealing</a:t>
                      </a:r>
                      <a:r>
                        <a:rPr lang="en-US" altLang="zh-CN" sz="1600" baseline="0" dirty="0" smtClean="0"/>
                        <a:t> methods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Pneumatic</a:t>
                      </a:r>
                      <a:r>
                        <a:rPr lang="en-US" altLang="zh-CN" sz="1600" baseline="0" dirty="0" smtClean="0"/>
                        <a:t> clamping with auxiliary locking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Pneumatic</a:t>
                      </a:r>
                      <a:r>
                        <a:rPr lang="en-US" altLang="zh-CN" sz="1600" baseline="0" dirty="0" smtClean="0"/>
                        <a:t> clamping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Screws clamping</a:t>
                      </a:r>
                      <a:r>
                        <a:rPr lang="en-US" altLang="zh-CN" sz="1600" baseline="0" dirty="0" smtClean="0"/>
                        <a:t> using long tools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Pneumatic</a:t>
                      </a:r>
                      <a:r>
                        <a:rPr lang="en-US" altLang="zh-CN" sz="1600" baseline="0" dirty="0" smtClean="0"/>
                        <a:t> clamping with auxiliary locking</a:t>
                      </a:r>
                      <a:endParaRPr lang="zh-CN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Advantages</a:t>
                      </a:r>
                      <a:r>
                        <a:rPr lang="en-US" altLang="zh-CN" sz="1600" baseline="0" dirty="0" smtClean="0"/>
                        <a:t>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Successful</a:t>
                      </a:r>
                      <a:r>
                        <a:rPr lang="en-US" altLang="zh-CN" sz="1600" baseline="0" dirty="0" smtClean="0"/>
                        <a:t> experience from </a:t>
                      </a:r>
                      <a:r>
                        <a:rPr lang="en-US" altLang="zh-CN" sz="1600" dirty="0" err="1" smtClean="0"/>
                        <a:t>SuperKEKB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Successful</a:t>
                      </a:r>
                      <a:r>
                        <a:rPr lang="en-US" altLang="zh-CN" sz="1600" baseline="0" dirty="0" smtClean="0"/>
                        <a:t> experience from </a:t>
                      </a:r>
                      <a:r>
                        <a:rPr lang="en-US" altLang="zh-CN" sz="1600" dirty="0" smtClean="0"/>
                        <a:t>CSNS;</a:t>
                      </a:r>
                      <a:r>
                        <a:rPr lang="en-US" altLang="zh-CN" sz="1600" baseline="0" dirty="0" smtClean="0"/>
                        <a:t> Small 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Simple and small structure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Simple and small structure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Disadvantages</a:t>
                      </a:r>
                      <a:r>
                        <a:rPr lang="en-US" altLang="zh-CN" sz="1600" baseline="0" dirty="0" smtClean="0"/>
                        <a:t>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Big and complex structure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aseline="0" dirty="0" smtClean="0"/>
                        <a:t>Difficult for leak rate requirement (four orders of magnitude higher than CSNS)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Difficult</a:t>
                      </a:r>
                      <a:r>
                        <a:rPr lang="en-US" altLang="zh-CN" sz="1600" baseline="0" dirty="0" smtClean="0"/>
                        <a:t> in operation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New idea, no experience.</a:t>
                      </a:r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734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15718</TotalTime>
  <Words>1519</Words>
  <Application>Microsoft Office PowerPoint</Application>
  <PresentationFormat>全屏显示(4:3)</PresentationFormat>
  <Paragraphs>217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MS Mincho</vt:lpstr>
      <vt:lpstr>黑体</vt:lpstr>
      <vt:lpstr>华文中宋</vt:lpstr>
      <vt:lpstr>宋体</vt:lpstr>
      <vt:lpstr>微软雅黑</vt:lpstr>
      <vt:lpstr>Arial</vt:lpstr>
      <vt:lpstr>Calibri</vt:lpstr>
      <vt:lpstr>Tahoma</vt:lpstr>
      <vt:lpstr>Times New Roman</vt:lpstr>
      <vt:lpstr>Wingdings</vt:lpstr>
      <vt:lpstr>自定义设计方案</vt:lpstr>
      <vt:lpstr>Progress of mechanics system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Regular supports and transport vehicles</vt:lpstr>
      <vt:lpstr>Regular supports and transport vehicles</vt:lpstr>
      <vt:lpstr>Regular supports and transport vehicles</vt:lpstr>
      <vt:lpstr>Regular supports and transport vehicles</vt:lpstr>
      <vt:lpstr>Regular supports and transport vehicles</vt:lpstr>
      <vt:lpstr>Mockup design </vt:lpstr>
      <vt:lpstr>PowerPoint 演示文稿</vt:lpstr>
      <vt:lpstr>PowerPoint 演示文稿</vt:lpstr>
      <vt:lpstr>Movable collimators</vt:lpstr>
      <vt:lpstr>Movable collimators</vt:lpstr>
      <vt:lpstr>PowerPoint 演示文稿</vt:lpstr>
      <vt:lpstr>PowerPoint 演示文稿</vt:lpstr>
      <vt:lpstr>Risk management and control</vt:lpstr>
      <vt:lpstr>Risk management and control</vt:lpstr>
      <vt:lpstr>Summary and plans </vt:lpstr>
      <vt:lpstr>Thanks for your attention!</vt:lpstr>
    </vt:vector>
  </TitlesOfParts>
  <Company>MC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MC SYSTEM</dc:creator>
  <cp:lastModifiedBy>unknown</cp:lastModifiedBy>
  <cp:revision>1244</cp:revision>
  <cp:lastPrinted>2018-11-11T04:41:19Z</cp:lastPrinted>
  <dcterms:created xsi:type="dcterms:W3CDTF">2010-03-12T08:32:26Z</dcterms:created>
  <dcterms:modified xsi:type="dcterms:W3CDTF">2019-06-27T09:30:55Z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TC100690452052</vt:lpwstr>
  </property>
</Properties>
</file>