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8" r:id="rId2"/>
    <p:sldId id="372" r:id="rId3"/>
    <p:sldId id="505" r:id="rId4"/>
    <p:sldId id="616" r:id="rId5"/>
    <p:sldId id="604" r:id="rId6"/>
    <p:sldId id="605" r:id="rId7"/>
    <p:sldId id="606" r:id="rId8"/>
    <p:sldId id="615" r:id="rId9"/>
    <p:sldId id="607" r:id="rId10"/>
    <p:sldId id="608" r:id="rId11"/>
    <p:sldId id="609" r:id="rId12"/>
    <p:sldId id="611" r:id="rId13"/>
    <p:sldId id="612" r:id="rId14"/>
    <p:sldId id="613" r:id="rId15"/>
    <p:sldId id="614" r:id="rId16"/>
    <p:sldId id="617" r:id="rId17"/>
    <p:sldId id="618" r:id="rId18"/>
    <p:sldId id="600" r:id="rId19"/>
    <p:sldId id="29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5" autoAdjust="0"/>
    <p:restoredTop sz="94660"/>
  </p:normalViewPr>
  <p:slideViewPr>
    <p:cSldViewPr>
      <p:cViewPr varScale="1">
        <p:scale>
          <a:sx n="70" d="100"/>
          <a:sy n="70" d="100"/>
        </p:scale>
        <p:origin x="7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7DBFB-ACE0-4E79-8808-385FCEFCB5B7}" type="datetimeFigureOut">
              <a:rPr lang="zh-CN" altLang="en-US" smtClean="0"/>
              <a:pPr/>
              <a:t>2019-6-27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2393D-F701-47C2-9EFF-2C365D8DDB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692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26C558D-B080-46CB-A37C-768934525088}" type="datetimeFigureOut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3ED4EB-D48F-4AD8-9AAC-BC93CF80A6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401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01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94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43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4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16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8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53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2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670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2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2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6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3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ED4EB-D48F-4AD8-9AAC-BC93CF80A6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9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3A54-1904-4E17-84E8-BB4B350DC3A3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D90F-8D20-4013-A7B5-546066B036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4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2A55-595B-4F44-B581-04FD36FBDD8C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2241-F8B1-49C5-AD48-4205DFFF0D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09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FE94-4799-4926-9AA6-974A9816E3F5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A648-6BBF-4411-9A4F-CE96B9DD18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28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AE6C-3C8B-4491-8DEC-66A76F65C630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EA27-C98A-4D6E-B88E-6F0045E4FB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44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5F29-60A3-4066-B963-C100D2849938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E8A5-05D8-4769-8E3F-EEA84A8199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57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77544-914E-40B4-B20F-2DACF109E5FA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D9CA-8383-469B-9581-0D9B14342F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5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8E5C-1A62-46C1-AA26-BC8C3E4D3267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588BE-B011-41E5-9F1F-3575DA4BE4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00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8D97-50B5-499D-9D7B-B2A11E855E85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3DF-D507-43F4-81CB-95BA739AB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E73A-3660-416E-8EB2-44838A593738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F39C-DA07-4146-9BE6-BD889279E4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51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F7EB4-2A4F-45E1-8FEF-5C493C7C2346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3654C-B73D-4C9B-A229-34ACFB827E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77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51A15-BF9C-4CC2-93EB-129534A89A57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01335-BBCB-4139-A816-7BD1F02F47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60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FF06AB4-B2EC-44ED-92C7-503B65F8638E}" type="datetime1">
              <a:rPr lang="zh-CN" altLang="en-US"/>
              <a:pPr>
                <a:defRPr/>
              </a:pPr>
              <a:t>2019-6-27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5536B3-966F-41F4-9BC4-AD498C85DB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3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4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0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6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2.bin"/><Relationship Id="rId11" Type="http://schemas.openxmlformats.org/officeDocument/2006/relationships/oleObject" Target="../embeddings/oleObject76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8280000" cy="4680000"/>
          </a:xfrm>
        </p:spPr>
        <p:txBody>
          <a:bodyPr/>
          <a:lstStyle/>
          <a:p>
            <a:pPr eaLnBrk="1" hangingPunct="1">
              <a:lnSpc>
                <a:spcPts val="5000"/>
              </a:lnSpc>
              <a:spcBef>
                <a:spcPts val="3000"/>
              </a:spcBef>
              <a:spcAft>
                <a:spcPts val="3000"/>
              </a:spcAft>
            </a:pPr>
            <a:r>
              <a:rPr lang="en-US" altLang="zh-CN" sz="36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Times New Roman" pitchFamily="18" charset="0"/>
              </a:rPr>
              <a:t>CEPC alignment and installation optimization</a:t>
            </a:r>
            <a:r>
              <a:rPr lang="en-US" altLang="zh-CN" sz="40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Times New Roman" pitchFamily="18" charset="0"/>
              </a:rPr>
              <a:t/>
            </a:r>
            <a:br>
              <a:rPr lang="en-US" altLang="zh-CN" sz="40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Times New Roman" pitchFamily="18" charset="0"/>
              </a:rPr>
            </a:b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1" dirty="0" smtClean="0">
                <a:latin typeface="Calibri Light" panose="020F0302020204030204" pitchFamily="34" charset="0"/>
                <a:cs typeface="Times New Roman" pitchFamily="18" charset="0"/>
              </a:rPr>
              <a:t>Wang </a:t>
            </a:r>
            <a:r>
              <a:rPr lang="en-US" altLang="zh-CN" sz="2400" b="1" dirty="0" err="1" smtClean="0">
                <a:latin typeface="Calibri Light" panose="020F0302020204030204" pitchFamily="34" charset="0"/>
                <a:cs typeface="Times New Roman" pitchFamily="18" charset="0"/>
              </a:rPr>
              <a:t>Xiaolong</a:t>
            </a:r>
            <a:r>
              <a:rPr lang="en-US" altLang="zh-CN" sz="2400" b="1" dirty="0" smtClean="0">
                <a:latin typeface="Calibri Light" panose="020F0302020204030204" pitchFamily="34" charset="0"/>
                <a:cs typeface="Times New Roman" pitchFamily="18" charset="0"/>
              </a:rPr>
              <a:t>   HDEC </a:t>
            </a:r>
            <a:r>
              <a:rPr lang="en-US" altLang="zh-CN" sz="2800" dirty="0">
                <a:latin typeface="Calibri Light" panose="020F0302020204030204" pitchFamily="34" charset="0"/>
                <a:cs typeface="Times New Roman" pitchFamily="18" charset="0"/>
              </a:rPr>
              <a:t/>
            </a:r>
            <a:br>
              <a:rPr lang="en-US" altLang="zh-CN" sz="2800" dirty="0">
                <a:latin typeface="Calibri Light" panose="020F0302020204030204" pitchFamily="34" charset="0"/>
                <a:cs typeface="Times New Roman" pitchFamily="18" charset="0"/>
              </a:rPr>
            </a:br>
            <a:r>
              <a:rPr lang="en-US" altLang="zh-CN" sz="2000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CEPC </a:t>
            </a:r>
            <a:r>
              <a:rPr lang="en-US" altLang="zh-CN" sz="2000" b="1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Day  Jun 28 </a:t>
            </a:r>
            <a:r>
              <a:rPr lang="en-US" altLang="zh-CN" sz="2000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2019</a:t>
            </a:r>
            <a:endParaRPr lang="zh-CN" altLang="en-US" sz="2000" b="1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6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78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79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Collider 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ring installation and alignment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714348" y="928670"/>
            <a:ext cx="7925652" cy="91615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Component installation will begin one month later than support installation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Installation progress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80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81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82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83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09620"/>
              </p:ext>
            </p:extLst>
          </p:nvPr>
        </p:nvGraphicFramePr>
        <p:xfrm>
          <a:off x="971600" y="1841528"/>
          <a:ext cx="655272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304256"/>
                <a:gridCol w="1296144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Component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Piece  (1</a:t>
                      </a:r>
                      <a:r>
                        <a:rPr lang="en-US" altLang="zh-CN" baseline="0" dirty="0" smtClean="0"/>
                        <a:t> team / day)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Month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Team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Quadrupole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err="1" smtClean="0"/>
                        <a:t>Sextupole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smtClean="0">
                          <a:effectLst/>
                        </a:rPr>
                        <a:t>Corrector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err="1" smtClean="0">
                          <a:effectLst/>
                        </a:rPr>
                        <a:t>Cryomodule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smtClean="0">
                          <a:effectLst/>
                        </a:rPr>
                        <a:t>Solenoid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BPM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内容占位符 2"/>
          <p:cNvSpPr txBox="1">
            <a:spLocks/>
          </p:cNvSpPr>
          <p:nvPr/>
        </p:nvSpPr>
        <p:spPr>
          <a:xfrm>
            <a:off x="714348" y="5013176"/>
            <a:ext cx="7925652" cy="13681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/>
              <a:t>2028,2,1—2030,2,28    25 months,  16 teams</a:t>
            </a:r>
            <a:endParaRPr lang="en-US" altLang="zh-CN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02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03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Booster installation 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alignment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714348" y="928670"/>
            <a:ext cx="7925652" cy="206828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installation 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number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1800" dirty="0"/>
              <a:t>38966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team one day 15 supports.  Start at the same time as that of collider ring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2028,1,1—2029,2,28, 14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months,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teams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 startAt="2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Component installation and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alignment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04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05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06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68958"/>
              </p:ext>
            </p:extLst>
          </p:nvPr>
        </p:nvGraphicFramePr>
        <p:xfrm>
          <a:off x="1547664" y="3140968"/>
          <a:ext cx="5579850" cy="2862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9611"/>
                <a:gridCol w="2160239"/>
              </a:tblGrid>
              <a:tr h="334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Component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Booster</a:t>
                      </a:r>
                      <a:endParaRPr lang="zh-CN" sz="16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Dipole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16320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Quadrupole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2036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Sextupole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448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Corrector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350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Superconducting Cavity 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96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Cryomodule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12</a:t>
                      </a:r>
                      <a:r>
                        <a:rPr lang="zh-CN" sz="1600" kern="100" dirty="0" smtClean="0">
                          <a:effectLst/>
                        </a:rPr>
                        <a:t>（</a:t>
                      </a:r>
                      <a:r>
                        <a:rPr lang="en-US" sz="1600" kern="100" dirty="0" smtClean="0">
                          <a:effectLst/>
                        </a:rPr>
                        <a:t>12</a:t>
                      </a:r>
                      <a:r>
                        <a:rPr lang="zh-CN" sz="1600" kern="100" dirty="0" smtClean="0">
                          <a:effectLst/>
                        </a:rPr>
                        <a:t>米</a:t>
                      </a:r>
                      <a:r>
                        <a:rPr lang="zh-CN" sz="1600" kern="100" dirty="0">
                          <a:effectLst/>
                        </a:rPr>
                        <a:t>）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87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Septum Magnet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144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Kicker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BPM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1900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33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Total</a:t>
                      </a:r>
                      <a:r>
                        <a:rPr lang="zh-CN" sz="1600" kern="100" dirty="0">
                          <a:effectLst/>
                        </a:rPr>
                        <a:t>总计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21328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76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77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Booster 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installation 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alignment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714348" y="928670"/>
            <a:ext cx="7925652" cy="91615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Component installation will begin one month later than support installation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Installation progress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78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79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80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81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53588"/>
              </p:ext>
            </p:extLst>
          </p:nvPr>
        </p:nvGraphicFramePr>
        <p:xfrm>
          <a:off x="971600" y="1841528"/>
          <a:ext cx="655272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304256"/>
                <a:gridCol w="1296144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Component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Piece  (1</a:t>
                      </a:r>
                      <a:r>
                        <a:rPr lang="en-US" altLang="zh-CN" baseline="0" dirty="0" smtClean="0"/>
                        <a:t> team / day)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Month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Team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Quadrupole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err="1" smtClean="0"/>
                        <a:t>Sextupole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smtClean="0">
                          <a:effectLst/>
                        </a:rPr>
                        <a:t>Corrector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err="1" smtClean="0">
                          <a:effectLst/>
                        </a:rPr>
                        <a:t>Cryomodule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Septum Magnet   &amp;  kicker</a:t>
                      </a:r>
                      <a:endParaRPr lang="zh-CN" altLang="zh-CN" sz="18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BPM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内容占位符 2"/>
          <p:cNvSpPr txBox="1">
            <a:spLocks/>
          </p:cNvSpPr>
          <p:nvPr/>
        </p:nvSpPr>
        <p:spPr>
          <a:xfrm>
            <a:off x="714348" y="5348200"/>
            <a:ext cx="7925652" cy="1169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2028,2,1—2030,2,28    25 months    16 teams</a:t>
            </a:r>
            <a:endParaRPr lang="en-US" altLang="zh-CN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83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84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Linac and BT installation and 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alignment</a:t>
            </a:r>
            <a:endParaRPr lang="en-US" altLang="zh-C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714348" y="764704"/>
            <a:ext cx="7925652" cy="25723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installation setting out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number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1800" dirty="0" smtClean="0"/>
              <a:t>1511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team one day 20 supports.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2028,10,1—2028,12,31, 3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months,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team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 startAt="2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installation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2028,11,1—2029,2,28, 4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months, parallel with setting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out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 startAt="2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Component installation and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alignment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85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86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87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18978"/>
              </p:ext>
            </p:extLst>
          </p:nvPr>
        </p:nvGraphicFramePr>
        <p:xfrm>
          <a:off x="1107660" y="3356992"/>
          <a:ext cx="6120679" cy="3350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/>
                <a:gridCol w="2160239"/>
              </a:tblGrid>
              <a:tr h="334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Component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Linac</a:t>
                      </a:r>
                      <a:r>
                        <a:rPr lang="en-US" sz="1600" kern="100" baseline="0" dirty="0" smtClean="0">
                          <a:effectLst/>
                        </a:rPr>
                        <a:t> and BT</a:t>
                      </a:r>
                      <a:endParaRPr lang="zh-CN" sz="16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Dipole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140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Quadrupole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Sextupole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Corrector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139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RF</a:t>
                      </a:r>
                      <a:r>
                        <a:rPr lang="en-US" sz="1600" kern="100" baseline="0" dirty="0" smtClean="0">
                          <a:effectLst/>
                        </a:rPr>
                        <a:t> </a:t>
                      </a:r>
                      <a:r>
                        <a:rPr lang="en-US" sz="1600" kern="100" dirty="0" smtClean="0">
                          <a:effectLst/>
                        </a:rPr>
                        <a:t>Cavity 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Septum Magnet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87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Kicker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Solenoid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21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Accelerating structure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21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Cavity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BPM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300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33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Total</a:t>
                      </a:r>
                      <a:r>
                        <a:rPr lang="zh-CN" sz="1600" kern="100" dirty="0">
                          <a:effectLst/>
                        </a:rPr>
                        <a:t>总计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1402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8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4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5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Linac and BT installation and alignment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714348" y="770630"/>
            <a:ext cx="7925652" cy="64214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Installation progress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6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7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8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9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1448"/>
              </p:ext>
            </p:extLst>
          </p:nvPr>
        </p:nvGraphicFramePr>
        <p:xfrm>
          <a:off x="971600" y="1268759"/>
          <a:ext cx="655272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304256"/>
                <a:gridCol w="1296144"/>
                <a:gridCol w="1152128"/>
              </a:tblGrid>
              <a:tr h="347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Component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Piece  (1</a:t>
                      </a:r>
                      <a:r>
                        <a:rPr lang="en-US" altLang="zh-CN" baseline="0" dirty="0" smtClean="0"/>
                        <a:t> team / day)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Month/day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Team</a:t>
                      </a:r>
                      <a:endParaRPr lang="zh-CN" altLang="en-US" dirty="0"/>
                    </a:p>
                  </a:txBody>
                  <a:tcPr/>
                </a:tc>
              </a:tr>
              <a:tr h="347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7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Quadrupole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7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00" dirty="0" smtClean="0">
                          <a:effectLst/>
                        </a:rPr>
                        <a:t>Corrector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70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err="1" smtClean="0"/>
                        <a:t>Sextupole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70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RF</a:t>
                      </a:r>
                      <a:r>
                        <a:rPr lang="en-US" altLang="zh-CN" sz="1800" kern="100" baseline="0" dirty="0" smtClean="0">
                          <a:effectLst/>
                        </a:rPr>
                        <a:t> </a:t>
                      </a:r>
                      <a:r>
                        <a:rPr lang="en-US" altLang="zh-CN" sz="1800" kern="100" dirty="0" smtClean="0">
                          <a:effectLst/>
                        </a:rPr>
                        <a:t>Cavity 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2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Septum Magnet   </a:t>
                      </a:r>
                      <a:endParaRPr lang="zh-CN" altLang="zh-CN" sz="18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2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kicker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2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Solenoid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2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Cavity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42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BPM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Accelerating structure</a:t>
                      </a:r>
                      <a:endParaRPr lang="zh-CN" altLang="zh-CN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内容占位符 2"/>
          <p:cNvSpPr txBox="1">
            <a:spLocks/>
          </p:cNvSpPr>
          <p:nvPr/>
        </p:nvSpPr>
        <p:spPr>
          <a:xfrm>
            <a:off x="714348" y="6021288"/>
            <a:ext cx="7925652" cy="4968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2028,12,1—2030,1,31    14 months  1 team</a:t>
            </a:r>
            <a:endParaRPr lang="en-US" altLang="zh-CN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0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4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5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Smooth alignment</a:t>
            </a:r>
            <a:endParaRPr lang="en-US" altLang="zh-C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6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7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8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9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内容占位符 2"/>
          <p:cNvSpPr txBox="1">
            <a:spLocks/>
          </p:cNvSpPr>
          <p:nvPr/>
        </p:nvSpPr>
        <p:spPr>
          <a:xfrm>
            <a:off x="532263" y="846976"/>
            <a:ext cx="8107737" cy="33021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CEPC installation and alignment will last more than 2 years 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Control network deformation, ground settlement and component stress release will destroy the alignment result.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After the initial alignment, it needs an overall smooth alignment.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Smooth alignment include an overall survey of control network and component, as well as component offset smooth adjustment.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2030,3,1—2030,9,30    7 months   32 teams</a:t>
            </a:r>
            <a:endParaRPr lang="en-US" altLang="zh-CN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6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7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&amp; next work </a:t>
            </a:r>
            <a:endParaRPr lang="en-US" altLang="zh-C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8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9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00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01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内容占位符 2"/>
          <p:cNvSpPr txBox="1">
            <a:spLocks/>
          </p:cNvSpPr>
          <p:nvPr/>
        </p:nvSpPr>
        <p:spPr>
          <a:xfrm>
            <a:off x="532263" y="846976"/>
            <a:ext cx="8107737" cy="5246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Civil construction will be carried out in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two phases, but the detailed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progress of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phase has not been determined.</a:t>
            </a:r>
            <a:endParaRPr lang="en-US" altLang="zh-CN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Setting out, installation and alignment will be carried out parallel, in such a narrow tunnel they will interfere with each other.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eak time: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need to keep a huge alignment and installation team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ea"/>
              <a:buAutoNum type="circleNumDbPlain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2027,12,1—2028,9,30    12+4 teams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ea"/>
              <a:buAutoNum type="circleNumDbPlain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Setting out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2027,12,1—2029,2,28    16 teams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ea"/>
              <a:buAutoNum type="circleNumDbPlain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Collider ring alignment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2028,2,1—2030,2,28   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ea"/>
              <a:buAutoNum type="circleNumDbPlain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Booster alignment: 2028,2,1—2030,2,28    16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ea"/>
              <a:buAutoNum type="circleNumDbPlain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Linac alignment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2028,10,1—2028,12,31;  2028,12,1—2030,1,31     1 teams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ea"/>
              <a:buAutoNum type="circleNumDbPlain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Smooth alignment: </a:t>
            </a:r>
            <a:r>
              <a:rPr lang="en-US" altLang="zh-CN" sz="1800" dirty="0" smtClean="0">
                <a:solidFill>
                  <a:prstClr val="black"/>
                </a:solidFill>
              </a:rPr>
              <a:t>2030,3,1—2030,9,30    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Compatible installation teams to match up with component alignment.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include component </a:t>
            </a:r>
            <a:r>
              <a:rPr lang="en-US" altLang="zh-CN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fiducialization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teams.</a:t>
            </a:r>
            <a:endParaRPr lang="en-US" altLang="zh-CN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2" indent="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None/>
              <a:defRPr/>
            </a:pP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0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1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&amp; next work </a:t>
            </a:r>
            <a:endParaRPr lang="en-US" altLang="zh-C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2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3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4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35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内容占位符 2"/>
          <p:cNvSpPr txBox="1">
            <a:spLocks/>
          </p:cNvSpPr>
          <p:nvPr/>
        </p:nvSpPr>
        <p:spPr>
          <a:xfrm>
            <a:off x="532263" y="846976"/>
            <a:ext cx="8107737" cy="53183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Next work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Further refine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each region installation plan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Make component </a:t>
            </a:r>
            <a:r>
              <a:rPr lang="en-US" altLang="zh-CN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fiducialization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progress plan (need to get component fabrication progress plan)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 and improve installation &amp; alignment plan</a:t>
            </a:r>
          </a:p>
          <a:p>
            <a:pPr marL="758825" lvl="2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2" indent="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None/>
              <a:defRPr/>
            </a:pPr>
            <a:endParaRPr lang="en-US" altLang="zh-CN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2" indent="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None/>
              <a:defRPr/>
            </a:pP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30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31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Summary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611560" y="980728"/>
            <a:ext cx="8028440" cy="45365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Tunnel alignment and installation tasks are introduced</a:t>
            </a:r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Tunnel control network construction and measurement progress plan is made. It should follow the civil construction progress. </a:t>
            </a:r>
            <a:endParaRPr lang="zh-CN" altLang="zh-CN" sz="1800" dirty="0"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Component installation and alignment will start after the first phase control network survey. It will last more than 2 years. During this period many works will be carried out in parallel, we need to keep a huge team.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Smooth alignment is necessary, it requires an enough investment of time and manpower. </a:t>
            </a:r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Problems include determine region construction process, mutual interference, huge team.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Next: Installation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&amp; alignment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plan need to be further refined. Component </a:t>
            </a:r>
            <a:r>
              <a:rPr lang="en-US" altLang="zh-CN" sz="1800" dirty="0" err="1">
                <a:latin typeface="Times New Roman" pitchFamily="18" charset="0"/>
                <a:cs typeface="Times New Roman" pitchFamily="18" charset="0"/>
              </a:rPr>
              <a:t>fiducialization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&amp; pre-alignment plan need to be made.</a:t>
            </a:r>
            <a:endParaRPr lang="en-US" altLang="zh-C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endParaRPr lang="en-US" altLang="zh-CN" sz="2000" b="1" dirty="0">
              <a:latin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SzPct val="80000"/>
              <a:buFont typeface="Arial" charset="0"/>
              <a:buNone/>
              <a:defRPr/>
            </a:pPr>
            <a:endParaRPr lang="en-GB" altLang="zh-CN" sz="1800" dirty="0" smtClean="0">
              <a:latin typeface="Times New Roman" pitchFamily="18" charset="0"/>
            </a:endParaRPr>
          </a:p>
          <a:p>
            <a:pPr marL="358775" indent="-358775" eaLnBrk="1" hangingPunct="1"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endParaRPr lang="en-GB" altLang="zh-CN" sz="1800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endParaRPr lang="zh-CN" altLang="en-US" sz="1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5"/>
          <p:cNvSpPr>
            <a:spLocks noChangeArrowheads="1" noChangeShapeType="1" noTextEdit="1"/>
          </p:cNvSpPr>
          <p:nvPr/>
        </p:nvSpPr>
        <p:spPr bwMode="auto">
          <a:xfrm>
            <a:off x="2520000" y="2160000"/>
            <a:ext cx="3600000" cy="1800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宋体"/>
              <a:ea typeface="宋体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54667" y="2644501"/>
            <a:ext cx="3130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Thank  You !</a:t>
            </a:r>
            <a:endParaRPr lang="zh-CN" altLang="en-US" sz="48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360000" y="0"/>
            <a:ext cx="8280000" cy="612000"/>
          </a:xfrm>
        </p:spPr>
        <p:txBody>
          <a:bodyPr/>
          <a:lstStyle/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itchFamily="18" charset="0"/>
              </a:rPr>
              <a:t>Contents</a:t>
            </a:r>
          </a:p>
        </p:txBody>
      </p:sp>
      <p:sp>
        <p:nvSpPr>
          <p:cNvPr id="1029" name="内容占位符 2"/>
          <p:cNvSpPr>
            <a:spLocks noGrp="1"/>
          </p:cNvSpPr>
          <p:nvPr>
            <p:ph idx="1"/>
          </p:nvPr>
        </p:nvSpPr>
        <p:spPr>
          <a:xfrm>
            <a:off x="755576" y="1124744"/>
            <a:ext cx="7884424" cy="4995256"/>
          </a:xfrm>
        </p:spPr>
        <p:txBody>
          <a:bodyPr/>
          <a:lstStyle/>
          <a:p>
            <a:pPr marL="457200" lvl="1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itchFamily="18" charset="0"/>
              </a:rPr>
              <a:t>Tasks of alignment and installation</a:t>
            </a:r>
          </a:p>
          <a:p>
            <a:pPr marL="457200" lvl="1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itchFamily="18" charset="0"/>
              </a:rPr>
              <a:t>Control network construction and survey</a:t>
            </a:r>
          </a:p>
          <a:p>
            <a:pPr marL="457200" lvl="1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itchFamily="18" charset="0"/>
              </a:rPr>
              <a:t>Component installation and alignment</a:t>
            </a:r>
          </a:p>
          <a:p>
            <a:pPr marL="457200" lvl="1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itchFamily="18" charset="0"/>
              </a:rPr>
              <a:t>Smooth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itchFamily="18" charset="0"/>
              </a:rPr>
              <a:t>alignment</a:t>
            </a:r>
          </a:p>
          <a:p>
            <a:pPr marL="457200" lvl="1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Problems &amp; next work </a:t>
            </a:r>
            <a:endParaRPr lang="en-US" altLang="zh-CN" sz="24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lvl="1" indent="-4572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itchFamily="18" charset="0"/>
              </a:rPr>
              <a:t>Summary</a:t>
            </a:r>
            <a:endParaRPr lang="en-US" altLang="zh-CN" sz="24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SzPct val="80000"/>
              <a:buNone/>
              <a:defRPr/>
            </a:pPr>
            <a:endParaRPr lang="en-GB" altLang="zh-CN" sz="1800" dirty="0" smtClean="0">
              <a:latin typeface="Times New Roman" pitchFamily="18" charset="0"/>
            </a:endParaRPr>
          </a:p>
          <a:p>
            <a:pPr marL="358775" indent="-358775" eaLnBrk="1" hangingPunct="1"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endParaRPr lang="en-GB" altLang="zh-CN" sz="1800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endParaRPr lang="zh-CN" altLang="en-US" sz="1800" dirty="0" smtClean="0">
              <a:latin typeface="Times New Roman" pitchFamily="18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4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36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Picture 8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37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Picture 8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Tasks of alignment and installation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827584" y="1124744"/>
            <a:ext cx="7812416" cy="35283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Control network construction. 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Control network measurement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Support installation setting out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Collider ring installation and alignment.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Booster installation and alignment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Linac and BT installation and alignment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Smooth alignment</a:t>
            </a:r>
            <a:endParaRPr lang="en-US" altLang="zh-C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38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Picture 8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39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Picture 8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40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Picture 8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41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Picture 8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0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86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87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Tasks of alignment and installation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827584" y="692696"/>
            <a:ext cx="7812416" cy="5040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GB" altLang="zh-CN" sz="1800" dirty="0" smtClean="0">
                <a:latin typeface="Times New Roman" pitchFamily="18" charset="0"/>
              </a:rPr>
              <a:t>HDEC</a:t>
            </a:r>
            <a:r>
              <a:rPr lang="en-US" altLang="zh-CN" sz="1800" dirty="0" smtClean="0">
                <a:latin typeface="Times New Roman" pitchFamily="18" charset="0"/>
              </a:rPr>
              <a:t> </a:t>
            </a:r>
            <a:r>
              <a:rPr lang="en-US" altLang="zh-CN" sz="1800" dirty="0">
                <a:latin typeface="Times New Roman" pitchFamily="18" charset="0"/>
              </a:rPr>
              <a:t>CPM,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Civil construction is divided into two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phases</a:t>
            </a:r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88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89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90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91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1660128"/>
            <a:ext cx="9144000" cy="2921000"/>
          </a:xfrm>
          <a:prstGeom prst="rect">
            <a:avLst/>
          </a:prstGeom>
        </p:spPr>
      </p:pic>
      <p:sp>
        <p:nvSpPr>
          <p:cNvPr id="12" name="内容占位符 2"/>
          <p:cNvSpPr txBox="1">
            <a:spLocks/>
          </p:cNvSpPr>
          <p:nvPr/>
        </p:nvSpPr>
        <p:spPr>
          <a:xfrm>
            <a:off x="827584" y="4656279"/>
            <a:ext cx="7956432" cy="16561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Purpose is to finish the first phase construction and lining, then can start alignment and installation.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Civil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construction 2024,1-2028,9 (</a:t>
            </a:r>
            <a:r>
              <a:rPr lang="zh-CN" altLang="en-US" sz="1800" dirty="0">
                <a:latin typeface="Times New Roman" pitchFamily="18" charset="0"/>
                <a:cs typeface="Times New Roman" pitchFamily="18" charset="0"/>
              </a:rPr>
              <a:t>华东院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2019,3,7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Alignment and installation 2027,1-2030,9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Alignment and installation scheme is based on HDEC CPM.</a:t>
            </a:r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484441" y="127715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9342" y="128021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3386148" y="127751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</a:t>
            </a: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4"/>
          <p:cNvSpPr txBox="1"/>
          <p:nvPr/>
        </p:nvSpPr>
        <p:spPr>
          <a:xfrm>
            <a:off x="4810530" y="128905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2027</a:t>
            </a: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4"/>
          <p:cNvSpPr txBox="1"/>
          <p:nvPr/>
        </p:nvSpPr>
        <p:spPr>
          <a:xfrm>
            <a:off x="6387978" y="127665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2028</a:t>
            </a: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7812360" y="128905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2029</a:t>
            </a:r>
            <a:endParaRPr lang="en-A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0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1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network construction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718992" y="980728"/>
            <a:ext cx="7812416" cy="48965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Tunnel length 109.55km</a:t>
            </a:r>
            <a:r>
              <a:rPr lang="zh-CN" alt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100.034km main ring + 6.64kmIR booster tunnel + 1.21km Linac + 0.06km DR+ 1.07km BT + 2X0.268km BT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Control network: along the tunnel, every 6m one section, each section 4 points, number of total points is 73036.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Construction after tunnel lining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team 3~4 persons, one team one section 2.5h, 12h/day,  18259 sections will devote 16 teams, 9 months.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Control network construction will parallel with tunnel lining. About 2 months later than lining.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tunnel civil construction is divided into two phases, control network construction will follow it.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None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first phase: </a:t>
            </a:r>
            <a:r>
              <a:rPr lang="en-US" altLang="zh-CN" sz="1800" dirty="0" smtClean="0"/>
              <a:t>2027,1,1—2027,9,30     8 teams, 9 months   230m/day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None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second phase: </a:t>
            </a:r>
            <a:r>
              <a:rPr lang="en-US" altLang="zh-CN" sz="1800" dirty="0" smtClean="0"/>
              <a:t>2027,10,1—2028,8,30     </a:t>
            </a:r>
            <a:r>
              <a:rPr lang="en-US" altLang="zh-CN" sz="1800" dirty="0"/>
              <a:t>8 teams</a:t>
            </a:r>
            <a:r>
              <a:rPr lang="en-US" altLang="zh-CN" sz="1800" dirty="0" smtClean="0"/>
              <a:t>, </a:t>
            </a:r>
            <a:r>
              <a:rPr lang="en-US" altLang="zh-CN" sz="1800" dirty="0" smtClean="0"/>
              <a:t>11 </a:t>
            </a:r>
            <a:r>
              <a:rPr lang="en-US" altLang="zh-CN" sz="1800" dirty="0" smtClean="0"/>
              <a:t>months,  ended </a:t>
            </a:r>
            <a:r>
              <a:rPr lang="en-US" altLang="zh-CN" sz="1800" dirty="0" smtClean="0"/>
              <a:t>2 months later </a:t>
            </a:r>
            <a:r>
              <a:rPr lang="en-US" altLang="zh-CN" sz="1800" dirty="0" smtClean="0"/>
              <a:t>than that of tunnel </a:t>
            </a:r>
            <a:r>
              <a:rPr lang="en-US" altLang="zh-CN" sz="1800" dirty="0" smtClean="0"/>
              <a:t>lining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-358775" eaLnBrk="1" hangingPunct="1"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endParaRPr lang="en-GB" altLang="zh-CN" sz="18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endParaRPr lang="zh-CN" altLang="en-US" sz="1800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2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3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4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5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10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11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network measurement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714348" y="928670"/>
            <a:ext cx="7925652" cy="53806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Backbone control network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To satisfy the </a:t>
            </a:r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intervisible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requirement, the distance between adjacent section is about 220m.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About 996 points in the whole tunnel.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Use total station forced center on each point, total 996 stations.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One team  5 stations / day.</a:t>
            </a:r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 startAt="2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Level control network measurement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Use back and forth measurement method for every kilometer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The back and forth  sight distances are 18m each.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The level route length is </a:t>
            </a:r>
            <a:r>
              <a:rPr lang="en-US" sz="1800" dirty="0" smtClean="0"/>
              <a:t>109550 X2=219km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One team 4km / day.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 startAt="3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Tunnel control network measurement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laser tracker, </a:t>
            </a:r>
            <a:r>
              <a:rPr lang="en-US" altLang="zh-CN" sz="1800" dirty="0"/>
              <a:t>18259 sections, 18259 X2=36518 stations</a:t>
            </a:r>
            <a:r>
              <a:rPr lang="en-US" altLang="zh-CN" sz="1800" dirty="0" smtClean="0"/>
              <a:t>.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team 10 stations / day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zh-CN" sz="1800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  <a:defRPr/>
            </a:pPr>
            <a:endParaRPr lang="zh-CN" altLang="en-US" sz="1800" dirty="0" smtClean="0">
              <a:latin typeface="Times New Roman" pitchFamily="18" charset="0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12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13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14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215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03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03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04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Control network measurement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539552" y="785224"/>
            <a:ext cx="8100448" cy="60281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Control network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measurement will parallel  with  the control network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construction and civil construction.</a:t>
            </a:r>
          </a:p>
          <a:p>
            <a:pPr marL="358775" lvl="1" indent="-358775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Considering  the complexity of civil construction,  measurement area should away from civil construction area. devote 20 months for control network measurement. </a:t>
            </a:r>
          </a:p>
          <a:p>
            <a:pPr marL="358775" lvl="1" indent="-358775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2 months after the start of control network construction</a:t>
            </a:r>
          </a:p>
          <a:p>
            <a:pPr marL="358775" lvl="1" indent="-358775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 phase: </a:t>
            </a:r>
            <a:r>
              <a:rPr lang="en-US" altLang="zh-CN" sz="1800" dirty="0" smtClean="0"/>
              <a:t>2027,3,1—2027,11,30,    9 months</a:t>
            </a:r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pPr marL="758825" lvl="2" indent="-358775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Measurement : </a:t>
            </a:r>
            <a:r>
              <a:rPr lang="en-US" altLang="zh-CN" sz="1800" dirty="0" smtClean="0"/>
              <a:t> 2027,3,1—2027,10,31</a:t>
            </a:r>
            <a:r>
              <a:rPr lang="en-US" altLang="zh-CN" sz="1800" dirty="0"/>
              <a:t>,  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8 months,  ended 1 month later than control network construction.</a:t>
            </a:r>
            <a:endParaRPr lang="en-US" altLang="zh-CN" sz="1800" dirty="0" smtClean="0"/>
          </a:p>
          <a:p>
            <a:pPr marL="758825" lvl="2" indent="-358775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Tunnel network measurement 12 teams, backbone network 4 </a:t>
            </a:r>
            <a:r>
              <a:rPr lang="en-US" altLang="zh-CN" sz="1800" dirty="0"/>
              <a:t>teams, </a:t>
            </a:r>
            <a:r>
              <a:rPr lang="en-US" altLang="zh-CN" sz="1800" dirty="0" smtClean="0"/>
              <a:t>level network 4 teams.</a:t>
            </a:r>
          </a:p>
          <a:p>
            <a:pPr marL="758825" lvl="2" indent="-358775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2027,11:  one month for measurement data process.</a:t>
            </a:r>
          </a:p>
          <a:p>
            <a:pPr marL="285750" lvl="1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Second phase: </a:t>
            </a:r>
            <a:r>
              <a:rPr lang="en-US" altLang="zh-CN" sz="1800" dirty="0" smtClean="0"/>
              <a:t>2027,12,1—2028,10,31,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11 months</a:t>
            </a:r>
          </a:p>
          <a:p>
            <a:pPr marL="685800" lvl="2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Measurement: </a:t>
            </a:r>
            <a:r>
              <a:rPr lang="en-US" altLang="zh-CN" sz="1800" dirty="0" smtClean="0"/>
              <a:t>2027,12,1—2028,9,30,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months, ended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month later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than c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ontrol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network construction </a:t>
            </a:r>
            <a:endParaRPr lang="en-US" altLang="zh-CN" sz="1800" dirty="0" smtClean="0"/>
          </a:p>
          <a:p>
            <a:pPr marL="685800" lvl="2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/>
              <a:t>Tunnel </a:t>
            </a:r>
            <a:r>
              <a:rPr lang="en-US" altLang="zh-CN" sz="1800" dirty="0"/>
              <a:t>network measurement 12 teams, backbone network 4 teams, level network 4 teams</a:t>
            </a:r>
            <a:r>
              <a:rPr lang="en-US" altLang="zh-CN" sz="1800" dirty="0" smtClean="0"/>
              <a:t>.</a:t>
            </a:r>
          </a:p>
          <a:p>
            <a:pPr marL="685800" lvl="2" eaLnBrk="1" hangingPunct="1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2028,10: one month for measurement data process.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SzPct val="80000"/>
              <a:buNone/>
              <a:defRPr/>
            </a:pPr>
            <a:endParaRPr lang="en-GB" altLang="zh-CN" sz="1800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8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59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Ring 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tunnel support installation setting out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272485" y="1124744"/>
            <a:ext cx="8705430" cy="24842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Collider ring and booster will be carried out simultaneously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number: collider ring 50378 + booster 38966  = 89344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Setting out will begin after the first phase tunnel network measurement been finished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team one day 15 supports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</a:rPr>
              <a:t>2027,12,1—2029,2,28, 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months, 16 teams 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60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61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62" name="Equation" r:id="rId10" imgW="428207" imgH="666100" progId="Equation.DSMT4">
                  <p:embed/>
                </p:oleObj>
              </mc:Choice>
              <mc:Fallback>
                <p:oleObj name="Equation" r:id="rId10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63" name="Equation" r:id="rId11" imgW="428207" imgH="666100" progId="Equation.DSMT4">
                  <p:embed/>
                </p:oleObj>
              </mc:Choice>
              <mc:Fallback>
                <p:oleObj name="Equation" r:id="rId11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3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648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18000" y="212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98" name="Equation" r:id="rId4" imgW="428207" imgH="666100" progId="Equation.DSMT4">
                  <p:embed/>
                </p:oleObj>
              </mc:Choice>
              <mc:Fallback>
                <p:oleObj name="Equation" r:id="rId4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12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067175" y="213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99" name="Equation" r:id="rId6" imgW="428207" imgH="666100" progId="Equation.DSMT4">
                  <p:embed/>
                </p:oleObj>
              </mc:Choice>
              <mc:Fallback>
                <p:oleObj name="Equation" r:id="rId6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13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auto">
          <a:xfrm>
            <a:off x="360000" y="0"/>
            <a:ext cx="8280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Collider 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ring installation and alignment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467543" y="869395"/>
            <a:ext cx="8172457" cy="241558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installation </a:t>
            </a:r>
            <a:endParaRPr lang="en-US" altLang="zh-CN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number: 50378 </a:t>
            </a: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Support installation will begin one month later than support setting out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2028,1,1</a:t>
            </a:r>
            <a:r>
              <a:rPr lang="en-US" altLang="zh-CN" sz="1800" dirty="0" smtClean="0"/>
              <a:t>—2029,4,30, 16 months,  8 teams,  parallel with setting out</a:t>
            </a:r>
            <a:endParaRPr lang="en-US" altLang="zh-CN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lvl="1" indent="-358775" eaLnBrk="1" hangingPunct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+mj-lt"/>
              <a:buAutoNum type="arabicPeriod" startAt="2"/>
              <a:defRPr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Component installation and alignment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/>
          </p:nvPr>
        </p:nvGraphicFramePr>
        <p:xfrm>
          <a:off x="4168000" y="37409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00" name="Equation" r:id="rId8" imgW="428207" imgH="666100" progId="Equation.DSMT4">
                  <p:embed/>
                </p:oleObj>
              </mc:Choice>
              <mc:Fallback>
                <p:oleObj name="Equation" r:id="rId8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000" y="37409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3917175" y="3753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01" name="Equation" r:id="rId9" imgW="428207" imgH="666100" progId="Equation.DSMT4">
                  <p:embed/>
                </p:oleObj>
              </mc:Choice>
              <mc:Fallback>
                <p:oleObj name="Equation" r:id="rId9" imgW="428207" imgH="66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175" y="3753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412939"/>
              </p:ext>
            </p:extLst>
          </p:nvPr>
        </p:nvGraphicFramePr>
        <p:xfrm>
          <a:off x="1257660" y="3212976"/>
          <a:ext cx="6120679" cy="3063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364"/>
                <a:gridCol w="2590315"/>
              </a:tblGrid>
              <a:tr h="334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Component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Collider </a:t>
                      </a:r>
                      <a:r>
                        <a:rPr lang="en-US" sz="1600" kern="100" dirty="0" smtClean="0">
                          <a:effectLst/>
                        </a:rPr>
                        <a:t>Ring</a:t>
                      </a:r>
                      <a:endParaRPr lang="zh-CN" sz="1600" kern="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Dipole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2546       (13006</a:t>
                      </a:r>
                      <a:r>
                        <a:rPr lang="zh-CN" altLang="en-US" sz="1600" kern="100" dirty="0" smtClean="0">
                          <a:effectLst/>
                        </a:rPr>
                        <a:t>分段</a:t>
                      </a:r>
                      <a:r>
                        <a:rPr lang="en-US" sz="1600" kern="100" dirty="0" smtClean="0">
                          <a:effectLst/>
                        </a:rPr>
                        <a:t>)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Quadrupole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3712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Sextupole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1864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Corrector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5808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Superconducting Cavity 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240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</a:rPr>
                        <a:t>Cryomodule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40</a:t>
                      </a:r>
                      <a:r>
                        <a:rPr lang="zh-CN" sz="1600" kern="100" dirty="0">
                          <a:effectLst/>
                        </a:rPr>
                        <a:t>（</a:t>
                      </a:r>
                      <a:r>
                        <a:rPr lang="en-US" sz="1600" kern="100" dirty="0">
                          <a:effectLst/>
                        </a:rPr>
                        <a:t>11</a:t>
                      </a:r>
                      <a:r>
                        <a:rPr lang="zh-CN" sz="1600" kern="100" dirty="0">
                          <a:effectLst/>
                        </a:rPr>
                        <a:t>米）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0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Superconducting </a:t>
                      </a:r>
                      <a:r>
                        <a:rPr lang="en-US" sz="1600" kern="100" dirty="0" err="1" smtClean="0">
                          <a:effectLst/>
                        </a:rPr>
                        <a:t>quadrupole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Superconducting </a:t>
                      </a:r>
                      <a:r>
                        <a:rPr lang="en-US" sz="1600" kern="100" dirty="0" err="1" smtClean="0">
                          <a:effectLst/>
                        </a:rPr>
                        <a:t>sextupole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Solenoid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BPM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2910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6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Total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16976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95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12545</TotalTime>
  <Words>1328</Words>
  <Application>Microsoft Office PowerPoint</Application>
  <PresentationFormat>全屏显示(4:3)</PresentationFormat>
  <Paragraphs>326</Paragraphs>
  <Slides>19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Equation</vt:lpstr>
      <vt:lpstr>CEPC alignment and installation optimization  Wang Xiaolong   HDEC  CEPC Day  Jun 28 2019</vt:lpstr>
      <vt:lpstr>Contents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Lattice Layout (tentative as of April 30, 2014)</dc:title>
  <dc:creator>chengj</dc:creator>
  <cp:lastModifiedBy>1</cp:lastModifiedBy>
  <cp:revision>976</cp:revision>
  <cp:lastPrinted>2018-06-26T00:45:21Z</cp:lastPrinted>
  <dcterms:created xsi:type="dcterms:W3CDTF">2014-08-05T02:42:36Z</dcterms:created>
  <dcterms:modified xsi:type="dcterms:W3CDTF">2019-06-27T08:23:43Z</dcterms:modified>
</cp:coreProperties>
</file>