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8" r:id="rId4"/>
    <p:sldId id="279" r:id="rId5"/>
    <p:sldId id="258" r:id="rId6"/>
    <p:sldId id="294" r:id="rId7"/>
    <p:sldId id="263" r:id="rId8"/>
    <p:sldId id="282" r:id="rId9"/>
    <p:sldId id="283" r:id="rId10"/>
    <p:sldId id="297" r:id="rId11"/>
    <p:sldId id="267" r:id="rId12"/>
    <p:sldId id="299" r:id="rId13"/>
    <p:sldId id="285" r:id="rId14"/>
    <p:sldId id="312" r:id="rId15"/>
    <p:sldId id="310" r:id="rId16"/>
    <p:sldId id="286" r:id="rId17"/>
    <p:sldId id="295" r:id="rId18"/>
    <p:sldId id="296" r:id="rId19"/>
    <p:sldId id="268" r:id="rId20"/>
    <p:sldId id="269" r:id="rId21"/>
    <p:sldId id="270" r:id="rId22"/>
    <p:sldId id="298" r:id="rId23"/>
    <p:sldId id="273" r:id="rId24"/>
    <p:sldId id="275" r:id="rId25"/>
    <p:sldId id="300" r:id="rId26"/>
    <p:sldId id="301" r:id="rId27"/>
    <p:sldId id="302" r:id="rId28"/>
    <p:sldId id="305" r:id="rId29"/>
    <p:sldId id="303" r:id="rId30"/>
    <p:sldId id="306" r:id="rId31"/>
    <p:sldId id="307" r:id="rId32"/>
    <p:sldId id="308" r:id="rId33"/>
    <p:sldId id="304" r:id="rId34"/>
    <p:sldId id="309" r:id="rId35"/>
    <p:sldId id="276" r:id="rId36"/>
    <p:sldId id="288" r:id="rId37"/>
    <p:sldId id="289" r:id="rId38"/>
    <p:sldId id="290" r:id="rId39"/>
    <p:sldId id="311" r:id="rId40"/>
    <p:sldId id="291" r:id="rId41"/>
    <p:sldId id="292" r:id="rId42"/>
    <p:sldId id="261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B3E5B-CAF4-4FDB-B62B-1493E8C576B9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3096-4C32-494E-9B98-9FE9E6208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84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F123-8438-4A02-B9D2-FD5AC29D22C7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21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F123-8438-4A02-B9D2-FD5AC29D22C7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21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1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6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4AB-A4B3-466C-986C-733D4FF62E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erence-indico.kek.jp/indico/event/75/overvie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64914" cy="2387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Control system of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905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Presented by Gang Li</a:t>
            </a:r>
          </a:p>
          <a:p>
            <a:r>
              <a:rPr lang="en-US" altLang="zh-CN" sz="2800" dirty="0" smtClean="0"/>
              <a:t>CEPC Day</a:t>
            </a:r>
            <a:endParaRPr lang="en-US" altLang="zh-CN" sz="2800" dirty="0" smtClean="0"/>
          </a:p>
          <a:p>
            <a:r>
              <a:rPr lang="en-US" altLang="zh-CN" sz="2800" dirty="0"/>
              <a:t>June</a:t>
            </a:r>
            <a:r>
              <a:rPr lang="en-US" altLang="zh-CN" sz="2800" dirty="0" smtClean="0"/>
              <a:t>. 28</a:t>
            </a:r>
            <a:r>
              <a:rPr lang="en-US" altLang="zh-CN" sz="2800" baseline="30000" dirty="0" smtClean="0"/>
              <a:t>th</a:t>
            </a:r>
            <a:r>
              <a:rPr lang="en-US" altLang="zh-CN" sz="2800" dirty="0" smtClean="0"/>
              <a:t>, 2019</a:t>
            </a:r>
          </a:p>
          <a:p>
            <a:pPr algn="r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67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</a:rPr>
              <a:t>Standardization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</a:rPr>
              <a:t>Modularity </a:t>
            </a:r>
            <a:r>
              <a:rPr lang="en-US" altLang="zh-CN" dirty="0">
                <a:solidFill>
                  <a:srgbClr val="000000"/>
                </a:solidFill>
              </a:rPr>
              <a:t>and </a:t>
            </a:r>
            <a:r>
              <a:rPr lang="en-US" altLang="zh-CN" dirty="0" smtClean="0">
                <a:solidFill>
                  <a:srgbClr val="000000"/>
                </a:solidFill>
              </a:rPr>
              <a:t>Commercial </a:t>
            </a:r>
            <a:r>
              <a:rPr lang="en-US" altLang="zh-CN" dirty="0">
                <a:solidFill>
                  <a:srgbClr val="000000"/>
                </a:solidFill>
              </a:rPr>
              <a:t>products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PLC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ATCA/MTCA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Serial device servers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Blade  servers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Motion controller/Driver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etc.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 smtClean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Platform: Hardware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09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9859" y="5847008"/>
            <a:ext cx="922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Overall architecture of the control system</a:t>
            </a:r>
            <a:endParaRPr lang="zh-CN" altLang="en-US" sz="2800" dirty="0"/>
          </a:p>
        </p:txBody>
      </p:sp>
      <p:pic>
        <p:nvPicPr>
          <p:cNvPr id="8" name="图片 7" descr="Control_System_Architectu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45" y="1611085"/>
            <a:ext cx="9620518" cy="4107543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851151" y="1839913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74072"/>
              </p:ext>
            </p:extLst>
          </p:nvPr>
        </p:nvGraphicFramePr>
        <p:xfrm>
          <a:off x="911424" y="1974304"/>
          <a:ext cx="7998133" cy="397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Visio" r:id="rId3" imgW="5837471" imgH="5129008" progId="Visio.Drawing.11">
                  <p:embed/>
                </p:oleObj>
              </mc:Choice>
              <mc:Fallback>
                <p:oleObj name="Visio" r:id="rId3" imgW="5837471" imgH="51290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1974304"/>
                        <a:ext cx="7998133" cy="3974976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04306"/>
              </p:ext>
            </p:extLst>
          </p:nvPr>
        </p:nvGraphicFramePr>
        <p:xfrm>
          <a:off x="8968152" y="1974326"/>
          <a:ext cx="2825312" cy="396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Organization Chart" r:id="rId5" imgW="1879560" imgH="4063680" progId="OrgPlusWOPX.4">
                  <p:embed followColorScheme="full"/>
                </p:oleObj>
              </mc:Choice>
              <mc:Fallback>
                <p:oleObj name="Organization Chart" r:id="rId5" imgW="1879560" imgH="406368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8152" y="1974326"/>
                        <a:ext cx="2825312" cy="396746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9859" y="6026888"/>
            <a:ext cx="922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IOC architecture of the control system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60" y="1569188"/>
            <a:ext cx="80318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Center control system</a:t>
            </a:r>
          </a:p>
          <a:p>
            <a:pPr lvl="1"/>
            <a:r>
              <a:rPr lang="en-US" altLang="zh-CN" dirty="0" smtClean="0"/>
              <a:t>Management and operation of IOCs/OPIs</a:t>
            </a:r>
            <a:endParaRPr lang="en-US" altLang="zh-CN" dirty="0"/>
          </a:p>
          <a:p>
            <a:pPr lvl="1"/>
            <a:r>
              <a:rPr lang="en-US" altLang="zh-CN" dirty="0" smtClean="0"/>
              <a:t>Server and management of High level software</a:t>
            </a:r>
            <a:endParaRPr lang="en-US" altLang="zh-CN" dirty="0"/>
          </a:p>
          <a:p>
            <a:pPr lvl="1"/>
            <a:r>
              <a:rPr lang="en-US" altLang="zh-CN" dirty="0" smtClean="0"/>
              <a:t>CA/PVA Gateway</a:t>
            </a:r>
          </a:p>
          <a:p>
            <a:pPr lvl="1"/>
            <a:r>
              <a:rPr lang="en-US" altLang="zh-CN" dirty="0" smtClean="0"/>
              <a:t>CSS, </a:t>
            </a:r>
            <a:r>
              <a:rPr lang="en-US" altLang="zh-CN" dirty="0" err="1" smtClean="0"/>
              <a:t>caQtDM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PyDM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etc</a:t>
            </a:r>
            <a:endParaRPr lang="en-US" altLang="zh-CN" dirty="0"/>
          </a:p>
          <a:p>
            <a:pPr lvl="1"/>
            <a:r>
              <a:rPr lang="en-US" altLang="zh-CN" dirty="0" smtClean="0"/>
              <a:t>Data Archiver</a:t>
            </a:r>
            <a:endParaRPr lang="en-US" altLang="zh-CN" dirty="0"/>
          </a:p>
          <a:p>
            <a:pPr lvl="1"/>
            <a:r>
              <a:rPr lang="en-US" altLang="zh-CN" dirty="0" smtClean="0"/>
              <a:t>Alarming system</a:t>
            </a:r>
          </a:p>
          <a:p>
            <a:pPr lvl="1"/>
            <a:r>
              <a:rPr lang="en-US" altLang="zh-CN" dirty="0" smtClean="0"/>
              <a:t>Issue information of machine on Web/ instant tools(</a:t>
            </a:r>
            <a:r>
              <a:rPr lang="en-US" altLang="zh-CN" dirty="0" err="1" smtClean="0"/>
              <a:t>weChat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en-US" altLang="zh-CN" dirty="0" err="1"/>
              <a:t>Elog</a:t>
            </a:r>
            <a:endParaRPr lang="en-US" altLang="zh-CN" dirty="0"/>
          </a:p>
          <a:p>
            <a:pPr lvl="1"/>
            <a:r>
              <a:rPr lang="en-US" altLang="zh-CN" dirty="0"/>
              <a:t>Issue </a:t>
            </a:r>
            <a:r>
              <a:rPr lang="en-US" altLang="zh-CN" dirty="0" smtClean="0"/>
              <a:t>tracking</a:t>
            </a:r>
            <a:endParaRPr lang="en-US" altLang="zh-CN" dirty="0"/>
          </a:p>
          <a:p>
            <a:pPr lvl="1"/>
            <a:r>
              <a:rPr lang="en-US" altLang="zh-CN" dirty="0" err="1" smtClean="0"/>
              <a:t>Etc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CCS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271" y="5847008"/>
            <a:ext cx="922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Network System: three layers</a:t>
            </a:r>
            <a:endParaRPr lang="zh-CN" altLang="en-US" sz="2800" dirty="0"/>
          </a:p>
        </p:txBody>
      </p:sp>
      <p:pic>
        <p:nvPicPr>
          <p:cNvPr id="5" name="图片 4" descr="Control_System_Architecture_ne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1159" y="1392244"/>
            <a:ext cx="8440615" cy="426495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H</a:t>
            </a:r>
            <a:r>
              <a:rPr lang="en-US" altLang="zh-CN" dirty="0" smtClean="0"/>
              <a:t>igh-level software : Database/CA(PVA) interface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Any important data throughout the entire life cycle </a:t>
            </a:r>
            <a:r>
              <a:rPr lang="en-US" altLang="zh-CN" dirty="0" smtClean="0"/>
              <a:t>of an accelerator should </a:t>
            </a:r>
            <a:r>
              <a:rPr lang="en-US" altLang="zh-CN" dirty="0"/>
              <a:t>be captured systematically and stored </a:t>
            </a:r>
            <a:r>
              <a:rPr lang="en-US" altLang="zh-CN" dirty="0" smtClean="0"/>
              <a:t>persistently</a:t>
            </a:r>
            <a:endParaRPr lang="en-US" altLang="zh-CN" dirty="0" smtClean="0">
              <a:sym typeface="Symbo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7" y="3015085"/>
            <a:ext cx="8505372" cy="324057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51200" y="6299197"/>
            <a:ext cx="4630057" cy="46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200" b="1" dirty="0" smtClean="0"/>
              <a:t>High-Level software Architecture</a:t>
            </a:r>
            <a:endParaRPr lang="zh-CN" altLang="en-US" sz="2200" b="1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6492"/>
            <a:ext cx="10515600" cy="467013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i="1" dirty="0" smtClean="0"/>
              <a:t>Prototypes of database based on the current requirement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i="1" dirty="0" smtClean="0"/>
              <a:t>Parameter </a:t>
            </a:r>
            <a:r>
              <a:rPr lang="en-US" altLang="zh-CN" i="1" dirty="0"/>
              <a:t>Database</a:t>
            </a:r>
            <a:r>
              <a:rPr lang="en-US" altLang="zh-CN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K</a:t>
            </a:r>
            <a:r>
              <a:rPr lang="en-US" altLang="zh-CN" dirty="0" smtClean="0"/>
              <a:t>eep </a:t>
            </a:r>
            <a:r>
              <a:rPr lang="en-US" altLang="zh-CN" dirty="0"/>
              <a:t>track of all </a:t>
            </a:r>
            <a:r>
              <a:rPr lang="en-US" altLang="zh-CN" dirty="0" smtClean="0"/>
              <a:t>important physics </a:t>
            </a:r>
            <a:r>
              <a:rPr lang="en-US" altLang="zh-CN" dirty="0"/>
              <a:t>and equipment parameters consistently </a:t>
            </a:r>
            <a:r>
              <a:rPr lang="en-US" altLang="zh-CN" dirty="0" smtClean="0"/>
              <a:t> </a:t>
            </a:r>
            <a:r>
              <a:rPr lang="en-US" altLang="zh-CN" dirty="0"/>
              <a:t>for an accelerator during the busy design period 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altLang="zh-CN" i="1" dirty="0"/>
              <a:t>Naming Convention Database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500" dirty="0"/>
              <a:t>For</a:t>
            </a:r>
            <a:r>
              <a:rPr lang="en-US" altLang="zh-CN" dirty="0"/>
              <a:t> a large accelerator </a:t>
            </a:r>
            <a:r>
              <a:rPr lang="en-US" altLang="zh-CN" dirty="0" smtClean="0"/>
              <a:t>project, everything has </a:t>
            </a:r>
            <a:r>
              <a:rPr lang="en-US" altLang="zh-CN" dirty="0"/>
              <a:t>to be named according to strict rules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i="1" dirty="0"/>
              <a:t>Magnet Database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C</a:t>
            </a:r>
            <a:r>
              <a:rPr lang="en-US" altLang="zh-CN" dirty="0" smtClean="0"/>
              <a:t>apture and </a:t>
            </a:r>
            <a:r>
              <a:rPr lang="en-US" altLang="zh-CN" dirty="0"/>
              <a:t>store all essential </a:t>
            </a:r>
            <a:r>
              <a:rPr lang="en-US" altLang="zh-CN" dirty="0" smtClean="0"/>
              <a:t>data, including a </a:t>
            </a:r>
            <a:r>
              <a:rPr lang="en-US" altLang="zh-CN" dirty="0"/>
              <a:t>few particular magnet measurement</a:t>
            </a:r>
            <a:br>
              <a:rPr lang="en-US" altLang="zh-CN" dirty="0"/>
            </a:br>
            <a:r>
              <a:rPr lang="en-US" altLang="zh-CN" dirty="0"/>
              <a:t>methods </a:t>
            </a:r>
            <a:r>
              <a:rPr lang="en-US" altLang="zh-CN" dirty="0" smtClean="0"/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i="1" dirty="0"/>
              <a:t>Equipment Database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Store all </a:t>
            </a:r>
            <a:r>
              <a:rPr lang="en-US" altLang="zh-CN" dirty="0"/>
              <a:t>equipment </a:t>
            </a:r>
            <a:r>
              <a:rPr lang="en-US" altLang="zh-CN" dirty="0" smtClean="0"/>
              <a:t>including </a:t>
            </a:r>
            <a:r>
              <a:rPr lang="en-US" altLang="zh-CN" dirty="0"/>
              <a:t>spared parts 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altLang="zh-CN" i="1" dirty="0" smtClean="0"/>
              <a:t>Lattice and Model Database</a:t>
            </a:r>
            <a:r>
              <a:rPr lang="en-US" altLang="zh-CN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Keep design lattices and their corresponding model calculation </a:t>
            </a:r>
            <a:r>
              <a:rPr lang="en-US" altLang="zh-CN" dirty="0" smtClean="0"/>
              <a:t>data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H</a:t>
            </a:r>
            <a:r>
              <a:rPr lang="en-US" altLang="zh-CN" dirty="0" smtClean="0"/>
              <a:t>igh-level software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XAL: SNS, CSNS, J-</a:t>
            </a:r>
            <a:r>
              <a:rPr lang="en-US" altLang="zh-CN" dirty="0" err="1" smtClean="0"/>
              <a:t>Parc</a:t>
            </a:r>
            <a:r>
              <a:rPr lang="en-US" altLang="zh-CN" dirty="0" smtClean="0"/>
              <a:t>, FRIB,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SAD: TRISTAN</a:t>
            </a:r>
            <a:r>
              <a:rPr lang="en-US" altLang="zh-CN" dirty="0"/>
              <a:t>, KEK-ATF, SLAC-FFTB, KEKB, Photon Factory, J-PARC, BEPC-II, and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, </a:t>
            </a:r>
            <a:r>
              <a:rPr lang="en-US" altLang="zh-CN" dirty="0"/>
              <a:t>It has been also used for deign works of future machines such as Muon Collider, </a:t>
            </a:r>
            <a:r>
              <a:rPr lang="en-US" altLang="zh-CN" dirty="0">
                <a:solidFill>
                  <a:srgbClr val="FF0000"/>
                </a:solidFill>
              </a:rPr>
              <a:t>ILC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CEPC</a:t>
            </a:r>
            <a:r>
              <a:rPr lang="en-US" altLang="zh-CN" dirty="0"/>
              <a:t>, and </a:t>
            </a:r>
            <a:r>
              <a:rPr lang="en-US" altLang="zh-CN" dirty="0" smtClean="0">
                <a:solidFill>
                  <a:srgbClr val="FF0000"/>
                </a:solidFill>
              </a:rPr>
              <a:t>FCC-</a:t>
            </a:r>
            <a:r>
              <a:rPr lang="en-US" altLang="zh-CN" dirty="0" err="1" smtClean="0">
                <a:solidFill>
                  <a:srgbClr val="FF0000"/>
                </a:solidFill>
              </a:rPr>
              <a:t>ee</a:t>
            </a:r>
            <a:r>
              <a:rPr lang="en-US" altLang="zh-CN" dirty="0" smtClean="0"/>
              <a:t>.</a:t>
            </a:r>
            <a:r>
              <a:rPr lang="zh-CN" altLang="en-US" dirty="0" smtClean="0"/>
              <a:t>（</a:t>
            </a:r>
            <a:r>
              <a:rPr lang="en-US" altLang="zh-CN" i="1" u="sng" dirty="0" smtClean="0">
                <a:solidFill>
                  <a:srgbClr val="0070C0"/>
                </a:solidFill>
              </a:rPr>
              <a:t>From web</a:t>
            </a:r>
            <a:r>
              <a:rPr lang="zh-CN" altLang="en-US" i="1" u="sng" dirty="0" smtClean="0">
                <a:solidFill>
                  <a:srgbClr val="0070C0"/>
                </a:solidFill>
              </a:rPr>
              <a:t>：</a:t>
            </a:r>
            <a:r>
              <a:rPr lang="en-US" altLang="zh-CN" i="1" u="sng" dirty="0">
                <a:solidFill>
                  <a:srgbClr val="0070C0"/>
                </a:solidFill>
                <a:hlinkClick r:id="rId2"/>
              </a:rPr>
              <a:t>https://conference-indico.kek.jp/indico/event/75/overview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Interface between SAD and EPICS: </a:t>
            </a:r>
            <a:r>
              <a:rPr lang="en-US" altLang="zh-CN" dirty="0" smtClean="0">
                <a:solidFill>
                  <a:srgbClr val="FF0000"/>
                </a:solidFill>
              </a:rPr>
              <a:t>CA-&gt;PVA</a:t>
            </a:r>
            <a:r>
              <a:rPr lang="en-US" altLang="zh-CN" dirty="0" smtClean="0"/>
              <a:t>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PS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6" y="1427843"/>
            <a:ext cx="4981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17" y="1776185"/>
            <a:ext cx="49911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48" y="1970768"/>
            <a:ext cx="50101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557360"/>
            <a:ext cx="4962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Accelerate from 10/20GeV to 120GeV.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Magnets’ power supply co-ramping within an accuracy of tens of </a:t>
            </a:r>
            <a:r>
              <a:rPr lang="en-US" altLang="zh-CN" dirty="0" smtClean="0">
                <a:sym typeface="Symbol"/>
              </a:rPr>
              <a:t>s.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>
                <a:sym typeface="Symbol"/>
              </a:rPr>
              <a:t>Two methods of PS ramping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Symbol"/>
              </a:rPr>
              <a:t>Waveform can be pre-downloaded into the front end controller, then co-ramping starts with an synchronized signal.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Symbol"/>
              </a:rPr>
              <a:t>Waveform can be written into the front end controller in real time with an deterministic latency.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>
                <a:sym typeface="Symbol"/>
              </a:rPr>
              <a:t>High reliability and high availability (Redundancy).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PS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Requirement and Scope of the CEPC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Requirement information of controlled devices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Control system and sub-system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35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972" y="5847008"/>
            <a:ext cx="114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Redundant IOCs for power-supply controls</a:t>
            </a:r>
            <a:endParaRPr lang="zh-CN" altLang="en-US" sz="28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PS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5122" name="Picture 2" descr="D:\fromX220_D\CEPC2014\CEPC-TDR\冗余IOC-电源控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2040905"/>
            <a:ext cx="9985829" cy="28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03632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Tightly related to the accelerator design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Stop beam or steer beam to dump, when key device or sub-system is  a fault or abnormal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Generally, the structure of MPS=EPS (</a:t>
            </a:r>
            <a:r>
              <a:rPr lang="en-US" altLang="zh-CN" dirty="0"/>
              <a:t>PLC</a:t>
            </a:r>
            <a:r>
              <a:rPr lang="en-US" altLang="zh-CN" dirty="0" smtClean="0"/>
              <a:t>)+FPS (</a:t>
            </a:r>
            <a:r>
              <a:rPr lang="en-US" altLang="zh-CN" dirty="0"/>
              <a:t>FPGA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MPS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6146" name="Picture 2" descr="D:\fromX220_D\CEPC2014\CEPC-TDR\CEPC控制M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3341010"/>
            <a:ext cx="6326187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85215" y="1448790"/>
            <a:ext cx="11183231" cy="4932537"/>
          </a:xfrm>
        </p:spPr>
        <p:txBody>
          <a:bodyPr>
            <a:normAutofit/>
          </a:bodyPr>
          <a:lstStyle/>
          <a:p>
            <a:pPr lvl="1"/>
            <a:r>
              <a:rPr lang="en-US" altLang="zh-CN" dirty="0"/>
              <a:t>PLC </a:t>
            </a:r>
            <a:r>
              <a:rPr lang="en-US" altLang="zh-CN" dirty="0" smtClean="0"/>
              <a:t>for slow inputs, a response time of tens of ms is defined.</a:t>
            </a:r>
          </a:p>
          <a:p>
            <a:pPr lvl="2"/>
            <a:r>
              <a:rPr lang="en-US" altLang="zh-CN" dirty="0" smtClean="0"/>
              <a:t>The actuators are RF power ramp down and shutdown of electron gun. </a:t>
            </a:r>
          </a:p>
          <a:p>
            <a:pPr lvl="2"/>
            <a:r>
              <a:rPr lang="en-US" altLang="zh-CN" dirty="0" smtClean="0"/>
              <a:t>Preliminary name : Equipment Protection System (</a:t>
            </a:r>
            <a:r>
              <a:rPr lang="en-US" altLang="zh-CN" dirty="0" smtClean="0">
                <a:solidFill>
                  <a:srgbClr val="FF0000"/>
                </a:solidFill>
              </a:rPr>
              <a:t>EPS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 smtClean="0"/>
              <a:t>FPGA for fast inputs, a response time of tens of micro seconds is defined. </a:t>
            </a:r>
          </a:p>
          <a:p>
            <a:pPr lvl="2"/>
            <a:r>
              <a:rPr lang="en-US" altLang="zh-CN" dirty="0" smtClean="0"/>
              <a:t>The actuators are RF power off and shutdown of electron gun.</a:t>
            </a:r>
          </a:p>
          <a:p>
            <a:pPr lvl="2"/>
            <a:r>
              <a:rPr lang="en-US" altLang="zh-CN" dirty="0" smtClean="0"/>
              <a:t>Preliminary name : Fast Protection System (</a:t>
            </a:r>
            <a:r>
              <a:rPr lang="en-US" altLang="zh-CN" dirty="0" smtClean="0">
                <a:solidFill>
                  <a:srgbClr val="FF0000"/>
                </a:solidFill>
              </a:rPr>
              <a:t>FPS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 smtClean="0"/>
              <a:t>Individual systems for loose coupling, easy implementation and debug.</a:t>
            </a:r>
          </a:p>
        </p:txBody>
      </p:sp>
      <p:pic>
        <p:nvPicPr>
          <p:cNvPr id="7" name="图片 6" descr="EPS结构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159" y="4156362"/>
            <a:ext cx="3867484" cy="2212499"/>
          </a:xfrm>
          <a:prstGeom prst="rect">
            <a:avLst/>
          </a:prstGeom>
        </p:spPr>
      </p:pic>
      <p:pic>
        <p:nvPicPr>
          <p:cNvPr id="8" name="图片 7" descr="FPS0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4559" y="4150948"/>
            <a:ext cx="3669476" cy="208359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1935675" y="6412677"/>
            <a:ext cx="2481944" cy="35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 smtClean="0"/>
              <a:t>EPS based on PLC</a:t>
            </a:r>
            <a:endParaRPr lang="zh-CN" altLang="en-US" sz="2000" b="1" dirty="0">
              <a:solidFill>
                <a:srgbClr val="3333FF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7243950" y="6345111"/>
            <a:ext cx="2481944" cy="35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 smtClean="0"/>
              <a:t>FPS based on FPGA</a:t>
            </a:r>
            <a:endParaRPr lang="zh-CN" altLang="en-US" sz="2000" b="1" dirty="0">
              <a:solidFill>
                <a:srgbClr val="3333FF"/>
              </a:solidFill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MPS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73" y="4170875"/>
            <a:ext cx="5103376" cy="20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46" y="2944907"/>
            <a:ext cx="6313713" cy="381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For fast and accurate fault diagnostics.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Both hardware and software works.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Tightly related to the devices’ controls.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Accurate timestamp needed.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Global trigger, global clocks, global timing, analysis software …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Post Mortem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972" y="5847008"/>
            <a:ext cx="114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Preliminary design of post mortem</a:t>
            </a:r>
            <a:endParaRPr lang="zh-CN" altLang="en-US" sz="2800" dirty="0"/>
          </a:p>
        </p:txBody>
      </p:sp>
      <p:pic>
        <p:nvPicPr>
          <p:cNvPr id="5" name="图片 4" descr="Post_morte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103" y="1520041"/>
            <a:ext cx="10303098" cy="418011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PM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Vacuum CS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3" y="1833789"/>
            <a:ext cx="11487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5595" y="4557486"/>
            <a:ext cx="468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Vacuum </a:t>
            </a:r>
            <a:r>
              <a:rPr lang="en-US" altLang="zh-CN" sz="2400" dirty="0" err="1" smtClean="0">
                <a:latin typeface="+mj-ea"/>
                <a:ea typeface="+mj-ea"/>
              </a:rPr>
              <a:t>Gague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r>
              <a:rPr lang="en-US" altLang="zh-CN" sz="2400" dirty="0" smtClean="0">
                <a:latin typeface="+mj-ea"/>
                <a:ea typeface="+mj-ea"/>
              </a:rPr>
              <a:t>7000</a:t>
            </a:r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Valve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r>
              <a:rPr lang="en-US" altLang="zh-CN" sz="2400" dirty="0" smtClean="0">
                <a:latin typeface="+mj-ea"/>
                <a:ea typeface="+mj-ea"/>
              </a:rPr>
              <a:t>1598</a:t>
            </a:r>
          </a:p>
          <a:p>
            <a:r>
              <a:rPr lang="en-US" altLang="zh-CN" sz="2400" dirty="0" smtClean="0">
                <a:latin typeface="+mj-ea"/>
                <a:ea typeface="+mj-ea"/>
              </a:rPr>
              <a:t>Temperature sensor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r>
              <a:rPr lang="en-US" altLang="zh-CN" sz="2400" dirty="0" smtClean="0">
                <a:latin typeface="+mj-ea"/>
                <a:ea typeface="+mj-ea"/>
              </a:rPr>
              <a:t>102500</a:t>
            </a:r>
          </a:p>
          <a:p>
            <a:r>
              <a:rPr lang="en-US" altLang="zh-CN" sz="2400" dirty="0" smtClean="0">
                <a:latin typeface="+mj-ea"/>
                <a:ea typeface="+mj-ea"/>
              </a:rPr>
              <a:t>Ion pump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r>
              <a:rPr lang="en-US" altLang="zh-CN" sz="2400" dirty="0" smtClean="0">
                <a:latin typeface="+mj-ea"/>
                <a:ea typeface="+mj-ea"/>
              </a:rPr>
              <a:t>32130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9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Monitor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Interlock policy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Operating policy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Vacuum CS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264529" y="1853666"/>
            <a:ext cx="5975350" cy="3749675"/>
            <a:chOff x="1205" y="1488"/>
            <a:chExt cx="2851" cy="2081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498" y="1488"/>
              <a:ext cx="756" cy="592"/>
              <a:chOff x="2522" y="1488"/>
              <a:chExt cx="756" cy="592"/>
            </a:xfrm>
          </p:grpSpPr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2930" y="1912"/>
                <a:ext cx="12" cy="168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2522" y="1642"/>
                <a:ext cx="756" cy="281"/>
              </a:xfrm>
              <a:prstGeom prst="rect">
                <a:avLst/>
              </a:prstGeom>
              <a:solidFill>
                <a:srgbClr val="FFFF99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14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zh-CN" sz="1300" b="1">
                    <a:solidFill>
                      <a:srgbClr val="000000"/>
                    </a:solidFill>
                    <a:latin typeface="Times New Roman" pitchFamily="18" charset="0"/>
                  </a:rPr>
                  <a:t>OPI</a:t>
                </a:r>
                <a:endParaRPr lang="en-US" altLang="zh-CN">
                  <a:latin typeface="Times New Roman" pitchFamily="18" charset="0"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36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zh-CN" altLang="en-US" sz="1200" b="1">
                    <a:solidFill>
                      <a:srgbClr val="000000"/>
                    </a:solidFill>
                    <a:latin typeface="宋体" pitchFamily="2" charset="-122"/>
                  </a:rPr>
                  <a:t>中央控制室</a:t>
                </a:r>
                <a:endParaRPr lang="zh-CN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273" y="1488"/>
              <a:ext cx="792" cy="420"/>
              <a:chOff x="1297" y="1488"/>
              <a:chExt cx="792" cy="420"/>
            </a:xfrm>
          </p:grpSpPr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1297" y="1632"/>
                <a:ext cx="792" cy="276"/>
              </a:xfrm>
              <a:prstGeom prst="rect">
                <a:avLst/>
              </a:prstGeom>
              <a:solidFill>
                <a:srgbClr val="FFFF99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1680" y="1728"/>
                <a:ext cx="14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zh-CN" sz="1300" b="1">
                    <a:solidFill>
                      <a:srgbClr val="000000"/>
                    </a:solidFill>
                    <a:latin typeface="Times New Roman" pitchFamily="18" charset="0"/>
                  </a:rPr>
                  <a:t>OPI</a:t>
                </a:r>
                <a:endParaRPr lang="en-US" altLang="zh-CN">
                  <a:latin typeface="Times New Roman" pitchFamily="18" charset="0"/>
                </a:endParaRPr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1538" y="1488"/>
                <a:ext cx="291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zh-CN" altLang="en-US" sz="1200" b="1" dirty="0">
                    <a:solidFill>
                      <a:srgbClr val="000000"/>
                    </a:solidFill>
                    <a:latin typeface="宋体" pitchFamily="2" charset="-122"/>
                  </a:rPr>
                  <a:t>本地控制</a:t>
                </a:r>
                <a:endParaRPr lang="zh-CN" altLang="en-US" dirty="0"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2337" y="2235"/>
              <a:ext cx="768" cy="309"/>
            </a:xfrm>
            <a:prstGeom prst="rect">
              <a:avLst/>
            </a:prstGeom>
            <a:solidFill>
              <a:srgbClr val="FFFF99"/>
            </a:solidFill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1272" y="2784"/>
              <a:ext cx="872" cy="324"/>
            </a:xfrm>
            <a:prstGeom prst="rect">
              <a:avLst/>
            </a:prstGeom>
            <a:solidFill>
              <a:srgbClr val="FFFF99"/>
            </a:solidFill>
            <a:ln w="4763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390" y="2885"/>
              <a:ext cx="5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300" b="1" dirty="0" smtClean="0">
                  <a:solidFill>
                    <a:srgbClr val="000000"/>
                  </a:solidFill>
                  <a:latin typeface="宋体" pitchFamily="2" charset="-122"/>
                </a:rPr>
                <a:t>PLC/IO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666" y="1914"/>
              <a:ext cx="12" cy="88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362" y="2784"/>
              <a:ext cx="743" cy="324"/>
            </a:xfrm>
            <a:prstGeom prst="rect">
              <a:avLst/>
            </a:prstGeom>
            <a:solidFill>
              <a:srgbClr val="FFFF99"/>
            </a:solidFill>
            <a:ln w="4763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97" y="2877"/>
              <a:ext cx="63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1300" b="1" dirty="0" smtClean="0">
                  <a:solidFill>
                    <a:srgbClr val="000000"/>
                  </a:solidFill>
                  <a:latin typeface="宋体" pitchFamily="2" charset="-122"/>
                </a:rPr>
                <a:t>真空计电源控制器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3264" y="2796"/>
              <a:ext cx="784" cy="324"/>
            </a:xfrm>
            <a:prstGeom prst="rect">
              <a:avLst/>
            </a:prstGeom>
            <a:solidFill>
              <a:srgbClr val="FFFF99"/>
            </a:solidFill>
            <a:ln w="4763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3330" y="2894"/>
              <a:ext cx="63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1300" b="1" dirty="0">
                  <a:solidFill>
                    <a:srgbClr val="000000"/>
                  </a:solidFill>
                  <a:latin typeface="宋体" pitchFamily="2" charset="-122"/>
                </a:rPr>
                <a:t>离子泵</a:t>
              </a:r>
              <a:r>
                <a:rPr lang="zh-CN" altLang="en-US" sz="1300" b="1" dirty="0" smtClean="0">
                  <a:solidFill>
                    <a:srgbClr val="000000"/>
                  </a:solidFill>
                  <a:latin typeface="宋体" pitchFamily="2" charset="-122"/>
                </a:rPr>
                <a:t>电源控制器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2920" y="2544"/>
              <a:ext cx="22" cy="146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935" y="2676"/>
              <a:ext cx="717" cy="17"/>
            </a:xfrm>
            <a:custGeom>
              <a:avLst/>
              <a:gdLst>
                <a:gd name="T0" fmla="*/ 0 w 717"/>
                <a:gd name="T1" fmla="*/ 0 h 17"/>
                <a:gd name="T2" fmla="*/ 0 w 717"/>
                <a:gd name="T3" fmla="*/ 11 h 17"/>
                <a:gd name="T4" fmla="*/ 717 w 717"/>
                <a:gd name="T5" fmla="*/ 17 h 17"/>
                <a:gd name="T6" fmla="*/ 717 w 717"/>
                <a:gd name="T7" fmla="*/ 6 h 17"/>
                <a:gd name="T8" fmla="*/ 0 w 7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7" h="17">
                  <a:moveTo>
                    <a:pt x="0" y="0"/>
                  </a:moveTo>
                  <a:lnTo>
                    <a:pt x="0" y="11"/>
                  </a:lnTo>
                  <a:lnTo>
                    <a:pt x="717" y="17"/>
                  </a:lnTo>
                  <a:lnTo>
                    <a:pt x="71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3264" y="2560"/>
              <a:ext cx="20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1200" b="1" dirty="0" smtClean="0">
                  <a:solidFill>
                    <a:srgbClr val="6666FF"/>
                  </a:solidFill>
                  <a:latin typeface="Times New Roman" pitchFamily="18" charset="0"/>
                </a:rPr>
                <a:t>RS232</a:t>
              </a:r>
              <a:endParaRPr lang="en-US" altLang="zh-CN" dirty="0">
                <a:latin typeface="Times New Roman" pitchFamily="18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2362" y="2677"/>
              <a:ext cx="20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1200" b="1" dirty="0" smtClean="0">
                  <a:solidFill>
                    <a:srgbClr val="6666FF"/>
                  </a:solidFill>
                  <a:latin typeface="Times New Roman" pitchFamily="18" charset="0"/>
                </a:rPr>
                <a:t>RS232</a:t>
              </a:r>
              <a:endParaRPr lang="en-US" altLang="zh-CN" dirty="0">
                <a:latin typeface="Times New Roman" pitchFamily="18" charset="0"/>
              </a:endParaRP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 rot="16200000">
              <a:off x="1443" y="2472"/>
              <a:ext cx="31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1200" b="1" dirty="0" smtClean="0">
                  <a:solidFill>
                    <a:srgbClr val="00CC99"/>
                  </a:solidFill>
                  <a:latin typeface="Times New Roman" pitchFamily="18" charset="0"/>
                </a:rPr>
                <a:t>Fieldbus</a:t>
              </a:r>
              <a:endParaRPr lang="en-US" altLang="zh-CN" dirty="0">
                <a:latin typeface="Times New Roman" pitchFamily="18" charset="0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2544" y="3123"/>
              <a:ext cx="14" cy="90"/>
            </a:xfrm>
            <a:custGeom>
              <a:avLst/>
              <a:gdLst>
                <a:gd name="T0" fmla="*/ 14 w 14"/>
                <a:gd name="T1" fmla="*/ 0 h 90"/>
                <a:gd name="T2" fmla="*/ 1 w 14"/>
                <a:gd name="T3" fmla="*/ 0 h 90"/>
                <a:gd name="T4" fmla="*/ 0 w 14"/>
                <a:gd name="T5" fmla="*/ 90 h 90"/>
                <a:gd name="T6" fmla="*/ 12 w 14"/>
                <a:gd name="T7" fmla="*/ 90 h 90"/>
                <a:gd name="T8" fmla="*/ 14 w 14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0">
                  <a:moveTo>
                    <a:pt x="14" y="0"/>
                  </a:moveTo>
                  <a:lnTo>
                    <a:pt x="1" y="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2035" y="3209"/>
              <a:ext cx="521" cy="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" y="3123"/>
              <a:ext cx="65" cy="84"/>
              <a:chOff x="2008" y="3123"/>
              <a:chExt cx="65" cy="84"/>
            </a:xfrm>
          </p:grpSpPr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2035" y="3180"/>
                <a:ext cx="14" cy="27"/>
              </a:xfrm>
              <a:custGeom>
                <a:avLst/>
                <a:gdLst>
                  <a:gd name="T0" fmla="*/ 1 w 14"/>
                  <a:gd name="T1" fmla="*/ 27 h 27"/>
                  <a:gd name="T2" fmla="*/ 14 w 14"/>
                  <a:gd name="T3" fmla="*/ 27 h 27"/>
                  <a:gd name="T4" fmla="*/ 12 w 14"/>
                  <a:gd name="T5" fmla="*/ 0 h 27"/>
                  <a:gd name="T6" fmla="*/ 0 w 14"/>
                  <a:gd name="T7" fmla="*/ 0 h 27"/>
                  <a:gd name="T8" fmla="*/ 1 w 1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" y="27"/>
                    </a:moveTo>
                    <a:lnTo>
                      <a:pt x="14" y="2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2008" y="3123"/>
                <a:ext cx="65" cy="64"/>
              </a:xfrm>
              <a:custGeom>
                <a:avLst/>
                <a:gdLst>
                  <a:gd name="T0" fmla="*/ 65 w 65"/>
                  <a:gd name="T1" fmla="*/ 57 h 64"/>
                  <a:gd name="T2" fmla="*/ 25 w 65"/>
                  <a:gd name="T3" fmla="*/ 0 h 64"/>
                  <a:gd name="T4" fmla="*/ 0 w 65"/>
                  <a:gd name="T5" fmla="*/ 64 h 64"/>
                  <a:gd name="T6" fmla="*/ 65 w 65"/>
                  <a:gd name="T7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4">
                    <a:moveTo>
                      <a:pt x="65" y="57"/>
                    </a:moveTo>
                    <a:lnTo>
                      <a:pt x="25" y="0"/>
                    </a:lnTo>
                    <a:lnTo>
                      <a:pt x="0" y="64"/>
                    </a:lnTo>
                    <a:lnTo>
                      <a:pt x="65" y="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1463" y="3383"/>
              <a:ext cx="413" cy="186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44"/>
            <p:cNvSpPr>
              <a:spLocks noChangeArrowheads="1"/>
            </p:cNvSpPr>
            <p:nvPr/>
          </p:nvSpPr>
          <p:spPr bwMode="auto">
            <a:xfrm>
              <a:off x="1560" y="3434"/>
              <a:ext cx="220" cy="1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1200" b="1" dirty="0" smtClean="0">
                  <a:solidFill>
                    <a:srgbClr val="000000"/>
                  </a:solidFill>
                  <a:latin typeface="宋体" pitchFamily="2" charset="-122"/>
                </a:rPr>
                <a:t>闸板阀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2589" y="3383"/>
              <a:ext cx="413" cy="186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2682" y="3434"/>
              <a:ext cx="218" cy="1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1200" b="1" dirty="0">
                  <a:solidFill>
                    <a:srgbClr val="000000"/>
                  </a:solidFill>
                  <a:latin typeface="宋体" pitchFamily="2" charset="-122"/>
                </a:rPr>
                <a:t>真空规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3496" y="3383"/>
              <a:ext cx="415" cy="186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3592" y="3434"/>
              <a:ext cx="218" cy="1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1200" b="1" dirty="0">
                  <a:solidFill>
                    <a:srgbClr val="000000"/>
                  </a:solidFill>
                  <a:latin typeface="宋体" pitchFamily="2" charset="-122"/>
                </a:rPr>
                <a:t>离子泵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649" y="3122"/>
              <a:ext cx="12" cy="25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2792" y="3122"/>
              <a:ext cx="12" cy="25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3682" y="3131"/>
              <a:ext cx="12" cy="25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" name="Group 52"/>
            <p:cNvGrpSpPr>
              <a:grpSpLocks/>
            </p:cNvGrpSpPr>
            <p:nvPr/>
          </p:nvGrpSpPr>
          <p:grpSpPr bwMode="auto">
            <a:xfrm>
              <a:off x="1845" y="2160"/>
              <a:ext cx="1566" cy="62"/>
              <a:chOff x="1869" y="2137"/>
              <a:chExt cx="1566" cy="62"/>
            </a:xfrm>
          </p:grpSpPr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1869" y="2158"/>
                <a:ext cx="1522" cy="15"/>
              </a:xfrm>
              <a:custGeom>
                <a:avLst/>
                <a:gdLst>
                  <a:gd name="T0" fmla="*/ 0 w 1522"/>
                  <a:gd name="T1" fmla="*/ 0 h 15"/>
                  <a:gd name="T2" fmla="*/ 0 w 1522"/>
                  <a:gd name="T3" fmla="*/ 11 h 15"/>
                  <a:gd name="T4" fmla="*/ 1522 w 1522"/>
                  <a:gd name="T5" fmla="*/ 15 h 15"/>
                  <a:gd name="T6" fmla="*/ 1522 w 1522"/>
                  <a:gd name="T7" fmla="*/ 4 h 15"/>
                  <a:gd name="T8" fmla="*/ 0 w 152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2" h="15">
                    <a:moveTo>
                      <a:pt x="0" y="0"/>
                    </a:moveTo>
                    <a:lnTo>
                      <a:pt x="0" y="11"/>
                    </a:lnTo>
                    <a:lnTo>
                      <a:pt x="1522" y="15"/>
                    </a:lnTo>
                    <a:lnTo>
                      <a:pt x="15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54"/>
              <p:cNvSpPr>
                <a:spLocks/>
              </p:cNvSpPr>
              <p:nvPr/>
            </p:nvSpPr>
            <p:spPr bwMode="auto">
              <a:xfrm>
                <a:off x="3367" y="2137"/>
                <a:ext cx="68" cy="62"/>
              </a:xfrm>
              <a:custGeom>
                <a:avLst/>
                <a:gdLst>
                  <a:gd name="T0" fmla="*/ 0 w 68"/>
                  <a:gd name="T1" fmla="*/ 62 h 62"/>
                  <a:gd name="T2" fmla="*/ 68 w 68"/>
                  <a:gd name="T3" fmla="*/ 32 h 62"/>
                  <a:gd name="T4" fmla="*/ 0 w 68"/>
                  <a:gd name="T5" fmla="*/ 0 h 62"/>
                  <a:gd name="T6" fmla="*/ 0 w 68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2">
                    <a:moveTo>
                      <a:pt x="0" y="62"/>
                    </a:moveTo>
                    <a:lnTo>
                      <a:pt x="68" y="32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3404" y="2168"/>
              <a:ext cx="2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dirty="0" smtClean="0">
                  <a:latin typeface="Times New Roman" pitchFamily="18" charset="0"/>
                </a:rPr>
                <a:t>MPS</a:t>
              </a:r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>
              <a:off x="1848" y="2192"/>
              <a:ext cx="1" cy="595"/>
            </a:xfrm>
            <a:prstGeom prst="line">
              <a:avLst/>
            </a:prstGeom>
            <a:noFill/>
            <a:ln w="31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2467" y="2554"/>
              <a:ext cx="1" cy="62"/>
            </a:xfrm>
            <a:prstGeom prst="line">
              <a:avLst/>
            </a:prstGeom>
            <a:noFill/>
            <a:ln w="31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1986" y="2616"/>
              <a:ext cx="481" cy="1"/>
            </a:xfrm>
            <a:prstGeom prst="line">
              <a:avLst/>
            </a:prstGeom>
            <a:noFill/>
            <a:ln w="31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1986" y="2616"/>
              <a:ext cx="1" cy="187"/>
            </a:xfrm>
            <a:prstGeom prst="line">
              <a:avLst/>
            </a:prstGeom>
            <a:noFill/>
            <a:ln w="31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1966" y="2509"/>
              <a:ext cx="26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1200" b="1" dirty="0">
                  <a:solidFill>
                    <a:srgbClr val="6666FF"/>
                  </a:solidFill>
                  <a:latin typeface="Times New Roman" pitchFamily="18" charset="0"/>
                </a:rPr>
                <a:t>F</a:t>
              </a:r>
              <a:r>
                <a:rPr lang="en-US" altLang="zh-CN" sz="1200" b="1" dirty="0" smtClean="0">
                  <a:solidFill>
                    <a:srgbClr val="6666FF"/>
                  </a:solidFill>
                  <a:latin typeface="Times New Roman" pitchFamily="18" charset="0"/>
                </a:rPr>
                <a:t>ieldbus</a:t>
              </a:r>
              <a:endParaRPr lang="en-US" altLang="zh-CN" dirty="0">
                <a:latin typeface="Times New Roman" pitchFamily="18" charset="0"/>
              </a:endParaRPr>
            </a:p>
          </p:txBody>
        </p:sp>
        <p:grpSp>
          <p:nvGrpSpPr>
            <p:cNvPr id="40" name="Group 61"/>
            <p:cNvGrpSpPr>
              <a:grpSpLocks/>
            </p:cNvGrpSpPr>
            <p:nvPr/>
          </p:nvGrpSpPr>
          <p:grpSpPr bwMode="auto">
            <a:xfrm>
              <a:off x="1205" y="1789"/>
              <a:ext cx="2851" cy="297"/>
              <a:chOff x="1229" y="1789"/>
              <a:chExt cx="2851" cy="297"/>
            </a:xfrm>
          </p:grpSpPr>
          <p:sp>
            <p:nvSpPr>
              <p:cNvPr id="42" name="Rectangle 62"/>
              <p:cNvSpPr>
                <a:spLocks noChangeArrowheads="1"/>
              </p:cNvSpPr>
              <p:nvPr/>
            </p:nvSpPr>
            <p:spPr bwMode="auto">
              <a:xfrm>
                <a:off x="1229" y="2075"/>
                <a:ext cx="2851" cy="11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Rectangle 63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27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zh-CN" sz="1200" b="1">
                    <a:latin typeface="Times New Roman" pitchFamily="18" charset="0"/>
                  </a:rPr>
                  <a:t>Ethernet</a:t>
                </a:r>
                <a:endParaRPr lang="en-US" altLang="zh-CN">
                  <a:latin typeface="Times New Roman" pitchFamily="18" charset="0"/>
                </a:endParaRPr>
              </a:p>
            </p:txBody>
          </p:sp>
          <p:sp>
            <p:nvSpPr>
              <p:cNvPr id="44" name="Text Box 64"/>
              <p:cNvSpPr txBox="1">
                <a:spLocks noChangeArrowheads="1"/>
              </p:cNvSpPr>
              <p:nvPr/>
            </p:nvSpPr>
            <p:spPr bwMode="auto">
              <a:xfrm>
                <a:off x="3494" y="1789"/>
                <a:ext cx="8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zh-CN" altLang="zh-CN">
                  <a:latin typeface="Times New Roman" pitchFamily="18" charset="0"/>
                </a:endParaRPr>
              </a:p>
            </p:txBody>
          </p:sp>
        </p:grpSp>
        <p:sp>
          <p:nvSpPr>
            <p:cNvPr id="41" name="Text Box 65"/>
            <p:cNvSpPr txBox="1">
              <a:spLocks noChangeArrowheads="1"/>
            </p:cNvSpPr>
            <p:nvPr/>
          </p:nvSpPr>
          <p:spPr bwMode="auto">
            <a:xfrm>
              <a:off x="2448" y="2304"/>
              <a:ext cx="6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 b="1" dirty="0" smtClean="0">
                  <a:latin typeface="Times New Roman" pitchFamily="18" charset="0"/>
                </a:rPr>
                <a:t>IOC</a:t>
              </a:r>
              <a:endParaRPr lang="en-US" altLang="zh-CN" sz="1200" b="1" dirty="0">
                <a:latin typeface="Times New Roman" pitchFamily="18" charset="0"/>
              </a:endParaRPr>
            </a:p>
          </p:txBody>
        </p:sp>
      </p:grpSp>
      <p:sp>
        <p:nvSpPr>
          <p:cNvPr id="56" name="Line 66"/>
          <p:cNvSpPr>
            <a:spLocks noChangeShapeType="1"/>
          </p:cNvSpPr>
          <p:nvPr/>
        </p:nvSpPr>
        <p:spPr bwMode="auto">
          <a:xfrm>
            <a:off x="8431592" y="2924944"/>
            <a:ext cx="0" cy="287338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69"/>
          <p:cNvSpPr>
            <a:spLocks noChangeShapeType="1"/>
          </p:cNvSpPr>
          <p:nvPr/>
        </p:nvSpPr>
        <p:spPr bwMode="auto">
          <a:xfrm>
            <a:off x="10376279" y="4005064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>
            <a:off x="8491470" y="3789040"/>
            <a:ext cx="0" cy="360363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Temperature Monitoring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Quantity: 100,000+(Vacuum devices)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Others: … …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TM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6146" name="Picture 2" descr="D:\fromX220_D\CEPC2014\CEPC-TDR\CEPC温度监测系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94" y="3244622"/>
            <a:ext cx="9596940" cy="26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5755"/>
              </p:ext>
            </p:extLst>
          </p:nvPr>
        </p:nvGraphicFramePr>
        <p:xfrm>
          <a:off x="892365" y="1512724"/>
          <a:ext cx="10587212" cy="492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581"/>
                <a:gridCol w="2324560"/>
                <a:gridCol w="3007604"/>
                <a:gridCol w="3569467"/>
              </a:tblGrid>
              <a:tr h="7025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系统区分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定时信号需求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数量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性能要求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79142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束测（</a:t>
                      </a:r>
                      <a:r>
                        <a:rPr lang="en-US" altLang="zh-CN" dirty="0" smtClean="0"/>
                        <a:t>TTL</a:t>
                      </a:r>
                      <a:r>
                        <a:rPr lang="zh-CN" altLang="en-US" dirty="0" smtClean="0"/>
                        <a:t>信号）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10664</a:t>
                      </a:r>
                      <a:r>
                        <a:rPr lang="zh-CN" altLang="en-US" dirty="0" smtClean="0"/>
                        <a:t>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抖动</a:t>
                      </a:r>
                      <a:r>
                        <a:rPr lang="en-US" altLang="zh-CN" b="0" dirty="0" smtClean="0"/>
                        <a:t>&lt;50ps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BPM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profile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DCCT</a:t>
                      </a:r>
                      <a:r>
                        <a:rPr lang="zh-CN" altLang="en-US" dirty="0" smtClean="0"/>
                        <a:t>、工作点测量、</a:t>
                      </a:r>
                      <a:r>
                        <a:rPr lang="en-US" altLang="zh-CN" dirty="0" smtClean="0"/>
                        <a:t>BCM</a:t>
                      </a:r>
                      <a:r>
                        <a:rPr lang="zh-CN" altLang="en-US" dirty="0" smtClean="0"/>
                        <a:t>、束流损失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7267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束测（</a:t>
                      </a:r>
                      <a:r>
                        <a:rPr lang="en-US" altLang="zh-CN" dirty="0" smtClean="0"/>
                        <a:t>RF</a:t>
                      </a:r>
                      <a:r>
                        <a:rPr lang="zh-CN" altLang="en-US" dirty="0" smtClean="0"/>
                        <a:t>信号）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5030</a:t>
                      </a:r>
                      <a:r>
                        <a:rPr lang="zh-CN" altLang="en-US" dirty="0" smtClean="0"/>
                        <a:t>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抖动</a:t>
                      </a:r>
                      <a:r>
                        <a:rPr lang="en-US" altLang="zh-CN" dirty="0" smtClean="0"/>
                        <a:t>&lt;0.5ps, &lt;1ps, &lt;5ps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BPM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profile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en-US" altLang="zh-CN" dirty="0" smtClean="0"/>
                        <a:t>DCCT</a:t>
                      </a:r>
                      <a:r>
                        <a:rPr lang="zh-CN" altLang="en-US" dirty="0" smtClean="0"/>
                        <a:t>、工作点测量、</a:t>
                      </a:r>
                      <a:r>
                        <a:rPr lang="en-US" altLang="zh-CN" dirty="0" smtClean="0"/>
                        <a:t>BCM</a:t>
                      </a:r>
                      <a:r>
                        <a:rPr lang="zh-CN" altLang="en-US" dirty="0" smtClean="0"/>
                        <a:t>、束流损失</a:t>
                      </a:r>
                    </a:p>
                  </a:txBody>
                  <a:tcPr anchor="ctr"/>
                </a:tc>
              </a:tr>
              <a:tr h="97267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860</a:t>
                      </a:r>
                      <a:r>
                        <a:rPr lang="zh-CN" altLang="en-US" dirty="0" smtClean="0"/>
                        <a:t>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抖动</a:t>
                      </a:r>
                      <a:r>
                        <a:rPr lang="en-US" altLang="zh-CN" dirty="0" smtClean="0"/>
                        <a:t>&lt;5ns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altLang="zh-CN" dirty="0" smtClean="0"/>
                        <a:t>Booster 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pt-BR" altLang="zh-CN" dirty="0" smtClean="0"/>
                        <a:t>Dipole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pt-BR" altLang="zh-CN" dirty="0" smtClean="0"/>
                        <a:t>Quadrupole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pt-BR" altLang="zh-CN" dirty="0" smtClean="0"/>
                        <a:t>Sextupole</a:t>
                      </a:r>
                      <a:r>
                        <a:rPr lang="zh-CN" altLang="en-US" dirty="0" smtClean="0"/>
                        <a:t>、</a:t>
                      </a:r>
                      <a:r>
                        <a:rPr lang="pt-BR" altLang="zh-CN" dirty="0" smtClean="0"/>
                        <a:t>Corrector</a:t>
                      </a:r>
                      <a:r>
                        <a:rPr lang="zh-CN" altLang="en-US" dirty="0" smtClean="0"/>
                        <a:t>等磁铁电源</a:t>
                      </a:r>
                      <a:endParaRPr lang="pt-BR" altLang="zh-CN" dirty="0" smtClean="0"/>
                    </a:p>
                  </a:txBody>
                  <a:tcPr anchor="ctr"/>
                </a:tc>
              </a:tr>
              <a:tr h="96475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直线加速器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阻尼环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输运线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404</a:t>
                      </a:r>
                      <a:r>
                        <a:rPr lang="zh-CN" altLang="en-US" dirty="0" smtClean="0"/>
                        <a:t>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抖动</a:t>
                      </a:r>
                      <a:r>
                        <a:rPr lang="en-US" altLang="zh-CN" b="0" dirty="0" smtClean="0"/>
                        <a:t>&lt;50ps</a:t>
                      </a:r>
                      <a:r>
                        <a:rPr lang="zh-CN" altLang="en-US" dirty="0" smtClean="0"/>
                        <a:t>或者</a:t>
                      </a:r>
                      <a:r>
                        <a:rPr lang="en-US" altLang="zh-CN" dirty="0" smtClean="0"/>
                        <a:t>20ps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回旋频率、注入频率、触发信号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2323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直线和环高频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301</a:t>
                      </a:r>
                      <a:r>
                        <a:rPr lang="zh-CN" altLang="en-US" dirty="0" smtClean="0"/>
                        <a:t>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抖动</a:t>
                      </a:r>
                      <a:r>
                        <a:rPr lang="en-US" altLang="zh-CN" dirty="0" smtClean="0"/>
                        <a:t>&lt;20ps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增强器和主环的谐波数有待确认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5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An maximum distance of about 50 km (about half ring).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Latency change due to temperature variations(compensation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An accuracy of tens of </a:t>
            </a:r>
            <a:r>
              <a:rPr lang="en-US" altLang="zh-CN" dirty="0" err="1" smtClean="0"/>
              <a:t>ps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Precise timestamp will be provided.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1" y="4078514"/>
            <a:ext cx="9100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 smtClean="0"/>
              <a:t>Event timing</a:t>
            </a:r>
          </a:p>
          <a:p>
            <a:pPr marL="342900" indent="-342900">
              <a:buAutoNum type="arabicPeriod"/>
            </a:pPr>
            <a:r>
              <a:rPr lang="en-US" altLang="zh-CN" sz="3200" dirty="0" smtClean="0"/>
              <a:t>White Rabbit</a:t>
            </a:r>
          </a:p>
          <a:p>
            <a:pPr marL="342900" indent="-342900">
              <a:buAutoNum type="arabicPeriod"/>
            </a:pPr>
            <a:r>
              <a:rPr lang="en-US" altLang="zh-CN" sz="3200" dirty="0" smtClean="0"/>
              <a:t>Optical </a:t>
            </a:r>
            <a:r>
              <a:rPr lang="en-US" altLang="zh-CN" sz="3200" dirty="0"/>
              <a:t>RF transmission system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712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 of the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Stability</a:t>
            </a:r>
          </a:p>
          <a:p>
            <a:r>
              <a:rPr lang="en-US" altLang="zh-CN" dirty="0" smtClean="0"/>
              <a:t>Availability</a:t>
            </a:r>
          </a:p>
          <a:p>
            <a:r>
              <a:rPr lang="en-US" altLang="zh-CN" dirty="0" smtClean="0"/>
              <a:t>Real Time</a:t>
            </a:r>
          </a:p>
          <a:p>
            <a:r>
              <a:rPr lang="en-US" altLang="zh-CN" dirty="0" smtClean="0"/>
              <a:t>Flexibility</a:t>
            </a:r>
          </a:p>
          <a:p>
            <a:r>
              <a:rPr lang="en-US" altLang="zh-CN" dirty="0" smtClean="0"/>
              <a:t>Extendibility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Reliability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5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55618" y="1394144"/>
            <a:ext cx="10515600" cy="49514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/>
              <a:t>事件定时系统</a:t>
            </a:r>
            <a:endParaRPr lang="en-US" altLang="zh-CN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始于</a:t>
            </a:r>
            <a:r>
              <a:rPr lang="en-US" altLang="zh-CN" sz="2400" dirty="0"/>
              <a:t>Swiss Light Source (SLS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1999</a:t>
            </a:r>
            <a:r>
              <a:rPr lang="zh-CN" altLang="en-US" sz="2400" dirty="0" smtClean="0"/>
              <a:t>年，专为加速器设计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成熟的商业产品，已经用于多个加速器，包括</a:t>
            </a:r>
            <a:r>
              <a:rPr lang="en-US" altLang="zh-CN" sz="2400" dirty="0" smtClean="0"/>
              <a:t>BII</a:t>
            </a:r>
            <a:r>
              <a:rPr lang="zh-CN" altLang="en-US" sz="2400" dirty="0" smtClean="0"/>
              <a:t>以及即将建造的</a:t>
            </a:r>
            <a:r>
              <a:rPr lang="en-US" altLang="zh-CN" sz="2400" dirty="0" smtClean="0"/>
              <a:t>HEPS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组网简单，没有复杂的协议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事件钟频率及网络数据率大范围可调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运行稳定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01" y="3084163"/>
            <a:ext cx="5218413" cy="32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777245" y="1539482"/>
            <a:ext cx="10515600" cy="50124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/>
              <a:t>白兔系统</a:t>
            </a:r>
            <a:endParaRPr lang="en-US" altLang="zh-CN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起源于</a:t>
            </a:r>
            <a:r>
              <a:rPr lang="en-US" altLang="zh-CN" sz="2400" dirty="0" smtClean="0"/>
              <a:t>CERN </a:t>
            </a:r>
            <a:r>
              <a:rPr lang="zh-CN" altLang="en-US" sz="2400" dirty="0" smtClean="0"/>
              <a:t>欧洲核子中心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使用单模光纤传输，传输距离远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确定</a:t>
            </a:r>
            <a:r>
              <a:rPr lang="zh-CN" altLang="en-US" sz="2400" dirty="0"/>
              <a:t>、可靠、低延迟数据</a:t>
            </a:r>
            <a:r>
              <a:rPr lang="zh-CN" altLang="en-US" sz="2400" dirty="0" smtClean="0"/>
              <a:t>传输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已经用于大型</a:t>
            </a:r>
            <a:r>
              <a:rPr lang="zh-CN" altLang="en-US" sz="2400" dirty="0"/>
              <a:t>物理实验的分布式时钟</a:t>
            </a:r>
            <a:r>
              <a:rPr lang="zh-CN" altLang="en-US" sz="2400" dirty="0" smtClean="0"/>
              <a:t>同步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不能直接用于加速器定时，需要从硬件层进行改进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相对时间定时，协议较复杂，比如</a:t>
            </a:r>
            <a:r>
              <a:rPr lang="en-US" altLang="zh-CN" sz="2400" dirty="0" smtClean="0"/>
              <a:t>PTP</a:t>
            </a:r>
            <a:r>
              <a:rPr lang="zh-CN" altLang="en-US" sz="2400" dirty="0"/>
              <a:t>协议、快速生成树协议</a:t>
            </a:r>
            <a:r>
              <a:rPr lang="en-US" altLang="zh-CN" sz="2400" dirty="0"/>
              <a:t>(Spanning Tree protocol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等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398" y="72570"/>
            <a:ext cx="1559808" cy="17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733703" y="1495940"/>
            <a:ext cx="10515600" cy="50124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高精度</a:t>
            </a:r>
            <a:r>
              <a:rPr lang="zh-CN" altLang="en-US" dirty="0" smtClean="0"/>
              <a:t>光学</a:t>
            </a:r>
            <a:r>
              <a:rPr lang="en-US" altLang="zh-CN" dirty="0" smtClean="0"/>
              <a:t>RF</a:t>
            </a:r>
            <a:r>
              <a:rPr lang="zh-CN" altLang="en-US" dirty="0" smtClean="0"/>
              <a:t>频率传输系统</a:t>
            </a:r>
            <a:endParaRPr lang="en-US" altLang="zh-CN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可实现</a:t>
            </a:r>
            <a:r>
              <a:rPr lang="en-US" altLang="zh-CN" sz="2400" dirty="0" smtClean="0"/>
              <a:t>RF</a:t>
            </a:r>
            <a:r>
              <a:rPr lang="zh-CN" altLang="en-US" sz="2400" dirty="0" smtClean="0"/>
              <a:t>频率飞秒级传输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使用激光技术构建系统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成本非常高</a:t>
            </a:r>
            <a:r>
              <a:rPr lang="zh-CN" altLang="en-US" sz="2400" dirty="0"/>
              <a:t>、只关注频率和</a:t>
            </a:r>
            <a:r>
              <a:rPr lang="zh-CN" altLang="en-US" sz="2400" dirty="0" smtClean="0"/>
              <a:t>相位控制</a:t>
            </a:r>
            <a:endParaRPr lang="zh-CN" alt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有</a:t>
            </a:r>
            <a:r>
              <a:rPr lang="zh-CN" altLang="en-US" sz="2400" dirty="0" smtClean="0"/>
              <a:t>成熟的商业产品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7" y="1943509"/>
            <a:ext cx="4843148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837717" y="5921828"/>
            <a:ext cx="4075479" cy="551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dirty="0" smtClean="0"/>
              <a:t>红线：</a:t>
            </a:r>
            <a:r>
              <a:rPr lang="en-US" altLang="zh-CN" dirty="0" smtClean="0"/>
              <a:t>RF</a:t>
            </a:r>
            <a:r>
              <a:rPr lang="zh-CN" altLang="en-US" dirty="0" smtClean="0"/>
              <a:t>系统；蓝线：事件定时系统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1911125"/>
            <a:ext cx="4677870" cy="3755567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095104" y="1985562"/>
            <a:ext cx="5057502" cy="357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dirty="0" smtClean="0"/>
              <a:t>定时系统基本结构</a:t>
            </a:r>
            <a:endParaRPr lang="en-US" altLang="zh-CN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定时系统分为两部分：事件定时系统和</a:t>
            </a:r>
            <a:r>
              <a:rPr lang="en-US" altLang="zh-CN" sz="2400" dirty="0" smtClean="0"/>
              <a:t>RF</a:t>
            </a:r>
            <a:r>
              <a:rPr lang="zh-CN" altLang="en-US" sz="2400" dirty="0" smtClean="0"/>
              <a:t>传输系统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事件</a:t>
            </a:r>
            <a:r>
              <a:rPr lang="zh-CN" altLang="en-US" sz="2400" dirty="0" smtClean="0"/>
              <a:t>定时系统：产生触发信号和低频率时钟信号</a:t>
            </a:r>
            <a:endParaRPr lang="en-US" altLang="zh-CN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RF</a:t>
            </a:r>
            <a:r>
              <a:rPr lang="zh-CN" altLang="en-US" sz="2400" dirty="0" smtClean="0"/>
              <a:t>传输系统：传输高稳定度</a:t>
            </a:r>
            <a:r>
              <a:rPr lang="en-US" altLang="zh-CN" sz="2400" dirty="0" smtClean="0"/>
              <a:t>RF</a:t>
            </a:r>
            <a:r>
              <a:rPr lang="zh-CN" altLang="en-US" sz="2400" dirty="0" smtClean="0"/>
              <a:t>信号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3092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1619250" y="323850"/>
            <a:ext cx="18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600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000578" y="4795919"/>
            <a:ext cx="691991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精细延时步长</a:t>
            </a:r>
            <a:r>
              <a:rPr lang="en-US" altLang="zh-CN" dirty="0">
                <a:latin typeface="Times New Roman" panose="02020603050405020304" pitchFamily="18" charset="0"/>
                <a:ea typeface="仿宋_GB2312" panose="02010609030101010101" pitchFamily="49" charset="-122"/>
              </a:rPr>
              <a:t>5ps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；</a:t>
            </a:r>
            <a:endParaRPr lang="en-US" altLang="zh-CN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抖动性能，</a:t>
            </a:r>
            <a:r>
              <a:rPr lang="en-US" altLang="zh-CN" dirty="0">
                <a:latin typeface="Times New Roman" panose="02020603050405020304" pitchFamily="18" charset="0"/>
                <a:ea typeface="仿宋_GB2312" panose="02010609030101010101" pitchFamily="49" charset="-122"/>
              </a:rPr>
              <a:t>15ps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以下；</a:t>
            </a:r>
            <a:endParaRPr lang="en-US" altLang="zh-CN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能够满足加速器基本触发信号和时钟信号</a:t>
            </a:r>
            <a:r>
              <a:rPr lang="zh-CN" altLang="en-US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需求</a:t>
            </a:r>
            <a:endParaRPr lang="en-US" altLang="zh-CN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74" y="1739205"/>
            <a:ext cx="3630748" cy="285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45" y="1745782"/>
            <a:ext cx="4112710" cy="28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system and sub-system: Timing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Integration of other system control, such as RF, Cryogenic system,  etc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Video monitoring.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… …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Routine control and design considerations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5029" y="3352800"/>
            <a:ext cx="10101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To integrated into the control system, </a:t>
            </a:r>
            <a:r>
              <a:rPr lang="en-US" altLang="zh-CN" sz="2400" dirty="0">
                <a:solidFill>
                  <a:srgbClr val="FF0000"/>
                </a:solidFill>
              </a:rPr>
              <a:t>t</a:t>
            </a:r>
            <a:r>
              <a:rPr lang="en-US" altLang="zh-CN" sz="2400" dirty="0" smtClean="0">
                <a:solidFill>
                  <a:srgbClr val="FF0000"/>
                </a:solidFill>
              </a:rPr>
              <a:t>he </a:t>
            </a:r>
            <a:r>
              <a:rPr lang="en-US" altLang="zh-CN" sz="2400" dirty="0">
                <a:solidFill>
                  <a:srgbClr val="FF0000"/>
                </a:solidFill>
              </a:rPr>
              <a:t>following rules must be </a:t>
            </a:r>
            <a:r>
              <a:rPr lang="en-US" altLang="zh-CN" sz="2400" dirty="0" smtClean="0">
                <a:solidFill>
                  <a:srgbClr val="FF0000"/>
                </a:solidFill>
              </a:rPr>
              <a:t>observed: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1.  Consistent </a:t>
            </a:r>
            <a:r>
              <a:rPr lang="en-US" altLang="zh-CN" sz="2400" dirty="0">
                <a:solidFill>
                  <a:srgbClr val="FF0000"/>
                </a:solidFill>
              </a:rPr>
              <a:t>with version of EPICS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2.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 Interface </a:t>
            </a:r>
            <a:r>
              <a:rPr lang="en-US" altLang="zh-CN" sz="2400" dirty="0">
                <a:solidFill>
                  <a:srgbClr val="FF0000"/>
                </a:solidFill>
              </a:rPr>
              <a:t>to </a:t>
            </a:r>
            <a:r>
              <a:rPr lang="en-US" altLang="zh-CN" sz="2400" dirty="0" smtClean="0">
                <a:solidFill>
                  <a:srgbClr val="FF0000"/>
                </a:solidFill>
              </a:rPr>
              <a:t>CA/PVA of EPICS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3.  Reserve </a:t>
            </a:r>
            <a:r>
              <a:rPr lang="en-US" altLang="zh-CN" sz="2400" dirty="0">
                <a:solidFill>
                  <a:srgbClr val="FF0000"/>
                </a:solidFill>
              </a:rPr>
              <a:t>Hardware </a:t>
            </a:r>
            <a:r>
              <a:rPr lang="en-US" altLang="zh-CN" sz="2400" dirty="0" smtClean="0">
                <a:solidFill>
                  <a:srgbClr val="FF0000"/>
                </a:solidFill>
              </a:rPr>
              <a:t>Interface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4.  Agree with other standards of control system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Cooperate with other accelerator complex (CSNS, HEPS,…)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/>
              <a:t>Management </a:t>
            </a:r>
            <a:r>
              <a:rPr lang="en-US" altLang="zh-CN" dirty="0"/>
              <a:t>and design of Database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/>
              <a:t>Issue information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BOFB(Beam Orbit Feedback)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 smtClean="0"/>
              <a:t>Etc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Cooperation:  Control System of CEPC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6492"/>
            <a:ext cx="10515600" cy="467013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000" i="1" dirty="0" smtClean="0"/>
              <a:t>Database based on the user’s requirement</a:t>
            </a:r>
          </a:p>
          <a:p>
            <a:pPr marL="0" indent="0">
              <a:buNone/>
            </a:pPr>
            <a:r>
              <a:rPr lang="en-US" altLang="zh-CN" i="1" dirty="0" smtClean="0"/>
              <a:t>Parameter </a:t>
            </a:r>
            <a:r>
              <a:rPr lang="en-US" altLang="zh-CN" i="1" dirty="0"/>
              <a:t>Database</a:t>
            </a:r>
            <a:r>
              <a:rPr lang="en-US" altLang="zh-CN" dirty="0"/>
              <a:t> </a:t>
            </a:r>
            <a:r>
              <a:rPr lang="en-US" altLang="zh-CN" dirty="0" smtClean="0"/>
              <a:t>			</a:t>
            </a:r>
            <a:r>
              <a:rPr lang="en-US" altLang="zh-CN" i="1" dirty="0" smtClean="0"/>
              <a:t>Naming </a:t>
            </a:r>
            <a:r>
              <a:rPr lang="en-US" altLang="zh-CN" i="1" dirty="0"/>
              <a:t>Convention Database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i="1" dirty="0" smtClean="0"/>
              <a:t>Magnet </a:t>
            </a:r>
            <a:r>
              <a:rPr lang="en-US" altLang="zh-CN" i="1" dirty="0"/>
              <a:t>Database</a:t>
            </a:r>
            <a:r>
              <a:rPr lang="en-US" altLang="zh-CN" dirty="0"/>
              <a:t> </a:t>
            </a:r>
            <a:r>
              <a:rPr lang="en-US" altLang="zh-CN" dirty="0" smtClean="0"/>
              <a:t>				</a:t>
            </a:r>
            <a:r>
              <a:rPr lang="en-US" altLang="zh-CN" i="1" dirty="0" smtClean="0"/>
              <a:t>Equipment </a:t>
            </a:r>
            <a:r>
              <a:rPr lang="en-US" altLang="zh-CN" i="1" dirty="0"/>
              <a:t>Database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i="1" dirty="0" smtClean="0"/>
              <a:t>Lattice and Model Database		Management  of File </a:t>
            </a:r>
          </a:p>
          <a:p>
            <a:pPr marL="0" indent="0">
              <a:buNone/>
            </a:pPr>
            <a:r>
              <a:rPr lang="en-US" altLang="zh-CN" i="1" dirty="0" smtClean="0"/>
              <a:t>Log and  trouble tracking </a:t>
            </a:r>
            <a:r>
              <a:rPr lang="en-US" altLang="zh-CN" dirty="0" smtClean="0"/>
              <a:t> 			Alignment Database</a:t>
            </a:r>
          </a:p>
          <a:p>
            <a:pPr marL="0" indent="0">
              <a:buNone/>
            </a:pPr>
            <a:r>
              <a:rPr lang="en-US" altLang="zh-CN" dirty="0" smtClean="0"/>
              <a:t>Management of Cable and device		Alarm database</a:t>
            </a:r>
          </a:p>
          <a:p>
            <a:pPr marL="0" indent="0">
              <a:buNone/>
            </a:pPr>
            <a:r>
              <a:rPr lang="en-US" altLang="zh-CN" dirty="0" smtClean="0"/>
              <a:t>Configuration of Security  database	MPS and interlock database</a:t>
            </a:r>
          </a:p>
          <a:p>
            <a:pPr marL="0" indent="0">
              <a:buNone/>
            </a:pPr>
            <a:r>
              <a:rPr lang="en-US" altLang="zh-CN" dirty="0" smtClean="0"/>
              <a:t>Etc..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More and more Database</a:t>
            </a:r>
            <a:r>
              <a:rPr lang="zh-CN" altLang="en-US" dirty="0"/>
              <a:t> </a:t>
            </a:r>
            <a:r>
              <a:rPr lang="en-US" altLang="zh-CN" dirty="0" smtClean="0"/>
              <a:t>will be designed with the progress of  the Projec</a:t>
            </a:r>
            <a:r>
              <a:rPr lang="en-US" altLang="zh-CN" dirty="0"/>
              <a:t>t</a:t>
            </a:r>
            <a:endParaRPr lang="en-US" altLang="zh-CN" dirty="0" smtClean="0">
              <a:sym typeface="Symbol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Cooperation: Database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1352"/>
            <a:ext cx="10515600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i="1" dirty="0" smtClean="0"/>
              <a:t>The structure of RDB database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115" y="2096120"/>
            <a:ext cx="3497941" cy="4181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72" y="2065013"/>
            <a:ext cx="3998504" cy="4186117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Cooperation: Database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1352"/>
            <a:ext cx="10515600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i="1" dirty="0" smtClean="0"/>
              <a:t>Based on </a:t>
            </a:r>
            <a:r>
              <a:rPr lang="en-US" altLang="zh-CN" i="1" dirty="0" err="1" smtClean="0"/>
              <a:t>Wechat</a:t>
            </a:r>
            <a:endParaRPr lang="en-US" altLang="zh-CN" i="1" dirty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Cooperation: Issue information</a:t>
            </a:r>
            <a:endParaRPr lang="zh-CN" altLang="en-US" sz="3100" b="1" dirty="0">
              <a:solidFill>
                <a:srgbClr val="3333FF"/>
              </a:solidFill>
            </a:endParaRPr>
          </a:p>
        </p:txBody>
      </p:sp>
      <p:pic>
        <p:nvPicPr>
          <p:cNvPr id="6" name="Picture 2" descr="C:\Users\zhangyl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39" y="2062702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zhangyl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54" y="2066883"/>
            <a:ext cx="202500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hangyl\Deskto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558" y="2066883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zhangyl\Desktop\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19" y="2066883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zhangyl\Desktop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216"/>
            <a:ext cx="243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Scope of the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5078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Control Platform</a:t>
            </a:r>
          </a:p>
          <a:p>
            <a:r>
              <a:rPr lang="en-US" altLang="zh-CN" dirty="0" smtClean="0"/>
              <a:t>Center Control </a:t>
            </a:r>
            <a:r>
              <a:rPr lang="en-US" altLang="zh-CN" dirty="0"/>
              <a:t>S</a:t>
            </a:r>
            <a:r>
              <a:rPr lang="en-US" altLang="zh-CN" dirty="0" smtClean="0"/>
              <a:t>ystem: computers, servers, </a:t>
            </a:r>
            <a:r>
              <a:rPr lang="en-US" altLang="zh-CN" dirty="0" err="1" smtClean="0"/>
              <a:t>etc</a:t>
            </a:r>
            <a:endParaRPr lang="en-US" altLang="zh-CN" dirty="0" smtClean="0"/>
          </a:p>
          <a:p>
            <a:r>
              <a:rPr lang="en-US" altLang="zh-CN" dirty="0" smtClean="0"/>
              <a:t>Network System</a:t>
            </a:r>
          </a:p>
          <a:p>
            <a:r>
              <a:rPr lang="en-US" altLang="zh-CN" dirty="0" smtClean="0"/>
              <a:t>Timing System</a:t>
            </a:r>
          </a:p>
          <a:p>
            <a:r>
              <a:rPr lang="en-US" altLang="zh-CN" dirty="0" smtClean="0"/>
              <a:t>Post Mortem System</a:t>
            </a:r>
          </a:p>
          <a:p>
            <a:r>
              <a:rPr lang="en-US" altLang="zh-CN" dirty="0" smtClean="0"/>
              <a:t>Machine Protection System</a:t>
            </a:r>
          </a:p>
          <a:p>
            <a:r>
              <a:rPr lang="en-US" altLang="zh-CN" dirty="0" smtClean="0"/>
              <a:t>Power Supply Control System</a:t>
            </a:r>
          </a:p>
          <a:p>
            <a:r>
              <a:rPr lang="en-US" altLang="zh-CN" dirty="0" smtClean="0"/>
              <a:t>Vacuum Control System</a:t>
            </a:r>
          </a:p>
          <a:p>
            <a:r>
              <a:rPr lang="en-US" altLang="zh-CN" dirty="0" smtClean="0"/>
              <a:t>Temperature Monitoring System</a:t>
            </a:r>
          </a:p>
          <a:p>
            <a:r>
              <a:rPr lang="en-US" altLang="zh-CN" dirty="0" err="1"/>
              <a:t>Linac</a:t>
            </a:r>
            <a:r>
              <a:rPr lang="en-US" altLang="zh-CN" dirty="0"/>
              <a:t> Control System</a:t>
            </a:r>
          </a:p>
          <a:p>
            <a:r>
              <a:rPr lang="en-US" altLang="zh-CN" dirty="0" smtClean="0"/>
              <a:t>Integration of  other system: LLRF, Cryogenic system, Injection/Extraction system etc.</a:t>
            </a:r>
          </a:p>
          <a:p>
            <a:r>
              <a:rPr lang="en-US" altLang="zh-CN" dirty="0" smtClean="0"/>
              <a:t>Others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6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The stability of beam orbit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Misalignment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Ripple of Power supply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Vibration of the earth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Temperature </a:t>
            </a:r>
            <a:r>
              <a:rPr lang="en-US" altLang="zh-CN" dirty="0" smtClean="0"/>
              <a:t>drift and so 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Cooperation: BOFB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5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431371" y="4605660"/>
            <a:ext cx="9313035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31371" y="5253732"/>
            <a:ext cx="9313035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911424" y="4965700"/>
            <a:ext cx="8256917" cy="0"/>
          </a:xfrm>
          <a:prstGeom prst="straightConnector1">
            <a:avLst/>
          </a:prstGeom>
          <a:ln w="25400" cap="flat">
            <a:solidFill>
              <a:srgbClr val="0000CC"/>
            </a:solidFill>
            <a:miter lim="800000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1199456" y="4533652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1199456" y="5181724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/>
        </p:nvCxnSpPr>
        <p:spPr>
          <a:xfrm>
            <a:off x="1583499" y="4461644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583499" y="5397748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583499" y="4605660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583499" y="5253732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圆角矩形 66"/>
          <p:cNvSpPr/>
          <p:nvPr/>
        </p:nvSpPr>
        <p:spPr>
          <a:xfrm>
            <a:off x="4559830" y="4533652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559830" y="5181724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/>
          <p:cNvCxnSpPr/>
          <p:nvPr/>
        </p:nvCxnSpPr>
        <p:spPr>
          <a:xfrm>
            <a:off x="4943872" y="4461644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943872" y="5397748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943872" y="4605660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4943872" y="5253732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>
            <a:off x="8112224" y="4533652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圆角矩形 76"/>
          <p:cNvSpPr/>
          <p:nvPr/>
        </p:nvSpPr>
        <p:spPr>
          <a:xfrm>
            <a:off x="8112224" y="5181724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>
            <a:off x="8496267" y="4461644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496267" y="5397748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8496267" y="4605660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8496267" y="5253732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719403" y="3309516"/>
            <a:ext cx="854494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719403" y="3885580"/>
            <a:ext cx="8544949" cy="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V="1">
            <a:off x="1295467" y="3381524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 flipV="1">
            <a:off x="4655840" y="3381524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 flipV="1">
            <a:off x="8208235" y="3381524"/>
            <a:ext cx="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5135893" y="395758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/>
          <p:nvPr/>
        </p:nvCxnSpPr>
        <p:spPr>
          <a:xfrm>
            <a:off x="1775520" y="395758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8688288" y="395758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圆角矩形 113"/>
          <p:cNvSpPr/>
          <p:nvPr/>
        </p:nvSpPr>
        <p:spPr>
          <a:xfrm>
            <a:off x="719402" y="861244"/>
            <a:ext cx="2688299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Process</a:t>
            </a:r>
            <a:endParaRPr lang="zh-CN" altLang="en-US" sz="2400" b="1" dirty="0"/>
          </a:p>
        </p:txBody>
      </p:sp>
      <p:cxnSp>
        <p:nvCxnSpPr>
          <p:cNvPr id="115" name="直接连接符 114"/>
          <p:cNvCxnSpPr>
            <a:endCxn id="114" idx="2"/>
          </p:cNvCxnSpPr>
          <p:nvPr/>
        </p:nvCxnSpPr>
        <p:spPr>
          <a:xfrm flipV="1">
            <a:off x="2063552" y="2661444"/>
            <a:ext cx="0" cy="648072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圆角矩形 117"/>
          <p:cNvSpPr/>
          <p:nvPr/>
        </p:nvSpPr>
        <p:spPr>
          <a:xfrm>
            <a:off x="6576053" y="861244"/>
            <a:ext cx="2688299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Power Supply</a:t>
            </a:r>
          </a:p>
        </p:txBody>
      </p:sp>
      <p:cxnSp>
        <p:nvCxnSpPr>
          <p:cNvPr id="119" name="直接连接符 118"/>
          <p:cNvCxnSpPr>
            <a:stCxn id="118" idx="2"/>
          </p:cNvCxnSpPr>
          <p:nvPr/>
        </p:nvCxnSpPr>
        <p:spPr>
          <a:xfrm>
            <a:off x="7920203" y="2661444"/>
            <a:ext cx="0" cy="1224136"/>
          </a:xfrm>
          <a:prstGeom prst="line">
            <a:avLst/>
          </a:prstGeom>
          <a:ln w="63500">
            <a:solidFill>
              <a:srgbClr val="FF0000"/>
            </a:solidFill>
            <a:prstDash val="sys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14" idx="3"/>
            <a:endCxn id="118" idx="1"/>
          </p:cNvCxnSpPr>
          <p:nvPr/>
        </p:nvCxnSpPr>
        <p:spPr>
          <a:xfrm>
            <a:off x="3407701" y="1761344"/>
            <a:ext cx="3168352" cy="0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圆角矩形 134"/>
          <p:cNvSpPr/>
          <p:nvPr/>
        </p:nvSpPr>
        <p:spPr>
          <a:xfrm>
            <a:off x="9936427" y="1293292"/>
            <a:ext cx="192021" cy="1440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6" name="直接连接符 135"/>
          <p:cNvCxnSpPr/>
          <p:nvPr/>
        </p:nvCxnSpPr>
        <p:spPr>
          <a:xfrm>
            <a:off x="9840416" y="2013372"/>
            <a:ext cx="384043" cy="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9840416" y="2661444"/>
            <a:ext cx="384043" cy="0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0416480" y="1134764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BPM</a:t>
            </a:r>
            <a:endParaRPr lang="zh-CN" alt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0416480" y="1782835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校正子</a:t>
            </a:r>
            <a:endParaRPr lang="zh-CN" altLang="en-US" sz="2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416480" y="2358899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真空盒</a:t>
            </a:r>
            <a:endParaRPr lang="zh-CN" altLang="en-US" sz="2400" dirty="0"/>
          </a:p>
        </p:txBody>
      </p:sp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1709530" y="5791200"/>
            <a:ext cx="6756716" cy="58057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The structure of BOFB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06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More detailed requirements should be made clear with the progress of CEPC TDR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EPICS</a:t>
            </a:r>
            <a:r>
              <a:rPr lang="zh-CN" altLang="en-US" dirty="0"/>
              <a:t>：</a:t>
            </a:r>
            <a:r>
              <a:rPr lang="en-US" altLang="zh-CN" dirty="0"/>
              <a:t>Following-&gt;Leading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AI/machine learning in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5400" b="1" dirty="0" smtClean="0"/>
              <a:t>Thanks a lot!</a:t>
            </a:r>
            <a:endParaRPr lang="zh-CN" altLang="en-US" sz="5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06" y="1766884"/>
            <a:ext cx="59912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60" y="2135316"/>
            <a:ext cx="59817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08" y="2391706"/>
            <a:ext cx="61055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 information of controlled devices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1" y="1312608"/>
            <a:ext cx="10486102" cy="52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 information of controlled devices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59" y="1985853"/>
            <a:ext cx="48291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8" y="2227604"/>
            <a:ext cx="4757918" cy="25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The Choice of Control Platform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CERN: </a:t>
            </a:r>
            <a:r>
              <a:rPr lang="en-US" altLang="zh-CN" dirty="0"/>
              <a:t>PVSSII(Process Visualization and </a:t>
            </a:r>
            <a:r>
              <a:rPr lang="en-US" altLang="zh-CN" dirty="0" err="1"/>
              <a:t>Steuerung</a:t>
            </a:r>
            <a:r>
              <a:rPr lang="en-US" altLang="zh-CN" dirty="0"/>
              <a:t> (Control) System </a:t>
            </a:r>
            <a:r>
              <a:rPr lang="en-US" altLang="zh-CN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European Accelerator facility: TANGO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American/European/Asian…facility: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EPICS 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Control Platform: Software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126" y="1506828"/>
            <a:ext cx="10515600" cy="4670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EPICS (Experimental Physics and Industrial Control System)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Open Source software toolkit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/>
              <a:t>To create </a:t>
            </a:r>
            <a:r>
              <a:rPr lang="en-US" altLang="zh-CN" dirty="0"/>
              <a:t>distributed soft real-time control </a:t>
            </a:r>
            <a:r>
              <a:rPr lang="en-US" altLang="zh-CN" dirty="0" smtClean="0"/>
              <a:t>systems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particle accelerators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Telescopes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other </a:t>
            </a:r>
            <a:r>
              <a:rPr lang="en-US" altLang="zh-CN" dirty="0"/>
              <a:t>large scientific experiments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/>
              <a:t>Version: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V3.13-</a:t>
            </a:r>
            <a:r>
              <a:rPr lang="en-US" altLang="zh-CN" dirty="0"/>
              <a:t>&gt;V3.14--&gt;</a:t>
            </a:r>
            <a:r>
              <a:rPr lang="en-US" altLang="zh-CN" dirty="0" smtClean="0"/>
              <a:t>V3.15</a:t>
            </a:r>
            <a:r>
              <a:rPr lang="en-US" altLang="zh-CN" dirty="0"/>
              <a:t>-&gt;</a:t>
            </a:r>
            <a:r>
              <a:rPr lang="en-US" altLang="zh-CN" dirty="0" smtClean="0"/>
              <a:t>V3.16--&gt;V4-&gt;V7….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BEPCII:V3.13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CSNS:V3.14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smtClean="0"/>
              <a:t>HEPS:V3.15/V7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dirty="0" err="1" smtClean="0"/>
              <a:t>CEPC:V</a:t>
            </a:r>
            <a:r>
              <a:rPr lang="en-US" altLang="zh-CN" dirty="0" err="1" smtClean="0">
                <a:solidFill>
                  <a:srgbClr val="FF0000"/>
                </a:solidFill>
              </a:rPr>
              <a:t>xnn</a:t>
            </a:r>
            <a:r>
              <a:rPr lang="en-US" altLang="zh-CN" dirty="0" smtClean="0">
                <a:solidFill>
                  <a:srgbClr val="FF0000"/>
                </a:solidFill>
              </a:rPr>
              <a:t>(X&gt;=7)</a:t>
            </a:r>
            <a:endParaRPr lang="en-US" altLang="zh-CN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848556" y="2540000"/>
            <a:ext cx="6260440" cy="3983760"/>
            <a:chOff x="3663" y="1613"/>
            <a:chExt cx="4295" cy="2883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071466"/>
                </p:ext>
              </p:extLst>
            </p:nvPr>
          </p:nvGraphicFramePr>
          <p:xfrm>
            <a:off x="3663" y="1722"/>
            <a:ext cx="4295" cy="2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5" name="Slide" r:id="rId3" imgW="4572000" imgH="3429000" progId="PowerPoint.Slide.8">
                    <p:embed/>
                  </p:oleObj>
                </mc:Choice>
                <mc:Fallback>
                  <p:oleObj name="Slide" r:id="rId3" imgW="4572000" imgH="3429000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" y="1722"/>
                          <a:ext cx="4295" cy="2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6530" y="1950"/>
              <a:ext cx="260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323" y="1613"/>
              <a:ext cx="1351" cy="30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b="1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IHEP</a:t>
              </a:r>
              <a:r>
                <a:rPr lang="zh-CN" altLang="en-US" sz="1800" b="1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， </a:t>
              </a:r>
              <a:r>
                <a:rPr lang="en-US" altLang="zh-CN" sz="18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Beijing</a:t>
              </a:r>
            </a:p>
          </p:txBody>
        </p:sp>
      </p:grp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Control </a:t>
            </a:r>
            <a:r>
              <a:rPr lang="en-US" altLang="zh-CN" dirty="0" smtClean="0"/>
              <a:t>Platform: </a:t>
            </a:r>
            <a:r>
              <a:rPr lang="en-US" altLang="zh-CN" dirty="0"/>
              <a:t>Software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55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564217" y="198438"/>
            <a:ext cx="103632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dirty="0">
                <a:solidFill>
                  <a:srgbClr val="003366"/>
                </a:solidFill>
                <a:latin typeface="Nimbus Roman No9 L" pitchFamily="18"/>
                <a:ea typeface="DejaVu Sans" pitchFamily="2"/>
                <a:cs typeface="DejaVu Sans" pitchFamily="2"/>
              </a:rPr>
              <a:t>Ten Really Neat Things About EPICS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64217" y="1196976"/>
            <a:ext cx="10363200" cy="54006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1. It is </a:t>
            </a:r>
            <a:r>
              <a:rPr kumimoji="0" lang="en-US" sz="2400" b="1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free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2. It is </a:t>
            </a:r>
            <a:r>
              <a:rPr kumimoji="0" lang="en-US" sz="2400" b="1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open source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3. There are </a:t>
            </a:r>
            <a:r>
              <a:rPr kumimoji="0" lang="en-US" sz="2400" b="1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lots of users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4. All a client needs to know to access data is a PV name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5. You can pick the best tools out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6. ... or build your own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7. The boring stuff </a:t>
            </a:r>
            <a:r>
              <a:rPr kumimoji="0" lang="en-US" sz="2400" b="1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is already done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8. There is a lot of expertise available </a:t>
            </a:r>
            <a:r>
              <a:rPr kumimoji="0" lang="en-US" sz="2400" dirty="0" smtClean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close</a:t>
            </a:r>
            <a:endParaRPr kumimoji="0" lang="en-US" sz="2400" dirty="0">
              <a:solidFill>
                <a:prstClr val="black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9. A good contribution becomes </a:t>
            </a:r>
            <a:r>
              <a:rPr kumimoji="0" lang="en-US" sz="2400" b="1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internationally</a:t>
            </a: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 known</a:t>
            </a:r>
          </a:p>
          <a:p>
            <a:pPr fontAlgn="auto" hangingPunct="0">
              <a:spcBef>
                <a:spcPts val="598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/>
              <a:buChar char=""/>
              <a:defRPr/>
            </a:pP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10. It doesn't matter whether you need </a:t>
            </a:r>
            <a:r>
              <a:rPr kumimoji="0" lang="en-US" sz="2400" b="1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10 PVs or 10 Million </a:t>
            </a:r>
            <a:r>
              <a:rPr kumimoji="0" lang="en-US" sz="2400" dirty="0">
                <a:solidFill>
                  <a:prstClr val="black"/>
                </a:solidFill>
                <a:latin typeface="Arial" pitchFamily="34"/>
                <a:ea typeface="DejaVu Sans" pitchFamily="2"/>
                <a:cs typeface="DejaVu Sans" pitchFamily="2"/>
              </a:rPr>
              <a:t>PVs</a:t>
            </a:r>
          </a:p>
        </p:txBody>
      </p:sp>
    </p:spTree>
    <p:extLst>
      <p:ext uri="{BB962C8B-B14F-4D97-AF65-F5344CB8AC3E}">
        <p14:creationId xmlns:p14="http://schemas.microsoft.com/office/powerpoint/2010/main" val="24623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1530</Words>
  <Application>Microsoft Office PowerPoint</Application>
  <PresentationFormat>自定义</PresentationFormat>
  <Paragraphs>294</Paragraphs>
  <Slides>42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46" baseType="lpstr">
      <vt:lpstr>Office 主题</vt:lpstr>
      <vt:lpstr>Slide</vt:lpstr>
      <vt:lpstr>Visio</vt:lpstr>
      <vt:lpstr>Organization Chart</vt:lpstr>
      <vt:lpstr>The Control system of CEPC</vt:lpstr>
      <vt:lpstr>Outline</vt:lpstr>
      <vt:lpstr>Requirement of the Control System</vt:lpstr>
      <vt:lpstr>Scope of the Control System</vt:lpstr>
      <vt:lpstr>Requirement information of controlled devices</vt:lpstr>
      <vt:lpstr>Requirement information of controlled devices</vt:lpstr>
      <vt:lpstr>Control Platform: Software</vt:lpstr>
      <vt:lpstr>Control Platform: Software</vt:lpstr>
      <vt:lpstr>PowerPoint 演示文稿</vt:lpstr>
      <vt:lpstr>Control Platform: Hardware</vt:lpstr>
      <vt:lpstr>Control System and sub-system</vt:lpstr>
      <vt:lpstr>Control System and sub-system</vt:lpstr>
      <vt:lpstr>Control System and sub-system: CCS</vt:lpstr>
      <vt:lpstr>Control system and sub-system</vt:lpstr>
      <vt:lpstr>Control System and sub-system</vt:lpstr>
      <vt:lpstr>Control System and sub-system</vt:lpstr>
      <vt:lpstr>Control System and sub-system</vt:lpstr>
      <vt:lpstr>Control system and sub-system: PS</vt:lpstr>
      <vt:lpstr>Control system and sub-system: PS</vt:lpstr>
      <vt:lpstr>Control system and sub-system: PS</vt:lpstr>
      <vt:lpstr>Control system and sub-system: MPS</vt:lpstr>
      <vt:lpstr>Control system and sub-system: MPS</vt:lpstr>
      <vt:lpstr>Control system and sub-system: Post Mortem</vt:lpstr>
      <vt:lpstr>Control system and sub-system: PM</vt:lpstr>
      <vt:lpstr>Control system and sub-system: Vacuum CS</vt:lpstr>
      <vt:lpstr>Control system and sub-system: Vacuum CS</vt:lpstr>
      <vt:lpstr>Control system and sub-system: TM</vt:lpstr>
      <vt:lpstr>Control system and sub-system: Timing</vt:lpstr>
      <vt:lpstr>Control system and sub-system: Timing</vt:lpstr>
      <vt:lpstr>Control system and sub-system: Timing</vt:lpstr>
      <vt:lpstr>Control system and sub-system: Timing</vt:lpstr>
      <vt:lpstr>Control system and sub-system: Timing</vt:lpstr>
      <vt:lpstr>Control system and sub-system: Timing</vt:lpstr>
      <vt:lpstr>Control system and sub-system: Timing</vt:lpstr>
      <vt:lpstr>Routine control and design considerations</vt:lpstr>
      <vt:lpstr>Cooperation:  Control System of CEPC</vt:lpstr>
      <vt:lpstr>Cooperation: Database</vt:lpstr>
      <vt:lpstr>Cooperation: Database</vt:lpstr>
      <vt:lpstr>Cooperation: Issue information</vt:lpstr>
      <vt:lpstr>Cooperation: BOFB</vt:lpstr>
      <vt:lpstr>The structure of BOFB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the accelerator control system</dc:title>
  <dc:creator>jin</dc:creator>
  <cp:lastModifiedBy>lenovo</cp:lastModifiedBy>
  <cp:revision>402</cp:revision>
  <dcterms:created xsi:type="dcterms:W3CDTF">2014-08-04T11:26:33Z</dcterms:created>
  <dcterms:modified xsi:type="dcterms:W3CDTF">2019-06-27T13:47:01Z</dcterms:modified>
</cp:coreProperties>
</file>