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2019-6-28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3568" y="1916832"/>
            <a:ext cx="7772400" cy="201622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Positional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relationship between CEPC and SPPC/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tunnel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403648" y="3861048"/>
            <a:ext cx="6400800" cy="17526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Dou Wang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771800" y="6286344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day,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A623,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IHEP, June 28</a:t>
            </a:r>
            <a:r>
              <a:rPr lang="en-US" altLang="zh-CN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2019.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627784" y="5038256"/>
            <a:ext cx="42124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Thanks to the discussions with SPPC group and CEPC hardware groups.</a:t>
            </a:r>
            <a:endParaRPr lang="zh-CN" alt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3933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 – inner side of tunnel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67544" y="141277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Large separation between CEPC &amp; SPPC to make sure two machines can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work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simultaneously. 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7544" y="2996952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Proton machine can only bypass from the outside.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3803848"/>
            <a:ext cx="63367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SPPC is about 20 years later than CEPC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27584" y="2348880"/>
            <a:ext cx="77048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Bypasses are needed both for CEPC and SPPC to avoid the detectors.</a:t>
            </a:r>
            <a:endParaRPr lang="zh-CN" alt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4632512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CEPC is the outer ring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27584" y="5157192"/>
            <a:ext cx="8064896" cy="12103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ts val="3000"/>
              </a:lnSpc>
              <a:buFontTx/>
              <a:buChar char="-"/>
            </a:pPr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Add bypasses in IR and RF </a:t>
            </a:r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 new difficulties for </a:t>
            </a:r>
            <a:r>
              <a:rPr lang="en-US" altLang="zh-CN" sz="20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the </a:t>
            </a:r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first-stage project</a:t>
            </a:r>
          </a:p>
          <a:p>
            <a:pPr marL="342900" indent="-342900">
              <a:lnSpc>
                <a:spcPts val="3000"/>
              </a:lnSpc>
              <a:buFontTx/>
              <a:buChar char="-"/>
            </a:pPr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CEPC bypasses need to wait the fix of SPPC design</a:t>
            </a:r>
          </a:p>
          <a:p>
            <a:pPr marL="342900" indent="-342900">
              <a:lnSpc>
                <a:spcPts val="3000"/>
              </a:lnSpc>
              <a:buFontTx/>
              <a:buChar char="-"/>
            </a:pPr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Future SPPC’s geometry lose freedom</a:t>
            </a:r>
            <a:endParaRPr lang="zh-CN" alt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65746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Compatibility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e-P collision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844824"/>
            <a:ext cx="71287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eep the possibility of future e-P collision program.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2683831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e-P collision prospect needs same circumference for CEPC and SPPC.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3719320"/>
            <a:ext cx="78488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inner ring has to been enlarged in the future.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35596" y="4371983"/>
            <a:ext cx="705678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Large modification of geometry for SPPC due to hard bending</a:t>
            </a:r>
          </a:p>
          <a:p>
            <a:pPr marL="342900" indent="-342900">
              <a:lnSpc>
                <a:spcPct val="150000"/>
              </a:lnSpc>
              <a:buFontTx/>
              <a:buChar char="-"/>
            </a:pPr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 easier for e- machine to adjust the circumference (local modification)</a:t>
            </a:r>
            <a:endParaRPr lang="zh-CN" alt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858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28650" y="90344"/>
            <a:ext cx="8229600" cy="864096"/>
          </a:xfrm>
        </p:spPr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SR distribution inside tunnel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63884" y="3121993"/>
            <a:ext cx="4695428" cy="35783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39552" y="1124744"/>
            <a:ext cx="82809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Lead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shielding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all magnets for CEPC collier ring.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9552" y="2132856"/>
            <a:ext cx="80648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Little difference of energy deposition and radiation dose between two sides of tunnel  </a:t>
            </a: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(Ref</a:t>
            </a:r>
            <a:r>
              <a:rPr lang="zh-CN" alt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page 70 of CDR)</a:t>
            </a:r>
            <a:endParaRPr lang="zh-CN" alt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99592" y="1631042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SR on the outside is reduced significantly.</a:t>
            </a:r>
            <a:endParaRPr lang="zh-CN" altLang="en-US" sz="20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49" y="3429000"/>
            <a:ext cx="3391471" cy="880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549" y="4847821"/>
            <a:ext cx="1932236" cy="13617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1147" y="4891714"/>
            <a:ext cx="1317873" cy="13178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754905" y="4297728"/>
            <a:ext cx="9021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dipole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55574" y="6209587"/>
            <a:ext cx="16942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quadrupole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21034" y="6209587"/>
            <a:ext cx="11861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sextupole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8735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of auxiliary tunnel-case I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26650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CEPC — inner ring, SPPC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outer ring, auxiliary tunnel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inner side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226761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Disadvantage: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78064" y="2276809"/>
            <a:ext cx="605437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Inconvenient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enter auxiliary tunnel for person (bridge)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way to move out/in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heavy/large </a:t>
            </a:r>
            <a:r>
              <a:rPr lang="en-US" altLang="zh-CN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equipments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SPPC’s auxiliary tunnels will be closed (assuming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SPPC’s auxiliary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tunnels are on the outer side )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282064"/>
              </p:ext>
            </p:extLst>
          </p:nvPr>
        </p:nvGraphicFramePr>
        <p:xfrm>
          <a:off x="971601" y="4941168"/>
          <a:ext cx="445879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3"/>
                <a:gridCol w="1584176"/>
                <a:gridCol w="1938513"/>
              </a:tblGrid>
              <a:tr h="370840">
                <a:tc>
                  <a:txBody>
                    <a:bodyPr/>
                    <a:lstStyle/>
                    <a:p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</a:t>
                      </a:r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 years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years</a:t>
                      </a:r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later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CEPC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2/3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2/3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SPPC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27584" y="4221088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 of case I: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012160" y="4615462"/>
            <a:ext cx="2808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— comfortable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uncomfortable</a:t>
            </a:r>
          </a:p>
          <a:p>
            <a:pPr>
              <a:lnSpc>
                <a:spcPct val="150000"/>
              </a:lnSpc>
            </a:pP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work</a:t>
            </a:r>
            <a:endParaRPr lang="zh-CN" alt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7582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Position of auxiliary tunnel-case II</a:t>
            </a:r>
            <a:endParaRPr lang="zh-CN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1266504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CEPC — inner ring, SPPC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outer ring, auxiliary tunnel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—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outer side 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83568" y="2267524"/>
            <a:ext cx="1728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Disadvantage: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334048" y="2276809"/>
            <a:ext cx="6486424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CEPC’s auxiliary tunnel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will be closed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SPPC is finished.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 way to build SPPC’s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tunnels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Possible solution: bypass tunnel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11258616"/>
              </p:ext>
            </p:extLst>
          </p:nvPr>
        </p:nvGraphicFramePr>
        <p:xfrm>
          <a:off x="910444" y="5301208"/>
          <a:ext cx="4458792" cy="118872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36103"/>
                <a:gridCol w="1584176"/>
                <a:gridCol w="1938513"/>
              </a:tblGrid>
              <a:tr h="370840">
                <a:tc>
                  <a:txBody>
                    <a:bodyPr/>
                    <a:lstStyle/>
                    <a:p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First</a:t>
                      </a:r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20 years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 years</a:t>
                      </a:r>
                      <a:r>
                        <a:rPr lang="en-US" altLang="zh-CN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later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CEPC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</a:t>
                      </a:r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</a:t>
                      </a:r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SPPC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CN" altLang="en-US" sz="20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 (</a:t>
                      </a:r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  <a:sym typeface="Symbol"/>
                        </a:rPr>
                        <a:t></a:t>
                      </a:r>
                      <a:r>
                        <a:rPr lang="en-US" altLang="zh-CN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2)</a:t>
                      </a:r>
                      <a:endParaRPr lang="zh-CN" altLang="en-US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83568" y="4457756"/>
            <a:ext cx="23762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Score of case II:</a:t>
            </a:r>
            <a:endParaRPr lang="zh-CN" altLang="en-US" sz="20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7260" y="3615637"/>
            <a:ext cx="3446895" cy="308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3139840" y="3805444"/>
            <a:ext cx="280831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— comfortable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uncomfortable</a:t>
            </a:r>
          </a:p>
          <a:p>
            <a:pPr>
              <a:lnSpc>
                <a:spcPct val="150000"/>
              </a:lnSpc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— </a:t>
            </a: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not work</a:t>
            </a:r>
            <a:endParaRPr lang="zh-CN" alt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60303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Summary</a:t>
            </a:r>
            <a:endParaRPr lang="zh-CN" altLang="en-US" dirty="0"/>
          </a:p>
        </p:txBody>
      </p:sp>
      <p:sp>
        <p:nvSpPr>
          <p:cNvPr id="3" name="矩形 2"/>
          <p:cNvSpPr/>
          <p:nvPr/>
        </p:nvSpPr>
        <p:spPr>
          <a:xfrm>
            <a:off x="395536" y="1556792"/>
            <a:ext cx="853244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Positional relationship between CEPC and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SPPC: comprehensive consideration of construction schedule and accelerator physics.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899592" y="2492896"/>
            <a:ext cx="54152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C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CEPC </a:t>
            </a:r>
            <a:r>
              <a:rPr lang="en-US" altLang="zh-CN" sz="24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 inner ring, SPPC — outer ring</a:t>
            </a:r>
            <a:endParaRPr lang="zh-CN" altLang="en-US" sz="2400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3573016"/>
            <a:ext cx="820891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Difficult to make choice for the position of </a:t>
            </a:r>
            <a:r>
              <a:rPr lang="en-US" altLang="zh-CN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auxiliary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tunnel 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Symbol"/>
              </a:rPr>
              <a:t></a:t>
            </a:r>
            <a:r>
              <a:rPr lang="en-US" altLang="zh-CN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trade-off</a:t>
            </a:r>
            <a:endParaRPr lang="zh-CN" alt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63588" y="4797152"/>
            <a:ext cx="72728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65113" indent="-265113"/>
            <a:r>
              <a:rPr lang="en-US" altLang="zh-CN" sz="2400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 Putting  auxiliary tunnel to the outer side is the best choice at this stage. </a:t>
            </a:r>
            <a:endParaRPr lang="zh-CN" altLang="en-US" sz="2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69165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988840"/>
            <a:ext cx="8643269" cy="42534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22001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443</Words>
  <Application>Microsoft Office PowerPoint</Application>
  <PresentationFormat>全屏显示(4:3)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Office 主题</vt:lpstr>
      <vt:lpstr>Positional relationship between CEPC and SPPC/ auxiliary tunnel</vt:lpstr>
      <vt:lpstr>CEPC – inner side of tunnel</vt:lpstr>
      <vt:lpstr>Compatibility with e-P collision</vt:lpstr>
      <vt:lpstr>SR distribution inside tunnel</vt:lpstr>
      <vt:lpstr>Position of auxiliary tunnel-case I</vt:lpstr>
      <vt:lpstr>Position of auxiliary tunnel-case II</vt:lpstr>
      <vt:lpstr>Summary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Relation between CEPC and SPPC</dc:title>
  <dc:creator>Dou</dc:creator>
  <cp:lastModifiedBy>Dou</cp:lastModifiedBy>
  <cp:revision>37</cp:revision>
  <dcterms:created xsi:type="dcterms:W3CDTF">2019-06-27T07:45:33Z</dcterms:created>
  <dcterms:modified xsi:type="dcterms:W3CDTF">2019-06-28T07:32:11Z</dcterms:modified>
</cp:coreProperties>
</file>