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handoutMasterIdLst>
    <p:handoutMasterId r:id="rId75"/>
  </p:handoutMasterIdLst>
  <p:sldIdLst>
    <p:sldId id="1234" r:id="rId2"/>
    <p:sldId id="1215" r:id="rId3"/>
    <p:sldId id="1213" r:id="rId4"/>
    <p:sldId id="1214" r:id="rId5"/>
    <p:sldId id="1071" r:id="rId6"/>
    <p:sldId id="1233" r:id="rId7"/>
    <p:sldId id="1221" r:id="rId8"/>
    <p:sldId id="1294" r:id="rId9"/>
    <p:sldId id="1295" r:id="rId10"/>
    <p:sldId id="1296" r:id="rId11"/>
    <p:sldId id="1297" r:id="rId12"/>
    <p:sldId id="1222" r:id="rId13"/>
    <p:sldId id="1223" r:id="rId14"/>
    <p:sldId id="1281" r:id="rId15"/>
    <p:sldId id="1284" r:id="rId16"/>
    <p:sldId id="1282" r:id="rId17"/>
    <p:sldId id="1283" r:id="rId18"/>
    <p:sldId id="1285" r:id="rId19"/>
    <p:sldId id="1224" r:id="rId20"/>
    <p:sldId id="1259" r:id="rId21"/>
    <p:sldId id="1253" r:id="rId22"/>
    <p:sldId id="1228" r:id="rId23"/>
    <p:sldId id="1248" r:id="rId24"/>
    <p:sldId id="1135" r:id="rId25"/>
    <p:sldId id="1258" r:id="rId26"/>
    <p:sldId id="1261" r:id="rId27"/>
    <p:sldId id="1262" r:id="rId28"/>
    <p:sldId id="1265" r:id="rId29"/>
    <p:sldId id="1201" r:id="rId30"/>
    <p:sldId id="1202" r:id="rId31"/>
    <p:sldId id="1164" r:id="rId32"/>
    <p:sldId id="1167" r:id="rId33"/>
    <p:sldId id="1268" r:id="rId34"/>
    <p:sldId id="1273" r:id="rId35"/>
    <p:sldId id="1274" r:id="rId36"/>
    <p:sldId id="1192" r:id="rId37"/>
    <p:sldId id="1305" r:id="rId38"/>
    <p:sldId id="1112" r:id="rId39"/>
    <p:sldId id="681" r:id="rId40"/>
    <p:sldId id="1288" r:id="rId41"/>
    <p:sldId id="1298" r:id="rId42"/>
    <p:sldId id="1306" r:id="rId43"/>
    <p:sldId id="1299" r:id="rId44"/>
    <p:sldId id="1300" r:id="rId45"/>
    <p:sldId id="1301" r:id="rId46"/>
    <p:sldId id="1302" r:id="rId47"/>
    <p:sldId id="1303" r:id="rId48"/>
    <p:sldId id="1304" r:id="rId49"/>
    <p:sldId id="1118" r:id="rId50"/>
    <p:sldId id="1171" r:id="rId51"/>
    <p:sldId id="1287" r:id="rId52"/>
    <p:sldId id="1103" r:id="rId53"/>
    <p:sldId id="1107" r:id="rId54"/>
    <p:sldId id="1108" r:id="rId55"/>
    <p:sldId id="1104" r:id="rId56"/>
    <p:sldId id="1106" r:id="rId57"/>
    <p:sldId id="1109" r:id="rId58"/>
    <p:sldId id="1110" r:id="rId59"/>
    <p:sldId id="1125" r:id="rId60"/>
    <p:sldId id="1128" r:id="rId61"/>
    <p:sldId id="1189" r:id="rId62"/>
    <p:sldId id="1232" r:id="rId63"/>
    <p:sldId id="1249" r:id="rId64"/>
    <p:sldId id="1250" r:id="rId65"/>
    <p:sldId id="1254" r:id="rId66"/>
    <p:sldId id="1257" r:id="rId67"/>
    <p:sldId id="1260" r:id="rId68"/>
    <p:sldId id="1289" r:id="rId69"/>
    <p:sldId id="1290" r:id="rId70"/>
    <p:sldId id="1291" r:id="rId71"/>
    <p:sldId id="1292" r:id="rId72"/>
    <p:sldId id="1293"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FF12"/>
    <a:srgbClr val="8ACD2A"/>
    <a:srgbClr val="57D4D2"/>
    <a:srgbClr val="FF23DA"/>
    <a:srgbClr val="0ECD2A"/>
    <a:srgbClr val="FFFF67"/>
    <a:srgbClr val="F3F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p:scale>
          <a:sx n="161" d="100"/>
          <a:sy n="161" d="100"/>
        </p:scale>
        <p:origin x="-2504" y="-784"/>
      </p:cViewPr>
      <p:guideLst>
        <p:guide orient="horz" pos="2160"/>
        <p:guide pos="2880"/>
      </p:guideLst>
    </p:cSldViewPr>
  </p:slideViewPr>
  <p:notesTextViewPr>
    <p:cViewPr>
      <p:scale>
        <a:sx n="100" d="100"/>
        <a:sy n="100" d="100"/>
      </p:scale>
      <p:origin x="0" y="0"/>
    </p:cViewPr>
  </p:notesTextViewPr>
  <p:sorterViewPr>
    <p:cViewPr>
      <p:scale>
        <a:sx n="124" d="100"/>
        <a:sy n="124" d="100"/>
      </p:scale>
      <p:origin x="0" y="33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notesMaster" Target="notesMasters/notesMaster1.xml"/><Relationship Id="rId75" Type="http://schemas.openxmlformats.org/officeDocument/2006/relationships/handoutMaster" Target="handoutMasters/handout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BESIII Physics Journal Publications</a:t>
            </a:r>
            <a:endParaRPr lang="zh-CN"/>
          </a:p>
        </c:rich>
      </c:tx>
      <c:layout/>
      <c:overlay val="0"/>
      <c:spPr>
        <a:noFill/>
        <a:ln>
          <a:noFill/>
        </a:ln>
        <a:effectLst/>
      </c:spPr>
    </c:title>
    <c:autoTitleDeleted val="0"/>
    <c:plotArea>
      <c:layout>
        <c:manualLayout>
          <c:layoutTarget val="inner"/>
          <c:xMode val="edge"/>
          <c:yMode val="edge"/>
          <c:x val="0.0646350806564997"/>
          <c:y val="0.170226035295348"/>
          <c:w val="0.899653615493731"/>
          <c:h val="0.68682731620139"/>
        </c:manualLayout>
      </c:layout>
      <c:barChart>
        <c:barDir val="col"/>
        <c:grouping val="stacked"/>
        <c:varyColors val="0"/>
        <c:ser>
          <c:idx val="0"/>
          <c:order val="0"/>
          <c:tx>
            <c:strRef>
              <c:f>Sheet1!$B$1</c:f>
              <c:strCache>
                <c:ptCount val="1"/>
                <c:pt idx="0">
                  <c:v>PRL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2010.0</c:v>
                </c:pt>
                <c:pt idx="1">
                  <c:v>2011.0</c:v>
                </c:pt>
                <c:pt idx="2">
                  <c:v>2012.0</c:v>
                </c:pt>
                <c:pt idx="3">
                  <c:v>2013.0</c:v>
                </c:pt>
                <c:pt idx="4">
                  <c:v>2014.0</c:v>
                </c:pt>
                <c:pt idx="5">
                  <c:v>2015.0</c:v>
                </c:pt>
                <c:pt idx="6">
                  <c:v>2016.0</c:v>
                </c:pt>
                <c:pt idx="7">
                  <c:v>2017.0</c:v>
                </c:pt>
                <c:pt idx="8">
                  <c:v>2018.0</c:v>
                </c:pt>
              </c:numCache>
            </c:numRef>
          </c:cat>
          <c:val>
            <c:numRef>
              <c:f>Sheet1!$B$2:$B$10</c:f>
              <c:numCache>
                <c:formatCode>General</c:formatCode>
                <c:ptCount val="9"/>
                <c:pt idx="0">
                  <c:v>2.0</c:v>
                </c:pt>
                <c:pt idx="1">
                  <c:v>5.0</c:v>
                </c:pt>
                <c:pt idx="2">
                  <c:v>10.0</c:v>
                </c:pt>
                <c:pt idx="3">
                  <c:v>13.0</c:v>
                </c:pt>
                <c:pt idx="4">
                  <c:v>18.0</c:v>
                </c:pt>
                <c:pt idx="5">
                  <c:v>25.0</c:v>
                </c:pt>
                <c:pt idx="6">
                  <c:v>31.0</c:v>
                </c:pt>
                <c:pt idx="7">
                  <c:v>37.0</c:v>
                </c:pt>
                <c:pt idx="8">
                  <c:v>38.0</c:v>
                </c:pt>
              </c:numCache>
            </c:numRef>
          </c:val>
          <c:extLst xmlns:c16r2="http://schemas.microsoft.com/office/drawing/2015/06/chart">
            <c:ext xmlns:c16="http://schemas.microsoft.com/office/drawing/2014/chart" uri="{C3380CC4-5D6E-409C-BE32-E72D297353CC}">
              <c16:uniqueId val="{00000000-394B-4AC0-A297-9C25F2EBB451}"/>
            </c:ext>
          </c:extLst>
        </c:ser>
        <c:ser>
          <c:idx val="1"/>
          <c:order val="1"/>
          <c:tx>
            <c:strRef>
              <c:f>Sheet1!$C$1</c:f>
              <c:strCache>
                <c:ptCount val="1"/>
                <c:pt idx="0">
                  <c:v>Other</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2010.0</c:v>
                </c:pt>
                <c:pt idx="1">
                  <c:v>2011.0</c:v>
                </c:pt>
                <c:pt idx="2">
                  <c:v>2012.0</c:v>
                </c:pt>
                <c:pt idx="3">
                  <c:v>2013.0</c:v>
                </c:pt>
                <c:pt idx="4">
                  <c:v>2014.0</c:v>
                </c:pt>
                <c:pt idx="5">
                  <c:v>2015.0</c:v>
                </c:pt>
                <c:pt idx="6">
                  <c:v>2016.0</c:v>
                </c:pt>
                <c:pt idx="7">
                  <c:v>2017.0</c:v>
                </c:pt>
                <c:pt idx="8">
                  <c:v>2018.0</c:v>
                </c:pt>
              </c:numCache>
            </c:numRef>
          </c:cat>
          <c:val>
            <c:numRef>
              <c:f>Sheet1!$C$2:$C$10</c:f>
              <c:numCache>
                <c:formatCode>General</c:formatCode>
                <c:ptCount val="9"/>
                <c:pt idx="0">
                  <c:v>2.0</c:v>
                </c:pt>
                <c:pt idx="1">
                  <c:v>10.0</c:v>
                </c:pt>
                <c:pt idx="2">
                  <c:v>22.0</c:v>
                </c:pt>
                <c:pt idx="3">
                  <c:v>45.0</c:v>
                </c:pt>
                <c:pt idx="4">
                  <c:v>59.0</c:v>
                </c:pt>
                <c:pt idx="5">
                  <c:v>86.0</c:v>
                </c:pt>
                <c:pt idx="6">
                  <c:v>103.0</c:v>
                </c:pt>
                <c:pt idx="7">
                  <c:v>135.0</c:v>
                </c:pt>
                <c:pt idx="8">
                  <c:v>151.0</c:v>
                </c:pt>
              </c:numCache>
            </c:numRef>
          </c:val>
          <c:extLst xmlns:c16r2="http://schemas.microsoft.com/office/drawing/2015/06/chart">
            <c:ext xmlns:c16="http://schemas.microsoft.com/office/drawing/2014/chart" uri="{C3380CC4-5D6E-409C-BE32-E72D297353CC}">
              <c16:uniqueId val="{00000001-394B-4AC0-A297-9C25F2EBB451}"/>
            </c:ext>
          </c:extLst>
        </c:ser>
        <c:dLbls>
          <c:dLblPos val="ctr"/>
          <c:showLegendKey val="0"/>
          <c:showVal val="1"/>
          <c:showCatName val="0"/>
          <c:showSerName val="0"/>
          <c:showPercent val="0"/>
          <c:showBubbleSize val="0"/>
        </c:dLbls>
        <c:gapWidth val="150"/>
        <c:overlap val="100"/>
        <c:axId val="2128625720"/>
        <c:axId val="-2139267256"/>
      </c:barChart>
      <c:catAx>
        <c:axId val="21286257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9267256"/>
        <c:crosses val="autoZero"/>
        <c:auto val="1"/>
        <c:lblAlgn val="ctr"/>
        <c:lblOffset val="100"/>
        <c:noMultiLvlLbl val="0"/>
      </c:catAx>
      <c:valAx>
        <c:axId val="-2139267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86257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BESIII Physics Journal Publications</a:t>
            </a:r>
            <a:endParaRPr lang="zh-CN"/>
          </a:p>
        </c:rich>
      </c:tx>
      <c:layout/>
      <c:overlay val="0"/>
      <c:spPr>
        <a:noFill/>
        <a:ln>
          <a:noFill/>
        </a:ln>
        <a:effectLst/>
      </c:spPr>
    </c:title>
    <c:autoTitleDeleted val="0"/>
    <c:plotArea>
      <c:layout/>
      <c:barChart>
        <c:barDir val="col"/>
        <c:grouping val="stacked"/>
        <c:varyColors val="0"/>
        <c:ser>
          <c:idx val="0"/>
          <c:order val="0"/>
          <c:tx>
            <c:strRef>
              <c:f>Sheet1!$B$1</c:f>
              <c:strCache>
                <c:ptCount val="1"/>
                <c:pt idx="0">
                  <c:v>PRL</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2010.0</c:v>
                </c:pt>
                <c:pt idx="1">
                  <c:v>2011.0</c:v>
                </c:pt>
                <c:pt idx="2">
                  <c:v>2012.0</c:v>
                </c:pt>
                <c:pt idx="3">
                  <c:v>2013.0</c:v>
                </c:pt>
                <c:pt idx="4">
                  <c:v>2014.0</c:v>
                </c:pt>
                <c:pt idx="5">
                  <c:v>2015.0</c:v>
                </c:pt>
                <c:pt idx="6">
                  <c:v>2016.0</c:v>
                </c:pt>
                <c:pt idx="7">
                  <c:v>2017.0</c:v>
                </c:pt>
                <c:pt idx="8">
                  <c:v>2018.0</c:v>
                </c:pt>
              </c:numCache>
            </c:numRef>
          </c:cat>
          <c:val>
            <c:numRef>
              <c:f>Sheet1!$B$2:$B$10</c:f>
              <c:numCache>
                <c:formatCode>General</c:formatCode>
                <c:ptCount val="9"/>
                <c:pt idx="0">
                  <c:v>2.0</c:v>
                </c:pt>
                <c:pt idx="1">
                  <c:v>3.0</c:v>
                </c:pt>
                <c:pt idx="2">
                  <c:v>5.0</c:v>
                </c:pt>
                <c:pt idx="3">
                  <c:v>3.0</c:v>
                </c:pt>
                <c:pt idx="4">
                  <c:v>5.0</c:v>
                </c:pt>
                <c:pt idx="5">
                  <c:v>7.0</c:v>
                </c:pt>
                <c:pt idx="6">
                  <c:v>6.0</c:v>
                </c:pt>
                <c:pt idx="7">
                  <c:v>6.0</c:v>
                </c:pt>
                <c:pt idx="8">
                  <c:v>1.0</c:v>
                </c:pt>
              </c:numCache>
            </c:numRef>
          </c:val>
          <c:extLst xmlns:c16r2="http://schemas.microsoft.com/office/drawing/2015/06/chart">
            <c:ext xmlns:c16="http://schemas.microsoft.com/office/drawing/2014/chart" uri="{C3380CC4-5D6E-409C-BE32-E72D297353CC}">
              <c16:uniqueId val="{00000000-DABD-4E18-B2D7-2681B154245B}"/>
            </c:ext>
          </c:extLst>
        </c:ser>
        <c:ser>
          <c:idx val="1"/>
          <c:order val="1"/>
          <c:tx>
            <c:strRef>
              <c:f>Sheet1!$C$1</c:f>
              <c:strCache>
                <c:ptCount val="1"/>
                <c:pt idx="0">
                  <c:v>Other</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2010.0</c:v>
                </c:pt>
                <c:pt idx="1">
                  <c:v>2011.0</c:v>
                </c:pt>
                <c:pt idx="2">
                  <c:v>2012.0</c:v>
                </c:pt>
                <c:pt idx="3">
                  <c:v>2013.0</c:v>
                </c:pt>
                <c:pt idx="4">
                  <c:v>2014.0</c:v>
                </c:pt>
                <c:pt idx="5">
                  <c:v>2015.0</c:v>
                </c:pt>
                <c:pt idx="6">
                  <c:v>2016.0</c:v>
                </c:pt>
                <c:pt idx="7">
                  <c:v>2017.0</c:v>
                </c:pt>
                <c:pt idx="8">
                  <c:v>2018.0</c:v>
                </c:pt>
              </c:numCache>
            </c:numRef>
          </c:cat>
          <c:val>
            <c:numRef>
              <c:f>Sheet1!$C$2:$C$10</c:f>
              <c:numCache>
                <c:formatCode>General</c:formatCode>
                <c:ptCount val="9"/>
                <c:pt idx="0">
                  <c:v>2.0</c:v>
                </c:pt>
                <c:pt idx="1">
                  <c:v>8.0</c:v>
                </c:pt>
                <c:pt idx="2">
                  <c:v>12.0</c:v>
                </c:pt>
                <c:pt idx="3">
                  <c:v>23.0</c:v>
                </c:pt>
                <c:pt idx="4">
                  <c:v>14.0</c:v>
                </c:pt>
                <c:pt idx="5">
                  <c:v>27.0</c:v>
                </c:pt>
                <c:pt idx="6">
                  <c:v>17.0</c:v>
                </c:pt>
                <c:pt idx="7">
                  <c:v>32.0</c:v>
                </c:pt>
                <c:pt idx="8">
                  <c:v>16.0</c:v>
                </c:pt>
              </c:numCache>
            </c:numRef>
          </c:val>
          <c:extLst xmlns:c16r2="http://schemas.microsoft.com/office/drawing/2015/06/chart">
            <c:ext xmlns:c16="http://schemas.microsoft.com/office/drawing/2014/chart" uri="{C3380CC4-5D6E-409C-BE32-E72D297353CC}">
              <c16:uniqueId val="{00000001-DABD-4E18-B2D7-2681B154245B}"/>
            </c:ext>
          </c:extLst>
        </c:ser>
        <c:dLbls>
          <c:dLblPos val="ctr"/>
          <c:showLegendKey val="0"/>
          <c:showVal val="1"/>
          <c:showCatName val="0"/>
          <c:showSerName val="0"/>
          <c:showPercent val="0"/>
          <c:showBubbleSize val="0"/>
        </c:dLbls>
        <c:gapWidth val="150"/>
        <c:overlap val="100"/>
        <c:axId val="-2109301400"/>
        <c:axId val="-2139778904"/>
      </c:barChart>
      <c:catAx>
        <c:axId val="-210930140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9778904"/>
        <c:crosses val="autoZero"/>
        <c:auto val="1"/>
        <c:lblAlgn val="ctr"/>
        <c:lblOffset val="100"/>
        <c:noMultiLvlLbl val="0"/>
      </c:catAx>
      <c:valAx>
        <c:axId val="-2139778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93014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52425A-B869-ED44-AABC-864CA411AED4}" type="datetimeFigureOut">
              <a:rPr lang="en-US" smtClean="0"/>
              <a:t>19/10/30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4D4BE7-F420-8A48-AFA4-886DC4867292}" type="slidenum">
              <a:rPr lang="en-US" smtClean="0"/>
              <a:t>‹#›</a:t>
            </a:fld>
            <a:endParaRPr lang="en-US"/>
          </a:p>
        </p:txBody>
      </p:sp>
    </p:spTree>
    <p:extLst>
      <p:ext uri="{BB962C8B-B14F-4D97-AF65-F5344CB8AC3E}">
        <p14:creationId xmlns:p14="http://schemas.microsoft.com/office/powerpoint/2010/main" val="33655976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34C7EB-5FA1-2A48-96AC-B3FDC2A4A197}" type="datetimeFigureOut">
              <a:rPr lang="en-US" smtClean="0"/>
              <a:t>19/10/30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512964-9D25-F140-BCE5-41B8A8543C54}" type="slidenum">
              <a:rPr lang="en-US" smtClean="0"/>
              <a:t>‹#›</a:t>
            </a:fld>
            <a:endParaRPr lang="en-US"/>
          </a:p>
        </p:txBody>
      </p:sp>
    </p:spTree>
    <p:extLst>
      <p:ext uri="{BB962C8B-B14F-4D97-AF65-F5344CB8AC3E}">
        <p14:creationId xmlns:p14="http://schemas.microsoft.com/office/powerpoint/2010/main" val="4508710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cs typeface="Comic Sans MS"/>
              </a:rPr>
              <a:t>Add</a:t>
            </a:r>
            <a:r>
              <a:rPr lang="en-US" sz="1200" baseline="0" dirty="0" smtClean="0">
                <a:cs typeface="Comic Sans MS"/>
              </a:rPr>
              <a:t> SBF, CEPC, HIEPA, DAMPE</a:t>
            </a:r>
            <a:endParaRPr lang="en-US" sz="1200" dirty="0" smtClean="0">
              <a:cs typeface="Comic Sans MS"/>
            </a:endParaRPr>
          </a:p>
        </p:txBody>
      </p:sp>
      <p:sp>
        <p:nvSpPr>
          <p:cNvPr id="4" name="Slide Number Placeholder 3"/>
          <p:cNvSpPr>
            <a:spLocks noGrp="1"/>
          </p:cNvSpPr>
          <p:nvPr>
            <p:ph type="sldNum" sz="quarter" idx="10"/>
          </p:nvPr>
        </p:nvSpPr>
        <p:spPr/>
        <p:txBody>
          <a:bodyPr/>
          <a:lstStyle/>
          <a:p>
            <a:fld id="{95512964-9D25-F140-BCE5-41B8A8543C54}" type="slidenum">
              <a:rPr lang="en-US" smtClean="0"/>
              <a:t>2</a:t>
            </a:fld>
            <a:endParaRPr lang="en-US"/>
          </a:p>
        </p:txBody>
      </p:sp>
    </p:spTree>
    <p:extLst>
      <p:ext uri="{BB962C8B-B14F-4D97-AF65-F5344CB8AC3E}">
        <p14:creationId xmlns:p14="http://schemas.microsoft.com/office/powerpoint/2010/main" val="1924438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38</a:t>
            </a:fld>
            <a:endParaRPr lang="en-US"/>
          </a:p>
        </p:txBody>
      </p:sp>
    </p:spTree>
    <p:extLst>
      <p:ext uri="{BB962C8B-B14F-4D97-AF65-F5344CB8AC3E}">
        <p14:creationId xmlns:p14="http://schemas.microsoft.com/office/powerpoint/2010/main" val="1674475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Fragrant Hill Forum </a:t>
            </a:r>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43</a:t>
            </a:fld>
            <a:endParaRPr lang="en-US"/>
          </a:p>
        </p:txBody>
      </p:sp>
    </p:spTree>
    <p:extLst>
      <p:ext uri="{BB962C8B-B14F-4D97-AF65-F5344CB8AC3E}">
        <p14:creationId xmlns:p14="http://schemas.microsoft.com/office/powerpoint/2010/main" val="3627556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altLang="zh-CN" dirty="0" smtClean="0"/>
              <a:t>The fit to the </a:t>
            </a:r>
            <a:r>
              <a:rPr lang="en-US" altLang="zh-CN" dirty="0" err="1" smtClean="0"/>
              <a:t>piJ</a:t>
            </a:r>
            <a:r>
              <a:rPr lang="en-US" altLang="zh-CN" dirty="0" smtClean="0"/>
              <a:t>/psi invariant mass distribution show clearly the contribution of a state at 3900 MeV, the </a:t>
            </a:r>
            <a:r>
              <a:rPr lang="en-US" altLang="zh-CN" dirty="0" err="1" smtClean="0"/>
              <a:t>Zc</a:t>
            </a:r>
            <a:r>
              <a:rPr lang="en-US" altLang="zh-CN" dirty="0" smtClean="0"/>
              <a:t>(3900), in both BESIII and the Belle data. The width is around 50 MeV, and the statistical significance</a:t>
            </a:r>
            <a:r>
              <a:rPr lang="en-US" altLang="zh-CN" baseline="0" dirty="0" smtClean="0"/>
              <a:t> is large than 5 sigma in both experiments, so it is an observation.</a:t>
            </a:r>
          </a:p>
          <a:p>
            <a:r>
              <a:rPr lang="en-US" altLang="zh-CN" baseline="0" dirty="0" smtClean="0"/>
              <a:t>This is a good example indicating the advantage of tau-charm factory (threshold characteristics) </a:t>
            </a:r>
            <a:endParaRPr lang="zh-CN" altLang="en-US" dirty="0"/>
          </a:p>
        </p:txBody>
      </p:sp>
      <p:sp>
        <p:nvSpPr>
          <p:cNvPr id="4" name="灯片编号占位符 3"/>
          <p:cNvSpPr>
            <a:spLocks noGrp="1"/>
          </p:cNvSpPr>
          <p:nvPr>
            <p:ph type="sldNum" sz="quarter" idx="10"/>
          </p:nvPr>
        </p:nvSpPr>
        <p:spPr/>
        <p:txBody>
          <a:bodyPr/>
          <a:lstStyle/>
          <a:p>
            <a:fld id="{D054B38D-FE7C-4DD5-9CA6-9848BF06D6DD}" type="slidenum">
              <a:rPr lang="en-US" altLang="zh-CN" smtClean="0"/>
              <a:pPr/>
              <a:t>49</a:t>
            </a:fld>
            <a:endParaRPr lang="en-US" altLang="zh-CN"/>
          </a:p>
        </p:txBody>
      </p:sp>
    </p:spTree>
    <p:extLst>
      <p:ext uri="{BB962C8B-B14F-4D97-AF65-F5344CB8AC3E}">
        <p14:creationId xmlns:p14="http://schemas.microsoft.com/office/powerpoint/2010/main" val="2208443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59" algn="l"/>
                <a:tab pos="786310" algn="l"/>
                <a:tab pos="1180160" algn="l"/>
                <a:tab pos="1574011" algn="l"/>
                <a:tab pos="1967861" algn="l"/>
                <a:tab pos="2361712" algn="l"/>
                <a:tab pos="2755562" algn="l"/>
                <a:tab pos="3149413" algn="l"/>
                <a:tab pos="3543263" algn="l"/>
                <a:tab pos="3937114" algn="l"/>
                <a:tab pos="4330964" algn="l"/>
                <a:tab pos="4724815" algn="l"/>
                <a:tab pos="5118665" algn="l"/>
                <a:tab pos="5512516" algn="l"/>
                <a:tab pos="5906366" algn="l"/>
                <a:tab pos="6300217" algn="l"/>
                <a:tab pos="6694067" algn="l"/>
                <a:tab pos="7087918" algn="l"/>
                <a:tab pos="7481768" algn="l"/>
                <a:tab pos="7875619" algn="l"/>
              </a:tabLst>
              <a:defRPr>
                <a:solidFill>
                  <a:schemeClr val="bg1"/>
                </a:solidFill>
                <a:latin typeface="Arial" charset="0"/>
                <a:ea typeface="SimSun" charset="-122"/>
              </a:defRPr>
            </a:lvl1pPr>
            <a:lvl2pPr eaLnBrk="0">
              <a:tabLst>
                <a:tab pos="0" algn="l"/>
                <a:tab pos="392459" algn="l"/>
                <a:tab pos="786310" algn="l"/>
                <a:tab pos="1180160" algn="l"/>
                <a:tab pos="1574011" algn="l"/>
                <a:tab pos="1967861" algn="l"/>
                <a:tab pos="2361712" algn="l"/>
                <a:tab pos="2755562" algn="l"/>
                <a:tab pos="3149413" algn="l"/>
                <a:tab pos="3543263" algn="l"/>
                <a:tab pos="3937114" algn="l"/>
                <a:tab pos="4330964" algn="l"/>
                <a:tab pos="4724815" algn="l"/>
                <a:tab pos="5118665" algn="l"/>
                <a:tab pos="5512516" algn="l"/>
                <a:tab pos="5906366" algn="l"/>
                <a:tab pos="6300217" algn="l"/>
                <a:tab pos="6694067" algn="l"/>
                <a:tab pos="7087918" algn="l"/>
                <a:tab pos="7481768" algn="l"/>
                <a:tab pos="7875619" algn="l"/>
              </a:tabLst>
              <a:defRPr>
                <a:solidFill>
                  <a:schemeClr val="bg1"/>
                </a:solidFill>
                <a:latin typeface="Arial" charset="0"/>
                <a:ea typeface="SimSun" charset="-122"/>
              </a:defRPr>
            </a:lvl2pPr>
            <a:lvl3pPr eaLnBrk="0">
              <a:tabLst>
                <a:tab pos="0" algn="l"/>
                <a:tab pos="392459" algn="l"/>
                <a:tab pos="786310" algn="l"/>
                <a:tab pos="1180160" algn="l"/>
                <a:tab pos="1574011" algn="l"/>
                <a:tab pos="1967861" algn="l"/>
                <a:tab pos="2361712" algn="l"/>
                <a:tab pos="2755562" algn="l"/>
                <a:tab pos="3149413" algn="l"/>
                <a:tab pos="3543263" algn="l"/>
                <a:tab pos="3937114" algn="l"/>
                <a:tab pos="4330964" algn="l"/>
                <a:tab pos="4724815" algn="l"/>
                <a:tab pos="5118665" algn="l"/>
                <a:tab pos="5512516" algn="l"/>
                <a:tab pos="5906366" algn="l"/>
                <a:tab pos="6300217" algn="l"/>
                <a:tab pos="6694067" algn="l"/>
                <a:tab pos="7087918" algn="l"/>
                <a:tab pos="7481768" algn="l"/>
                <a:tab pos="7875619" algn="l"/>
              </a:tabLst>
              <a:defRPr>
                <a:solidFill>
                  <a:schemeClr val="bg1"/>
                </a:solidFill>
                <a:latin typeface="Arial" charset="0"/>
                <a:ea typeface="SimSun" charset="-122"/>
              </a:defRPr>
            </a:lvl3pPr>
            <a:lvl4pPr eaLnBrk="0">
              <a:tabLst>
                <a:tab pos="0" algn="l"/>
                <a:tab pos="392459" algn="l"/>
                <a:tab pos="786310" algn="l"/>
                <a:tab pos="1180160" algn="l"/>
                <a:tab pos="1574011" algn="l"/>
                <a:tab pos="1967861" algn="l"/>
                <a:tab pos="2361712" algn="l"/>
                <a:tab pos="2755562" algn="l"/>
                <a:tab pos="3149413" algn="l"/>
                <a:tab pos="3543263" algn="l"/>
                <a:tab pos="3937114" algn="l"/>
                <a:tab pos="4330964" algn="l"/>
                <a:tab pos="4724815" algn="l"/>
                <a:tab pos="5118665" algn="l"/>
                <a:tab pos="5512516" algn="l"/>
                <a:tab pos="5906366" algn="l"/>
                <a:tab pos="6300217" algn="l"/>
                <a:tab pos="6694067" algn="l"/>
                <a:tab pos="7087918" algn="l"/>
                <a:tab pos="7481768" algn="l"/>
                <a:tab pos="7875619" algn="l"/>
              </a:tabLst>
              <a:defRPr>
                <a:solidFill>
                  <a:schemeClr val="bg1"/>
                </a:solidFill>
                <a:latin typeface="Arial" charset="0"/>
                <a:ea typeface="SimSun" charset="-122"/>
              </a:defRPr>
            </a:lvl4pPr>
            <a:lvl5pPr eaLnBrk="0">
              <a:tabLst>
                <a:tab pos="0" algn="l"/>
                <a:tab pos="392459" algn="l"/>
                <a:tab pos="786310" algn="l"/>
                <a:tab pos="1180160" algn="l"/>
                <a:tab pos="1574011" algn="l"/>
                <a:tab pos="1967861" algn="l"/>
                <a:tab pos="2361712" algn="l"/>
                <a:tab pos="2755562" algn="l"/>
                <a:tab pos="3149413" algn="l"/>
                <a:tab pos="3543263" algn="l"/>
                <a:tab pos="3937114" algn="l"/>
                <a:tab pos="4330964" algn="l"/>
                <a:tab pos="4724815" algn="l"/>
                <a:tab pos="5118665" algn="l"/>
                <a:tab pos="5512516" algn="l"/>
                <a:tab pos="5906366" algn="l"/>
                <a:tab pos="6300217" algn="l"/>
                <a:tab pos="6694067" algn="l"/>
                <a:tab pos="7087918" algn="l"/>
                <a:tab pos="7481768" algn="l"/>
                <a:tab pos="7875619" algn="l"/>
              </a:tabLst>
              <a:defRPr>
                <a:solidFill>
                  <a:schemeClr val="bg1"/>
                </a:solidFill>
                <a:latin typeface="Arial" charset="0"/>
                <a:ea typeface="SimSun" charset="-122"/>
              </a:defRPr>
            </a:lvl5pPr>
            <a:lvl6pPr marL="2204449" indent="-200404" defTabSz="393851" eaLnBrk="0" fontAlgn="base" hangingPunct="0">
              <a:lnSpc>
                <a:spcPct val="93000"/>
              </a:lnSpc>
              <a:spcBef>
                <a:spcPct val="0"/>
              </a:spcBef>
              <a:spcAft>
                <a:spcPct val="0"/>
              </a:spcAft>
              <a:buClr>
                <a:srgbClr val="000000"/>
              </a:buClr>
              <a:buSzPct val="100000"/>
              <a:buFont typeface="Times New Roman" pitchFamily="16" charset="0"/>
              <a:tabLst>
                <a:tab pos="0" algn="l"/>
                <a:tab pos="392459" algn="l"/>
                <a:tab pos="786310" algn="l"/>
                <a:tab pos="1180160" algn="l"/>
                <a:tab pos="1574011" algn="l"/>
                <a:tab pos="1967861" algn="l"/>
                <a:tab pos="2361712" algn="l"/>
                <a:tab pos="2755562" algn="l"/>
                <a:tab pos="3149413" algn="l"/>
                <a:tab pos="3543263" algn="l"/>
                <a:tab pos="3937114" algn="l"/>
                <a:tab pos="4330964" algn="l"/>
                <a:tab pos="4724815" algn="l"/>
                <a:tab pos="5118665" algn="l"/>
                <a:tab pos="5512516" algn="l"/>
                <a:tab pos="5906366" algn="l"/>
                <a:tab pos="6300217" algn="l"/>
                <a:tab pos="6694067" algn="l"/>
                <a:tab pos="7087918" algn="l"/>
                <a:tab pos="7481768" algn="l"/>
                <a:tab pos="7875619" algn="l"/>
              </a:tabLst>
              <a:defRPr>
                <a:solidFill>
                  <a:schemeClr val="bg1"/>
                </a:solidFill>
                <a:latin typeface="Arial" charset="0"/>
                <a:ea typeface="SimSun" charset="-122"/>
              </a:defRPr>
            </a:lvl6pPr>
            <a:lvl7pPr marL="2605258" indent="-200404" defTabSz="393851" eaLnBrk="0" fontAlgn="base" hangingPunct="0">
              <a:lnSpc>
                <a:spcPct val="93000"/>
              </a:lnSpc>
              <a:spcBef>
                <a:spcPct val="0"/>
              </a:spcBef>
              <a:spcAft>
                <a:spcPct val="0"/>
              </a:spcAft>
              <a:buClr>
                <a:srgbClr val="000000"/>
              </a:buClr>
              <a:buSzPct val="100000"/>
              <a:buFont typeface="Times New Roman" pitchFamily="16" charset="0"/>
              <a:tabLst>
                <a:tab pos="0" algn="l"/>
                <a:tab pos="392459" algn="l"/>
                <a:tab pos="786310" algn="l"/>
                <a:tab pos="1180160" algn="l"/>
                <a:tab pos="1574011" algn="l"/>
                <a:tab pos="1967861" algn="l"/>
                <a:tab pos="2361712" algn="l"/>
                <a:tab pos="2755562" algn="l"/>
                <a:tab pos="3149413" algn="l"/>
                <a:tab pos="3543263" algn="l"/>
                <a:tab pos="3937114" algn="l"/>
                <a:tab pos="4330964" algn="l"/>
                <a:tab pos="4724815" algn="l"/>
                <a:tab pos="5118665" algn="l"/>
                <a:tab pos="5512516" algn="l"/>
                <a:tab pos="5906366" algn="l"/>
                <a:tab pos="6300217" algn="l"/>
                <a:tab pos="6694067" algn="l"/>
                <a:tab pos="7087918" algn="l"/>
                <a:tab pos="7481768" algn="l"/>
                <a:tab pos="7875619" algn="l"/>
              </a:tabLst>
              <a:defRPr>
                <a:solidFill>
                  <a:schemeClr val="bg1"/>
                </a:solidFill>
                <a:latin typeface="Arial" charset="0"/>
                <a:ea typeface="SimSun" charset="-122"/>
              </a:defRPr>
            </a:lvl7pPr>
            <a:lvl8pPr marL="3006067" indent="-200404" defTabSz="393851" eaLnBrk="0" fontAlgn="base" hangingPunct="0">
              <a:lnSpc>
                <a:spcPct val="93000"/>
              </a:lnSpc>
              <a:spcBef>
                <a:spcPct val="0"/>
              </a:spcBef>
              <a:spcAft>
                <a:spcPct val="0"/>
              </a:spcAft>
              <a:buClr>
                <a:srgbClr val="000000"/>
              </a:buClr>
              <a:buSzPct val="100000"/>
              <a:buFont typeface="Times New Roman" pitchFamily="16" charset="0"/>
              <a:tabLst>
                <a:tab pos="0" algn="l"/>
                <a:tab pos="392459" algn="l"/>
                <a:tab pos="786310" algn="l"/>
                <a:tab pos="1180160" algn="l"/>
                <a:tab pos="1574011" algn="l"/>
                <a:tab pos="1967861" algn="l"/>
                <a:tab pos="2361712" algn="l"/>
                <a:tab pos="2755562" algn="l"/>
                <a:tab pos="3149413" algn="l"/>
                <a:tab pos="3543263" algn="l"/>
                <a:tab pos="3937114" algn="l"/>
                <a:tab pos="4330964" algn="l"/>
                <a:tab pos="4724815" algn="l"/>
                <a:tab pos="5118665" algn="l"/>
                <a:tab pos="5512516" algn="l"/>
                <a:tab pos="5906366" algn="l"/>
                <a:tab pos="6300217" algn="l"/>
                <a:tab pos="6694067" algn="l"/>
                <a:tab pos="7087918" algn="l"/>
                <a:tab pos="7481768" algn="l"/>
                <a:tab pos="7875619" algn="l"/>
              </a:tabLst>
              <a:defRPr>
                <a:solidFill>
                  <a:schemeClr val="bg1"/>
                </a:solidFill>
                <a:latin typeface="Arial" charset="0"/>
                <a:ea typeface="SimSun" charset="-122"/>
              </a:defRPr>
            </a:lvl8pPr>
            <a:lvl9pPr marL="3406876" indent="-200404" defTabSz="393851" eaLnBrk="0" fontAlgn="base" hangingPunct="0">
              <a:lnSpc>
                <a:spcPct val="93000"/>
              </a:lnSpc>
              <a:spcBef>
                <a:spcPct val="0"/>
              </a:spcBef>
              <a:spcAft>
                <a:spcPct val="0"/>
              </a:spcAft>
              <a:buClr>
                <a:srgbClr val="000000"/>
              </a:buClr>
              <a:buSzPct val="100000"/>
              <a:buFont typeface="Times New Roman" pitchFamily="16" charset="0"/>
              <a:tabLst>
                <a:tab pos="0" algn="l"/>
                <a:tab pos="392459" algn="l"/>
                <a:tab pos="786310" algn="l"/>
                <a:tab pos="1180160" algn="l"/>
                <a:tab pos="1574011" algn="l"/>
                <a:tab pos="1967861" algn="l"/>
                <a:tab pos="2361712" algn="l"/>
                <a:tab pos="2755562" algn="l"/>
                <a:tab pos="3149413" algn="l"/>
                <a:tab pos="3543263" algn="l"/>
                <a:tab pos="3937114" algn="l"/>
                <a:tab pos="4330964" algn="l"/>
                <a:tab pos="4724815" algn="l"/>
                <a:tab pos="5118665" algn="l"/>
                <a:tab pos="5512516" algn="l"/>
                <a:tab pos="5906366" algn="l"/>
                <a:tab pos="6300217" algn="l"/>
                <a:tab pos="6694067" algn="l"/>
                <a:tab pos="7087918" algn="l"/>
                <a:tab pos="7481768" algn="l"/>
                <a:tab pos="7875619" algn="l"/>
              </a:tabLst>
              <a:defRPr>
                <a:solidFill>
                  <a:schemeClr val="bg1"/>
                </a:solidFill>
                <a:latin typeface="Arial" charset="0"/>
                <a:ea typeface="SimSun" charset="-122"/>
              </a:defRPr>
            </a:lvl9pPr>
          </a:lstStyle>
          <a:p>
            <a:pPr eaLnBrk="1"/>
            <a:fld id="{E639BA50-5648-4369-A45F-86679A824A6A}" type="slidenum">
              <a:rPr lang="de-DE" altLang="en-US">
                <a:solidFill>
                  <a:srgbClr val="000000"/>
                </a:solidFill>
                <a:latin typeface="Times New Roman" pitchFamily="16" charset="0"/>
              </a:rPr>
              <a:pPr eaLnBrk="1"/>
              <a:t>52</a:t>
            </a:fld>
            <a:endParaRPr lang="de-DE" altLang="en-US">
              <a:solidFill>
                <a:srgbClr val="000000"/>
              </a:solidFill>
              <a:latin typeface="Times New Roman" pitchFamily="16" charset="0"/>
            </a:endParaRPr>
          </a:p>
        </p:txBody>
      </p:sp>
      <p:sp>
        <p:nvSpPr>
          <p:cNvPr id="36867" name="Rectangle 1"/>
          <p:cNvSpPr txBox="1">
            <a:spLocks noGrp="1" noRot="1" noChangeAspect="1" noChangeArrowheads="1" noTextEdit="1"/>
          </p:cNvSpPr>
          <p:nvPr>
            <p:ph type="sldImg"/>
          </p:nvPr>
        </p:nvSpPr>
        <p:spPr>
          <a:xfrm>
            <a:off x="1144588" y="695325"/>
            <a:ext cx="4568825"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p:cNvSpPr txBox="1">
            <a:spLocks noGrp="1" noChangeArrowheads="1"/>
          </p:cNvSpPr>
          <p:nvPr>
            <p:ph type="body" idx="1"/>
          </p:nvPr>
        </p:nvSpPr>
        <p:spPr>
          <a:xfrm>
            <a:off x="685512" y="4343231"/>
            <a:ext cx="5486976" cy="403775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solidFill>
                  <a:srgbClr val="FF0000"/>
                </a:solidFill>
              </a:rPr>
              <a:t>Complete picture of the nucleon structure requires space-like and time-like measurements! </a:t>
            </a:r>
          </a:p>
          <a:p>
            <a:endParaRPr lang="en-US"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Now,</a:t>
            </a:r>
            <a:r>
              <a:rPr lang="en-US" altLang="zh-CN" baseline="0" dirty="0" smtClean="0"/>
              <a:t> we move to the CPV in tau decay.</a:t>
            </a:r>
          </a:p>
          <a:p>
            <a:r>
              <a:rPr lang="en-US" altLang="zh-CN" baseline="0" dirty="0" smtClean="0"/>
              <a:t>To day, CP violation is observed in B,D and </a:t>
            </a:r>
            <a:r>
              <a:rPr lang="en-US" altLang="zh-CN" baseline="0" dirty="0" err="1" smtClean="0"/>
              <a:t>Ksystem</a:t>
            </a:r>
            <a:endParaRPr lang="en-US" altLang="zh-CN" baseline="0" dirty="0" smtClean="0"/>
          </a:p>
          <a:p>
            <a:r>
              <a:rPr lang="en-US" altLang="zh-CN" baseline="0" dirty="0" smtClean="0"/>
              <a:t>But no </a:t>
            </a:r>
            <a:r>
              <a:rPr lang="en-US" altLang="zh-CN" baseline="0" dirty="0" err="1" smtClean="0"/>
              <a:t>ovserved</a:t>
            </a:r>
            <a:r>
              <a:rPr lang="en-US" altLang="zh-CN" baseline="0" dirty="0" smtClean="0"/>
              <a:t> in the lepton sector,</a:t>
            </a:r>
          </a:p>
          <a:p>
            <a:r>
              <a:rPr lang="en-US" altLang="zh-CN" baseline="0" dirty="0" smtClean="0"/>
              <a:t>The discovery of CPV in tau decay is a clean </a:t>
            </a:r>
            <a:r>
              <a:rPr lang="en-US" altLang="zh-CN" baseline="0" dirty="0" err="1" smtClean="0"/>
              <a:t>signture</a:t>
            </a:r>
            <a:r>
              <a:rPr lang="en-US" altLang="zh-CN" baseline="0" dirty="0" smtClean="0"/>
              <a:t> of NP.</a:t>
            </a:r>
          </a:p>
          <a:p>
            <a:r>
              <a:rPr lang="en-US" altLang="zh-CN" baseline="0" dirty="0" smtClean="0"/>
              <a:t>The most promising CPV channels is tau-Ks pi v,</a:t>
            </a:r>
          </a:p>
          <a:p>
            <a:r>
              <a:rPr lang="en-US" altLang="zh-CN" baseline="0" dirty="0" smtClean="0"/>
              <a:t>The SM predicted the CVP at 10-3 level duo to the Ks-Kl mixing,</a:t>
            </a:r>
          </a:p>
          <a:p>
            <a:r>
              <a:rPr lang="en-US" altLang="zh-CN" baseline="0" dirty="0" smtClean="0"/>
              <a:t>But Belle and Babar did not observed any </a:t>
            </a:r>
            <a:r>
              <a:rPr lang="en-US" altLang="zh-CN" baseline="0" dirty="0" err="1" smtClean="0"/>
              <a:t>evindence</a:t>
            </a:r>
            <a:r>
              <a:rPr lang="en-US" altLang="zh-CN" baseline="0" dirty="0" smtClean="0"/>
              <a:t> for it CPV</a:t>
            </a:r>
          </a:p>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53</a:t>
            </a:fld>
            <a:endParaRPr lang="en-US"/>
          </a:p>
        </p:txBody>
      </p:sp>
    </p:spTree>
    <p:extLst>
      <p:ext uri="{BB962C8B-B14F-4D97-AF65-F5344CB8AC3E}">
        <p14:creationId xmlns:p14="http://schemas.microsoft.com/office/powerpoint/2010/main" val="2236501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So we</a:t>
            </a:r>
            <a:r>
              <a:rPr lang="en-US" altLang="zh-CN" baseline="0" dirty="0" smtClean="0"/>
              <a:t> need a new measurement on the angular CPV </a:t>
            </a:r>
            <a:r>
              <a:rPr lang="en-US" altLang="zh-CN" baseline="0" dirty="0" err="1" smtClean="0"/>
              <a:t>asymmerty</a:t>
            </a:r>
            <a:r>
              <a:rPr lang="en-US" altLang="zh-CN" baseline="0" dirty="0" smtClean="0"/>
              <a:t>.</a:t>
            </a:r>
          </a:p>
          <a:p>
            <a:r>
              <a:rPr lang="en-US" altLang="zh-CN" baseline="0" dirty="0" smtClean="0"/>
              <a:t>Like use T-od </a:t>
            </a:r>
            <a:r>
              <a:rPr lang="en-US" altLang="zh-CN" baseline="0" dirty="0" err="1" smtClean="0"/>
              <a:t>ratationally</a:t>
            </a:r>
            <a:r>
              <a:rPr lang="en-US" altLang="zh-CN" baseline="0" dirty="0" smtClean="0"/>
              <a:t> invariant products.</a:t>
            </a:r>
          </a:p>
          <a:p>
            <a:r>
              <a:rPr lang="en-US" altLang="zh-CN" baseline="0" dirty="0" smtClean="0"/>
              <a:t>The kind of analysis can be performed in the tau decay into final state with more than 2 hadron.</a:t>
            </a:r>
          </a:p>
          <a:p>
            <a:r>
              <a:rPr lang="en-US" altLang="zh-CN" baseline="0" dirty="0" smtClean="0"/>
              <a:t>But the polarized beam is necessary.</a:t>
            </a:r>
          </a:p>
          <a:p>
            <a:r>
              <a:rPr lang="en-US" altLang="zh-CN" baseline="0" dirty="0" smtClean="0"/>
              <a:t>As we know, the polarization of electron beam can be </a:t>
            </a:r>
            <a:r>
              <a:rPr lang="en-US" altLang="zh-CN" baseline="0" dirty="0" err="1" smtClean="0"/>
              <a:t>transver</a:t>
            </a:r>
            <a:r>
              <a:rPr lang="en-US" altLang="zh-CN" baseline="0" dirty="0" smtClean="0"/>
              <a:t> to the produce</a:t>
            </a:r>
          </a:p>
          <a:p>
            <a:r>
              <a:rPr lang="en-US" altLang="zh-CN" baseline="0" dirty="0" smtClean="0"/>
              <a:t>Tau, </a:t>
            </a:r>
          </a:p>
          <a:p>
            <a:r>
              <a:rPr lang="en-US" altLang="zh-CN" baseline="0" dirty="0" smtClean="0"/>
              <a:t>In tau-charm region, all the produce tau is expected to the 100% </a:t>
            </a:r>
            <a:r>
              <a:rPr lang="en-US" altLang="zh-CN" baseline="0" dirty="0" err="1" smtClean="0"/>
              <a:t>poralaztion</a:t>
            </a:r>
            <a:endParaRPr lang="en-US" altLang="zh-CN" baseline="0" dirty="0" smtClean="0"/>
          </a:p>
          <a:p>
            <a:r>
              <a:rPr lang="en-US" altLang="zh-CN" baseline="0" dirty="0" smtClean="0"/>
              <a:t>While in the super factor, the </a:t>
            </a:r>
            <a:r>
              <a:rPr lang="en-US" altLang="zh-CN" baseline="0" dirty="0" err="1" smtClean="0"/>
              <a:t>proporazation</a:t>
            </a:r>
            <a:r>
              <a:rPr lang="en-US" altLang="zh-CN" baseline="0" dirty="0" smtClean="0"/>
              <a:t> is expected to be about 50% with </a:t>
            </a:r>
          </a:p>
          <a:p>
            <a:r>
              <a:rPr lang="en-US" altLang="zh-CN" baseline="0" dirty="0" smtClean="0"/>
              <a:t>Tau cos\</a:t>
            </a:r>
            <a:r>
              <a:rPr lang="en-US" altLang="zh-CN" baseline="0" dirty="0" err="1" smtClean="0"/>
              <a:t>thet</a:t>
            </a:r>
            <a:r>
              <a:rPr lang="en-US" altLang="zh-CN" baseline="0" dirty="0" smtClean="0"/>
              <a:t> is 0.</a:t>
            </a:r>
          </a:p>
          <a:p>
            <a:r>
              <a:rPr lang="en-US" altLang="zh-CN" baseline="0" dirty="0" smtClean="0"/>
              <a:t>A important variable “</a:t>
            </a:r>
            <a:r>
              <a:rPr lang="en-US" altLang="zh-CN" sz="1200" b="1" dirty="0" smtClean="0">
                <a:solidFill>
                  <a:srgbClr val="FF0000"/>
                </a:solidFill>
                <a:latin typeface="Times New Roman" panose="02020603050405020304" pitchFamily="18" charset="0"/>
                <a:cs typeface="Times New Roman" panose="02020603050405020304" pitchFamily="18" charset="0"/>
              </a:rPr>
              <a:t>Figure Of Merits</a:t>
            </a:r>
            <a:r>
              <a:rPr lang="en-US" altLang="zh-CN" baseline="0" dirty="0" smtClean="0"/>
              <a:t>” proposed by the Y.S TSAI which take</a:t>
            </a:r>
          </a:p>
          <a:p>
            <a:r>
              <a:rPr lang="en-US" altLang="zh-CN" baseline="0" dirty="0" smtClean="0"/>
              <a:t>into </a:t>
            </a:r>
            <a:r>
              <a:rPr lang="en-US" altLang="zh-CN" baseline="0" dirty="0" err="1" smtClean="0"/>
              <a:t>accouting</a:t>
            </a:r>
            <a:r>
              <a:rPr lang="en-US" altLang="zh-CN" baseline="0" dirty="0" smtClean="0"/>
              <a:t> </a:t>
            </a:r>
            <a:r>
              <a:rPr lang="en-US" altLang="zh-CN" baseline="0" dirty="0" err="1" smtClean="0"/>
              <a:t>luminorcist</a:t>
            </a:r>
            <a:r>
              <a:rPr lang="en-US" altLang="zh-CN" baseline="0" dirty="0" smtClean="0"/>
              <a:t>, polarization and total cross section,</a:t>
            </a:r>
          </a:p>
          <a:p>
            <a:r>
              <a:rPr lang="en-US" altLang="zh-CN" baseline="0" dirty="0" smtClean="0"/>
              <a:t>to quantitative evaluate the feature of different experiment on CPV study</a:t>
            </a:r>
          </a:p>
          <a:p>
            <a:r>
              <a:rPr lang="en-US" altLang="zh-CN" baseline="0" dirty="0" smtClean="0"/>
              <a:t>And  HIEPA is found to be with the best </a:t>
            </a:r>
            <a:r>
              <a:rPr lang="en-US" altLang="zh-CN" baseline="0" dirty="0" err="1" smtClean="0"/>
              <a:t>quilaty</a:t>
            </a:r>
            <a:r>
              <a:rPr lang="en-US" altLang="zh-CN" baseline="0" dirty="0" smtClean="0"/>
              <a:t>.</a:t>
            </a:r>
          </a:p>
          <a:p>
            <a:endParaRPr lang="en-US" altLang="zh-CN" baseline="0" dirty="0" smtClean="0"/>
          </a:p>
          <a:p>
            <a:r>
              <a:rPr lang="en-US" altLang="zh-CN" baseline="0" dirty="0" smtClean="0"/>
              <a:t>Evaluate the characters of </a:t>
            </a:r>
          </a:p>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54</a:t>
            </a:fld>
            <a:endParaRPr lang="en-US"/>
          </a:p>
        </p:txBody>
      </p:sp>
    </p:spTree>
    <p:extLst>
      <p:ext uri="{BB962C8B-B14F-4D97-AF65-F5344CB8AC3E}">
        <p14:creationId xmlns:p14="http://schemas.microsoft.com/office/powerpoint/2010/main" val="3171300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Now we move the new physics,</a:t>
            </a:r>
          </a:p>
          <a:p>
            <a:r>
              <a:rPr lang="en-US" altLang="zh-CN" dirty="0" smtClean="0"/>
              <a:t>As</a:t>
            </a:r>
            <a:r>
              <a:rPr lang="en-US" altLang="zh-CN" baseline="0" dirty="0" smtClean="0"/>
              <a:t> we know, the discovery of Higgs complete the list of the </a:t>
            </a:r>
            <a:r>
              <a:rPr lang="en-US" altLang="zh-CN" baseline="0" dirty="0" err="1" smtClean="0"/>
              <a:t>partilce</a:t>
            </a:r>
            <a:r>
              <a:rPr lang="en-US" altLang="zh-CN" baseline="0" dirty="0" smtClean="0"/>
              <a:t> in SM.</a:t>
            </a:r>
          </a:p>
          <a:p>
            <a:r>
              <a:rPr lang="en-US" altLang="zh-CN" baseline="0" dirty="0" smtClean="0"/>
              <a:t>But there some still a lots questions can not be explain the </a:t>
            </a:r>
            <a:r>
              <a:rPr lang="en-US" altLang="zh-CN" baseline="0" dirty="0" err="1" smtClean="0"/>
              <a:t>the</a:t>
            </a:r>
            <a:r>
              <a:rPr lang="en-US" altLang="zh-CN" baseline="0" dirty="0" smtClean="0"/>
              <a:t> SM framework.</a:t>
            </a:r>
          </a:p>
          <a:p>
            <a:r>
              <a:rPr lang="en-US" altLang="zh-CN" baseline="0" dirty="0" smtClean="0"/>
              <a:t>To date, there are not any evidence of new physics at high energy frontiers,</a:t>
            </a:r>
          </a:p>
          <a:p>
            <a:r>
              <a:rPr lang="en-US" altLang="zh-CN" baseline="0" dirty="0" smtClean="0"/>
              <a:t>So it is important and </a:t>
            </a:r>
            <a:r>
              <a:rPr lang="en-US" altLang="zh-CN" baseline="0" dirty="0" err="1" smtClean="0"/>
              <a:t>complementart</a:t>
            </a:r>
            <a:r>
              <a:rPr lang="en-US" altLang="zh-CN" baseline="0" dirty="0" smtClean="0"/>
              <a:t> to directly search for new physics in the </a:t>
            </a:r>
            <a:r>
              <a:rPr lang="en-US" altLang="zh-CN" baseline="0" dirty="0" err="1" smtClean="0"/>
              <a:t>presision</a:t>
            </a:r>
            <a:r>
              <a:rPr lang="en-US" altLang="zh-CN" baseline="0" dirty="0" smtClean="0"/>
              <a:t> frontier.</a:t>
            </a:r>
          </a:p>
          <a:p>
            <a:r>
              <a:rPr lang="en-US" altLang="zh-CN" baseline="0" dirty="0" smtClean="0"/>
              <a:t>This table is DNA for the new physics search in flavor physics, </a:t>
            </a:r>
          </a:p>
          <a:p>
            <a:r>
              <a:rPr lang="en-US" altLang="zh-CN" baseline="0" dirty="0" smtClean="0"/>
              <a:t>and charge </a:t>
            </a:r>
            <a:r>
              <a:rPr lang="en-US" altLang="zh-CN" baseline="0" dirty="0" err="1" smtClean="0"/>
              <a:t>letpon</a:t>
            </a:r>
            <a:r>
              <a:rPr lang="en-US" altLang="zh-CN" baseline="0" dirty="0" smtClean="0"/>
              <a:t> </a:t>
            </a:r>
            <a:r>
              <a:rPr lang="en-US" altLang="zh-CN" baseline="0" dirty="0" err="1" smtClean="0"/>
              <a:t>Falvor</a:t>
            </a:r>
            <a:r>
              <a:rPr lang="en-US" altLang="zh-CN" baseline="0" dirty="0" smtClean="0"/>
              <a:t> </a:t>
            </a:r>
            <a:r>
              <a:rPr lang="en-US" altLang="zh-CN" baseline="0" dirty="0" err="1" smtClean="0"/>
              <a:t>violavation</a:t>
            </a:r>
            <a:r>
              <a:rPr lang="en-US" altLang="zh-CN" baseline="0" dirty="0" smtClean="0"/>
              <a:t> decay is found to be a promising process to find the new physics</a:t>
            </a:r>
          </a:p>
          <a:p>
            <a:r>
              <a:rPr lang="en-US" altLang="zh-CN" baseline="0" dirty="0" smtClean="0"/>
              <a:t>And </a:t>
            </a:r>
            <a:r>
              <a:rPr lang="en-US" altLang="zh-CN" baseline="0" dirty="0" err="1" smtClean="0"/>
              <a:t>discribmate</a:t>
            </a:r>
            <a:r>
              <a:rPr lang="en-US" altLang="zh-CN" baseline="0" dirty="0" smtClean="0"/>
              <a:t> the different models and </a:t>
            </a:r>
            <a:r>
              <a:rPr lang="en-US" altLang="zh-CN" baseline="0" dirty="0" err="1" smtClean="0"/>
              <a:t>contraint</a:t>
            </a:r>
            <a:r>
              <a:rPr lang="en-US" altLang="zh-CN" baseline="0" dirty="0" smtClean="0"/>
              <a:t> theirs parameters. </a:t>
            </a:r>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56</a:t>
            </a:fld>
            <a:endParaRPr lang="en-US"/>
          </a:p>
        </p:txBody>
      </p:sp>
    </p:spTree>
    <p:extLst>
      <p:ext uri="{BB962C8B-B14F-4D97-AF65-F5344CB8AC3E}">
        <p14:creationId xmlns:p14="http://schemas.microsoft.com/office/powerpoint/2010/main" val="3055708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Tua</a:t>
            </a:r>
            <a:r>
              <a:rPr lang="en-US" altLang="zh-CN" dirty="0" smtClean="0"/>
              <a:t>-&gt;gamma mu have been</a:t>
            </a:r>
            <a:r>
              <a:rPr lang="en-US" altLang="zh-CN" baseline="0" dirty="0" smtClean="0"/>
              <a:t> detail studying for many years in B </a:t>
            </a:r>
            <a:r>
              <a:rPr lang="en-US" altLang="zh-CN" baseline="0" dirty="0" err="1" smtClean="0"/>
              <a:t>facotry</a:t>
            </a:r>
            <a:r>
              <a:rPr lang="en-US" altLang="zh-CN" baseline="0" dirty="0" smtClean="0"/>
              <a:t>.</a:t>
            </a:r>
            <a:endParaRPr lang="en-US" altLang="zh-CN" dirty="0" smtClean="0"/>
          </a:p>
          <a:p>
            <a:r>
              <a:rPr lang="en-US" altLang="zh-CN" dirty="0" smtClean="0"/>
              <a:t>This</a:t>
            </a:r>
            <a:r>
              <a:rPr lang="en-US" altLang="zh-CN" baseline="0" dirty="0" smtClean="0"/>
              <a:t> plot show the update </a:t>
            </a:r>
            <a:r>
              <a:rPr lang="en-US" altLang="zh-CN" baseline="0" dirty="0" err="1" smtClean="0"/>
              <a:t>limint</a:t>
            </a:r>
            <a:r>
              <a:rPr lang="en-US" altLang="zh-CN" baseline="0" dirty="0" smtClean="0"/>
              <a:t> as function of luminosity for the different experiment.</a:t>
            </a:r>
          </a:p>
          <a:p>
            <a:r>
              <a:rPr lang="en-US" altLang="zh-CN" baseline="0" dirty="0" smtClean="0"/>
              <a:t>The current update limit is about 4x10-8 from both BABAR and BELLE,</a:t>
            </a:r>
          </a:p>
          <a:p>
            <a:r>
              <a:rPr lang="en-US" altLang="zh-CN" baseline="0" dirty="0" smtClean="0"/>
              <a:t>It is clear see that the upper limit is proportional to 1/</a:t>
            </a:r>
            <a:r>
              <a:rPr lang="en-US" altLang="zh-CN" baseline="0" dirty="0" err="1" smtClean="0"/>
              <a:t>sqrt</a:t>
            </a:r>
            <a:r>
              <a:rPr lang="en-US" altLang="zh-CN" baseline="0" dirty="0" smtClean="0"/>
              <a:t>(L)</a:t>
            </a:r>
          </a:p>
          <a:p>
            <a:r>
              <a:rPr lang="en-US" altLang="zh-CN" baseline="0" dirty="0" smtClean="0"/>
              <a:t>The </a:t>
            </a:r>
            <a:r>
              <a:rPr lang="en-US" altLang="zh-CN" baseline="0" dirty="0" err="1" smtClean="0"/>
              <a:t>strudy</a:t>
            </a:r>
            <a:r>
              <a:rPr lang="en-US" altLang="zh-CN" baseline="0" dirty="0" smtClean="0"/>
              <a:t> from Supper B show the expected UL is 3x10-9 with 75ab-1 data.</a:t>
            </a:r>
          </a:p>
          <a:p>
            <a:r>
              <a:rPr lang="en-US" altLang="zh-CN" baseline="0" dirty="0" smtClean="0"/>
              <a:t>At HIEPA, we expected to collected 3x109 tau pair per year</a:t>
            </a:r>
          </a:p>
          <a:p>
            <a:r>
              <a:rPr lang="en-US" altLang="zh-CN" baseline="0" dirty="0" smtClean="0"/>
              <a:t>It is interesting to know what the expected UL can be </a:t>
            </a:r>
            <a:r>
              <a:rPr lang="en-US" altLang="zh-CN" baseline="0" dirty="0" err="1" smtClean="0"/>
              <a:t>acieved</a:t>
            </a:r>
            <a:r>
              <a:rPr lang="zh-CN" altLang="en-US" baseline="0" dirty="0" smtClean="0"/>
              <a:t> </a:t>
            </a:r>
            <a:r>
              <a:rPr lang="en-US" altLang="zh-CN" baseline="0" dirty="0" smtClean="0"/>
              <a:t>in </a:t>
            </a:r>
            <a:r>
              <a:rPr lang="en-US" altLang="zh-CN" baseline="0" dirty="0" err="1" smtClean="0"/>
              <a:t>hiepa</a:t>
            </a:r>
            <a:r>
              <a:rPr lang="en-US" altLang="zh-CN" baseline="0" dirty="0" smtClean="0"/>
              <a:t>.</a:t>
            </a:r>
          </a:p>
        </p:txBody>
      </p:sp>
      <p:sp>
        <p:nvSpPr>
          <p:cNvPr id="4" name="灯片编号占位符 3"/>
          <p:cNvSpPr>
            <a:spLocks noGrp="1"/>
          </p:cNvSpPr>
          <p:nvPr>
            <p:ph type="sldNum" sz="quarter" idx="10"/>
          </p:nvPr>
        </p:nvSpPr>
        <p:spPr/>
        <p:txBody>
          <a:bodyPr/>
          <a:lstStyle/>
          <a:p>
            <a:fld id="{95512964-9D25-F140-BCE5-41B8A8543C54}" type="slidenum">
              <a:rPr lang="en-US" smtClean="0"/>
              <a:t>57</a:t>
            </a:fld>
            <a:endParaRPr lang="en-US"/>
          </a:p>
        </p:txBody>
      </p:sp>
    </p:spTree>
    <p:extLst>
      <p:ext uri="{BB962C8B-B14F-4D97-AF65-F5344CB8AC3E}">
        <p14:creationId xmlns:p14="http://schemas.microsoft.com/office/powerpoint/2010/main" val="1458448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study from</a:t>
            </a:r>
            <a:r>
              <a:rPr lang="en-US" altLang="zh-CN" baseline="0" dirty="0" smtClean="0"/>
              <a:t> </a:t>
            </a:r>
            <a:r>
              <a:rPr lang="en-US" altLang="zh-CN" baseline="0" dirty="0" err="1" smtClean="0"/>
              <a:t>Vlaimir</a:t>
            </a:r>
            <a:r>
              <a:rPr lang="en-US" altLang="zh-CN" baseline="0" dirty="0" smtClean="0"/>
              <a:t> show with 7ab-1 data, super tau-charm can get</a:t>
            </a:r>
          </a:p>
          <a:p>
            <a:r>
              <a:rPr lang="en-US" altLang="zh-CN" baseline="0" dirty="0" smtClean="0"/>
              <a:t>The comparable or better </a:t>
            </a:r>
            <a:r>
              <a:rPr lang="en-US" altLang="zh-CN" baseline="0" dirty="0" err="1" smtClean="0"/>
              <a:t>upple</a:t>
            </a:r>
            <a:r>
              <a:rPr lang="en-US" altLang="zh-CN" baseline="0" dirty="0" smtClean="0"/>
              <a:t> limit than that of Supper-B </a:t>
            </a:r>
            <a:r>
              <a:rPr lang="en-US" altLang="zh-CN" baseline="0" dirty="0" err="1" smtClean="0"/>
              <a:t>expections</a:t>
            </a:r>
            <a:r>
              <a:rPr lang="en-US" altLang="zh-CN" baseline="0" dirty="0" smtClean="0"/>
              <a:t>.</a:t>
            </a:r>
          </a:p>
          <a:p>
            <a:r>
              <a:rPr lang="en-US" altLang="zh-CN" baseline="0" dirty="0" smtClean="0"/>
              <a:t>We are </a:t>
            </a:r>
            <a:r>
              <a:rPr lang="en-US" altLang="zh-CN" baseline="0" dirty="0" err="1" smtClean="0"/>
              <a:t>prosssing</a:t>
            </a:r>
            <a:r>
              <a:rPr lang="en-US" altLang="zh-CN" baseline="0" dirty="0" smtClean="0"/>
              <a:t> the correspond fast simulation for NP sensitivity and to</a:t>
            </a:r>
          </a:p>
          <a:p>
            <a:r>
              <a:rPr lang="en-US" altLang="zh-CN" baseline="0" dirty="0" smtClean="0"/>
              <a:t>Optimization the detector </a:t>
            </a:r>
            <a:r>
              <a:rPr lang="en-US" altLang="zh-CN" baseline="0" dirty="0" err="1" smtClean="0"/>
              <a:t>perfromance</a:t>
            </a:r>
            <a:r>
              <a:rPr lang="en-US" altLang="zh-CN" baseline="0" dirty="0" smtClean="0"/>
              <a:t>.</a:t>
            </a:r>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58</a:t>
            </a:fld>
            <a:endParaRPr lang="en-US"/>
          </a:p>
        </p:txBody>
      </p:sp>
    </p:spTree>
    <p:extLst>
      <p:ext uri="{BB962C8B-B14F-4D97-AF65-F5344CB8AC3E}">
        <p14:creationId xmlns:p14="http://schemas.microsoft.com/office/powerpoint/2010/main" val="2343686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a:t>
            </a:r>
            <a:r>
              <a:rPr lang="en-US" altLang="zh-CN" baseline="0" dirty="0" smtClean="0"/>
              <a:t> very preliminary parameters for accelerator are list in this table. </a:t>
            </a:r>
          </a:p>
          <a:p>
            <a:r>
              <a:rPr lang="en-US" altLang="zh-CN" baseline="0" dirty="0" smtClean="0"/>
              <a:t>And Lattice and other related AP studies are under way. </a:t>
            </a:r>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61</a:t>
            </a:fld>
            <a:endParaRPr lang="en-US"/>
          </a:p>
        </p:txBody>
      </p:sp>
    </p:spTree>
    <p:extLst>
      <p:ext uri="{BB962C8B-B14F-4D97-AF65-F5344CB8AC3E}">
        <p14:creationId xmlns:p14="http://schemas.microsoft.com/office/powerpoint/2010/main" val="1382209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4</a:t>
            </a:fld>
            <a:endParaRPr lang="en-US"/>
          </a:p>
        </p:txBody>
      </p:sp>
    </p:spTree>
    <p:extLst>
      <p:ext uri="{BB962C8B-B14F-4D97-AF65-F5344CB8AC3E}">
        <p14:creationId xmlns:p14="http://schemas.microsoft.com/office/powerpoint/2010/main" val="1250328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With assumed</a:t>
            </a:r>
            <a:r>
              <a:rPr lang="en-US" altLang="zh-CN" baseline="0" dirty="0" smtClean="0"/>
              <a:t> 10^35 </a:t>
            </a:r>
            <a:r>
              <a:rPr lang="en-US" altLang="zh-CN" baseline="0" dirty="0" err="1" smtClean="0"/>
              <a:t>luminrocity</a:t>
            </a:r>
            <a:r>
              <a:rPr lang="en-US" altLang="zh-CN" baseline="0" dirty="0" smtClean="0"/>
              <a:t>, it is estimated to get the 1.4ab-1 data per year</a:t>
            </a:r>
          </a:p>
          <a:p>
            <a:r>
              <a:rPr lang="en-US" altLang="zh-CN" baseline="0" dirty="0" smtClean="0"/>
              <a:t>Taking into account really running days and data taking efficiency.</a:t>
            </a:r>
          </a:p>
          <a:p>
            <a:r>
              <a:rPr lang="en-US" altLang="zh-CN" baseline="0" dirty="0" smtClean="0"/>
              <a:t>It is expected to collected 10^9 D meson pair and Tau lepton pairs.</a:t>
            </a:r>
          </a:p>
          <a:p>
            <a:r>
              <a:rPr lang="en-US" altLang="zh-CN" baseline="0" dirty="0" smtClean="0"/>
              <a:t>These data is about 1/3 of BELLE-II data/per year which is expected to run with luminosity at 10^36</a:t>
            </a:r>
          </a:p>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62</a:t>
            </a:fld>
            <a:endParaRPr lang="en-US"/>
          </a:p>
        </p:txBody>
      </p:sp>
    </p:spTree>
    <p:extLst>
      <p:ext uri="{BB962C8B-B14F-4D97-AF65-F5344CB8AC3E}">
        <p14:creationId xmlns:p14="http://schemas.microsoft.com/office/powerpoint/2010/main" val="2911812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66</a:t>
            </a:fld>
            <a:endParaRPr lang="en-US"/>
          </a:p>
        </p:txBody>
      </p:sp>
    </p:spTree>
    <p:extLst>
      <p:ext uri="{BB962C8B-B14F-4D97-AF65-F5344CB8AC3E}">
        <p14:creationId xmlns:p14="http://schemas.microsoft.com/office/powerpoint/2010/main" val="2694175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67</a:t>
            </a:fld>
            <a:endParaRPr lang="en-US"/>
          </a:p>
        </p:txBody>
      </p:sp>
    </p:spTree>
    <p:extLst>
      <p:ext uri="{BB962C8B-B14F-4D97-AF65-F5344CB8AC3E}">
        <p14:creationId xmlns:p14="http://schemas.microsoft.com/office/powerpoint/2010/main" val="2854254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5512964-9D25-F140-BCE5-41B8A8543C54}" type="slidenum">
              <a:rPr lang="en-US" smtClean="0"/>
              <a:t>71</a:t>
            </a:fld>
            <a:endParaRPr lang="en-US"/>
          </a:p>
        </p:txBody>
      </p:sp>
    </p:spTree>
    <p:extLst>
      <p:ext uri="{BB962C8B-B14F-4D97-AF65-F5344CB8AC3E}">
        <p14:creationId xmlns:p14="http://schemas.microsoft.com/office/powerpoint/2010/main" val="3341648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With assumed</a:t>
            </a:r>
            <a:r>
              <a:rPr lang="en-US" altLang="zh-CN" baseline="0" dirty="0" smtClean="0"/>
              <a:t> 10^35 </a:t>
            </a:r>
            <a:r>
              <a:rPr lang="en-US" altLang="zh-CN" baseline="0" dirty="0" err="1" smtClean="0"/>
              <a:t>luminrocity</a:t>
            </a:r>
            <a:r>
              <a:rPr lang="en-US" altLang="zh-CN" baseline="0" dirty="0" smtClean="0"/>
              <a:t>, it is estimated to get the 1.4ab-1 data per year</a:t>
            </a:r>
          </a:p>
          <a:p>
            <a:r>
              <a:rPr lang="en-US" altLang="zh-CN" baseline="0" dirty="0" smtClean="0"/>
              <a:t>Taking into account the data taking efficiency.</a:t>
            </a:r>
          </a:p>
          <a:p>
            <a:r>
              <a:rPr lang="en-US" altLang="zh-CN" baseline="0" dirty="0" smtClean="0"/>
              <a:t>It is expected to collected 10^9 D meson pair and Tau lepton pairs.</a:t>
            </a:r>
          </a:p>
          <a:p>
            <a:r>
              <a:rPr lang="en-US" altLang="zh-CN" baseline="0" dirty="0" smtClean="0"/>
              <a:t>These data is about 1/3 of BELLE-II data/per year which is expected to run with luminosity at 10^36</a:t>
            </a:r>
          </a:p>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72</a:t>
            </a:fld>
            <a:endParaRPr lang="en-US"/>
          </a:p>
        </p:txBody>
      </p:sp>
    </p:spTree>
    <p:extLst>
      <p:ext uri="{BB962C8B-B14F-4D97-AF65-F5344CB8AC3E}">
        <p14:creationId xmlns:p14="http://schemas.microsoft.com/office/powerpoint/2010/main" val="2911812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5371B-BA20-2F4F-A1E6-B41F97B1D11A}" type="slidenum">
              <a:rPr lang="en-US" smtClean="0"/>
              <a:pPr/>
              <a:t>5</a:t>
            </a:fld>
            <a:endParaRPr lang="en-US" dirty="0"/>
          </a:p>
        </p:txBody>
      </p:sp>
    </p:spTree>
    <p:extLst>
      <p:ext uri="{BB962C8B-B14F-4D97-AF65-F5344CB8AC3E}">
        <p14:creationId xmlns:p14="http://schemas.microsoft.com/office/powerpoint/2010/main" val="3369804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A5371B-BA20-2F4F-A1E6-B41F97B1D11A}" type="slidenum">
              <a:rPr lang="en-US" smtClean="0"/>
              <a:pPr/>
              <a:t>7</a:t>
            </a:fld>
            <a:endParaRPr lang="en-US" dirty="0"/>
          </a:p>
        </p:txBody>
      </p:sp>
    </p:spTree>
    <p:extLst>
      <p:ext uri="{BB962C8B-B14F-4D97-AF65-F5344CB8AC3E}">
        <p14:creationId xmlns:p14="http://schemas.microsoft.com/office/powerpoint/2010/main" val="3369804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12</a:t>
            </a:fld>
            <a:endParaRPr lang="en-US"/>
          </a:p>
        </p:txBody>
      </p:sp>
    </p:spTree>
    <p:extLst>
      <p:ext uri="{BB962C8B-B14F-4D97-AF65-F5344CB8AC3E}">
        <p14:creationId xmlns:p14="http://schemas.microsoft.com/office/powerpoint/2010/main" val="3791163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BEPCII/BESIII will end her mission around 2020,</a:t>
            </a:r>
          </a:p>
          <a:p>
            <a:r>
              <a:rPr lang="en-US" altLang="zh-CN" dirty="0" smtClean="0"/>
              <a:t>Led</a:t>
            </a:r>
            <a:r>
              <a:rPr lang="en-US" altLang="zh-CN" baseline="0" dirty="0" smtClean="0"/>
              <a:t> by the high energy Physics association of China, we are exploring possible</a:t>
            </a:r>
          </a:p>
          <a:p>
            <a:r>
              <a:rPr lang="en-US" altLang="zh-CN" baseline="0" dirty="0" smtClean="0"/>
              <a:t>Future collider </a:t>
            </a:r>
            <a:r>
              <a:rPr lang="en-US" altLang="zh-CN" baseline="0" dirty="0" err="1" smtClean="0"/>
              <a:t>proejct</a:t>
            </a:r>
            <a:r>
              <a:rPr lang="en-US" altLang="zh-CN" baseline="0" dirty="0" smtClean="0"/>
              <a:t> post BEPCII and BESIII</a:t>
            </a:r>
          </a:p>
          <a:p>
            <a:r>
              <a:rPr lang="en-US" altLang="zh-CN" baseline="0" dirty="0" smtClean="0"/>
              <a:t>High intensity Electron Positron accelerator (HIEPA) is one of the options.</a:t>
            </a:r>
          </a:p>
          <a:p>
            <a:r>
              <a:rPr lang="en-US" altLang="zh-CN" baseline="0" dirty="0" smtClean="0"/>
              <a:t>HIEPA facility can be serviced  as a collider machine,</a:t>
            </a:r>
          </a:p>
          <a:p>
            <a:r>
              <a:rPr lang="en-US" altLang="zh-CN" baseline="0" dirty="0" smtClean="0"/>
              <a:t>Which provide peak </a:t>
            </a:r>
            <a:r>
              <a:rPr lang="en-US" altLang="zh-CN" baseline="0" dirty="0" err="1" smtClean="0"/>
              <a:t>lumin</a:t>
            </a:r>
            <a:r>
              <a:rPr lang="en-US" altLang="zh-CN" baseline="0" dirty="0" smtClean="0"/>
              <a:t>…..</a:t>
            </a:r>
          </a:p>
          <a:p>
            <a:r>
              <a:rPr lang="en-US" altLang="zh-CN" baseline="0" dirty="0" smtClean="0"/>
              <a:t>The energy range from 2-7Gev, polarization available on one beam </a:t>
            </a:r>
          </a:p>
          <a:p>
            <a:r>
              <a:rPr lang="en-US" altLang="zh-CN" baseline="0" dirty="0" smtClean="0"/>
              <a:t>And the </a:t>
            </a:r>
            <a:r>
              <a:rPr lang="en-US" altLang="zh-CN" baseline="0" dirty="0" err="1" smtClean="0"/>
              <a:t>symmertic</a:t>
            </a:r>
            <a:r>
              <a:rPr lang="en-US" altLang="zh-CN" baseline="0" dirty="0" smtClean="0"/>
              <a:t> machine with low currents and crabbed </a:t>
            </a:r>
            <a:r>
              <a:rPr lang="en-US" altLang="zh-CN" baseline="0" dirty="0" err="1" smtClean="0"/>
              <a:t>saist</a:t>
            </a:r>
            <a:r>
              <a:rPr lang="en-US" altLang="zh-CN" baseline="0" dirty="0" smtClean="0"/>
              <a:t> solution for the </a:t>
            </a:r>
            <a:r>
              <a:rPr lang="en-US" altLang="zh-CN" baseline="0" dirty="0" err="1" smtClean="0"/>
              <a:t>interation</a:t>
            </a:r>
            <a:r>
              <a:rPr lang="en-US" altLang="zh-CN" baseline="0" dirty="0" smtClean="0"/>
              <a:t>….</a:t>
            </a:r>
          </a:p>
          <a:p>
            <a:r>
              <a:rPr lang="en-US" altLang="zh-CN" baseline="0" dirty="0" smtClean="0"/>
              <a:t>It also can </a:t>
            </a:r>
          </a:p>
        </p:txBody>
      </p:sp>
      <p:sp>
        <p:nvSpPr>
          <p:cNvPr id="4" name="灯片编号占位符 3"/>
          <p:cNvSpPr>
            <a:spLocks noGrp="1"/>
          </p:cNvSpPr>
          <p:nvPr>
            <p:ph type="sldNum" sz="quarter" idx="10"/>
          </p:nvPr>
        </p:nvSpPr>
        <p:spPr/>
        <p:txBody>
          <a:bodyPr/>
          <a:lstStyle/>
          <a:p>
            <a:fld id="{95512964-9D25-F140-BCE5-41B8A8543C54}" type="slidenum">
              <a:rPr lang="en-US" smtClean="0"/>
              <a:t>19</a:t>
            </a:fld>
            <a:endParaRPr lang="en-US"/>
          </a:p>
        </p:txBody>
      </p:sp>
    </p:spTree>
    <p:extLst>
      <p:ext uri="{BB962C8B-B14F-4D97-AF65-F5344CB8AC3E}">
        <p14:creationId xmlns:p14="http://schemas.microsoft.com/office/powerpoint/2010/main" val="3816452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Better</a:t>
            </a:r>
            <a:r>
              <a:rPr lang="en-US" baseline="0" dirty="0" smtClean="0"/>
              <a:t> inner tracker to adapt high luminosity</a:t>
            </a:r>
          </a:p>
          <a:p>
            <a:pPr marL="171450" indent="-171450">
              <a:buFont typeface="Arial"/>
              <a:buChar char="•"/>
            </a:pPr>
            <a:r>
              <a:rPr lang="en-US" baseline="0" dirty="0" smtClean="0"/>
              <a:t>Better PID</a:t>
            </a:r>
          </a:p>
          <a:p>
            <a:pPr marL="171450" indent="-171450">
              <a:buFont typeface="Arial"/>
              <a:buChar char="•"/>
            </a:pPr>
            <a:r>
              <a:rPr lang="en-US" baseline="0" dirty="0" smtClean="0"/>
              <a:t>Better </a:t>
            </a:r>
            <a:r>
              <a:rPr lang="en-US" baseline="0" dirty="0" err="1" smtClean="0"/>
              <a:t>Muon</a:t>
            </a:r>
            <a:r>
              <a:rPr lang="en-US" baseline="0" dirty="0" smtClean="0"/>
              <a:t> detector </a:t>
            </a:r>
          </a:p>
          <a:p>
            <a:pPr marL="171450" indent="-171450">
              <a:buFont typeface="Arial"/>
              <a:buChar char="•"/>
            </a:pPr>
            <a:r>
              <a:rPr lang="en-US" baseline="0" dirty="0" smtClean="0"/>
              <a:t>Better ECAL </a:t>
            </a:r>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24</a:t>
            </a:fld>
            <a:endParaRPr lang="en-US"/>
          </a:p>
        </p:txBody>
      </p:sp>
    </p:spTree>
    <p:extLst>
      <p:ext uri="{BB962C8B-B14F-4D97-AF65-F5344CB8AC3E}">
        <p14:creationId xmlns:p14="http://schemas.microsoft.com/office/powerpoint/2010/main" val="3846190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Yanba</a:t>
            </a:r>
            <a:r>
              <a:rPr lang="en-US" dirty="0" smtClean="0"/>
              <a:t> Jing in Tibet:</a:t>
            </a:r>
            <a:r>
              <a:rPr lang="en-US" baseline="0" dirty="0" smtClean="0"/>
              <a:t> </a:t>
            </a:r>
            <a:r>
              <a:rPr lang="en-US" dirty="0" smtClean="0"/>
              <a:t>Cosmic Ray Observatory</a:t>
            </a:r>
          </a:p>
          <a:p>
            <a:r>
              <a:rPr lang="en-US" dirty="0" smtClean="0"/>
              <a:t>IMP of CAS in Lanzhou:</a:t>
            </a:r>
            <a:r>
              <a:rPr lang="en-US" baseline="0" dirty="0" smtClean="0"/>
              <a:t> Heavy Ion Accelerator </a:t>
            </a:r>
          </a:p>
          <a:p>
            <a:r>
              <a:rPr lang="en-US" baseline="0" dirty="0" smtClean="0"/>
              <a:t>IHEP of CAS in Beijing:  BEPC </a:t>
            </a:r>
            <a:r>
              <a:rPr lang="en-US" dirty="0" smtClean="0"/>
              <a:t>  </a:t>
            </a:r>
          </a:p>
          <a:p>
            <a:r>
              <a:rPr lang="en-US" dirty="0" smtClean="0"/>
              <a:t>Shanghai</a:t>
            </a:r>
            <a:r>
              <a:rPr lang="en-US" baseline="0" dirty="0" smtClean="0"/>
              <a:t> Light Source</a:t>
            </a:r>
            <a:endParaRPr lang="en-US" dirty="0" smtClean="0"/>
          </a:p>
          <a:p>
            <a:r>
              <a:rPr lang="en-US" dirty="0" smtClean="0"/>
              <a:t>Neutron Spallation Source in Dongguan, </a:t>
            </a:r>
            <a:r>
              <a:rPr lang="en-US" dirty="0" err="1" smtClean="0"/>
              <a:t>Guang</a:t>
            </a:r>
            <a:r>
              <a:rPr lang="en-US" dirty="0" smtClean="0"/>
              <a:t> Zhou</a:t>
            </a:r>
          </a:p>
          <a:p>
            <a:r>
              <a:rPr lang="en-US" dirty="0" err="1" smtClean="0"/>
              <a:t>Daya</a:t>
            </a:r>
            <a:r>
              <a:rPr lang="en-US" dirty="0" smtClean="0"/>
              <a:t> Bay Nuclear Reactor Neutrino Experiment</a:t>
            </a:r>
            <a:endParaRPr lang="en-US" baseline="0" dirty="0" smtClean="0"/>
          </a:p>
          <a:p>
            <a:r>
              <a:rPr lang="en-US" baseline="0" dirty="0" smtClean="0"/>
              <a:t>Deep Underground Laboratory: Jing Ping Shan in Shi </a:t>
            </a:r>
            <a:r>
              <a:rPr lang="en-US" baseline="0" dirty="0" err="1" smtClean="0"/>
              <a:t>Chuan</a:t>
            </a:r>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01282AC6-07ED-2C4D-90A1-A57DA9648585}" type="slidenum">
              <a:rPr lang="en-US" smtClean="0"/>
              <a:t>30</a:t>
            </a:fld>
            <a:endParaRPr lang="en-US"/>
          </a:p>
        </p:txBody>
      </p:sp>
    </p:spTree>
    <p:extLst>
      <p:ext uri="{BB962C8B-B14F-4D97-AF65-F5344CB8AC3E}">
        <p14:creationId xmlns:p14="http://schemas.microsoft.com/office/powerpoint/2010/main" val="4260925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37</a:t>
            </a:fld>
            <a:endParaRPr lang="en-US"/>
          </a:p>
        </p:txBody>
      </p:sp>
    </p:spTree>
    <p:extLst>
      <p:ext uri="{BB962C8B-B14F-4D97-AF65-F5344CB8AC3E}">
        <p14:creationId xmlns:p14="http://schemas.microsoft.com/office/powerpoint/2010/main" val="1218543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baseline="0"/>
            </a:lvl1pPr>
          </a:lstStyle>
          <a:p>
            <a:r>
              <a:rPr lang="en-US" dirty="0" smtClean="0"/>
              <a:t>Hadron Physics </a:t>
            </a:r>
            <a:br>
              <a:rPr lang="en-US" dirty="0" smtClean="0"/>
            </a:br>
            <a:r>
              <a:rPr lang="en-US" dirty="0" smtClean="0"/>
              <a:t>in China and the Facilities </a:t>
            </a:r>
            <a:endParaRPr lang="en-US" dirty="0"/>
          </a:p>
        </p:txBody>
      </p:sp>
      <p:sp>
        <p:nvSpPr>
          <p:cNvPr id="3" name="Subtitle 2"/>
          <p:cNvSpPr>
            <a:spLocks noGrp="1"/>
          </p:cNvSpPr>
          <p:nvPr>
            <p:ph type="subTitle" idx="1" hasCustomPrompt="1"/>
          </p:nvPr>
        </p:nvSpPr>
        <p:spPr>
          <a:xfrm>
            <a:off x="872067" y="3886200"/>
            <a:ext cx="73660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smtClean="0"/>
              <a:t>Zhengguo</a:t>
            </a:r>
            <a:r>
              <a:rPr lang="en-US" dirty="0" smtClean="0"/>
              <a:t> Zhao</a:t>
            </a:r>
          </a:p>
          <a:p>
            <a:r>
              <a:rPr lang="en-US" dirty="0" smtClean="0"/>
              <a:t>University of Science and Technology of China </a:t>
            </a:r>
            <a:endParaRPr lang="en-US" dirty="0"/>
          </a:p>
        </p:txBody>
      </p:sp>
      <p:sp>
        <p:nvSpPr>
          <p:cNvPr id="4" name="Date Placeholder 3"/>
          <p:cNvSpPr>
            <a:spLocks noGrp="1"/>
          </p:cNvSpPr>
          <p:nvPr>
            <p:ph type="dt" sz="half" idx="10"/>
          </p:nvPr>
        </p:nvSpPr>
        <p:spPr/>
        <p:txBody>
          <a:bodyPr/>
          <a:lstStyle/>
          <a:p>
            <a:r>
              <a:rPr lang="en-US" smtClean="0"/>
              <a:t>20/08/2016  H.P.  Peng</a:t>
            </a:r>
            <a:endParaRPr lang="en-US"/>
          </a:p>
        </p:txBody>
      </p:sp>
      <p:sp>
        <p:nvSpPr>
          <p:cNvPr id="5" name="Footer Placeholder 4"/>
          <p:cNvSpPr>
            <a:spLocks noGrp="1"/>
          </p:cNvSpPr>
          <p:nvPr>
            <p:ph type="ftr" sz="quarter" idx="11"/>
          </p:nvPr>
        </p:nvSpPr>
        <p:spPr/>
        <p:txBody>
          <a:bodyPr/>
          <a:lstStyle/>
          <a:p>
            <a:r>
              <a:rPr lang="zh-TW" altLang="en-US" smtClean="0"/>
              <a:t>高能物理战略研讨会 </a:t>
            </a:r>
            <a:r>
              <a:rPr lang="en-US" altLang="zh-TW" smtClean="0"/>
              <a:t>(</a:t>
            </a:r>
            <a:r>
              <a:rPr lang="zh-TW" altLang="en-US" smtClean="0"/>
              <a:t>合肥</a:t>
            </a:r>
            <a:r>
              <a:rPr lang="en-US" altLang="zh-TW" smtClean="0"/>
              <a:t>)</a:t>
            </a:r>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t>‹#›</a:t>
            </a:fld>
            <a:endParaRPr lang="en-US" dirty="0"/>
          </a:p>
        </p:txBody>
      </p:sp>
    </p:spTree>
    <p:extLst>
      <p:ext uri="{BB962C8B-B14F-4D97-AF65-F5344CB8AC3E}">
        <p14:creationId xmlns:p14="http://schemas.microsoft.com/office/powerpoint/2010/main" val="3838169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smtClean="0"/>
              <a:t>20/08/2016  H.P.  Peng</a:t>
            </a:r>
            <a:endParaRPr lang="en-US"/>
          </a:p>
        </p:txBody>
      </p:sp>
      <p:sp>
        <p:nvSpPr>
          <p:cNvPr id="5" name="Footer Placeholder 4"/>
          <p:cNvSpPr>
            <a:spLocks noGrp="1"/>
          </p:cNvSpPr>
          <p:nvPr>
            <p:ph type="ftr" sz="quarter" idx="11"/>
          </p:nvPr>
        </p:nvSpPr>
        <p:spPr/>
        <p:txBody>
          <a:bodyPr/>
          <a:lstStyle/>
          <a:p>
            <a:r>
              <a:rPr lang="zh-TW" altLang="en-US" smtClean="0"/>
              <a:t>高能物理战略研讨会 </a:t>
            </a:r>
            <a:r>
              <a:rPr lang="en-US" altLang="zh-TW" smtClean="0"/>
              <a:t>(</a:t>
            </a:r>
            <a:r>
              <a:rPr lang="zh-TW" altLang="en-US" smtClean="0"/>
              <a:t>合肥</a:t>
            </a:r>
            <a:r>
              <a:rPr lang="en-US" altLang="zh-TW" smtClean="0"/>
              <a:t>)</a:t>
            </a:r>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t>‹#›</a:t>
            </a:fld>
            <a:endParaRPr lang="en-US"/>
          </a:p>
        </p:txBody>
      </p:sp>
    </p:spTree>
    <p:extLst>
      <p:ext uri="{BB962C8B-B14F-4D97-AF65-F5344CB8AC3E}">
        <p14:creationId xmlns:p14="http://schemas.microsoft.com/office/powerpoint/2010/main" val="2811537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20/08/2016  H.P.  Peng</a:t>
            </a:r>
            <a:endParaRPr lang="en-US"/>
          </a:p>
        </p:txBody>
      </p:sp>
      <p:sp>
        <p:nvSpPr>
          <p:cNvPr id="6" name="Footer Placeholder 5"/>
          <p:cNvSpPr>
            <a:spLocks noGrp="1"/>
          </p:cNvSpPr>
          <p:nvPr>
            <p:ph type="ftr" sz="quarter" idx="11"/>
          </p:nvPr>
        </p:nvSpPr>
        <p:spPr/>
        <p:txBody>
          <a:bodyPr/>
          <a:lstStyle/>
          <a:p>
            <a:r>
              <a:rPr lang="zh-TW" altLang="en-US" smtClean="0"/>
              <a:t>高能物理战略研讨会 </a:t>
            </a:r>
            <a:r>
              <a:rPr lang="en-US" altLang="zh-TW" smtClean="0"/>
              <a:t>(</a:t>
            </a:r>
            <a:r>
              <a:rPr lang="zh-TW" altLang="en-US" smtClean="0"/>
              <a:t>合肥</a:t>
            </a:r>
            <a:r>
              <a:rPr lang="en-US" altLang="zh-TW" smtClean="0"/>
              <a:t>)</a:t>
            </a:r>
            <a:endParaRPr lang="en-US"/>
          </a:p>
        </p:txBody>
      </p:sp>
      <p:sp>
        <p:nvSpPr>
          <p:cNvPr id="7" name="Slide Number Placeholder 6"/>
          <p:cNvSpPr>
            <a:spLocks noGrp="1"/>
          </p:cNvSpPr>
          <p:nvPr>
            <p:ph type="sldNum" sz="quarter" idx="12"/>
          </p:nvPr>
        </p:nvSpPr>
        <p:spPr/>
        <p:txBody>
          <a:bodyPr/>
          <a:lstStyle/>
          <a:p>
            <a:fld id="{C973300C-797F-D148-A78D-320196FBAF04}" type="slidenum">
              <a:rPr lang="en-US" smtClean="0"/>
              <a:t>‹#›</a:t>
            </a:fld>
            <a:endParaRPr lang="en-US"/>
          </a:p>
        </p:txBody>
      </p:sp>
    </p:spTree>
    <p:extLst>
      <p:ext uri="{BB962C8B-B14F-4D97-AF65-F5344CB8AC3E}">
        <p14:creationId xmlns:p14="http://schemas.microsoft.com/office/powerpoint/2010/main" val="84748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20/08/2016  H.P.  Peng</a:t>
            </a:r>
            <a:endParaRPr lang="en-US"/>
          </a:p>
        </p:txBody>
      </p:sp>
      <p:sp>
        <p:nvSpPr>
          <p:cNvPr id="3" name="Footer Placeholder 2"/>
          <p:cNvSpPr>
            <a:spLocks noGrp="1"/>
          </p:cNvSpPr>
          <p:nvPr>
            <p:ph type="ftr" sz="quarter" idx="11"/>
          </p:nvPr>
        </p:nvSpPr>
        <p:spPr/>
        <p:txBody>
          <a:bodyPr/>
          <a:lstStyle/>
          <a:p>
            <a:r>
              <a:rPr lang="zh-TW" altLang="en-US" smtClean="0"/>
              <a:t>高能物理战略研讨会 </a:t>
            </a:r>
            <a:r>
              <a:rPr lang="en-US" altLang="zh-TW" smtClean="0"/>
              <a:t>(</a:t>
            </a:r>
            <a:r>
              <a:rPr lang="zh-TW" altLang="en-US" smtClean="0"/>
              <a:t>合肥</a:t>
            </a:r>
            <a:r>
              <a:rPr lang="en-US" altLang="zh-TW" smtClean="0"/>
              <a:t>)</a:t>
            </a:r>
            <a:endParaRPr lang="en-US"/>
          </a:p>
        </p:txBody>
      </p:sp>
      <p:sp>
        <p:nvSpPr>
          <p:cNvPr id="4" name="Slide Number Placeholder 3"/>
          <p:cNvSpPr>
            <a:spLocks noGrp="1"/>
          </p:cNvSpPr>
          <p:nvPr>
            <p:ph type="sldNum" sz="quarter" idx="12"/>
          </p:nvPr>
        </p:nvSpPr>
        <p:spPr/>
        <p:txBody>
          <a:bodyPr/>
          <a:lstStyle/>
          <a:p>
            <a:fld id="{679A2F6C-EB47-8E48-9100-153391A91E0C}" type="slidenum">
              <a:rPr lang="en-US" smtClean="0"/>
              <a:pPr/>
              <a:t>‹#›</a:t>
            </a:fld>
            <a:endParaRPr lang="en-US"/>
          </a:p>
        </p:txBody>
      </p:sp>
    </p:spTree>
    <p:extLst>
      <p:ext uri="{BB962C8B-B14F-4D97-AF65-F5344CB8AC3E}">
        <p14:creationId xmlns:p14="http://schemas.microsoft.com/office/powerpoint/2010/main" val="3762794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619672" y="260648"/>
            <a:ext cx="6912768" cy="1143000"/>
          </a:xfrm>
          <a:solidFill>
            <a:schemeClr val="accent5">
              <a:lumMod val="40000"/>
              <a:lumOff val="60000"/>
            </a:schemeClr>
          </a:solidFill>
          <a:ln>
            <a:noFill/>
          </a:ln>
        </p:spPr>
        <p:txBody>
          <a:bodyPr/>
          <a:lstStyle>
            <a:lvl1pPr>
              <a:defRPr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defRPr>
            </a:lvl1pPr>
          </a:lstStyle>
          <a:p>
            <a:r>
              <a:rPr lang="it-IT" dirty="0" smtClean="0"/>
              <a:t>Fare clic per modificare lo stile del titolo</a:t>
            </a:r>
            <a:endParaRPr lang="en-GB" dirty="0"/>
          </a:p>
        </p:txBody>
      </p:sp>
      <p:sp>
        <p:nvSpPr>
          <p:cNvPr id="3" name="Segnaposto data 3"/>
          <p:cNvSpPr>
            <a:spLocks noGrp="1"/>
          </p:cNvSpPr>
          <p:nvPr>
            <p:ph type="dt" sz="half" idx="10"/>
          </p:nvPr>
        </p:nvSpPr>
        <p:spPr/>
        <p:txBody>
          <a:bodyPr/>
          <a:lstStyle>
            <a:lvl1pPr>
              <a:defRPr sz="1600" b="1" smtClean="0">
                <a:solidFill>
                  <a:srgbClr val="996600"/>
                </a:solidFill>
                <a:effectLst>
                  <a:outerShdw blurRad="38100" dist="38100" dir="2700000" algn="tl">
                    <a:srgbClr val="DDDDDD"/>
                  </a:outerShdw>
                </a:effectLst>
                <a:latin typeface="Times New Roman" charset="0"/>
                <a:cs typeface="Times New Roman" charset="0"/>
              </a:defRPr>
            </a:lvl1pPr>
          </a:lstStyle>
          <a:p>
            <a:pPr>
              <a:defRPr/>
            </a:pPr>
            <a:r>
              <a:rPr lang="en-US" smtClean="0"/>
              <a:t>20/08/2016  H.P.  Peng</a:t>
            </a:r>
            <a:endParaRPr lang="en-GB"/>
          </a:p>
        </p:txBody>
      </p:sp>
      <p:sp>
        <p:nvSpPr>
          <p:cNvPr id="4" name="Segnaposto piè di pagina 4"/>
          <p:cNvSpPr>
            <a:spLocks noGrp="1"/>
          </p:cNvSpPr>
          <p:nvPr>
            <p:ph type="ftr" sz="quarter" idx="11"/>
          </p:nvPr>
        </p:nvSpPr>
        <p:spPr/>
        <p:txBody>
          <a:bodyPr/>
          <a:lstStyle>
            <a:lvl1pPr>
              <a:defRPr sz="1600" b="1" smtClean="0">
                <a:solidFill>
                  <a:srgbClr val="0033CC"/>
                </a:solidFill>
                <a:effectLst>
                  <a:outerShdw blurRad="38100" dist="38100" dir="2700000" algn="tl">
                    <a:srgbClr val="DDDDDD"/>
                  </a:outerShdw>
                </a:effectLst>
                <a:latin typeface="Times New Roman" charset="0"/>
                <a:cs typeface="Times New Roman" charset="0"/>
              </a:defRPr>
            </a:lvl1pPr>
          </a:lstStyle>
          <a:p>
            <a:pPr>
              <a:defRPr/>
            </a:pPr>
            <a:r>
              <a:rPr lang="zh-TW" altLang="en-US" smtClean="0"/>
              <a:t>高能物理战略研讨会 </a:t>
            </a:r>
            <a:r>
              <a:rPr lang="en-US" altLang="zh-TW" smtClean="0"/>
              <a:t>(</a:t>
            </a:r>
            <a:r>
              <a:rPr lang="zh-TW" altLang="en-US" smtClean="0"/>
              <a:t>合肥</a:t>
            </a:r>
            <a:r>
              <a:rPr lang="en-US" altLang="zh-TW" smtClean="0"/>
              <a:t>)</a:t>
            </a:r>
            <a:endParaRPr lang="en-GB"/>
          </a:p>
        </p:txBody>
      </p:sp>
      <p:sp>
        <p:nvSpPr>
          <p:cNvPr id="5" name="Segnaposto numero diapositiva 5"/>
          <p:cNvSpPr>
            <a:spLocks noGrp="1"/>
          </p:cNvSpPr>
          <p:nvPr>
            <p:ph type="sldNum" sz="quarter" idx="12"/>
          </p:nvPr>
        </p:nvSpPr>
        <p:spPr/>
        <p:txBody>
          <a:bodyPr/>
          <a:lstStyle>
            <a:lvl1pPr>
              <a:defRPr sz="1600" b="1" smtClean="0">
                <a:solidFill>
                  <a:schemeClr val="tx1"/>
                </a:solidFill>
                <a:effectLst>
                  <a:outerShdw blurRad="38100" dist="38100" dir="2700000" algn="tl">
                    <a:srgbClr val="DDDDDD"/>
                  </a:outerShdw>
                </a:effectLst>
                <a:latin typeface="Times New Roman" charset="0"/>
                <a:cs typeface="Times New Roman" charset="0"/>
              </a:defRPr>
            </a:lvl1pPr>
          </a:lstStyle>
          <a:p>
            <a:pPr>
              <a:defRPr/>
            </a:pPr>
            <a:fld id="{DFA5C61B-31CE-F34B-9CE8-A69C0926A942}" type="slidenum">
              <a:rPr lang="en-GB"/>
              <a:pPr>
                <a:defRPr/>
              </a:pPr>
              <a:t>‹#›</a:t>
            </a:fld>
            <a:endParaRPr lang="en-GB"/>
          </a:p>
        </p:txBody>
      </p:sp>
    </p:spTree>
    <p:extLst>
      <p:ext uri="{BB962C8B-B14F-4D97-AF65-F5344CB8AC3E}">
        <p14:creationId xmlns:p14="http://schemas.microsoft.com/office/powerpoint/2010/main" val="1535455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r>
              <a:rPr lang="en-US" altLang="zh-CN" smtClean="0">
                <a:solidFill>
                  <a:srgbClr val="000000"/>
                </a:solidFill>
              </a:rPr>
              <a:t>20/08/2016  H.P.  Peng</a:t>
            </a:r>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r>
              <a:rPr lang="zh-TW" altLang="en-US" smtClean="0">
                <a:solidFill>
                  <a:srgbClr val="000000"/>
                </a:solidFill>
              </a:rPr>
              <a:t>高能物理战略研讨会 </a:t>
            </a:r>
            <a:r>
              <a:rPr lang="en-US" altLang="zh-TW" smtClean="0">
                <a:solidFill>
                  <a:srgbClr val="000000"/>
                </a:solidFill>
              </a:rPr>
              <a:t>(</a:t>
            </a:r>
            <a:r>
              <a:rPr lang="zh-TW" altLang="en-US" smtClean="0">
                <a:solidFill>
                  <a:srgbClr val="000000"/>
                </a:solidFill>
              </a:rPr>
              <a:t>合肥</a:t>
            </a:r>
            <a:r>
              <a:rPr lang="en-US" altLang="zh-TW" smtClean="0">
                <a:solidFill>
                  <a:srgbClr val="000000"/>
                </a:solidFill>
              </a:rPr>
              <a:t>)</a:t>
            </a:r>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D05B27C3-D61C-4257-AB62-CFBA9F60C70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83957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5" name="Picture 3" descr="C:\Users\Haibin Jiang\Desktop\3801001_124157005768_2.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40436" y="-58666"/>
            <a:ext cx="814478" cy="7913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262268" y="56705"/>
            <a:ext cx="5779368" cy="563563"/>
          </a:xfrm>
        </p:spPr>
        <p:txBody>
          <a:bodyPr/>
          <a:lstStyle>
            <a:lvl1pPr algn="l">
              <a:defRPr b="0">
                <a:latin typeface="黑体" panose="02010609060101010101" pitchFamily="49" charset="-122"/>
                <a:ea typeface="黑体" panose="02010609060101010101" pitchFamily="49" charset="-122"/>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413102611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0" y="50539"/>
            <a:ext cx="9110800" cy="714850"/>
          </a:xfrm>
          <a:prstGeom prst="rect">
            <a:avLst/>
          </a:prstGeom>
        </p:spPr>
        <p:txBody>
          <a:bodyPr vert="horz" lIns="91440" tIns="45720" rIns="91440" bIns="45720" rtlCol="0" anchor="ctr">
            <a:normAutofit/>
          </a:bodyPr>
          <a:lstStyle/>
          <a:p>
            <a:r>
              <a:rPr lang="en-US" dirty="0" smtClean="0"/>
              <a:t>Hadron Physics</a:t>
            </a:r>
            <a:endParaRPr lang="en-US" dirty="0"/>
          </a:p>
        </p:txBody>
      </p:sp>
      <p:sp>
        <p:nvSpPr>
          <p:cNvPr id="3" name="Text Placeholder 2"/>
          <p:cNvSpPr>
            <a:spLocks noGrp="1"/>
          </p:cNvSpPr>
          <p:nvPr>
            <p:ph type="body" idx="1"/>
          </p:nvPr>
        </p:nvSpPr>
        <p:spPr>
          <a:xfrm>
            <a:off x="227075" y="1059768"/>
            <a:ext cx="8654105" cy="506639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20/08/2016  H.P.  Peng</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zh-TW" altLang="en-US" smtClean="0"/>
              <a:t>高能物理战略研讨会 </a:t>
            </a:r>
            <a:r>
              <a:rPr lang="en-US" altLang="zh-TW" smtClean="0"/>
              <a:t>(</a:t>
            </a:r>
            <a:r>
              <a:rPr lang="zh-TW" altLang="en-US" smtClean="0"/>
              <a:t>合肥</a:t>
            </a:r>
            <a:r>
              <a:rPr lang="en-US" altLang="zh-TW" smtClean="0"/>
              <a:t>)</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3300C-797F-D148-A78D-320196FBAF04}" type="slidenum">
              <a:rPr lang="en-US" smtClean="0"/>
              <a:t>‹#›</a:t>
            </a:fld>
            <a:endParaRPr lang="en-US"/>
          </a:p>
        </p:txBody>
      </p:sp>
      <p:cxnSp>
        <p:nvCxnSpPr>
          <p:cNvPr id="9" name="Straight Connector 8"/>
          <p:cNvCxnSpPr/>
          <p:nvPr userDrawn="1"/>
        </p:nvCxnSpPr>
        <p:spPr>
          <a:xfrm>
            <a:off x="8300" y="889795"/>
            <a:ext cx="9119100"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5397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1" r:id="rId5"/>
    <p:sldLayoutId id="2147483662" r:id="rId6"/>
    <p:sldLayoutId id="2147483663" r:id="rId7"/>
  </p:sldLayoutIdLst>
  <p:hf hdr="0" ftr="0" dt="0"/>
  <p:txStyles>
    <p:titleStyle>
      <a:lvl1pPr algn="ctr" defTabSz="457200" rtl="0" eaLnBrk="1" latinLnBrk="0" hangingPunct="1">
        <a:spcBef>
          <a:spcPct val="0"/>
        </a:spcBef>
        <a:buNone/>
        <a:defRPr sz="44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chart" Target="../charts/char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5"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 Id="rId3" Type="http://schemas.openxmlformats.org/officeDocument/2006/relationships/image" Target="../media/image5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cm.ustc.edu.cn/pub/CICPI2011/futureplan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png"/><Relationship Id="rId3"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jpeg"/><Relationship Id="rId7" Type="http://schemas.microsoft.com/office/2007/relationships/hdphoto" Target="../media/hdphoto2.wdp"/><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0.png"/><Relationship Id="rId5" Type="http://schemas.openxmlformats.org/officeDocument/2006/relationships/image" Target="../media/image84.png"/><Relationship Id="rId6" Type="http://schemas.openxmlformats.org/officeDocument/2006/relationships/image" Target="../media/image81.jpeg"/><Relationship Id="rId7"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91.png"/><Relationship Id="rId8" Type="http://schemas.openxmlformats.org/officeDocument/2006/relationships/image" Target="../media/image92.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5.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1" Type="http://schemas.openxmlformats.org/officeDocument/2006/relationships/slideLayout" Target="../slideLayouts/slideLayout5.xml"/><Relationship Id="rId2" Type="http://schemas.openxmlformats.org/officeDocument/2006/relationships/image" Target="../media/image102.png"/></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0.png"/></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 Id="rId3" Type="http://schemas.openxmlformats.org/officeDocument/2006/relationships/image" Target="../media/image115.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6.w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17.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69.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jpeg"/><Relationship Id="rId5" Type="http://schemas.openxmlformats.org/officeDocument/2006/relationships/image" Target="../media/image121.jpeg"/><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122.jpeg"/><Relationship Id="rId5" Type="http://schemas.openxmlformats.org/officeDocument/2006/relationships/image" Target="../media/image123.jpeg"/><Relationship Id="rId6" Type="http://schemas.openxmlformats.org/officeDocument/2006/relationships/image" Target="../media/image124.jpeg"/><Relationship Id="rId7" Type="http://schemas.openxmlformats.org/officeDocument/2006/relationships/image" Target="../media/image125.jpeg"/><Relationship Id="rId8" Type="http://schemas.openxmlformats.org/officeDocument/2006/relationships/image" Target="../media/image126.jpeg"/><Relationship Id="rId9" Type="http://schemas.openxmlformats.org/officeDocument/2006/relationships/image" Target="../media/image127.jpeg"/><Relationship Id="rId10" Type="http://schemas.openxmlformats.org/officeDocument/2006/relationships/image" Target="../media/image128.jpeg"/><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71.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solidFill>
                  <a:srgbClr val="FF0000"/>
                </a:solidFill>
              </a:rPr>
              <a:t>S</a:t>
            </a:r>
            <a:r>
              <a:rPr lang="en-US" sz="3600" b="1" dirty="0" smtClean="0"/>
              <a:t>uper </a:t>
            </a:r>
            <a:r>
              <a:rPr lang="en-US" sz="3600" b="1" dirty="0">
                <a:solidFill>
                  <a:srgbClr val="FF0000"/>
                </a:solidFill>
              </a:rPr>
              <a:t>T</a:t>
            </a:r>
            <a:r>
              <a:rPr lang="en-US" sz="3600" b="1" dirty="0" smtClean="0"/>
              <a:t>au </a:t>
            </a:r>
            <a:r>
              <a:rPr lang="en-US" sz="3600" b="1" dirty="0" smtClean="0">
                <a:solidFill>
                  <a:srgbClr val="FF0000"/>
                </a:solidFill>
              </a:rPr>
              <a:t>C</a:t>
            </a:r>
            <a:r>
              <a:rPr lang="en-US" sz="3600" b="1" dirty="0" smtClean="0"/>
              <a:t>harm </a:t>
            </a:r>
            <a:r>
              <a:rPr lang="en-US" sz="3600" b="1" dirty="0" smtClean="0">
                <a:solidFill>
                  <a:srgbClr val="FF0000"/>
                </a:solidFill>
              </a:rPr>
              <a:t>F</a:t>
            </a:r>
            <a:r>
              <a:rPr lang="en-US" sz="3600" b="1" dirty="0" smtClean="0"/>
              <a:t>actory: (</a:t>
            </a:r>
            <a:r>
              <a:rPr lang="en-US" sz="3600" b="1" dirty="0" smtClean="0">
                <a:solidFill>
                  <a:srgbClr val="FF0000"/>
                </a:solidFill>
              </a:rPr>
              <a:t>STCF</a:t>
            </a:r>
            <a:r>
              <a:rPr lang="en-US" sz="3600" b="1" dirty="0" smtClean="0"/>
              <a:t>)</a:t>
            </a:r>
            <a:br>
              <a:rPr lang="en-US" sz="3600" b="1" dirty="0" smtClean="0"/>
            </a:br>
            <a:r>
              <a:rPr lang="en-US" sz="3600" b="1" dirty="0" smtClean="0"/>
              <a:t>A </a:t>
            </a:r>
            <a:r>
              <a:rPr lang="en-US" sz="3600" b="1" dirty="0"/>
              <a:t>Precision </a:t>
            </a:r>
            <a:r>
              <a:rPr lang="en-US" sz="3600" b="1" dirty="0" smtClean="0"/>
              <a:t>Frontier for Particle Physics  </a:t>
            </a:r>
            <a:endParaRPr lang="en-US" sz="3600" b="1" dirty="0"/>
          </a:p>
        </p:txBody>
      </p:sp>
      <p:sp>
        <p:nvSpPr>
          <p:cNvPr id="4" name="Slide Number Placeholder 3"/>
          <p:cNvSpPr>
            <a:spLocks noGrp="1"/>
          </p:cNvSpPr>
          <p:nvPr>
            <p:ph type="sldNum" sz="quarter" idx="12"/>
          </p:nvPr>
        </p:nvSpPr>
        <p:spPr/>
        <p:txBody>
          <a:bodyPr/>
          <a:lstStyle/>
          <a:p>
            <a:fld id="{C973300C-797F-D148-A78D-320196FBAF04}" type="slidenum">
              <a:rPr lang="en-US" smtClean="0"/>
              <a:t>1</a:t>
            </a:fld>
            <a:endParaRPr lang="en-US"/>
          </a:p>
        </p:txBody>
      </p:sp>
      <p:sp>
        <p:nvSpPr>
          <p:cNvPr id="5" name="TextBox 4"/>
          <p:cNvSpPr txBox="1"/>
          <p:nvPr/>
        </p:nvSpPr>
        <p:spPr>
          <a:xfrm>
            <a:off x="1568846" y="1449819"/>
            <a:ext cx="6388484" cy="2400657"/>
          </a:xfrm>
          <a:prstGeom prst="rect">
            <a:avLst/>
          </a:prstGeom>
          <a:noFill/>
        </p:spPr>
        <p:txBody>
          <a:bodyPr wrap="square" rtlCol="0">
            <a:spAutoFit/>
          </a:bodyPr>
          <a:lstStyle/>
          <a:p>
            <a:r>
              <a:rPr lang="en-US" sz="3000" b="1" dirty="0" smtClean="0">
                <a:solidFill>
                  <a:srgbClr val="0000FF"/>
                </a:solidFill>
                <a:cs typeface="Times New Roman"/>
              </a:rPr>
              <a:t>                       Outline</a:t>
            </a:r>
          </a:p>
          <a:p>
            <a:endParaRPr lang="en-US" sz="3000" b="1" dirty="0" smtClean="0">
              <a:solidFill>
                <a:srgbClr val="0000FF"/>
              </a:solidFill>
              <a:cs typeface="Times New Roman"/>
            </a:endParaRPr>
          </a:p>
          <a:p>
            <a:pPr marL="342900" indent="-342900">
              <a:buFont typeface="Arial"/>
              <a:buChar char="•"/>
            </a:pPr>
            <a:r>
              <a:rPr lang="en-US" sz="3000" b="1" dirty="0" smtClean="0">
                <a:solidFill>
                  <a:srgbClr val="0000FF"/>
                </a:solidFill>
                <a:cs typeface="Times New Roman"/>
              </a:rPr>
              <a:t>Introduction                   - Why</a:t>
            </a:r>
          </a:p>
          <a:p>
            <a:pPr marL="342900" indent="-342900">
              <a:buFont typeface="Arial"/>
              <a:buChar char="•"/>
            </a:pPr>
            <a:r>
              <a:rPr lang="en-US" sz="3000" b="1" dirty="0" smtClean="0">
                <a:solidFill>
                  <a:srgbClr val="0000FF"/>
                </a:solidFill>
                <a:cs typeface="Times New Roman"/>
              </a:rPr>
              <a:t>HIEPA </a:t>
            </a:r>
            <a:r>
              <a:rPr lang="en-US" sz="3000" b="1" dirty="0">
                <a:solidFill>
                  <a:srgbClr val="0000FF"/>
                </a:solidFill>
                <a:cs typeface="Times New Roman"/>
                <a:sym typeface="Wingdings"/>
              </a:rPr>
              <a:t> </a:t>
            </a:r>
            <a:r>
              <a:rPr lang="en-US" sz="3000" b="1" dirty="0" smtClean="0">
                <a:solidFill>
                  <a:srgbClr val="0000FF"/>
                </a:solidFill>
                <a:cs typeface="Times New Roman"/>
                <a:sym typeface="Wingdings"/>
              </a:rPr>
              <a:t>              </a:t>
            </a:r>
            <a:r>
              <a:rPr lang="en-US" sz="3000" b="1" dirty="0" smtClean="0">
                <a:solidFill>
                  <a:srgbClr val="0000FF"/>
                </a:solidFill>
                <a:cs typeface="Times New Roman"/>
              </a:rPr>
              <a:t>               - What</a:t>
            </a:r>
            <a:endParaRPr lang="en-US" sz="3000" b="1" dirty="0">
              <a:solidFill>
                <a:srgbClr val="0000FF"/>
              </a:solidFill>
              <a:cs typeface="Times New Roman"/>
            </a:endParaRPr>
          </a:p>
          <a:p>
            <a:pPr marL="342900" indent="-342900">
              <a:buFont typeface="Arial"/>
              <a:buChar char="•"/>
            </a:pPr>
            <a:r>
              <a:rPr lang="en-US" sz="3000" b="1" dirty="0" smtClean="0">
                <a:solidFill>
                  <a:srgbClr val="0000FF"/>
                </a:solidFill>
                <a:cs typeface="Times New Roman"/>
              </a:rPr>
              <a:t>Status and future plan - How</a:t>
            </a:r>
            <a:endParaRPr lang="en-US" sz="3000" b="1" dirty="0">
              <a:solidFill>
                <a:srgbClr val="0000FF"/>
              </a:solidFill>
              <a:cs typeface="Times New Roman"/>
            </a:endParaRPr>
          </a:p>
        </p:txBody>
      </p:sp>
      <p:sp>
        <p:nvSpPr>
          <p:cNvPr id="6" name="Subtitle 2"/>
          <p:cNvSpPr txBox="1">
            <a:spLocks/>
          </p:cNvSpPr>
          <p:nvPr/>
        </p:nvSpPr>
        <p:spPr>
          <a:xfrm>
            <a:off x="445988" y="4965249"/>
            <a:ext cx="8508999" cy="127277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000" b="1" dirty="0" smtClean="0">
                <a:solidFill>
                  <a:srgbClr val="000000"/>
                </a:solidFill>
                <a:cs typeface="Times New Roman"/>
              </a:rPr>
              <a:t>Zhengguo Zhao </a:t>
            </a:r>
          </a:p>
          <a:p>
            <a:r>
              <a:rPr lang="en-US" sz="3000" b="1" dirty="0" smtClean="0">
                <a:solidFill>
                  <a:srgbClr val="FF0000"/>
                </a:solidFill>
                <a:cs typeface="Times New Roman"/>
              </a:rPr>
              <a:t>U</a:t>
            </a:r>
            <a:r>
              <a:rPr lang="en-US" sz="3000" b="1" dirty="0" smtClean="0">
                <a:solidFill>
                  <a:schemeClr val="tx1"/>
                </a:solidFill>
                <a:cs typeface="Times New Roman"/>
              </a:rPr>
              <a:t>niversity of </a:t>
            </a:r>
            <a:r>
              <a:rPr lang="en-US" sz="3000" b="1" dirty="0" smtClean="0">
                <a:solidFill>
                  <a:srgbClr val="FF0000"/>
                </a:solidFill>
                <a:cs typeface="Times New Roman"/>
              </a:rPr>
              <a:t>S</a:t>
            </a:r>
            <a:r>
              <a:rPr lang="en-US" sz="3000" b="1" dirty="0" smtClean="0">
                <a:solidFill>
                  <a:schemeClr val="tx1"/>
                </a:solidFill>
                <a:cs typeface="Times New Roman"/>
              </a:rPr>
              <a:t>cience and </a:t>
            </a:r>
            <a:r>
              <a:rPr lang="en-US" sz="3000" b="1" dirty="0" smtClean="0">
                <a:solidFill>
                  <a:srgbClr val="FF0000"/>
                </a:solidFill>
                <a:cs typeface="Times New Roman"/>
              </a:rPr>
              <a:t>T</a:t>
            </a:r>
            <a:r>
              <a:rPr lang="en-US" sz="3000" b="1" dirty="0" smtClean="0">
                <a:solidFill>
                  <a:schemeClr val="tx1"/>
                </a:solidFill>
                <a:cs typeface="Times New Roman"/>
              </a:rPr>
              <a:t>echnology of </a:t>
            </a:r>
            <a:r>
              <a:rPr lang="en-US" sz="3000" b="1" dirty="0" smtClean="0">
                <a:solidFill>
                  <a:srgbClr val="FF0000"/>
                </a:solidFill>
                <a:cs typeface="Times New Roman"/>
              </a:rPr>
              <a:t>C</a:t>
            </a:r>
            <a:r>
              <a:rPr lang="en-US" sz="3000" b="1" dirty="0" smtClean="0">
                <a:solidFill>
                  <a:schemeClr val="tx1"/>
                </a:solidFill>
                <a:cs typeface="Times New Roman"/>
              </a:rPr>
              <a:t>hina</a:t>
            </a:r>
          </a:p>
          <a:p>
            <a:endParaRPr lang="en-US" altLang="zh-CN" sz="1400" b="1" dirty="0" smtClean="0">
              <a:solidFill>
                <a:schemeClr val="tx1"/>
              </a:solidFill>
              <a:cs typeface="Times New Roman"/>
            </a:endParaRPr>
          </a:p>
          <a:p>
            <a:r>
              <a:rPr lang="en-US" altLang="zh-CN" sz="1400" b="1" dirty="0" smtClean="0">
                <a:solidFill>
                  <a:schemeClr val="tx1"/>
                </a:solidFill>
                <a:cs typeface="Times New Roman"/>
              </a:rPr>
              <a:t>11/1/2019</a:t>
            </a:r>
            <a:endParaRPr lang="en-US" sz="1400" b="1" dirty="0" smtClean="0">
              <a:solidFill>
                <a:schemeClr val="tx1"/>
              </a:solidFill>
              <a:cs typeface="Times New Roman"/>
            </a:endParaRPr>
          </a:p>
        </p:txBody>
      </p:sp>
    </p:spTree>
    <p:extLst>
      <p:ext uri="{BB962C8B-B14F-4D97-AF65-F5344CB8AC3E}">
        <p14:creationId xmlns:p14="http://schemas.microsoft.com/office/powerpoint/2010/main" val="1320554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433388" y="228600"/>
            <a:ext cx="8229600" cy="1143000"/>
          </a:xfrm>
        </p:spPr>
        <p:txBody>
          <a:bodyPr rtlCol="0">
            <a:normAutofit fontScale="90000"/>
          </a:bodyPr>
          <a:lstStyle/>
          <a:p>
            <a:pPr eaLnBrk="1" fontAlgn="auto" hangingPunct="1">
              <a:spcAft>
                <a:spcPts val="0"/>
              </a:spcAft>
              <a:defRPr/>
            </a:pPr>
            <a:r>
              <a:rPr lang="en-US" sz="3600" b="1" dirty="0">
                <a:ea typeface="+mj-ea"/>
                <a:cs typeface="Chalkboard" charset="0"/>
              </a:rPr>
              <a:t>Mass of </a:t>
            </a:r>
            <a:r>
              <a:rPr lang="en-US" sz="3600" b="1" dirty="0" err="1">
                <a:ea typeface="+mj-ea"/>
                <a:cs typeface="Chalkboard" charset="0"/>
              </a:rPr>
              <a:t>Glueball</a:t>
            </a:r>
            <a:r>
              <a:rPr lang="en-US" sz="3600" b="1" dirty="0">
                <a:ea typeface="+mj-ea"/>
                <a:cs typeface="Chalkboard" charset="0"/>
              </a:rPr>
              <a:t> Calculated by Lattice QCD in Quenched Approximation </a:t>
            </a:r>
          </a:p>
        </p:txBody>
      </p:sp>
      <p:sp>
        <p:nvSpPr>
          <p:cNvPr id="5" name="Slide Number Placeholder 4"/>
          <p:cNvSpPr>
            <a:spLocks noGrp="1"/>
          </p:cNvSpPr>
          <p:nvPr>
            <p:ph type="sldNum" sz="quarter" idx="12"/>
          </p:nvPr>
        </p:nvSpPr>
        <p:spPr/>
        <p:txBody>
          <a:bodyPr/>
          <a:lstStyle/>
          <a:p>
            <a:pPr>
              <a:defRPr/>
            </a:pPr>
            <a:fld id="{E30C6461-48E2-CB4A-B4D2-10CE44593EF4}" type="slidenum">
              <a:rPr lang="en-US"/>
              <a:pPr>
                <a:defRPr/>
              </a:pPr>
              <a:t>10</a:t>
            </a:fld>
            <a:endParaRPr lang="en-US"/>
          </a:p>
        </p:txBody>
      </p:sp>
      <p:pic>
        <p:nvPicPr>
          <p:cNvPr id="1843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24000"/>
            <a:ext cx="5281613"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752547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F2029BD-1F67-4842-A741-DBA52EDA7430}" type="slidenum">
              <a:rPr lang="en-US"/>
              <a:pPr>
                <a:defRPr/>
              </a:pPr>
              <a:t>11</a:t>
            </a:fld>
            <a:endParaRPr lang="en-US"/>
          </a:p>
        </p:txBody>
      </p:sp>
      <p:grpSp>
        <p:nvGrpSpPr>
          <p:cNvPr id="37890" name="Group 22"/>
          <p:cNvGrpSpPr>
            <a:grpSpLocks/>
          </p:cNvGrpSpPr>
          <p:nvPr/>
        </p:nvGrpSpPr>
        <p:grpSpPr bwMode="auto">
          <a:xfrm>
            <a:off x="5946775" y="1582738"/>
            <a:ext cx="639763" cy="684212"/>
            <a:chOff x="2754191" y="2667801"/>
            <a:chExt cx="640080" cy="683418"/>
          </a:xfrm>
        </p:grpSpPr>
        <p:sp>
          <p:nvSpPr>
            <p:cNvPr id="37979" name="Oval 6"/>
            <p:cNvSpPr>
              <a:spLocks noChangeArrowheads="1"/>
            </p:cNvSpPr>
            <p:nvPr/>
          </p:nvSpPr>
          <p:spPr bwMode="auto">
            <a:xfrm flipV="1">
              <a:off x="2754191" y="2667801"/>
              <a:ext cx="640080" cy="683418"/>
            </a:xfrm>
            <a:prstGeom prst="ellipse">
              <a:avLst/>
            </a:pr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ea typeface="宋体" charset="0"/>
                <a:cs typeface="宋体" charset="0"/>
              </a:endParaRPr>
            </a:p>
          </p:txBody>
        </p:sp>
        <p:sp>
          <p:nvSpPr>
            <p:cNvPr id="37980" name="Oval 7"/>
            <p:cNvSpPr>
              <a:spLocks noChangeArrowheads="1"/>
            </p:cNvSpPr>
            <p:nvPr/>
          </p:nvSpPr>
          <p:spPr bwMode="auto">
            <a:xfrm flipV="1">
              <a:off x="2946215" y="3009510"/>
              <a:ext cx="256032" cy="273367"/>
            </a:xfrm>
            <a:prstGeom prst="ellipse">
              <a:avLst/>
            </a:prstGeom>
            <a:gradFill rotWithShape="0">
              <a:gsLst>
                <a:gs pos="0">
                  <a:schemeClr val="tx1"/>
                </a:gs>
                <a:gs pos="100000">
                  <a:srgbClr val="33CCFF"/>
                </a:gs>
              </a:gsLst>
              <a:path path="shape">
                <a:fillToRect l="50000" t="50000" r="50000" b="50000"/>
              </a:path>
            </a:gra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p>
              <a:endParaRPr lang="zh-CN" altLang="en-US">
                <a:ea typeface="宋体" charset="0"/>
                <a:cs typeface="宋体" charset="0"/>
              </a:endParaRPr>
            </a:p>
          </p:txBody>
        </p:sp>
        <p:sp>
          <p:nvSpPr>
            <p:cNvPr id="37981" name="Oval 8"/>
            <p:cNvSpPr>
              <a:spLocks noChangeArrowheads="1"/>
            </p:cNvSpPr>
            <p:nvPr/>
          </p:nvSpPr>
          <p:spPr bwMode="auto">
            <a:xfrm flipV="1">
              <a:off x="2946215" y="2701972"/>
              <a:ext cx="256032" cy="273367"/>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ea typeface="宋体" charset="0"/>
                <a:cs typeface="宋体" charset="0"/>
              </a:endParaRPr>
            </a:p>
          </p:txBody>
        </p:sp>
      </p:grpSp>
      <p:grpSp>
        <p:nvGrpSpPr>
          <p:cNvPr id="37891" name="Group 9"/>
          <p:cNvGrpSpPr>
            <a:grpSpLocks/>
          </p:cNvGrpSpPr>
          <p:nvPr/>
        </p:nvGrpSpPr>
        <p:grpSpPr bwMode="auto">
          <a:xfrm>
            <a:off x="7869238" y="1531938"/>
            <a:ext cx="679450" cy="684212"/>
            <a:chOff x="3696" y="3456"/>
            <a:chExt cx="480" cy="480"/>
          </a:xfrm>
        </p:grpSpPr>
        <p:sp>
          <p:nvSpPr>
            <p:cNvPr id="37975" name="Oval 10"/>
            <p:cNvSpPr>
              <a:spLocks noChangeArrowheads="1"/>
            </p:cNvSpPr>
            <p:nvPr/>
          </p:nvSpPr>
          <p:spPr bwMode="auto">
            <a:xfrm>
              <a:off x="3696" y="3456"/>
              <a:ext cx="480" cy="480"/>
            </a:xfrm>
            <a:prstGeom prst="ellipse">
              <a:avLst/>
            </a:pr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ea typeface="宋体" charset="0"/>
                <a:cs typeface="宋体" charset="0"/>
              </a:endParaRPr>
            </a:p>
          </p:txBody>
        </p:sp>
        <p:sp>
          <p:nvSpPr>
            <p:cNvPr id="37976" name="Oval 11"/>
            <p:cNvSpPr>
              <a:spLocks noChangeArrowheads="1"/>
            </p:cNvSpPr>
            <p:nvPr/>
          </p:nvSpPr>
          <p:spPr bwMode="auto">
            <a:xfrm>
              <a:off x="3936" y="3696"/>
              <a:ext cx="192" cy="192"/>
            </a:xfrm>
            <a:prstGeom prst="ellipse">
              <a:avLst/>
            </a:prstGeom>
            <a:gradFill rotWithShape="0">
              <a:gsLst>
                <a:gs pos="0">
                  <a:schemeClr val="tx1"/>
                </a:gs>
                <a:gs pos="100000">
                  <a:srgbClr val="FFFF00"/>
                </a:gs>
              </a:gsLst>
              <a:path path="shape">
                <a:fillToRect l="50000" t="50000" r="50000" b="50000"/>
              </a:path>
            </a:gradFill>
            <a:ln w="28575">
              <a:solidFill>
                <a:srgbClr val="FFFF00"/>
              </a:solidFill>
              <a:round/>
              <a:headEnd/>
              <a:tailEnd/>
            </a:ln>
          </p:spPr>
          <p:txBody>
            <a:bodyPr wrap="none" anchor="ctr"/>
            <a:lstStyle/>
            <a:p>
              <a:endParaRPr lang="zh-CN" altLang="en-US">
                <a:ea typeface="宋体" charset="0"/>
                <a:cs typeface="宋体" charset="0"/>
              </a:endParaRPr>
            </a:p>
          </p:txBody>
        </p:sp>
        <p:sp>
          <p:nvSpPr>
            <p:cNvPr id="37977" name="Oval 12"/>
            <p:cNvSpPr>
              <a:spLocks noChangeArrowheads="1"/>
            </p:cNvSpPr>
            <p:nvPr/>
          </p:nvSpPr>
          <p:spPr bwMode="auto">
            <a:xfrm>
              <a:off x="3732" y="3660"/>
              <a:ext cx="192" cy="192"/>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ea typeface="宋体" charset="0"/>
                <a:cs typeface="宋体" charset="0"/>
              </a:endParaRPr>
            </a:p>
          </p:txBody>
        </p:sp>
        <p:sp>
          <p:nvSpPr>
            <p:cNvPr id="37978" name="Oval 13"/>
            <p:cNvSpPr>
              <a:spLocks noChangeArrowheads="1"/>
            </p:cNvSpPr>
            <p:nvPr/>
          </p:nvSpPr>
          <p:spPr bwMode="auto">
            <a:xfrm>
              <a:off x="3840" y="3492"/>
              <a:ext cx="192" cy="192"/>
            </a:xfrm>
            <a:prstGeom prst="ellipse">
              <a:avLst/>
            </a:prstGeom>
            <a:gradFill rotWithShape="0">
              <a:gsLst>
                <a:gs pos="0">
                  <a:schemeClr val="tx1"/>
                </a:gs>
                <a:gs pos="100000">
                  <a:srgbClr val="33CCFF"/>
                </a:gs>
              </a:gsLst>
              <a:path path="shape">
                <a:fillToRect l="50000" t="50000" r="50000" b="50000"/>
              </a:path>
            </a:gra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p>
              <a:endParaRPr lang="zh-CN" altLang="en-US">
                <a:ea typeface="宋体" charset="0"/>
                <a:cs typeface="宋体" charset="0"/>
              </a:endParaRPr>
            </a:p>
          </p:txBody>
        </p:sp>
      </p:grpSp>
      <p:sp>
        <p:nvSpPr>
          <p:cNvPr id="37892" name="TextBox 16"/>
          <p:cNvSpPr txBox="1">
            <a:spLocks noChangeArrowheads="1"/>
          </p:cNvSpPr>
          <p:nvPr/>
        </p:nvSpPr>
        <p:spPr bwMode="auto">
          <a:xfrm>
            <a:off x="5707063" y="989013"/>
            <a:ext cx="1046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cs typeface="Comic Sans MS" charset="0"/>
              </a:rPr>
              <a:t>Meson</a:t>
            </a:r>
          </a:p>
        </p:txBody>
      </p:sp>
      <p:sp>
        <p:nvSpPr>
          <p:cNvPr id="37893" name="TextBox 17"/>
          <p:cNvSpPr txBox="1">
            <a:spLocks noChangeArrowheads="1"/>
          </p:cNvSpPr>
          <p:nvPr/>
        </p:nvSpPr>
        <p:spPr bwMode="auto">
          <a:xfrm>
            <a:off x="7597775" y="989013"/>
            <a:ext cx="1071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cs typeface="Comic Sans MS" charset="0"/>
              </a:rPr>
              <a:t>Baryon</a:t>
            </a:r>
          </a:p>
        </p:txBody>
      </p:sp>
      <p:sp>
        <p:nvSpPr>
          <p:cNvPr id="19" name="Title 18"/>
          <p:cNvSpPr>
            <a:spLocks noGrp="1"/>
          </p:cNvSpPr>
          <p:nvPr>
            <p:ph type="title"/>
          </p:nvPr>
        </p:nvSpPr>
        <p:spPr>
          <a:xfrm>
            <a:off x="1077913" y="103188"/>
            <a:ext cx="6842125" cy="714375"/>
          </a:xfrm>
        </p:spPr>
        <p:txBody>
          <a:bodyPr rtlCol="0">
            <a:normAutofit fontScale="90000"/>
          </a:bodyPr>
          <a:lstStyle/>
          <a:p>
            <a:pPr eaLnBrk="1" fontAlgn="auto" hangingPunct="1">
              <a:spcAft>
                <a:spcPts val="0"/>
              </a:spcAft>
              <a:defRPr/>
            </a:pPr>
            <a:r>
              <a:rPr lang="en-US" b="1" dirty="0" smtClean="0">
                <a:ea typeface="+mj-ea"/>
                <a:cs typeface="+mj-cs"/>
              </a:rPr>
              <a:t>Do </a:t>
            </a:r>
            <a:r>
              <a:rPr lang="en-US" b="1" dirty="0" err="1">
                <a:solidFill>
                  <a:srgbClr val="FF0000"/>
                </a:solidFill>
                <a:ea typeface="+mj-ea"/>
                <a:cs typeface="+mj-cs"/>
              </a:rPr>
              <a:t>Z</a:t>
            </a:r>
            <a:r>
              <a:rPr lang="en-US" b="1" baseline="-25000" dirty="0" err="1">
                <a:solidFill>
                  <a:srgbClr val="FF0000"/>
                </a:solidFill>
                <a:ea typeface="+mj-ea"/>
                <a:cs typeface="+mj-cs"/>
              </a:rPr>
              <a:t>s</a:t>
            </a:r>
            <a:r>
              <a:rPr lang="en-US" b="1" dirty="0">
                <a:ea typeface="+mj-ea"/>
                <a:cs typeface="+mj-cs"/>
              </a:rPr>
              <a:t>,  </a:t>
            </a:r>
            <a:r>
              <a:rPr lang="en-US" b="1" dirty="0" err="1">
                <a:solidFill>
                  <a:srgbClr val="FF0000"/>
                </a:solidFill>
                <a:ea typeface="+mj-ea"/>
                <a:cs typeface="+mj-cs"/>
              </a:rPr>
              <a:t>Z</a:t>
            </a:r>
            <a:r>
              <a:rPr lang="en-US" b="1" baseline="-25000" dirty="0" err="1">
                <a:solidFill>
                  <a:srgbClr val="FF0000"/>
                </a:solidFill>
                <a:ea typeface="+mj-ea"/>
                <a:cs typeface="+mj-cs"/>
              </a:rPr>
              <a:t>t</a:t>
            </a:r>
            <a:r>
              <a:rPr lang="en-US" b="1" baseline="-25000" dirty="0">
                <a:ea typeface="+mj-ea"/>
                <a:cs typeface="+mj-cs"/>
              </a:rPr>
              <a:t> </a:t>
            </a:r>
            <a:r>
              <a:rPr lang="en-US" b="1" baseline="-25000" dirty="0"/>
              <a:t> </a:t>
            </a:r>
            <a:r>
              <a:rPr lang="en-US" b="1" dirty="0" smtClean="0">
                <a:ea typeface="+mj-ea"/>
                <a:cs typeface="+mj-cs"/>
              </a:rPr>
              <a:t>Exist? </a:t>
            </a:r>
            <a:endParaRPr lang="en-US" b="1" dirty="0">
              <a:ea typeface="+mj-ea"/>
              <a:cs typeface="+mj-cs"/>
            </a:endParaRPr>
          </a:p>
        </p:txBody>
      </p:sp>
      <p:pic>
        <p:nvPicPr>
          <p:cNvPr id="37895" name="Picture 3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724400"/>
            <a:ext cx="2925763"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6" name="Group 32"/>
          <p:cNvGrpSpPr>
            <a:grpSpLocks/>
          </p:cNvGrpSpPr>
          <p:nvPr/>
        </p:nvGrpSpPr>
        <p:grpSpPr bwMode="auto">
          <a:xfrm>
            <a:off x="5761038" y="4360863"/>
            <a:ext cx="3162300" cy="1560512"/>
            <a:chOff x="5456249" y="3528167"/>
            <a:chExt cx="3425642" cy="1606793"/>
          </a:xfrm>
        </p:grpSpPr>
        <p:grpSp>
          <p:nvGrpSpPr>
            <p:cNvPr id="37938" name="Group 33"/>
            <p:cNvGrpSpPr>
              <a:grpSpLocks/>
            </p:cNvGrpSpPr>
            <p:nvPr/>
          </p:nvGrpSpPr>
          <p:grpSpPr bwMode="auto">
            <a:xfrm>
              <a:off x="5456249" y="3528167"/>
              <a:ext cx="1536205" cy="1585907"/>
              <a:chOff x="5368049" y="3475253"/>
              <a:chExt cx="1536205" cy="1585907"/>
            </a:xfrm>
          </p:grpSpPr>
          <p:sp>
            <p:nvSpPr>
              <p:cNvPr id="37957" name="Rectangle 52"/>
              <p:cNvSpPr>
                <a:spLocks noChangeArrowheads="1"/>
              </p:cNvSpPr>
              <p:nvPr/>
            </p:nvSpPr>
            <p:spPr bwMode="auto">
              <a:xfrm>
                <a:off x="5975112" y="4234357"/>
                <a:ext cx="5732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a:t>Z</a:t>
                </a:r>
                <a:r>
                  <a:rPr lang="en-US" sz="2800" baseline="-25000"/>
                  <a:t>c</a:t>
                </a:r>
                <a:r>
                  <a:rPr lang="en-US" sz="2800" baseline="30000"/>
                  <a:t>+</a:t>
                </a:r>
                <a:r>
                  <a:rPr lang="en-US" sz="2800"/>
                  <a:t> </a:t>
                </a:r>
              </a:p>
            </p:txBody>
          </p:sp>
          <p:grpSp>
            <p:nvGrpSpPr>
              <p:cNvPr id="37958" name="Group 53"/>
              <p:cNvGrpSpPr>
                <a:grpSpLocks/>
              </p:cNvGrpSpPr>
              <p:nvPr/>
            </p:nvGrpSpPr>
            <p:grpSpPr bwMode="auto">
              <a:xfrm>
                <a:off x="5368049" y="3475253"/>
                <a:ext cx="1536205" cy="1585907"/>
                <a:chOff x="5463242" y="3694373"/>
                <a:chExt cx="1536205" cy="1585907"/>
              </a:xfrm>
            </p:grpSpPr>
            <p:grpSp>
              <p:nvGrpSpPr>
                <p:cNvPr id="37960" name="Group 55"/>
                <p:cNvGrpSpPr>
                  <a:grpSpLocks/>
                </p:cNvGrpSpPr>
                <p:nvPr/>
              </p:nvGrpSpPr>
              <p:grpSpPr bwMode="auto">
                <a:xfrm>
                  <a:off x="5463242" y="3694373"/>
                  <a:ext cx="1536205" cy="1585907"/>
                  <a:chOff x="3463793" y="4510838"/>
                  <a:chExt cx="1055632" cy="989581"/>
                </a:xfrm>
              </p:grpSpPr>
              <p:sp>
                <p:nvSpPr>
                  <p:cNvPr id="66" name="Oval 65"/>
                  <p:cNvSpPr/>
                  <p:nvPr/>
                </p:nvSpPr>
                <p:spPr>
                  <a:xfrm>
                    <a:off x="3463793" y="4510838"/>
                    <a:ext cx="1055279" cy="989354"/>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7971" name="Group 66"/>
                  <p:cNvGrpSpPr>
                    <a:grpSpLocks/>
                  </p:cNvGrpSpPr>
                  <p:nvPr/>
                </p:nvGrpSpPr>
                <p:grpSpPr bwMode="auto">
                  <a:xfrm>
                    <a:off x="3563429" y="4617427"/>
                    <a:ext cx="863614" cy="796391"/>
                    <a:chOff x="693429" y="4064911"/>
                    <a:chExt cx="863614" cy="796391"/>
                  </a:xfrm>
                </p:grpSpPr>
                <p:sp>
                  <p:nvSpPr>
                    <p:cNvPr id="68" name="Oval 67"/>
                    <p:cNvSpPr/>
                    <p:nvPr/>
                  </p:nvSpPr>
                  <p:spPr>
                    <a:xfrm>
                      <a:off x="693058" y="4059297"/>
                      <a:ext cx="354517" cy="348824"/>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69" name="Oval 68"/>
                    <p:cNvSpPr/>
                    <p:nvPr/>
                  </p:nvSpPr>
                  <p:spPr>
                    <a:xfrm>
                      <a:off x="1202380" y="4054197"/>
                      <a:ext cx="354517" cy="34882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70" name="Oval 69"/>
                    <p:cNvSpPr/>
                    <p:nvPr/>
                  </p:nvSpPr>
                  <p:spPr>
                    <a:xfrm>
                      <a:off x="709602" y="4522356"/>
                      <a:ext cx="355698" cy="33862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grpSp>
            <p:sp>
              <p:nvSpPr>
                <p:cNvPr id="57" name="Oval 56"/>
                <p:cNvSpPr/>
                <p:nvPr/>
              </p:nvSpPr>
              <p:spPr>
                <a:xfrm>
                  <a:off x="6372963" y="4559066"/>
                  <a:ext cx="515910" cy="542681"/>
                </a:xfrm>
                <a:prstGeom prst="ellipse">
                  <a:avLst/>
                </a:prstGeom>
                <a:solidFill>
                  <a:srgbClr val="FF23DA"/>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37962" name="TextBox 57"/>
                <p:cNvSpPr txBox="1">
                  <a:spLocks noChangeArrowheads="1"/>
                </p:cNvSpPr>
                <p:nvPr/>
              </p:nvSpPr>
              <p:spPr bwMode="auto">
                <a:xfrm>
                  <a:off x="5684775" y="3789019"/>
                  <a:ext cx="34734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000">
                      <a:solidFill>
                        <a:schemeClr val="bg1"/>
                      </a:solidFill>
                    </a:rPr>
                    <a:t>c</a:t>
                  </a:r>
                </a:p>
              </p:txBody>
            </p:sp>
            <p:grpSp>
              <p:nvGrpSpPr>
                <p:cNvPr id="37963" name="Group 58"/>
                <p:cNvGrpSpPr>
                  <a:grpSpLocks/>
                </p:cNvGrpSpPr>
                <p:nvPr/>
              </p:nvGrpSpPr>
              <p:grpSpPr bwMode="auto">
                <a:xfrm>
                  <a:off x="6457499" y="4602672"/>
                  <a:ext cx="364202" cy="575493"/>
                  <a:chOff x="7908121" y="4165875"/>
                  <a:chExt cx="364202" cy="575493"/>
                </a:xfrm>
              </p:grpSpPr>
              <p:sp>
                <p:nvSpPr>
                  <p:cNvPr id="37968" name="TextBox 63"/>
                  <p:cNvSpPr txBox="1">
                    <a:spLocks noChangeArrowheads="1"/>
                  </p:cNvSpPr>
                  <p:nvPr/>
                </p:nvSpPr>
                <p:spPr bwMode="auto">
                  <a:xfrm>
                    <a:off x="7924611" y="4165875"/>
                    <a:ext cx="336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solidFill>
                          <a:srgbClr val="FFFFFF"/>
                        </a:solidFill>
                      </a:rPr>
                      <a:t>c</a:t>
                    </a:r>
                  </a:p>
                </p:txBody>
              </p:sp>
              <p:sp>
                <p:nvSpPr>
                  <p:cNvPr id="37969" name="TextBox 64"/>
                  <p:cNvSpPr txBox="1">
                    <a:spLocks noChangeArrowheads="1"/>
                  </p:cNvSpPr>
                  <p:nvPr/>
                </p:nvSpPr>
                <p:spPr bwMode="auto">
                  <a:xfrm rot="10800000">
                    <a:off x="7908121" y="4218148"/>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solidFill>
                          <a:srgbClr val="FFFFFF"/>
                        </a:solidFill>
                      </a:rPr>
                      <a:t>_</a:t>
                    </a:r>
                  </a:p>
                </p:txBody>
              </p:sp>
            </p:grpSp>
            <p:sp>
              <p:nvSpPr>
                <p:cNvPr id="37964" name="TextBox 59"/>
                <p:cNvSpPr txBox="1">
                  <a:spLocks noChangeArrowheads="1"/>
                </p:cNvSpPr>
                <p:nvPr/>
              </p:nvSpPr>
              <p:spPr bwMode="auto">
                <a:xfrm>
                  <a:off x="6439429" y="3814593"/>
                  <a:ext cx="3733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t>u</a:t>
                  </a:r>
                </a:p>
              </p:txBody>
            </p:sp>
            <p:grpSp>
              <p:nvGrpSpPr>
                <p:cNvPr id="37965" name="Group 60"/>
                <p:cNvGrpSpPr>
                  <a:grpSpLocks/>
                </p:cNvGrpSpPr>
                <p:nvPr/>
              </p:nvGrpSpPr>
              <p:grpSpPr bwMode="auto">
                <a:xfrm>
                  <a:off x="5684775" y="4609637"/>
                  <a:ext cx="373319" cy="523220"/>
                  <a:chOff x="7844809" y="5178166"/>
                  <a:chExt cx="373319" cy="523220"/>
                </a:xfrm>
              </p:grpSpPr>
              <p:sp>
                <p:nvSpPr>
                  <p:cNvPr id="37966" name="TextBox 61"/>
                  <p:cNvSpPr txBox="1">
                    <a:spLocks noChangeArrowheads="1"/>
                  </p:cNvSpPr>
                  <p:nvPr/>
                </p:nvSpPr>
                <p:spPr bwMode="auto">
                  <a:xfrm rot="10800000">
                    <a:off x="7870934" y="5191505"/>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solidFill>
                          <a:srgbClr val="FFFFFF"/>
                        </a:solidFill>
                      </a:rPr>
                      <a:t>_</a:t>
                    </a:r>
                  </a:p>
                </p:txBody>
              </p:sp>
              <p:sp>
                <p:nvSpPr>
                  <p:cNvPr id="37967" name="TextBox 62"/>
                  <p:cNvSpPr txBox="1">
                    <a:spLocks noChangeArrowheads="1"/>
                  </p:cNvSpPr>
                  <p:nvPr/>
                </p:nvSpPr>
                <p:spPr bwMode="auto">
                  <a:xfrm>
                    <a:off x="7844809" y="5178166"/>
                    <a:ext cx="3733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solidFill>
                          <a:srgbClr val="FFFFFF"/>
                        </a:solidFill>
                      </a:rPr>
                      <a:t>d</a:t>
                    </a:r>
                  </a:p>
                </p:txBody>
              </p:sp>
            </p:grpSp>
          </p:grpSp>
          <p:sp>
            <p:nvSpPr>
              <p:cNvPr id="37959" name="Rectangle 54"/>
              <p:cNvSpPr>
                <a:spLocks noChangeArrowheads="1"/>
              </p:cNvSpPr>
              <p:nvPr/>
            </p:nvSpPr>
            <p:spPr bwMode="auto">
              <a:xfrm>
                <a:off x="5866806" y="4000982"/>
                <a:ext cx="5732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a:t>Z</a:t>
                </a:r>
                <a:r>
                  <a:rPr lang="en-US" sz="2800" baseline="-25000"/>
                  <a:t>c</a:t>
                </a:r>
                <a:r>
                  <a:rPr lang="en-US" sz="2800" baseline="30000"/>
                  <a:t>+</a:t>
                </a:r>
                <a:r>
                  <a:rPr lang="en-US" sz="2800"/>
                  <a:t> </a:t>
                </a:r>
              </a:p>
            </p:txBody>
          </p:sp>
        </p:grpSp>
        <p:grpSp>
          <p:nvGrpSpPr>
            <p:cNvPr id="37939" name="Group 34"/>
            <p:cNvGrpSpPr>
              <a:grpSpLocks/>
            </p:cNvGrpSpPr>
            <p:nvPr/>
          </p:nvGrpSpPr>
          <p:grpSpPr bwMode="auto">
            <a:xfrm>
              <a:off x="7345686" y="3549053"/>
              <a:ext cx="1536205" cy="1585907"/>
              <a:chOff x="7345686" y="3549053"/>
              <a:chExt cx="1536205" cy="1585907"/>
            </a:xfrm>
          </p:grpSpPr>
          <p:grpSp>
            <p:nvGrpSpPr>
              <p:cNvPr id="37940" name="Group 35"/>
              <p:cNvGrpSpPr>
                <a:grpSpLocks/>
              </p:cNvGrpSpPr>
              <p:nvPr/>
            </p:nvGrpSpPr>
            <p:grpSpPr bwMode="auto">
              <a:xfrm>
                <a:off x="7345686" y="3549053"/>
                <a:ext cx="1536205" cy="1585907"/>
                <a:chOff x="5463242" y="3694373"/>
                <a:chExt cx="1536205" cy="1585907"/>
              </a:xfrm>
            </p:grpSpPr>
            <p:grpSp>
              <p:nvGrpSpPr>
                <p:cNvPr id="37942" name="Group 37"/>
                <p:cNvGrpSpPr>
                  <a:grpSpLocks/>
                </p:cNvGrpSpPr>
                <p:nvPr/>
              </p:nvGrpSpPr>
              <p:grpSpPr bwMode="auto">
                <a:xfrm>
                  <a:off x="5463242" y="3694373"/>
                  <a:ext cx="1536205" cy="1585907"/>
                  <a:chOff x="3463793" y="4510838"/>
                  <a:chExt cx="1055632" cy="989581"/>
                </a:xfrm>
              </p:grpSpPr>
              <p:sp>
                <p:nvSpPr>
                  <p:cNvPr id="48" name="Oval 47"/>
                  <p:cNvSpPr/>
                  <p:nvPr/>
                </p:nvSpPr>
                <p:spPr>
                  <a:xfrm>
                    <a:off x="3464145" y="4511065"/>
                    <a:ext cx="1055280" cy="989354"/>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7953" name="Group 48"/>
                  <p:cNvGrpSpPr>
                    <a:grpSpLocks/>
                  </p:cNvGrpSpPr>
                  <p:nvPr/>
                </p:nvGrpSpPr>
                <p:grpSpPr bwMode="auto">
                  <a:xfrm>
                    <a:off x="3563429" y="4617427"/>
                    <a:ext cx="869176" cy="796391"/>
                    <a:chOff x="693429" y="4064911"/>
                    <a:chExt cx="869176" cy="796391"/>
                  </a:xfrm>
                </p:grpSpPr>
                <p:sp>
                  <p:nvSpPr>
                    <p:cNvPr id="50" name="Oval 49"/>
                    <p:cNvSpPr/>
                    <p:nvPr/>
                  </p:nvSpPr>
                  <p:spPr>
                    <a:xfrm>
                      <a:off x="693410" y="4069724"/>
                      <a:ext cx="354517" cy="338624"/>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51" name="Oval 50"/>
                    <p:cNvSpPr/>
                    <p:nvPr/>
                  </p:nvSpPr>
                  <p:spPr>
                    <a:xfrm>
                      <a:off x="1208641" y="4064624"/>
                      <a:ext cx="354517" cy="33862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52" name="Oval 51"/>
                    <p:cNvSpPr/>
                    <p:nvPr/>
                  </p:nvSpPr>
                  <p:spPr>
                    <a:xfrm>
                      <a:off x="709954" y="4522583"/>
                      <a:ext cx="355699" cy="33862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grpSp>
            <p:sp>
              <p:nvSpPr>
                <p:cNvPr id="39" name="Oval 38"/>
                <p:cNvSpPr/>
                <p:nvPr/>
              </p:nvSpPr>
              <p:spPr>
                <a:xfrm>
                  <a:off x="6373476" y="4559430"/>
                  <a:ext cx="515910" cy="542681"/>
                </a:xfrm>
                <a:prstGeom prst="ellipse">
                  <a:avLst/>
                </a:prstGeom>
                <a:solidFill>
                  <a:srgbClr val="FF23DA"/>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37944" name="TextBox 39"/>
                <p:cNvSpPr txBox="1">
                  <a:spLocks noChangeArrowheads="1"/>
                </p:cNvSpPr>
                <p:nvPr/>
              </p:nvSpPr>
              <p:spPr bwMode="auto">
                <a:xfrm>
                  <a:off x="5684775" y="3789019"/>
                  <a:ext cx="34734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000">
                      <a:solidFill>
                        <a:schemeClr val="bg1"/>
                      </a:solidFill>
                    </a:rPr>
                    <a:t>c</a:t>
                  </a:r>
                </a:p>
              </p:txBody>
            </p:sp>
            <p:grpSp>
              <p:nvGrpSpPr>
                <p:cNvPr id="37945" name="Group 40"/>
                <p:cNvGrpSpPr>
                  <a:grpSpLocks/>
                </p:cNvGrpSpPr>
                <p:nvPr/>
              </p:nvGrpSpPr>
              <p:grpSpPr bwMode="auto">
                <a:xfrm>
                  <a:off x="6457499" y="4602672"/>
                  <a:ext cx="364202" cy="575493"/>
                  <a:chOff x="7908121" y="4165875"/>
                  <a:chExt cx="364202" cy="575493"/>
                </a:xfrm>
              </p:grpSpPr>
              <p:sp>
                <p:nvSpPr>
                  <p:cNvPr id="37950" name="TextBox 45"/>
                  <p:cNvSpPr txBox="1">
                    <a:spLocks noChangeArrowheads="1"/>
                  </p:cNvSpPr>
                  <p:nvPr/>
                </p:nvSpPr>
                <p:spPr bwMode="auto">
                  <a:xfrm>
                    <a:off x="7924611" y="4165875"/>
                    <a:ext cx="336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solidFill>
                          <a:srgbClr val="FFFFFF"/>
                        </a:solidFill>
                      </a:rPr>
                      <a:t>c</a:t>
                    </a:r>
                  </a:p>
                </p:txBody>
              </p:sp>
              <p:sp>
                <p:nvSpPr>
                  <p:cNvPr id="37951" name="TextBox 46"/>
                  <p:cNvSpPr txBox="1">
                    <a:spLocks noChangeArrowheads="1"/>
                  </p:cNvSpPr>
                  <p:nvPr/>
                </p:nvSpPr>
                <p:spPr bwMode="auto">
                  <a:xfrm rot="10800000">
                    <a:off x="7908121" y="4218148"/>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solidFill>
                          <a:srgbClr val="FFFFFF"/>
                        </a:solidFill>
                      </a:rPr>
                      <a:t>_</a:t>
                    </a:r>
                  </a:p>
                </p:txBody>
              </p:sp>
            </p:grpSp>
            <p:sp>
              <p:nvSpPr>
                <p:cNvPr id="37946" name="TextBox 41"/>
                <p:cNvSpPr txBox="1">
                  <a:spLocks noChangeArrowheads="1"/>
                </p:cNvSpPr>
                <p:nvPr/>
              </p:nvSpPr>
              <p:spPr bwMode="auto">
                <a:xfrm>
                  <a:off x="6488800" y="3808295"/>
                  <a:ext cx="3733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t>u</a:t>
                  </a:r>
                </a:p>
              </p:txBody>
            </p:sp>
            <p:grpSp>
              <p:nvGrpSpPr>
                <p:cNvPr id="37947" name="Group 42"/>
                <p:cNvGrpSpPr>
                  <a:grpSpLocks/>
                </p:cNvGrpSpPr>
                <p:nvPr/>
              </p:nvGrpSpPr>
              <p:grpSpPr bwMode="auto">
                <a:xfrm>
                  <a:off x="5684775" y="3916402"/>
                  <a:ext cx="1149981" cy="1216455"/>
                  <a:chOff x="7844809" y="4484931"/>
                  <a:chExt cx="1149981" cy="1216455"/>
                </a:xfrm>
              </p:grpSpPr>
              <p:sp>
                <p:nvSpPr>
                  <p:cNvPr id="37948" name="TextBox 43"/>
                  <p:cNvSpPr txBox="1">
                    <a:spLocks noChangeArrowheads="1"/>
                  </p:cNvSpPr>
                  <p:nvPr/>
                </p:nvSpPr>
                <p:spPr bwMode="auto">
                  <a:xfrm rot="10800000">
                    <a:off x="8656236" y="4484931"/>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_</a:t>
                    </a:r>
                  </a:p>
                </p:txBody>
              </p:sp>
              <p:sp>
                <p:nvSpPr>
                  <p:cNvPr id="37949" name="TextBox 44"/>
                  <p:cNvSpPr txBox="1">
                    <a:spLocks noChangeArrowheads="1"/>
                  </p:cNvSpPr>
                  <p:nvPr/>
                </p:nvSpPr>
                <p:spPr bwMode="auto">
                  <a:xfrm>
                    <a:off x="7844809" y="5178166"/>
                    <a:ext cx="3733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solidFill>
                          <a:srgbClr val="FFFFFF"/>
                        </a:solidFill>
                      </a:rPr>
                      <a:t>d</a:t>
                    </a:r>
                  </a:p>
                </p:txBody>
              </p:sp>
            </p:grpSp>
          </p:grpSp>
          <p:sp>
            <p:nvSpPr>
              <p:cNvPr id="37941" name="Rectangle 36"/>
              <p:cNvSpPr>
                <a:spLocks noChangeArrowheads="1"/>
              </p:cNvSpPr>
              <p:nvPr/>
            </p:nvSpPr>
            <p:spPr bwMode="auto">
              <a:xfrm>
                <a:off x="7877530" y="4078742"/>
                <a:ext cx="5309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a:t>Z</a:t>
                </a:r>
                <a:r>
                  <a:rPr lang="en-US" sz="2800" baseline="-25000"/>
                  <a:t>c</a:t>
                </a:r>
                <a:r>
                  <a:rPr lang="en-US" sz="2800" baseline="30000"/>
                  <a:t>-</a:t>
                </a:r>
                <a:r>
                  <a:rPr lang="en-US" sz="2800"/>
                  <a:t> </a:t>
                </a:r>
              </a:p>
            </p:txBody>
          </p:sp>
        </p:grpSp>
      </p:grpSp>
      <p:pic>
        <p:nvPicPr>
          <p:cNvPr id="37897" name="Picture 9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935288"/>
            <a:ext cx="2932113"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8" name="Group 137"/>
          <p:cNvGrpSpPr>
            <a:grpSpLocks/>
          </p:cNvGrpSpPr>
          <p:nvPr/>
        </p:nvGrpSpPr>
        <p:grpSpPr bwMode="auto">
          <a:xfrm>
            <a:off x="5610225" y="2576513"/>
            <a:ext cx="3343275" cy="1493837"/>
            <a:chOff x="5684240" y="2742911"/>
            <a:chExt cx="3343227" cy="1493631"/>
          </a:xfrm>
        </p:grpSpPr>
        <p:grpSp>
          <p:nvGrpSpPr>
            <p:cNvPr id="37901" name="Group 99"/>
            <p:cNvGrpSpPr>
              <a:grpSpLocks/>
            </p:cNvGrpSpPr>
            <p:nvPr/>
          </p:nvGrpSpPr>
          <p:grpSpPr bwMode="auto">
            <a:xfrm>
              <a:off x="5684240" y="2742911"/>
              <a:ext cx="1489123" cy="1493631"/>
              <a:chOff x="5368049" y="3475253"/>
              <a:chExt cx="1536205" cy="1585907"/>
            </a:xfrm>
          </p:grpSpPr>
          <p:sp>
            <p:nvSpPr>
              <p:cNvPr id="37920" name="Rectangle 118"/>
              <p:cNvSpPr>
                <a:spLocks noChangeArrowheads="1"/>
              </p:cNvSpPr>
              <p:nvPr/>
            </p:nvSpPr>
            <p:spPr bwMode="auto">
              <a:xfrm>
                <a:off x="5975112" y="4234357"/>
                <a:ext cx="5732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a:t>Z</a:t>
                </a:r>
                <a:r>
                  <a:rPr lang="en-US" sz="2800" baseline="-25000"/>
                  <a:t>c</a:t>
                </a:r>
                <a:r>
                  <a:rPr lang="en-US" sz="2800" baseline="30000"/>
                  <a:t>+</a:t>
                </a:r>
                <a:r>
                  <a:rPr lang="en-US" sz="2800"/>
                  <a:t> </a:t>
                </a:r>
              </a:p>
            </p:txBody>
          </p:sp>
          <p:grpSp>
            <p:nvGrpSpPr>
              <p:cNvPr id="37921" name="Group 119"/>
              <p:cNvGrpSpPr>
                <a:grpSpLocks/>
              </p:cNvGrpSpPr>
              <p:nvPr/>
            </p:nvGrpSpPr>
            <p:grpSpPr bwMode="auto">
              <a:xfrm>
                <a:off x="5368049" y="3475253"/>
                <a:ext cx="1536205" cy="1585907"/>
                <a:chOff x="5463242" y="3694373"/>
                <a:chExt cx="1536205" cy="1585907"/>
              </a:xfrm>
            </p:grpSpPr>
            <p:grpSp>
              <p:nvGrpSpPr>
                <p:cNvPr id="37923" name="Group 121"/>
                <p:cNvGrpSpPr>
                  <a:grpSpLocks/>
                </p:cNvGrpSpPr>
                <p:nvPr/>
              </p:nvGrpSpPr>
              <p:grpSpPr bwMode="auto">
                <a:xfrm>
                  <a:off x="5463242" y="3694373"/>
                  <a:ext cx="1536205" cy="1585907"/>
                  <a:chOff x="3463793" y="4510838"/>
                  <a:chExt cx="1055632" cy="989581"/>
                </a:xfrm>
              </p:grpSpPr>
              <p:sp>
                <p:nvSpPr>
                  <p:cNvPr id="132" name="Oval 131"/>
                  <p:cNvSpPr/>
                  <p:nvPr/>
                </p:nvSpPr>
                <p:spPr>
                  <a:xfrm>
                    <a:off x="3463793" y="4510838"/>
                    <a:ext cx="1055583" cy="989581"/>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7934" name="Group 132"/>
                  <p:cNvGrpSpPr>
                    <a:grpSpLocks/>
                  </p:cNvGrpSpPr>
                  <p:nvPr/>
                </p:nvGrpSpPr>
                <p:grpSpPr bwMode="auto">
                  <a:xfrm>
                    <a:off x="3563429" y="4617427"/>
                    <a:ext cx="863614" cy="796391"/>
                    <a:chOff x="693429" y="4064911"/>
                    <a:chExt cx="863614" cy="796391"/>
                  </a:xfrm>
                </p:grpSpPr>
                <p:sp>
                  <p:nvSpPr>
                    <p:cNvPr id="134" name="Oval 133"/>
                    <p:cNvSpPr/>
                    <p:nvPr/>
                  </p:nvSpPr>
                  <p:spPr>
                    <a:xfrm>
                      <a:off x="693950" y="4069795"/>
                      <a:ext cx="354486" cy="338624"/>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135" name="Oval 134"/>
                    <p:cNvSpPr/>
                    <p:nvPr/>
                  </p:nvSpPr>
                  <p:spPr>
                    <a:xfrm>
                      <a:off x="1202610" y="4064536"/>
                      <a:ext cx="354486" cy="33862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136" name="Oval 135"/>
                    <p:cNvSpPr/>
                    <p:nvPr/>
                  </p:nvSpPr>
                  <p:spPr>
                    <a:xfrm>
                      <a:off x="710830" y="4523046"/>
                      <a:ext cx="354487" cy="33862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grpSp>
            <p:sp>
              <p:nvSpPr>
                <p:cNvPr id="123" name="Oval 122"/>
                <p:cNvSpPr/>
                <p:nvPr/>
              </p:nvSpPr>
              <p:spPr>
                <a:xfrm>
                  <a:off x="6373786" y="4558953"/>
                  <a:ext cx="515866" cy="542680"/>
                </a:xfrm>
                <a:prstGeom prst="ellipse">
                  <a:avLst/>
                </a:prstGeom>
                <a:solidFill>
                  <a:srgbClr val="FF23DA"/>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37925" name="TextBox 123"/>
                <p:cNvSpPr txBox="1">
                  <a:spLocks noChangeArrowheads="1"/>
                </p:cNvSpPr>
                <p:nvPr/>
              </p:nvSpPr>
              <p:spPr bwMode="auto">
                <a:xfrm>
                  <a:off x="5684775" y="3789019"/>
                  <a:ext cx="399024" cy="58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000">
                      <a:solidFill>
                        <a:schemeClr val="bg1"/>
                      </a:solidFill>
                    </a:rPr>
                    <a:t>b</a:t>
                  </a:r>
                </a:p>
              </p:txBody>
            </p:sp>
            <p:grpSp>
              <p:nvGrpSpPr>
                <p:cNvPr id="37926" name="Group 124"/>
                <p:cNvGrpSpPr>
                  <a:grpSpLocks/>
                </p:cNvGrpSpPr>
                <p:nvPr/>
              </p:nvGrpSpPr>
              <p:grpSpPr bwMode="auto">
                <a:xfrm>
                  <a:off x="6472490" y="4602672"/>
                  <a:ext cx="386621" cy="576793"/>
                  <a:chOff x="7923112" y="4165875"/>
                  <a:chExt cx="386621" cy="576793"/>
                </a:xfrm>
              </p:grpSpPr>
              <p:sp>
                <p:nvSpPr>
                  <p:cNvPr id="37931" name="TextBox 129"/>
                  <p:cNvSpPr txBox="1">
                    <a:spLocks noChangeArrowheads="1"/>
                  </p:cNvSpPr>
                  <p:nvPr/>
                </p:nvSpPr>
                <p:spPr bwMode="auto">
                  <a:xfrm>
                    <a:off x="7924611" y="4165875"/>
                    <a:ext cx="385122" cy="55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solidFill>
                          <a:srgbClr val="FFFFFF"/>
                        </a:solidFill>
                      </a:rPr>
                      <a:t>b</a:t>
                    </a:r>
                  </a:p>
                </p:txBody>
              </p:sp>
              <p:sp>
                <p:nvSpPr>
                  <p:cNvPr id="37932" name="TextBox 130"/>
                  <p:cNvSpPr txBox="1">
                    <a:spLocks noChangeArrowheads="1"/>
                  </p:cNvSpPr>
                  <p:nvPr/>
                </p:nvSpPr>
                <p:spPr bwMode="auto">
                  <a:xfrm rot="10800000">
                    <a:off x="7923112" y="4187124"/>
                    <a:ext cx="375717" cy="55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solidFill>
                          <a:srgbClr val="FFFFFF"/>
                        </a:solidFill>
                      </a:rPr>
                      <a:t>_</a:t>
                    </a:r>
                  </a:p>
                </p:txBody>
              </p:sp>
            </p:grpSp>
            <p:sp>
              <p:nvSpPr>
                <p:cNvPr id="37927" name="TextBox 125"/>
                <p:cNvSpPr txBox="1">
                  <a:spLocks noChangeArrowheads="1"/>
                </p:cNvSpPr>
                <p:nvPr/>
              </p:nvSpPr>
              <p:spPr bwMode="auto">
                <a:xfrm>
                  <a:off x="6439429" y="3814593"/>
                  <a:ext cx="3733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t>u</a:t>
                  </a:r>
                </a:p>
              </p:txBody>
            </p:sp>
            <p:grpSp>
              <p:nvGrpSpPr>
                <p:cNvPr id="37928" name="Group 126"/>
                <p:cNvGrpSpPr>
                  <a:grpSpLocks/>
                </p:cNvGrpSpPr>
                <p:nvPr/>
              </p:nvGrpSpPr>
              <p:grpSpPr bwMode="auto">
                <a:xfrm>
                  <a:off x="5686073" y="4605777"/>
                  <a:ext cx="373319" cy="523220"/>
                  <a:chOff x="7846107" y="5174306"/>
                  <a:chExt cx="373319" cy="523220"/>
                </a:xfrm>
              </p:grpSpPr>
              <p:sp>
                <p:nvSpPr>
                  <p:cNvPr id="37929" name="TextBox 127"/>
                  <p:cNvSpPr txBox="1">
                    <a:spLocks noChangeArrowheads="1"/>
                  </p:cNvSpPr>
                  <p:nvPr/>
                </p:nvSpPr>
                <p:spPr bwMode="auto">
                  <a:xfrm rot="10800000">
                    <a:off x="7870934" y="5191505"/>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solidFill>
                          <a:srgbClr val="FFFFFF"/>
                        </a:solidFill>
                      </a:rPr>
                      <a:t>_</a:t>
                    </a:r>
                  </a:p>
                </p:txBody>
              </p:sp>
              <p:sp>
                <p:nvSpPr>
                  <p:cNvPr id="37930" name="TextBox 128"/>
                  <p:cNvSpPr txBox="1">
                    <a:spLocks noChangeArrowheads="1"/>
                  </p:cNvSpPr>
                  <p:nvPr/>
                </p:nvSpPr>
                <p:spPr bwMode="auto">
                  <a:xfrm>
                    <a:off x="7846107" y="5174306"/>
                    <a:ext cx="3733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solidFill>
                          <a:srgbClr val="FFFFFF"/>
                        </a:solidFill>
                      </a:rPr>
                      <a:t>d</a:t>
                    </a:r>
                  </a:p>
                </p:txBody>
              </p:sp>
            </p:grpSp>
          </p:grpSp>
          <p:sp>
            <p:nvSpPr>
              <p:cNvPr id="37922" name="Rectangle 120"/>
              <p:cNvSpPr>
                <a:spLocks noChangeArrowheads="1"/>
              </p:cNvSpPr>
              <p:nvPr/>
            </p:nvSpPr>
            <p:spPr bwMode="auto">
              <a:xfrm>
                <a:off x="5866806" y="4000982"/>
                <a:ext cx="616699" cy="55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a:t>Z</a:t>
                </a:r>
                <a:r>
                  <a:rPr lang="en-US" sz="2800" baseline="-25000"/>
                  <a:t>b</a:t>
                </a:r>
                <a:r>
                  <a:rPr lang="en-US" sz="2800" baseline="30000"/>
                  <a:t>+</a:t>
                </a:r>
                <a:r>
                  <a:rPr lang="en-US" sz="2800"/>
                  <a:t> </a:t>
                </a:r>
              </a:p>
            </p:txBody>
          </p:sp>
        </p:grpSp>
        <p:grpSp>
          <p:nvGrpSpPr>
            <p:cNvPr id="37902" name="Group 100"/>
            <p:cNvGrpSpPr>
              <a:grpSpLocks/>
            </p:cNvGrpSpPr>
            <p:nvPr/>
          </p:nvGrpSpPr>
          <p:grpSpPr bwMode="auto">
            <a:xfrm>
              <a:off x="7538344" y="2742911"/>
              <a:ext cx="1489123" cy="1493631"/>
              <a:chOff x="7345686" y="3549053"/>
              <a:chExt cx="1536205" cy="1585907"/>
            </a:xfrm>
          </p:grpSpPr>
          <p:grpSp>
            <p:nvGrpSpPr>
              <p:cNvPr id="37903" name="Group 101"/>
              <p:cNvGrpSpPr>
                <a:grpSpLocks/>
              </p:cNvGrpSpPr>
              <p:nvPr/>
            </p:nvGrpSpPr>
            <p:grpSpPr bwMode="auto">
              <a:xfrm>
                <a:off x="7345686" y="3549053"/>
                <a:ext cx="1536205" cy="1585907"/>
                <a:chOff x="5463242" y="3694373"/>
                <a:chExt cx="1536205" cy="1585907"/>
              </a:xfrm>
            </p:grpSpPr>
            <p:grpSp>
              <p:nvGrpSpPr>
                <p:cNvPr id="37905" name="Group 103"/>
                <p:cNvGrpSpPr>
                  <a:grpSpLocks/>
                </p:cNvGrpSpPr>
                <p:nvPr/>
              </p:nvGrpSpPr>
              <p:grpSpPr bwMode="auto">
                <a:xfrm>
                  <a:off x="5463242" y="3694373"/>
                  <a:ext cx="1536205" cy="1585907"/>
                  <a:chOff x="3463793" y="4510838"/>
                  <a:chExt cx="1055632" cy="989581"/>
                </a:xfrm>
              </p:grpSpPr>
              <p:sp>
                <p:nvSpPr>
                  <p:cNvPr id="114" name="Oval 113"/>
                  <p:cNvSpPr/>
                  <p:nvPr/>
                </p:nvSpPr>
                <p:spPr>
                  <a:xfrm>
                    <a:off x="3463842" y="4510838"/>
                    <a:ext cx="1055583" cy="989581"/>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7916" name="Group 114"/>
                  <p:cNvGrpSpPr>
                    <a:grpSpLocks/>
                  </p:cNvGrpSpPr>
                  <p:nvPr/>
                </p:nvGrpSpPr>
                <p:grpSpPr bwMode="auto">
                  <a:xfrm>
                    <a:off x="3563429" y="4617427"/>
                    <a:ext cx="869176" cy="796391"/>
                    <a:chOff x="693429" y="4064911"/>
                    <a:chExt cx="869176" cy="796391"/>
                  </a:xfrm>
                </p:grpSpPr>
                <p:sp>
                  <p:nvSpPr>
                    <p:cNvPr id="116" name="Oval 115"/>
                    <p:cNvSpPr/>
                    <p:nvPr/>
                  </p:nvSpPr>
                  <p:spPr>
                    <a:xfrm>
                      <a:off x="705252" y="4069795"/>
                      <a:ext cx="343233" cy="338624"/>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117" name="Oval 116"/>
                    <p:cNvSpPr/>
                    <p:nvPr/>
                  </p:nvSpPr>
                  <p:spPr>
                    <a:xfrm>
                      <a:off x="1208286" y="4064536"/>
                      <a:ext cx="354487" cy="33862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118" name="Oval 117"/>
                    <p:cNvSpPr/>
                    <p:nvPr/>
                  </p:nvSpPr>
                  <p:spPr>
                    <a:xfrm>
                      <a:off x="710879" y="4523046"/>
                      <a:ext cx="354487" cy="33862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grpSp>
            <p:sp>
              <p:nvSpPr>
                <p:cNvPr id="105" name="Oval 104"/>
                <p:cNvSpPr/>
                <p:nvPr/>
              </p:nvSpPr>
              <p:spPr>
                <a:xfrm>
                  <a:off x="6373857" y="4558953"/>
                  <a:ext cx="515866" cy="542680"/>
                </a:xfrm>
                <a:prstGeom prst="ellipse">
                  <a:avLst/>
                </a:prstGeom>
                <a:solidFill>
                  <a:srgbClr val="FF23DA"/>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37907" name="TextBox 105"/>
                <p:cNvSpPr txBox="1">
                  <a:spLocks noChangeArrowheads="1"/>
                </p:cNvSpPr>
                <p:nvPr/>
              </p:nvSpPr>
              <p:spPr bwMode="auto">
                <a:xfrm>
                  <a:off x="5684775" y="3789019"/>
                  <a:ext cx="399024" cy="58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000">
                      <a:solidFill>
                        <a:schemeClr val="bg1"/>
                      </a:solidFill>
                    </a:rPr>
                    <a:t>b</a:t>
                  </a:r>
                </a:p>
              </p:txBody>
            </p:sp>
            <p:grpSp>
              <p:nvGrpSpPr>
                <p:cNvPr id="37908" name="Group 106"/>
                <p:cNvGrpSpPr>
                  <a:grpSpLocks/>
                </p:cNvGrpSpPr>
                <p:nvPr/>
              </p:nvGrpSpPr>
              <p:grpSpPr bwMode="auto">
                <a:xfrm>
                  <a:off x="6455709" y="4602672"/>
                  <a:ext cx="403402" cy="556037"/>
                  <a:chOff x="7906331" y="4165875"/>
                  <a:chExt cx="403402" cy="556037"/>
                </a:xfrm>
              </p:grpSpPr>
              <p:sp>
                <p:nvSpPr>
                  <p:cNvPr id="37913" name="TextBox 111"/>
                  <p:cNvSpPr txBox="1">
                    <a:spLocks noChangeArrowheads="1"/>
                  </p:cNvSpPr>
                  <p:nvPr/>
                </p:nvSpPr>
                <p:spPr bwMode="auto">
                  <a:xfrm>
                    <a:off x="7924611" y="4165875"/>
                    <a:ext cx="385122" cy="55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solidFill>
                          <a:srgbClr val="FFFFFF"/>
                        </a:solidFill>
                      </a:rPr>
                      <a:t>b</a:t>
                    </a:r>
                  </a:p>
                </p:txBody>
              </p:sp>
              <p:sp>
                <p:nvSpPr>
                  <p:cNvPr id="37914" name="TextBox 112"/>
                  <p:cNvSpPr txBox="1">
                    <a:spLocks noChangeArrowheads="1"/>
                  </p:cNvSpPr>
                  <p:nvPr/>
                </p:nvSpPr>
                <p:spPr bwMode="auto">
                  <a:xfrm rot="10800000">
                    <a:off x="7906331" y="4198692"/>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solidFill>
                          <a:srgbClr val="FFFFFF"/>
                        </a:solidFill>
                      </a:rPr>
                      <a:t>_</a:t>
                    </a:r>
                  </a:p>
                </p:txBody>
              </p:sp>
            </p:grpSp>
            <p:sp>
              <p:nvSpPr>
                <p:cNvPr id="37909" name="TextBox 107"/>
                <p:cNvSpPr txBox="1">
                  <a:spLocks noChangeArrowheads="1"/>
                </p:cNvSpPr>
                <p:nvPr/>
              </p:nvSpPr>
              <p:spPr bwMode="auto">
                <a:xfrm>
                  <a:off x="6488800" y="3808295"/>
                  <a:ext cx="3733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t>u</a:t>
                  </a:r>
                </a:p>
              </p:txBody>
            </p:sp>
            <p:grpSp>
              <p:nvGrpSpPr>
                <p:cNvPr id="37910" name="Group 108"/>
                <p:cNvGrpSpPr>
                  <a:grpSpLocks/>
                </p:cNvGrpSpPr>
                <p:nvPr/>
              </p:nvGrpSpPr>
              <p:grpSpPr bwMode="auto">
                <a:xfrm>
                  <a:off x="5684775" y="3916402"/>
                  <a:ext cx="1149981" cy="1216455"/>
                  <a:chOff x="7844809" y="4484931"/>
                  <a:chExt cx="1149981" cy="1216455"/>
                </a:xfrm>
              </p:grpSpPr>
              <p:sp>
                <p:nvSpPr>
                  <p:cNvPr id="37911" name="TextBox 109"/>
                  <p:cNvSpPr txBox="1">
                    <a:spLocks noChangeArrowheads="1"/>
                  </p:cNvSpPr>
                  <p:nvPr/>
                </p:nvSpPr>
                <p:spPr bwMode="auto">
                  <a:xfrm rot="10800000">
                    <a:off x="8656236" y="4484931"/>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_</a:t>
                    </a:r>
                  </a:p>
                </p:txBody>
              </p:sp>
              <p:sp>
                <p:nvSpPr>
                  <p:cNvPr id="37912" name="TextBox 110"/>
                  <p:cNvSpPr txBox="1">
                    <a:spLocks noChangeArrowheads="1"/>
                  </p:cNvSpPr>
                  <p:nvPr/>
                </p:nvSpPr>
                <p:spPr bwMode="auto">
                  <a:xfrm>
                    <a:off x="7844809" y="5178166"/>
                    <a:ext cx="3733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solidFill>
                          <a:srgbClr val="FFFFFF"/>
                        </a:solidFill>
                      </a:rPr>
                      <a:t>d</a:t>
                    </a:r>
                  </a:p>
                </p:txBody>
              </p:sp>
            </p:grpSp>
          </p:grpSp>
          <p:sp>
            <p:nvSpPr>
              <p:cNvPr id="37904" name="Rectangle 102"/>
              <p:cNvSpPr>
                <a:spLocks noChangeArrowheads="1"/>
              </p:cNvSpPr>
              <p:nvPr/>
            </p:nvSpPr>
            <p:spPr bwMode="auto">
              <a:xfrm>
                <a:off x="7877530" y="4078742"/>
                <a:ext cx="574160" cy="55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a:t>Z</a:t>
                </a:r>
                <a:r>
                  <a:rPr lang="en-US" sz="2800" baseline="-25000"/>
                  <a:t>b</a:t>
                </a:r>
                <a:r>
                  <a:rPr lang="en-US" sz="2800" baseline="30000"/>
                  <a:t>-</a:t>
                </a:r>
                <a:r>
                  <a:rPr lang="en-US" sz="2800"/>
                  <a:t> </a:t>
                </a:r>
              </a:p>
            </p:txBody>
          </p:sp>
        </p:grpSp>
      </p:grpSp>
      <p:pic>
        <p:nvPicPr>
          <p:cNvPr id="37899" name="Picture 1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5850" y="923925"/>
            <a:ext cx="1995488"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0" name="TextBox 138"/>
          <p:cNvSpPr txBox="1">
            <a:spLocks noChangeArrowheads="1"/>
          </p:cNvSpPr>
          <p:nvPr/>
        </p:nvSpPr>
        <p:spPr bwMode="auto">
          <a:xfrm>
            <a:off x="636588" y="6118225"/>
            <a:ext cx="81422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b="1">
                <a:solidFill>
                  <a:srgbClr val="000000"/>
                </a:solidFill>
              </a:rPr>
              <a:t>Can we find </a:t>
            </a:r>
            <a:r>
              <a:rPr lang="en-US" sz="2800" b="1">
                <a:solidFill>
                  <a:srgbClr val="FF0000"/>
                </a:solidFill>
              </a:rPr>
              <a:t>Z</a:t>
            </a:r>
            <a:r>
              <a:rPr lang="en-US" sz="2800" b="1" baseline="-25000">
                <a:solidFill>
                  <a:srgbClr val="FF0000"/>
                </a:solidFill>
              </a:rPr>
              <a:t>s</a:t>
            </a:r>
            <a:r>
              <a:rPr lang="en-US" sz="2800" b="1"/>
              <a:t>,  </a:t>
            </a:r>
            <a:r>
              <a:rPr lang="en-US" sz="2800" b="1">
                <a:solidFill>
                  <a:srgbClr val="FF0000"/>
                </a:solidFill>
              </a:rPr>
              <a:t>Z</a:t>
            </a:r>
            <a:r>
              <a:rPr lang="en-US" sz="2800" b="1" baseline="-25000">
                <a:solidFill>
                  <a:srgbClr val="FF0000"/>
                </a:solidFill>
              </a:rPr>
              <a:t>t</a:t>
            </a:r>
            <a:r>
              <a:rPr lang="en-US" sz="2800" b="1" baseline="-25000"/>
              <a:t> </a:t>
            </a:r>
            <a:r>
              <a:rPr lang="en-US" sz="2800" b="1"/>
              <a:t>(too heavy and too short life time)?</a:t>
            </a:r>
            <a:endParaRPr lang="en-US" sz="2800" b="1" baseline="-25000"/>
          </a:p>
        </p:txBody>
      </p:sp>
    </p:spTree>
    <p:extLst>
      <p:ext uri="{BB962C8B-B14F-4D97-AF65-F5344CB8AC3E}">
        <p14:creationId xmlns:p14="http://schemas.microsoft.com/office/powerpoint/2010/main" val="11518217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b="1" dirty="0" smtClean="0"/>
              <a:t>Fruitful BESIII Results</a:t>
            </a:r>
            <a:endParaRPr lang="zh-CN" altLang="en-US" b="1" dirty="0"/>
          </a:p>
        </p:txBody>
      </p:sp>
      <p:sp>
        <p:nvSpPr>
          <p:cNvPr id="6" name="灯片编号占位符 5"/>
          <p:cNvSpPr>
            <a:spLocks noGrp="1"/>
          </p:cNvSpPr>
          <p:nvPr>
            <p:ph type="sldNum" sz="quarter" idx="12"/>
          </p:nvPr>
        </p:nvSpPr>
        <p:spPr/>
        <p:txBody>
          <a:bodyPr/>
          <a:lstStyle/>
          <a:p>
            <a:fld id="{C973300C-797F-D148-A78D-320196FBAF04}" type="slidenum">
              <a:rPr lang="en-US" smtClean="0"/>
              <a:pPr/>
              <a:t>12</a:t>
            </a:fld>
            <a:endParaRPr lang="en-US" dirty="0"/>
          </a:p>
        </p:txBody>
      </p:sp>
      <p:grpSp>
        <p:nvGrpSpPr>
          <p:cNvPr id="3" name="组合 2"/>
          <p:cNvGrpSpPr/>
          <p:nvPr/>
        </p:nvGrpSpPr>
        <p:grpSpPr>
          <a:xfrm>
            <a:off x="48925" y="1005376"/>
            <a:ext cx="9009255" cy="5095917"/>
            <a:chOff x="48925" y="1096816"/>
            <a:chExt cx="9009255" cy="5095917"/>
          </a:xfrm>
        </p:grpSpPr>
        <p:grpSp>
          <p:nvGrpSpPr>
            <p:cNvPr id="7" name="组合 6"/>
            <p:cNvGrpSpPr/>
            <p:nvPr/>
          </p:nvGrpSpPr>
          <p:grpSpPr>
            <a:xfrm>
              <a:off x="5987908" y="1104866"/>
              <a:ext cx="3070272" cy="2396142"/>
              <a:chOff x="315819" y="3545590"/>
              <a:chExt cx="3070272" cy="2396142"/>
            </a:xfrm>
          </p:grpSpPr>
          <p:pic>
            <p:nvPicPr>
              <p:cNvPr id="8" name="图片 7"/>
              <p:cNvPicPr>
                <a:picLocks noChangeAspect="1"/>
              </p:cNvPicPr>
              <p:nvPr/>
            </p:nvPicPr>
            <p:blipFill>
              <a:blip r:embed="rId3"/>
              <a:stretch>
                <a:fillRect/>
              </a:stretch>
            </p:blipFill>
            <p:spPr>
              <a:xfrm>
                <a:off x="315819" y="3545590"/>
                <a:ext cx="3070272" cy="2396142"/>
              </a:xfrm>
              <a:prstGeom prst="rect">
                <a:avLst/>
              </a:prstGeom>
            </p:spPr>
          </p:pic>
          <p:sp>
            <p:nvSpPr>
              <p:cNvPr id="9" name="文本框 8"/>
              <p:cNvSpPr txBox="1"/>
              <p:nvPr/>
            </p:nvSpPr>
            <p:spPr>
              <a:xfrm>
                <a:off x="818743" y="3574155"/>
                <a:ext cx="2567348" cy="584775"/>
              </a:xfrm>
              <a:prstGeom prst="rect">
                <a:avLst/>
              </a:prstGeom>
              <a:noFill/>
            </p:spPr>
            <p:txBody>
              <a:bodyPr wrap="square" rtlCol="0">
                <a:spAutoFit/>
              </a:bodyPr>
              <a:lstStyle/>
              <a:p>
                <a:pPr algn="ctr"/>
                <a:r>
                  <a:rPr lang="en-US" altLang="zh-CN" sz="1600" b="1" dirty="0" smtClean="0">
                    <a:solidFill>
                      <a:srgbClr val="FF0000"/>
                    </a:solidFill>
                    <a:latin typeface="Calibri" panose="020F0502020204030204" pitchFamily="34" charset="0"/>
                    <a:cs typeface="Times New Roman" panose="02020603050405020304" pitchFamily="18" charset="0"/>
                    <a:sym typeface="Symbol" panose="05050102010706020507" pitchFamily="18" charset="2"/>
                  </a:rPr>
                  <a:t>Most precise measurement for D </a:t>
                </a:r>
                <a:r>
                  <a:rPr lang="en-US" altLang="zh-CN" sz="1600" b="1" dirty="0" err="1" smtClean="0">
                    <a:solidFill>
                      <a:srgbClr val="FF0000"/>
                    </a:solidFill>
                    <a:latin typeface="Calibri" panose="020F0502020204030204" pitchFamily="34" charset="0"/>
                    <a:cs typeface="Times New Roman" panose="02020603050405020304" pitchFamily="18" charset="0"/>
                    <a:sym typeface="Symbol" panose="05050102010706020507" pitchFamily="18" charset="2"/>
                  </a:rPr>
                  <a:t>leptonic</a:t>
                </a:r>
                <a:r>
                  <a:rPr lang="en-US" altLang="zh-CN" sz="1600" b="1" dirty="0" smtClean="0">
                    <a:solidFill>
                      <a:srgbClr val="FF0000"/>
                    </a:solidFill>
                    <a:latin typeface="Calibri" panose="020F0502020204030204" pitchFamily="34" charset="0"/>
                    <a:cs typeface="Times New Roman" panose="02020603050405020304" pitchFamily="18" charset="0"/>
                    <a:sym typeface="Symbol" panose="05050102010706020507" pitchFamily="18" charset="2"/>
                  </a:rPr>
                  <a:t> decay</a:t>
                </a:r>
              </a:p>
            </p:txBody>
          </p:sp>
        </p:grpSp>
        <p:grpSp>
          <p:nvGrpSpPr>
            <p:cNvPr id="10" name="组合 9"/>
            <p:cNvGrpSpPr/>
            <p:nvPr/>
          </p:nvGrpSpPr>
          <p:grpSpPr>
            <a:xfrm>
              <a:off x="134131" y="1096816"/>
              <a:ext cx="2992986" cy="2548208"/>
              <a:chOff x="6224677" y="982442"/>
              <a:chExt cx="2992986" cy="2466308"/>
            </a:xfrm>
          </p:grpSpPr>
          <p:pic>
            <p:nvPicPr>
              <p:cNvPr id="11" name="图片 10"/>
              <p:cNvPicPr>
                <a:picLocks noChangeAspect="1"/>
              </p:cNvPicPr>
              <p:nvPr/>
            </p:nvPicPr>
            <p:blipFill>
              <a:blip r:embed="rId4"/>
              <a:stretch>
                <a:fillRect/>
              </a:stretch>
            </p:blipFill>
            <p:spPr>
              <a:xfrm>
                <a:off x="6224677" y="982442"/>
                <a:ext cx="2992986" cy="2466308"/>
              </a:xfrm>
              <a:prstGeom prst="rect">
                <a:avLst/>
              </a:prstGeom>
            </p:spPr>
          </p:pic>
          <p:sp>
            <p:nvSpPr>
              <p:cNvPr id="12" name="文本框 11"/>
              <p:cNvSpPr txBox="1"/>
              <p:nvPr/>
            </p:nvSpPr>
            <p:spPr>
              <a:xfrm>
                <a:off x="7506882" y="1131154"/>
                <a:ext cx="1008529" cy="338554"/>
              </a:xfrm>
              <a:prstGeom prst="rect">
                <a:avLst/>
              </a:prstGeom>
              <a:noFill/>
            </p:spPr>
            <p:txBody>
              <a:bodyPr wrap="square" rtlCol="0">
                <a:spAutoFit/>
              </a:bodyPr>
              <a:lstStyle/>
              <a:p>
                <a:r>
                  <a:rPr lang="en-US" altLang="zh-CN" sz="1600" b="1" dirty="0" err="1" smtClean="0">
                    <a:solidFill>
                      <a:srgbClr val="FF0000"/>
                    </a:solidFill>
                    <a:cs typeface="Times New Roman" panose="02020603050405020304" pitchFamily="18" charset="0"/>
                  </a:rPr>
                  <a:t>Z</a:t>
                </a:r>
                <a:r>
                  <a:rPr lang="en-US" altLang="zh-CN" sz="1600" b="1" baseline="-25000" dirty="0" err="1" smtClean="0">
                    <a:solidFill>
                      <a:srgbClr val="FF0000"/>
                    </a:solidFill>
                    <a:cs typeface="Times New Roman" panose="02020603050405020304" pitchFamily="18" charset="0"/>
                  </a:rPr>
                  <a:t>c</a:t>
                </a:r>
                <a:r>
                  <a:rPr lang="en-US" altLang="zh-CN" sz="1600" b="1" dirty="0" smtClean="0">
                    <a:solidFill>
                      <a:srgbClr val="FF0000"/>
                    </a:solidFill>
                    <a:cs typeface="Times New Roman" panose="02020603050405020304" pitchFamily="18" charset="0"/>
                  </a:rPr>
                  <a:t>(3900)</a:t>
                </a:r>
                <a:endParaRPr lang="zh-CN" altLang="en-US" sz="1600" b="1" dirty="0">
                  <a:solidFill>
                    <a:srgbClr val="FF0000"/>
                  </a:solidFill>
                  <a:cs typeface="Times New Roman" panose="02020603050405020304" pitchFamily="18" charset="0"/>
                </a:endParaRPr>
              </a:p>
            </p:txBody>
          </p:sp>
        </p:grpSp>
        <p:grpSp>
          <p:nvGrpSpPr>
            <p:cNvPr id="13" name="组合 12"/>
            <p:cNvGrpSpPr/>
            <p:nvPr/>
          </p:nvGrpSpPr>
          <p:grpSpPr>
            <a:xfrm>
              <a:off x="3049394" y="1132345"/>
              <a:ext cx="3214429" cy="2368663"/>
              <a:chOff x="3214818" y="951283"/>
              <a:chExt cx="3214429" cy="2368663"/>
            </a:xfrm>
          </p:grpSpPr>
          <p:pic>
            <p:nvPicPr>
              <p:cNvPr id="14" name="图片 13"/>
              <p:cNvPicPr>
                <a:picLocks noChangeAspect="1"/>
              </p:cNvPicPr>
              <p:nvPr/>
            </p:nvPicPr>
            <p:blipFill>
              <a:blip r:embed="rId5"/>
              <a:stretch>
                <a:fillRect/>
              </a:stretch>
            </p:blipFill>
            <p:spPr>
              <a:xfrm>
                <a:off x="3214818" y="951283"/>
                <a:ext cx="3214429" cy="2368663"/>
              </a:xfrm>
              <a:prstGeom prst="rect">
                <a:avLst/>
              </a:prstGeom>
            </p:spPr>
          </p:pic>
          <p:sp>
            <p:nvSpPr>
              <p:cNvPr id="15" name="文本框 14"/>
              <p:cNvSpPr txBox="1"/>
              <p:nvPr/>
            </p:nvSpPr>
            <p:spPr>
              <a:xfrm>
                <a:off x="4720122" y="1505549"/>
                <a:ext cx="831272" cy="338554"/>
              </a:xfrm>
              <a:prstGeom prst="rect">
                <a:avLst/>
              </a:prstGeom>
              <a:noFill/>
            </p:spPr>
            <p:txBody>
              <a:bodyPr wrap="square" rtlCol="0">
                <a:spAutoFit/>
              </a:bodyPr>
              <a:lstStyle/>
              <a:p>
                <a:r>
                  <a:rPr lang="en-US" altLang="zh-CN" sz="1600" b="1" dirty="0" smtClean="0">
                    <a:solidFill>
                      <a:srgbClr val="FF0000"/>
                    </a:solidFill>
                    <a:latin typeface="Times New Roman" panose="02020603050405020304" pitchFamily="18" charset="0"/>
                    <a:cs typeface="Times New Roman" panose="02020603050405020304" pitchFamily="18" charset="0"/>
                  </a:rPr>
                  <a:t>X(1835)</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sp>
            <p:nvSpPr>
              <p:cNvPr id="16" name="文本框 15"/>
              <p:cNvSpPr txBox="1"/>
              <p:nvPr/>
            </p:nvSpPr>
            <p:spPr>
              <a:xfrm>
                <a:off x="4382298" y="1059139"/>
                <a:ext cx="1597089" cy="338554"/>
              </a:xfrm>
              <a:prstGeom prst="rect">
                <a:avLst/>
              </a:prstGeom>
              <a:noFill/>
            </p:spPr>
            <p:txBody>
              <a:bodyPr wrap="square" rtlCol="0">
                <a:spAutoFit/>
              </a:bodyPr>
              <a:lstStyle/>
              <a:p>
                <a:r>
                  <a:rPr lang="en-US" altLang="zh-CN" sz="1600" b="1" dirty="0" smtClean="0">
                    <a:solidFill>
                      <a:srgbClr val="FF0000"/>
                    </a:solidFill>
                    <a:latin typeface="+mj-lt"/>
                  </a:rPr>
                  <a:t>Abrupt structure</a:t>
                </a:r>
              </a:p>
            </p:txBody>
          </p:sp>
        </p:grpSp>
        <p:grpSp>
          <p:nvGrpSpPr>
            <p:cNvPr id="17" name="组合 16"/>
            <p:cNvGrpSpPr/>
            <p:nvPr/>
          </p:nvGrpSpPr>
          <p:grpSpPr>
            <a:xfrm>
              <a:off x="3028700" y="3458765"/>
              <a:ext cx="3125802" cy="2733968"/>
              <a:chOff x="3214818" y="3261127"/>
              <a:chExt cx="3125802" cy="2733968"/>
            </a:xfrm>
          </p:grpSpPr>
          <p:pic>
            <p:nvPicPr>
              <p:cNvPr id="18" name="图片 17"/>
              <p:cNvPicPr>
                <a:picLocks noChangeAspect="1"/>
              </p:cNvPicPr>
              <p:nvPr/>
            </p:nvPicPr>
            <p:blipFill>
              <a:blip r:embed="rId6"/>
              <a:stretch>
                <a:fillRect/>
              </a:stretch>
            </p:blipFill>
            <p:spPr>
              <a:xfrm>
                <a:off x="3214818" y="3261127"/>
                <a:ext cx="3125802" cy="2733968"/>
              </a:xfrm>
              <a:prstGeom prst="rect">
                <a:avLst/>
              </a:prstGeom>
            </p:spPr>
          </p:pic>
          <p:sp>
            <p:nvSpPr>
              <p:cNvPr id="19" name="文本框 18"/>
              <p:cNvSpPr txBox="1"/>
              <p:nvPr/>
            </p:nvSpPr>
            <p:spPr>
              <a:xfrm>
                <a:off x="5505552" y="3441776"/>
                <a:ext cx="573567" cy="397068"/>
              </a:xfrm>
              <a:prstGeom prst="rect">
                <a:avLst/>
              </a:prstGeom>
              <a:solidFill>
                <a:schemeClr val="bg1"/>
              </a:solidFill>
            </p:spPr>
            <p:txBody>
              <a:bodyPr wrap="square" rtlCol="0">
                <a:spAutoFit/>
              </a:bodyPr>
              <a:lstStyle/>
              <a:p>
                <a:endParaRPr lang="zh-CN" altLang="en-US" dirty="0"/>
              </a:p>
            </p:txBody>
          </p:sp>
          <p:sp>
            <p:nvSpPr>
              <p:cNvPr id="20" name="文本框 19"/>
              <p:cNvSpPr txBox="1"/>
              <p:nvPr/>
            </p:nvSpPr>
            <p:spPr>
              <a:xfrm>
                <a:off x="3859516" y="3405520"/>
                <a:ext cx="2307189" cy="584775"/>
              </a:xfrm>
              <a:prstGeom prst="rect">
                <a:avLst/>
              </a:prstGeom>
              <a:noFill/>
            </p:spPr>
            <p:txBody>
              <a:bodyPr wrap="square" rtlCol="0">
                <a:spAutoFit/>
              </a:bodyPr>
              <a:lstStyle/>
              <a:p>
                <a:pPr algn="ctr"/>
                <a:r>
                  <a:rPr lang="en-US" altLang="zh-CN" sz="1600" b="1" dirty="0" smtClean="0">
                    <a:solidFill>
                      <a:srgbClr val="FF0000"/>
                    </a:solidFill>
                    <a:cs typeface="Times New Roman" panose="02020603050405020304" pitchFamily="18" charset="0"/>
                    <a:sym typeface="Symbol" panose="05050102010706020507" pitchFamily="18" charset="2"/>
                  </a:rPr>
                  <a:t>Large  </a:t>
                </a:r>
                <a:r>
                  <a:rPr lang="en-US" altLang="zh-CN" sz="1600" b="1" dirty="0" err="1" smtClean="0">
                    <a:solidFill>
                      <a:srgbClr val="FF0000"/>
                    </a:solidFill>
                    <a:cs typeface="Times New Roman" panose="02020603050405020304" pitchFamily="18" charset="0"/>
                    <a:sym typeface="Symbol" panose="05050102010706020507" pitchFamily="18" charset="2"/>
                  </a:rPr>
                  <a:t>Isospin</a:t>
                </a:r>
                <a:r>
                  <a:rPr lang="en-US" altLang="zh-CN" sz="1600" b="1" dirty="0" smtClean="0">
                    <a:solidFill>
                      <a:srgbClr val="FF0000"/>
                    </a:solidFill>
                    <a:cs typeface="Times New Roman" panose="02020603050405020304" pitchFamily="18" charset="0"/>
                    <a:sym typeface="Symbol" panose="05050102010706020507" pitchFamily="18" charset="2"/>
                  </a:rPr>
                  <a:t>  Violation</a:t>
                </a:r>
              </a:p>
              <a:p>
                <a:pPr algn="ctr"/>
                <a:r>
                  <a:rPr lang="zh-CN" altLang="en-US" sz="1600" b="1" dirty="0" smtClean="0">
                    <a:solidFill>
                      <a:srgbClr val="FF0000"/>
                    </a:solidFill>
                    <a:cs typeface="Times New Roman" panose="02020603050405020304" pitchFamily="18" charset="0"/>
                    <a:sym typeface="Symbol" panose="05050102010706020507" pitchFamily="18" charset="2"/>
                  </a:rPr>
                  <a:t></a:t>
                </a:r>
                <a:r>
                  <a:rPr lang="en-US" altLang="zh-CN" sz="1600" b="1" dirty="0" smtClean="0">
                    <a:solidFill>
                      <a:srgbClr val="FF0000"/>
                    </a:solidFill>
                    <a:cs typeface="Times New Roman" panose="02020603050405020304" pitchFamily="18" charset="0"/>
                    <a:sym typeface="Symbol" panose="05050102010706020507" pitchFamily="18" charset="2"/>
                  </a:rPr>
                  <a:t>(1405)</a:t>
                </a:r>
                <a:r>
                  <a:rPr lang="zh-CN" altLang="en-US" sz="1600" b="1" dirty="0" smtClean="0">
                    <a:solidFill>
                      <a:srgbClr val="FF0000"/>
                    </a:solidFill>
                    <a:cs typeface="Times New Roman" panose="02020603050405020304" pitchFamily="18" charset="0"/>
                    <a:sym typeface="Symbol" panose="05050102010706020507" pitchFamily="18" charset="2"/>
                  </a:rPr>
                  <a:t></a:t>
                </a:r>
                <a:r>
                  <a:rPr lang="en-US" altLang="zh-CN" sz="1600" b="1" dirty="0" smtClean="0">
                    <a:solidFill>
                      <a:srgbClr val="FF0000"/>
                    </a:solidFill>
                    <a:cs typeface="Times New Roman" panose="02020603050405020304" pitchFamily="18" charset="0"/>
                    <a:sym typeface="Symbol" panose="05050102010706020507" pitchFamily="18" charset="2"/>
                  </a:rPr>
                  <a:t>f</a:t>
                </a:r>
                <a:r>
                  <a:rPr lang="en-US" altLang="zh-CN" sz="1600" b="1" baseline="-25000" dirty="0" smtClean="0">
                    <a:solidFill>
                      <a:srgbClr val="FF0000"/>
                    </a:solidFill>
                    <a:cs typeface="Times New Roman" panose="02020603050405020304" pitchFamily="18" charset="0"/>
                    <a:sym typeface="Symbol" panose="05050102010706020507" pitchFamily="18" charset="2"/>
                  </a:rPr>
                  <a:t>0</a:t>
                </a:r>
                <a:r>
                  <a:rPr lang="en-US" altLang="zh-CN" sz="1600" b="1" dirty="0" smtClean="0">
                    <a:solidFill>
                      <a:srgbClr val="FF0000"/>
                    </a:solidFill>
                    <a:cs typeface="Times New Roman" panose="02020603050405020304" pitchFamily="18" charset="0"/>
                    <a:sym typeface="Symbol" panose="05050102010706020507" pitchFamily="18" charset="2"/>
                  </a:rPr>
                  <a:t>(980)</a:t>
                </a:r>
                <a:r>
                  <a:rPr lang="zh-CN" altLang="en-US" sz="1600" b="1" dirty="0" smtClean="0">
                    <a:solidFill>
                      <a:srgbClr val="FF0000"/>
                    </a:solidFill>
                    <a:cs typeface="Times New Roman" panose="02020603050405020304" pitchFamily="18" charset="0"/>
                    <a:sym typeface="Symbol" panose="05050102010706020507" pitchFamily="18" charset="2"/>
                  </a:rPr>
                  <a:t></a:t>
                </a:r>
                <a:r>
                  <a:rPr lang="en-US" altLang="zh-CN" sz="1600" b="1" baseline="30000" dirty="0" smtClean="0">
                    <a:solidFill>
                      <a:srgbClr val="FF0000"/>
                    </a:solidFill>
                    <a:cs typeface="Times New Roman" panose="02020603050405020304" pitchFamily="18" charset="0"/>
                    <a:sym typeface="Symbol" panose="05050102010706020507" pitchFamily="18" charset="2"/>
                  </a:rPr>
                  <a:t>0</a:t>
                </a:r>
                <a:endParaRPr lang="zh-CN" altLang="en-US" sz="1600" b="1" baseline="30000" dirty="0">
                  <a:solidFill>
                    <a:srgbClr val="FF0000"/>
                  </a:solidFill>
                  <a:cs typeface="Times New Roman" panose="02020603050405020304" pitchFamily="18" charset="0"/>
                </a:endParaRPr>
              </a:p>
            </p:txBody>
          </p:sp>
        </p:grpSp>
        <p:grpSp>
          <p:nvGrpSpPr>
            <p:cNvPr id="21" name="组合 20"/>
            <p:cNvGrpSpPr/>
            <p:nvPr/>
          </p:nvGrpSpPr>
          <p:grpSpPr>
            <a:xfrm>
              <a:off x="6067877" y="3588522"/>
              <a:ext cx="2900554" cy="2321839"/>
              <a:chOff x="6117808" y="3641970"/>
              <a:chExt cx="2900554" cy="2321839"/>
            </a:xfrm>
          </p:grpSpPr>
          <p:pic>
            <p:nvPicPr>
              <p:cNvPr id="22" name="图片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7808" y="3641970"/>
                <a:ext cx="2900554" cy="2321839"/>
              </a:xfrm>
              <a:prstGeom prst="rect">
                <a:avLst/>
              </a:prstGeom>
            </p:spPr>
          </p:pic>
          <p:sp>
            <p:nvSpPr>
              <p:cNvPr id="23" name="文本框 22"/>
              <p:cNvSpPr txBox="1"/>
              <p:nvPr/>
            </p:nvSpPr>
            <p:spPr>
              <a:xfrm>
                <a:off x="6552308" y="3722131"/>
                <a:ext cx="2307189" cy="584775"/>
              </a:xfrm>
              <a:prstGeom prst="rect">
                <a:avLst/>
              </a:prstGeom>
              <a:noFill/>
            </p:spPr>
            <p:txBody>
              <a:bodyPr wrap="square" rtlCol="0">
                <a:spAutoFit/>
              </a:bodyPr>
              <a:lstStyle/>
              <a:p>
                <a:pPr algn="ctr"/>
                <a:r>
                  <a:rPr lang="en-US" altLang="zh-CN" sz="1600" b="1" dirty="0" smtClean="0">
                    <a:solidFill>
                      <a:srgbClr val="FF0000"/>
                    </a:solidFill>
                    <a:cs typeface="Times New Roman" panose="02020603050405020304" pitchFamily="18" charset="0"/>
                    <a:sym typeface="Symbol" panose="05050102010706020507" pitchFamily="18" charset="2"/>
                  </a:rPr>
                  <a:t>First c  at BESIII</a:t>
                </a:r>
              </a:p>
              <a:p>
                <a:pPr algn="ctr"/>
                <a:r>
                  <a:rPr lang="en-US" altLang="zh-CN" sz="1600" b="1" dirty="0" smtClean="0">
                    <a:solidFill>
                      <a:srgbClr val="FF0000"/>
                    </a:solidFill>
                    <a:cs typeface="Times New Roman" panose="02020603050405020304" pitchFamily="18" charset="0"/>
                    <a:sym typeface="Symbol" panose="05050102010706020507" pitchFamily="18" charset="2"/>
                  </a:rPr>
                  <a:t>Precise measurement</a:t>
                </a:r>
              </a:p>
            </p:txBody>
          </p:sp>
        </p:grpSp>
        <p:grpSp>
          <p:nvGrpSpPr>
            <p:cNvPr id="24" name="组合 23"/>
            <p:cNvGrpSpPr/>
            <p:nvPr/>
          </p:nvGrpSpPr>
          <p:grpSpPr>
            <a:xfrm>
              <a:off x="48925" y="3494856"/>
              <a:ext cx="3094400" cy="2592933"/>
              <a:chOff x="48925" y="3494856"/>
              <a:chExt cx="3094400" cy="2592933"/>
            </a:xfrm>
          </p:grpSpPr>
          <p:pic>
            <p:nvPicPr>
              <p:cNvPr id="25" name="图片 24"/>
              <p:cNvPicPr>
                <a:picLocks noChangeAspect="1"/>
              </p:cNvPicPr>
              <p:nvPr/>
            </p:nvPicPr>
            <p:blipFill>
              <a:blip r:embed="rId8"/>
              <a:stretch>
                <a:fillRect/>
              </a:stretch>
            </p:blipFill>
            <p:spPr>
              <a:xfrm>
                <a:off x="48925" y="3494856"/>
                <a:ext cx="3094400" cy="2592933"/>
              </a:xfrm>
              <a:prstGeom prst="rect">
                <a:avLst/>
              </a:prstGeom>
            </p:spPr>
          </p:pic>
          <p:sp>
            <p:nvSpPr>
              <p:cNvPr id="26" name="文本框 25"/>
              <p:cNvSpPr txBox="1"/>
              <p:nvPr/>
            </p:nvSpPr>
            <p:spPr>
              <a:xfrm>
                <a:off x="583537" y="4577017"/>
                <a:ext cx="2131070" cy="830997"/>
              </a:xfrm>
              <a:prstGeom prst="rect">
                <a:avLst/>
              </a:prstGeom>
              <a:noFill/>
            </p:spPr>
            <p:txBody>
              <a:bodyPr wrap="square" rtlCol="0">
                <a:spAutoFit/>
              </a:bodyPr>
              <a:lstStyle/>
              <a:p>
                <a:pPr algn="ctr"/>
                <a:r>
                  <a:rPr lang="en-US" altLang="zh-CN" sz="1600" b="1" dirty="0" smtClean="0">
                    <a:solidFill>
                      <a:srgbClr val="FF0000"/>
                    </a:solidFill>
                    <a:cs typeface="Times New Roman" panose="02020603050405020304" pitchFamily="18" charset="0"/>
                    <a:sym typeface="Symbol" panose="05050102010706020507" pitchFamily="18" charset="2"/>
                  </a:rPr>
                  <a:t>Precise Measurement on Cross section </a:t>
                </a:r>
              </a:p>
              <a:p>
                <a:pPr algn="ctr"/>
                <a:r>
                  <a:rPr lang="en-US" altLang="zh-CN" sz="1600" b="1" dirty="0" smtClean="0">
                    <a:solidFill>
                      <a:srgbClr val="FF0000"/>
                    </a:solidFill>
                    <a:cs typeface="Times New Roman" panose="02020603050405020304" pitchFamily="18" charset="0"/>
                    <a:sym typeface="Symbol" panose="05050102010706020507" pitchFamily="18" charset="2"/>
                  </a:rPr>
                  <a:t>e </a:t>
                </a:r>
                <a:r>
                  <a:rPr lang="en-US" altLang="zh-CN" sz="1600" b="1" baseline="30000" dirty="0" smtClean="0">
                    <a:solidFill>
                      <a:srgbClr val="FF0000"/>
                    </a:solidFill>
                    <a:cs typeface="Times New Roman" panose="02020603050405020304" pitchFamily="18" charset="0"/>
                    <a:sym typeface="Symbol" panose="05050102010706020507" pitchFamily="18" charset="2"/>
                  </a:rPr>
                  <a:t></a:t>
                </a:r>
                <a:r>
                  <a:rPr lang="en-US" altLang="zh-CN" sz="1600" b="1" dirty="0" smtClean="0">
                    <a:solidFill>
                      <a:srgbClr val="FF0000"/>
                    </a:solidFill>
                    <a:cs typeface="Times New Roman" panose="02020603050405020304" pitchFamily="18" charset="0"/>
                    <a:sym typeface="Symbol" panose="05050102010706020507" pitchFamily="18" charset="2"/>
                  </a:rPr>
                  <a:t>e</a:t>
                </a:r>
                <a:r>
                  <a:rPr lang="en-US" altLang="zh-CN" sz="1600" b="1" baseline="30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16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1600" b="1" baseline="30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16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1600" b="1" baseline="30000"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endParaRPr lang="en-US" altLang="zh-CN" sz="1600" b="1" baseline="30000" dirty="0" smtClean="0">
                  <a:solidFill>
                    <a:srgbClr val="FF0000"/>
                  </a:solidFill>
                  <a:cs typeface="Times New Roman" panose="02020603050405020304" pitchFamily="18" charset="0"/>
                  <a:sym typeface="Symbol" panose="05050102010706020507" pitchFamily="18" charset="2"/>
                </a:endParaRPr>
              </a:p>
            </p:txBody>
          </p:sp>
        </p:grpSp>
      </p:grpSp>
    </p:spTree>
    <p:extLst>
      <p:ext uri="{BB962C8B-B14F-4D97-AF65-F5344CB8AC3E}">
        <p14:creationId xmlns:p14="http://schemas.microsoft.com/office/powerpoint/2010/main" val="82949472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b="1" dirty="0" smtClean="0"/>
              <a:t>Publication of BESIII</a:t>
            </a:r>
            <a:endParaRPr lang="zh-CN" altLang="en-US" b="1" dirty="0"/>
          </a:p>
        </p:txBody>
      </p:sp>
      <p:sp>
        <p:nvSpPr>
          <p:cNvPr id="6" name="灯片编号占位符 5"/>
          <p:cNvSpPr>
            <a:spLocks noGrp="1"/>
          </p:cNvSpPr>
          <p:nvPr>
            <p:ph type="sldNum" sz="quarter" idx="12"/>
          </p:nvPr>
        </p:nvSpPr>
        <p:spPr/>
        <p:txBody>
          <a:bodyPr/>
          <a:lstStyle/>
          <a:p>
            <a:fld id="{C973300C-797F-D148-A78D-320196FBAF04}" type="slidenum">
              <a:rPr lang="en-US" smtClean="0"/>
              <a:pPr/>
              <a:t>13</a:t>
            </a:fld>
            <a:endParaRPr lang="en-US" dirty="0"/>
          </a:p>
        </p:txBody>
      </p:sp>
      <p:graphicFrame>
        <p:nvGraphicFramePr>
          <p:cNvPr id="7" name="图表 6"/>
          <p:cNvGraphicFramePr/>
          <p:nvPr>
            <p:extLst>
              <p:ext uri="{D42A27DB-BD31-4B8C-83A1-F6EECF244321}">
                <p14:modId xmlns:p14="http://schemas.microsoft.com/office/powerpoint/2010/main" val="2838970796"/>
              </p:ext>
            </p:extLst>
          </p:nvPr>
        </p:nvGraphicFramePr>
        <p:xfrm>
          <a:off x="4687956" y="1461162"/>
          <a:ext cx="3998844" cy="34487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图表 7"/>
          <p:cNvGraphicFramePr/>
          <p:nvPr>
            <p:extLst>
              <p:ext uri="{D42A27DB-BD31-4B8C-83A1-F6EECF244321}">
                <p14:modId xmlns:p14="http://schemas.microsoft.com/office/powerpoint/2010/main" val="2231391575"/>
              </p:ext>
            </p:extLst>
          </p:nvPr>
        </p:nvGraphicFramePr>
        <p:xfrm>
          <a:off x="457200" y="1346366"/>
          <a:ext cx="3955733" cy="3653017"/>
        </p:xfrm>
        <a:graphic>
          <a:graphicData uri="http://schemas.openxmlformats.org/drawingml/2006/chart">
            <c:chart xmlns:c="http://schemas.openxmlformats.org/drawingml/2006/chart" xmlns:r="http://schemas.openxmlformats.org/officeDocument/2006/relationships" r:id="rId3"/>
          </a:graphicData>
        </a:graphic>
      </p:graphicFrame>
      <p:sp>
        <p:nvSpPr>
          <p:cNvPr id="9" name="文本框 8"/>
          <p:cNvSpPr txBox="1"/>
          <p:nvPr/>
        </p:nvSpPr>
        <p:spPr>
          <a:xfrm>
            <a:off x="856311" y="4811425"/>
            <a:ext cx="7444409" cy="1514261"/>
          </a:xfrm>
          <a:prstGeom prst="rect">
            <a:avLst/>
          </a:prstGeom>
          <a:noFill/>
        </p:spPr>
        <p:txBody>
          <a:bodyPr wrap="square" rtlCol="0">
            <a:spAutoFit/>
          </a:bodyPr>
          <a:lstStyle/>
          <a:p>
            <a:pPr algn="ctr">
              <a:lnSpc>
                <a:spcPct val="140000"/>
              </a:lnSpc>
            </a:pPr>
            <a:r>
              <a:rPr lang="en-US" altLang="zh-CN" sz="22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2200" b="1"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20</a:t>
            </a:r>
            <a:r>
              <a:rPr lang="en-US" altLang="zh-CN" sz="2200" b="1" dirty="0" smtClean="0">
                <a:solidFill>
                  <a:srgbClr val="FF0000"/>
                </a:solidFill>
                <a:latin typeface="Times New Roman" panose="02020603050405020304" pitchFamily="18" charset="0"/>
                <a:cs typeface="Times New Roman" panose="02020603050405020304" pitchFamily="18" charset="0"/>
              </a:rPr>
              <a:t>0 publications, 1/5 PRL</a:t>
            </a:r>
          </a:p>
          <a:p>
            <a:pPr algn="ctr">
              <a:lnSpc>
                <a:spcPct val="140000"/>
              </a:lnSpc>
            </a:pPr>
            <a:r>
              <a:rPr lang="en-US" altLang="zh-CN" sz="2200" b="1" dirty="0" smtClean="0">
                <a:latin typeface="Times New Roman" panose="02020603050405020304" pitchFamily="18" charset="0"/>
                <a:cs typeface="Times New Roman" panose="02020603050405020304" pitchFamily="18" charset="0"/>
              </a:rPr>
              <a:t>Excellent in both number and quality</a:t>
            </a:r>
          </a:p>
          <a:p>
            <a:pPr algn="ctr">
              <a:lnSpc>
                <a:spcPct val="140000"/>
              </a:lnSpc>
            </a:pPr>
            <a:r>
              <a:rPr lang="en-US" altLang="zh-CN" sz="2200" b="1" dirty="0" smtClean="0">
                <a:solidFill>
                  <a:srgbClr val="FF0000"/>
                </a:solidFill>
                <a:latin typeface="Times New Roman" panose="02020603050405020304" pitchFamily="18" charset="0"/>
                <a:cs typeface="Times New Roman" panose="02020603050405020304" pitchFamily="18" charset="0"/>
              </a:rPr>
              <a:t>        </a:t>
            </a:r>
            <a:r>
              <a:rPr lang="en-US" altLang="zh-CN" sz="2200" b="1" dirty="0" smtClean="0">
                <a:solidFill>
                  <a:srgbClr val="0036FA"/>
                </a:solidFill>
                <a:latin typeface="Times New Roman" panose="02020603050405020304" pitchFamily="18" charset="0"/>
                <a:cs typeface="Times New Roman" panose="02020603050405020304" pitchFamily="18" charset="0"/>
              </a:rPr>
              <a:t>http</a:t>
            </a:r>
            <a:r>
              <a:rPr lang="en-US" altLang="zh-CN" sz="2200" b="1" dirty="0">
                <a:solidFill>
                  <a:srgbClr val="0036FA"/>
                </a:solidFill>
                <a:latin typeface="Times New Roman" panose="02020603050405020304" pitchFamily="18" charset="0"/>
                <a:cs typeface="Times New Roman" panose="02020603050405020304" pitchFamily="18" charset="0"/>
              </a:rPr>
              <a:t>://bes3.ihep.ac.cn/pub/physics.htm</a:t>
            </a:r>
            <a:endParaRPr lang="zh-CN" altLang="en-US" sz="2200" b="1" dirty="0">
              <a:solidFill>
                <a:srgbClr val="0036F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743314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973300C-797F-D148-A78D-320196FBAF04}" type="slidenum">
              <a:rPr lang="en-US" smtClean="0"/>
              <a:t>14</a:t>
            </a:fld>
            <a:endParaRPr lang="en-US"/>
          </a:p>
        </p:txBody>
      </p:sp>
      <p:pic>
        <p:nvPicPr>
          <p:cNvPr id="5" name="Picture 4"/>
          <p:cNvPicPr>
            <a:picLocks noChangeAspect="1"/>
          </p:cNvPicPr>
          <p:nvPr/>
        </p:nvPicPr>
        <p:blipFill>
          <a:blip r:embed="rId2"/>
          <a:stretch>
            <a:fillRect/>
          </a:stretch>
        </p:blipFill>
        <p:spPr>
          <a:xfrm>
            <a:off x="-17012" y="881925"/>
            <a:ext cx="9144000" cy="5474425"/>
          </a:xfrm>
          <a:prstGeom prst="rect">
            <a:avLst/>
          </a:prstGeom>
        </p:spPr>
      </p:pic>
      <p:sp>
        <p:nvSpPr>
          <p:cNvPr id="6" name="Title 1"/>
          <p:cNvSpPr txBox="1">
            <a:spLocks/>
          </p:cNvSpPr>
          <p:nvPr/>
        </p:nvSpPr>
        <p:spPr>
          <a:xfrm>
            <a:off x="8300" y="5906821"/>
            <a:ext cx="9110800" cy="899058"/>
          </a:xfrm>
          <a:prstGeom prst="rect">
            <a:avLst/>
          </a:prstGeom>
          <a:solidFill>
            <a:srgbClr val="FFFF00"/>
          </a:solidFill>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tx1"/>
                </a:solidFill>
                <a:latin typeface="+mj-lt"/>
                <a:ea typeface="+mj-ea"/>
                <a:cs typeface="+mj-cs"/>
              </a:defRPr>
            </a:lvl1pPr>
          </a:lstStyle>
          <a:p>
            <a:r>
              <a:rPr lang="en-US" sz="3600" b="1" dirty="0" smtClean="0"/>
              <a:t>Existing underground tunnels and new buildings for the SCT accelerator complex </a:t>
            </a:r>
            <a:endParaRPr lang="en-US" sz="3600" b="1" dirty="0"/>
          </a:p>
        </p:txBody>
      </p:sp>
      <p:sp>
        <p:nvSpPr>
          <p:cNvPr id="3" name="Title 2"/>
          <p:cNvSpPr>
            <a:spLocks noGrp="1"/>
          </p:cNvSpPr>
          <p:nvPr>
            <p:ph type="title"/>
          </p:nvPr>
        </p:nvSpPr>
        <p:spPr/>
        <p:txBody>
          <a:bodyPr>
            <a:noAutofit/>
          </a:bodyPr>
          <a:lstStyle/>
          <a:p>
            <a:r>
              <a:rPr lang="en-US" b="1" dirty="0"/>
              <a:t>Super Charm Tau Facility in Russia</a:t>
            </a:r>
            <a:endParaRPr lang="en-US" dirty="0"/>
          </a:p>
        </p:txBody>
      </p:sp>
    </p:spTree>
    <p:extLst>
      <p:ext uri="{BB962C8B-B14F-4D97-AF65-F5344CB8AC3E}">
        <p14:creationId xmlns:p14="http://schemas.microsoft.com/office/powerpoint/2010/main" val="2609691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General </a:t>
            </a:r>
            <a:r>
              <a:rPr lang="en-US" b="1" dirty="0" smtClean="0"/>
              <a:t>Configuration </a:t>
            </a:r>
            <a:r>
              <a:rPr lang="en-US" b="1" dirty="0"/>
              <a:t>of the SCT </a:t>
            </a:r>
            <a:r>
              <a:rPr lang="en-US" b="1" dirty="0" smtClean="0"/>
              <a:t>Factory</a:t>
            </a:r>
            <a:endParaRPr lang="en-US" b="1" dirty="0"/>
          </a:p>
        </p:txBody>
      </p:sp>
      <p:sp>
        <p:nvSpPr>
          <p:cNvPr id="4" name="Slide Number Placeholder 3"/>
          <p:cNvSpPr>
            <a:spLocks noGrp="1"/>
          </p:cNvSpPr>
          <p:nvPr>
            <p:ph type="sldNum" sz="quarter" idx="12"/>
          </p:nvPr>
        </p:nvSpPr>
        <p:spPr/>
        <p:txBody>
          <a:bodyPr/>
          <a:lstStyle/>
          <a:p>
            <a:fld id="{C973300C-797F-D148-A78D-320196FBAF04}" type="slidenum">
              <a:rPr lang="en-US" smtClean="0"/>
              <a:t>15</a:t>
            </a:fld>
            <a:endParaRPr lang="en-US"/>
          </a:p>
        </p:txBody>
      </p:sp>
      <p:pic>
        <p:nvPicPr>
          <p:cNvPr id="5" name="Picture 4"/>
          <p:cNvPicPr>
            <a:picLocks noChangeAspect="1"/>
          </p:cNvPicPr>
          <p:nvPr/>
        </p:nvPicPr>
        <p:blipFill>
          <a:blip r:embed="rId2"/>
          <a:stretch>
            <a:fillRect/>
          </a:stretch>
        </p:blipFill>
        <p:spPr>
          <a:xfrm>
            <a:off x="1728263" y="1735455"/>
            <a:ext cx="7192982" cy="5122546"/>
          </a:xfrm>
          <a:prstGeom prst="rect">
            <a:avLst/>
          </a:prstGeom>
        </p:spPr>
      </p:pic>
      <p:sp>
        <p:nvSpPr>
          <p:cNvPr id="6" name="Rectangle 5"/>
          <p:cNvSpPr/>
          <p:nvPr/>
        </p:nvSpPr>
        <p:spPr>
          <a:xfrm>
            <a:off x="227269" y="991935"/>
            <a:ext cx="4379240" cy="2677656"/>
          </a:xfrm>
          <a:prstGeom prst="rect">
            <a:avLst/>
          </a:prstGeom>
        </p:spPr>
        <p:txBody>
          <a:bodyPr wrap="square">
            <a:spAutoFit/>
          </a:bodyPr>
          <a:lstStyle/>
          <a:p>
            <a:r>
              <a:rPr lang="en-US" sz="2400" b="1" dirty="0" smtClean="0"/>
              <a:t>WG: damping wiggler</a:t>
            </a:r>
          </a:p>
          <a:p>
            <a:r>
              <a:rPr lang="en-US" sz="2400" b="1" dirty="0" smtClean="0"/>
              <a:t>SS:    Siberian snake </a:t>
            </a:r>
          </a:p>
          <a:p>
            <a:r>
              <a:rPr lang="en-US" sz="2400" b="1" dirty="0" smtClean="0"/>
              <a:t>RF:   accelerating cavity </a:t>
            </a:r>
          </a:p>
          <a:p>
            <a:r>
              <a:rPr lang="en-US" sz="2400" b="1" dirty="0" smtClean="0"/>
              <a:t>DR:  damping </a:t>
            </a:r>
            <a:r>
              <a:rPr lang="en-US" sz="2400" b="1" dirty="0"/>
              <a:t>ring (1-1.5 </a:t>
            </a:r>
            <a:r>
              <a:rPr lang="en-US" sz="2400" b="1" dirty="0" err="1"/>
              <a:t>GeV</a:t>
            </a:r>
            <a:r>
              <a:rPr lang="en-US" sz="2400" b="1" dirty="0" smtClean="0"/>
              <a:t>) </a:t>
            </a:r>
            <a:r>
              <a:rPr lang="en-US" sz="2400" b="1" dirty="0"/>
              <a:t>𝑒</a:t>
            </a:r>
            <a:r>
              <a:rPr lang="en-US" sz="2400" b="1" baseline="30000" dirty="0"/>
              <a:t>−</a:t>
            </a:r>
            <a:r>
              <a:rPr lang="en-US" sz="2400" b="1" dirty="0" smtClean="0"/>
              <a:t>pol:  polarized </a:t>
            </a:r>
            <a:r>
              <a:rPr lang="en-US" sz="2400" b="1" dirty="0"/>
              <a:t>electron </a:t>
            </a:r>
            <a:r>
              <a:rPr lang="en-US" sz="2400" b="1" dirty="0" smtClean="0"/>
              <a:t>source </a:t>
            </a:r>
            <a:r>
              <a:rPr lang="en-US" sz="2400" b="1" dirty="0"/>
              <a:t>𝑒</a:t>
            </a:r>
            <a:r>
              <a:rPr lang="en-US" sz="2400" b="1" baseline="30000" dirty="0" smtClean="0"/>
              <a:t>−</a:t>
            </a:r>
            <a:r>
              <a:rPr lang="en-US" sz="2400" b="1" dirty="0" smtClean="0"/>
              <a:t>:electron source </a:t>
            </a:r>
          </a:p>
          <a:p>
            <a:r>
              <a:rPr lang="en-US" sz="2400" b="1" dirty="0" smtClean="0"/>
              <a:t>𝑒</a:t>
            </a:r>
            <a:r>
              <a:rPr lang="en-US" sz="2400" b="1" baseline="30000" dirty="0"/>
              <a:t>−</a:t>
            </a:r>
            <a:r>
              <a:rPr lang="en-US" sz="2400" b="1" dirty="0"/>
              <a:t>/𝑒</a:t>
            </a:r>
            <a:r>
              <a:rPr lang="en-US" sz="2400" b="1" baseline="30000" dirty="0" smtClean="0"/>
              <a:t>+</a:t>
            </a:r>
            <a:r>
              <a:rPr lang="en-US" sz="2400" b="1" dirty="0" smtClean="0"/>
              <a:t>:conversion system </a:t>
            </a:r>
            <a:endParaRPr lang="en-US" sz="2400" b="1" dirty="0"/>
          </a:p>
        </p:txBody>
      </p:sp>
    </p:spTree>
    <p:extLst>
      <p:ext uri="{BB962C8B-B14F-4D97-AF65-F5344CB8AC3E}">
        <p14:creationId xmlns:p14="http://schemas.microsoft.com/office/powerpoint/2010/main" val="3998682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Main parameters of the SCT factory 	</a:t>
            </a:r>
          </a:p>
        </p:txBody>
      </p:sp>
      <p:sp>
        <p:nvSpPr>
          <p:cNvPr id="4" name="Slide Number Placeholder 3"/>
          <p:cNvSpPr>
            <a:spLocks noGrp="1"/>
          </p:cNvSpPr>
          <p:nvPr>
            <p:ph type="sldNum" sz="quarter" idx="12"/>
          </p:nvPr>
        </p:nvSpPr>
        <p:spPr/>
        <p:txBody>
          <a:bodyPr/>
          <a:lstStyle/>
          <a:p>
            <a:fld id="{C973300C-797F-D148-A78D-320196FBAF04}" type="slidenum">
              <a:rPr lang="en-US" smtClean="0"/>
              <a:t>16</a:t>
            </a:fld>
            <a:endParaRPr lang="en-US"/>
          </a:p>
        </p:txBody>
      </p:sp>
      <p:pic>
        <p:nvPicPr>
          <p:cNvPr id="5" name="Picture 4"/>
          <p:cNvPicPr>
            <a:picLocks noChangeAspect="1"/>
          </p:cNvPicPr>
          <p:nvPr/>
        </p:nvPicPr>
        <p:blipFill>
          <a:blip r:embed="rId2"/>
          <a:stretch>
            <a:fillRect/>
          </a:stretch>
        </p:blipFill>
        <p:spPr>
          <a:xfrm>
            <a:off x="8300" y="1248790"/>
            <a:ext cx="9144000" cy="5041045"/>
          </a:xfrm>
          <a:prstGeom prst="rect">
            <a:avLst/>
          </a:prstGeom>
        </p:spPr>
      </p:pic>
    </p:spTree>
    <p:extLst>
      <p:ext uri="{BB962C8B-B14F-4D97-AF65-F5344CB8AC3E}">
        <p14:creationId xmlns:p14="http://schemas.microsoft.com/office/powerpoint/2010/main" val="2269120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Detector for the SCT factory </a:t>
            </a:r>
          </a:p>
        </p:txBody>
      </p:sp>
      <p:sp>
        <p:nvSpPr>
          <p:cNvPr id="4" name="Slide Number Placeholder 3"/>
          <p:cNvSpPr>
            <a:spLocks noGrp="1"/>
          </p:cNvSpPr>
          <p:nvPr>
            <p:ph type="sldNum" sz="quarter" idx="12"/>
          </p:nvPr>
        </p:nvSpPr>
        <p:spPr/>
        <p:txBody>
          <a:bodyPr/>
          <a:lstStyle/>
          <a:p>
            <a:fld id="{C973300C-797F-D148-A78D-320196FBAF04}" type="slidenum">
              <a:rPr lang="en-US" smtClean="0"/>
              <a:t>17</a:t>
            </a:fld>
            <a:endParaRPr lang="en-US"/>
          </a:p>
        </p:txBody>
      </p:sp>
      <p:pic>
        <p:nvPicPr>
          <p:cNvPr id="5" name="Picture 4"/>
          <p:cNvPicPr>
            <a:picLocks noChangeAspect="1"/>
          </p:cNvPicPr>
          <p:nvPr/>
        </p:nvPicPr>
        <p:blipFill>
          <a:blip r:embed="rId2"/>
          <a:stretch>
            <a:fillRect/>
          </a:stretch>
        </p:blipFill>
        <p:spPr>
          <a:xfrm>
            <a:off x="1046509" y="1041273"/>
            <a:ext cx="7150947" cy="5096571"/>
          </a:xfrm>
          <a:prstGeom prst="rect">
            <a:avLst/>
          </a:prstGeom>
        </p:spPr>
      </p:pic>
    </p:spTree>
    <p:extLst>
      <p:ext uri="{BB962C8B-B14F-4D97-AF65-F5344CB8AC3E}">
        <p14:creationId xmlns:p14="http://schemas.microsoft.com/office/powerpoint/2010/main" val="3948117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Super Charm Tau Facility in Russia</a:t>
            </a:r>
            <a:endParaRPr lang="en-US" b="1" dirty="0"/>
          </a:p>
        </p:txBody>
      </p:sp>
      <p:sp>
        <p:nvSpPr>
          <p:cNvPr id="4" name="Slide Number Placeholder 3"/>
          <p:cNvSpPr>
            <a:spLocks noGrp="1"/>
          </p:cNvSpPr>
          <p:nvPr>
            <p:ph type="sldNum" sz="quarter" idx="12"/>
          </p:nvPr>
        </p:nvSpPr>
        <p:spPr/>
        <p:txBody>
          <a:bodyPr/>
          <a:lstStyle/>
          <a:p>
            <a:fld id="{C973300C-797F-D148-A78D-320196FBAF04}" type="slidenum">
              <a:rPr lang="en-US" smtClean="0"/>
              <a:t>18</a:t>
            </a:fld>
            <a:endParaRPr lang="en-US"/>
          </a:p>
        </p:txBody>
      </p:sp>
      <p:pic>
        <p:nvPicPr>
          <p:cNvPr id="7" name="Picture 6"/>
          <p:cNvPicPr>
            <a:picLocks noChangeAspect="1"/>
          </p:cNvPicPr>
          <p:nvPr/>
        </p:nvPicPr>
        <p:blipFill>
          <a:blip r:embed="rId2"/>
          <a:stretch>
            <a:fillRect/>
          </a:stretch>
        </p:blipFill>
        <p:spPr>
          <a:xfrm>
            <a:off x="0" y="2882900"/>
            <a:ext cx="9144000" cy="1068371"/>
          </a:xfrm>
          <a:prstGeom prst="rect">
            <a:avLst/>
          </a:prstGeom>
        </p:spPr>
      </p:pic>
    </p:spTree>
    <p:extLst>
      <p:ext uri="{BB962C8B-B14F-4D97-AF65-F5344CB8AC3E}">
        <p14:creationId xmlns:p14="http://schemas.microsoft.com/office/powerpoint/2010/main" val="3925693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2944"/>
            <a:ext cx="9144000" cy="714850"/>
          </a:xfrm>
        </p:spPr>
        <p:txBody>
          <a:bodyPr>
            <a:noAutofit/>
          </a:bodyPr>
          <a:lstStyle/>
          <a:p>
            <a:r>
              <a:rPr lang="en-US" sz="4000" b="1" dirty="0">
                <a:solidFill>
                  <a:srgbClr val="FF0000"/>
                </a:solidFill>
                <a:cs typeface="Times New Roman" panose="02020603050405020304" pitchFamily="18" charset="0"/>
              </a:rPr>
              <a:t>S</a:t>
            </a:r>
            <a:r>
              <a:rPr lang="en-US" sz="4000" b="1" dirty="0">
                <a:cs typeface="Times New Roman" panose="02020603050405020304" pitchFamily="18" charset="0"/>
              </a:rPr>
              <a:t>uper </a:t>
            </a:r>
            <a:r>
              <a:rPr lang="en-US" sz="4000" b="1" dirty="0">
                <a:solidFill>
                  <a:srgbClr val="FF0000"/>
                </a:solidFill>
                <a:cs typeface="Times New Roman" panose="02020603050405020304" pitchFamily="18" charset="0"/>
              </a:rPr>
              <a:t>T</a:t>
            </a:r>
            <a:r>
              <a:rPr lang="en-US" sz="4000" b="1" dirty="0">
                <a:cs typeface="Times New Roman" panose="02020603050405020304" pitchFamily="18" charset="0"/>
              </a:rPr>
              <a:t>au-</a:t>
            </a:r>
            <a:r>
              <a:rPr lang="en-US" sz="4000" b="1" dirty="0">
                <a:solidFill>
                  <a:srgbClr val="FF0000"/>
                </a:solidFill>
                <a:cs typeface="Times New Roman" panose="02020603050405020304" pitchFamily="18" charset="0"/>
              </a:rPr>
              <a:t>C</a:t>
            </a:r>
            <a:r>
              <a:rPr lang="en-US" sz="4000" b="1" dirty="0">
                <a:cs typeface="Times New Roman" panose="02020603050405020304" pitchFamily="18" charset="0"/>
              </a:rPr>
              <a:t>harm </a:t>
            </a:r>
            <a:r>
              <a:rPr lang="en-US" sz="4000" b="1" dirty="0">
                <a:solidFill>
                  <a:srgbClr val="FF0000"/>
                </a:solidFill>
                <a:cs typeface="Times New Roman" panose="02020603050405020304" pitchFamily="18" charset="0"/>
              </a:rPr>
              <a:t>F</a:t>
            </a:r>
            <a:r>
              <a:rPr lang="en-US" sz="4000" b="1" dirty="0">
                <a:cs typeface="Times New Roman" panose="02020603050405020304" pitchFamily="18" charset="0"/>
              </a:rPr>
              <a:t>acility (</a:t>
            </a:r>
            <a:r>
              <a:rPr lang="en-US" sz="4000" b="1" dirty="0">
                <a:solidFill>
                  <a:srgbClr val="FF0000"/>
                </a:solidFill>
                <a:cs typeface="Times New Roman" panose="02020603050405020304" pitchFamily="18" charset="0"/>
              </a:rPr>
              <a:t>STCF</a:t>
            </a:r>
            <a:r>
              <a:rPr lang="en-US" sz="4000" b="1" dirty="0" smtClean="0">
                <a:cs typeface="Times New Roman" panose="02020603050405020304" pitchFamily="18" charset="0"/>
              </a:rPr>
              <a:t>)</a:t>
            </a:r>
            <a:r>
              <a:rPr lang="en-US" altLang="zh-CN" sz="4000" b="1" dirty="0" smtClean="0">
                <a:cs typeface="Times New Roman" panose="02020603050405020304" pitchFamily="18" charset="0"/>
              </a:rPr>
              <a:t> in China</a:t>
            </a:r>
            <a:endParaRPr lang="zh-CN" altLang="en-US" sz="4000" b="1" dirty="0">
              <a:cs typeface="Times New Roman" panose="02020603050405020304" pitchFamily="18" charset="0"/>
            </a:endParaRPr>
          </a:p>
        </p:txBody>
      </p:sp>
      <p:sp>
        <p:nvSpPr>
          <p:cNvPr id="6" name="灯片编号占位符 5"/>
          <p:cNvSpPr>
            <a:spLocks noGrp="1"/>
          </p:cNvSpPr>
          <p:nvPr>
            <p:ph type="sldNum" sz="quarter" idx="12"/>
          </p:nvPr>
        </p:nvSpPr>
        <p:spPr/>
        <p:txBody>
          <a:bodyPr/>
          <a:lstStyle/>
          <a:p>
            <a:fld id="{C973300C-797F-D148-A78D-320196FBAF04}" type="slidenum">
              <a:rPr lang="en-US" smtClean="0"/>
              <a:pPr/>
              <a:t>19</a:t>
            </a:fld>
            <a:endParaRPr lang="en-US" dirty="0"/>
          </a:p>
        </p:txBody>
      </p:sp>
      <p:sp>
        <p:nvSpPr>
          <p:cNvPr id="9" name="Content Placeholder 2"/>
          <p:cNvSpPr>
            <a:spLocks noGrp="1"/>
          </p:cNvSpPr>
          <p:nvPr/>
        </p:nvSpPr>
        <p:spPr>
          <a:xfrm>
            <a:off x="344427" y="1224166"/>
            <a:ext cx="8643120" cy="462115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94900">
              <a:lnSpc>
                <a:spcPct val="150000"/>
              </a:lnSpc>
            </a:pPr>
            <a:r>
              <a:rPr lang="en-US" sz="2400" b="1" dirty="0" smtClean="0">
                <a:latin typeface="+mj-lt"/>
                <a:cs typeface="Times New Roman" panose="02020603050405020304" pitchFamily="18" charset="0"/>
              </a:rPr>
              <a:t>Peak luminosity 0.5-1</a:t>
            </a:r>
            <a:r>
              <a:rPr lang="en-US" sz="2400" b="1" dirty="0" smtClean="0">
                <a:latin typeface="+mj-lt"/>
                <a:cs typeface="Times New Roman" panose="02020603050405020304" pitchFamily="18" charset="0"/>
                <a:sym typeface="Symbol" panose="05050102010706020507" pitchFamily="18" charset="2"/>
              </a:rPr>
              <a:t></a:t>
            </a:r>
            <a:r>
              <a:rPr lang="en-US" sz="2400" b="1" dirty="0" smtClean="0">
                <a:solidFill>
                  <a:srgbClr val="FF0000"/>
                </a:solidFill>
                <a:latin typeface="+mj-lt"/>
                <a:cs typeface="Times New Roman" panose="02020603050405020304" pitchFamily="18" charset="0"/>
              </a:rPr>
              <a:t>10</a:t>
            </a:r>
            <a:r>
              <a:rPr lang="en-US" sz="2400" b="1" baseline="30000" dirty="0" smtClean="0">
                <a:solidFill>
                  <a:srgbClr val="FF0000"/>
                </a:solidFill>
                <a:latin typeface="+mj-lt"/>
                <a:cs typeface="Times New Roman" panose="02020603050405020304" pitchFamily="18" charset="0"/>
              </a:rPr>
              <a:t>35</a:t>
            </a:r>
            <a:r>
              <a:rPr lang="en-US" sz="2400" b="1" dirty="0" smtClean="0">
                <a:latin typeface="+mj-lt"/>
                <a:cs typeface="Times New Roman" panose="02020603050405020304" pitchFamily="18" charset="0"/>
              </a:rPr>
              <a:t> cm</a:t>
            </a:r>
            <a:r>
              <a:rPr lang="en-US" sz="2400" b="1" baseline="30000" dirty="0" smtClean="0">
                <a:latin typeface="+mj-lt"/>
                <a:cs typeface="Times New Roman" panose="02020603050405020304" pitchFamily="18" charset="0"/>
              </a:rPr>
              <a:t>-2</a:t>
            </a:r>
            <a:r>
              <a:rPr lang="en-US" sz="2400" b="1" dirty="0" smtClean="0">
                <a:latin typeface="+mj-lt"/>
                <a:cs typeface="Times New Roman" panose="02020603050405020304" pitchFamily="18" charset="0"/>
              </a:rPr>
              <a:t>s</a:t>
            </a:r>
            <a:r>
              <a:rPr lang="en-US" sz="2400" b="1" baseline="30000" dirty="0" smtClean="0">
                <a:latin typeface="+mj-lt"/>
                <a:cs typeface="Times New Roman" panose="02020603050405020304" pitchFamily="18" charset="0"/>
              </a:rPr>
              <a:t>-1</a:t>
            </a:r>
            <a:r>
              <a:rPr lang="en-US" sz="2400" b="1" dirty="0" smtClean="0">
                <a:latin typeface="+mj-lt"/>
                <a:cs typeface="Times New Roman" panose="02020603050405020304" pitchFamily="18" charset="0"/>
              </a:rPr>
              <a:t> at </a:t>
            </a:r>
            <a:r>
              <a:rPr lang="en-US" sz="2400" b="1" dirty="0" smtClean="0">
                <a:solidFill>
                  <a:srgbClr val="FF0000"/>
                </a:solidFill>
                <a:latin typeface="+mj-lt"/>
                <a:cs typeface="Times New Roman" panose="02020603050405020304" pitchFamily="18" charset="0"/>
              </a:rPr>
              <a:t>4 GeV </a:t>
            </a:r>
            <a:endParaRPr lang="en-US" sz="2400" b="1" dirty="0" smtClean="0">
              <a:latin typeface="+mj-lt"/>
              <a:cs typeface="Times New Roman" panose="02020603050405020304" pitchFamily="18" charset="0"/>
            </a:endParaRPr>
          </a:p>
          <a:p>
            <a:pPr marL="594900">
              <a:lnSpc>
                <a:spcPct val="150000"/>
              </a:lnSpc>
            </a:pPr>
            <a:r>
              <a:rPr lang="en-US" sz="2400" b="1" dirty="0" smtClean="0">
                <a:latin typeface="+mj-lt"/>
                <a:cs typeface="Times New Roman" panose="02020603050405020304" pitchFamily="18" charset="0"/>
              </a:rPr>
              <a:t>Energy range </a:t>
            </a:r>
            <a:r>
              <a:rPr lang="en-US" sz="2400" b="1" dirty="0" err="1" smtClean="0">
                <a:latin typeface="+mj-lt"/>
                <a:cs typeface="Times New Roman" panose="02020603050405020304" pitchFamily="18" charset="0"/>
              </a:rPr>
              <a:t>E</a:t>
            </a:r>
            <a:r>
              <a:rPr lang="en-US" sz="2400" b="1" baseline="-25000" dirty="0" err="1" smtClean="0">
                <a:latin typeface="+mj-lt"/>
                <a:cs typeface="Times New Roman" panose="02020603050405020304" pitchFamily="18" charset="0"/>
              </a:rPr>
              <a:t>cm</a:t>
            </a:r>
            <a:r>
              <a:rPr lang="en-US" sz="2400" b="1" dirty="0" smtClean="0">
                <a:latin typeface="+mj-lt"/>
                <a:cs typeface="Times New Roman" panose="02020603050405020304" pitchFamily="18" charset="0"/>
              </a:rPr>
              <a:t> = </a:t>
            </a:r>
            <a:r>
              <a:rPr lang="en-US" sz="2400" b="1" dirty="0" smtClean="0">
                <a:solidFill>
                  <a:srgbClr val="FF0000"/>
                </a:solidFill>
                <a:latin typeface="+mj-lt"/>
                <a:cs typeface="Times New Roman" panose="02020603050405020304" pitchFamily="18" charset="0"/>
              </a:rPr>
              <a:t>2</a:t>
            </a:r>
            <a:r>
              <a:rPr lang="en-US" sz="2400" b="1" dirty="0" smtClean="0">
                <a:solidFill>
                  <a:srgbClr val="FF0000"/>
                </a:solidFill>
                <a:latin typeface="+mj-lt"/>
                <a:cs typeface="Times New Roman" panose="02020603050405020304" pitchFamily="18" charset="0"/>
                <a:sym typeface="Symbol" panose="05050102010706020507" pitchFamily="18" charset="2"/>
              </a:rPr>
              <a:t></a:t>
            </a:r>
            <a:r>
              <a:rPr lang="en-US" sz="2400" b="1" dirty="0" smtClean="0">
                <a:solidFill>
                  <a:srgbClr val="FF0000"/>
                </a:solidFill>
                <a:latin typeface="+mj-lt"/>
                <a:cs typeface="Times New Roman" panose="02020603050405020304" pitchFamily="18" charset="0"/>
              </a:rPr>
              <a:t>7GeV </a:t>
            </a:r>
          </a:p>
          <a:p>
            <a:pPr marL="594900">
              <a:lnSpc>
                <a:spcPct val="150000"/>
              </a:lnSpc>
            </a:pPr>
            <a:r>
              <a:rPr lang="en-US" sz="2400" b="1" dirty="0" smtClean="0">
                <a:latin typeface="+mj-lt"/>
                <a:cs typeface="Times New Roman" panose="02020603050405020304" pitchFamily="18" charset="0"/>
              </a:rPr>
              <a:t>Upgrade</a:t>
            </a:r>
            <a:r>
              <a:rPr lang="en-US" sz="2400" b="1" dirty="0" smtClean="0">
                <a:solidFill>
                  <a:srgbClr val="FF0000"/>
                </a:solidFill>
                <a:latin typeface="+mj-lt"/>
                <a:cs typeface="Times New Roman" panose="02020603050405020304" pitchFamily="18" charset="0"/>
              </a:rPr>
              <a:t> </a:t>
            </a:r>
            <a:r>
              <a:rPr lang="en-US" sz="2400" b="1" dirty="0" smtClean="0">
                <a:solidFill>
                  <a:srgbClr val="000000"/>
                </a:solidFill>
                <a:latin typeface="+mj-lt"/>
                <a:cs typeface="Times New Roman" panose="02020603050405020304" pitchFamily="18" charset="0"/>
              </a:rPr>
              <a:t>to </a:t>
            </a:r>
            <a:r>
              <a:rPr lang="en-US" sz="2400" b="1" dirty="0" smtClean="0">
                <a:solidFill>
                  <a:srgbClr val="FF0000"/>
                </a:solidFill>
                <a:latin typeface="+mj-lt"/>
                <a:cs typeface="Times New Roman" panose="02020603050405020304" pitchFamily="18" charset="0"/>
              </a:rPr>
              <a:t>Polarization</a:t>
            </a:r>
            <a:r>
              <a:rPr lang="en-US" sz="2400" b="1" dirty="0" smtClean="0">
                <a:latin typeface="+mj-lt"/>
                <a:cs typeface="Times New Roman" panose="02020603050405020304" pitchFamily="18" charset="0"/>
              </a:rPr>
              <a:t> beam </a:t>
            </a:r>
          </a:p>
          <a:p>
            <a:pPr marL="594900">
              <a:lnSpc>
                <a:spcPct val="150000"/>
              </a:lnSpc>
            </a:pPr>
            <a:r>
              <a:rPr lang="en-US" sz="2400" b="1" dirty="0" smtClean="0">
                <a:latin typeface="+mj-lt"/>
                <a:cs typeface="Times New Roman" panose="02020603050405020304" pitchFamily="18" charset="0"/>
              </a:rPr>
              <a:t>Basic </a:t>
            </a:r>
            <a:r>
              <a:rPr lang="en-US" sz="2400" b="1" dirty="0" smtClean="0">
                <a:solidFill>
                  <a:srgbClr val="FF0000"/>
                </a:solidFill>
                <a:latin typeface="+mj-lt"/>
                <a:cs typeface="Times New Roman" panose="02020603050405020304" pitchFamily="18" charset="0"/>
              </a:rPr>
              <a:t>Features</a:t>
            </a:r>
            <a:r>
              <a:rPr lang="en-US" sz="2400" b="1" dirty="0" smtClean="0">
                <a:latin typeface="+mj-lt"/>
                <a:cs typeface="Times New Roman" panose="02020603050405020304" pitchFamily="18" charset="0"/>
              </a:rPr>
              <a:t> of the collider: </a:t>
            </a:r>
          </a:p>
          <a:p>
            <a:pPr marL="611100" indent="0">
              <a:lnSpc>
                <a:spcPct val="150000"/>
              </a:lnSpc>
              <a:buNone/>
            </a:pPr>
            <a:r>
              <a:rPr lang="en-US" sz="2400" b="1" dirty="0" smtClean="0">
                <a:solidFill>
                  <a:srgbClr val="0036FA"/>
                </a:solidFill>
                <a:latin typeface="+mj-lt"/>
                <a:cs typeface="Times New Roman" panose="02020603050405020304" pitchFamily="18" charset="0"/>
              </a:rPr>
              <a:t>- Symmetric</a:t>
            </a:r>
            <a:r>
              <a:rPr lang="en-US" sz="2400" b="1" dirty="0" smtClean="0">
                <a:latin typeface="+mj-lt"/>
                <a:cs typeface="Times New Roman" panose="02020603050405020304" pitchFamily="18" charset="0"/>
              </a:rPr>
              <a:t> double ring with circumference of 600-1000 m</a:t>
            </a:r>
          </a:p>
          <a:p>
            <a:pPr marL="611100" indent="0">
              <a:lnSpc>
                <a:spcPct val="150000"/>
              </a:lnSpc>
              <a:buNone/>
            </a:pPr>
            <a:r>
              <a:rPr lang="en-US" sz="2400" b="1" dirty="0" smtClean="0">
                <a:solidFill>
                  <a:srgbClr val="0036FA"/>
                </a:solidFill>
                <a:latin typeface="+mj-lt"/>
                <a:cs typeface="Times New Roman" panose="02020603050405020304" pitchFamily="18" charset="0"/>
              </a:rPr>
              <a:t>- Large </a:t>
            </a:r>
            <a:r>
              <a:rPr lang="en-US" sz="2400" b="1" dirty="0" err="1" smtClean="0">
                <a:solidFill>
                  <a:srgbClr val="0036FA"/>
                </a:solidFill>
                <a:latin typeface="+mj-lt"/>
                <a:cs typeface="Times New Roman" panose="02020603050405020304" pitchFamily="18" charset="0"/>
              </a:rPr>
              <a:t>Piwinski</a:t>
            </a:r>
            <a:r>
              <a:rPr lang="en-US" sz="2400" b="1" dirty="0" smtClean="0">
                <a:solidFill>
                  <a:srgbClr val="0036FA"/>
                </a:solidFill>
                <a:latin typeface="+mj-lt"/>
                <a:cs typeface="Times New Roman" panose="02020603050405020304" pitchFamily="18" charset="0"/>
              </a:rPr>
              <a:t> angle </a:t>
            </a:r>
            <a:r>
              <a:rPr lang="en-US" sz="2400" b="1" dirty="0" smtClean="0">
                <a:latin typeface="+mj-lt"/>
                <a:cs typeface="Times New Roman" panose="02020603050405020304" pitchFamily="18" charset="0"/>
              </a:rPr>
              <a:t>collision + </a:t>
            </a:r>
            <a:r>
              <a:rPr lang="en-US" sz="2400" b="1" dirty="0" smtClean="0">
                <a:solidFill>
                  <a:srgbClr val="0036FA"/>
                </a:solidFill>
                <a:latin typeface="+mj-lt"/>
                <a:cs typeface="Times New Roman" panose="02020603050405020304" pitchFamily="18" charset="0"/>
              </a:rPr>
              <a:t>crabbed waist </a:t>
            </a:r>
            <a:r>
              <a:rPr lang="en-US" sz="2400" b="1" dirty="0" smtClean="0">
                <a:latin typeface="+mj-lt"/>
                <a:cs typeface="Times New Roman" panose="02020603050405020304" pitchFamily="18" charset="0"/>
              </a:rPr>
              <a:t>for the IR </a:t>
            </a:r>
          </a:p>
          <a:p>
            <a:pPr marL="611100" indent="0">
              <a:lnSpc>
                <a:spcPct val="150000"/>
              </a:lnSpc>
              <a:buNone/>
            </a:pPr>
            <a:r>
              <a:rPr lang="en-US" sz="2400" b="1" dirty="0" smtClean="0">
                <a:solidFill>
                  <a:srgbClr val="0036FA"/>
                </a:solidFill>
                <a:latin typeface="+mj-lt"/>
                <a:cs typeface="Times New Roman" panose="02020603050405020304" pitchFamily="18" charset="0"/>
              </a:rPr>
              <a:t>- Siberia </a:t>
            </a:r>
            <a:r>
              <a:rPr lang="en-US" altLang="zh-CN" sz="2400" b="1" dirty="0" smtClean="0">
                <a:solidFill>
                  <a:srgbClr val="0036FA"/>
                </a:solidFill>
                <a:latin typeface="+mj-lt"/>
                <a:cs typeface="Times New Roman" panose="02020603050405020304" pitchFamily="18" charset="0"/>
              </a:rPr>
              <a:t>snake </a:t>
            </a:r>
            <a:r>
              <a:rPr lang="en-US" altLang="zh-CN" sz="2400" b="1" dirty="0" smtClean="0">
                <a:latin typeface="+mj-lt"/>
                <a:cs typeface="Times New Roman" panose="02020603050405020304" pitchFamily="18" charset="0"/>
              </a:rPr>
              <a:t>for polarization </a:t>
            </a:r>
            <a:endParaRPr lang="en-US" sz="2400" b="1" dirty="0" smtClean="0">
              <a:latin typeface="+mj-lt"/>
              <a:cs typeface="Times New Roman" panose="02020603050405020304" pitchFamily="18" charset="0"/>
            </a:endParaRPr>
          </a:p>
        </p:txBody>
      </p:sp>
    </p:spTree>
    <p:extLst>
      <p:ext uri="{BB962C8B-B14F-4D97-AF65-F5344CB8AC3E}">
        <p14:creationId xmlns:p14="http://schemas.microsoft.com/office/powerpoint/2010/main" val="20065578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ext Box 2"/>
          <p:cNvSpPr txBox="1">
            <a:spLocks noChangeArrowheads="1"/>
          </p:cNvSpPr>
          <p:nvPr/>
        </p:nvSpPr>
        <p:spPr bwMode="auto">
          <a:xfrm>
            <a:off x="0" y="110913"/>
            <a:ext cx="91256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lvl="0" algn="ctr">
              <a:spcBef>
                <a:spcPct val="0"/>
              </a:spcBef>
              <a:defRPr/>
            </a:pPr>
            <a:r>
              <a:rPr lang="en-US" altLang="zh-CN" sz="2800" b="1" dirty="0" smtClean="0">
                <a:solidFill>
                  <a:srgbClr val="000000"/>
                </a:solidFill>
                <a:latin typeface="+mn-lt"/>
                <a:ea typeface="华文楷体"/>
                <a:cs typeface="华文楷体"/>
              </a:rPr>
              <a:t>The Standard Model and Accelerators for Particle Physics</a:t>
            </a:r>
            <a:endParaRPr lang="en-US" sz="2800" b="1" dirty="0">
              <a:solidFill>
                <a:srgbClr val="000000"/>
              </a:solidFill>
              <a:latin typeface="+mn-lt"/>
              <a:ea typeface="华文楷体"/>
              <a:cs typeface="华文楷体"/>
            </a:endParaRPr>
          </a:p>
        </p:txBody>
      </p:sp>
      <p:pic>
        <p:nvPicPr>
          <p:cNvPr id="1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082" y="2086104"/>
            <a:ext cx="3653990" cy="321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cstate="print"/>
          <a:stretch>
            <a:fillRect/>
          </a:stretch>
        </p:blipFill>
        <p:spPr>
          <a:xfrm>
            <a:off x="6290072" y="3216069"/>
            <a:ext cx="2865174" cy="1588792"/>
          </a:xfrm>
          <a:prstGeom prst="rect">
            <a:avLst/>
          </a:prstGeom>
        </p:spPr>
      </p:pic>
      <p:grpSp>
        <p:nvGrpSpPr>
          <p:cNvPr id="6" name="Group 5"/>
          <p:cNvGrpSpPr/>
          <p:nvPr/>
        </p:nvGrpSpPr>
        <p:grpSpPr>
          <a:xfrm>
            <a:off x="-16418" y="3391328"/>
            <a:ext cx="2626869" cy="1964235"/>
            <a:chOff x="-16620" y="2900214"/>
            <a:chExt cx="2626869" cy="1964235"/>
          </a:xfrm>
        </p:grpSpPr>
        <p:pic>
          <p:nvPicPr>
            <p:cNvPr id="54" name="Picture 2" descr=" Ring4.JPG                                                      04FFC802Macintosh HD                   C12DDCC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20" y="2900214"/>
              <a:ext cx="2626869" cy="196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7020" y="3789236"/>
              <a:ext cx="788234" cy="369332"/>
            </a:xfrm>
            <a:prstGeom prst="rect">
              <a:avLst/>
            </a:prstGeom>
            <a:noFill/>
          </p:spPr>
          <p:txBody>
            <a:bodyPr wrap="none" rtlCol="0">
              <a:spAutoFit/>
            </a:bodyPr>
            <a:lstStyle/>
            <a:p>
              <a:r>
                <a:rPr lang="en-US" b="1" dirty="0" smtClean="0">
                  <a:solidFill>
                    <a:srgbClr val="FF0000"/>
                  </a:solidFill>
                </a:rPr>
                <a:t>SKEKB</a:t>
              </a:r>
              <a:endParaRPr lang="en-US" b="1" dirty="0">
                <a:solidFill>
                  <a:srgbClr val="FF0000"/>
                </a:solidFill>
              </a:endParaRPr>
            </a:p>
          </p:txBody>
        </p:sp>
      </p:grpSp>
      <p:sp>
        <p:nvSpPr>
          <p:cNvPr id="8" name="Slide Number Placeholder 7"/>
          <p:cNvSpPr>
            <a:spLocks noGrp="1"/>
          </p:cNvSpPr>
          <p:nvPr>
            <p:ph type="sldNum" sz="quarter" idx="12"/>
          </p:nvPr>
        </p:nvSpPr>
        <p:spPr/>
        <p:txBody>
          <a:bodyPr/>
          <a:lstStyle/>
          <a:p>
            <a:fld id="{679A2F6C-EB47-8E48-9100-153391A91E0C}" type="slidenum">
              <a:rPr lang="en-US" smtClean="0"/>
              <a:pPr/>
              <a:t>2</a:t>
            </a:fld>
            <a:endParaRPr lang="en-US"/>
          </a:p>
        </p:txBody>
      </p:sp>
      <p:grpSp>
        <p:nvGrpSpPr>
          <p:cNvPr id="11" name="Group 10"/>
          <p:cNvGrpSpPr/>
          <p:nvPr/>
        </p:nvGrpSpPr>
        <p:grpSpPr>
          <a:xfrm>
            <a:off x="3029570" y="926649"/>
            <a:ext cx="2779541" cy="1159456"/>
            <a:chOff x="3029570" y="926649"/>
            <a:chExt cx="2779541" cy="1159456"/>
          </a:xfrm>
        </p:grpSpPr>
        <p:pic>
          <p:nvPicPr>
            <p:cNvPr id="84" name="Picture 83"/>
            <p:cNvPicPr>
              <a:picLocks noChangeAspect="1"/>
            </p:cNvPicPr>
            <p:nvPr/>
          </p:nvPicPr>
          <p:blipFill>
            <a:blip r:embed="rId6"/>
            <a:stretch>
              <a:fillRect/>
            </a:stretch>
          </p:blipFill>
          <p:spPr>
            <a:xfrm>
              <a:off x="3029570" y="926649"/>
              <a:ext cx="2752081" cy="1159456"/>
            </a:xfrm>
            <a:prstGeom prst="rect">
              <a:avLst/>
            </a:prstGeom>
          </p:spPr>
        </p:pic>
        <p:sp>
          <p:nvSpPr>
            <p:cNvPr id="9" name="TextBox 8"/>
            <p:cNvSpPr txBox="1"/>
            <p:nvPr/>
          </p:nvSpPr>
          <p:spPr>
            <a:xfrm>
              <a:off x="4981090" y="926649"/>
              <a:ext cx="828021" cy="369332"/>
            </a:xfrm>
            <a:prstGeom prst="rect">
              <a:avLst/>
            </a:prstGeom>
            <a:noFill/>
          </p:spPr>
          <p:txBody>
            <a:bodyPr wrap="none" rtlCol="0">
              <a:spAutoFit/>
            </a:bodyPr>
            <a:lstStyle/>
            <a:p>
              <a:r>
                <a:rPr lang="en-US" altLang="zh-CN" dirty="0" smtClean="0">
                  <a:solidFill>
                    <a:srgbClr val="FF0000"/>
                  </a:solidFill>
                </a:rPr>
                <a:t>DAFNE</a:t>
              </a:r>
              <a:endParaRPr lang="en-US" dirty="0">
                <a:solidFill>
                  <a:srgbClr val="FF0000"/>
                </a:solidFill>
              </a:endParaRPr>
            </a:p>
          </p:txBody>
        </p:sp>
      </p:grpSp>
      <p:pic>
        <p:nvPicPr>
          <p:cNvPr id="92" name="Picture 91"/>
          <p:cNvPicPr>
            <a:picLocks noChangeAspect="1"/>
          </p:cNvPicPr>
          <p:nvPr/>
        </p:nvPicPr>
        <p:blipFill>
          <a:blip r:embed="rId7"/>
          <a:stretch>
            <a:fillRect/>
          </a:stretch>
        </p:blipFill>
        <p:spPr>
          <a:xfrm>
            <a:off x="18328" y="926649"/>
            <a:ext cx="2542268" cy="2288041"/>
          </a:xfrm>
          <a:prstGeom prst="rect">
            <a:avLst/>
          </a:prstGeom>
        </p:spPr>
      </p:pic>
      <p:grpSp>
        <p:nvGrpSpPr>
          <p:cNvPr id="105" name="Group 104"/>
          <p:cNvGrpSpPr/>
          <p:nvPr/>
        </p:nvGrpSpPr>
        <p:grpSpPr>
          <a:xfrm>
            <a:off x="2892429" y="2533484"/>
            <a:ext cx="822342" cy="835487"/>
            <a:chOff x="2892429" y="2533484"/>
            <a:chExt cx="822342" cy="835487"/>
          </a:xfrm>
        </p:grpSpPr>
        <p:sp>
          <p:nvSpPr>
            <p:cNvPr id="60" name="Rectangle 59"/>
            <p:cNvSpPr/>
            <p:nvPr/>
          </p:nvSpPr>
          <p:spPr>
            <a:xfrm>
              <a:off x="3303600" y="2951760"/>
              <a:ext cx="411171" cy="417211"/>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a:xfrm>
              <a:off x="2892429" y="2951151"/>
              <a:ext cx="411171" cy="417211"/>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p:nvSpPr>
          <p:spPr>
            <a:xfrm>
              <a:off x="2892429" y="2533484"/>
              <a:ext cx="411171" cy="417211"/>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5" name="Group 124"/>
          <p:cNvGrpSpPr/>
          <p:nvPr/>
        </p:nvGrpSpPr>
        <p:grpSpPr>
          <a:xfrm>
            <a:off x="4292823" y="3216069"/>
            <a:ext cx="1628048" cy="787509"/>
            <a:chOff x="4292823" y="3216069"/>
            <a:chExt cx="1628048" cy="787509"/>
          </a:xfrm>
        </p:grpSpPr>
        <p:sp>
          <p:nvSpPr>
            <p:cNvPr id="126" name="Oval 12"/>
            <p:cNvSpPr/>
            <p:nvPr/>
          </p:nvSpPr>
          <p:spPr>
            <a:xfrm>
              <a:off x="4292823" y="3389599"/>
              <a:ext cx="565710" cy="54087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5020755" y="3216069"/>
              <a:ext cx="900116" cy="787509"/>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6476784" y="913025"/>
            <a:ext cx="2645199" cy="2231823"/>
            <a:chOff x="6476784" y="913025"/>
            <a:chExt cx="2645199" cy="2231823"/>
          </a:xfrm>
        </p:grpSpPr>
        <p:grpSp>
          <p:nvGrpSpPr>
            <p:cNvPr id="93" name="Group 16"/>
            <p:cNvGrpSpPr>
              <a:grpSpLocks/>
            </p:cNvGrpSpPr>
            <p:nvPr/>
          </p:nvGrpSpPr>
          <p:grpSpPr bwMode="auto">
            <a:xfrm>
              <a:off x="6476784" y="913025"/>
              <a:ext cx="2473897" cy="2231823"/>
              <a:chOff x="336" y="762"/>
              <a:chExt cx="3850" cy="3696"/>
            </a:xfrm>
          </p:grpSpPr>
          <p:pic>
            <p:nvPicPr>
              <p:cNvPr id="94" name="Picture 3" descr="antechamber-011225-1"/>
              <p:cNvPicPr>
                <a:picLocks noChangeAspect="1" noChangeArrowheads="1"/>
              </p:cNvPicPr>
              <p:nvPr/>
            </p:nvPicPr>
            <p:blipFill>
              <a:blip r:embed="rId8"/>
              <a:srcRect/>
              <a:stretch>
                <a:fillRect/>
              </a:stretch>
            </p:blipFill>
            <p:spPr bwMode="auto">
              <a:xfrm>
                <a:off x="336" y="864"/>
                <a:ext cx="3850" cy="3594"/>
              </a:xfrm>
              <a:prstGeom prst="rect">
                <a:avLst/>
              </a:prstGeom>
              <a:noFill/>
              <a:ln w="38100">
                <a:noFill/>
                <a:miter lim="800000"/>
                <a:headEnd/>
                <a:tailEnd/>
              </a:ln>
            </p:spPr>
          </p:pic>
          <p:sp>
            <p:nvSpPr>
              <p:cNvPr id="95" name="Oval 4"/>
              <p:cNvSpPr>
                <a:spLocks noChangeArrowheads="1"/>
              </p:cNvSpPr>
              <p:nvPr/>
            </p:nvSpPr>
            <p:spPr bwMode="auto">
              <a:xfrm>
                <a:off x="2437" y="762"/>
                <a:ext cx="390" cy="435"/>
              </a:xfrm>
              <a:prstGeom prst="ellipse">
                <a:avLst/>
              </a:prstGeom>
              <a:solidFill>
                <a:srgbClr val="FFCCFF">
                  <a:alpha val="50000"/>
                </a:srgbClr>
              </a:solidFill>
              <a:ln w="12700">
                <a:solidFill>
                  <a:srgbClr val="0000FF"/>
                </a:solidFill>
                <a:round/>
                <a:headEnd/>
                <a:tailEnd/>
              </a:ln>
              <a:effectLst/>
            </p:spPr>
            <p:txBody>
              <a:bodyPr wrap="none" anchor="ctr">
                <a:prstTxWarp prst="textNoShape">
                  <a:avLst/>
                </a:prstTxWarp>
              </a:bodyPr>
              <a:lstStyle/>
              <a:p>
                <a:endParaRPr lang="en-US"/>
              </a:p>
            </p:txBody>
          </p:sp>
          <p:pic>
            <p:nvPicPr>
              <p:cNvPr id="96" name="Picture 7" descr="BES3_2_0211 (2)"/>
              <p:cNvPicPr>
                <a:picLocks noChangeAspect="1" noChangeArrowheads="1"/>
              </p:cNvPicPr>
              <p:nvPr/>
            </p:nvPicPr>
            <p:blipFill>
              <a:blip r:embed="rId9"/>
              <a:srcRect/>
              <a:stretch>
                <a:fillRect/>
              </a:stretch>
            </p:blipFill>
            <p:spPr bwMode="auto">
              <a:xfrm>
                <a:off x="1121" y="1632"/>
                <a:ext cx="2291" cy="1969"/>
              </a:xfrm>
              <a:prstGeom prst="rect">
                <a:avLst/>
              </a:prstGeom>
              <a:noFill/>
            </p:spPr>
          </p:pic>
          <p:sp>
            <p:nvSpPr>
              <p:cNvPr id="97" name="Line 8"/>
              <p:cNvSpPr>
                <a:spLocks noChangeShapeType="1"/>
              </p:cNvSpPr>
              <p:nvPr/>
            </p:nvSpPr>
            <p:spPr bwMode="auto">
              <a:xfrm>
                <a:off x="2230" y="3604"/>
                <a:ext cx="0" cy="653"/>
              </a:xfrm>
              <a:prstGeom prst="line">
                <a:avLst/>
              </a:prstGeom>
              <a:noFill/>
              <a:ln w="76200">
                <a:solidFill>
                  <a:srgbClr val="9933FF"/>
                </a:solidFill>
                <a:prstDash val="sysDot"/>
                <a:round/>
                <a:headEnd/>
                <a:tailEnd type="stealth" w="med" len="med"/>
              </a:ln>
              <a:effectLst/>
            </p:spPr>
            <p:txBody>
              <a:bodyPr wrap="none" anchor="ctr">
                <a:prstTxWarp prst="textNoShape">
                  <a:avLst/>
                </a:prstTxWarp>
              </a:bodyPr>
              <a:lstStyle/>
              <a:p>
                <a:endParaRPr lang="en-US"/>
              </a:p>
            </p:txBody>
          </p:sp>
          <p:sp>
            <p:nvSpPr>
              <p:cNvPr id="98" name="Oval 9"/>
              <p:cNvSpPr>
                <a:spLocks noChangeArrowheads="1"/>
              </p:cNvSpPr>
              <p:nvPr/>
            </p:nvSpPr>
            <p:spPr bwMode="auto">
              <a:xfrm>
                <a:off x="3022" y="3971"/>
                <a:ext cx="390" cy="435"/>
              </a:xfrm>
              <a:prstGeom prst="ellipse">
                <a:avLst/>
              </a:prstGeom>
              <a:solidFill>
                <a:srgbClr val="FFCCFF">
                  <a:alpha val="50000"/>
                </a:srgbClr>
              </a:solidFill>
              <a:ln w="12700">
                <a:solidFill>
                  <a:srgbClr val="0000FF"/>
                </a:solidFill>
                <a:round/>
                <a:headEnd/>
                <a:tailEnd/>
              </a:ln>
              <a:effectLst/>
            </p:spPr>
            <p:txBody>
              <a:bodyPr wrap="none" anchor="ctr">
                <a:prstTxWarp prst="textNoShape">
                  <a:avLst/>
                </a:prstTxWarp>
              </a:bodyPr>
              <a:lstStyle/>
              <a:p>
                <a:endParaRPr lang="en-US"/>
              </a:p>
            </p:txBody>
          </p:sp>
          <p:sp>
            <p:nvSpPr>
              <p:cNvPr id="99" name="Oval 11"/>
              <p:cNvSpPr>
                <a:spLocks noChangeArrowheads="1"/>
              </p:cNvSpPr>
              <p:nvPr/>
            </p:nvSpPr>
            <p:spPr bwMode="auto">
              <a:xfrm>
                <a:off x="1657" y="762"/>
                <a:ext cx="390" cy="435"/>
              </a:xfrm>
              <a:prstGeom prst="ellipse">
                <a:avLst/>
              </a:prstGeom>
              <a:solidFill>
                <a:srgbClr val="FFCCFF">
                  <a:alpha val="50000"/>
                </a:srgbClr>
              </a:solidFill>
              <a:ln w="12700">
                <a:solidFill>
                  <a:srgbClr val="0000FF"/>
                </a:solidFill>
                <a:round/>
                <a:headEnd/>
                <a:tailEnd/>
              </a:ln>
              <a:effectLst/>
            </p:spPr>
            <p:txBody>
              <a:bodyPr wrap="none" anchor="ctr">
                <a:prstTxWarp prst="textNoShape">
                  <a:avLst/>
                </a:prstTxWarp>
              </a:bodyPr>
              <a:lstStyle/>
              <a:p>
                <a:endParaRPr lang="en-US"/>
              </a:p>
            </p:txBody>
          </p:sp>
        </p:grpSp>
        <p:sp>
          <p:nvSpPr>
            <p:cNvPr id="2" name="TextBox 1"/>
            <p:cNvSpPr txBox="1"/>
            <p:nvPr/>
          </p:nvSpPr>
          <p:spPr>
            <a:xfrm>
              <a:off x="8450004" y="917631"/>
              <a:ext cx="671979" cy="369332"/>
            </a:xfrm>
            <a:prstGeom prst="rect">
              <a:avLst/>
            </a:prstGeom>
            <a:noFill/>
          </p:spPr>
          <p:txBody>
            <a:bodyPr wrap="none" rtlCol="0">
              <a:spAutoFit/>
            </a:bodyPr>
            <a:lstStyle/>
            <a:p>
              <a:r>
                <a:rPr lang="en-US" b="1" dirty="0" smtClean="0">
                  <a:solidFill>
                    <a:srgbClr val="FF0000"/>
                  </a:solidFill>
                </a:rPr>
                <a:t>BEPC</a:t>
              </a:r>
              <a:endParaRPr lang="en-US" b="1" dirty="0">
                <a:solidFill>
                  <a:srgbClr val="FF0000"/>
                </a:solidFill>
              </a:endParaRPr>
            </a:p>
          </p:txBody>
        </p:sp>
      </p:grpSp>
      <p:pic>
        <p:nvPicPr>
          <p:cNvPr id="39" name="Picture 38"/>
          <p:cNvPicPr>
            <a:picLocks noChangeAspect="1"/>
          </p:cNvPicPr>
          <p:nvPr/>
        </p:nvPicPr>
        <p:blipFill>
          <a:blip r:embed="rId10"/>
          <a:stretch>
            <a:fillRect/>
          </a:stretch>
        </p:blipFill>
        <p:spPr>
          <a:xfrm>
            <a:off x="5091145" y="5326419"/>
            <a:ext cx="2122669" cy="1562349"/>
          </a:xfrm>
          <a:prstGeom prst="rect">
            <a:avLst/>
          </a:prstGeom>
        </p:spPr>
      </p:pic>
      <p:sp>
        <p:nvSpPr>
          <p:cNvPr id="40" name="Rectangle 39"/>
          <p:cNvSpPr/>
          <p:nvPr/>
        </p:nvSpPr>
        <p:spPr>
          <a:xfrm>
            <a:off x="2892428" y="2541406"/>
            <a:ext cx="861229" cy="787509"/>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2892429" y="2556940"/>
            <a:ext cx="1320867" cy="787509"/>
            <a:chOff x="4292822" y="2222026"/>
            <a:chExt cx="1302875" cy="787509"/>
          </a:xfrm>
        </p:grpSpPr>
        <p:sp>
          <p:nvSpPr>
            <p:cNvPr id="44" name="Rectangle 43"/>
            <p:cNvSpPr/>
            <p:nvPr/>
          </p:nvSpPr>
          <p:spPr>
            <a:xfrm>
              <a:off x="4292822" y="2222026"/>
              <a:ext cx="849829" cy="787509"/>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5142651" y="2627350"/>
              <a:ext cx="453046" cy="379883"/>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7" name="Rectangle 46"/>
          <p:cNvSpPr/>
          <p:nvPr/>
        </p:nvSpPr>
        <p:spPr>
          <a:xfrm>
            <a:off x="2892428" y="2533484"/>
            <a:ext cx="1288448" cy="787509"/>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图片 4"/>
          <p:cNvPicPr>
            <a:picLocks noChangeAspect="1"/>
          </p:cNvPicPr>
          <p:nvPr/>
        </p:nvPicPr>
        <p:blipFill>
          <a:blip r:embed="rId11"/>
          <a:stretch>
            <a:fillRect/>
          </a:stretch>
        </p:blipFill>
        <p:spPr>
          <a:xfrm>
            <a:off x="-3360" y="5101929"/>
            <a:ext cx="2688231" cy="1764152"/>
          </a:xfrm>
          <a:prstGeom prst="rect">
            <a:avLst/>
          </a:prstGeom>
        </p:spPr>
      </p:pic>
      <p:pic>
        <p:nvPicPr>
          <p:cNvPr id="42" name="Picture 41"/>
          <p:cNvPicPr>
            <a:picLocks noChangeAspect="1"/>
          </p:cNvPicPr>
          <p:nvPr/>
        </p:nvPicPr>
        <p:blipFill rotWithShape="1">
          <a:blip r:embed="rId12">
            <a:extLst>
              <a:ext uri="{28A0092B-C50C-407E-A947-70E740481C1C}">
                <a14:useLocalDpi xmlns:a14="http://schemas.microsoft.com/office/drawing/2010/main" val="0"/>
              </a:ext>
            </a:extLst>
          </a:blip>
          <a:srcRect l="5568" r="-173"/>
          <a:stretch/>
        </p:blipFill>
        <p:spPr>
          <a:xfrm>
            <a:off x="7213814" y="4804860"/>
            <a:ext cx="1938705" cy="2053139"/>
          </a:xfrm>
          <a:prstGeom prst="rect">
            <a:avLst/>
          </a:prstGeom>
        </p:spPr>
      </p:pic>
      <p:pic>
        <p:nvPicPr>
          <p:cNvPr id="43" name="Picture 42"/>
          <p:cNvPicPr>
            <a:picLocks noChangeAspect="1"/>
          </p:cNvPicPr>
          <p:nvPr/>
        </p:nvPicPr>
        <p:blipFill>
          <a:blip r:embed="rId13"/>
          <a:stretch>
            <a:fillRect/>
          </a:stretch>
        </p:blipFill>
        <p:spPr>
          <a:xfrm>
            <a:off x="2684871" y="5296677"/>
            <a:ext cx="2448113" cy="1880399"/>
          </a:xfrm>
          <a:prstGeom prst="rect">
            <a:avLst/>
          </a:prstGeom>
        </p:spPr>
      </p:pic>
    </p:spTree>
    <p:extLst>
      <p:ext uri="{BB962C8B-B14F-4D97-AF65-F5344CB8AC3E}">
        <p14:creationId xmlns:p14="http://schemas.microsoft.com/office/powerpoint/2010/main" val="2451760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checkerboard(across)">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05"/>
                                        </p:tgtEl>
                                        <p:attrNameLst>
                                          <p:attrName>ppt_x</p:attrName>
                                        </p:attrNameLst>
                                      </p:cBhvr>
                                      <p:tavLst>
                                        <p:tav tm="0">
                                          <p:val>
                                            <p:strVal val="ppt_x"/>
                                          </p:val>
                                        </p:tav>
                                        <p:tav tm="100000">
                                          <p:val>
                                            <p:strVal val="ppt_x"/>
                                          </p:val>
                                        </p:tav>
                                      </p:tavLst>
                                    </p:anim>
                                    <p:anim calcmode="lin" valueType="num">
                                      <p:cBhvr additive="base">
                                        <p:cTn id="17" dur="500"/>
                                        <p:tgtEl>
                                          <p:spTgt spid="105"/>
                                        </p:tgtEl>
                                        <p:attrNameLst>
                                          <p:attrName>ppt_y</p:attrName>
                                        </p:attrNameLst>
                                      </p:cBhvr>
                                      <p:tavLst>
                                        <p:tav tm="0">
                                          <p:val>
                                            <p:strVal val="ppt_y"/>
                                          </p:val>
                                        </p:tav>
                                        <p:tav tm="100000">
                                          <p:val>
                                            <p:strVal val="1+ppt_h/2"/>
                                          </p:val>
                                        </p:tav>
                                      </p:tavLst>
                                    </p:anim>
                                    <p:set>
                                      <p:cBhvr>
                                        <p:cTn id="18" dur="1" fill="hold">
                                          <p:stCondLst>
                                            <p:cond delay="499"/>
                                          </p:stCondLst>
                                        </p:cTn>
                                        <p:tgtEl>
                                          <p:spTgt spid="10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checkerboard(across)">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92"/>
                                        </p:tgtEl>
                                        <p:attrNameLst>
                                          <p:attrName>style.visibility</p:attrName>
                                        </p:attrNameLst>
                                      </p:cBhvr>
                                      <p:to>
                                        <p:strVal val="visible"/>
                                      </p:to>
                                    </p:set>
                                    <p:animEffect transition="in" filter="checkerboard(across)">
                                      <p:cBhvr>
                                        <p:cTn id="28" dur="500"/>
                                        <p:tgtEl>
                                          <p:spTgt spid="92"/>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grpId="1" nodeType="clickEffect">
                                  <p:stCondLst>
                                    <p:cond delay="0"/>
                                  </p:stCondLst>
                                  <p:childTnLst>
                                    <p:anim calcmode="lin" valueType="num">
                                      <p:cBhvr additive="base">
                                        <p:cTn id="37" dur="500"/>
                                        <p:tgtEl>
                                          <p:spTgt spid="40"/>
                                        </p:tgtEl>
                                        <p:attrNameLst>
                                          <p:attrName>ppt_x</p:attrName>
                                        </p:attrNameLst>
                                      </p:cBhvr>
                                      <p:tavLst>
                                        <p:tav tm="0">
                                          <p:val>
                                            <p:strVal val="ppt_x"/>
                                          </p:val>
                                        </p:tav>
                                        <p:tav tm="100000">
                                          <p:val>
                                            <p:strVal val="ppt_x"/>
                                          </p:val>
                                        </p:tav>
                                      </p:tavLst>
                                    </p:anim>
                                    <p:anim calcmode="lin" valueType="num">
                                      <p:cBhvr additive="base">
                                        <p:cTn id="38" dur="500"/>
                                        <p:tgtEl>
                                          <p:spTgt spid="40"/>
                                        </p:tgtEl>
                                        <p:attrNameLst>
                                          <p:attrName>ppt_y</p:attrName>
                                        </p:attrNameLst>
                                      </p:cBhvr>
                                      <p:tavLst>
                                        <p:tav tm="0">
                                          <p:val>
                                            <p:strVal val="ppt_y"/>
                                          </p:val>
                                        </p:tav>
                                        <p:tav tm="100000">
                                          <p:val>
                                            <p:strVal val="1+ppt_h/2"/>
                                          </p:val>
                                        </p:tav>
                                      </p:tavLst>
                                    </p:anim>
                                    <p:set>
                                      <p:cBhvr>
                                        <p:cTn id="39" dur="1" fill="hold">
                                          <p:stCondLst>
                                            <p:cond delay="499"/>
                                          </p:stCondLst>
                                        </p:cTn>
                                        <p:tgtEl>
                                          <p:spTgt spid="4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checkerboard(across)">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checkerboard(across)">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nodeType="clickEffect">
                                  <p:stCondLst>
                                    <p:cond delay="0"/>
                                  </p:stCondLst>
                                  <p:childTnLst>
                                    <p:anim calcmode="lin" valueType="num">
                                      <p:cBhvr additive="base">
                                        <p:cTn id="53" dur="500"/>
                                        <p:tgtEl>
                                          <p:spTgt spid="10"/>
                                        </p:tgtEl>
                                        <p:attrNameLst>
                                          <p:attrName>ppt_x</p:attrName>
                                        </p:attrNameLst>
                                      </p:cBhvr>
                                      <p:tavLst>
                                        <p:tav tm="0">
                                          <p:val>
                                            <p:strVal val="ppt_x"/>
                                          </p:val>
                                        </p:tav>
                                        <p:tav tm="100000">
                                          <p:val>
                                            <p:strVal val="ppt_x"/>
                                          </p:val>
                                        </p:tav>
                                      </p:tavLst>
                                    </p:anim>
                                    <p:anim calcmode="lin" valueType="num">
                                      <p:cBhvr additive="base">
                                        <p:cTn id="54" dur="500"/>
                                        <p:tgtEl>
                                          <p:spTgt spid="10"/>
                                        </p:tgtEl>
                                        <p:attrNameLst>
                                          <p:attrName>ppt_y</p:attrName>
                                        </p:attrNameLst>
                                      </p:cBhvr>
                                      <p:tavLst>
                                        <p:tav tm="0">
                                          <p:val>
                                            <p:strVal val="ppt_y"/>
                                          </p:val>
                                        </p:tav>
                                        <p:tav tm="100000">
                                          <p:val>
                                            <p:strVal val="1+ppt_h/2"/>
                                          </p:val>
                                        </p:tav>
                                      </p:tavLst>
                                    </p:anim>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checkerboard(across)">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nodeType="clickEffect">
                                  <p:stCondLst>
                                    <p:cond delay="0"/>
                                  </p:stCondLst>
                                  <p:childTnLst>
                                    <p:set>
                                      <p:cBhvr>
                                        <p:cTn id="64" dur="1" fill="hold">
                                          <p:stCondLst>
                                            <p:cond delay="0"/>
                                          </p:stCondLst>
                                        </p:cTn>
                                        <p:tgtEl>
                                          <p:spTgt spid="125"/>
                                        </p:tgtEl>
                                        <p:attrNameLst>
                                          <p:attrName>style.visibility</p:attrName>
                                        </p:attrNameLst>
                                      </p:cBhvr>
                                      <p:to>
                                        <p:strVal val="visible"/>
                                      </p:to>
                                    </p:set>
                                    <p:animEffect transition="in" filter="checkerboard(across)">
                                      <p:cBhvr>
                                        <p:cTn id="65" dur="500"/>
                                        <p:tgtEl>
                                          <p:spTgt spid="125"/>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checkerboard(across)">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41"/>
                                        </p:tgtEl>
                                        <p:attrNameLst>
                                          <p:attrName>style.visibility</p:attrName>
                                        </p:attrNameLst>
                                      </p:cBhvr>
                                      <p:to>
                                        <p:strVal val="visible"/>
                                      </p:to>
                                    </p:set>
                                    <p:anim calcmode="lin" valueType="num">
                                      <p:cBhvr additive="base">
                                        <p:cTn id="75" dur="500" fill="hold"/>
                                        <p:tgtEl>
                                          <p:spTgt spid="41"/>
                                        </p:tgtEl>
                                        <p:attrNameLst>
                                          <p:attrName>ppt_x</p:attrName>
                                        </p:attrNameLst>
                                      </p:cBhvr>
                                      <p:tavLst>
                                        <p:tav tm="0">
                                          <p:val>
                                            <p:strVal val="#ppt_x"/>
                                          </p:val>
                                        </p:tav>
                                        <p:tav tm="100000">
                                          <p:val>
                                            <p:strVal val="#ppt_x"/>
                                          </p:val>
                                        </p:tav>
                                      </p:tavLst>
                                    </p:anim>
                                    <p:anim calcmode="lin" valueType="num">
                                      <p:cBhvr additive="base">
                                        <p:cTn id="7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5" presetClass="entr" presetSubtype="10"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checkerboard(across)">
                                      <p:cBhvr>
                                        <p:cTn id="81" dur="500"/>
                                        <p:tgtEl>
                                          <p:spTgt spid="43"/>
                                        </p:tgtEl>
                                      </p:cBhvr>
                                    </p:animEffect>
                                  </p:childTnLst>
                                </p:cTn>
                              </p:par>
                            </p:childTnLst>
                          </p:cTn>
                        </p:par>
                      </p:childTnLst>
                    </p:cTn>
                  </p:par>
                  <p:par>
                    <p:cTn id="82" fill="hold">
                      <p:stCondLst>
                        <p:cond delay="indefinite"/>
                      </p:stCondLst>
                      <p:childTnLst>
                        <p:par>
                          <p:cTn id="83" fill="hold">
                            <p:stCondLst>
                              <p:cond delay="0"/>
                            </p:stCondLst>
                            <p:childTnLst>
                              <p:par>
                                <p:cTn id="84" presetID="5" presetClass="entr" presetSubtype="10" fill="hold" nodeType="click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checkerboard(across)">
                                      <p:cBhvr>
                                        <p:cTn id="86" dur="500"/>
                                        <p:tgtEl>
                                          <p:spTgt spid="39"/>
                                        </p:tgtEl>
                                      </p:cBhvr>
                                    </p:animEffect>
                                  </p:childTnLst>
                                </p:cTn>
                              </p:par>
                            </p:childTnLst>
                          </p:cTn>
                        </p:par>
                      </p:childTnLst>
                    </p:cTn>
                  </p:par>
                  <p:par>
                    <p:cTn id="87" fill="hold">
                      <p:stCondLst>
                        <p:cond delay="indefinite"/>
                      </p:stCondLst>
                      <p:childTnLst>
                        <p:par>
                          <p:cTn id="88" fill="hold">
                            <p:stCondLst>
                              <p:cond delay="0"/>
                            </p:stCondLst>
                            <p:childTnLst>
                              <p:par>
                                <p:cTn id="89" presetID="5" presetClass="entr" presetSubtype="1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checkerboard(across)">
                                      <p:cBhvr>
                                        <p:cTn id="9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b="1" dirty="0" smtClean="0">
                <a:latin typeface="+mn-lt"/>
                <a:ea typeface="华文楷体"/>
                <a:cs typeface="华文楷体"/>
              </a:rPr>
              <a:t>STCF</a:t>
            </a:r>
            <a:endParaRPr lang="en-US" b="1" dirty="0">
              <a:latin typeface="+mn-lt"/>
              <a:ea typeface="华文楷体"/>
              <a:cs typeface="华文楷体"/>
            </a:endParaRPr>
          </a:p>
        </p:txBody>
      </p:sp>
      <p:sp>
        <p:nvSpPr>
          <p:cNvPr id="4" name="Slide Number Placeholder 3"/>
          <p:cNvSpPr>
            <a:spLocks noGrp="1"/>
          </p:cNvSpPr>
          <p:nvPr>
            <p:ph type="sldNum" sz="quarter" idx="12"/>
          </p:nvPr>
        </p:nvSpPr>
        <p:spPr/>
        <p:txBody>
          <a:bodyPr/>
          <a:lstStyle/>
          <a:p>
            <a:fld id="{C973300C-797F-D148-A78D-320196FBAF04}" type="slidenum">
              <a:rPr lang="en-US" smtClean="0"/>
              <a:t>20</a:t>
            </a:fld>
            <a:endParaRPr lang="en-US"/>
          </a:p>
        </p:txBody>
      </p:sp>
      <p:sp>
        <p:nvSpPr>
          <p:cNvPr id="6" name="TextBox 5"/>
          <p:cNvSpPr txBox="1"/>
          <p:nvPr/>
        </p:nvSpPr>
        <p:spPr>
          <a:xfrm>
            <a:off x="1089870" y="1119394"/>
            <a:ext cx="6926672" cy="1384995"/>
          </a:xfrm>
          <a:prstGeom prst="rect">
            <a:avLst/>
          </a:prstGeom>
          <a:noFill/>
        </p:spPr>
        <p:txBody>
          <a:bodyPr wrap="square" rtlCol="0">
            <a:spAutoFit/>
          </a:bodyPr>
          <a:lstStyle/>
          <a:p>
            <a:pPr marL="285750" indent="-285750" algn="ctr">
              <a:buFont typeface="Arial"/>
              <a:buChar char="•"/>
            </a:pPr>
            <a:r>
              <a:rPr lang="en-US" altLang="zh-CN" sz="2800" b="1" dirty="0" err="1" smtClean="0">
                <a:ea typeface="华文楷体"/>
                <a:cs typeface="华文楷体"/>
              </a:rPr>
              <a:t>E</a:t>
            </a:r>
            <a:r>
              <a:rPr lang="en-US" altLang="zh-CN" sz="2800" b="1" baseline="-25000" dirty="0" err="1" smtClean="0">
                <a:ea typeface="华文楷体"/>
                <a:cs typeface="华文楷体"/>
              </a:rPr>
              <a:t>cm</a:t>
            </a:r>
            <a:r>
              <a:rPr lang="en-US" altLang="zh-CN" sz="2800" b="1" dirty="0" smtClean="0">
                <a:ea typeface="华文楷体"/>
                <a:cs typeface="华文楷体"/>
              </a:rPr>
              <a:t>= </a:t>
            </a:r>
            <a:r>
              <a:rPr lang="en-US" sz="2800" b="1" dirty="0" smtClean="0">
                <a:ea typeface="华文楷体"/>
                <a:cs typeface="华文楷体"/>
              </a:rPr>
              <a:t>2</a:t>
            </a:r>
            <a:r>
              <a:rPr lang="en-US" sz="2800" b="1" dirty="0">
                <a:ea typeface="华文楷体"/>
                <a:cs typeface="华文楷体"/>
              </a:rPr>
              <a:t>-7 </a:t>
            </a:r>
            <a:r>
              <a:rPr lang="en-US" sz="2800" b="1" dirty="0" err="1">
                <a:ea typeface="华文楷体"/>
                <a:cs typeface="华文楷体"/>
              </a:rPr>
              <a:t>GeV</a:t>
            </a:r>
            <a:r>
              <a:rPr lang="en-US" sz="2800" b="1" dirty="0">
                <a:ea typeface="华文楷体"/>
                <a:cs typeface="华文楷体"/>
              </a:rPr>
              <a:t>, L</a:t>
            </a:r>
            <a:r>
              <a:rPr lang="en-US" altLang="zh-CN" sz="2800" b="1" dirty="0" smtClean="0">
                <a:ea typeface="华文楷体"/>
                <a:cs typeface="华文楷体"/>
              </a:rPr>
              <a:t>: 0.5×</a:t>
            </a:r>
            <a:r>
              <a:rPr lang="en-US" sz="2800" b="1" dirty="0" smtClean="0">
                <a:ea typeface="华文楷体"/>
                <a:cs typeface="华文楷体"/>
              </a:rPr>
              <a:t>10</a:t>
            </a:r>
            <a:r>
              <a:rPr lang="en-US" sz="2800" b="1" baseline="30000" dirty="0" smtClean="0">
                <a:ea typeface="华文楷体"/>
                <a:cs typeface="华文楷体"/>
              </a:rPr>
              <a:t>35</a:t>
            </a:r>
            <a:r>
              <a:rPr lang="en-US" sz="2800" b="1" dirty="0" smtClean="0">
                <a:ea typeface="华文楷体"/>
                <a:cs typeface="华文楷体"/>
              </a:rPr>
              <a:t> </a:t>
            </a:r>
            <a:r>
              <a:rPr lang="en-US" sz="2800" b="1" dirty="0">
                <a:ea typeface="华文楷体"/>
                <a:cs typeface="华文楷体"/>
              </a:rPr>
              <a:t>cm</a:t>
            </a:r>
            <a:r>
              <a:rPr lang="en-US" sz="2800" b="1" baseline="30000" dirty="0">
                <a:ea typeface="华文楷体"/>
                <a:cs typeface="华文楷体"/>
              </a:rPr>
              <a:t>-2 </a:t>
            </a:r>
            <a:r>
              <a:rPr lang="en-US" sz="2800" b="1" dirty="0">
                <a:ea typeface="华文楷体"/>
                <a:cs typeface="华文楷体"/>
              </a:rPr>
              <a:t>s</a:t>
            </a:r>
            <a:r>
              <a:rPr lang="en-US" sz="2800" b="1" baseline="30000" dirty="0">
                <a:ea typeface="华文楷体"/>
                <a:cs typeface="华文楷体"/>
              </a:rPr>
              <a:t>-</a:t>
            </a:r>
            <a:r>
              <a:rPr lang="en-US" sz="2800" b="1" baseline="30000" dirty="0" smtClean="0">
                <a:ea typeface="华文楷体"/>
                <a:cs typeface="华文楷体"/>
              </a:rPr>
              <a:t>1</a:t>
            </a:r>
            <a:r>
              <a:rPr lang="en-US" sz="2800" b="1" dirty="0" smtClean="0">
                <a:ea typeface="华文楷体"/>
                <a:cs typeface="华文楷体"/>
              </a:rPr>
              <a:t> </a:t>
            </a:r>
          </a:p>
          <a:p>
            <a:pPr marL="285750" indent="-285750" algn="ctr">
              <a:buFont typeface="Arial"/>
              <a:buChar char="•"/>
            </a:pPr>
            <a:r>
              <a:rPr lang="en-US" altLang="zh-CN" sz="2800" b="1" dirty="0" smtClean="0">
                <a:ea typeface="华文楷体"/>
                <a:cs typeface="华文楷体"/>
              </a:rPr>
              <a:t>Circumference : 600-1000</a:t>
            </a:r>
            <a:r>
              <a:rPr lang="en-US" sz="2800" b="1" dirty="0" smtClean="0">
                <a:ea typeface="华文楷体"/>
                <a:cs typeface="华文楷体"/>
              </a:rPr>
              <a:t> </a:t>
            </a:r>
            <a:r>
              <a:rPr lang="zh-CN" altLang="en-US" sz="2800" b="1" dirty="0" smtClean="0">
                <a:ea typeface="华文楷体"/>
                <a:cs typeface="华文楷体"/>
              </a:rPr>
              <a:t>米</a:t>
            </a:r>
            <a:endParaRPr lang="en-US" sz="2800" b="1" dirty="0" smtClean="0">
              <a:ea typeface="华文楷体"/>
              <a:cs typeface="华文楷体"/>
            </a:endParaRPr>
          </a:p>
          <a:p>
            <a:pPr marL="285750" indent="-285750" algn="ctr">
              <a:buFont typeface="Arial"/>
              <a:buChar char="•"/>
            </a:pPr>
            <a:r>
              <a:rPr lang="en-US" sz="2800" b="1" dirty="0" smtClean="0">
                <a:ea typeface="华文楷体"/>
                <a:cs typeface="华文楷体"/>
              </a:rPr>
              <a:t>Cost: ~5</a:t>
            </a:r>
            <a:r>
              <a:rPr lang="en-US" altLang="zh-CN" sz="2800" b="1" dirty="0" smtClean="0">
                <a:ea typeface="华文楷体"/>
                <a:cs typeface="华文楷体"/>
              </a:rPr>
              <a:t>0 </a:t>
            </a:r>
            <a:r>
              <a:rPr lang="zh-CN" altLang="en-US" sz="2800" b="1" dirty="0" smtClean="0">
                <a:ea typeface="华文楷体"/>
                <a:cs typeface="华文楷体"/>
              </a:rPr>
              <a:t>亿</a:t>
            </a:r>
            <a:r>
              <a:rPr lang="en-US" sz="2800" b="1" dirty="0" smtClean="0">
                <a:ea typeface="华文楷体"/>
                <a:cs typeface="华文楷体"/>
              </a:rPr>
              <a:t>  </a:t>
            </a:r>
            <a:endParaRPr lang="en-US" sz="2800" b="1" dirty="0">
              <a:ea typeface="华文楷体"/>
              <a:cs typeface="华文楷体"/>
            </a:endParaRPr>
          </a:p>
        </p:txBody>
      </p:sp>
      <p:grpSp>
        <p:nvGrpSpPr>
          <p:cNvPr id="70" name="Group 69"/>
          <p:cNvGrpSpPr/>
          <p:nvPr/>
        </p:nvGrpSpPr>
        <p:grpSpPr>
          <a:xfrm>
            <a:off x="726202" y="2877552"/>
            <a:ext cx="7567437" cy="2725410"/>
            <a:chOff x="1136365" y="2877552"/>
            <a:chExt cx="7567437" cy="2725410"/>
          </a:xfrm>
        </p:grpSpPr>
        <p:grpSp>
          <p:nvGrpSpPr>
            <p:cNvPr id="12" name="Group 11"/>
            <p:cNvGrpSpPr/>
            <p:nvPr/>
          </p:nvGrpSpPr>
          <p:grpSpPr>
            <a:xfrm>
              <a:off x="5420850" y="3048779"/>
              <a:ext cx="3282952" cy="2308044"/>
              <a:chOff x="1995198" y="3298485"/>
              <a:chExt cx="3282952" cy="2308044"/>
            </a:xfrm>
          </p:grpSpPr>
          <p:sp>
            <p:nvSpPr>
              <p:cNvPr id="8" name="Oval 7"/>
              <p:cNvSpPr/>
              <p:nvPr/>
            </p:nvSpPr>
            <p:spPr>
              <a:xfrm rot="10800000">
                <a:off x="1995198" y="3298485"/>
                <a:ext cx="3090728" cy="2308044"/>
              </a:xfrm>
              <a:prstGeom prst="ellipse">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187422" y="3298485"/>
                <a:ext cx="3090728" cy="2308044"/>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Can 14"/>
            <p:cNvSpPr/>
            <p:nvPr/>
          </p:nvSpPr>
          <p:spPr>
            <a:xfrm rot="16200000">
              <a:off x="6849314" y="2849006"/>
              <a:ext cx="342454" cy="399545"/>
            </a:xfrm>
            <a:prstGeom prst="can">
              <a:avLst/>
            </a:prstGeom>
            <a:solidFill>
              <a:srgbClr val="E000F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Arc 15"/>
            <p:cNvSpPr/>
            <p:nvPr/>
          </p:nvSpPr>
          <p:spPr>
            <a:xfrm>
              <a:off x="4601875" y="4275111"/>
              <a:ext cx="856162" cy="447901"/>
            </a:xfrm>
            <a:prstGeom prst="arc">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 name="Straight Connector 17"/>
            <p:cNvCxnSpPr/>
            <p:nvPr/>
          </p:nvCxnSpPr>
          <p:spPr>
            <a:xfrm>
              <a:off x="1136365" y="4280676"/>
              <a:ext cx="3893591" cy="0"/>
            </a:xfrm>
            <a:prstGeom prst="line">
              <a:avLst/>
            </a:prstGeom>
            <a:ln w="57150" cmpd="sng"/>
          </p:spPr>
          <p:style>
            <a:lnRef idx="2">
              <a:schemeClr val="accent1"/>
            </a:lnRef>
            <a:fillRef idx="0">
              <a:schemeClr val="accent1"/>
            </a:fillRef>
            <a:effectRef idx="1">
              <a:schemeClr val="accent1"/>
            </a:effectRef>
            <a:fontRef idx="minor">
              <a:schemeClr val="tx1"/>
            </a:fontRef>
          </p:style>
        </p:cxnSp>
        <p:sp>
          <p:nvSpPr>
            <p:cNvPr id="20" name="Arc 19"/>
            <p:cNvSpPr/>
            <p:nvPr/>
          </p:nvSpPr>
          <p:spPr>
            <a:xfrm rot="6725983">
              <a:off x="4862367" y="3501932"/>
              <a:ext cx="901987" cy="676720"/>
            </a:xfrm>
            <a:prstGeom prst="arc">
              <a:avLst>
                <a:gd name="adj1" fmla="val 16200000"/>
                <a:gd name="adj2" fmla="val 21447827"/>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1" name="Group 40"/>
            <p:cNvGrpSpPr/>
            <p:nvPr/>
          </p:nvGrpSpPr>
          <p:grpSpPr>
            <a:xfrm rot="3564826">
              <a:off x="5609226" y="4550348"/>
              <a:ext cx="217081" cy="73926"/>
              <a:chOff x="3303363" y="2877551"/>
              <a:chExt cx="152393" cy="73926"/>
            </a:xfrm>
          </p:grpSpPr>
          <p:cxnSp>
            <p:nvCxnSpPr>
              <p:cNvPr id="42" name="Straight Connector 41"/>
              <p:cNvCxnSpPr/>
              <p:nvPr/>
            </p:nvCxnSpPr>
            <p:spPr>
              <a:xfrm>
                <a:off x="3303363" y="2877551"/>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305928" y="2951477"/>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rot="3564826">
              <a:off x="5447127" y="4660389"/>
              <a:ext cx="217081" cy="73926"/>
              <a:chOff x="3303363" y="2877551"/>
              <a:chExt cx="152393" cy="73926"/>
            </a:xfrm>
          </p:grpSpPr>
          <p:cxnSp>
            <p:nvCxnSpPr>
              <p:cNvPr id="45" name="Straight Connector 44"/>
              <p:cNvCxnSpPr/>
              <p:nvPr/>
            </p:nvCxnSpPr>
            <p:spPr>
              <a:xfrm>
                <a:off x="3303363" y="2877551"/>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305928" y="2951477"/>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grpSp>
        <p:grpSp>
          <p:nvGrpSpPr>
            <p:cNvPr id="47" name="Group 46"/>
            <p:cNvGrpSpPr/>
            <p:nvPr/>
          </p:nvGrpSpPr>
          <p:grpSpPr>
            <a:xfrm rot="7356607">
              <a:off x="5653921" y="3675379"/>
              <a:ext cx="217081" cy="73926"/>
              <a:chOff x="3303363" y="2877551"/>
              <a:chExt cx="152393" cy="73926"/>
            </a:xfrm>
          </p:grpSpPr>
          <p:cxnSp>
            <p:nvCxnSpPr>
              <p:cNvPr id="48" name="Straight Connector 47"/>
              <p:cNvCxnSpPr/>
              <p:nvPr/>
            </p:nvCxnSpPr>
            <p:spPr>
              <a:xfrm>
                <a:off x="3303363" y="2877551"/>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305928" y="2951477"/>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rot="18573256">
              <a:off x="5516257" y="3569867"/>
              <a:ext cx="217081" cy="73926"/>
              <a:chOff x="3303363" y="2877551"/>
              <a:chExt cx="152393" cy="73926"/>
            </a:xfrm>
          </p:grpSpPr>
          <p:cxnSp>
            <p:nvCxnSpPr>
              <p:cNvPr id="51" name="Straight Connector 50"/>
              <p:cNvCxnSpPr/>
              <p:nvPr/>
            </p:nvCxnSpPr>
            <p:spPr>
              <a:xfrm>
                <a:off x="3303363" y="2877551"/>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3305928" y="2951477"/>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rot="2638300">
              <a:off x="8308854" y="3482397"/>
              <a:ext cx="217081" cy="73926"/>
              <a:chOff x="3303363" y="2877551"/>
              <a:chExt cx="152393" cy="73926"/>
            </a:xfrm>
          </p:grpSpPr>
          <p:cxnSp>
            <p:nvCxnSpPr>
              <p:cNvPr id="54" name="Straight Connector 53"/>
              <p:cNvCxnSpPr/>
              <p:nvPr/>
            </p:nvCxnSpPr>
            <p:spPr>
              <a:xfrm>
                <a:off x="3303363" y="2877551"/>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305928" y="2951477"/>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rot="3564826">
              <a:off x="8294755" y="3746889"/>
              <a:ext cx="217081" cy="73926"/>
              <a:chOff x="3303363" y="2877551"/>
              <a:chExt cx="152393" cy="73926"/>
            </a:xfrm>
          </p:grpSpPr>
          <p:cxnSp>
            <p:nvCxnSpPr>
              <p:cNvPr id="57" name="Straight Connector 56"/>
              <p:cNvCxnSpPr/>
              <p:nvPr/>
            </p:nvCxnSpPr>
            <p:spPr>
              <a:xfrm>
                <a:off x="3303363" y="2877551"/>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305928" y="2951477"/>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grpSp>
        <p:grpSp>
          <p:nvGrpSpPr>
            <p:cNvPr id="59" name="Group 58"/>
            <p:cNvGrpSpPr/>
            <p:nvPr/>
          </p:nvGrpSpPr>
          <p:grpSpPr>
            <a:xfrm rot="18308898">
              <a:off x="8277808" y="4618694"/>
              <a:ext cx="217081" cy="73926"/>
              <a:chOff x="3303363" y="2877551"/>
              <a:chExt cx="152393" cy="73926"/>
            </a:xfrm>
          </p:grpSpPr>
          <p:cxnSp>
            <p:nvCxnSpPr>
              <p:cNvPr id="60" name="Straight Connector 59"/>
              <p:cNvCxnSpPr/>
              <p:nvPr/>
            </p:nvCxnSpPr>
            <p:spPr>
              <a:xfrm>
                <a:off x="3303363" y="2877551"/>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3305928" y="2951477"/>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rot="7569774">
              <a:off x="8497256" y="4603171"/>
              <a:ext cx="217081" cy="73926"/>
              <a:chOff x="3303363" y="2877551"/>
              <a:chExt cx="152393" cy="73926"/>
            </a:xfrm>
          </p:grpSpPr>
          <p:cxnSp>
            <p:nvCxnSpPr>
              <p:cNvPr id="63" name="Straight Connector 62"/>
              <p:cNvCxnSpPr/>
              <p:nvPr/>
            </p:nvCxnSpPr>
            <p:spPr>
              <a:xfrm>
                <a:off x="3303363" y="2877551"/>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3305928" y="2951477"/>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grpSp>
        <p:sp>
          <p:nvSpPr>
            <p:cNvPr id="14" name="Can 13"/>
            <p:cNvSpPr/>
            <p:nvPr/>
          </p:nvSpPr>
          <p:spPr>
            <a:xfrm rot="16200000">
              <a:off x="4563902" y="3850804"/>
              <a:ext cx="133026" cy="8215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Can 64"/>
            <p:cNvSpPr/>
            <p:nvPr/>
          </p:nvSpPr>
          <p:spPr>
            <a:xfrm rot="16200000">
              <a:off x="3082458" y="3864342"/>
              <a:ext cx="133026" cy="8215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Can 65"/>
            <p:cNvSpPr/>
            <p:nvPr/>
          </p:nvSpPr>
          <p:spPr>
            <a:xfrm rot="16200000">
              <a:off x="1705463" y="3869907"/>
              <a:ext cx="133026" cy="8215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6892113" y="5110685"/>
              <a:ext cx="492294" cy="492277"/>
            </a:xfrm>
            <a:prstGeom prst="ellipse">
              <a:avLst/>
            </a:prstGeom>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6553200" y="3271500"/>
              <a:ext cx="1010839" cy="369332"/>
            </a:xfrm>
            <a:prstGeom prst="rect">
              <a:avLst/>
            </a:prstGeom>
            <a:noFill/>
          </p:spPr>
          <p:txBody>
            <a:bodyPr wrap="none" rtlCol="0">
              <a:spAutoFit/>
            </a:bodyPr>
            <a:lstStyle/>
            <a:p>
              <a:r>
                <a:rPr lang="en-US" dirty="0" smtClean="0"/>
                <a:t>Detector</a:t>
              </a:r>
              <a:endParaRPr lang="en-US" dirty="0"/>
            </a:p>
          </p:txBody>
        </p:sp>
        <p:sp>
          <p:nvSpPr>
            <p:cNvPr id="69" name="TextBox 68"/>
            <p:cNvSpPr txBox="1"/>
            <p:nvPr/>
          </p:nvSpPr>
          <p:spPr>
            <a:xfrm>
              <a:off x="6653086" y="4714213"/>
              <a:ext cx="1018227" cy="369332"/>
            </a:xfrm>
            <a:prstGeom prst="rect">
              <a:avLst/>
            </a:prstGeom>
            <a:noFill/>
          </p:spPr>
          <p:txBody>
            <a:bodyPr wrap="none" rtlCol="0">
              <a:spAutoFit/>
            </a:bodyPr>
            <a:lstStyle/>
            <a:p>
              <a:r>
                <a:rPr lang="en-US" dirty="0" smtClean="0"/>
                <a:t>RF cavity</a:t>
              </a:r>
              <a:endParaRPr lang="en-US" dirty="0"/>
            </a:p>
          </p:txBody>
        </p:sp>
      </p:grpSp>
      <p:sp>
        <p:nvSpPr>
          <p:cNvPr id="71" name="TextBox 70"/>
          <p:cNvSpPr txBox="1"/>
          <p:nvPr/>
        </p:nvSpPr>
        <p:spPr>
          <a:xfrm>
            <a:off x="1651291" y="4548615"/>
            <a:ext cx="2354706" cy="523220"/>
          </a:xfrm>
          <a:prstGeom prst="rect">
            <a:avLst/>
          </a:prstGeom>
          <a:noFill/>
        </p:spPr>
        <p:txBody>
          <a:bodyPr wrap="none" rtlCol="0">
            <a:spAutoFit/>
          </a:bodyPr>
          <a:lstStyle/>
          <a:p>
            <a:r>
              <a:rPr lang="en-US" sz="2800" b="1" dirty="0" smtClean="0">
                <a:latin typeface="+mj-lt"/>
              </a:rPr>
              <a:t>LINAC: ~300 </a:t>
            </a:r>
            <a:r>
              <a:rPr lang="en-US" sz="2800" b="1" dirty="0">
                <a:latin typeface="+mj-lt"/>
                <a:ea typeface="华文楷体"/>
                <a:cs typeface="华文楷体"/>
              </a:rPr>
              <a:t>m</a:t>
            </a:r>
          </a:p>
        </p:txBody>
      </p:sp>
    </p:spTree>
    <p:extLst>
      <p:ext uri="{BB962C8B-B14F-4D97-AF65-F5344CB8AC3E}">
        <p14:creationId xmlns:p14="http://schemas.microsoft.com/office/powerpoint/2010/main" val="121179664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9A2398-B08E-40C9-AC3D-7EF1E827D117}"/>
              </a:ext>
            </a:extLst>
          </p:cNvPr>
          <p:cNvSpPr>
            <a:spLocks noGrp="1"/>
          </p:cNvSpPr>
          <p:nvPr>
            <p:ph type="title"/>
          </p:nvPr>
        </p:nvSpPr>
        <p:spPr>
          <a:xfrm>
            <a:off x="0" y="17863"/>
            <a:ext cx="9143999" cy="857752"/>
          </a:xfrm>
          <a:noFill/>
        </p:spPr>
        <p:txBody>
          <a:bodyPr>
            <a:noAutofit/>
          </a:bodyPr>
          <a:lstStyle/>
          <a:p>
            <a:pPr algn="ctr"/>
            <a:r>
              <a:rPr lang="en-US" b="1" dirty="0"/>
              <a:t>Parameters of Machine</a:t>
            </a:r>
          </a:p>
        </p:txBody>
      </p:sp>
      <p:sp>
        <p:nvSpPr>
          <p:cNvPr id="3" name="Content Placeholder 2">
            <a:extLst>
              <a:ext uri="{FF2B5EF4-FFF2-40B4-BE49-F238E27FC236}">
                <a16:creationId xmlns:a16="http://schemas.microsoft.com/office/drawing/2014/main" xmlns="" id="{BBFD6A91-E3C6-46AE-B07A-0A8FE49362CB}"/>
              </a:ext>
            </a:extLst>
          </p:cNvPr>
          <p:cNvSpPr>
            <a:spLocks noGrp="1"/>
          </p:cNvSpPr>
          <p:nvPr>
            <p:ph idx="1"/>
          </p:nvPr>
        </p:nvSpPr>
        <p:spPr>
          <a:xfrm>
            <a:off x="110964" y="1205230"/>
            <a:ext cx="3729121" cy="4960361"/>
          </a:xfrm>
        </p:spPr>
        <p:txBody>
          <a:bodyPr>
            <a:normAutofit/>
          </a:bodyPr>
          <a:lstStyle/>
          <a:p>
            <a:pPr marL="0" indent="0">
              <a:buNone/>
            </a:pPr>
            <a:r>
              <a:rPr lang="en-US" sz="2400" b="1" dirty="0">
                <a:solidFill>
                  <a:srgbClr val="FF0000"/>
                </a:solidFill>
              </a:rPr>
              <a:t>Luminosity:</a:t>
            </a:r>
          </a:p>
          <a:p>
            <a:pPr marL="0" indent="0">
              <a:buNone/>
            </a:pPr>
            <a:endParaRPr lang="en-US" dirty="0">
              <a:solidFill>
                <a:schemeClr val="accent6">
                  <a:lumMod val="75000"/>
                </a:schemeClr>
              </a:solidFill>
            </a:endParaRPr>
          </a:p>
          <a:p>
            <a:pPr marL="0" indent="0">
              <a:buNone/>
            </a:pPr>
            <a:endParaRPr lang="en-US" dirty="0">
              <a:solidFill>
                <a:schemeClr val="accent6">
                  <a:lumMod val="75000"/>
                </a:schemeClr>
              </a:solidFill>
            </a:endParaRPr>
          </a:p>
          <a:p>
            <a:r>
              <a:rPr lang="en-US" sz="2400" dirty="0"/>
              <a:t>Increase beam current</a:t>
            </a:r>
          </a:p>
          <a:p>
            <a:r>
              <a:rPr lang="en-US" sz="2400" dirty="0"/>
              <a:t>Minimize </a:t>
            </a:r>
            <a:r>
              <a:rPr lang="en-US" sz="2400" dirty="0">
                <a:latin typeface="Segoe UI" panose="020B0502040204020203" pitchFamily="34" charset="0"/>
                <a:cs typeface="Segoe UI" panose="020B0502040204020203" pitchFamily="34" charset="0"/>
              </a:rPr>
              <a:t>β </a:t>
            </a:r>
            <a:r>
              <a:rPr lang="en-US" sz="2400" dirty="0" smtClean="0">
                <a:latin typeface="Segoe UI" panose="020B0502040204020203" pitchFamily="34" charset="0"/>
                <a:cs typeface="Segoe UI" panose="020B0502040204020203" pitchFamily="34" charset="0"/>
              </a:rPr>
              <a:t>function</a:t>
            </a:r>
            <a:endParaRPr lang="en-US" sz="2400" dirty="0"/>
          </a:p>
          <a:p>
            <a:pPr>
              <a:spcAft>
                <a:spcPts val="1200"/>
              </a:spcAft>
            </a:pPr>
            <a:r>
              <a:rPr lang="en-US" sz="2400" dirty="0"/>
              <a:t>Optimize      and </a:t>
            </a:r>
            <a:r>
              <a:rPr lang="en-US" sz="2400" dirty="0" smtClean="0"/>
              <a:t>H</a:t>
            </a:r>
          </a:p>
          <a:p>
            <a:pPr marL="0" indent="0">
              <a:spcAft>
                <a:spcPts val="600"/>
              </a:spcAft>
              <a:buNone/>
            </a:pPr>
            <a:r>
              <a:rPr lang="en-US" sz="2400" b="1" dirty="0" smtClean="0">
                <a:solidFill>
                  <a:srgbClr val="FF0000"/>
                </a:solidFill>
                <a:latin typeface="+mj-lt"/>
              </a:rPr>
              <a:t>Strategy:</a:t>
            </a:r>
          </a:p>
          <a:p>
            <a:r>
              <a:rPr lang="en-US" sz="2400" dirty="0" smtClean="0"/>
              <a:t>Phase 0 pilot:       0.5×10</a:t>
            </a:r>
            <a:r>
              <a:rPr lang="en-US" sz="2400" baseline="30000" dirty="0" smtClean="0"/>
              <a:t>35</a:t>
            </a:r>
            <a:endParaRPr lang="en-US" sz="2400" dirty="0" smtClean="0"/>
          </a:p>
          <a:p>
            <a:r>
              <a:rPr lang="en-US" sz="2400" dirty="0" smtClean="0"/>
              <a:t>Phase I </a:t>
            </a:r>
            <a:r>
              <a:rPr lang="en-US" sz="2400" dirty="0"/>
              <a:t>n</a:t>
            </a:r>
            <a:r>
              <a:rPr lang="en-US" sz="2400" dirty="0" smtClean="0"/>
              <a:t>ominal: 1.0×10</a:t>
            </a:r>
            <a:r>
              <a:rPr lang="en-US" sz="2400" baseline="30000" dirty="0" smtClean="0"/>
              <a:t>35</a:t>
            </a:r>
            <a:endParaRPr lang="en-US" sz="2400" dirty="0" smtClean="0"/>
          </a:p>
        </p:txBody>
      </p:sp>
      <p:graphicFrame>
        <p:nvGraphicFramePr>
          <p:cNvPr id="5" name="Table 4">
            <a:extLst>
              <a:ext uri="{FF2B5EF4-FFF2-40B4-BE49-F238E27FC236}">
                <a16:creationId xmlns:a16="http://schemas.microsoft.com/office/drawing/2014/main" xmlns="" id="{435E3ECA-C581-4EB6-B735-B97D0C923253}"/>
              </a:ext>
            </a:extLst>
          </p:cNvPr>
          <p:cNvGraphicFramePr>
            <a:graphicFrameLocks noGrp="1"/>
          </p:cNvGraphicFramePr>
          <p:nvPr>
            <p:extLst>
              <p:ext uri="{D42A27DB-BD31-4B8C-83A1-F6EECF244321}">
                <p14:modId xmlns:p14="http://schemas.microsoft.com/office/powerpoint/2010/main" val="2746487676"/>
              </p:ext>
            </p:extLst>
          </p:nvPr>
        </p:nvGraphicFramePr>
        <p:xfrm>
          <a:off x="3942626" y="1120029"/>
          <a:ext cx="5002206" cy="5106522"/>
        </p:xfrm>
        <a:graphic>
          <a:graphicData uri="http://schemas.openxmlformats.org/drawingml/2006/table">
            <a:tbl>
              <a:tblPr firstRow="1" bandRow="1">
                <a:tableStyleId>{5C22544A-7EE6-4342-B048-85BDC9FD1C3A}</a:tableStyleId>
              </a:tblPr>
              <a:tblGrid>
                <a:gridCol w="2730502">
                  <a:extLst>
                    <a:ext uri="{9D8B030D-6E8A-4147-A177-3AD203B41FA5}">
                      <a16:colId xmlns:a16="http://schemas.microsoft.com/office/drawing/2014/main" xmlns="" val="862496975"/>
                    </a:ext>
                  </a:extLst>
                </a:gridCol>
                <a:gridCol w="1198955">
                  <a:extLst>
                    <a:ext uri="{9D8B030D-6E8A-4147-A177-3AD203B41FA5}">
                      <a16:colId xmlns:a16="http://schemas.microsoft.com/office/drawing/2014/main" xmlns="" val="1384550790"/>
                    </a:ext>
                  </a:extLst>
                </a:gridCol>
                <a:gridCol w="1072749">
                  <a:extLst>
                    <a:ext uri="{9D8B030D-6E8A-4147-A177-3AD203B41FA5}">
                      <a16:colId xmlns:a16="http://schemas.microsoft.com/office/drawing/2014/main" xmlns="" val="4147443148"/>
                    </a:ext>
                  </a:extLst>
                </a:gridCol>
              </a:tblGrid>
              <a:tr h="489498">
                <a:tc>
                  <a:txBody>
                    <a:bodyPr/>
                    <a:lstStyle/>
                    <a:p>
                      <a:pPr algn="ctr"/>
                      <a:r>
                        <a:rPr lang="en-US" altLang="zh-CN" sz="2000" dirty="0">
                          <a:solidFill>
                            <a:schemeClr val="bg1"/>
                          </a:solidFill>
                        </a:rPr>
                        <a:t>Parameters</a:t>
                      </a:r>
                      <a:endParaRPr lang="en-US" sz="2000" dirty="0">
                        <a:solidFill>
                          <a:schemeClr val="bg1"/>
                        </a:solidFill>
                      </a:endParaRPr>
                    </a:p>
                  </a:txBody>
                  <a:tcPr anchor="ctr">
                    <a:solidFill>
                      <a:srgbClr val="4472C4"/>
                    </a:solidFill>
                  </a:tcPr>
                </a:tc>
                <a:tc>
                  <a:txBody>
                    <a:bodyPr/>
                    <a:lstStyle/>
                    <a:p>
                      <a:pPr algn="ctr"/>
                      <a:r>
                        <a:rPr lang="en-US" sz="2000" dirty="0"/>
                        <a:t>1</a:t>
                      </a:r>
                    </a:p>
                  </a:txBody>
                  <a:tcPr anchor="ctr"/>
                </a:tc>
                <a:tc>
                  <a:txBody>
                    <a:bodyPr/>
                    <a:lstStyle/>
                    <a:p>
                      <a:pPr algn="ctr"/>
                      <a:r>
                        <a:rPr lang="en-US" sz="2000" dirty="0"/>
                        <a:t>2</a:t>
                      </a:r>
                    </a:p>
                  </a:txBody>
                  <a:tcPr anchor="ctr"/>
                </a:tc>
                <a:extLst>
                  <a:ext uri="{0D108BD9-81ED-4DB2-BD59-A6C34878D82A}">
                    <a16:rowId xmlns:a16="http://schemas.microsoft.com/office/drawing/2014/main" xmlns="" val="1742079012"/>
                  </a:ext>
                </a:extLst>
              </a:tr>
              <a:tr h="489498">
                <a:tc>
                  <a:txBody>
                    <a:bodyPr/>
                    <a:lstStyle/>
                    <a:p>
                      <a:pPr algn="ctr"/>
                      <a:r>
                        <a:rPr lang="en-US" sz="2000" dirty="0">
                          <a:solidFill>
                            <a:schemeClr val="bg1"/>
                          </a:solidFill>
                        </a:rPr>
                        <a:t>Circumference/m</a:t>
                      </a:r>
                    </a:p>
                  </a:txBody>
                  <a:tcPr anchor="ctr">
                    <a:solidFill>
                      <a:srgbClr val="4472C4"/>
                    </a:solidFill>
                  </a:tcPr>
                </a:tc>
                <a:tc>
                  <a:txBody>
                    <a:bodyPr/>
                    <a:lstStyle/>
                    <a:p>
                      <a:pPr algn="ctr"/>
                      <a:r>
                        <a:rPr lang="en-US" sz="2000" dirty="0"/>
                        <a:t>~600</a:t>
                      </a:r>
                    </a:p>
                  </a:txBody>
                  <a:tcPr anchor="ctr"/>
                </a:tc>
                <a:tc>
                  <a:txBody>
                    <a:bodyPr/>
                    <a:lstStyle/>
                    <a:p>
                      <a:pPr algn="ctr"/>
                      <a:r>
                        <a:rPr lang="en-US" sz="2000" dirty="0"/>
                        <a:t>~600</a:t>
                      </a:r>
                    </a:p>
                  </a:txBody>
                  <a:tcPr anchor="ctr"/>
                </a:tc>
                <a:extLst>
                  <a:ext uri="{0D108BD9-81ED-4DB2-BD59-A6C34878D82A}">
                    <a16:rowId xmlns:a16="http://schemas.microsoft.com/office/drawing/2014/main" xmlns="" val="3958761518"/>
                  </a:ext>
                </a:extLst>
              </a:tr>
              <a:tr h="489498">
                <a:tc>
                  <a:txBody>
                    <a:bodyPr/>
                    <a:lstStyle/>
                    <a:p>
                      <a:pPr algn="ctr"/>
                      <a:r>
                        <a:rPr lang="en-US" sz="2000" dirty="0">
                          <a:solidFill>
                            <a:schemeClr val="bg1"/>
                          </a:solidFill>
                        </a:rPr>
                        <a:t>Beam </a:t>
                      </a:r>
                      <a:r>
                        <a:rPr lang="en-US" sz="2000" dirty="0" smtClean="0">
                          <a:solidFill>
                            <a:schemeClr val="bg1"/>
                          </a:solidFill>
                        </a:rPr>
                        <a:t>energy</a:t>
                      </a:r>
                      <a:r>
                        <a:rPr lang="en-US" sz="2000" dirty="0">
                          <a:solidFill>
                            <a:schemeClr val="bg1"/>
                          </a:solidFill>
                        </a:rPr>
                        <a:t>/GeV</a:t>
                      </a:r>
                    </a:p>
                  </a:txBody>
                  <a:tcPr anchor="ctr">
                    <a:solidFill>
                      <a:srgbClr val="4472C4"/>
                    </a:solidFill>
                  </a:tcPr>
                </a:tc>
                <a:tc>
                  <a:txBody>
                    <a:bodyPr/>
                    <a:lstStyle/>
                    <a:p>
                      <a:pPr algn="ctr"/>
                      <a:r>
                        <a:rPr lang="en-US" sz="2000" dirty="0"/>
                        <a:t>2</a:t>
                      </a:r>
                    </a:p>
                  </a:txBody>
                  <a:tcPr anchor="ctr"/>
                </a:tc>
                <a:tc>
                  <a:txBody>
                    <a:bodyPr/>
                    <a:lstStyle/>
                    <a:p>
                      <a:pPr algn="ctr"/>
                      <a:r>
                        <a:rPr lang="en-US" sz="2000" dirty="0"/>
                        <a:t>2</a:t>
                      </a:r>
                    </a:p>
                  </a:txBody>
                  <a:tcPr anchor="ctr"/>
                </a:tc>
                <a:extLst>
                  <a:ext uri="{0D108BD9-81ED-4DB2-BD59-A6C34878D82A}">
                    <a16:rowId xmlns:a16="http://schemas.microsoft.com/office/drawing/2014/main" xmlns="" val="1960992865"/>
                  </a:ext>
                </a:extLst>
              </a:tr>
              <a:tr h="489498">
                <a:tc>
                  <a:txBody>
                    <a:bodyPr/>
                    <a:lstStyle/>
                    <a:p>
                      <a:pPr algn="ctr"/>
                      <a:r>
                        <a:rPr lang="en-US" sz="2000" dirty="0">
                          <a:solidFill>
                            <a:schemeClr val="bg1"/>
                          </a:solidFill>
                        </a:rPr>
                        <a:t>Current/A</a:t>
                      </a:r>
                    </a:p>
                  </a:txBody>
                  <a:tcPr anchor="ctr">
                    <a:solidFill>
                      <a:srgbClr val="4472C4"/>
                    </a:solidFill>
                  </a:tcPr>
                </a:tc>
                <a:tc>
                  <a:txBody>
                    <a:bodyPr/>
                    <a:lstStyle/>
                    <a:p>
                      <a:pPr algn="ctr"/>
                      <a:r>
                        <a:rPr lang="en-US" sz="2000" dirty="0"/>
                        <a:t>1.5</a:t>
                      </a:r>
                    </a:p>
                  </a:txBody>
                  <a:tcPr anchor="ctr"/>
                </a:tc>
                <a:tc>
                  <a:txBody>
                    <a:bodyPr/>
                    <a:lstStyle/>
                    <a:p>
                      <a:pPr algn="ctr"/>
                      <a:r>
                        <a:rPr lang="en-US" sz="2000" dirty="0"/>
                        <a:t>2</a:t>
                      </a:r>
                    </a:p>
                  </a:txBody>
                  <a:tcPr anchor="ctr"/>
                </a:tc>
                <a:extLst>
                  <a:ext uri="{0D108BD9-81ED-4DB2-BD59-A6C34878D82A}">
                    <a16:rowId xmlns:a16="http://schemas.microsoft.com/office/drawing/2014/main" xmlns="" val="449598969"/>
                  </a:ext>
                </a:extLst>
              </a:tr>
              <a:tr h="489498">
                <a:tc>
                  <a:txBody>
                    <a:bodyPr/>
                    <a:lstStyle/>
                    <a:p>
                      <a:pPr algn="ctr"/>
                      <a:r>
                        <a:rPr lang="en-US" sz="2000" dirty="0">
                          <a:solidFill>
                            <a:schemeClr val="bg1"/>
                          </a:solidFill>
                        </a:rPr>
                        <a:t>E/</a:t>
                      </a:r>
                      <a:r>
                        <a:rPr lang="en-US" sz="2000" dirty="0" err="1" smtClean="0">
                          <a:solidFill>
                            <a:schemeClr val="bg1"/>
                          </a:solidFill>
                        </a:rPr>
                        <a:t>nm•rad</a:t>
                      </a:r>
                      <a:endParaRPr lang="en-US" sz="2000" dirty="0">
                        <a:solidFill>
                          <a:schemeClr val="bg1"/>
                        </a:solidFill>
                      </a:endParaRPr>
                    </a:p>
                  </a:txBody>
                  <a:tcPr anchor="ctr">
                    <a:solidFill>
                      <a:srgbClr val="4472C4"/>
                    </a:solidFill>
                  </a:tcPr>
                </a:tc>
                <a:tc>
                  <a:txBody>
                    <a:bodyPr/>
                    <a:lstStyle/>
                    <a:p>
                      <a:pPr algn="ctr"/>
                      <a:r>
                        <a:rPr lang="en-US" sz="2000" dirty="0"/>
                        <a:t>5/0.05</a:t>
                      </a:r>
                    </a:p>
                  </a:txBody>
                  <a:tcPr anchor="ctr"/>
                </a:tc>
                <a:tc>
                  <a:txBody>
                    <a:bodyPr/>
                    <a:lstStyle/>
                    <a:p>
                      <a:pPr algn="ctr"/>
                      <a:r>
                        <a:rPr lang="en-US" sz="2000" dirty="0"/>
                        <a:t>5/0.05</a:t>
                      </a:r>
                    </a:p>
                  </a:txBody>
                  <a:tcPr anchor="ctr"/>
                </a:tc>
                <a:extLst>
                  <a:ext uri="{0D108BD9-81ED-4DB2-BD59-A6C34878D82A}">
                    <a16:rowId xmlns:a16="http://schemas.microsoft.com/office/drawing/2014/main" xmlns="" val="1250858046"/>
                  </a:ext>
                </a:extLst>
              </a:tr>
              <a:tr h="489498">
                <a:tc>
                  <a:txBody>
                    <a:bodyPr/>
                    <a:lstStyle/>
                    <a:p>
                      <a:pPr algn="ctr"/>
                      <a:r>
                        <a:rPr lang="en-US" sz="2000" dirty="0">
                          <a:solidFill>
                            <a:schemeClr val="bg1"/>
                          </a:solidFill>
                          <a:latin typeface="Symbol" charset="2"/>
                          <a:cs typeface="Symbol" charset="2"/>
                        </a:rPr>
                        <a:t>b</a:t>
                      </a:r>
                      <a:r>
                        <a:rPr lang="en-US" sz="2000" dirty="0" smtClean="0">
                          <a:solidFill>
                            <a:schemeClr val="bg1"/>
                          </a:solidFill>
                        </a:rPr>
                        <a:t> function </a:t>
                      </a:r>
                      <a:r>
                        <a:rPr lang="en-US" sz="2000" dirty="0">
                          <a:solidFill>
                            <a:schemeClr val="bg1"/>
                          </a:solidFill>
                        </a:rPr>
                        <a:t>@ IP /mm</a:t>
                      </a:r>
                    </a:p>
                  </a:txBody>
                  <a:tcPr anchor="ctr">
                    <a:solidFill>
                      <a:srgbClr val="4472C4"/>
                    </a:solidFill>
                  </a:tcPr>
                </a:tc>
                <a:tc>
                  <a:txBody>
                    <a:bodyPr/>
                    <a:lstStyle/>
                    <a:p>
                      <a:pPr algn="ctr"/>
                      <a:r>
                        <a:rPr lang="en-US" sz="2000" dirty="0"/>
                        <a:t>100/0.9</a:t>
                      </a:r>
                    </a:p>
                  </a:txBody>
                  <a:tcPr anchor="ctr"/>
                </a:tc>
                <a:tc>
                  <a:txBody>
                    <a:bodyPr/>
                    <a:lstStyle/>
                    <a:p>
                      <a:pPr algn="ctr"/>
                      <a:r>
                        <a:rPr lang="en-US" sz="2000" dirty="0"/>
                        <a:t>67/0.6</a:t>
                      </a:r>
                    </a:p>
                  </a:txBody>
                  <a:tcPr anchor="ctr"/>
                </a:tc>
                <a:extLst>
                  <a:ext uri="{0D108BD9-81ED-4DB2-BD59-A6C34878D82A}">
                    <a16:rowId xmlns:a16="http://schemas.microsoft.com/office/drawing/2014/main" xmlns="" val="2078949287"/>
                  </a:ext>
                </a:extLst>
              </a:tr>
              <a:tr h="489498">
                <a:tc>
                  <a:txBody>
                    <a:bodyPr/>
                    <a:lstStyle/>
                    <a:p>
                      <a:pPr algn="ctr"/>
                      <a:r>
                        <a:rPr lang="en-US" sz="2000" dirty="0">
                          <a:solidFill>
                            <a:schemeClr val="bg1"/>
                          </a:solidFill>
                        </a:rPr>
                        <a:t>Collision </a:t>
                      </a:r>
                      <a:r>
                        <a:rPr lang="en-US" sz="2000" dirty="0" smtClean="0">
                          <a:solidFill>
                            <a:schemeClr val="bg1"/>
                          </a:solidFill>
                        </a:rPr>
                        <a:t>angle </a:t>
                      </a:r>
                    </a:p>
                    <a:p>
                      <a:pPr algn="ctr"/>
                      <a:r>
                        <a:rPr lang="en-US" sz="2000" dirty="0" smtClean="0">
                          <a:solidFill>
                            <a:schemeClr val="bg1"/>
                          </a:solidFill>
                        </a:rPr>
                        <a:t>(full</a:t>
                      </a:r>
                      <a:r>
                        <a:rPr lang="en-US" sz="2000" i="0" baseline="0" dirty="0" smtClean="0">
                          <a:solidFill>
                            <a:schemeClr val="bg1"/>
                          </a:solidFill>
                        </a:rPr>
                        <a:t> </a:t>
                      </a:r>
                      <a:r>
                        <a:rPr lang="el-GR" sz="2000" i="0" dirty="0" smtClean="0">
                          <a:solidFill>
                            <a:schemeClr val="bg1"/>
                          </a:solidFill>
                        </a:rPr>
                        <a:t>θ</a:t>
                      </a:r>
                      <a:r>
                        <a:rPr lang="en-US" sz="2000" i="0" dirty="0">
                          <a:solidFill>
                            <a:schemeClr val="bg1"/>
                          </a:solidFill>
                        </a:rPr>
                        <a:t>)/</a:t>
                      </a:r>
                      <a:r>
                        <a:rPr lang="en-US" sz="2000" i="0" dirty="0" err="1">
                          <a:solidFill>
                            <a:schemeClr val="bg1"/>
                          </a:solidFill>
                        </a:rPr>
                        <a:t>mrad</a:t>
                      </a:r>
                      <a:endParaRPr lang="en-US" sz="2000" i="0" dirty="0">
                        <a:solidFill>
                          <a:schemeClr val="bg1"/>
                        </a:solidFill>
                      </a:endParaRPr>
                    </a:p>
                  </a:txBody>
                  <a:tcPr anchor="ctr">
                    <a:solidFill>
                      <a:srgbClr val="4472C4"/>
                    </a:solidFill>
                  </a:tcPr>
                </a:tc>
                <a:tc>
                  <a:txBody>
                    <a:bodyPr/>
                    <a:lstStyle/>
                    <a:p>
                      <a:pPr algn="ctr"/>
                      <a:r>
                        <a:rPr lang="en-US" sz="2000" dirty="0"/>
                        <a:t>60</a:t>
                      </a:r>
                    </a:p>
                  </a:txBody>
                  <a:tcPr anchor="ctr"/>
                </a:tc>
                <a:tc>
                  <a:txBody>
                    <a:bodyPr/>
                    <a:lstStyle/>
                    <a:p>
                      <a:pPr algn="ctr"/>
                      <a:r>
                        <a:rPr lang="en-US" sz="2000" dirty="0"/>
                        <a:t>60</a:t>
                      </a:r>
                    </a:p>
                  </a:txBody>
                  <a:tcPr anchor="ctr"/>
                </a:tc>
                <a:extLst>
                  <a:ext uri="{0D108BD9-81ED-4DB2-BD59-A6C34878D82A}">
                    <a16:rowId xmlns:a16="http://schemas.microsoft.com/office/drawing/2014/main" xmlns="" val="3195528450"/>
                  </a:ext>
                </a:extLst>
              </a:tr>
              <a:tr h="489498">
                <a:tc>
                  <a:txBody>
                    <a:bodyPr/>
                    <a:lstStyle/>
                    <a:p>
                      <a:pPr algn="ctr"/>
                      <a:r>
                        <a:rPr lang="en-US" sz="2000" dirty="0">
                          <a:solidFill>
                            <a:schemeClr val="bg1"/>
                          </a:solidFill>
                        </a:rPr>
                        <a:t>Tune </a:t>
                      </a:r>
                      <a:r>
                        <a:rPr lang="en-US" sz="2000" dirty="0" smtClean="0">
                          <a:solidFill>
                            <a:schemeClr val="bg1"/>
                          </a:solidFill>
                        </a:rPr>
                        <a:t>shift</a:t>
                      </a:r>
                      <a:endParaRPr lang="en-US" sz="2000" dirty="0">
                        <a:solidFill>
                          <a:schemeClr val="bg1"/>
                        </a:solidFill>
                      </a:endParaRPr>
                    </a:p>
                  </a:txBody>
                  <a:tcPr anchor="ctr">
                    <a:solidFill>
                      <a:srgbClr val="4472C4"/>
                    </a:solidFill>
                  </a:tcPr>
                </a:tc>
                <a:tc>
                  <a:txBody>
                    <a:bodyPr/>
                    <a:lstStyle/>
                    <a:p>
                      <a:pPr algn="ctr"/>
                      <a:r>
                        <a:rPr lang="en-US" sz="2000" dirty="0"/>
                        <a:t>0.06</a:t>
                      </a:r>
                    </a:p>
                  </a:txBody>
                  <a:tcPr anchor="ctr"/>
                </a:tc>
                <a:tc>
                  <a:txBody>
                    <a:bodyPr/>
                    <a:lstStyle/>
                    <a:p>
                      <a:pPr algn="ctr"/>
                      <a:r>
                        <a:rPr lang="en-US" sz="2000" dirty="0"/>
                        <a:t>0.08</a:t>
                      </a:r>
                    </a:p>
                  </a:txBody>
                  <a:tcPr anchor="ctr"/>
                </a:tc>
                <a:extLst>
                  <a:ext uri="{0D108BD9-81ED-4DB2-BD59-A6C34878D82A}">
                    <a16:rowId xmlns:a16="http://schemas.microsoft.com/office/drawing/2014/main" xmlns="" val="1591888425"/>
                  </a:ext>
                </a:extLst>
              </a:tr>
              <a:tr h="489498">
                <a:tc>
                  <a:txBody>
                    <a:bodyPr/>
                    <a:lstStyle/>
                    <a:p>
                      <a:pPr algn="ctr"/>
                      <a:r>
                        <a:rPr lang="en-US" sz="2000" dirty="0">
                          <a:solidFill>
                            <a:schemeClr val="bg1"/>
                          </a:solidFill>
                        </a:rPr>
                        <a:t>Hour-glass </a:t>
                      </a:r>
                      <a:r>
                        <a:rPr lang="en-US" sz="2000" dirty="0" smtClean="0">
                          <a:solidFill>
                            <a:schemeClr val="bg1"/>
                          </a:solidFill>
                        </a:rPr>
                        <a:t>factor</a:t>
                      </a:r>
                      <a:endParaRPr lang="en-US" sz="2000" dirty="0">
                        <a:solidFill>
                          <a:schemeClr val="bg1"/>
                        </a:solidFill>
                      </a:endParaRPr>
                    </a:p>
                  </a:txBody>
                  <a:tcPr anchor="ctr">
                    <a:solidFill>
                      <a:srgbClr val="4472C4"/>
                    </a:solidFill>
                  </a:tcPr>
                </a:tc>
                <a:tc>
                  <a:txBody>
                    <a:bodyPr/>
                    <a:lstStyle/>
                    <a:p>
                      <a:pPr algn="ctr"/>
                      <a:r>
                        <a:rPr lang="en-US" sz="2000" dirty="0"/>
                        <a:t>0.8</a:t>
                      </a:r>
                    </a:p>
                  </a:txBody>
                  <a:tcPr anchor="ctr"/>
                </a:tc>
                <a:tc>
                  <a:txBody>
                    <a:bodyPr/>
                    <a:lstStyle/>
                    <a:p>
                      <a:pPr algn="ctr"/>
                      <a:r>
                        <a:rPr lang="en-US" sz="2000" dirty="0"/>
                        <a:t>0.8</a:t>
                      </a:r>
                    </a:p>
                  </a:txBody>
                  <a:tcPr anchor="ctr"/>
                </a:tc>
                <a:extLst>
                  <a:ext uri="{0D108BD9-81ED-4DB2-BD59-A6C34878D82A}">
                    <a16:rowId xmlns:a16="http://schemas.microsoft.com/office/drawing/2014/main" xmlns="" val="1734180173"/>
                  </a:ext>
                </a:extLst>
              </a:tr>
              <a:tr h="489498">
                <a:tc>
                  <a:txBody>
                    <a:bodyPr/>
                    <a:lstStyle/>
                    <a:p>
                      <a:pPr algn="ctr"/>
                      <a:r>
                        <a:rPr lang="en-US" sz="2000" dirty="0">
                          <a:solidFill>
                            <a:schemeClr val="bg1"/>
                          </a:solidFill>
                        </a:rPr>
                        <a:t>Lumi</a:t>
                      </a:r>
                      <a:r>
                        <a:rPr lang="en-US" altLang="zh-CN" sz="2000" dirty="0">
                          <a:solidFill>
                            <a:schemeClr val="bg1"/>
                          </a:solidFill>
                        </a:rPr>
                        <a:t>n</a:t>
                      </a:r>
                      <a:r>
                        <a:rPr lang="en-US" sz="2000" dirty="0">
                          <a:solidFill>
                            <a:schemeClr val="bg1"/>
                          </a:solidFill>
                        </a:rPr>
                        <a:t>osity/×10</a:t>
                      </a:r>
                      <a:r>
                        <a:rPr lang="en-US" sz="2000" baseline="30000" dirty="0">
                          <a:solidFill>
                            <a:schemeClr val="bg1"/>
                          </a:solidFill>
                        </a:rPr>
                        <a:t>35</a:t>
                      </a:r>
                      <a:r>
                        <a:rPr lang="en-US" sz="2000" baseline="0" dirty="0">
                          <a:solidFill>
                            <a:schemeClr val="bg1"/>
                          </a:solidFill>
                        </a:rPr>
                        <a:t>cm</a:t>
                      </a:r>
                      <a:r>
                        <a:rPr lang="en-US" sz="2000" baseline="30000" dirty="0">
                          <a:solidFill>
                            <a:schemeClr val="bg1"/>
                          </a:solidFill>
                        </a:rPr>
                        <a:t>-2</a:t>
                      </a:r>
                      <a:r>
                        <a:rPr lang="en-US" sz="2000" baseline="0" dirty="0">
                          <a:solidFill>
                            <a:schemeClr val="bg1"/>
                          </a:solidFill>
                        </a:rPr>
                        <a:t>s</a:t>
                      </a:r>
                      <a:r>
                        <a:rPr lang="en-US" sz="2000" baseline="30000" dirty="0">
                          <a:solidFill>
                            <a:schemeClr val="bg1"/>
                          </a:solidFill>
                        </a:rPr>
                        <a:t>-1</a:t>
                      </a:r>
                      <a:endParaRPr lang="en-US" sz="2000" dirty="0">
                        <a:solidFill>
                          <a:schemeClr val="bg1"/>
                        </a:solidFill>
                      </a:endParaRPr>
                    </a:p>
                  </a:txBody>
                  <a:tcPr anchor="ctr">
                    <a:solidFill>
                      <a:srgbClr val="4472C4"/>
                    </a:solidFill>
                  </a:tcPr>
                </a:tc>
                <a:tc>
                  <a:txBody>
                    <a:bodyPr/>
                    <a:lstStyle/>
                    <a:p>
                      <a:pPr algn="ctr"/>
                      <a:r>
                        <a:rPr lang="en-US" sz="2000" dirty="0"/>
                        <a:t>~0.5</a:t>
                      </a:r>
                    </a:p>
                  </a:txBody>
                  <a:tcPr anchor="ctr"/>
                </a:tc>
                <a:tc>
                  <a:txBody>
                    <a:bodyPr/>
                    <a:lstStyle/>
                    <a:p>
                      <a:pPr algn="ctr"/>
                      <a:r>
                        <a:rPr lang="en-US" sz="2000" dirty="0"/>
                        <a:t>~1.0</a:t>
                      </a:r>
                    </a:p>
                  </a:txBody>
                  <a:tcPr anchor="ctr"/>
                </a:tc>
                <a:extLst>
                  <a:ext uri="{0D108BD9-81ED-4DB2-BD59-A6C34878D82A}">
                    <a16:rowId xmlns:a16="http://schemas.microsoft.com/office/drawing/2014/main" xmlns="" val="2439488094"/>
                  </a:ext>
                </a:extLst>
              </a:tr>
            </a:tbl>
          </a:graphicData>
        </a:graphic>
      </p:graphicFrame>
      <p:pic>
        <p:nvPicPr>
          <p:cNvPr id="10" name="Picture 9">
            <a:extLst>
              <a:ext uri="{FF2B5EF4-FFF2-40B4-BE49-F238E27FC236}">
                <a16:creationId xmlns:a16="http://schemas.microsoft.com/office/drawing/2014/main" xmlns="" id="{0319EF1F-17FB-4519-B45F-E694229CD7B0}"/>
              </a:ext>
            </a:extLst>
          </p:cNvPr>
          <p:cNvPicPr>
            <a:picLocks noChangeAspect="1"/>
          </p:cNvPicPr>
          <p:nvPr/>
        </p:nvPicPr>
        <p:blipFill>
          <a:blip r:embed="rId2"/>
          <a:stretch>
            <a:fillRect/>
          </a:stretch>
        </p:blipFill>
        <p:spPr>
          <a:xfrm>
            <a:off x="723271" y="1830115"/>
            <a:ext cx="2306408" cy="883503"/>
          </a:xfrm>
          <a:prstGeom prst="rect">
            <a:avLst/>
          </a:prstGeom>
        </p:spPr>
      </p:pic>
      <p:pic>
        <p:nvPicPr>
          <p:cNvPr id="18" name="Picture 17">
            <a:extLst>
              <a:ext uri="{FF2B5EF4-FFF2-40B4-BE49-F238E27FC236}">
                <a16:creationId xmlns:a16="http://schemas.microsoft.com/office/drawing/2014/main" xmlns="" id="{CF4DC47E-E28D-47F4-B976-E902CB64EF1A}"/>
              </a:ext>
            </a:extLst>
          </p:cNvPr>
          <p:cNvPicPr>
            <a:picLocks noChangeAspect="1"/>
          </p:cNvPicPr>
          <p:nvPr/>
        </p:nvPicPr>
        <p:blipFill rotWithShape="1">
          <a:blip r:embed="rId3"/>
          <a:srcRect l="63827" t="26116" r="-3141" b="17392"/>
          <a:stretch/>
        </p:blipFill>
        <p:spPr>
          <a:xfrm>
            <a:off x="1711507" y="3780070"/>
            <a:ext cx="292410" cy="396065"/>
          </a:xfrm>
          <a:prstGeom prst="rect">
            <a:avLst/>
          </a:prstGeom>
        </p:spPr>
      </p:pic>
      <p:pic>
        <p:nvPicPr>
          <p:cNvPr id="20" name="Picture 19">
            <a:extLst>
              <a:ext uri="{FF2B5EF4-FFF2-40B4-BE49-F238E27FC236}">
                <a16:creationId xmlns:a16="http://schemas.microsoft.com/office/drawing/2014/main" xmlns="" id="{EA8D2855-05D7-4593-819D-F7853839B7C6}"/>
              </a:ext>
            </a:extLst>
          </p:cNvPr>
          <p:cNvPicPr>
            <a:picLocks noChangeAspect="1"/>
          </p:cNvPicPr>
          <p:nvPr/>
        </p:nvPicPr>
        <p:blipFill rotWithShape="1">
          <a:blip r:embed="rId4"/>
          <a:srcRect l="61948" t="9401" r="-5737" b="17391"/>
          <a:stretch/>
        </p:blipFill>
        <p:spPr>
          <a:xfrm>
            <a:off x="3213233" y="3081472"/>
            <a:ext cx="333705" cy="513264"/>
          </a:xfrm>
          <a:prstGeom prst="rect">
            <a:avLst/>
          </a:prstGeom>
        </p:spPr>
      </p:pic>
    </p:spTree>
    <p:extLst>
      <p:ext uri="{BB962C8B-B14F-4D97-AF65-F5344CB8AC3E}">
        <p14:creationId xmlns:p14="http://schemas.microsoft.com/office/powerpoint/2010/main" val="416563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75920" y="50539"/>
            <a:ext cx="7863840" cy="714850"/>
          </a:xfrm>
        </p:spPr>
        <p:txBody>
          <a:bodyPr>
            <a:normAutofit/>
          </a:bodyPr>
          <a:lstStyle/>
          <a:p>
            <a:r>
              <a:rPr lang="en-US" altLang="zh-CN" sz="4000" b="1" dirty="0"/>
              <a:t>General Consideration of Detector</a:t>
            </a:r>
            <a:endParaRPr lang="zh-CN" altLang="en-US" sz="4000" b="1" dirty="0"/>
          </a:p>
        </p:txBody>
      </p:sp>
      <p:sp>
        <p:nvSpPr>
          <p:cNvPr id="6" name="灯片编号占位符 5"/>
          <p:cNvSpPr>
            <a:spLocks noGrp="1"/>
          </p:cNvSpPr>
          <p:nvPr>
            <p:ph type="sldNum" sz="quarter" idx="12"/>
          </p:nvPr>
        </p:nvSpPr>
        <p:spPr/>
        <p:txBody>
          <a:bodyPr/>
          <a:lstStyle/>
          <a:p>
            <a:fld id="{C973300C-797F-D148-A78D-320196FBAF04}" type="slidenum">
              <a:rPr lang="en-US" smtClean="0"/>
              <a:pPr/>
              <a:t>22</a:t>
            </a:fld>
            <a:endParaRPr lang="en-US" dirty="0"/>
          </a:p>
        </p:txBody>
      </p:sp>
      <p:sp>
        <p:nvSpPr>
          <p:cNvPr id="7" name="Rectangle 4"/>
          <p:cNvSpPr>
            <a:spLocks noGrp="1"/>
          </p:cNvSpPr>
          <p:nvPr>
            <p:ph idx="1"/>
          </p:nvPr>
        </p:nvSpPr>
        <p:spPr>
          <a:xfrm>
            <a:off x="289154" y="934200"/>
            <a:ext cx="8637629" cy="5665140"/>
          </a:xfrm>
          <a:prstGeom prst="rect">
            <a:avLst/>
          </a:prstGeom>
        </p:spPr>
        <p:txBody>
          <a:bodyPr wrap="square">
            <a:spAutoFit/>
          </a:bodyPr>
          <a:lstStyle/>
          <a:p>
            <a:pPr>
              <a:lnSpc>
                <a:spcPts val="3640"/>
              </a:lnSpc>
            </a:pPr>
            <a:r>
              <a:rPr lang="en-US" altLang="zh-CN" sz="2400" b="1" dirty="0" smtClean="0">
                <a:latin typeface="+mj-lt"/>
                <a:ea typeface="华文楷体" panose="02010600040101010101" pitchFamily="2" charset="-122"/>
                <a:cs typeface="Times New Roman" panose="02020603050405020304" pitchFamily="18" charset="0"/>
              </a:rPr>
              <a:t>Much larger </a:t>
            </a:r>
            <a:r>
              <a:rPr lang="en-US" altLang="zh-CN" sz="2400" b="1" dirty="0" smtClean="0">
                <a:solidFill>
                  <a:srgbClr val="FF0000"/>
                </a:solidFill>
                <a:latin typeface="+mj-lt"/>
                <a:ea typeface="华文楷体" panose="02010600040101010101" pitchFamily="2" charset="-122"/>
                <a:cs typeface="Times New Roman" panose="02020603050405020304" pitchFamily="18" charset="0"/>
              </a:rPr>
              <a:t>radiation tolerance</a:t>
            </a:r>
            <a:r>
              <a:rPr lang="en-US" altLang="zh-CN" sz="2400" b="1" dirty="0">
                <a:solidFill>
                  <a:srgbClr val="000000"/>
                </a:solidFill>
                <a:latin typeface="+mj-lt"/>
                <a:ea typeface="华文楷体" panose="02010600040101010101" pitchFamily="2" charset="-122"/>
                <a:cs typeface="Times New Roman" panose="02020603050405020304" pitchFamily="18" charset="0"/>
              </a:rPr>
              <a:t>, especially at IP and forward </a:t>
            </a:r>
            <a:r>
              <a:rPr lang="en-US" altLang="zh-CN" sz="2400" b="1" dirty="0" smtClean="0">
                <a:solidFill>
                  <a:srgbClr val="000000"/>
                </a:solidFill>
                <a:latin typeface="+mj-lt"/>
                <a:ea typeface="华文楷体" panose="02010600040101010101" pitchFamily="2" charset="-122"/>
                <a:cs typeface="Times New Roman" panose="02020603050405020304" pitchFamily="18" charset="0"/>
              </a:rPr>
              <a:t>regions</a:t>
            </a:r>
          </a:p>
          <a:p>
            <a:pPr marL="702000">
              <a:buFont typeface="Symbol" panose="05050102010706020507" pitchFamily="18" charset="2"/>
              <a:buChar char="-"/>
            </a:pPr>
            <a:r>
              <a:rPr lang="en-US" altLang="zh-CN" sz="2200" b="1" dirty="0">
                <a:latin typeface="+mj-lt"/>
                <a:ea typeface="华文楷体" panose="02010600040101010101" pitchFamily="2" charset="-122"/>
                <a:cs typeface="Times New Roman" panose="02020603050405020304" pitchFamily="18" charset="0"/>
              </a:rPr>
              <a:t>The detector and electronics should withstand the expected </a:t>
            </a:r>
            <a:r>
              <a:rPr lang="en-US" altLang="zh-CN" sz="2200" b="1" dirty="0" smtClean="0">
                <a:latin typeface="+mj-lt"/>
                <a:ea typeface="华文楷体" panose="02010600040101010101" pitchFamily="2" charset="-122"/>
                <a:cs typeface="Times New Roman" panose="02020603050405020304" pitchFamily="18" charset="0"/>
              </a:rPr>
              <a:t>does</a:t>
            </a:r>
            <a:endParaRPr lang="en-US" altLang="zh-CN" sz="2200" b="1" dirty="0" smtClean="0">
              <a:solidFill>
                <a:srgbClr val="0036FA"/>
              </a:solidFill>
              <a:latin typeface="+mj-lt"/>
              <a:ea typeface="华文楷体" panose="02010600040101010101" pitchFamily="2" charset="-122"/>
              <a:cs typeface="Times New Roman" panose="02020603050405020304" pitchFamily="18" charset="0"/>
            </a:endParaRPr>
          </a:p>
          <a:p>
            <a:pPr>
              <a:lnSpc>
                <a:spcPts val="3640"/>
              </a:lnSpc>
            </a:pPr>
            <a:r>
              <a:rPr lang="en-US" altLang="zh-CN" sz="2400" b="1" dirty="0" smtClean="0">
                <a:solidFill>
                  <a:srgbClr val="000000"/>
                </a:solidFill>
                <a:latin typeface="+mj-lt"/>
                <a:ea typeface="华文楷体" panose="02010600040101010101" pitchFamily="2" charset="-122"/>
                <a:cs typeface="Times New Roman" panose="02020603050405020304" pitchFamily="18" charset="0"/>
              </a:rPr>
              <a:t>Efficient </a:t>
            </a:r>
            <a:r>
              <a:rPr lang="en-US" altLang="zh-CN" sz="2400" b="1" dirty="0">
                <a:solidFill>
                  <a:srgbClr val="000000"/>
                </a:solidFill>
                <a:latin typeface="+mj-lt"/>
                <a:ea typeface="华文楷体" panose="02010600040101010101" pitchFamily="2" charset="-122"/>
                <a:cs typeface="Times New Roman" panose="02020603050405020304" pitchFamily="18" charset="0"/>
              </a:rPr>
              <a:t>event </a:t>
            </a:r>
            <a:r>
              <a:rPr lang="en-US" altLang="zh-CN" sz="2400" b="1" dirty="0" smtClean="0">
                <a:solidFill>
                  <a:srgbClr val="000000"/>
                </a:solidFill>
                <a:latin typeface="+mj-lt"/>
                <a:ea typeface="华文楷体" panose="02010600040101010101" pitchFamily="2" charset="-122"/>
                <a:cs typeface="Times New Roman" panose="02020603050405020304" pitchFamily="18" charset="0"/>
              </a:rPr>
              <a:t>triggering</a:t>
            </a:r>
            <a:r>
              <a:rPr lang="en-US" altLang="zh-CN" sz="2400" b="1" dirty="0">
                <a:solidFill>
                  <a:srgbClr val="000000"/>
                </a:solidFill>
                <a:latin typeface="+mj-lt"/>
                <a:ea typeface="华文楷体" panose="02010600040101010101" pitchFamily="2" charset="-122"/>
                <a:cs typeface="Times New Roman" panose="02020603050405020304" pitchFamily="18" charset="0"/>
              </a:rPr>
              <a:t> </a:t>
            </a:r>
            <a:r>
              <a:rPr lang="en-US" altLang="zh-CN" sz="2400" b="1" dirty="0" smtClean="0">
                <a:solidFill>
                  <a:srgbClr val="000000"/>
                </a:solidFill>
                <a:latin typeface="+mj-lt"/>
                <a:ea typeface="华文楷体" panose="02010600040101010101" pitchFamily="2" charset="-122"/>
                <a:cs typeface="Times New Roman" panose="02020603050405020304" pitchFamily="18" charset="0"/>
              </a:rPr>
              <a:t>and state </a:t>
            </a:r>
            <a:r>
              <a:rPr lang="en-US" altLang="zh-CN" sz="2400" b="1" dirty="0">
                <a:solidFill>
                  <a:srgbClr val="000000"/>
                </a:solidFill>
                <a:latin typeface="+mj-lt"/>
                <a:ea typeface="华文楷体" panose="02010600040101010101" pitchFamily="2" charset="-122"/>
                <a:cs typeface="Times New Roman" panose="02020603050405020304" pitchFamily="18" charset="0"/>
              </a:rPr>
              <a:t>reconstruction and tagging </a:t>
            </a:r>
            <a:endParaRPr lang="en-US" sz="2400" b="1" dirty="0" smtClean="0">
              <a:solidFill>
                <a:srgbClr val="000000"/>
              </a:solidFill>
              <a:latin typeface="+mj-lt"/>
              <a:ea typeface="华文楷体" panose="02010600040101010101" pitchFamily="2" charset="-122"/>
              <a:cs typeface="Times New Roman" panose="02020603050405020304" pitchFamily="18" charset="0"/>
            </a:endParaRPr>
          </a:p>
          <a:p>
            <a:pPr marL="922050" lvl="1" indent="-342900">
              <a:buFont typeface="Symbol" panose="05050102010706020507" pitchFamily="18" charset="2"/>
              <a:buChar char="-"/>
            </a:pPr>
            <a:r>
              <a:rPr lang="en-US" sz="2200" b="1" dirty="0">
                <a:latin typeface="+mj-lt"/>
                <a:ea typeface="华文楷体" panose="02010600040101010101" pitchFamily="2" charset="-122"/>
                <a:cs typeface="Times New Roman" panose="02020603050405020304" pitchFamily="18" charset="0"/>
              </a:rPr>
              <a:t>H</a:t>
            </a:r>
            <a:r>
              <a:rPr lang="en-US" sz="2200" b="1" dirty="0" smtClean="0">
                <a:latin typeface="+mj-lt"/>
                <a:ea typeface="华文楷体" panose="02010600040101010101" pitchFamily="2" charset="-122"/>
                <a:cs typeface="Times New Roman" panose="02020603050405020304" pitchFamily="18" charset="0"/>
              </a:rPr>
              <a:t>igh </a:t>
            </a:r>
            <a:r>
              <a:rPr lang="en-US" sz="2200" b="1" dirty="0" smtClean="0">
                <a:solidFill>
                  <a:srgbClr val="FF0000"/>
                </a:solidFill>
                <a:latin typeface="+mj-lt"/>
                <a:ea typeface="华文楷体" panose="02010600040101010101" pitchFamily="2" charset="-122"/>
                <a:cs typeface="Times New Roman" panose="02020603050405020304" pitchFamily="18" charset="0"/>
              </a:rPr>
              <a:t>efficiency</a:t>
            </a:r>
            <a:r>
              <a:rPr lang="en-US" sz="2200" b="1" dirty="0" smtClean="0">
                <a:latin typeface="+mj-lt"/>
                <a:ea typeface="华文楷体" panose="02010600040101010101" pitchFamily="2" charset="-122"/>
                <a:cs typeface="Times New Roman" panose="02020603050405020304" pitchFamily="18" charset="0"/>
              </a:rPr>
              <a:t> and </a:t>
            </a:r>
            <a:r>
              <a:rPr lang="en-US" sz="2200" b="1" dirty="0" smtClean="0">
                <a:solidFill>
                  <a:srgbClr val="FF0000"/>
                </a:solidFill>
                <a:latin typeface="+mj-lt"/>
                <a:ea typeface="华文楷体" panose="02010600040101010101" pitchFamily="2" charset="-122"/>
                <a:cs typeface="Times New Roman" panose="02020603050405020304" pitchFamily="18" charset="0"/>
              </a:rPr>
              <a:t>resolutions</a:t>
            </a:r>
            <a:r>
              <a:rPr lang="en-US" sz="2200" b="1" dirty="0" smtClean="0">
                <a:latin typeface="+mj-lt"/>
                <a:ea typeface="华文楷体" panose="02010600040101010101" pitchFamily="2" charset="-122"/>
                <a:cs typeface="Times New Roman" panose="02020603050405020304" pitchFamily="18" charset="0"/>
              </a:rPr>
              <a:t> for charged and neutral particles </a:t>
            </a:r>
          </a:p>
          <a:p>
            <a:pPr marL="922050" lvl="1" indent="-342900">
              <a:buFont typeface="Symbol" panose="05050102010706020507" pitchFamily="18" charset="2"/>
              <a:buChar char="-"/>
            </a:pPr>
            <a:r>
              <a:rPr lang="en-US" sz="2200" b="1" dirty="0" smtClean="0">
                <a:latin typeface="+mj-lt"/>
                <a:ea typeface="华文楷体" panose="02010600040101010101" pitchFamily="2" charset="-122"/>
                <a:cs typeface="Times New Roman" panose="02020603050405020304" pitchFamily="18" charset="0"/>
              </a:rPr>
              <a:t>Low </a:t>
            </a:r>
            <a:r>
              <a:rPr lang="en-US" sz="2200" b="1" dirty="0" smtClean="0">
                <a:solidFill>
                  <a:srgbClr val="FF0000"/>
                </a:solidFill>
                <a:latin typeface="+mj-lt"/>
                <a:ea typeface="华文楷体" panose="02010600040101010101" pitchFamily="2" charset="-122"/>
                <a:cs typeface="Times New Roman" panose="02020603050405020304" pitchFamily="18" charset="0"/>
              </a:rPr>
              <a:t>noise</a:t>
            </a:r>
            <a:r>
              <a:rPr lang="en-US" sz="2200" b="1" dirty="0" smtClean="0">
                <a:latin typeface="+mj-lt"/>
                <a:ea typeface="华文楷体" panose="02010600040101010101" pitchFamily="2" charset="-122"/>
                <a:cs typeface="Times New Roman" panose="02020603050405020304" pitchFamily="18" charset="0"/>
              </a:rPr>
              <a:t> and high </a:t>
            </a:r>
            <a:r>
              <a:rPr lang="en-US" sz="2200" b="1" dirty="0" smtClean="0">
                <a:solidFill>
                  <a:srgbClr val="FF0000"/>
                </a:solidFill>
                <a:latin typeface="+mj-lt"/>
                <a:ea typeface="华文楷体" panose="02010600040101010101" pitchFamily="2" charset="-122"/>
                <a:cs typeface="Times New Roman" panose="02020603050405020304" pitchFamily="18" charset="0"/>
              </a:rPr>
              <a:t>rate </a:t>
            </a:r>
            <a:r>
              <a:rPr lang="en-US" sz="2200" b="1" dirty="0" smtClean="0">
                <a:solidFill>
                  <a:srgbClr val="000000"/>
                </a:solidFill>
                <a:latin typeface="+mj-lt"/>
                <a:ea typeface="华文楷体" panose="02010600040101010101" pitchFamily="2" charset="-122"/>
                <a:cs typeface="Times New Roman" panose="02020603050405020304" pitchFamily="18" charset="0"/>
              </a:rPr>
              <a:t>capability</a:t>
            </a:r>
          </a:p>
          <a:p>
            <a:pPr>
              <a:lnSpc>
                <a:spcPts val="3640"/>
              </a:lnSpc>
            </a:pPr>
            <a:r>
              <a:rPr lang="en-US" sz="2400" b="1" dirty="0" smtClean="0">
                <a:solidFill>
                  <a:srgbClr val="000000"/>
                </a:solidFill>
                <a:latin typeface="+mj-lt"/>
                <a:ea typeface="华文楷体" panose="02010600040101010101" pitchFamily="2" charset="-122"/>
                <a:cs typeface="Times New Roman" panose="02020603050405020304" pitchFamily="18" charset="0"/>
              </a:rPr>
              <a:t>The Systematic uncertainty control</a:t>
            </a:r>
          </a:p>
          <a:p>
            <a:pPr marL="922050" lvl="1" indent="-342900">
              <a:buFont typeface="Symbol" panose="05050102010706020507" pitchFamily="18" charset="2"/>
              <a:buChar char="-"/>
            </a:pPr>
            <a:r>
              <a:rPr lang="en-US" sz="2200" b="1" dirty="0" smtClean="0">
                <a:solidFill>
                  <a:srgbClr val="000000"/>
                </a:solidFill>
                <a:latin typeface="+mj-lt"/>
                <a:ea typeface="华文楷体" panose="02010600040101010101" pitchFamily="2" charset="-122"/>
                <a:cs typeface="Times New Roman" panose="02020603050405020304" pitchFamily="18" charset="0"/>
              </a:rPr>
              <a:t>Detector </a:t>
            </a:r>
            <a:r>
              <a:rPr lang="en-US" sz="2200" b="1" dirty="0" smtClean="0">
                <a:solidFill>
                  <a:srgbClr val="FF0000"/>
                </a:solidFill>
                <a:latin typeface="+mj-lt"/>
                <a:ea typeface="华文楷体" panose="02010600040101010101" pitchFamily="2" charset="-122"/>
                <a:cs typeface="Times New Roman" panose="02020603050405020304" pitchFamily="18" charset="0"/>
              </a:rPr>
              <a:t>acceptance </a:t>
            </a:r>
            <a:r>
              <a:rPr lang="en-US" sz="2200" b="1" dirty="0" smtClean="0">
                <a:latin typeface="+mj-lt"/>
                <a:ea typeface="华文楷体" panose="02010600040101010101" pitchFamily="2" charset="-122"/>
                <a:cs typeface="Times New Roman" panose="02020603050405020304" pitchFamily="18" charset="0"/>
              </a:rPr>
              <a:t>: geometrical acceptance and detector response</a:t>
            </a:r>
          </a:p>
          <a:p>
            <a:pPr marL="922050" lvl="1" indent="-342900">
              <a:buFont typeface="Symbol" panose="05050102010706020507" pitchFamily="18" charset="2"/>
              <a:buChar char="-"/>
            </a:pPr>
            <a:r>
              <a:rPr lang="en-US" sz="2200" b="1" dirty="0" err="1" smtClean="0">
                <a:solidFill>
                  <a:srgbClr val="FF0000"/>
                </a:solidFill>
                <a:latin typeface="+mj-lt"/>
                <a:ea typeface="华文楷体" panose="02010600040101010101" pitchFamily="2" charset="-122"/>
                <a:cs typeface="Times New Roman" panose="02020603050405020304" pitchFamily="18" charset="0"/>
              </a:rPr>
              <a:t>Mis</a:t>
            </a:r>
            <a:r>
              <a:rPr lang="en-US" sz="2200" b="1" dirty="0" smtClean="0">
                <a:solidFill>
                  <a:srgbClr val="FF0000"/>
                </a:solidFill>
                <a:latin typeface="+mj-lt"/>
                <a:ea typeface="华文楷体" panose="02010600040101010101" pitchFamily="2" charset="-122"/>
                <a:cs typeface="Times New Roman" panose="02020603050405020304" pitchFamily="18" charset="0"/>
              </a:rPr>
              <a:t>-measurement :</a:t>
            </a:r>
            <a:r>
              <a:rPr lang="en-US" sz="2200" b="1" dirty="0" smtClean="0">
                <a:latin typeface="+mj-lt"/>
                <a:ea typeface="华文楷体" panose="02010600040101010101" pitchFamily="2" charset="-122"/>
                <a:cs typeface="Times New Roman" panose="02020603050405020304" pitchFamily="18" charset="0"/>
              </a:rPr>
              <a:t> </a:t>
            </a:r>
            <a:r>
              <a:rPr lang="en-US" sz="2200" b="1" dirty="0" err="1" smtClean="0">
                <a:latin typeface="+mj-lt"/>
                <a:ea typeface="华文楷体" panose="02010600040101010101" pitchFamily="2" charset="-122"/>
                <a:cs typeface="Times New Roman" panose="02020603050405020304" pitchFamily="18" charset="0"/>
              </a:rPr>
              <a:t>mis</a:t>
            </a:r>
            <a:r>
              <a:rPr lang="en-US" sz="2200" b="1" dirty="0" smtClean="0">
                <a:latin typeface="+mj-lt"/>
                <a:ea typeface="华文楷体" panose="02010600040101010101" pitchFamily="2" charset="-122"/>
                <a:cs typeface="Times New Roman" panose="02020603050405020304" pitchFamily="18" charset="0"/>
              </a:rPr>
              <a:t>-tracking, fake photon, particle </a:t>
            </a:r>
            <a:r>
              <a:rPr lang="en-US" sz="2200" b="1" dirty="0" err="1" smtClean="0">
                <a:latin typeface="+mj-lt"/>
                <a:ea typeface="华文楷体" panose="02010600040101010101" pitchFamily="2" charset="-122"/>
                <a:cs typeface="Times New Roman" panose="02020603050405020304" pitchFamily="18" charset="0"/>
              </a:rPr>
              <a:t>mis</a:t>
            </a:r>
            <a:r>
              <a:rPr lang="en-US" sz="2200" b="1" dirty="0" smtClean="0">
                <a:latin typeface="+mj-lt"/>
                <a:ea typeface="华文楷体" panose="02010600040101010101" pitchFamily="2" charset="-122"/>
                <a:cs typeface="Times New Roman" panose="02020603050405020304" pitchFamily="18" charset="0"/>
              </a:rPr>
              <a:t>-id, noise</a:t>
            </a:r>
          </a:p>
          <a:p>
            <a:pPr marL="922050" lvl="1" indent="-342900">
              <a:buFont typeface="Symbol" panose="05050102010706020507" pitchFamily="18" charset="2"/>
              <a:buChar char="-"/>
            </a:pPr>
            <a:r>
              <a:rPr lang="en-US" sz="2200" b="1" dirty="0" smtClean="0">
                <a:solidFill>
                  <a:srgbClr val="FF0000"/>
                </a:solidFill>
                <a:latin typeface="+mj-lt"/>
                <a:ea typeface="华文楷体" panose="02010600040101010101" pitchFamily="2" charset="-122"/>
                <a:cs typeface="Times New Roman" panose="02020603050405020304" pitchFamily="18" charset="0"/>
              </a:rPr>
              <a:t>Luminosity </a:t>
            </a:r>
            <a:r>
              <a:rPr lang="en-US" sz="2200" b="1" dirty="0" smtClean="0">
                <a:latin typeface="+mj-lt"/>
                <a:ea typeface="华文楷体" panose="02010600040101010101" pitchFamily="2" charset="-122"/>
                <a:cs typeface="Times New Roman" panose="02020603050405020304" pitchFamily="18" charset="0"/>
              </a:rPr>
              <a:t>measurement</a:t>
            </a:r>
          </a:p>
          <a:p>
            <a:r>
              <a:rPr lang="en-US" sz="2400" b="1" dirty="0" smtClean="0">
                <a:solidFill>
                  <a:srgbClr val="000000"/>
                </a:solidFill>
                <a:latin typeface="+mj-lt"/>
                <a:ea typeface="华文楷体" panose="02010600040101010101" pitchFamily="2" charset="-122"/>
                <a:cs typeface="Times New Roman" panose="02020603050405020304" pitchFamily="18" charset="0"/>
              </a:rPr>
              <a:t>Reasonable cost</a:t>
            </a:r>
          </a:p>
        </p:txBody>
      </p:sp>
    </p:spTree>
    <p:extLst>
      <p:ext uri="{BB962C8B-B14F-4D97-AF65-F5344CB8AC3E}">
        <p14:creationId xmlns:p14="http://schemas.microsoft.com/office/powerpoint/2010/main" val="12920526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t>General Consideration</a:t>
            </a:r>
            <a:endParaRPr lang="zh-CN" altLang="en-US" b="1" dirty="0"/>
          </a:p>
        </p:txBody>
      </p:sp>
      <p:sp>
        <p:nvSpPr>
          <p:cNvPr id="6" name="灯片编号占位符 5"/>
          <p:cNvSpPr>
            <a:spLocks noGrp="1"/>
          </p:cNvSpPr>
          <p:nvPr>
            <p:ph type="sldNum" sz="quarter" idx="12"/>
          </p:nvPr>
        </p:nvSpPr>
        <p:spPr/>
        <p:txBody>
          <a:bodyPr/>
          <a:lstStyle/>
          <a:p>
            <a:fld id="{C973300C-797F-D148-A78D-320196FBAF04}" type="slidenum">
              <a:rPr lang="en-US" smtClean="0"/>
              <a:pPr/>
              <a:t>23</a:t>
            </a:fld>
            <a:endParaRPr lang="en-US" dirty="0"/>
          </a:p>
        </p:txBody>
      </p:sp>
      <p:sp>
        <p:nvSpPr>
          <p:cNvPr id="7" name="内容占位符 2"/>
          <p:cNvSpPr>
            <a:spLocks noGrp="1"/>
          </p:cNvSpPr>
          <p:nvPr>
            <p:ph idx="1"/>
          </p:nvPr>
        </p:nvSpPr>
        <p:spPr>
          <a:xfrm>
            <a:off x="331291" y="751715"/>
            <a:ext cx="8447896" cy="5661707"/>
          </a:xfrm>
        </p:spPr>
        <p:txBody>
          <a:bodyPr>
            <a:noAutofit/>
          </a:bodyPr>
          <a:lstStyle/>
          <a:p>
            <a:pPr>
              <a:lnSpc>
                <a:spcPct val="120000"/>
              </a:lnSpc>
            </a:pPr>
            <a:r>
              <a:rPr lang="en-US" altLang="zh-CN" sz="2400" b="1" dirty="0" smtClean="0">
                <a:solidFill>
                  <a:srgbClr val="0036FA"/>
                </a:solidFill>
                <a:latin typeface="+mj-lt"/>
                <a:ea typeface="华文楷体" panose="02010600040101010101" pitchFamily="2" charset="-122"/>
                <a:cs typeface="Times New Roman" panose="02020603050405020304" pitchFamily="18" charset="0"/>
                <a:sym typeface="Symbol"/>
              </a:rPr>
              <a:t>Vertex</a:t>
            </a:r>
            <a:r>
              <a:rPr lang="en-US" altLang="zh-CN" sz="2400" b="1" dirty="0" smtClean="0">
                <a:latin typeface="+mj-lt"/>
                <a:ea typeface="华文楷体" panose="02010600040101010101" pitchFamily="2" charset="-122"/>
                <a:cs typeface="Times New Roman" panose="02020603050405020304" pitchFamily="18" charset="0"/>
                <a:sym typeface="Symbol"/>
              </a:rPr>
              <a:t>  performance and low-momenta tracking eff.</a:t>
            </a:r>
          </a:p>
          <a:p>
            <a:pPr>
              <a:lnSpc>
                <a:spcPct val="120000"/>
              </a:lnSpc>
            </a:pPr>
            <a:r>
              <a:rPr lang="en-US" altLang="zh-CN" sz="2400" b="1" dirty="0" smtClean="0">
                <a:solidFill>
                  <a:srgbClr val="0036FA"/>
                </a:solidFill>
                <a:latin typeface="+mj-lt"/>
                <a:ea typeface="华文楷体" panose="02010600040101010101" pitchFamily="2" charset="-122"/>
                <a:cs typeface="Times New Roman" panose="02020603050405020304" pitchFamily="18" charset="0"/>
                <a:sym typeface="Symbol"/>
              </a:rPr>
              <a:t>Tracking :  </a:t>
            </a:r>
            <a:r>
              <a:rPr lang="en-US" altLang="zh-CN" sz="2400" b="1" dirty="0" smtClean="0">
                <a:latin typeface="+mj-lt"/>
                <a:ea typeface="华文楷体" panose="02010600040101010101" pitchFamily="2" charset="-122"/>
                <a:cs typeface="Times New Roman" panose="02020603050405020304" pitchFamily="18" charset="0"/>
                <a:sym typeface="Symbol"/>
              </a:rPr>
              <a:t>multiple scattering effect is important</a:t>
            </a:r>
          </a:p>
          <a:p>
            <a:pPr marL="252000" indent="0">
              <a:buNone/>
            </a:pPr>
            <a:r>
              <a:rPr lang="en-US" altLang="zh-CN" sz="2400" b="1" dirty="0" smtClean="0">
                <a:latin typeface="+mj-lt"/>
                <a:ea typeface="华文楷体" panose="02010600040101010101" pitchFamily="2" charset="-122"/>
                <a:cs typeface="Times New Roman" panose="02020603050405020304" pitchFamily="18" charset="0"/>
                <a:sym typeface="Symbol"/>
              </a:rPr>
              <a:t> - </a:t>
            </a:r>
            <a:r>
              <a:rPr lang="en-US" altLang="zh-CN" sz="2200" b="1" dirty="0" smtClean="0">
                <a:latin typeface="+mj-lt"/>
                <a:ea typeface="华文楷体" panose="02010600040101010101" pitchFamily="2" charset="-122"/>
                <a:cs typeface="Times New Roman" panose="02020603050405020304" pitchFamily="18" charset="0"/>
                <a:sym typeface="Symbol"/>
              </a:rPr>
              <a:t>P </a:t>
            </a:r>
            <a:r>
              <a:rPr lang="en-US" altLang="zh-CN" sz="2200" b="1" baseline="-25000" dirty="0" smtClean="0">
                <a:latin typeface="+mj-lt"/>
                <a:ea typeface="华文楷体" panose="02010600040101010101" pitchFamily="2" charset="-122"/>
                <a:cs typeface="Times New Roman" panose="02020603050405020304" pitchFamily="18" charset="0"/>
                <a:sym typeface="Symbol"/>
              </a:rPr>
              <a:t>T</a:t>
            </a:r>
            <a:r>
              <a:rPr lang="en-US" altLang="zh-CN" sz="2200" b="1" dirty="0" smtClean="0">
                <a:latin typeface="+mj-lt"/>
                <a:ea typeface="华文楷体" panose="02010600040101010101" pitchFamily="2" charset="-122"/>
                <a:cs typeface="Times New Roman" panose="02020603050405020304" pitchFamily="18" charset="0"/>
                <a:sym typeface="Symbol"/>
              </a:rPr>
              <a:t> resolution : 0.50.7%@ 1 GeV/c, and </a:t>
            </a:r>
            <a:r>
              <a:rPr lang="en-US" altLang="zh-CN" sz="2200" b="1" dirty="0" err="1" smtClean="0">
                <a:latin typeface="+mj-lt"/>
                <a:ea typeface="华文楷体" panose="02010600040101010101" pitchFamily="2" charset="-122"/>
                <a:cs typeface="Times New Roman" panose="02020603050405020304" pitchFamily="18" charset="0"/>
                <a:sym typeface="Symbol"/>
              </a:rPr>
              <a:t>dE</a:t>
            </a:r>
            <a:r>
              <a:rPr lang="en-US" altLang="zh-CN" sz="2200" b="1" dirty="0" smtClean="0">
                <a:latin typeface="+mj-lt"/>
                <a:ea typeface="华文楷体" panose="02010600040101010101" pitchFamily="2" charset="-122"/>
                <a:cs typeface="Times New Roman" panose="02020603050405020304" pitchFamily="18" charset="0"/>
                <a:sym typeface="Symbol"/>
              </a:rPr>
              <a:t>/dx resolution: 6%  </a:t>
            </a:r>
          </a:p>
          <a:p>
            <a:pPr marL="252000" indent="0">
              <a:buNone/>
            </a:pPr>
            <a:r>
              <a:rPr lang="en-US" altLang="zh-CN" sz="2200" b="1" dirty="0" smtClean="0">
                <a:latin typeface="+mj-lt"/>
                <a:ea typeface="华文楷体" panose="02010600040101010101" pitchFamily="2" charset="-122"/>
                <a:cs typeface="Times New Roman" panose="02020603050405020304" pitchFamily="18" charset="0"/>
                <a:sym typeface="Symbol"/>
              </a:rPr>
              <a:t> - low material budge.</a:t>
            </a:r>
          </a:p>
          <a:p>
            <a:pPr>
              <a:lnSpc>
                <a:spcPct val="120000"/>
              </a:lnSpc>
            </a:pPr>
            <a:r>
              <a:rPr lang="en-US" altLang="zh-CN" sz="2400" b="1" dirty="0" smtClean="0">
                <a:solidFill>
                  <a:srgbClr val="0036FA"/>
                </a:solidFill>
                <a:latin typeface="+mj-lt"/>
                <a:ea typeface="华文楷体" panose="02010600040101010101" pitchFamily="2" charset="-122"/>
                <a:cs typeface="Times New Roman" panose="02020603050405020304" pitchFamily="18" charset="0"/>
                <a:sym typeface="Symbol"/>
              </a:rPr>
              <a:t>PID : </a:t>
            </a:r>
            <a:r>
              <a:rPr lang="en-US" altLang="zh-CN" sz="2400" b="1" dirty="0" smtClean="0">
                <a:latin typeface="+mj-lt"/>
                <a:ea typeface="华文楷体" panose="02010600040101010101" pitchFamily="2" charset="-122"/>
                <a:cs typeface="Times New Roman" panose="02020603050405020304" pitchFamily="18" charset="0"/>
                <a:sym typeface="Symbol"/>
              </a:rPr>
              <a:t>/K and K/p separation up to 2GeV/c </a:t>
            </a:r>
            <a:endParaRPr lang="en-US" altLang="zh-CN" sz="2400" b="1" dirty="0">
              <a:latin typeface="+mj-lt"/>
              <a:ea typeface="华文楷体" panose="02010600040101010101" pitchFamily="2" charset="-122"/>
              <a:cs typeface="Times New Roman" panose="02020603050405020304" pitchFamily="18" charset="0"/>
              <a:sym typeface="Symbol"/>
            </a:endParaRPr>
          </a:p>
          <a:p>
            <a:pPr marL="252000" indent="0">
              <a:buNone/>
            </a:pPr>
            <a:r>
              <a:rPr lang="en-US" altLang="zh-CN" sz="2400" b="1" dirty="0" smtClean="0">
                <a:latin typeface="+mj-lt"/>
                <a:ea typeface="华文楷体" panose="02010600040101010101" pitchFamily="2" charset="-122"/>
                <a:cs typeface="Times New Roman" panose="02020603050405020304" pitchFamily="18" charset="0"/>
                <a:sym typeface="Symbol"/>
              </a:rPr>
              <a:t> - </a:t>
            </a:r>
            <a:r>
              <a:rPr lang="en-US" altLang="zh-CN" sz="2200" b="1" dirty="0" smtClean="0">
                <a:latin typeface="+mj-lt"/>
                <a:ea typeface="华文楷体" panose="02010600040101010101" pitchFamily="2" charset="-122"/>
                <a:cs typeface="Times New Roman" panose="02020603050405020304" pitchFamily="18" charset="0"/>
                <a:sym typeface="Symbol"/>
              </a:rPr>
              <a:t>modest material budget (&lt;0.5X</a:t>
            </a:r>
            <a:r>
              <a:rPr lang="en-US" altLang="zh-CN" sz="2200" b="1" baseline="-25000" dirty="0" smtClean="0">
                <a:latin typeface="+mj-lt"/>
                <a:ea typeface="华文楷体" panose="02010600040101010101" pitchFamily="2" charset="-122"/>
                <a:cs typeface="Times New Roman" panose="02020603050405020304" pitchFamily="18" charset="0"/>
                <a:sym typeface="Symbol"/>
              </a:rPr>
              <a:t>0</a:t>
            </a:r>
            <a:r>
              <a:rPr lang="en-US" altLang="zh-CN" sz="2200" b="1" dirty="0" smtClean="0">
                <a:latin typeface="+mj-lt"/>
                <a:ea typeface="华文楷体" panose="02010600040101010101" pitchFamily="2" charset="-122"/>
                <a:cs typeface="Times New Roman" panose="02020603050405020304" pitchFamily="18" charset="0"/>
                <a:sym typeface="Symbol"/>
              </a:rPr>
              <a:t>)</a:t>
            </a:r>
          </a:p>
          <a:p>
            <a:pPr marL="252000" indent="0">
              <a:buNone/>
            </a:pPr>
            <a:r>
              <a:rPr lang="en-US" altLang="zh-CN" sz="2200" b="1" dirty="0" smtClean="0">
                <a:latin typeface="+mj-lt"/>
                <a:ea typeface="华文楷体" panose="02010600040101010101" pitchFamily="2" charset="-122"/>
                <a:cs typeface="Times New Roman" panose="02020603050405020304" pitchFamily="18" charset="0"/>
                <a:sym typeface="Symbol"/>
              </a:rPr>
              <a:t> - Cherenkov detector is necessary</a:t>
            </a:r>
          </a:p>
          <a:p>
            <a:pPr>
              <a:lnSpc>
                <a:spcPct val="120000"/>
              </a:lnSpc>
            </a:pPr>
            <a:r>
              <a:rPr lang="en-US" altLang="zh-CN" sz="2400" b="1" dirty="0" smtClean="0">
                <a:solidFill>
                  <a:srgbClr val="0036FA"/>
                </a:solidFill>
                <a:latin typeface="+mj-lt"/>
                <a:ea typeface="华文楷体" panose="02010600040101010101" pitchFamily="2" charset="-122"/>
                <a:cs typeface="Times New Roman" panose="02020603050405020304" pitchFamily="18" charset="0"/>
                <a:sym typeface="Symbol"/>
              </a:rPr>
              <a:t>EMC : </a:t>
            </a:r>
            <a:r>
              <a:rPr lang="en-US" altLang="zh-CN" sz="2400" b="1" dirty="0" smtClean="0">
                <a:latin typeface="+mj-lt"/>
                <a:ea typeface="华文楷体" panose="02010600040101010101" pitchFamily="2" charset="-122"/>
                <a:cs typeface="Times New Roman" panose="02020603050405020304" pitchFamily="18" charset="0"/>
                <a:sym typeface="Symbol"/>
              </a:rPr>
              <a:t>fast response to match the high luminosity</a:t>
            </a:r>
          </a:p>
          <a:p>
            <a:pPr marL="252000" indent="0">
              <a:buNone/>
            </a:pPr>
            <a:r>
              <a:rPr lang="en-US" altLang="zh-CN" sz="2400" b="1" dirty="0" smtClean="0">
                <a:latin typeface="+mj-lt"/>
                <a:ea typeface="华文楷体" panose="02010600040101010101" pitchFamily="2" charset="-122"/>
                <a:cs typeface="Times New Roman" panose="02020603050405020304" pitchFamily="18" charset="0"/>
                <a:sym typeface="Symbol"/>
              </a:rPr>
              <a:t>- stochastic term&lt;2%/E and constant term &lt; 0.75%, </a:t>
            </a:r>
          </a:p>
          <a:p>
            <a:pPr marL="252000" indent="0">
              <a:buNone/>
            </a:pPr>
            <a:r>
              <a:rPr lang="en-US" altLang="zh-CN" sz="2400" b="1" dirty="0" smtClean="0">
                <a:latin typeface="+mj-lt"/>
                <a:ea typeface="华文楷体" panose="02010600040101010101" pitchFamily="2" charset="-122"/>
                <a:cs typeface="Times New Roman" panose="02020603050405020304" pitchFamily="18" charset="0"/>
                <a:sym typeface="Symbol"/>
              </a:rPr>
              <a:t>- angular resolution?</a:t>
            </a:r>
          </a:p>
          <a:p>
            <a:pPr>
              <a:lnSpc>
                <a:spcPct val="120000"/>
              </a:lnSpc>
            </a:pPr>
            <a:r>
              <a:rPr lang="en-US" altLang="zh-CN" sz="2400" b="1" dirty="0" smtClean="0">
                <a:solidFill>
                  <a:srgbClr val="0036FA"/>
                </a:solidFill>
                <a:latin typeface="+mj-lt"/>
                <a:ea typeface="华文楷体" panose="02010600040101010101" pitchFamily="2" charset="-122"/>
                <a:cs typeface="Times New Roman" panose="02020603050405020304" pitchFamily="18" charset="0"/>
                <a:sym typeface="Symbol"/>
              </a:rPr>
              <a:t>MUC :</a:t>
            </a:r>
            <a:r>
              <a:rPr lang="en-US" altLang="zh-CN" sz="2400" b="1" dirty="0" smtClean="0">
                <a:latin typeface="+mj-lt"/>
                <a:ea typeface="华文楷体" panose="02010600040101010101" pitchFamily="2" charset="-122"/>
                <a:cs typeface="Times New Roman" panose="02020603050405020304" pitchFamily="18" charset="0"/>
                <a:sym typeface="Symbol"/>
              </a:rPr>
              <a:t> large-area fast sensors (RPC/MPRC </a:t>
            </a:r>
            <a:r>
              <a:rPr lang="en-US" altLang="zh-CN" sz="2400" b="1" dirty="0" err="1" smtClean="0">
                <a:latin typeface="+mj-lt"/>
                <a:ea typeface="华文楷体" panose="02010600040101010101" pitchFamily="2" charset="-122"/>
                <a:cs typeface="Times New Roman" panose="02020603050405020304" pitchFamily="18" charset="0"/>
                <a:sym typeface="Symbol"/>
              </a:rPr>
              <a:t>etc</a:t>
            </a:r>
            <a:r>
              <a:rPr lang="en-US" altLang="zh-CN" sz="2400" b="1" dirty="0" smtClean="0">
                <a:latin typeface="+mj-lt"/>
                <a:ea typeface="华文楷体" panose="02010600040101010101" pitchFamily="2" charset="-122"/>
                <a:cs typeface="Times New Roman" panose="02020603050405020304" pitchFamily="18" charset="0"/>
                <a:sym typeface="Symbol"/>
              </a:rPr>
              <a:t>) </a:t>
            </a:r>
          </a:p>
          <a:p>
            <a:pPr marL="252000" indent="0">
              <a:buNone/>
            </a:pPr>
            <a:r>
              <a:rPr lang="en-US" altLang="zh-CN" sz="2400" b="1" dirty="0" smtClean="0">
                <a:latin typeface="+mj-lt"/>
                <a:ea typeface="华文楷体" panose="02010600040101010101" pitchFamily="2" charset="-122"/>
                <a:cs typeface="Times New Roman" panose="02020603050405020304" pitchFamily="18" charset="0"/>
                <a:sym typeface="Symbol"/>
              </a:rPr>
              <a:t>-  suppression power&gt;10/30, down to p=0.5GeV/c</a:t>
            </a:r>
          </a:p>
          <a:p>
            <a:pPr>
              <a:lnSpc>
                <a:spcPct val="120000"/>
              </a:lnSpc>
            </a:pPr>
            <a:r>
              <a:rPr lang="en-US" altLang="zh-CN" sz="2400" b="1" dirty="0" smtClean="0">
                <a:latin typeface="+mj-lt"/>
                <a:ea typeface="华文楷体" panose="02010600040101010101" pitchFamily="2" charset="-122"/>
                <a:cs typeface="Times New Roman" panose="02020603050405020304" pitchFamily="18" charset="0"/>
                <a:sym typeface="Symbol"/>
              </a:rPr>
              <a:t>Large solid angle detector </a:t>
            </a:r>
            <a:r>
              <a:rPr lang="en-US" altLang="zh-CN" sz="2400" b="1" dirty="0" smtClean="0">
                <a:latin typeface="+mj-lt"/>
                <a:ea typeface="华文楷体" panose="02010600040101010101" pitchFamily="2" charset="-122"/>
                <a:cs typeface="Times New Roman" panose="02020603050405020304" pitchFamily="18" charset="0"/>
                <a:sym typeface="Symbol" panose="05050102010706020507" pitchFamily="18" charset="2"/>
              </a:rPr>
              <a:t></a:t>
            </a:r>
            <a:r>
              <a:rPr lang="en-US" altLang="zh-CN" sz="2400" b="1" dirty="0">
                <a:latin typeface="+mj-lt"/>
                <a:ea typeface="华文楷体" panose="02010600040101010101" pitchFamily="2" charset="-122"/>
                <a:cs typeface="Times New Roman" panose="02020603050405020304" pitchFamily="18" charset="0"/>
                <a:sym typeface="Symbol"/>
              </a:rPr>
              <a:t>n</a:t>
            </a:r>
            <a:r>
              <a:rPr lang="en-US" altLang="zh-CN" sz="2400" b="1" dirty="0" smtClean="0">
                <a:latin typeface="+mj-lt"/>
                <a:ea typeface="华文楷体" panose="02010600040101010101" pitchFamily="2" charset="-122"/>
                <a:cs typeface="Times New Roman" panose="02020603050405020304" pitchFamily="18" charset="0"/>
                <a:sym typeface="Symbol"/>
              </a:rPr>
              <a:t>early 4 </a:t>
            </a:r>
            <a:endParaRPr lang="en-US" altLang="zh-CN" sz="2400" b="1" dirty="0">
              <a:latin typeface="+mj-lt"/>
              <a:ea typeface="华文楷体" panose="02010600040101010101" pitchFamily="2" charset="-122"/>
              <a:cs typeface="Times New Roman" panose="02020603050405020304" pitchFamily="18" charset="0"/>
              <a:sym typeface="Symbol"/>
            </a:endParaRPr>
          </a:p>
        </p:txBody>
      </p:sp>
    </p:spTree>
    <p:extLst>
      <p:ext uri="{BB962C8B-B14F-4D97-AF65-F5344CB8AC3E}">
        <p14:creationId xmlns:p14="http://schemas.microsoft.com/office/powerpoint/2010/main" val="389506147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1624" y="987373"/>
            <a:ext cx="6386158" cy="5774621"/>
            <a:chOff x="521550" y="503675"/>
            <a:chExt cx="7020780" cy="5850651"/>
          </a:xfrm>
        </p:grpSpPr>
        <p:pic>
          <p:nvPicPr>
            <p:cNvPr id="3076" name="Picture 4"/>
            <p:cNvPicPr>
              <a:picLocks noChangeArrowheads="1"/>
            </p:cNvPicPr>
            <p:nvPr/>
          </p:nvPicPr>
          <p:blipFill>
            <a:blip r:embed="rId3" cstate="print"/>
            <a:srcRect/>
            <a:stretch>
              <a:fillRect/>
            </a:stretch>
          </p:blipFill>
          <p:spPr bwMode="auto">
            <a:xfrm>
              <a:off x="1691682" y="2573905"/>
              <a:ext cx="3600398" cy="1950216"/>
            </a:xfrm>
            <a:prstGeom prst="rect">
              <a:avLst/>
            </a:prstGeom>
            <a:noFill/>
            <a:ln w="9525">
              <a:noFill/>
              <a:miter lim="800000"/>
              <a:headEnd/>
              <a:tailEnd/>
            </a:ln>
          </p:spPr>
        </p:pic>
        <p:sp>
          <p:nvSpPr>
            <p:cNvPr id="7" name="任意多边形 6"/>
            <p:cNvSpPr/>
            <p:nvPr/>
          </p:nvSpPr>
          <p:spPr>
            <a:xfrm>
              <a:off x="1692275" y="3564015"/>
              <a:ext cx="2519685" cy="1675847"/>
            </a:xfrm>
            <a:custGeom>
              <a:avLst/>
              <a:gdLst>
                <a:gd name="connsiteX0" fmla="*/ 11723 w 2895600"/>
                <a:gd name="connsiteY0" fmla="*/ 0 h 1758461"/>
                <a:gd name="connsiteX1" fmla="*/ 2895600 w 2895600"/>
                <a:gd name="connsiteY1" fmla="*/ 0 h 1758461"/>
                <a:gd name="connsiteX2" fmla="*/ 2614246 w 2895600"/>
                <a:gd name="connsiteY2" fmla="*/ 1277815 h 1758461"/>
                <a:gd name="connsiteX3" fmla="*/ 1066800 w 2895600"/>
                <a:gd name="connsiteY3" fmla="*/ 1758461 h 1758461"/>
                <a:gd name="connsiteX4" fmla="*/ 0 w 2895600"/>
                <a:gd name="connsiteY4" fmla="*/ 1758461 h 1758461"/>
                <a:gd name="connsiteX5" fmla="*/ 11723 w 2895600"/>
                <a:gd name="connsiteY5" fmla="*/ 0 h 175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5600" h="1758461">
                  <a:moveTo>
                    <a:pt x="11723" y="0"/>
                  </a:moveTo>
                  <a:lnTo>
                    <a:pt x="2895600" y="0"/>
                  </a:lnTo>
                  <a:lnTo>
                    <a:pt x="2614246" y="1277815"/>
                  </a:lnTo>
                  <a:lnTo>
                    <a:pt x="1066800" y="1758461"/>
                  </a:lnTo>
                  <a:lnTo>
                    <a:pt x="0" y="1758461"/>
                  </a:lnTo>
                  <a:cubicBezTo>
                    <a:pt x="3908" y="1168400"/>
                    <a:pt x="7815" y="578338"/>
                    <a:pt x="11723" y="0"/>
                  </a:cubicBezTo>
                  <a:close/>
                </a:path>
              </a:pathLst>
            </a:cu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1692275" y="5499230"/>
              <a:ext cx="269435"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691680" y="5454225"/>
              <a:ext cx="495055"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691680" y="5364215"/>
              <a:ext cx="63007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1691680" y="1718810"/>
              <a:ext cx="4185465" cy="765085"/>
            </a:xfrm>
            <a:prstGeom prst="rect">
              <a:avLst/>
            </a:prstGeom>
            <a:solidFill>
              <a:schemeClr val="accent6">
                <a:lumMod val="75000"/>
                <a:alpha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p:cNvCxnSpPr/>
            <p:nvPr/>
          </p:nvCxnSpPr>
          <p:spPr>
            <a:xfrm flipV="1">
              <a:off x="1691680" y="3459861"/>
              <a:ext cx="5850650" cy="212938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35" name="矩形 34"/>
            <p:cNvSpPr>
              <a:spLocks/>
            </p:cNvSpPr>
            <p:nvPr/>
          </p:nvSpPr>
          <p:spPr>
            <a:xfrm>
              <a:off x="1691680" y="683695"/>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a:spLocks/>
            </p:cNvSpPr>
            <p:nvPr/>
          </p:nvSpPr>
          <p:spPr>
            <a:xfrm>
              <a:off x="1691680" y="773705"/>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a:spLocks/>
            </p:cNvSpPr>
            <p:nvPr/>
          </p:nvSpPr>
          <p:spPr>
            <a:xfrm>
              <a:off x="1691680" y="863715"/>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a:spLocks/>
            </p:cNvSpPr>
            <p:nvPr/>
          </p:nvSpPr>
          <p:spPr>
            <a:xfrm>
              <a:off x="1691680" y="964976"/>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a:spLocks/>
            </p:cNvSpPr>
            <p:nvPr/>
          </p:nvSpPr>
          <p:spPr>
            <a:xfrm>
              <a:off x="1691680" y="1066237"/>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a:spLocks/>
            </p:cNvSpPr>
            <p:nvPr/>
          </p:nvSpPr>
          <p:spPr>
            <a:xfrm>
              <a:off x="1691680" y="1167498"/>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a:spLocks/>
            </p:cNvSpPr>
            <p:nvPr/>
          </p:nvSpPr>
          <p:spPr>
            <a:xfrm>
              <a:off x="1691680" y="1268759"/>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a:spLocks/>
            </p:cNvSpPr>
            <p:nvPr/>
          </p:nvSpPr>
          <p:spPr>
            <a:xfrm>
              <a:off x="1692275" y="1370020"/>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a:spLocks/>
            </p:cNvSpPr>
            <p:nvPr/>
          </p:nvSpPr>
          <p:spPr>
            <a:xfrm>
              <a:off x="1691680" y="1471281"/>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a:spLocks/>
            </p:cNvSpPr>
            <p:nvPr/>
          </p:nvSpPr>
          <p:spPr>
            <a:xfrm>
              <a:off x="1692275" y="1572542"/>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a:spLocks/>
            </p:cNvSpPr>
            <p:nvPr/>
          </p:nvSpPr>
          <p:spPr>
            <a:xfrm rot="5400000">
              <a:off x="5286983"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a:spLocks/>
            </p:cNvSpPr>
            <p:nvPr/>
          </p:nvSpPr>
          <p:spPr>
            <a:xfrm rot="5400000">
              <a:off x="5196973"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p:cNvSpPr>
              <a:spLocks/>
            </p:cNvSpPr>
            <p:nvPr/>
          </p:nvSpPr>
          <p:spPr>
            <a:xfrm rot="5400000">
              <a:off x="5106963"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a:spLocks/>
            </p:cNvSpPr>
            <p:nvPr/>
          </p:nvSpPr>
          <p:spPr>
            <a:xfrm rot="5400000">
              <a:off x="5005702"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a:spLocks/>
            </p:cNvSpPr>
            <p:nvPr/>
          </p:nvSpPr>
          <p:spPr>
            <a:xfrm rot="5400000">
              <a:off x="4904441"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p:cNvSpPr>
              <a:spLocks/>
            </p:cNvSpPr>
            <p:nvPr/>
          </p:nvSpPr>
          <p:spPr>
            <a:xfrm rot="5400000">
              <a:off x="4803180"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a:spLocks/>
            </p:cNvSpPr>
            <p:nvPr/>
          </p:nvSpPr>
          <p:spPr>
            <a:xfrm rot="5400000">
              <a:off x="4701919"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p:cNvSpPr>
              <a:spLocks/>
            </p:cNvSpPr>
            <p:nvPr/>
          </p:nvSpPr>
          <p:spPr>
            <a:xfrm rot="5400000">
              <a:off x="4600658" y="2275982"/>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a:spLocks/>
            </p:cNvSpPr>
            <p:nvPr/>
          </p:nvSpPr>
          <p:spPr>
            <a:xfrm rot="5400000">
              <a:off x="4499397"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a:spLocks/>
            </p:cNvSpPr>
            <p:nvPr/>
          </p:nvSpPr>
          <p:spPr>
            <a:xfrm rot="5400000">
              <a:off x="4398136" y="2275982"/>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a:spLocks/>
            </p:cNvSpPr>
            <p:nvPr/>
          </p:nvSpPr>
          <p:spPr>
            <a:xfrm>
              <a:off x="1692634" y="3215698"/>
              <a:ext cx="2519326" cy="63695"/>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p:cNvSpPr>
              <a:spLocks/>
            </p:cNvSpPr>
            <p:nvPr/>
          </p:nvSpPr>
          <p:spPr>
            <a:xfrm>
              <a:off x="1692276" y="3215698"/>
              <a:ext cx="2519326" cy="30785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a:spLocks/>
            </p:cNvSpPr>
            <p:nvPr/>
          </p:nvSpPr>
          <p:spPr>
            <a:xfrm flipV="1">
              <a:off x="1692276" y="3430807"/>
              <a:ext cx="2519326" cy="28758"/>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a:spLocks/>
            </p:cNvSpPr>
            <p:nvPr/>
          </p:nvSpPr>
          <p:spPr>
            <a:xfrm>
              <a:off x="1692276" y="3459861"/>
              <a:ext cx="2519326" cy="63695"/>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a:spLocks/>
            </p:cNvSpPr>
            <p:nvPr/>
          </p:nvSpPr>
          <p:spPr>
            <a:xfrm rot="5400000">
              <a:off x="3890356" y="3872482"/>
              <a:ext cx="1383233" cy="70064"/>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p:cNvSpPr>
              <a:spLocks/>
            </p:cNvSpPr>
            <p:nvPr/>
          </p:nvSpPr>
          <p:spPr>
            <a:xfrm rot="5400000">
              <a:off x="3756066" y="3737996"/>
              <a:ext cx="1383233" cy="33864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a:spLocks/>
            </p:cNvSpPr>
            <p:nvPr/>
          </p:nvSpPr>
          <p:spPr>
            <a:xfrm rot="5400000" flipV="1">
              <a:off x="3672952" y="3891501"/>
              <a:ext cx="1383233" cy="31634"/>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a:spLocks/>
            </p:cNvSpPr>
            <p:nvPr/>
          </p:nvSpPr>
          <p:spPr>
            <a:xfrm rot="5400000">
              <a:off x="3621776" y="3872286"/>
              <a:ext cx="1383233" cy="70064"/>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TextBox 84"/>
            <p:cNvSpPr txBox="1"/>
            <p:nvPr/>
          </p:nvSpPr>
          <p:spPr>
            <a:xfrm>
              <a:off x="2456765" y="4154789"/>
              <a:ext cx="810090" cy="369332"/>
            </a:xfrm>
            <a:prstGeom prst="rect">
              <a:avLst/>
            </a:prstGeom>
            <a:noFill/>
          </p:spPr>
          <p:txBody>
            <a:bodyPr wrap="square" rtlCol="0">
              <a:spAutoFit/>
            </a:bodyPr>
            <a:lstStyle/>
            <a:p>
              <a:pPr algn="ctr"/>
              <a:r>
                <a:rPr lang="en-US" altLang="zh-CN" b="1" dirty="0" smtClean="0"/>
                <a:t>MDC</a:t>
              </a:r>
              <a:endParaRPr lang="zh-CN" altLang="en-US" b="1" dirty="0"/>
            </a:p>
          </p:txBody>
        </p:sp>
        <p:sp>
          <p:nvSpPr>
            <p:cNvPr id="87" name="线形标注 2(无边框) 86"/>
            <p:cNvSpPr/>
            <p:nvPr/>
          </p:nvSpPr>
          <p:spPr>
            <a:xfrm>
              <a:off x="2906815" y="5004175"/>
              <a:ext cx="1132382" cy="360040"/>
            </a:xfrm>
            <a:prstGeom prst="callout2">
              <a:avLst>
                <a:gd name="adj1" fmla="val 83871"/>
                <a:gd name="adj2" fmla="val 91825"/>
                <a:gd name="adj3" fmla="val 83871"/>
                <a:gd name="adj4" fmla="val 7371"/>
                <a:gd name="adj5" fmla="val 119012"/>
                <a:gd name="adj6" fmla="val -5768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chemeClr val="tx1"/>
                  </a:solidFill>
                </a:rPr>
                <a:t>PXD/SSD</a:t>
              </a:r>
              <a:endParaRPr lang="zh-CN" altLang="en-US" dirty="0">
                <a:solidFill>
                  <a:schemeClr val="tx1"/>
                </a:solidFill>
              </a:endParaRPr>
            </a:p>
          </p:txBody>
        </p:sp>
        <p:sp>
          <p:nvSpPr>
            <p:cNvPr id="88" name="TextBox 87"/>
            <p:cNvSpPr txBox="1"/>
            <p:nvPr/>
          </p:nvSpPr>
          <p:spPr>
            <a:xfrm>
              <a:off x="2231740" y="3171237"/>
              <a:ext cx="1620180" cy="369332"/>
            </a:xfrm>
            <a:prstGeom prst="rect">
              <a:avLst/>
            </a:prstGeom>
            <a:noFill/>
          </p:spPr>
          <p:txBody>
            <a:bodyPr wrap="square" rtlCol="0">
              <a:spAutoFit/>
            </a:bodyPr>
            <a:lstStyle/>
            <a:p>
              <a:pPr algn="ctr"/>
              <a:r>
                <a:rPr lang="en-US" altLang="zh-CN" b="1" dirty="0" smtClean="0"/>
                <a:t>PID-barrel</a:t>
              </a:r>
              <a:endParaRPr lang="zh-CN" altLang="en-US" b="1" dirty="0"/>
            </a:p>
          </p:txBody>
        </p:sp>
        <p:sp>
          <p:nvSpPr>
            <p:cNvPr id="89" name="TextBox 88"/>
            <p:cNvSpPr txBox="1"/>
            <p:nvPr/>
          </p:nvSpPr>
          <p:spPr>
            <a:xfrm rot="5400000">
              <a:off x="3826993" y="3731889"/>
              <a:ext cx="1365149" cy="369332"/>
            </a:xfrm>
            <a:prstGeom prst="rect">
              <a:avLst/>
            </a:prstGeom>
            <a:noFill/>
          </p:spPr>
          <p:txBody>
            <a:bodyPr wrap="square" rtlCol="0">
              <a:spAutoFit/>
            </a:bodyPr>
            <a:lstStyle/>
            <a:p>
              <a:pPr algn="ctr"/>
              <a:r>
                <a:rPr lang="en-US" altLang="zh-CN" b="1" dirty="0" smtClean="0"/>
                <a:t>PID-endcap</a:t>
              </a:r>
              <a:endParaRPr lang="zh-CN" altLang="en-US" b="1" dirty="0"/>
            </a:p>
          </p:txBody>
        </p:sp>
        <p:sp>
          <p:nvSpPr>
            <p:cNvPr id="91" name="TextBox 90"/>
            <p:cNvSpPr txBox="1"/>
            <p:nvPr/>
          </p:nvSpPr>
          <p:spPr>
            <a:xfrm>
              <a:off x="4436985" y="2528900"/>
              <a:ext cx="720080" cy="369332"/>
            </a:xfrm>
            <a:prstGeom prst="rect">
              <a:avLst/>
            </a:prstGeom>
            <a:noFill/>
            <a:ln>
              <a:noFill/>
            </a:ln>
          </p:spPr>
          <p:txBody>
            <a:bodyPr wrap="square" rtlCol="0">
              <a:spAutoFit/>
            </a:bodyPr>
            <a:lstStyle/>
            <a:p>
              <a:pPr algn="ctr"/>
              <a:r>
                <a:rPr lang="en-US" altLang="zh-CN" b="1" dirty="0" smtClean="0"/>
                <a:t>EMC</a:t>
              </a:r>
              <a:endParaRPr lang="zh-CN" altLang="en-US" b="1" dirty="0"/>
            </a:p>
          </p:txBody>
        </p:sp>
        <p:sp>
          <p:nvSpPr>
            <p:cNvPr id="92" name="TextBox 91"/>
            <p:cNvSpPr txBox="1"/>
            <p:nvPr/>
          </p:nvSpPr>
          <p:spPr>
            <a:xfrm>
              <a:off x="2321750" y="1742783"/>
              <a:ext cx="3037175" cy="646331"/>
            </a:xfrm>
            <a:prstGeom prst="rect">
              <a:avLst/>
            </a:prstGeom>
            <a:noFill/>
            <a:ln>
              <a:noFill/>
            </a:ln>
          </p:spPr>
          <p:txBody>
            <a:bodyPr wrap="square" rtlCol="0">
              <a:spAutoFit/>
            </a:bodyPr>
            <a:lstStyle/>
            <a:p>
              <a:pPr algn="ctr"/>
              <a:r>
                <a:rPr lang="en-US" altLang="zh-CN" b="1" dirty="0" smtClean="0"/>
                <a:t>Superconducting magnet</a:t>
              </a:r>
            </a:p>
            <a:p>
              <a:pPr algn="ctr"/>
              <a:r>
                <a:rPr lang="en-US" altLang="zh-CN" b="1" dirty="0" smtClean="0"/>
                <a:t>(0.7-1 T) </a:t>
              </a:r>
              <a:endParaRPr lang="zh-CN" altLang="en-US" b="1" dirty="0"/>
            </a:p>
          </p:txBody>
        </p:sp>
        <p:sp>
          <p:nvSpPr>
            <p:cNvPr id="93" name="TextBox 92"/>
            <p:cNvSpPr txBox="1"/>
            <p:nvPr/>
          </p:nvSpPr>
          <p:spPr>
            <a:xfrm>
              <a:off x="3041830" y="1000688"/>
              <a:ext cx="1755195" cy="369332"/>
            </a:xfrm>
            <a:prstGeom prst="rect">
              <a:avLst/>
            </a:prstGeom>
            <a:noFill/>
            <a:ln>
              <a:noFill/>
            </a:ln>
          </p:spPr>
          <p:txBody>
            <a:bodyPr wrap="square" rtlCol="0">
              <a:spAutoFit/>
            </a:bodyPr>
            <a:lstStyle/>
            <a:p>
              <a:pPr algn="ctr"/>
              <a:r>
                <a:rPr lang="en-US" altLang="zh-CN" b="1" dirty="0" smtClean="0"/>
                <a:t>York/Muon</a:t>
              </a:r>
              <a:endParaRPr lang="zh-CN" altLang="en-US" b="1" dirty="0"/>
            </a:p>
          </p:txBody>
        </p:sp>
        <p:sp>
          <p:nvSpPr>
            <p:cNvPr id="94" name="TextBox 93"/>
            <p:cNvSpPr txBox="1"/>
            <p:nvPr/>
          </p:nvSpPr>
          <p:spPr>
            <a:xfrm rot="5400000">
              <a:off x="5600806" y="2096706"/>
              <a:ext cx="1755195" cy="369332"/>
            </a:xfrm>
            <a:prstGeom prst="rect">
              <a:avLst/>
            </a:prstGeom>
            <a:noFill/>
            <a:ln>
              <a:noFill/>
            </a:ln>
          </p:spPr>
          <p:txBody>
            <a:bodyPr wrap="square" rtlCol="0">
              <a:spAutoFit/>
            </a:bodyPr>
            <a:lstStyle/>
            <a:p>
              <a:pPr algn="ctr"/>
              <a:r>
                <a:rPr lang="en-US" altLang="zh-CN" b="1" dirty="0" smtClean="0"/>
                <a:t>York/Muon</a:t>
              </a:r>
              <a:endParaRPr lang="zh-CN" altLang="en-US" b="1" dirty="0"/>
            </a:p>
          </p:txBody>
        </p:sp>
        <p:cxnSp>
          <p:nvCxnSpPr>
            <p:cNvPr id="96" name="直接连接符 95"/>
            <p:cNvCxnSpPr/>
            <p:nvPr/>
          </p:nvCxnSpPr>
          <p:spPr>
            <a:xfrm flipV="1">
              <a:off x="971600" y="5589240"/>
              <a:ext cx="6570730" cy="348"/>
            </a:xfrm>
            <a:prstGeom prst="line">
              <a:avLst/>
            </a:prstGeom>
            <a:ln w="12700">
              <a:solidFill>
                <a:srgbClr val="002060"/>
              </a:solidFill>
              <a:prstDash val="lgDashDot"/>
            </a:ln>
          </p:spPr>
          <p:style>
            <a:lnRef idx="1">
              <a:schemeClr val="accent1"/>
            </a:lnRef>
            <a:fillRef idx="0">
              <a:schemeClr val="accent1"/>
            </a:fillRef>
            <a:effectRef idx="0">
              <a:schemeClr val="accent1"/>
            </a:effectRef>
            <a:fontRef idx="minor">
              <a:schemeClr val="tx1"/>
            </a:fontRef>
          </p:style>
        </p:cxnSp>
        <p:sp>
          <p:nvSpPr>
            <p:cNvPr id="98" name="线形标注 2(无边框) 97"/>
            <p:cNvSpPr/>
            <p:nvPr/>
          </p:nvSpPr>
          <p:spPr>
            <a:xfrm>
              <a:off x="2186735" y="5589588"/>
              <a:ext cx="540060" cy="360040"/>
            </a:xfrm>
            <a:prstGeom prst="callout2">
              <a:avLst>
                <a:gd name="adj1" fmla="val 83871"/>
                <a:gd name="adj2" fmla="val 91825"/>
                <a:gd name="adj3" fmla="val 83871"/>
                <a:gd name="adj4" fmla="val 7371"/>
                <a:gd name="adj5" fmla="val 1794"/>
                <a:gd name="adj6" fmla="val -96758"/>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chemeClr val="tx1"/>
                  </a:solidFill>
                </a:rPr>
                <a:t>IP</a:t>
              </a:r>
              <a:endParaRPr lang="zh-CN" altLang="en-US" dirty="0">
                <a:solidFill>
                  <a:schemeClr val="tx1"/>
                </a:solidFill>
              </a:endParaRPr>
            </a:p>
          </p:txBody>
        </p:sp>
        <p:cxnSp>
          <p:nvCxnSpPr>
            <p:cNvPr id="101" name="直接箭头连接符 100"/>
            <p:cNvCxnSpPr/>
            <p:nvPr/>
          </p:nvCxnSpPr>
          <p:spPr>
            <a:xfrm>
              <a:off x="1241630" y="545422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接箭头连接符 102"/>
            <p:cNvCxnSpPr/>
            <p:nvPr/>
          </p:nvCxnSpPr>
          <p:spPr>
            <a:xfrm>
              <a:off x="1241630" y="536421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接箭头连接符 103"/>
            <p:cNvCxnSpPr/>
            <p:nvPr/>
          </p:nvCxnSpPr>
          <p:spPr>
            <a:xfrm>
              <a:off x="1241630" y="5229200"/>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接箭头连接符 104"/>
            <p:cNvCxnSpPr/>
            <p:nvPr/>
          </p:nvCxnSpPr>
          <p:spPr>
            <a:xfrm>
              <a:off x="1241630" y="356401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接箭头连接符 105"/>
            <p:cNvCxnSpPr/>
            <p:nvPr/>
          </p:nvCxnSpPr>
          <p:spPr>
            <a:xfrm>
              <a:off x="1241630" y="320397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接箭头连接符 106"/>
            <p:cNvCxnSpPr/>
            <p:nvPr/>
          </p:nvCxnSpPr>
          <p:spPr>
            <a:xfrm>
              <a:off x="1241630" y="248389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接箭头连接符 107"/>
            <p:cNvCxnSpPr/>
            <p:nvPr/>
          </p:nvCxnSpPr>
          <p:spPr>
            <a:xfrm>
              <a:off x="1241630" y="1718810"/>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接箭头连接符 108"/>
            <p:cNvCxnSpPr/>
            <p:nvPr/>
          </p:nvCxnSpPr>
          <p:spPr>
            <a:xfrm>
              <a:off x="1241630" y="68369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521550" y="5326468"/>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3~6 cm</a:t>
              </a:r>
              <a:endParaRPr lang="zh-CN" altLang="en-US" sz="1400" dirty="0">
                <a:solidFill>
                  <a:schemeClr val="tx1">
                    <a:lumMod val="65000"/>
                    <a:lumOff val="35000"/>
                  </a:schemeClr>
                </a:solidFill>
              </a:endParaRPr>
            </a:p>
          </p:txBody>
        </p:sp>
        <p:sp>
          <p:nvSpPr>
            <p:cNvPr id="111" name="TextBox 110"/>
            <p:cNvSpPr txBox="1"/>
            <p:nvPr/>
          </p:nvSpPr>
          <p:spPr>
            <a:xfrm>
              <a:off x="521550" y="5184195"/>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10 cm</a:t>
              </a:r>
              <a:endParaRPr lang="zh-CN" altLang="en-US" sz="1400" dirty="0">
                <a:solidFill>
                  <a:schemeClr val="tx1">
                    <a:lumMod val="65000"/>
                    <a:lumOff val="35000"/>
                  </a:schemeClr>
                </a:solidFill>
              </a:endParaRPr>
            </a:p>
          </p:txBody>
        </p:sp>
        <p:sp>
          <p:nvSpPr>
            <p:cNvPr id="112" name="TextBox 111"/>
            <p:cNvSpPr txBox="1"/>
            <p:nvPr/>
          </p:nvSpPr>
          <p:spPr>
            <a:xfrm>
              <a:off x="521550" y="5049180"/>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15 cm</a:t>
              </a:r>
              <a:endParaRPr lang="zh-CN" altLang="en-US" sz="1400" dirty="0">
                <a:solidFill>
                  <a:schemeClr val="tx1">
                    <a:lumMod val="65000"/>
                    <a:lumOff val="35000"/>
                  </a:schemeClr>
                </a:solidFill>
              </a:endParaRPr>
            </a:p>
          </p:txBody>
        </p:sp>
        <p:sp>
          <p:nvSpPr>
            <p:cNvPr id="113" name="TextBox 112"/>
            <p:cNvSpPr txBox="1"/>
            <p:nvPr/>
          </p:nvSpPr>
          <p:spPr>
            <a:xfrm>
              <a:off x="521550" y="3429000"/>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85 cm</a:t>
              </a:r>
              <a:endParaRPr lang="zh-CN" altLang="en-US" sz="1400" dirty="0">
                <a:solidFill>
                  <a:schemeClr val="tx1">
                    <a:lumMod val="65000"/>
                    <a:lumOff val="35000"/>
                  </a:schemeClr>
                </a:solidFill>
              </a:endParaRPr>
            </a:p>
          </p:txBody>
        </p:sp>
        <p:sp>
          <p:nvSpPr>
            <p:cNvPr id="114" name="TextBox 113"/>
            <p:cNvSpPr txBox="1"/>
            <p:nvPr/>
          </p:nvSpPr>
          <p:spPr>
            <a:xfrm>
              <a:off x="521550" y="3023955"/>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105 cm</a:t>
              </a:r>
              <a:endParaRPr lang="zh-CN" altLang="en-US" sz="1400" dirty="0">
                <a:solidFill>
                  <a:schemeClr val="tx1">
                    <a:lumMod val="65000"/>
                    <a:lumOff val="35000"/>
                  </a:schemeClr>
                </a:solidFill>
              </a:endParaRPr>
            </a:p>
          </p:txBody>
        </p:sp>
        <p:sp>
          <p:nvSpPr>
            <p:cNvPr id="115" name="TextBox 114"/>
            <p:cNvSpPr txBox="1"/>
            <p:nvPr/>
          </p:nvSpPr>
          <p:spPr>
            <a:xfrm>
              <a:off x="521550" y="2356138"/>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135 cm</a:t>
              </a:r>
              <a:endParaRPr lang="zh-CN" altLang="en-US" sz="1400" dirty="0">
                <a:solidFill>
                  <a:schemeClr val="tx1">
                    <a:lumMod val="65000"/>
                    <a:lumOff val="35000"/>
                  </a:schemeClr>
                </a:solidFill>
              </a:endParaRPr>
            </a:p>
          </p:txBody>
        </p:sp>
        <p:sp>
          <p:nvSpPr>
            <p:cNvPr id="116" name="TextBox 115"/>
            <p:cNvSpPr txBox="1"/>
            <p:nvPr/>
          </p:nvSpPr>
          <p:spPr>
            <a:xfrm>
              <a:off x="521550" y="1583795"/>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185 cm</a:t>
              </a:r>
              <a:endParaRPr lang="zh-CN" altLang="en-US" sz="1400" dirty="0">
                <a:solidFill>
                  <a:schemeClr val="tx1">
                    <a:lumMod val="65000"/>
                    <a:lumOff val="35000"/>
                  </a:schemeClr>
                </a:solidFill>
              </a:endParaRPr>
            </a:p>
          </p:txBody>
        </p:sp>
        <p:sp>
          <p:nvSpPr>
            <p:cNvPr id="117" name="TextBox 116"/>
            <p:cNvSpPr txBox="1"/>
            <p:nvPr/>
          </p:nvSpPr>
          <p:spPr>
            <a:xfrm>
              <a:off x="521550" y="503675"/>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245 cm</a:t>
              </a:r>
              <a:endParaRPr lang="zh-CN" altLang="en-US" sz="1400" dirty="0">
                <a:solidFill>
                  <a:schemeClr val="tx1">
                    <a:lumMod val="65000"/>
                    <a:lumOff val="35000"/>
                  </a:schemeClr>
                </a:solidFill>
              </a:endParaRPr>
            </a:p>
          </p:txBody>
        </p:sp>
        <p:cxnSp>
          <p:nvCxnSpPr>
            <p:cNvPr id="118" name="直接箭头连接符 117"/>
            <p:cNvCxnSpPr/>
            <p:nvPr/>
          </p:nvCxnSpPr>
          <p:spPr>
            <a:xfrm flipV="1">
              <a:off x="4278360" y="4616703"/>
              <a:ext cx="0" cy="1044975"/>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接箭头连接符 120"/>
            <p:cNvCxnSpPr/>
            <p:nvPr/>
          </p:nvCxnSpPr>
          <p:spPr>
            <a:xfrm flipV="1">
              <a:off x="4617005" y="4644136"/>
              <a:ext cx="0" cy="1017542"/>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接箭头连接符 121"/>
            <p:cNvCxnSpPr/>
            <p:nvPr/>
          </p:nvCxnSpPr>
          <p:spPr>
            <a:xfrm flipV="1">
              <a:off x="5292080" y="4419111"/>
              <a:ext cx="0" cy="1242567"/>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接箭头连接符 129"/>
            <p:cNvCxnSpPr/>
            <p:nvPr/>
          </p:nvCxnSpPr>
          <p:spPr>
            <a:xfrm flipV="1">
              <a:off x="6012160" y="4059071"/>
              <a:ext cx="0" cy="1602607"/>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接箭头连接符 131"/>
            <p:cNvCxnSpPr/>
            <p:nvPr/>
          </p:nvCxnSpPr>
          <p:spPr>
            <a:xfrm flipV="1">
              <a:off x="6980063" y="4050908"/>
              <a:ext cx="0" cy="1602607"/>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rot="5400000">
              <a:off x="3923056" y="5840396"/>
              <a:ext cx="720080" cy="307777"/>
            </a:xfrm>
            <a:prstGeom prst="rect">
              <a:avLst/>
            </a:prstGeom>
            <a:noFill/>
          </p:spPr>
          <p:txBody>
            <a:bodyPr wrap="square" rtlCol="0">
              <a:spAutoFit/>
            </a:bodyPr>
            <a:lstStyle/>
            <a:p>
              <a:r>
                <a:rPr lang="en-US" altLang="zh-CN" sz="1400" dirty="0" smtClean="0">
                  <a:solidFill>
                    <a:schemeClr val="tx1">
                      <a:lumMod val="65000"/>
                      <a:lumOff val="35000"/>
                    </a:schemeClr>
                  </a:solidFill>
                </a:rPr>
                <a:t>120 cm</a:t>
              </a:r>
              <a:endParaRPr lang="zh-CN" altLang="en-US" sz="1400" dirty="0">
                <a:solidFill>
                  <a:schemeClr val="tx1">
                    <a:lumMod val="65000"/>
                    <a:lumOff val="35000"/>
                  </a:schemeClr>
                </a:solidFill>
              </a:endParaRPr>
            </a:p>
          </p:txBody>
        </p:sp>
        <p:sp>
          <p:nvSpPr>
            <p:cNvPr id="134" name="TextBox 133"/>
            <p:cNvSpPr txBox="1"/>
            <p:nvPr/>
          </p:nvSpPr>
          <p:spPr>
            <a:xfrm rot="5400000">
              <a:off x="4283096" y="5840397"/>
              <a:ext cx="720080" cy="307777"/>
            </a:xfrm>
            <a:prstGeom prst="rect">
              <a:avLst/>
            </a:prstGeom>
            <a:noFill/>
          </p:spPr>
          <p:txBody>
            <a:bodyPr wrap="square" rtlCol="0">
              <a:spAutoFit/>
            </a:bodyPr>
            <a:lstStyle/>
            <a:p>
              <a:r>
                <a:rPr lang="en-US" altLang="zh-CN" sz="1400" dirty="0" smtClean="0">
                  <a:solidFill>
                    <a:schemeClr val="tx1">
                      <a:lumMod val="65000"/>
                      <a:lumOff val="35000"/>
                    </a:schemeClr>
                  </a:solidFill>
                </a:rPr>
                <a:t>140 cm</a:t>
              </a:r>
              <a:endParaRPr lang="zh-CN" altLang="en-US" sz="1400" dirty="0">
                <a:solidFill>
                  <a:schemeClr val="tx1">
                    <a:lumMod val="65000"/>
                    <a:lumOff val="35000"/>
                  </a:schemeClr>
                </a:solidFill>
              </a:endParaRPr>
            </a:p>
          </p:txBody>
        </p:sp>
        <p:sp>
          <p:nvSpPr>
            <p:cNvPr id="135" name="TextBox 134"/>
            <p:cNvSpPr txBox="1"/>
            <p:nvPr/>
          </p:nvSpPr>
          <p:spPr>
            <a:xfrm rot="5400000">
              <a:off x="4958171" y="5840397"/>
              <a:ext cx="720080" cy="307777"/>
            </a:xfrm>
            <a:prstGeom prst="rect">
              <a:avLst/>
            </a:prstGeom>
            <a:noFill/>
          </p:spPr>
          <p:txBody>
            <a:bodyPr wrap="square" rtlCol="0">
              <a:spAutoFit/>
            </a:bodyPr>
            <a:lstStyle/>
            <a:p>
              <a:r>
                <a:rPr lang="en-US" altLang="zh-CN" sz="1400" dirty="0" smtClean="0">
                  <a:solidFill>
                    <a:schemeClr val="tx1">
                      <a:lumMod val="65000"/>
                      <a:lumOff val="35000"/>
                    </a:schemeClr>
                  </a:solidFill>
                </a:rPr>
                <a:t>190 cm</a:t>
              </a:r>
              <a:endParaRPr lang="zh-CN" altLang="en-US" sz="1400" dirty="0">
                <a:solidFill>
                  <a:schemeClr val="tx1">
                    <a:lumMod val="65000"/>
                    <a:lumOff val="35000"/>
                  </a:schemeClr>
                </a:solidFill>
              </a:endParaRPr>
            </a:p>
          </p:txBody>
        </p:sp>
        <p:sp>
          <p:nvSpPr>
            <p:cNvPr id="136" name="TextBox 135"/>
            <p:cNvSpPr txBox="1"/>
            <p:nvPr/>
          </p:nvSpPr>
          <p:spPr>
            <a:xfrm rot="5400000">
              <a:off x="5678251" y="5840397"/>
              <a:ext cx="720080" cy="307777"/>
            </a:xfrm>
            <a:prstGeom prst="rect">
              <a:avLst/>
            </a:prstGeom>
            <a:noFill/>
          </p:spPr>
          <p:txBody>
            <a:bodyPr wrap="square" rtlCol="0">
              <a:spAutoFit/>
            </a:bodyPr>
            <a:lstStyle/>
            <a:p>
              <a:r>
                <a:rPr lang="en-US" altLang="zh-CN" sz="1400" dirty="0" smtClean="0">
                  <a:solidFill>
                    <a:schemeClr val="tx1">
                      <a:lumMod val="65000"/>
                      <a:lumOff val="35000"/>
                    </a:schemeClr>
                  </a:solidFill>
                </a:rPr>
                <a:t>240 cm</a:t>
              </a:r>
              <a:endParaRPr lang="zh-CN" altLang="en-US" sz="1400" dirty="0">
                <a:solidFill>
                  <a:schemeClr val="tx1">
                    <a:lumMod val="65000"/>
                    <a:lumOff val="35000"/>
                  </a:schemeClr>
                </a:solidFill>
              </a:endParaRPr>
            </a:p>
          </p:txBody>
        </p:sp>
        <p:sp>
          <p:nvSpPr>
            <p:cNvPr id="137" name="TextBox 136"/>
            <p:cNvSpPr txBox="1"/>
            <p:nvPr/>
          </p:nvSpPr>
          <p:spPr>
            <a:xfrm rot="5400000">
              <a:off x="6616099" y="5840397"/>
              <a:ext cx="720080" cy="307777"/>
            </a:xfrm>
            <a:prstGeom prst="rect">
              <a:avLst/>
            </a:prstGeom>
            <a:noFill/>
          </p:spPr>
          <p:txBody>
            <a:bodyPr wrap="square" rtlCol="0">
              <a:spAutoFit/>
            </a:bodyPr>
            <a:lstStyle/>
            <a:p>
              <a:r>
                <a:rPr lang="en-US" altLang="zh-CN" sz="1400" dirty="0" smtClean="0">
                  <a:solidFill>
                    <a:schemeClr val="tx1">
                      <a:lumMod val="65000"/>
                      <a:lumOff val="35000"/>
                    </a:schemeClr>
                  </a:solidFill>
                </a:rPr>
                <a:t>300 cm</a:t>
              </a:r>
              <a:endParaRPr lang="zh-CN" altLang="en-US" sz="1400" dirty="0">
                <a:solidFill>
                  <a:schemeClr val="tx1">
                    <a:lumMod val="65000"/>
                    <a:lumOff val="35000"/>
                  </a:schemeClr>
                </a:solidFill>
              </a:endParaRPr>
            </a:p>
          </p:txBody>
        </p:sp>
        <p:sp>
          <p:nvSpPr>
            <p:cNvPr id="140" name="TextBox 139"/>
            <p:cNvSpPr txBox="1"/>
            <p:nvPr/>
          </p:nvSpPr>
          <p:spPr>
            <a:xfrm>
              <a:off x="6826025" y="3576319"/>
              <a:ext cx="619116" cy="311829"/>
            </a:xfrm>
            <a:prstGeom prst="rect">
              <a:avLst/>
            </a:prstGeom>
            <a:noFill/>
          </p:spPr>
          <p:txBody>
            <a:bodyPr wrap="square" rtlCol="0">
              <a:spAutoFit/>
            </a:bodyPr>
            <a:lstStyle/>
            <a:p>
              <a:pPr algn="ctr"/>
              <a:r>
                <a:rPr lang="en-US" altLang="zh-CN" sz="1400" dirty="0" smtClean="0">
                  <a:solidFill>
                    <a:schemeClr val="tx1">
                      <a:lumMod val="65000"/>
                      <a:lumOff val="35000"/>
                    </a:schemeClr>
                  </a:solidFill>
                </a:rPr>
                <a:t>20</a:t>
              </a:r>
              <a:r>
                <a:rPr lang="en-US" altLang="zh-CN" sz="1400" dirty="0" smtClean="0">
                  <a:solidFill>
                    <a:schemeClr val="tx1">
                      <a:lumMod val="65000"/>
                      <a:lumOff val="35000"/>
                    </a:schemeClr>
                  </a:solidFill>
                  <a:sym typeface="Symbol"/>
                </a:rPr>
                <a:t></a:t>
              </a:r>
              <a:endParaRPr lang="zh-CN" altLang="en-US" sz="1400" dirty="0">
                <a:solidFill>
                  <a:schemeClr val="tx1">
                    <a:lumMod val="65000"/>
                    <a:lumOff val="35000"/>
                  </a:schemeClr>
                </a:solidFill>
              </a:endParaRPr>
            </a:p>
          </p:txBody>
        </p:sp>
      </p:grpSp>
      <p:sp>
        <p:nvSpPr>
          <p:cNvPr id="3" name="TextBox 2"/>
          <p:cNvSpPr txBox="1"/>
          <p:nvPr/>
        </p:nvSpPr>
        <p:spPr>
          <a:xfrm>
            <a:off x="3442774" y="23872"/>
            <a:ext cx="2052916" cy="707886"/>
          </a:xfrm>
          <a:prstGeom prst="rect">
            <a:avLst/>
          </a:prstGeom>
          <a:noFill/>
        </p:spPr>
        <p:txBody>
          <a:bodyPr wrap="none" rtlCol="0">
            <a:spAutoFit/>
          </a:bodyPr>
          <a:lstStyle/>
          <a:p>
            <a:r>
              <a:rPr lang="en-US" sz="4000" b="1" dirty="0" smtClean="0"/>
              <a:t>Detector</a:t>
            </a:r>
            <a:endParaRPr lang="en-US" sz="4000" b="1" dirty="0"/>
          </a:p>
        </p:txBody>
      </p:sp>
      <p:sp>
        <p:nvSpPr>
          <p:cNvPr id="80" name="Rectangle 14"/>
          <p:cNvSpPr>
            <a:spLocks noChangeArrowheads="1"/>
          </p:cNvSpPr>
          <p:nvPr/>
        </p:nvSpPr>
        <p:spPr bwMode="auto">
          <a:xfrm>
            <a:off x="6266721" y="2180057"/>
            <a:ext cx="2877279" cy="1071143"/>
          </a:xfrm>
          <a:prstGeom prst="rect">
            <a:avLst/>
          </a:prstGeom>
          <a:solidFill>
            <a:srgbClr val="57D4D2"/>
          </a:solidFill>
          <a:ln>
            <a:noFill/>
          </a:ln>
          <a:extLst/>
        </p:spPr>
        <p:txBody>
          <a:bodyPr/>
          <a:lstStyle/>
          <a:p>
            <a:pPr marL="342900" indent="-342900">
              <a:lnSpc>
                <a:spcPct val="90000"/>
              </a:lnSpc>
              <a:spcBef>
                <a:spcPts val="600"/>
              </a:spcBef>
            </a:pPr>
            <a:r>
              <a:rPr lang="en-US" altLang="zh-CN" sz="1600" dirty="0" smtClean="0">
                <a:latin typeface="Times CY"/>
                <a:cs typeface="Times CY"/>
              </a:rPr>
              <a:t>MDC</a:t>
            </a:r>
          </a:p>
          <a:p>
            <a:pPr marL="342900" indent="-342900">
              <a:lnSpc>
                <a:spcPct val="90000"/>
              </a:lnSpc>
              <a:spcBef>
                <a:spcPts val="600"/>
              </a:spcBef>
              <a:buFont typeface="Arial"/>
              <a:buChar char="•"/>
            </a:pPr>
            <a:r>
              <a:rPr lang="en-US" altLang="zh-CN" sz="1600" dirty="0" err="1" smtClean="0">
                <a:latin typeface="Symbol" charset="2"/>
                <a:cs typeface="Symbol" charset="2"/>
              </a:rPr>
              <a:t>s</a:t>
            </a:r>
            <a:r>
              <a:rPr lang="en-US" altLang="zh-CN" sz="1600" baseline="-25000" dirty="0" err="1" smtClean="0">
                <a:latin typeface="Times CY"/>
                <a:cs typeface="Times CY"/>
              </a:rPr>
              <a:t>xy</a:t>
            </a:r>
            <a:r>
              <a:rPr lang="en-US" altLang="zh-CN" sz="1600" dirty="0" smtClean="0">
                <a:latin typeface="Times CY"/>
                <a:cs typeface="Times CY"/>
              </a:rPr>
              <a:t>=130 </a:t>
            </a:r>
            <a:r>
              <a:rPr lang="en-US" altLang="zh-CN" sz="1600" dirty="0" smtClean="0">
                <a:latin typeface="Symbol" charset="2"/>
                <a:cs typeface="Symbol" charset="2"/>
              </a:rPr>
              <a:t>m</a:t>
            </a:r>
            <a:r>
              <a:rPr lang="en-US" altLang="zh-CN" sz="1600" dirty="0" smtClean="0">
                <a:latin typeface="Times CY"/>
                <a:cs typeface="Times CY"/>
              </a:rPr>
              <a:t>m</a:t>
            </a:r>
          </a:p>
          <a:p>
            <a:pPr marL="342900" indent="-342900">
              <a:lnSpc>
                <a:spcPct val="90000"/>
              </a:lnSpc>
              <a:spcBef>
                <a:spcPts val="600"/>
              </a:spcBef>
              <a:buFont typeface="Arial"/>
              <a:buChar char="•"/>
            </a:pPr>
            <a:r>
              <a:rPr lang="en-US" altLang="zh-CN" sz="1600" dirty="0" err="1" smtClean="0">
                <a:latin typeface="Times CY"/>
                <a:cs typeface="Times CY"/>
              </a:rPr>
              <a:t>dE</a:t>
            </a:r>
            <a:r>
              <a:rPr lang="en-US" altLang="zh-CN" sz="1600" dirty="0">
                <a:latin typeface="Times CY"/>
                <a:cs typeface="Times CY"/>
              </a:rPr>
              <a:t>/</a:t>
            </a:r>
            <a:r>
              <a:rPr lang="en-US" altLang="zh-CN" sz="1600" dirty="0" smtClean="0">
                <a:latin typeface="Times CY"/>
                <a:cs typeface="Times CY"/>
              </a:rPr>
              <a:t>dx&lt;7%, </a:t>
            </a:r>
            <a:r>
              <a:rPr lang="en-US" altLang="zh-CN" sz="1600" dirty="0" err="1" smtClean="0">
                <a:latin typeface="Symbol" charset="2"/>
                <a:cs typeface="Symbol" charset="2"/>
              </a:rPr>
              <a:t>s</a:t>
            </a:r>
            <a:r>
              <a:rPr lang="en-US" altLang="zh-CN" sz="1600" baseline="-25000" dirty="0" err="1" smtClean="0">
                <a:latin typeface="Times CY"/>
                <a:cs typeface="Times CY"/>
              </a:rPr>
              <a:t>p</a:t>
            </a:r>
            <a:r>
              <a:rPr lang="en-US" altLang="zh-CN" sz="1600" dirty="0">
                <a:latin typeface="Times CY"/>
                <a:cs typeface="Times CY"/>
              </a:rPr>
              <a:t>/p </a:t>
            </a:r>
            <a:r>
              <a:rPr lang="en-US" altLang="zh-CN" sz="1600" dirty="0" smtClean="0">
                <a:latin typeface="Times CY"/>
                <a:cs typeface="Times CY"/>
              </a:rPr>
              <a:t>=0.5</a:t>
            </a:r>
            <a:r>
              <a:rPr lang="en-US" altLang="zh-CN" sz="1600" dirty="0">
                <a:latin typeface="Times CY"/>
                <a:cs typeface="Times CY"/>
              </a:rPr>
              <a:t>% at 1 </a:t>
            </a:r>
            <a:r>
              <a:rPr lang="en-US" altLang="zh-CN" sz="1600" dirty="0" err="1" smtClean="0">
                <a:latin typeface="Times CY"/>
                <a:cs typeface="Times CY"/>
              </a:rPr>
              <a:t>GeV</a:t>
            </a:r>
            <a:endParaRPr lang="en-US" altLang="zh-CN" sz="1600" dirty="0">
              <a:latin typeface="Times CY"/>
              <a:cs typeface="Times CY"/>
            </a:endParaRPr>
          </a:p>
          <a:p>
            <a:pPr marL="342900" indent="-342900">
              <a:lnSpc>
                <a:spcPct val="90000"/>
              </a:lnSpc>
              <a:spcBef>
                <a:spcPts val="600"/>
              </a:spcBef>
            </a:pPr>
            <a:endParaRPr lang="en-US" altLang="zh-CN" sz="1600" dirty="0">
              <a:solidFill>
                <a:srgbClr val="000000"/>
              </a:solidFill>
              <a:latin typeface="Times CY"/>
              <a:cs typeface="Times CY"/>
            </a:endParaRPr>
          </a:p>
          <a:p>
            <a:pPr marL="342900" indent="-342900">
              <a:lnSpc>
                <a:spcPct val="90000"/>
              </a:lnSpc>
              <a:spcBef>
                <a:spcPts val="600"/>
              </a:spcBef>
            </a:pPr>
            <a:endParaRPr lang="en-US" altLang="zh-CN" sz="1600" dirty="0">
              <a:solidFill>
                <a:srgbClr val="1818FF"/>
              </a:solidFill>
              <a:latin typeface="Times CY"/>
              <a:cs typeface="Times CY"/>
            </a:endParaRPr>
          </a:p>
        </p:txBody>
      </p:sp>
      <p:sp>
        <p:nvSpPr>
          <p:cNvPr id="86" name="Rectangle 14"/>
          <p:cNvSpPr>
            <a:spLocks noChangeArrowheads="1"/>
          </p:cNvSpPr>
          <p:nvPr/>
        </p:nvSpPr>
        <p:spPr bwMode="auto">
          <a:xfrm>
            <a:off x="6266721" y="904103"/>
            <a:ext cx="2877279" cy="1263942"/>
          </a:xfrm>
          <a:prstGeom prst="rect">
            <a:avLst/>
          </a:prstGeom>
          <a:solidFill>
            <a:srgbClr val="FF23DA"/>
          </a:solidFill>
          <a:ln>
            <a:noFill/>
          </a:ln>
          <a:extLst/>
        </p:spPr>
        <p:txBody>
          <a:bodyPr/>
          <a:lstStyle/>
          <a:p>
            <a:pPr marL="342900" indent="-342900">
              <a:lnSpc>
                <a:spcPct val="90000"/>
              </a:lnSpc>
              <a:spcBef>
                <a:spcPts val="600"/>
              </a:spcBef>
            </a:pPr>
            <a:r>
              <a:rPr lang="en-US" altLang="zh-CN" sz="1600" dirty="0" smtClean="0">
                <a:solidFill>
                  <a:schemeClr val="bg1"/>
                </a:solidFill>
                <a:latin typeface="Times CY"/>
                <a:cs typeface="Times CY"/>
              </a:rPr>
              <a:t>PXD</a:t>
            </a:r>
            <a:endParaRPr lang="en-US" altLang="zh-CN" sz="1600" dirty="0" smtClean="0">
              <a:solidFill>
                <a:srgbClr val="FF0000"/>
              </a:solidFill>
              <a:latin typeface="Times CY"/>
              <a:cs typeface="Times CY"/>
            </a:endParaRPr>
          </a:p>
          <a:p>
            <a:pPr marL="342900" indent="-342900">
              <a:lnSpc>
                <a:spcPct val="90000"/>
              </a:lnSpc>
              <a:spcBef>
                <a:spcPts val="600"/>
              </a:spcBef>
              <a:buFont typeface="Arial"/>
              <a:buChar char="•"/>
            </a:pPr>
            <a:r>
              <a:rPr lang="en-US" altLang="zh-CN" sz="1600" dirty="0">
                <a:solidFill>
                  <a:srgbClr val="FFFFFF"/>
                </a:solidFill>
                <a:latin typeface="Times CY"/>
                <a:cs typeface="Times CY"/>
              </a:rPr>
              <a:t>M</a:t>
            </a:r>
            <a:r>
              <a:rPr lang="en-US" altLang="zh-CN" sz="1600" dirty="0" smtClean="0">
                <a:solidFill>
                  <a:srgbClr val="FFFFFF"/>
                </a:solidFill>
                <a:latin typeface="Times CY"/>
                <a:cs typeface="Times CY"/>
              </a:rPr>
              <a:t>aterial budget ~0.15%X</a:t>
            </a:r>
            <a:r>
              <a:rPr lang="en-US" altLang="zh-CN" sz="1600" baseline="-25000" dirty="0" smtClean="0">
                <a:solidFill>
                  <a:srgbClr val="FFFFFF"/>
                </a:solidFill>
                <a:latin typeface="Times CY"/>
                <a:cs typeface="Times CY"/>
              </a:rPr>
              <a:t>0 </a:t>
            </a:r>
            <a:r>
              <a:rPr lang="en-US" altLang="zh-CN" sz="1600" dirty="0" smtClean="0">
                <a:solidFill>
                  <a:srgbClr val="FFFFFF"/>
                </a:solidFill>
                <a:latin typeface="Times CY"/>
                <a:cs typeface="Times CY"/>
              </a:rPr>
              <a:t>/ layer </a:t>
            </a:r>
          </a:p>
          <a:p>
            <a:pPr marL="342900" indent="-342900">
              <a:lnSpc>
                <a:spcPct val="90000"/>
              </a:lnSpc>
              <a:spcBef>
                <a:spcPts val="600"/>
              </a:spcBef>
              <a:buFont typeface="Arial"/>
              <a:buChar char="•"/>
            </a:pPr>
            <a:r>
              <a:rPr lang="en-US" altLang="zh-CN" sz="1600" dirty="0" err="1" smtClean="0">
                <a:solidFill>
                  <a:srgbClr val="FFFFFF"/>
                </a:solidFill>
                <a:latin typeface="Symbol" charset="2"/>
                <a:cs typeface="Symbol" charset="2"/>
              </a:rPr>
              <a:t>s</a:t>
            </a:r>
            <a:r>
              <a:rPr lang="en-US" altLang="zh-CN" sz="1600" baseline="-25000" dirty="0" err="1" smtClean="0">
                <a:solidFill>
                  <a:srgbClr val="FFFFFF"/>
                </a:solidFill>
                <a:latin typeface="Times CY"/>
                <a:cs typeface="Times CY"/>
              </a:rPr>
              <a:t>xy</a:t>
            </a:r>
            <a:r>
              <a:rPr lang="en-US" altLang="zh-CN" sz="1600" dirty="0" smtClean="0">
                <a:solidFill>
                  <a:srgbClr val="FFFFFF"/>
                </a:solidFill>
                <a:latin typeface="Times CY"/>
                <a:cs typeface="Times CY"/>
              </a:rPr>
              <a:t>=</a:t>
            </a:r>
            <a:r>
              <a:rPr lang="en-US" altLang="zh-CN" sz="1600" dirty="0">
                <a:solidFill>
                  <a:srgbClr val="FFFFFF"/>
                </a:solidFill>
                <a:latin typeface="Times CY"/>
                <a:cs typeface="Times CY"/>
              </a:rPr>
              <a:t>5</a:t>
            </a:r>
            <a:r>
              <a:rPr lang="en-US" altLang="zh-CN" sz="1600" dirty="0" smtClean="0">
                <a:solidFill>
                  <a:srgbClr val="FFFFFF"/>
                </a:solidFill>
                <a:latin typeface="Times CY"/>
                <a:cs typeface="Times CY"/>
              </a:rPr>
              <a:t>0 </a:t>
            </a:r>
            <a:r>
              <a:rPr lang="en-US" altLang="zh-CN" sz="1600" dirty="0" smtClean="0">
                <a:solidFill>
                  <a:srgbClr val="FFFFFF"/>
                </a:solidFill>
                <a:latin typeface="Symbol" charset="2"/>
                <a:cs typeface="Symbol" charset="2"/>
              </a:rPr>
              <a:t>m</a:t>
            </a:r>
            <a:r>
              <a:rPr lang="en-US" altLang="zh-CN" sz="1600" dirty="0" smtClean="0">
                <a:solidFill>
                  <a:srgbClr val="FFFFFF"/>
                </a:solidFill>
                <a:latin typeface="Times CY"/>
                <a:cs typeface="Times CY"/>
              </a:rPr>
              <a:t>m</a:t>
            </a:r>
            <a:endParaRPr lang="en-US" altLang="zh-CN" sz="1600" dirty="0">
              <a:solidFill>
                <a:srgbClr val="000000"/>
              </a:solidFill>
              <a:latin typeface="Times CY"/>
              <a:cs typeface="Times CY"/>
            </a:endParaRPr>
          </a:p>
        </p:txBody>
      </p:sp>
      <p:sp>
        <p:nvSpPr>
          <p:cNvPr id="90" name="Rectangle 14"/>
          <p:cNvSpPr>
            <a:spLocks noChangeArrowheads="1"/>
          </p:cNvSpPr>
          <p:nvPr/>
        </p:nvSpPr>
        <p:spPr bwMode="auto">
          <a:xfrm>
            <a:off x="6266721" y="3257381"/>
            <a:ext cx="2877279" cy="921079"/>
          </a:xfrm>
          <a:prstGeom prst="rect">
            <a:avLst/>
          </a:prstGeom>
          <a:solidFill>
            <a:srgbClr val="FF0000"/>
          </a:solidFill>
          <a:ln>
            <a:noFill/>
          </a:ln>
          <a:extLst/>
        </p:spPr>
        <p:txBody>
          <a:bodyPr/>
          <a:lstStyle/>
          <a:p>
            <a:pPr marL="342900" indent="-342900">
              <a:lnSpc>
                <a:spcPct val="90000"/>
              </a:lnSpc>
              <a:spcBef>
                <a:spcPts val="600"/>
              </a:spcBef>
            </a:pPr>
            <a:r>
              <a:rPr lang="en-US" altLang="zh-CN" sz="1600" dirty="0" smtClean="0">
                <a:latin typeface="Times CY"/>
                <a:cs typeface="Times CY"/>
              </a:rPr>
              <a:t>PID</a:t>
            </a:r>
          </a:p>
          <a:p>
            <a:pPr marL="342900" indent="-342900">
              <a:lnSpc>
                <a:spcPct val="90000"/>
              </a:lnSpc>
              <a:spcBef>
                <a:spcPts val="600"/>
              </a:spcBef>
              <a:buFont typeface="Arial"/>
              <a:buChar char="•"/>
            </a:pPr>
            <a:r>
              <a:rPr lang="en-US" altLang="zh-CN" sz="1600" dirty="0">
                <a:sym typeface="Symbol"/>
              </a:rPr>
              <a:t>/K (and K/p) 3-4 separation up to 2GeV/</a:t>
            </a:r>
            <a:r>
              <a:rPr lang="en-US" altLang="zh-CN" sz="1600" dirty="0" smtClean="0">
                <a:sym typeface="Symbol"/>
              </a:rPr>
              <a:t>c</a:t>
            </a:r>
            <a:endParaRPr lang="en-US" altLang="zh-CN" sz="1600" dirty="0">
              <a:solidFill>
                <a:srgbClr val="000000"/>
              </a:solidFill>
              <a:latin typeface="Times CY"/>
              <a:cs typeface="Times CY"/>
            </a:endParaRPr>
          </a:p>
          <a:p>
            <a:pPr marL="342900" indent="-342900">
              <a:lnSpc>
                <a:spcPct val="90000"/>
              </a:lnSpc>
              <a:spcBef>
                <a:spcPts val="600"/>
              </a:spcBef>
            </a:pPr>
            <a:endParaRPr lang="en-US" altLang="zh-CN" sz="1600" dirty="0">
              <a:solidFill>
                <a:srgbClr val="1818FF"/>
              </a:solidFill>
              <a:latin typeface="Times CY"/>
              <a:cs typeface="Times CY"/>
            </a:endParaRPr>
          </a:p>
        </p:txBody>
      </p:sp>
      <p:sp>
        <p:nvSpPr>
          <p:cNvPr id="95" name="Rectangle 15"/>
          <p:cNvSpPr>
            <a:spLocks noChangeArrowheads="1"/>
          </p:cNvSpPr>
          <p:nvPr/>
        </p:nvSpPr>
        <p:spPr bwMode="auto">
          <a:xfrm>
            <a:off x="6266721" y="4175649"/>
            <a:ext cx="2877279" cy="1556256"/>
          </a:xfrm>
          <a:prstGeom prst="rect">
            <a:avLst/>
          </a:prstGeom>
          <a:solidFill>
            <a:srgbClr val="0000FF"/>
          </a:solidFill>
          <a:ln>
            <a:noFill/>
          </a:ln>
          <a:extLst/>
        </p:spPr>
        <p:txBody>
          <a:bodyPr/>
          <a:lstStyle/>
          <a:p>
            <a:pPr marL="342900" indent="-342900">
              <a:lnSpc>
                <a:spcPct val="80000"/>
              </a:lnSpc>
              <a:spcBef>
                <a:spcPts val="600"/>
              </a:spcBef>
            </a:pPr>
            <a:r>
              <a:rPr lang="en-GB" altLang="zh-CN" dirty="0" smtClean="0">
                <a:solidFill>
                  <a:schemeClr val="bg1"/>
                </a:solidFill>
                <a:latin typeface="Calibri" charset="0"/>
              </a:rPr>
              <a:t>EMC </a:t>
            </a:r>
            <a:endParaRPr lang="en-GB" altLang="zh-CN" dirty="0" smtClean="0">
              <a:solidFill>
                <a:schemeClr val="bg1"/>
              </a:solidFill>
              <a:sym typeface="Wingdings"/>
            </a:endParaRPr>
          </a:p>
          <a:p>
            <a:pPr marL="342900" indent="-342900">
              <a:lnSpc>
                <a:spcPct val="80000"/>
              </a:lnSpc>
              <a:spcBef>
                <a:spcPts val="600"/>
              </a:spcBef>
            </a:pPr>
            <a:r>
              <a:rPr lang="en-GB" altLang="zh-CN" dirty="0" smtClean="0">
                <a:solidFill>
                  <a:schemeClr val="bg1"/>
                </a:solidFill>
                <a:sym typeface="Wingdings"/>
              </a:rPr>
              <a:t>Energy range: 0.02-2GeV</a:t>
            </a:r>
          </a:p>
          <a:p>
            <a:pPr marL="342900" indent="-342900">
              <a:lnSpc>
                <a:spcPct val="80000"/>
              </a:lnSpc>
              <a:spcBef>
                <a:spcPts val="600"/>
              </a:spcBef>
            </a:pPr>
            <a:r>
              <a:rPr lang="en-GB" altLang="zh-CN" dirty="0" smtClean="0">
                <a:solidFill>
                  <a:schemeClr val="bg1"/>
                </a:solidFill>
                <a:sym typeface="Wingdings"/>
              </a:rPr>
              <a:t>At 1 </a:t>
            </a:r>
            <a:r>
              <a:rPr lang="en-GB" altLang="zh-CN" dirty="0" err="1" smtClean="0">
                <a:solidFill>
                  <a:schemeClr val="bg1"/>
                </a:solidFill>
                <a:sym typeface="Wingdings"/>
              </a:rPr>
              <a:t>GeV</a:t>
            </a:r>
            <a:r>
              <a:rPr lang="en-GB" altLang="zh-CN" dirty="0" smtClean="0">
                <a:solidFill>
                  <a:schemeClr val="bg1"/>
                </a:solidFill>
                <a:sym typeface="Wingdings"/>
              </a:rPr>
              <a:t>        </a:t>
            </a:r>
            <a:r>
              <a:rPr lang="en-US" altLang="zh-CN" dirty="0" err="1" smtClean="0">
                <a:solidFill>
                  <a:schemeClr val="bg1"/>
                </a:solidFill>
                <a:latin typeface="Symbol" charset="0"/>
              </a:rPr>
              <a:t>s</a:t>
            </a:r>
            <a:r>
              <a:rPr lang="en-US" altLang="zh-CN" baseline="-25000" dirty="0" err="1" smtClean="0">
                <a:solidFill>
                  <a:schemeClr val="bg1"/>
                </a:solidFill>
                <a:latin typeface="Calibri" charset="0"/>
              </a:rPr>
              <a:t>E</a:t>
            </a:r>
            <a:r>
              <a:rPr lang="en-US" altLang="zh-CN" baseline="-25000" dirty="0" smtClean="0">
                <a:solidFill>
                  <a:schemeClr val="bg1"/>
                </a:solidFill>
                <a:latin typeface="Calibri" charset="0"/>
              </a:rPr>
              <a:t> </a:t>
            </a:r>
            <a:r>
              <a:rPr lang="en-US" altLang="zh-CN" dirty="0" smtClean="0">
                <a:solidFill>
                  <a:schemeClr val="bg1"/>
                </a:solidFill>
                <a:latin typeface="Calibri" charset="0"/>
              </a:rPr>
              <a:t>(%)</a:t>
            </a:r>
            <a:r>
              <a:rPr lang="en-US" altLang="zh-CN" baseline="-25000" dirty="0" smtClean="0">
                <a:solidFill>
                  <a:schemeClr val="bg1"/>
                </a:solidFill>
                <a:latin typeface="Calibri" charset="0"/>
              </a:rPr>
              <a:t>      </a:t>
            </a:r>
            <a:endParaRPr lang="en-GB" altLang="zh-CN" dirty="0">
              <a:solidFill>
                <a:schemeClr val="bg1"/>
              </a:solidFill>
            </a:endParaRPr>
          </a:p>
          <a:p>
            <a:pPr marL="342900" indent="-342900">
              <a:lnSpc>
                <a:spcPct val="80000"/>
              </a:lnSpc>
              <a:spcBef>
                <a:spcPts val="600"/>
              </a:spcBef>
            </a:pPr>
            <a:r>
              <a:rPr lang="en-US" altLang="zh-CN" dirty="0" smtClean="0">
                <a:solidFill>
                  <a:schemeClr val="bg1"/>
                </a:solidFill>
              </a:rPr>
              <a:t>Barrel(Cs(I):     </a:t>
            </a:r>
            <a:r>
              <a:rPr lang="en-GB" altLang="zh-CN" dirty="0" smtClean="0">
                <a:solidFill>
                  <a:schemeClr val="bg1"/>
                </a:solidFill>
                <a:latin typeface="Calibri" charset="0"/>
              </a:rPr>
              <a:t>2          </a:t>
            </a:r>
          </a:p>
          <a:p>
            <a:pPr marL="342900" indent="-342900">
              <a:lnSpc>
                <a:spcPct val="80000"/>
              </a:lnSpc>
              <a:spcBef>
                <a:spcPts val="600"/>
              </a:spcBef>
            </a:pPr>
            <a:r>
              <a:rPr lang="en-GB" altLang="zh-CN" dirty="0" err="1" smtClean="0">
                <a:solidFill>
                  <a:schemeClr val="bg1"/>
                </a:solidFill>
                <a:cs typeface="Symbol" charset="2"/>
              </a:rPr>
              <a:t>Endcap</a:t>
            </a:r>
            <a:r>
              <a:rPr lang="en-GB" altLang="zh-CN" dirty="0" smtClean="0">
                <a:solidFill>
                  <a:schemeClr val="bg1"/>
                </a:solidFill>
                <a:cs typeface="Symbol" charset="2"/>
              </a:rPr>
              <a:t> (Cs)</a:t>
            </a:r>
            <a:r>
              <a:rPr lang="en-GB" altLang="zh-CN" dirty="0" smtClean="0">
                <a:solidFill>
                  <a:schemeClr val="bg1"/>
                </a:solidFill>
                <a:latin typeface="Calibri" charset="0"/>
              </a:rPr>
              <a:t>:     </a:t>
            </a:r>
            <a:r>
              <a:rPr lang="en-GB" altLang="zh-CN" dirty="0">
                <a:solidFill>
                  <a:schemeClr val="bg1"/>
                </a:solidFill>
                <a:latin typeface="Calibri" charset="0"/>
              </a:rPr>
              <a:t>4</a:t>
            </a:r>
            <a:r>
              <a:rPr lang="en-GB" altLang="zh-CN" dirty="0" smtClean="0">
                <a:solidFill>
                  <a:schemeClr val="bg1"/>
                </a:solidFill>
                <a:latin typeface="Calibri" charset="0"/>
              </a:rPr>
              <a:t>     </a:t>
            </a:r>
          </a:p>
          <a:p>
            <a:pPr marL="342900" indent="-342900">
              <a:lnSpc>
                <a:spcPct val="80000"/>
              </a:lnSpc>
              <a:spcBef>
                <a:spcPts val="600"/>
              </a:spcBef>
            </a:pPr>
            <a:endParaRPr lang="en-GB" altLang="zh-CN" dirty="0" smtClean="0">
              <a:solidFill>
                <a:schemeClr val="bg1"/>
              </a:solidFill>
              <a:latin typeface="Calibri" charset="0"/>
            </a:endParaRPr>
          </a:p>
          <a:p>
            <a:pPr marL="342900" indent="-342900">
              <a:lnSpc>
                <a:spcPct val="80000"/>
              </a:lnSpc>
              <a:spcBef>
                <a:spcPts val="600"/>
              </a:spcBef>
            </a:pPr>
            <a:endParaRPr lang="en-GB" altLang="zh-CN" dirty="0" smtClean="0">
              <a:solidFill>
                <a:schemeClr val="bg1"/>
              </a:solidFill>
              <a:latin typeface="Calibri" charset="0"/>
            </a:endParaRPr>
          </a:p>
          <a:p>
            <a:pPr marL="342900" indent="-342900">
              <a:lnSpc>
                <a:spcPct val="80000"/>
              </a:lnSpc>
              <a:spcBef>
                <a:spcPts val="600"/>
              </a:spcBef>
            </a:pPr>
            <a:endParaRPr lang="en-GB" altLang="zh-CN" dirty="0">
              <a:solidFill>
                <a:schemeClr val="bg1"/>
              </a:solidFill>
              <a:latin typeface="Calibri" charset="0"/>
            </a:endParaRPr>
          </a:p>
          <a:p>
            <a:pPr marL="342900" indent="-342900">
              <a:lnSpc>
                <a:spcPct val="80000"/>
              </a:lnSpc>
              <a:spcBef>
                <a:spcPts val="600"/>
              </a:spcBef>
            </a:pPr>
            <a:endParaRPr lang="en-US" altLang="zh-CN" dirty="0">
              <a:solidFill>
                <a:schemeClr val="bg1"/>
              </a:solidFill>
              <a:latin typeface="Calibri" charset="0"/>
            </a:endParaRPr>
          </a:p>
        </p:txBody>
      </p:sp>
      <p:sp>
        <p:nvSpPr>
          <p:cNvPr id="97" name="Rectangle 14"/>
          <p:cNvSpPr>
            <a:spLocks noChangeArrowheads="1"/>
          </p:cNvSpPr>
          <p:nvPr/>
        </p:nvSpPr>
        <p:spPr bwMode="auto">
          <a:xfrm>
            <a:off x="6266721" y="5730074"/>
            <a:ext cx="2877279" cy="958571"/>
          </a:xfrm>
          <a:prstGeom prst="rect">
            <a:avLst/>
          </a:prstGeom>
          <a:solidFill>
            <a:srgbClr val="1EFF12"/>
          </a:solidFill>
          <a:ln>
            <a:noFill/>
          </a:ln>
          <a:extLst/>
        </p:spPr>
        <p:txBody>
          <a:bodyPr/>
          <a:lstStyle/>
          <a:p>
            <a:pPr marL="342900" indent="-342900">
              <a:lnSpc>
                <a:spcPct val="90000"/>
              </a:lnSpc>
              <a:spcBef>
                <a:spcPts val="600"/>
              </a:spcBef>
            </a:pPr>
            <a:r>
              <a:rPr lang="en-US" altLang="zh-CN" dirty="0" smtClean="0">
                <a:latin typeface="Times CY"/>
                <a:cs typeface="Times CY"/>
              </a:rPr>
              <a:t>MUD</a:t>
            </a:r>
          </a:p>
          <a:p>
            <a:pPr marL="342900" indent="-342900">
              <a:lnSpc>
                <a:spcPct val="90000"/>
              </a:lnSpc>
              <a:spcBef>
                <a:spcPts val="600"/>
              </a:spcBef>
              <a:buFont typeface="Arial"/>
              <a:buChar char="•"/>
            </a:pPr>
            <a:r>
              <a:rPr lang="en-US" altLang="zh-CN" dirty="0">
                <a:sym typeface="Symbol"/>
              </a:rPr>
              <a:t>/ suppression power &gt;</a:t>
            </a:r>
            <a:r>
              <a:rPr lang="en-US" altLang="zh-CN" dirty="0" smtClean="0">
                <a:sym typeface="Symbol"/>
              </a:rPr>
              <a:t>10</a:t>
            </a:r>
            <a:endParaRPr lang="en-US" altLang="zh-CN" dirty="0" smtClean="0">
              <a:solidFill>
                <a:srgbClr val="FFFFFF"/>
              </a:solidFill>
              <a:latin typeface="Times CY"/>
              <a:cs typeface="Times CY"/>
            </a:endParaRPr>
          </a:p>
        </p:txBody>
      </p:sp>
      <p:sp>
        <p:nvSpPr>
          <p:cNvPr id="4" name="Slide Number Placeholder 3"/>
          <p:cNvSpPr>
            <a:spLocks noGrp="1"/>
          </p:cNvSpPr>
          <p:nvPr>
            <p:ph type="sldNum" sz="quarter" idx="12"/>
          </p:nvPr>
        </p:nvSpPr>
        <p:spPr/>
        <p:txBody>
          <a:bodyPr/>
          <a:lstStyle/>
          <a:p>
            <a:fld id="{679A2F6C-EB47-8E48-9100-153391A91E0C}" type="slidenum">
              <a:rPr lang="en-US" smtClean="0"/>
              <a:pPr/>
              <a:t>24</a:t>
            </a:fld>
            <a:endParaRPr lang="en-US"/>
          </a:p>
        </p:txBody>
      </p:sp>
    </p:spTree>
    <p:extLst>
      <p:ext uri="{BB962C8B-B14F-4D97-AF65-F5344CB8AC3E}">
        <p14:creationId xmlns:p14="http://schemas.microsoft.com/office/powerpoint/2010/main" val="599981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b="1" dirty="0" smtClean="0">
                <a:latin typeface="Arial" panose="020B0604020202020204" pitchFamily="34" charset="0"/>
                <a:cs typeface="Arial" panose="020B0604020202020204" pitchFamily="34" charset="0"/>
              </a:rPr>
              <a:t>Detector Concept for STCF</a:t>
            </a:r>
            <a:endParaRPr lang="zh-CN" altLang="en-US" sz="3600" b="1" dirty="0">
              <a:latin typeface="Arial" panose="020B0604020202020204" pitchFamily="34" charset="0"/>
              <a:cs typeface="Arial" panose="020B0604020202020204" pitchFamily="34" charset="0"/>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4329" y="1314812"/>
            <a:ext cx="3948540" cy="3782127"/>
          </a:xfrm>
          <a:prstGeom prst="rect">
            <a:avLst/>
          </a:prstGeom>
        </p:spPr>
      </p:pic>
      <p:sp>
        <p:nvSpPr>
          <p:cNvPr id="7" name="线形标注 2 6"/>
          <p:cNvSpPr/>
          <p:nvPr/>
        </p:nvSpPr>
        <p:spPr>
          <a:xfrm>
            <a:off x="557949" y="4349291"/>
            <a:ext cx="2116379" cy="1356809"/>
          </a:xfrm>
          <a:prstGeom prst="borderCallout2">
            <a:avLst>
              <a:gd name="adj1" fmla="val 49891"/>
              <a:gd name="adj2" fmla="val 101074"/>
              <a:gd name="adj3" fmla="val 22048"/>
              <a:gd name="adj4" fmla="val 119018"/>
              <a:gd name="adj5" fmla="val -85679"/>
              <a:gd name="adj6" fmla="val 19503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t>Inner tracker</a:t>
            </a:r>
          </a:p>
          <a:p>
            <a:pPr algn="ctr"/>
            <a:r>
              <a:rPr lang="en-US" altLang="zh-CN" dirty="0" smtClean="0">
                <a:solidFill>
                  <a:schemeClr val="tx1"/>
                </a:solidFill>
              </a:rPr>
              <a:t>Silicon detector: DMAPS</a:t>
            </a:r>
          </a:p>
          <a:p>
            <a:pPr algn="ctr"/>
            <a:r>
              <a:rPr lang="en-US" altLang="zh-CN" dirty="0" smtClean="0">
                <a:solidFill>
                  <a:schemeClr val="tx1"/>
                </a:solidFill>
              </a:rPr>
              <a:t>A novel MPGD: </a:t>
            </a:r>
            <a:r>
              <a:rPr lang="en-US" altLang="zh-CN" dirty="0" err="1" smtClean="0">
                <a:solidFill>
                  <a:schemeClr val="tx1"/>
                </a:solidFill>
              </a:rPr>
              <a:t>uRWELL</a:t>
            </a:r>
            <a:endParaRPr lang="zh-CN" altLang="en-US" dirty="0">
              <a:solidFill>
                <a:schemeClr val="tx1"/>
              </a:solidFill>
            </a:endParaRPr>
          </a:p>
        </p:txBody>
      </p:sp>
      <p:sp>
        <p:nvSpPr>
          <p:cNvPr id="8" name="线形标注 2 7"/>
          <p:cNvSpPr/>
          <p:nvPr/>
        </p:nvSpPr>
        <p:spPr>
          <a:xfrm>
            <a:off x="628649" y="2944020"/>
            <a:ext cx="2045679" cy="836719"/>
          </a:xfrm>
          <a:prstGeom prst="borderCallout2">
            <a:avLst>
              <a:gd name="adj1" fmla="val 25333"/>
              <a:gd name="adj2" fmla="val 100069"/>
              <a:gd name="adj3" fmla="val 22048"/>
              <a:gd name="adj4" fmla="val 119018"/>
              <a:gd name="adj5" fmla="val 14004"/>
              <a:gd name="adj6" fmla="val 19124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t>Outer tracker</a:t>
            </a:r>
          </a:p>
          <a:p>
            <a:pPr algn="ctr"/>
            <a:r>
              <a:rPr lang="en-US" altLang="zh-CN" dirty="0" smtClean="0">
                <a:solidFill>
                  <a:schemeClr val="tx1"/>
                </a:solidFill>
              </a:rPr>
              <a:t>Drift chamber</a:t>
            </a:r>
            <a:endParaRPr lang="zh-CN" altLang="en-US" dirty="0">
              <a:solidFill>
                <a:schemeClr val="tx1"/>
              </a:solidFill>
            </a:endParaRPr>
          </a:p>
        </p:txBody>
      </p:sp>
      <p:sp>
        <p:nvSpPr>
          <p:cNvPr id="9" name="线形标注 2 8"/>
          <p:cNvSpPr/>
          <p:nvPr/>
        </p:nvSpPr>
        <p:spPr>
          <a:xfrm>
            <a:off x="628650" y="1556789"/>
            <a:ext cx="2099821" cy="1083588"/>
          </a:xfrm>
          <a:prstGeom prst="borderCallout2">
            <a:avLst>
              <a:gd name="adj1" fmla="val 51731"/>
              <a:gd name="adj2" fmla="val 99136"/>
              <a:gd name="adj3" fmla="val 61644"/>
              <a:gd name="adj4" fmla="val 116683"/>
              <a:gd name="adj5" fmla="val 107094"/>
              <a:gd name="adj6" fmla="val 188066"/>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t>PID system</a:t>
            </a:r>
          </a:p>
          <a:p>
            <a:pPr algn="ctr"/>
            <a:r>
              <a:rPr lang="en-US" altLang="zh-CN" dirty="0" smtClean="0">
                <a:solidFill>
                  <a:schemeClr val="tx1"/>
                </a:solidFill>
              </a:rPr>
              <a:t>Barrel: MPGD-RICH</a:t>
            </a:r>
          </a:p>
          <a:p>
            <a:pPr algn="ctr"/>
            <a:r>
              <a:rPr lang="en-US" altLang="zh-CN" dirty="0" smtClean="0">
                <a:solidFill>
                  <a:schemeClr val="tx1"/>
                </a:solidFill>
              </a:rPr>
              <a:t>Endcap: DIRC-like TOF</a:t>
            </a:r>
            <a:endParaRPr lang="zh-CN" altLang="en-US" dirty="0">
              <a:solidFill>
                <a:schemeClr val="tx1"/>
              </a:solidFill>
            </a:endParaRPr>
          </a:p>
        </p:txBody>
      </p:sp>
      <p:sp>
        <p:nvSpPr>
          <p:cNvPr id="11" name="线形标注 2 10"/>
          <p:cNvSpPr/>
          <p:nvPr/>
        </p:nvSpPr>
        <p:spPr>
          <a:xfrm>
            <a:off x="6779622" y="1828322"/>
            <a:ext cx="1859456" cy="916074"/>
          </a:xfrm>
          <a:prstGeom prst="borderCallout2">
            <a:avLst>
              <a:gd name="adj1" fmla="val 40451"/>
              <a:gd name="adj2" fmla="val 3803"/>
              <a:gd name="adj3" fmla="val 59001"/>
              <a:gd name="adj4" fmla="val -62262"/>
              <a:gd name="adj5" fmla="val 80145"/>
              <a:gd name="adj6" fmla="val -12705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t>ECAL</a:t>
            </a:r>
          </a:p>
          <a:p>
            <a:pPr algn="ctr"/>
            <a:r>
              <a:rPr lang="en-US" altLang="zh-CN" dirty="0" smtClean="0">
                <a:solidFill>
                  <a:schemeClr val="tx1"/>
                </a:solidFill>
              </a:rPr>
              <a:t>Barrel: Pure </a:t>
            </a:r>
            <a:r>
              <a:rPr lang="en-US" altLang="zh-CN" dirty="0" err="1" smtClean="0">
                <a:solidFill>
                  <a:schemeClr val="tx1"/>
                </a:solidFill>
              </a:rPr>
              <a:t>CsI</a:t>
            </a:r>
            <a:r>
              <a:rPr lang="en-US" altLang="zh-CN" dirty="0" smtClean="0">
                <a:solidFill>
                  <a:schemeClr val="tx1"/>
                </a:solidFill>
              </a:rPr>
              <a:t> </a:t>
            </a:r>
            <a:r>
              <a:rPr lang="en-US" altLang="zh-CN" dirty="0" err="1" smtClean="0">
                <a:solidFill>
                  <a:schemeClr val="tx1"/>
                </a:solidFill>
              </a:rPr>
              <a:t>Endcaps</a:t>
            </a:r>
            <a:r>
              <a:rPr lang="en-US" altLang="zh-CN" dirty="0" smtClean="0">
                <a:solidFill>
                  <a:schemeClr val="tx1"/>
                </a:solidFill>
              </a:rPr>
              <a:t>: LYSO </a:t>
            </a:r>
            <a:endParaRPr lang="zh-CN" altLang="en-US" dirty="0">
              <a:solidFill>
                <a:schemeClr val="tx1"/>
              </a:solidFill>
            </a:endParaRPr>
          </a:p>
        </p:txBody>
      </p:sp>
      <p:sp>
        <p:nvSpPr>
          <p:cNvPr id="12" name="线形标注 2 11"/>
          <p:cNvSpPr/>
          <p:nvPr/>
        </p:nvSpPr>
        <p:spPr>
          <a:xfrm>
            <a:off x="6905085" y="4721063"/>
            <a:ext cx="1676768" cy="1080024"/>
          </a:xfrm>
          <a:prstGeom prst="borderCallout2">
            <a:avLst>
              <a:gd name="adj1" fmla="val 39954"/>
              <a:gd name="adj2" fmla="val 986"/>
              <a:gd name="adj3" fmla="val 6367"/>
              <a:gd name="adj4" fmla="val -50188"/>
              <a:gd name="adj5" fmla="val -34717"/>
              <a:gd name="adj6" fmla="val -101720"/>
            </a:avLst>
          </a:prstGeom>
          <a:solidFill>
            <a:schemeClr val="accent5"/>
          </a:solidFill>
          <a:ln>
            <a:solidFill>
              <a:srgbClr val="287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t>MUC</a:t>
            </a:r>
          </a:p>
          <a:p>
            <a:pPr algn="ctr"/>
            <a:r>
              <a:rPr lang="en-US" altLang="zh-CN" dirty="0" smtClean="0">
                <a:solidFill>
                  <a:schemeClr val="tx1"/>
                </a:solidFill>
              </a:rPr>
              <a:t>MRPC timing layers</a:t>
            </a:r>
          </a:p>
          <a:p>
            <a:pPr algn="ctr"/>
            <a:r>
              <a:rPr lang="en-US" altLang="zh-CN" dirty="0" smtClean="0">
                <a:solidFill>
                  <a:schemeClr val="tx1"/>
                </a:solidFill>
              </a:rPr>
              <a:t>RPC layers</a:t>
            </a:r>
            <a:endParaRPr lang="zh-CN" altLang="en-US" dirty="0">
              <a:solidFill>
                <a:schemeClr val="tx1"/>
              </a:solidFill>
            </a:endParaRPr>
          </a:p>
        </p:txBody>
      </p:sp>
      <p:sp>
        <p:nvSpPr>
          <p:cNvPr id="13" name="线形标注 2 12"/>
          <p:cNvSpPr/>
          <p:nvPr/>
        </p:nvSpPr>
        <p:spPr>
          <a:xfrm>
            <a:off x="6843836" y="3205875"/>
            <a:ext cx="1795242" cy="782859"/>
          </a:xfrm>
          <a:prstGeom prst="borderCallout2">
            <a:avLst>
              <a:gd name="adj1" fmla="val 42898"/>
              <a:gd name="adj2" fmla="val -1059"/>
              <a:gd name="adj3" fmla="val 36769"/>
              <a:gd name="adj4" fmla="val -34852"/>
              <a:gd name="adj5" fmla="val 25216"/>
              <a:gd name="adj6" fmla="val -92519"/>
            </a:avLst>
          </a:prstGeom>
          <a:solidFill>
            <a:srgbClr val="287D88"/>
          </a:solidFill>
          <a:ln>
            <a:solidFill>
              <a:srgbClr val="287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t>Superconducting Magnetic (~1T)</a:t>
            </a:r>
            <a:endParaRPr lang="zh-CN" altLang="en-US" b="1" dirty="0"/>
          </a:p>
        </p:txBody>
      </p:sp>
    </p:spTree>
    <p:extLst>
      <p:ext uri="{BB962C8B-B14F-4D97-AF65-F5344CB8AC3E}">
        <p14:creationId xmlns:p14="http://schemas.microsoft.com/office/powerpoint/2010/main" val="1763206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Workshops </a:t>
            </a:r>
            <a:endParaRPr lang="en-US" dirty="0">
              <a:latin typeface="华文楷体"/>
              <a:ea typeface="华文楷体"/>
              <a:cs typeface="华文楷体"/>
            </a:endParaRPr>
          </a:p>
        </p:txBody>
      </p:sp>
      <p:sp>
        <p:nvSpPr>
          <p:cNvPr id="4" name="Slide Number Placeholder 3"/>
          <p:cNvSpPr>
            <a:spLocks noGrp="1"/>
          </p:cNvSpPr>
          <p:nvPr>
            <p:ph type="sldNum" sz="quarter" idx="12"/>
          </p:nvPr>
        </p:nvSpPr>
        <p:spPr/>
        <p:txBody>
          <a:bodyPr/>
          <a:lstStyle/>
          <a:p>
            <a:fld id="{C973300C-797F-D148-A78D-320196FBAF04}" type="slidenum">
              <a:rPr lang="en-US" smtClean="0"/>
              <a:t>26</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0" y="991899"/>
            <a:ext cx="7372350"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641" y="925634"/>
            <a:ext cx="7717242" cy="5672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9730" y="925634"/>
            <a:ext cx="7224376" cy="5672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1951" y="925634"/>
            <a:ext cx="6157575" cy="5395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6"/>
          <a:stretch>
            <a:fillRect/>
          </a:stretch>
        </p:blipFill>
        <p:spPr>
          <a:xfrm>
            <a:off x="2478724" y="925634"/>
            <a:ext cx="4148410" cy="5896694"/>
          </a:xfrm>
          <a:prstGeom prst="rect">
            <a:avLst/>
          </a:prstGeom>
        </p:spPr>
      </p:pic>
      <p:pic>
        <p:nvPicPr>
          <p:cNvPr id="10" name="Picture 9"/>
          <p:cNvPicPr>
            <a:picLocks noChangeAspect="1"/>
          </p:cNvPicPr>
          <p:nvPr/>
        </p:nvPicPr>
        <p:blipFill>
          <a:blip r:embed="rId7"/>
          <a:stretch>
            <a:fillRect/>
          </a:stretch>
        </p:blipFill>
        <p:spPr>
          <a:xfrm>
            <a:off x="3126731" y="947246"/>
            <a:ext cx="5332288" cy="5896694"/>
          </a:xfrm>
          <a:prstGeom prst="rect">
            <a:avLst/>
          </a:prstGeom>
        </p:spPr>
      </p:pic>
      <p:pic>
        <p:nvPicPr>
          <p:cNvPr id="11" name="图片 3"/>
          <p:cNvPicPr>
            <a:picLocks noChangeAspect="1"/>
          </p:cNvPicPr>
          <p:nvPr/>
        </p:nvPicPr>
        <p:blipFill>
          <a:blip r:embed="rId8"/>
          <a:stretch>
            <a:fillRect/>
          </a:stretch>
        </p:blipFill>
        <p:spPr>
          <a:xfrm>
            <a:off x="3586066" y="933013"/>
            <a:ext cx="5466881" cy="5788462"/>
          </a:xfrm>
          <a:prstGeom prst="rect">
            <a:avLst/>
          </a:prstGeom>
        </p:spPr>
      </p:pic>
    </p:spTree>
    <p:extLst>
      <p:ext uri="{BB962C8B-B14F-4D97-AF65-F5344CB8AC3E}">
        <p14:creationId xmlns:p14="http://schemas.microsoft.com/office/powerpoint/2010/main" val="14314806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heckerboard(across)">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heckerboard(across)">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0342" y="1"/>
            <a:ext cx="7886700" cy="804672"/>
          </a:xfrm>
        </p:spPr>
        <p:txBody>
          <a:bodyPr/>
          <a:lstStyle/>
          <a:p>
            <a:r>
              <a:rPr lang="en-US" altLang="zh-CN" b="1" dirty="0" smtClean="0">
                <a:ea typeface="华文楷体"/>
                <a:cs typeface="华文楷体"/>
              </a:rPr>
              <a:t>International Workshops</a:t>
            </a:r>
            <a:endParaRPr lang="zh-CN" altLang="en-US" b="1" dirty="0">
              <a:ea typeface="华文楷体"/>
              <a:cs typeface="华文楷体"/>
            </a:endParaRPr>
          </a:p>
        </p:txBody>
      </p:sp>
      <p:pic>
        <p:nvPicPr>
          <p:cNvPr id="14" name="Picture 13"/>
          <p:cNvPicPr>
            <a:picLocks noChangeAspect="1"/>
          </p:cNvPicPr>
          <p:nvPr/>
        </p:nvPicPr>
        <p:blipFill>
          <a:blip r:embed="rId2"/>
          <a:stretch>
            <a:fillRect/>
          </a:stretch>
        </p:blipFill>
        <p:spPr>
          <a:xfrm>
            <a:off x="0" y="910253"/>
            <a:ext cx="9144000" cy="5264727"/>
          </a:xfrm>
          <a:prstGeom prst="rect">
            <a:avLst/>
          </a:prstGeom>
        </p:spPr>
      </p:pic>
      <p:grpSp>
        <p:nvGrpSpPr>
          <p:cNvPr id="15" name="Group 14"/>
          <p:cNvGrpSpPr/>
          <p:nvPr/>
        </p:nvGrpSpPr>
        <p:grpSpPr>
          <a:xfrm>
            <a:off x="414164" y="1053139"/>
            <a:ext cx="7821761" cy="5303211"/>
            <a:chOff x="-1" y="947689"/>
            <a:chExt cx="7235660" cy="5122980"/>
          </a:xfrm>
        </p:grpSpPr>
        <p:pic>
          <p:nvPicPr>
            <p:cNvPr id="1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947689"/>
              <a:ext cx="7235660" cy="5122980"/>
            </a:xfrm>
            <a:prstGeom prst="rect">
              <a:avLst/>
            </a:prstGeom>
          </p:spPr>
        </p:pic>
        <p:sp>
          <p:nvSpPr>
            <p:cNvPr id="20" name="TextBox 19"/>
            <p:cNvSpPr txBox="1"/>
            <p:nvPr/>
          </p:nvSpPr>
          <p:spPr>
            <a:xfrm>
              <a:off x="0" y="5367313"/>
              <a:ext cx="6920928" cy="445975"/>
            </a:xfrm>
            <a:prstGeom prst="rect">
              <a:avLst/>
            </a:prstGeom>
            <a:noFill/>
          </p:spPr>
          <p:txBody>
            <a:bodyPr wrap="none" rtlCol="0">
              <a:spAutoFit/>
            </a:bodyPr>
            <a:lstStyle/>
            <a:p>
              <a:r>
                <a:rPr lang="zh-CN" altLang="en-US" sz="2400" b="1" dirty="0" smtClean="0">
                  <a:solidFill>
                    <a:srgbClr val="FF0000"/>
                  </a:solidFill>
                  <a:latin typeface="华文楷体"/>
                  <a:ea typeface="华文楷体"/>
                  <a:cs typeface="华文楷体"/>
                </a:rPr>
                <a:t>来自中，美，英，德，法，意，日等国</a:t>
              </a:r>
              <a:r>
                <a:rPr lang="en-US" altLang="zh-CN" sz="2400" b="1" dirty="0" smtClean="0">
                  <a:solidFill>
                    <a:srgbClr val="FF0000"/>
                  </a:solidFill>
                  <a:latin typeface="华文楷体"/>
                  <a:ea typeface="华文楷体"/>
                  <a:cs typeface="华文楷体"/>
                </a:rPr>
                <a:t> </a:t>
              </a:r>
              <a:r>
                <a:rPr lang="zh-CN" altLang="en-US" sz="2400" b="1" dirty="0" smtClean="0">
                  <a:solidFill>
                    <a:srgbClr val="FF0000"/>
                  </a:solidFill>
                  <a:latin typeface="华文楷体"/>
                  <a:ea typeface="华文楷体"/>
                  <a:cs typeface="华文楷体"/>
                </a:rPr>
                <a:t>约1</a:t>
              </a:r>
              <a:r>
                <a:rPr lang="en-US" altLang="zh-CN" sz="2400" b="1" dirty="0" smtClean="0">
                  <a:solidFill>
                    <a:srgbClr val="FF0000"/>
                  </a:solidFill>
                  <a:latin typeface="华文楷体"/>
                  <a:ea typeface="华文楷体"/>
                  <a:cs typeface="华文楷体"/>
                </a:rPr>
                <a:t>50</a:t>
              </a:r>
              <a:r>
                <a:rPr lang="zh-CN" altLang="en-US" sz="2400" b="1" dirty="0" smtClean="0">
                  <a:solidFill>
                    <a:srgbClr val="FF0000"/>
                  </a:solidFill>
                  <a:latin typeface="华文楷体"/>
                  <a:ea typeface="华文楷体"/>
                  <a:cs typeface="华文楷体"/>
                </a:rPr>
                <a:t>名科学家</a:t>
              </a:r>
              <a:endParaRPr lang="en-US" sz="2400" b="1" dirty="0">
                <a:solidFill>
                  <a:srgbClr val="FF0000"/>
                </a:solidFill>
                <a:latin typeface="华文楷体"/>
                <a:ea typeface="华文楷体"/>
                <a:cs typeface="华文楷体"/>
              </a:endParaRPr>
            </a:p>
          </p:txBody>
        </p:sp>
      </p:grpSp>
      <p:sp>
        <p:nvSpPr>
          <p:cNvPr id="4" name="Slide Number Placeholder 3"/>
          <p:cNvSpPr>
            <a:spLocks noGrp="1"/>
          </p:cNvSpPr>
          <p:nvPr>
            <p:ph type="sldNum" sz="quarter" idx="12"/>
          </p:nvPr>
        </p:nvSpPr>
        <p:spPr/>
        <p:txBody>
          <a:bodyPr/>
          <a:lstStyle/>
          <a:p>
            <a:fld id="{C973300C-797F-D148-A78D-320196FBAF04}" type="slidenum">
              <a:rPr lang="en-US" smtClean="0"/>
              <a:t>27</a:t>
            </a:fld>
            <a:endParaRPr lang="en-US"/>
          </a:p>
        </p:txBody>
      </p:sp>
      <p:pic>
        <p:nvPicPr>
          <p:cNvPr id="22" name="Content Placeholder 4"/>
          <p:cNvPicPr>
            <a:picLocks noGrp="1" noChangeAspect="1"/>
          </p:cNvPicPr>
          <p:nvPr>
            <p:ph idx="1"/>
          </p:nvPr>
        </p:nvPicPr>
        <p:blipFill>
          <a:blip r:embed="rId4"/>
          <a:srcRect t="39" b="39"/>
          <a:stretch>
            <a:fillRect/>
          </a:stretch>
        </p:blipFill>
        <p:spPr>
          <a:xfrm>
            <a:off x="820345" y="1053139"/>
            <a:ext cx="8106414" cy="5240451"/>
          </a:xfrm>
        </p:spPr>
      </p:pic>
      <p:pic>
        <p:nvPicPr>
          <p:cNvPr id="9" name="图片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5088" y="946501"/>
            <a:ext cx="7430423" cy="5143413"/>
          </a:xfrm>
          <a:prstGeom prst="rect">
            <a:avLst/>
          </a:prstGeom>
          <a:noFill/>
          <a:ln>
            <a:noFill/>
          </a:ln>
        </p:spPr>
      </p:pic>
    </p:spTree>
    <p:extLst>
      <p:ext uri="{BB962C8B-B14F-4D97-AF65-F5344CB8AC3E}">
        <p14:creationId xmlns:p14="http://schemas.microsoft.com/office/powerpoint/2010/main" val="5341371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heckerboard(across)">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 y="15485"/>
            <a:ext cx="9086813" cy="854971"/>
          </a:xfrm>
        </p:spPr>
        <p:txBody>
          <a:bodyPr>
            <a:noAutofit/>
          </a:bodyPr>
          <a:lstStyle/>
          <a:p>
            <a:r>
              <a:rPr lang="en-US" altLang="zh-CN" b="1" dirty="0" smtClean="0">
                <a:ea typeface="华文楷体"/>
                <a:cs typeface="华文楷体"/>
              </a:rPr>
              <a:t>Fragrant Hill Forum (</a:t>
            </a:r>
            <a:r>
              <a:rPr lang="zh-CN" altLang="en-US" b="1" dirty="0" smtClean="0">
                <a:ea typeface="华文楷体"/>
                <a:cs typeface="华文楷体"/>
              </a:rPr>
              <a:t>香山会议</a:t>
            </a:r>
            <a:r>
              <a:rPr lang="en-US" altLang="zh-CN" b="1" dirty="0" smtClean="0">
                <a:ea typeface="华文楷体"/>
                <a:cs typeface="华文楷体"/>
              </a:rPr>
              <a:t>) </a:t>
            </a:r>
            <a:endParaRPr lang="zh-CN" altLang="en-US" b="1" dirty="0">
              <a:ea typeface="华文楷体"/>
              <a:cs typeface="华文楷体"/>
            </a:endParaRPr>
          </a:p>
        </p:txBody>
      </p:sp>
      <p:grpSp>
        <p:nvGrpSpPr>
          <p:cNvPr id="18" name="Group 17"/>
          <p:cNvGrpSpPr/>
          <p:nvPr/>
        </p:nvGrpSpPr>
        <p:grpSpPr>
          <a:xfrm>
            <a:off x="532638" y="952849"/>
            <a:ext cx="7735997" cy="5859791"/>
            <a:chOff x="517247" y="911845"/>
            <a:chExt cx="7735997" cy="5859791"/>
          </a:xfrm>
        </p:grpSpPr>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9" y="4384434"/>
              <a:ext cx="2043683" cy="1847088"/>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247" y="911845"/>
              <a:ext cx="7735997" cy="5859791"/>
            </a:xfrm>
            <a:prstGeom prst="rect">
              <a:avLst/>
            </a:prstGeom>
          </p:spPr>
        </p:pic>
        <p:sp>
          <p:nvSpPr>
            <p:cNvPr id="17" name="TextBox 16"/>
            <p:cNvSpPr txBox="1"/>
            <p:nvPr/>
          </p:nvSpPr>
          <p:spPr>
            <a:xfrm>
              <a:off x="1263556" y="1155294"/>
              <a:ext cx="6591769" cy="461665"/>
            </a:xfrm>
            <a:prstGeom prst="rect">
              <a:avLst/>
            </a:prstGeom>
            <a:noFill/>
          </p:spPr>
          <p:txBody>
            <a:bodyPr wrap="none" rtlCol="0">
              <a:spAutoFit/>
            </a:bodyPr>
            <a:lstStyle/>
            <a:p>
              <a:r>
                <a:rPr lang="en-US" altLang="zh-CN" sz="2400" b="1" dirty="0" smtClean="0">
                  <a:solidFill>
                    <a:srgbClr val="FF0000"/>
                  </a:solidFill>
                  <a:ea typeface="华文楷体"/>
                  <a:cs typeface="华文楷体"/>
                </a:rPr>
                <a:t>Almost all key persons of HEP community in China  </a:t>
              </a:r>
            </a:p>
          </p:txBody>
        </p:sp>
      </p:grpSp>
      <p:sp>
        <p:nvSpPr>
          <p:cNvPr id="4" name="Slide Number Placeholder 3"/>
          <p:cNvSpPr>
            <a:spLocks noGrp="1"/>
          </p:cNvSpPr>
          <p:nvPr>
            <p:ph type="sldNum" sz="quarter" idx="12"/>
          </p:nvPr>
        </p:nvSpPr>
        <p:spPr/>
        <p:txBody>
          <a:bodyPr/>
          <a:lstStyle/>
          <a:p>
            <a:fld id="{C973300C-797F-D148-A78D-320196FBAF04}" type="slidenum">
              <a:rPr lang="en-US" smtClean="0"/>
              <a:t>28</a:t>
            </a:fld>
            <a:endParaRPr lang="en-US"/>
          </a:p>
        </p:txBody>
      </p:sp>
    </p:spTree>
    <p:extLst>
      <p:ext uri="{BB962C8B-B14F-4D97-AF65-F5344CB8AC3E}">
        <p14:creationId xmlns:p14="http://schemas.microsoft.com/office/powerpoint/2010/main" val="200229841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0" y="6743"/>
            <a:ext cx="9110800" cy="858204"/>
          </a:xfrm>
        </p:spPr>
        <p:txBody>
          <a:bodyPr>
            <a:noAutofit/>
          </a:bodyPr>
          <a:lstStyle/>
          <a:p>
            <a:pPr>
              <a:lnSpc>
                <a:spcPct val="80000"/>
              </a:lnSpc>
            </a:pPr>
            <a:r>
              <a:rPr lang="en-US" sz="3600" b="1" dirty="0" smtClean="0">
                <a:ea typeface="华文楷体"/>
                <a:cs typeface="华文楷体"/>
              </a:rPr>
              <a:t>Operating</a:t>
            </a:r>
            <a:r>
              <a:rPr lang="en-US" sz="3600" b="1" dirty="0" smtClean="0">
                <a:solidFill>
                  <a:srgbClr val="FF0000"/>
                </a:solidFill>
                <a:ea typeface="华文楷体"/>
                <a:cs typeface="华文楷体"/>
              </a:rPr>
              <a:t>  </a:t>
            </a:r>
            <a:r>
              <a:rPr lang="en-US" sz="3600" b="1" dirty="0">
                <a:ea typeface="华文楷体"/>
                <a:cs typeface="华文楷体"/>
              </a:rPr>
              <a:t>a</a:t>
            </a:r>
            <a:r>
              <a:rPr lang="en-US" sz="3600" b="1" dirty="0" smtClean="0">
                <a:ea typeface="华文楷体"/>
                <a:cs typeface="华文楷体"/>
              </a:rPr>
              <a:t>ccelerators for particle physics</a:t>
            </a:r>
            <a:r>
              <a:rPr lang="en-US" sz="3600" b="1" dirty="0" smtClean="0">
                <a:solidFill>
                  <a:srgbClr val="000000"/>
                </a:solidFill>
                <a:ea typeface="华文楷体"/>
                <a:cs typeface="华文楷体"/>
              </a:rPr>
              <a:t>  </a:t>
            </a:r>
            <a:endParaRPr lang="en-US" sz="3600" b="1" dirty="0">
              <a:solidFill>
                <a:srgbClr val="000000"/>
              </a:solidFill>
              <a:ea typeface="华文楷体"/>
              <a:cs typeface="华文楷体"/>
            </a:endParaRPr>
          </a:p>
        </p:txBody>
      </p:sp>
      <p:sp>
        <p:nvSpPr>
          <p:cNvPr id="4" name="Slide Number Placeholder 3"/>
          <p:cNvSpPr>
            <a:spLocks noGrp="1"/>
          </p:cNvSpPr>
          <p:nvPr>
            <p:ph type="sldNum" sz="quarter" idx="12"/>
          </p:nvPr>
        </p:nvSpPr>
        <p:spPr/>
        <p:txBody>
          <a:bodyPr/>
          <a:lstStyle/>
          <a:p>
            <a:fld id="{C973300C-797F-D148-A78D-320196FBAF04}" type="slidenum">
              <a:rPr lang="en-US" smtClean="0"/>
              <a:t>29</a:t>
            </a:fld>
            <a:endParaRPr lang="en-US"/>
          </a:p>
        </p:txBody>
      </p:sp>
      <p:pic>
        <p:nvPicPr>
          <p:cNvPr id="5" name="Picture 4"/>
          <p:cNvPicPr>
            <a:picLocks noChangeAspect="1"/>
          </p:cNvPicPr>
          <p:nvPr/>
        </p:nvPicPr>
        <p:blipFill>
          <a:blip r:embed="rId2"/>
          <a:stretch>
            <a:fillRect/>
          </a:stretch>
        </p:blipFill>
        <p:spPr>
          <a:xfrm>
            <a:off x="8300" y="937128"/>
            <a:ext cx="9144000" cy="5262918"/>
          </a:xfrm>
          <a:prstGeom prst="rect">
            <a:avLst/>
          </a:prstGeom>
        </p:spPr>
      </p:pic>
      <p:sp>
        <p:nvSpPr>
          <p:cNvPr id="3" name="Line Callout 1 2"/>
          <p:cNvSpPr/>
          <p:nvPr/>
        </p:nvSpPr>
        <p:spPr>
          <a:xfrm>
            <a:off x="2286000" y="1123465"/>
            <a:ext cx="1483360" cy="1523999"/>
          </a:xfrm>
          <a:prstGeom prst="borderCallout1">
            <a:avLst>
              <a:gd name="adj1" fmla="val 102073"/>
              <a:gd name="adj2" fmla="val 99074"/>
              <a:gd name="adj3" fmla="val 140326"/>
              <a:gd name="adj4" fmla="val 128632"/>
            </a:avLst>
          </a:prstGeom>
          <a:solidFill>
            <a:srgbClr val="FFFF00">
              <a:alpha val="64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FF"/>
                </a:solidFill>
                <a:ea typeface="华文楷体"/>
                <a:cs typeface="华文楷体"/>
              </a:rPr>
              <a:t>Europe</a:t>
            </a:r>
          </a:p>
          <a:p>
            <a:pPr algn="ctr"/>
            <a:r>
              <a:rPr lang="en-US" sz="2400" dirty="0" smtClean="0">
                <a:solidFill>
                  <a:srgbClr val="0000FF"/>
                </a:solidFill>
              </a:rPr>
              <a:t>LHC </a:t>
            </a:r>
          </a:p>
          <a:p>
            <a:pPr algn="ctr"/>
            <a:r>
              <a:rPr lang="en-US" sz="2400" dirty="0" smtClean="0">
                <a:solidFill>
                  <a:srgbClr val="FF0000"/>
                </a:solidFill>
              </a:rPr>
              <a:t>CLIC ?</a:t>
            </a:r>
          </a:p>
          <a:p>
            <a:pPr algn="ctr"/>
            <a:r>
              <a:rPr lang="en-US" sz="2400" dirty="0" smtClean="0">
                <a:solidFill>
                  <a:srgbClr val="FF0000"/>
                </a:solidFill>
              </a:rPr>
              <a:t>F</a:t>
            </a:r>
            <a:r>
              <a:rPr lang="en-US" sz="2400" baseline="-25000" dirty="0" smtClean="0">
                <a:solidFill>
                  <a:srgbClr val="FF0000"/>
                </a:solidFill>
              </a:rPr>
              <a:t>CC</a:t>
            </a:r>
            <a:r>
              <a:rPr lang="en-US" sz="2400" dirty="0" smtClean="0">
                <a:solidFill>
                  <a:srgbClr val="FF0000"/>
                </a:solidFill>
              </a:rPr>
              <a:t> ?</a:t>
            </a:r>
            <a:endParaRPr lang="en-US" sz="2400" dirty="0">
              <a:solidFill>
                <a:srgbClr val="FF0000"/>
              </a:solidFill>
            </a:endParaRPr>
          </a:p>
        </p:txBody>
      </p:sp>
      <p:sp>
        <p:nvSpPr>
          <p:cNvPr id="7" name="Line Callout 1 6"/>
          <p:cNvSpPr/>
          <p:nvPr/>
        </p:nvSpPr>
        <p:spPr>
          <a:xfrm>
            <a:off x="2611509" y="3726579"/>
            <a:ext cx="975360" cy="944880"/>
          </a:xfrm>
          <a:prstGeom prst="borderCallout1">
            <a:avLst>
              <a:gd name="adj1" fmla="val 703"/>
              <a:gd name="adj2" fmla="val -718"/>
              <a:gd name="adj3" fmla="val -18276"/>
              <a:gd name="adj4" fmla="val -31634"/>
            </a:avLst>
          </a:prstGeom>
          <a:solidFill>
            <a:srgbClr val="FFFF00">
              <a:alpha val="64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FF"/>
                </a:solidFill>
              </a:rPr>
              <a:t>USA</a:t>
            </a:r>
          </a:p>
          <a:p>
            <a:pPr algn="ctr"/>
            <a:r>
              <a:rPr lang="en-US" sz="2400" dirty="0" smtClean="0">
                <a:solidFill>
                  <a:srgbClr val="FF0000"/>
                </a:solidFill>
              </a:rPr>
              <a:t>EIC ?</a:t>
            </a:r>
            <a:endParaRPr lang="en-US" sz="2400" dirty="0">
              <a:solidFill>
                <a:srgbClr val="FF0000"/>
              </a:solidFill>
            </a:endParaRPr>
          </a:p>
        </p:txBody>
      </p:sp>
      <p:sp>
        <p:nvSpPr>
          <p:cNvPr id="8" name="Line Callout 1 7"/>
          <p:cNvSpPr/>
          <p:nvPr/>
        </p:nvSpPr>
        <p:spPr>
          <a:xfrm>
            <a:off x="4620846" y="1398176"/>
            <a:ext cx="1200834" cy="721360"/>
          </a:xfrm>
          <a:prstGeom prst="borderCallout1">
            <a:avLst>
              <a:gd name="adj1" fmla="val 100147"/>
              <a:gd name="adj2" fmla="val 46189"/>
              <a:gd name="adj3" fmla="val 199366"/>
              <a:gd name="adj4" fmla="val 124331"/>
            </a:avLst>
          </a:prstGeom>
          <a:solidFill>
            <a:srgbClr val="FFFF00">
              <a:alpha val="64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smtClean="0">
                <a:solidFill>
                  <a:srgbClr val="0000FF"/>
                </a:solidFill>
              </a:rPr>
              <a:t>Russia</a:t>
            </a:r>
            <a:endParaRPr lang="en-US" sz="2400" b="1" dirty="0" smtClean="0">
              <a:solidFill>
                <a:srgbClr val="0000FF"/>
              </a:solidFill>
            </a:endParaRPr>
          </a:p>
          <a:p>
            <a:pPr algn="ctr"/>
            <a:r>
              <a:rPr lang="en-US" sz="2400" dirty="0" smtClean="0">
                <a:solidFill>
                  <a:srgbClr val="FF0000"/>
                </a:solidFill>
              </a:rPr>
              <a:t>SCTF ?</a:t>
            </a:r>
            <a:endParaRPr lang="en-US" sz="2400" dirty="0">
              <a:solidFill>
                <a:srgbClr val="FF0000"/>
              </a:solidFill>
            </a:endParaRPr>
          </a:p>
        </p:txBody>
      </p:sp>
      <p:sp>
        <p:nvSpPr>
          <p:cNvPr id="9" name="Line Callout 1 8"/>
          <p:cNvSpPr/>
          <p:nvPr/>
        </p:nvSpPr>
        <p:spPr>
          <a:xfrm>
            <a:off x="7355840" y="4150174"/>
            <a:ext cx="1402080" cy="1078132"/>
          </a:xfrm>
          <a:prstGeom prst="borderCallout1">
            <a:avLst>
              <a:gd name="adj1" fmla="val -2260"/>
              <a:gd name="adj2" fmla="val 47705"/>
              <a:gd name="adj3" fmla="val -29606"/>
              <a:gd name="adj4" fmla="val 24254"/>
            </a:avLst>
          </a:prstGeom>
          <a:solidFill>
            <a:srgbClr val="FFFF00">
              <a:alpha val="64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FF"/>
                </a:solidFill>
                <a:ea typeface="华文楷体"/>
                <a:cs typeface="华文楷体"/>
              </a:rPr>
              <a:t>Japan</a:t>
            </a:r>
          </a:p>
          <a:p>
            <a:pPr algn="ctr"/>
            <a:r>
              <a:rPr lang="en-US" sz="2400" dirty="0" smtClean="0">
                <a:solidFill>
                  <a:srgbClr val="0000FF"/>
                </a:solidFill>
              </a:rPr>
              <a:t>SKEK-B</a:t>
            </a:r>
          </a:p>
          <a:p>
            <a:pPr algn="ctr"/>
            <a:r>
              <a:rPr lang="en-US" sz="2400" dirty="0" smtClean="0">
                <a:solidFill>
                  <a:srgbClr val="FF0000"/>
                </a:solidFill>
              </a:rPr>
              <a:t>ILC ?</a:t>
            </a:r>
          </a:p>
        </p:txBody>
      </p:sp>
      <p:sp>
        <p:nvSpPr>
          <p:cNvPr id="10" name="Line Callout 1 9"/>
          <p:cNvSpPr/>
          <p:nvPr/>
        </p:nvSpPr>
        <p:spPr>
          <a:xfrm>
            <a:off x="7355840" y="957448"/>
            <a:ext cx="1763260" cy="1250402"/>
          </a:xfrm>
          <a:prstGeom prst="borderCallout1">
            <a:avLst>
              <a:gd name="adj1" fmla="val 102073"/>
              <a:gd name="adj2" fmla="val 42910"/>
              <a:gd name="adj3" fmla="val 184707"/>
              <a:gd name="adj4" fmla="val -9354"/>
            </a:avLst>
          </a:prstGeom>
          <a:solidFill>
            <a:srgbClr val="FFFF00">
              <a:alpha val="64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smtClean="0">
                <a:solidFill>
                  <a:srgbClr val="0000FF"/>
                </a:solidFill>
                <a:ea typeface="华文楷体"/>
                <a:cs typeface="华文楷体"/>
              </a:rPr>
              <a:t>China</a:t>
            </a:r>
            <a:endParaRPr lang="en-US" sz="2400" b="1" dirty="0" smtClean="0">
              <a:solidFill>
                <a:srgbClr val="0000FF"/>
              </a:solidFill>
              <a:ea typeface="华文楷体"/>
              <a:cs typeface="华文楷体"/>
            </a:endParaRPr>
          </a:p>
          <a:p>
            <a:pPr algn="ctr"/>
            <a:r>
              <a:rPr lang="en-US" sz="2400" dirty="0" smtClean="0">
                <a:solidFill>
                  <a:srgbClr val="FF0000"/>
                </a:solidFill>
              </a:rPr>
              <a:t>CEPC (ZF)?</a:t>
            </a:r>
          </a:p>
          <a:p>
            <a:pPr algn="ctr"/>
            <a:r>
              <a:rPr lang="en-US" sz="2400" dirty="0" smtClean="0">
                <a:solidFill>
                  <a:srgbClr val="FF0000"/>
                </a:solidFill>
              </a:rPr>
              <a:t>HIEPA ?</a:t>
            </a:r>
            <a:endParaRPr lang="en-US" sz="2400" dirty="0">
              <a:solidFill>
                <a:srgbClr val="FF0000"/>
              </a:solidFill>
            </a:endParaRPr>
          </a:p>
        </p:txBody>
      </p:sp>
    </p:spTree>
    <p:extLst>
      <p:ext uri="{BB962C8B-B14F-4D97-AF65-F5344CB8AC3E}">
        <p14:creationId xmlns:p14="http://schemas.microsoft.com/office/powerpoint/2010/main" val="2248290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79A2F6C-EB47-8E48-9100-153391A91E0C}" type="slidenum">
              <a:rPr lang="en-US" smtClean="0"/>
              <a:pPr/>
              <a:t>3</a:t>
            </a:fld>
            <a:endParaRPr lang="en-US"/>
          </a:p>
        </p:txBody>
      </p:sp>
      <p:sp>
        <p:nvSpPr>
          <p:cNvPr id="4" name="Rectangle 3"/>
          <p:cNvSpPr/>
          <p:nvPr/>
        </p:nvSpPr>
        <p:spPr>
          <a:xfrm>
            <a:off x="428628" y="910616"/>
            <a:ext cx="8512171" cy="5940087"/>
          </a:xfrm>
          <a:prstGeom prst="rect">
            <a:avLst/>
          </a:prstGeom>
        </p:spPr>
        <p:txBody>
          <a:bodyPr wrap="square">
            <a:spAutoFit/>
          </a:bodyPr>
          <a:lstStyle/>
          <a:p>
            <a:r>
              <a:rPr lang="en-US" sz="2400" b="1" dirty="0" smtClean="0">
                <a:solidFill>
                  <a:srgbClr val="0000FF"/>
                </a:solidFill>
              </a:rPr>
              <a:t>Cosmology: </a:t>
            </a:r>
          </a:p>
          <a:p>
            <a:pPr marL="342900" indent="-342900">
              <a:buFont typeface="Arial"/>
              <a:buChar char="•"/>
            </a:pPr>
            <a:r>
              <a:rPr lang="en-US" sz="2400" b="1" dirty="0" smtClean="0">
                <a:solidFill>
                  <a:srgbClr val="000000"/>
                </a:solidFill>
              </a:rPr>
              <a:t>Unable to explain matter anti-matter </a:t>
            </a:r>
            <a:r>
              <a:rPr lang="en-US" sz="2400" b="1" dirty="0" smtClean="0">
                <a:solidFill>
                  <a:srgbClr val="FF0000"/>
                </a:solidFill>
              </a:rPr>
              <a:t>asymmetry;</a:t>
            </a:r>
          </a:p>
          <a:p>
            <a:pPr marL="342900" indent="-342900">
              <a:buFont typeface="Arial"/>
              <a:buChar char="•"/>
            </a:pPr>
            <a:r>
              <a:rPr lang="en-US" sz="2400" b="1" dirty="0" smtClean="0">
                <a:solidFill>
                  <a:srgbClr val="000000"/>
                </a:solidFill>
              </a:rPr>
              <a:t>Not account for the </a:t>
            </a:r>
            <a:r>
              <a:rPr lang="en-US" sz="2400" b="1" dirty="0">
                <a:solidFill>
                  <a:srgbClr val="000000"/>
                </a:solidFill>
              </a:rPr>
              <a:t>accelerating expansion of the </a:t>
            </a:r>
            <a:r>
              <a:rPr lang="en-US" sz="2400" b="1" dirty="0" smtClean="0">
                <a:solidFill>
                  <a:srgbClr val="000000"/>
                </a:solidFill>
              </a:rPr>
              <a:t>universe (</a:t>
            </a:r>
            <a:r>
              <a:rPr lang="en-US" sz="2400" b="1" dirty="0">
                <a:solidFill>
                  <a:srgbClr val="FF0000"/>
                </a:solidFill>
              </a:rPr>
              <a:t>d</a:t>
            </a:r>
            <a:r>
              <a:rPr lang="en-US" sz="2400" b="1" dirty="0" smtClean="0">
                <a:solidFill>
                  <a:srgbClr val="FF0000"/>
                </a:solidFill>
              </a:rPr>
              <a:t>ark energy</a:t>
            </a:r>
            <a:r>
              <a:rPr lang="en-US" sz="2400" b="1" dirty="0" smtClean="0">
                <a:solidFill>
                  <a:srgbClr val="000000"/>
                </a:solidFill>
              </a:rPr>
              <a:t>), no prediction power for </a:t>
            </a:r>
            <a:r>
              <a:rPr lang="en-US" sz="2400" b="1" dirty="0">
                <a:solidFill>
                  <a:srgbClr val="FF0000"/>
                </a:solidFill>
              </a:rPr>
              <a:t>dark </a:t>
            </a:r>
            <a:r>
              <a:rPr lang="en-US" sz="2400" b="1" dirty="0" smtClean="0">
                <a:solidFill>
                  <a:srgbClr val="FF0000"/>
                </a:solidFill>
              </a:rPr>
              <a:t>matter </a:t>
            </a:r>
            <a:r>
              <a:rPr lang="en-US" sz="2400" b="1" dirty="0" smtClean="0"/>
              <a:t>candidates.</a:t>
            </a:r>
            <a:endParaRPr lang="en-US" sz="2400" b="1" dirty="0"/>
          </a:p>
          <a:p>
            <a:endParaRPr lang="en-US" sz="1000" b="1" dirty="0" smtClean="0">
              <a:solidFill>
                <a:srgbClr val="000000"/>
              </a:solidFill>
            </a:endParaRPr>
          </a:p>
          <a:p>
            <a:r>
              <a:rPr lang="en-US" sz="2400" b="1" dirty="0" smtClean="0">
                <a:solidFill>
                  <a:srgbClr val="0000FF"/>
                </a:solidFill>
              </a:rPr>
              <a:t>Force and unification: </a:t>
            </a:r>
          </a:p>
          <a:p>
            <a:pPr marL="342900" indent="-342900">
              <a:buFont typeface="Arial"/>
              <a:buChar char="•"/>
            </a:pPr>
            <a:r>
              <a:rPr lang="en-US" sz="2400" b="1" dirty="0" smtClean="0">
                <a:solidFill>
                  <a:srgbClr val="000000"/>
                </a:solidFill>
              </a:rPr>
              <a:t>Does not incorporate </a:t>
            </a:r>
            <a:r>
              <a:rPr lang="en-US" sz="2400" b="1" dirty="0">
                <a:solidFill>
                  <a:srgbClr val="000000"/>
                </a:solidFill>
              </a:rPr>
              <a:t>the full theory of </a:t>
            </a:r>
            <a:r>
              <a:rPr lang="en-US" sz="2400" b="1" dirty="0" smtClean="0">
                <a:solidFill>
                  <a:srgbClr val="FF0000"/>
                </a:solidFill>
              </a:rPr>
              <a:t>gravity</a:t>
            </a:r>
            <a:r>
              <a:rPr lang="en-US" sz="2400" b="1" dirty="0" smtClean="0">
                <a:solidFill>
                  <a:srgbClr val="000000"/>
                </a:solidFill>
              </a:rPr>
              <a:t>; </a:t>
            </a:r>
          </a:p>
          <a:p>
            <a:pPr marL="342900" indent="-342900">
              <a:buFont typeface="Arial"/>
              <a:buChar char="•"/>
            </a:pPr>
            <a:r>
              <a:rPr lang="en-US" sz="2400" b="1" dirty="0" smtClean="0">
                <a:solidFill>
                  <a:srgbClr val="000000"/>
                </a:solidFill>
              </a:rPr>
              <a:t>No answer to the origin of electroweak symmetry breaking; </a:t>
            </a:r>
          </a:p>
          <a:p>
            <a:pPr marL="342900" indent="-342900">
              <a:buFont typeface="Arial"/>
              <a:buChar char="•"/>
            </a:pPr>
            <a:r>
              <a:rPr lang="en-US" sz="2400" b="1" dirty="0" smtClean="0">
                <a:solidFill>
                  <a:srgbClr val="000000"/>
                </a:solidFill>
              </a:rPr>
              <a:t>No solution to </a:t>
            </a:r>
            <a:r>
              <a:rPr lang="en-US" sz="2400" b="1" dirty="0" smtClean="0">
                <a:solidFill>
                  <a:srgbClr val="FF0000"/>
                </a:solidFill>
              </a:rPr>
              <a:t>hierarchy</a:t>
            </a:r>
            <a:r>
              <a:rPr lang="en-US" sz="2400" b="1" dirty="0" smtClean="0">
                <a:solidFill>
                  <a:srgbClr val="000000"/>
                </a:solidFill>
              </a:rPr>
              <a:t> problem.</a:t>
            </a:r>
          </a:p>
          <a:p>
            <a:endParaRPr lang="en-US" sz="1000" b="1" dirty="0">
              <a:solidFill>
                <a:srgbClr val="000000"/>
              </a:solidFill>
            </a:endParaRPr>
          </a:p>
          <a:p>
            <a:r>
              <a:rPr lang="en-US" sz="2400" b="1" dirty="0" smtClean="0">
                <a:solidFill>
                  <a:srgbClr val="0000FF"/>
                </a:solidFill>
              </a:rPr>
              <a:t>Particle properties:</a:t>
            </a:r>
          </a:p>
          <a:p>
            <a:pPr marL="342900" indent="-342900">
              <a:buFont typeface="Arial"/>
              <a:buChar char="•"/>
            </a:pPr>
            <a:r>
              <a:rPr lang="en-US" sz="2400" b="1" dirty="0" smtClean="0">
                <a:solidFill>
                  <a:srgbClr val="000000"/>
                </a:solidFill>
              </a:rPr>
              <a:t>Does not incorporate </a:t>
            </a:r>
            <a:r>
              <a:rPr lang="en-US" sz="2400" b="1" dirty="0">
                <a:solidFill>
                  <a:srgbClr val="FF0000"/>
                </a:solidFill>
              </a:rPr>
              <a:t>neutrino</a:t>
            </a:r>
            <a:r>
              <a:rPr lang="en-US" sz="2400" b="1" dirty="0">
                <a:solidFill>
                  <a:srgbClr val="000000"/>
                </a:solidFill>
              </a:rPr>
              <a:t> oscillation and their </a:t>
            </a:r>
            <a:r>
              <a:rPr lang="en-US" sz="2400" b="1" dirty="0" smtClean="0">
                <a:solidFill>
                  <a:srgbClr val="FF0000"/>
                </a:solidFill>
              </a:rPr>
              <a:t>masses</a:t>
            </a:r>
            <a:r>
              <a:rPr lang="en-US" sz="2400" b="1" dirty="0" smtClean="0">
                <a:solidFill>
                  <a:srgbClr val="000000"/>
                </a:solidFill>
              </a:rPr>
              <a:t>;</a:t>
            </a:r>
          </a:p>
          <a:p>
            <a:pPr marL="342900" indent="-342900">
              <a:buFont typeface="Arial"/>
              <a:buChar char="•"/>
            </a:pPr>
            <a:r>
              <a:rPr lang="en-US" sz="2400" b="1" dirty="0" smtClean="0">
                <a:solidFill>
                  <a:srgbClr val="000000"/>
                </a:solidFill>
              </a:rPr>
              <a:t>Does not explain electric </a:t>
            </a:r>
            <a:r>
              <a:rPr lang="en-US" sz="2400" b="1" dirty="0" smtClean="0">
                <a:solidFill>
                  <a:srgbClr val="FF0000"/>
                </a:solidFill>
              </a:rPr>
              <a:t>charge</a:t>
            </a:r>
            <a:r>
              <a:rPr lang="en-US" sz="2400" b="1" dirty="0" smtClean="0">
                <a:solidFill>
                  <a:srgbClr val="000000"/>
                </a:solidFill>
              </a:rPr>
              <a:t> quantization.</a:t>
            </a:r>
          </a:p>
          <a:p>
            <a:endParaRPr lang="en-US" sz="1000" b="1" dirty="0">
              <a:solidFill>
                <a:srgbClr val="000000"/>
              </a:solidFill>
            </a:endParaRPr>
          </a:p>
          <a:p>
            <a:r>
              <a:rPr lang="en-US" sz="2400" b="1" dirty="0">
                <a:solidFill>
                  <a:srgbClr val="0000FF"/>
                </a:solidFill>
              </a:rPr>
              <a:t>Expect new physics beyond SM</a:t>
            </a:r>
          </a:p>
          <a:p>
            <a:pPr marL="342900" indent="-342900">
              <a:buFont typeface="Arial"/>
              <a:buChar char="•"/>
            </a:pPr>
            <a:r>
              <a:rPr lang="en-US" sz="2400" b="1" dirty="0"/>
              <a:t>Higher </a:t>
            </a:r>
            <a:r>
              <a:rPr lang="en-US" sz="2400" b="1" dirty="0">
                <a:solidFill>
                  <a:srgbClr val="FF0000"/>
                </a:solidFill>
              </a:rPr>
              <a:t>energy</a:t>
            </a:r>
            <a:r>
              <a:rPr lang="en-US" sz="2400" b="1" dirty="0"/>
              <a:t>:      </a:t>
            </a:r>
            <a:r>
              <a:rPr lang="en-US" sz="2400" b="1" dirty="0" smtClean="0"/>
              <a:t>ILC</a:t>
            </a:r>
            <a:r>
              <a:rPr lang="en-US" sz="2400" b="1" dirty="0"/>
              <a:t>, CEPC, </a:t>
            </a:r>
            <a:r>
              <a:rPr lang="en-US" sz="2400" b="1" dirty="0" err="1"/>
              <a:t>Fcc</a:t>
            </a:r>
            <a:endParaRPr lang="en-US" sz="2400" b="1" dirty="0"/>
          </a:p>
          <a:p>
            <a:pPr marL="342900" indent="-342900">
              <a:buFont typeface="Arial"/>
              <a:buChar char="•"/>
            </a:pPr>
            <a:r>
              <a:rPr lang="en-US" sz="2400" b="1" dirty="0"/>
              <a:t>Higher </a:t>
            </a:r>
            <a:r>
              <a:rPr lang="en-US" sz="2400" b="1" dirty="0">
                <a:solidFill>
                  <a:srgbClr val="FF0000"/>
                </a:solidFill>
              </a:rPr>
              <a:t>precision</a:t>
            </a:r>
            <a:r>
              <a:rPr lang="en-US" sz="2400" b="1" dirty="0"/>
              <a:t>:  Belle2, STCF, </a:t>
            </a:r>
            <a:r>
              <a:rPr lang="en-US" sz="2400" b="1" dirty="0" err="1">
                <a:latin typeface="Symbol" charset="2"/>
                <a:cs typeface="Symbol" charset="2"/>
              </a:rPr>
              <a:t>m</a:t>
            </a:r>
            <a:r>
              <a:rPr lang="en-US" sz="2400" b="1" dirty="0" err="1">
                <a:sym typeface="Wingdings"/>
              </a:rPr>
              <a:t>e</a:t>
            </a:r>
            <a:r>
              <a:rPr lang="en-US" sz="2400" b="1" dirty="0" err="1">
                <a:latin typeface="Symbol" charset="2"/>
                <a:cs typeface="Symbol" charset="2"/>
                <a:sym typeface="Wingdings"/>
              </a:rPr>
              <a:t>g</a:t>
            </a:r>
            <a:r>
              <a:rPr lang="en-US" sz="2400" b="1" dirty="0">
                <a:sym typeface="Wingdings"/>
              </a:rPr>
              <a:t>, </a:t>
            </a:r>
            <a:r>
              <a:rPr lang="en-US" sz="2400" b="1" dirty="0" err="1">
                <a:latin typeface="Symbol" charset="2"/>
                <a:cs typeface="Symbol" charset="2"/>
                <a:sym typeface="Wingdings"/>
              </a:rPr>
              <a:t>m</a:t>
            </a:r>
            <a:r>
              <a:rPr lang="en-US" sz="2400" b="1" dirty="0" err="1">
                <a:sym typeface="Wingdings"/>
              </a:rPr>
              <a:t>+Ae+A</a:t>
            </a:r>
            <a:r>
              <a:rPr lang="mr-IN" sz="2400" b="1" dirty="0">
                <a:sym typeface="Wingdings"/>
              </a:rPr>
              <a:t>…</a:t>
            </a:r>
            <a:r>
              <a:rPr lang="en-US" sz="2400" b="1" dirty="0"/>
              <a:t> </a:t>
            </a:r>
          </a:p>
        </p:txBody>
      </p:sp>
      <p:sp>
        <p:nvSpPr>
          <p:cNvPr id="5" name="Rectangle 4"/>
          <p:cNvSpPr/>
          <p:nvPr/>
        </p:nvSpPr>
        <p:spPr>
          <a:xfrm>
            <a:off x="62688" y="49336"/>
            <a:ext cx="9081311" cy="769441"/>
          </a:xfrm>
          <a:prstGeom prst="rect">
            <a:avLst/>
          </a:prstGeom>
        </p:spPr>
        <p:txBody>
          <a:bodyPr wrap="square">
            <a:spAutoFit/>
          </a:bodyPr>
          <a:lstStyle/>
          <a:p>
            <a:pPr algn="ctr"/>
            <a:r>
              <a:rPr lang="en-US" sz="4400" b="1" dirty="0" smtClean="0"/>
              <a:t>Big Questions to the </a:t>
            </a:r>
            <a:r>
              <a:rPr lang="en-US" sz="4400" b="1" dirty="0"/>
              <a:t>Standard Model</a:t>
            </a:r>
          </a:p>
        </p:txBody>
      </p:sp>
    </p:spTree>
    <p:extLst>
      <p:ext uri="{BB962C8B-B14F-4D97-AF65-F5344CB8AC3E}">
        <p14:creationId xmlns:p14="http://schemas.microsoft.com/office/powerpoint/2010/main" val="2143519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heckerboard(across)">
                                      <p:cBhvr>
                                        <p:cTn id="10" dur="500"/>
                                        <p:tgtEl>
                                          <p:spTgt spid="4">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checkerboard(across)">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checkerboard(across)">
                                      <p:cBhvr>
                                        <p:cTn id="18" dur="500"/>
                                        <p:tgtEl>
                                          <p:spTgt spid="4">
                                            <p:txEl>
                                              <p:pRg st="4" end="4"/>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checkerboard(across)">
                                      <p:cBhvr>
                                        <p:cTn id="21" dur="500"/>
                                        <p:tgtEl>
                                          <p:spTgt spid="4">
                                            <p:txEl>
                                              <p:pRg st="5" end="5"/>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checkerboard(across)">
                                      <p:cBhvr>
                                        <p:cTn id="24" dur="500"/>
                                        <p:tgtEl>
                                          <p:spTgt spid="4">
                                            <p:txEl>
                                              <p:pRg st="6" end="6"/>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checkerboard(across)">
                                      <p:cBhvr>
                                        <p:cTn id="27" dur="500"/>
                                        <p:tgtEl>
                                          <p:spTgt spid="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4">
                                            <p:txEl>
                                              <p:pRg st="9" end="9"/>
                                            </p:txEl>
                                          </p:spTgt>
                                        </p:tgtEl>
                                        <p:attrNameLst>
                                          <p:attrName>style.visibility</p:attrName>
                                        </p:attrNameLst>
                                      </p:cBhvr>
                                      <p:to>
                                        <p:strVal val="visible"/>
                                      </p:to>
                                    </p:set>
                                    <p:animEffect transition="in" filter="checkerboard(across)">
                                      <p:cBhvr>
                                        <p:cTn id="32" dur="500"/>
                                        <p:tgtEl>
                                          <p:spTgt spid="4">
                                            <p:txEl>
                                              <p:pRg st="9" end="9"/>
                                            </p:txEl>
                                          </p:spTgt>
                                        </p:tgtEl>
                                      </p:cBhvr>
                                    </p:animEffect>
                                  </p:childTnLst>
                                </p:cTn>
                              </p:par>
                              <p:par>
                                <p:cTn id="33" presetID="5" presetClass="entr" presetSubtype="10" fill="hold" nodeType="with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animEffect transition="in" filter="checkerboard(across)">
                                      <p:cBhvr>
                                        <p:cTn id="35" dur="500"/>
                                        <p:tgtEl>
                                          <p:spTgt spid="4">
                                            <p:txEl>
                                              <p:pRg st="10" end="10"/>
                                            </p:txEl>
                                          </p:spTgt>
                                        </p:tgtEl>
                                      </p:cBhvr>
                                    </p:animEffect>
                                  </p:childTnLst>
                                </p:cTn>
                              </p:par>
                              <p:par>
                                <p:cTn id="36" presetID="5" presetClass="entr" presetSubtype="10" fill="hold" nodeType="withEffect">
                                  <p:stCondLst>
                                    <p:cond delay="0"/>
                                  </p:stCondLst>
                                  <p:childTnLst>
                                    <p:set>
                                      <p:cBhvr>
                                        <p:cTn id="37" dur="1" fill="hold">
                                          <p:stCondLst>
                                            <p:cond delay="0"/>
                                          </p:stCondLst>
                                        </p:cTn>
                                        <p:tgtEl>
                                          <p:spTgt spid="4">
                                            <p:txEl>
                                              <p:pRg st="11" end="11"/>
                                            </p:txEl>
                                          </p:spTgt>
                                        </p:tgtEl>
                                        <p:attrNameLst>
                                          <p:attrName>style.visibility</p:attrName>
                                        </p:attrNameLst>
                                      </p:cBhvr>
                                      <p:to>
                                        <p:strVal val="visible"/>
                                      </p:to>
                                    </p:set>
                                    <p:animEffect transition="in" filter="checkerboard(across)">
                                      <p:cBhvr>
                                        <p:cTn id="38" dur="500"/>
                                        <p:tgtEl>
                                          <p:spTgt spid="4">
                                            <p:txEl>
                                              <p:pRg st="11" end="11"/>
                                            </p:txEl>
                                          </p:spTgt>
                                        </p:tgtEl>
                                      </p:cBhvr>
                                    </p:animEffect>
                                  </p:childTnLst>
                                </p:cTn>
                              </p:par>
                              <p:par>
                                <p:cTn id="39" presetID="5" presetClass="entr" presetSubtype="10" fill="hold" nodeType="withEffect">
                                  <p:stCondLst>
                                    <p:cond delay="0"/>
                                  </p:stCondLst>
                                  <p:childTnLst>
                                    <p:set>
                                      <p:cBhvr>
                                        <p:cTn id="40" dur="1" fill="hold">
                                          <p:stCondLst>
                                            <p:cond delay="0"/>
                                          </p:stCondLst>
                                        </p:cTn>
                                        <p:tgtEl>
                                          <p:spTgt spid="4">
                                            <p:txEl>
                                              <p:pRg st="13" end="13"/>
                                            </p:txEl>
                                          </p:spTgt>
                                        </p:tgtEl>
                                        <p:attrNameLst>
                                          <p:attrName>style.visibility</p:attrName>
                                        </p:attrNameLst>
                                      </p:cBhvr>
                                      <p:to>
                                        <p:strVal val="visible"/>
                                      </p:to>
                                    </p:set>
                                    <p:animEffect transition="in" filter="checkerboard(across)">
                                      <p:cBhvr>
                                        <p:cTn id="41" dur="500"/>
                                        <p:tgtEl>
                                          <p:spTgt spid="4">
                                            <p:txEl>
                                              <p:pRg st="13" end="13"/>
                                            </p:txEl>
                                          </p:spTgt>
                                        </p:tgtEl>
                                      </p:cBhvr>
                                    </p:animEffect>
                                  </p:childTnLst>
                                </p:cTn>
                              </p:par>
                              <p:par>
                                <p:cTn id="42" presetID="5" presetClass="entr" presetSubtype="10" fill="hold" nodeType="withEffect">
                                  <p:stCondLst>
                                    <p:cond delay="0"/>
                                  </p:stCondLst>
                                  <p:childTnLst>
                                    <p:set>
                                      <p:cBhvr>
                                        <p:cTn id="43" dur="1" fill="hold">
                                          <p:stCondLst>
                                            <p:cond delay="0"/>
                                          </p:stCondLst>
                                        </p:cTn>
                                        <p:tgtEl>
                                          <p:spTgt spid="4">
                                            <p:txEl>
                                              <p:pRg st="14" end="14"/>
                                            </p:txEl>
                                          </p:spTgt>
                                        </p:tgtEl>
                                        <p:attrNameLst>
                                          <p:attrName>style.visibility</p:attrName>
                                        </p:attrNameLst>
                                      </p:cBhvr>
                                      <p:to>
                                        <p:strVal val="visible"/>
                                      </p:to>
                                    </p:set>
                                    <p:animEffect transition="in" filter="checkerboard(across)">
                                      <p:cBhvr>
                                        <p:cTn id="44" dur="500"/>
                                        <p:tgtEl>
                                          <p:spTgt spid="4">
                                            <p:txEl>
                                              <p:pRg st="14" end="14"/>
                                            </p:txEl>
                                          </p:spTgt>
                                        </p:tgtEl>
                                      </p:cBhvr>
                                    </p:animEffect>
                                  </p:childTnLst>
                                </p:cTn>
                              </p:par>
                              <p:par>
                                <p:cTn id="45" presetID="5" presetClass="entr" presetSubtype="10" fill="hold" nodeType="withEffect">
                                  <p:stCondLst>
                                    <p:cond delay="0"/>
                                  </p:stCondLst>
                                  <p:childTnLst>
                                    <p:set>
                                      <p:cBhvr>
                                        <p:cTn id="46" dur="1" fill="hold">
                                          <p:stCondLst>
                                            <p:cond delay="0"/>
                                          </p:stCondLst>
                                        </p:cTn>
                                        <p:tgtEl>
                                          <p:spTgt spid="4">
                                            <p:txEl>
                                              <p:pRg st="15" end="15"/>
                                            </p:txEl>
                                          </p:spTgt>
                                        </p:tgtEl>
                                        <p:attrNameLst>
                                          <p:attrName>style.visibility</p:attrName>
                                        </p:attrNameLst>
                                      </p:cBhvr>
                                      <p:to>
                                        <p:strVal val="visible"/>
                                      </p:to>
                                    </p:set>
                                    <p:animEffect transition="in" filter="checkerboard(across)">
                                      <p:cBhvr>
                                        <p:cTn id="47" dur="5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63477" y="1044161"/>
            <a:ext cx="8405369" cy="5607918"/>
            <a:chOff x="161128" y="205548"/>
            <a:chExt cx="8805158" cy="6524203"/>
          </a:xfrm>
        </p:grpSpPr>
        <p:pic>
          <p:nvPicPr>
            <p:cNvPr id="6" name="Picture 5"/>
            <p:cNvPicPr>
              <a:picLocks noChangeAspect="1"/>
            </p:cNvPicPr>
            <p:nvPr/>
          </p:nvPicPr>
          <p:blipFill>
            <a:blip r:embed="rId3"/>
            <a:stretch>
              <a:fillRect/>
            </a:stretch>
          </p:blipFill>
          <p:spPr>
            <a:xfrm>
              <a:off x="161128" y="205548"/>
              <a:ext cx="8805158" cy="6524203"/>
            </a:xfrm>
            <a:prstGeom prst="rect">
              <a:avLst/>
            </a:prstGeom>
          </p:spPr>
        </p:pic>
        <p:sp>
          <p:nvSpPr>
            <p:cNvPr id="9" name="5-Point Star 8"/>
            <p:cNvSpPr/>
            <p:nvPr/>
          </p:nvSpPr>
          <p:spPr>
            <a:xfrm>
              <a:off x="2519582" y="4050863"/>
              <a:ext cx="333913" cy="333128"/>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sp>
        <p:nvSpPr>
          <p:cNvPr id="14" name="TextBox 13"/>
          <p:cNvSpPr txBox="1"/>
          <p:nvPr/>
        </p:nvSpPr>
        <p:spPr>
          <a:xfrm>
            <a:off x="1" y="16664"/>
            <a:ext cx="9161538" cy="707886"/>
          </a:xfrm>
          <a:prstGeom prst="rect">
            <a:avLst/>
          </a:prstGeom>
          <a:noFill/>
        </p:spPr>
        <p:txBody>
          <a:bodyPr wrap="square" rtlCol="0">
            <a:spAutoFit/>
          </a:bodyPr>
          <a:lstStyle/>
          <a:p>
            <a:pPr algn="ctr"/>
            <a:r>
              <a:rPr lang="en-US" altLang="zh-CN" sz="4000" b="1" dirty="0" smtClean="0">
                <a:ea typeface="华文楷体"/>
                <a:cs typeface="华文楷体"/>
              </a:rPr>
              <a:t>Big Facilities for Particle Physics in China</a:t>
            </a:r>
            <a:endParaRPr lang="en-US" sz="4000" b="1" dirty="0">
              <a:latin typeface="华文楷体"/>
              <a:ea typeface="华文楷体"/>
              <a:cs typeface="华文楷体"/>
            </a:endParaRPr>
          </a:p>
        </p:txBody>
      </p:sp>
      <p:sp>
        <p:nvSpPr>
          <p:cNvPr id="27" name="Slide Number Placeholder 26"/>
          <p:cNvSpPr>
            <a:spLocks noGrp="1"/>
          </p:cNvSpPr>
          <p:nvPr>
            <p:ph type="sldNum" sz="quarter" idx="12"/>
          </p:nvPr>
        </p:nvSpPr>
        <p:spPr>
          <a:xfrm>
            <a:off x="6482761" y="6242373"/>
            <a:ext cx="2133600" cy="365125"/>
          </a:xfrm>
        </p:spPr>
        <p:txBody>
          <a:bodyPr/>
          <a:lstStyle/>
          <a:p>
            <a:fld id="{B995AD9E-1881-594F-89D1-A4CAC8FC4114}" type="slidenum">
              <a:rPr lang="en-US" smtClean="0"/>
              <a:pPr/>
              <a:t>30</a:t>
            </a:fld>
            <a:endParaRPr lang="en-US"/>
          </a:p>
        </p:txBody>
      </p:sp>
      <p:sp>
        <p:nvSpPr>
          <p:cNvPr id="17" name="5-Point Star 16"/>
          <p:cNvSpPr/>
          <p:nvPr/>
        </p:nvSpPr>
        <p:spPr>
          <a:xfrm>
            <a:off x="3332932" y="3010094"/>
            <a:ext cx="318752" cy="286342"/>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8" name="5-Point Star 17"/>
          <p:cNvSpPr/>
          <p:nvPr/>
        </p:nvSpPr>
        <p:spPr>
          <a:xfrm>
            <a:off x="3677322" y="4850690"/>
            <a:ext cx="318752" cy="286342"/>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9" name="5-Point Star 18"/>
          <p:cNvSpPr/>
          <p:nvPr/>
        </p:nvSpPr>
        <p:spPr>
          <a:xfrm>
            <a:off x="5731273" y="2964442"/>
            <a:ext cx="318752" cy="286342"/>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0" name="5-Point Star 19"/>
          <p:cNvSpPr/>
          <p:nvPr/>
        </p:nvSpPr>
        <p:spPr>
          <a:xfrm>
            <a:off x="6612176" y="4353051"/>
            <a:ext cx="318752" cy="286342"/>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7F39E"/>
              </a:solidFill>
            </a:endParaRPr>
          </a:p>
        </p:txBody>
      </p:sp>
      <p:sp>
        <p:nvSpPr>
          <p:cNvPr id="21" name="5-Point Star 20"/>
          <p:cNvSpPr/>
          <p:nvPr/>
        </p:nvSpPr>
        <p:spPr>
          <a:xfrm>
            <a:off x="5714049" y="5620243"/>
            <a:ext cx="318752" cy="286342"/>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Line Callout 1 14"/>
          <p:cNvSpPr/>
          <p:nvPr/>
        </p:nvSpPr>
        <p:spPr>
          <a:xfrm>
            <a:off x="1762605" y="1854970"/>
            <a:ext cx="1570327" cy="782726"/>
          </a:xfrm>
          <a:prstGeom prst="borderCallout1">
            <a:avLst>
              <a:gd name="adj1" fmla="val 103636"/>
              <a:gd name="adj2" fmla="val 99743"/>
              <a:gd name="adj3" fmla="val 149335"/>
              <a:gd name="adj4" fmla="val 109563"/>
            </a:avLst>
          </a:prstGeom>
          <a:solidFill>
            <a:srgbClr val="FFFF00">
              <a:alpha val="36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smtClean="0">
                <a:solidFill>
                  <a:srgbClr val="FF0000"/>
                </a:solidFill>
                <a:ea typeface="华文楷体"/>
                <a:cs typeface="华文楷体"/>
              </a:rPr>
              <a:t>Lanzhou</a:t>
            </a:r>
            <a:endParaRPr lang="zh-CN" altLang="en-US" sz="2400" b="1" dirty="0" smtClean="0">
              <a:solidFill>
                <a:srgbClr val="FF0000"/>
              </a:solidFill>
              <a:ea typeface="华文楷体"/>
              <a:cs typeface="华文楷体"/>
            </a:endParaRPr>
          </a:p>
          <a:p>
            <a:pPr algn="ctr"/>
            <a:r>
              <a:rPr lang="en-US" altLang="zh-CN" sz="2400" b="1" dirty="0" smtClean="0">
                <a:solidFill>
                  <a:srgbClr val="0000FF"/>
                </a:solidFill>
                <a:ea typeface="华文楷体"/>
                <a:cs typeface="华文楷体"/>
              </a:rPr>
              <a:t>HIRFL</a:t>
            </a:r>
            <a:endParaRPr lang="en-US" altLang="zh-CN" sz="2400" b="1" dirty="0" smtClean="0">
              <a:solidFill>
                <a:srgbClr val="FF0000"/>
              </a:solidFill>
              <a:ea typeface="华文楷体"/>
              <a:cs typeface="华文楷体"/>
            </a:endParaRPr>
          </a:p>
        </p:txBody>
      </p:sp>
      <p:sp>
        <p:nvSpPr>
          <p:cNvPr id="16" name="Line Callout 1 15"/>
          <p:cNvSpPr/>
          <p:nvPr/>
        </p:nvSpPr>
        <p:spPr>
          <a:xfrm>
            <a:off x="4103832" y="1475155"/>
            <a:ext cx="1568835" cy="1051170"/>
          </a:xfrm>
          <a:prstGeom prst="borderCallout1">
            <a:avLst>
              <a:gd name="adj1" fmla="val 102172"/>
              <a:gd name="adj2" fmla="val 100244"/>
              <a:gd name="adj3" fmla="val 142886"/>
              <a:gd name="adj4" fmla="val 112665"/>
            </a:avLst>
          </a:prstGeom>
          <a:solidFill>
            <a:srgbClr val="FFFF00">
              <a:alpha val="36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altLang="zh-CN" sz="2400" b="1" dirty="0" smtClean="0">
                <a:solidFill>
                  <a:srgbClr val="FF0000"/>
                </a:solidFill>
                <a:latin typeface="+mj-lt"/>
                <a:ea typeface="华文楷体"/>
                <a:cs typeface="华文楷体"/>
              </a:rPr>
              <a:t>Beijing</a:t>
            </a:r>
            <a:endParaRPr lang="zh-CN" altLang="en-US" sz="2400" b="1" dirty="0" smtClean="0">
              <a:solidFill>
                <a:srgbClr val="FF0000"/>
              </a:solidFill>
              <a:latin typeface="华文楷体"/>
              <a:ea typeface="华文楷体"/>
              <a:cs typeface="华文楷体"/>
            </a:endParaRPr>
          </a:p>
          <a:p>
            <a:pPr algn="ctr">
              <a:lnSpc>
                <a:spcPct val="90000"/>
              </a:lnSpc>
            </a:pPr>
            <a:r>
              <a:rPr lang="en-US" altLang="zh-CN" sz="2400" b="1" dirty="0" smtClean="0">
                <a:solidFill>
                  <a:srgbClr val="0000FF"/>
                </a:solidFill>
                <a:latin typeface="+mj-lt"/>
                <a:ea typeface="华文楷体"/>
                <a:cs typeface="华文楷体"/>
              </a:rPr>
              <a:t>BEPCII</a:t>
            </a:r>
          </a:p>
          <a:p>
            <a:pPr algn="ctr">
              <a:lnSpc>
                <a:spcPct val="90000"/>
              </a:lnSpc>
            </a:pPr>
            <a:r>
              <a:rPr lang="en-US" altLang="zh-CN" sz="2400" b="1" dirty="0" smtClean="0">
                <a:solidFill>
                  <a:srgbClr val="FF0000"/>
                </a:solidFill>
                <a:latin typeface="+mj-lt"/>
                <a:ea typeface="华文楷体"/>
                <a:cs typeface="华文楷体"/>
              </a:rPr>
              <a:t>HEPS</a:t>
            </a:r>
            <a:r>
              <a:rPr lang="en-US" altLang="zh-CN" sz="2400" b="1" dirty="0" smtClean="0">
                <a:solidFill>
                  <a:srgbClr val="0000FF"/>
                </a:solidFill>
                <a:latin typeface="+mj-lt"/>
                <a:ea typeface="华文楷体"/>
                <a:cs typeface="华文楷体"/>
              </a:rPr>
              <a:t> </a:t>
            </a:r>
            <a:endParaRPr lang="en-US" altLang="zh-CN" sz="2000" b="1" dirty="0" smtClean="0">
              <a:solidFill>
                <a:srgbClr val="0000FF"/>
              </a:solidFill>
              <a:latin typeface="华文楷体"/>
              <a:ea typeface="华文楷体"/>
              <a:cs typeface="华文楷体"/>
            </a:endParaRPr>
          </a:p>
        </p:txBody>
      </p:sp>
      <p:sp>
        <p:nvSpPr>
          <p:cNvPr id="22" name="Line Callout 1 21"/>
          <p:cNvSpPr/>
          <p:nvPr/>
        </p:nvSpPr>
        <p:spPr>
          <a:xfrm>
            <a:off x="567002" y="4057381"/>
            <a:ext cx="1797056" cy="957388"/>
          </a:xfrm>
          <a:prstGeom prst="borderCallout1">
            <a:avLst>
              <a:gd name="adj1" fmla="val 29146"/>
              <a:gd name="adj2" fmla="val 101091"/>
              <a:gd name="adj3" fmla="val 43059"/>
              <a:gd name="adj4" fmla="val 115229"/>
            </a:avLst>
          </a:prstGeom>
          <a:solidFill>
            <a:srgbClr val="FFFF00">
              <a:alpha val="36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altLang="zh-CN" sz="2400" b="1" dirty="0" smtClean="0">
                <a:solidFill>
                  <a:srgbClr val="FF0000"/>
                </a:solidFill>
                <a:ea typeface="华文楷体"/>
                <a:cs typeface="华文楷体"/>
              </a:rPr>
              <a:t>Tibet</a:t>
            </a:r>
          </a:p>
          <a:p>
            <a:pPr algn="ctr">
              <a:lnSpc>
                <a:spcPct val="80000"/>
              </a:lnSpc>
            </a:pPr>
            <a:r>
              <a:rPr lang="en-US" altLang="zh-CN" sz="2400" b="1" dirty="0" smtClean="0">
                <a:solidFill>
                  <a:srgbClr val="0000FF"/>
                </a:solidFill>
                <a:ea typeface="华文楷体"/>
                <a:cs typeface="华文楷体"/>
              </a:rPr>
              <a:t>Cosmic observatory</a:t>
            </a:r>
            <a:endParaRPr lang="en-US" sz="2400" b="1" dirty="0" smtClean="0">
              <a:solidFill>
                <a:srgbClr val="0000FF"/>
              </a:solidFill>
              <a:ea typeface="华文楷体"/>
              <a:cs typeface="华文楷体"/>
            </a:endParaRPr>
          </a:p>
        </p:txBody>
      </p:sp>
      <p:sp>
        <p:nvSpPr>
          <p:cNvPr id="23" name="Line Callout 1 22"/>
          <p:cNvSpPr/>
          <p:nvPr/>
        </p:nvSpPr>
        <p:spPr>
          <a:xfrm>
            <a:off x="1603649" y="5370073"/>
            <a:ext cx="1639040" cy="1043768"/>
          </a:xfrm>
          <a:prstGeom prst="borderCallout1">
            <a:avLst>
              <a:gd name="adj1" fmla="val -3507"/>
              <a:gd name="adj2" fmla="val 99684"/>
              <a:gd name="adj3" fmla="val -39352"/>
              <a:gd name="adj4" fmla="val 134164"/>
            </a:avLst>
          </a:prstGeom>
          <a:solidFill>
            <a:srgbClr val="FFFF00">
              <a:alpha val="36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smtClean="0">
                <a:solidFill>
                  <a:srgbClr val="FF0000"/>
                </a:solidFill>
                <a:latin typeface="+mj-lt"/>
                <a:ea typeface="华文楷体"/>
                <a:cs typeface="华文楷体"/>
              </a:rPr>
              <a:t>Sichuan</a:t>
            </a:r>
          </a:p>
          <a:p>
            <a:pPr algn="ctr"/>
            <a:r>
              <a:rPr lang="en-US" altLang="zh-CN" sz="2400" b="1" dirty="0" smtClean="0">
                <a:solidFill>
                  <a:srgbClr val="0000FF"/>
                </a:solidFill>
                <a:latin typeface="+mj-lt"/>
                <a:ea typeface="华文楷体"/>
                <a:cs typeface="华文楷体"/>
              </a:rPr>
              <a:t>CJPL</a:t>
            </a:r>
          </a:p>
          <a:p>
            <a:pPr algn="ctr"/>
            <a:r>
              <a:rPr lang="en-US" altLang="zh-CN" sz="2400" b="1" dirty="0" smtClean="0">
                <a:solidFill>
                  <a:srgbClr val="0000FF"/>
                </a:solidFill>
                <a:latin typeface="+mj-lt"/>
                <a:ea typeface="华文楷体"/>
                <a:cs typeface="华文楷体"/>
              </a:rPr>
              <a:t>LHASSO</a:t>
            </a:r>
          </a:p>
        </p:txBody>
      </p:sp>
      <p:sp>
        <p:nvSpPr>
          <p:cNvPr id="24" name="Line Callout 1 23"/>
          <p:cNvSpPr/>
          <p:nvPr/>
        </p:nvSpPr>
        <p:spPr>
          <a:xfrm>
            <a:off x="6189110" y="5333642"/>
            <a:ext cx="2575153" cy="1298897"/>
          </a:xfrm>
          <a:prstGeom prst="borderCallout1">
            <a:avLst>
              <a:gd name="adj1" fmla="val 59883"/>
              <a:gd name="adj2" fmla="val 220"/>
              <a:gd name="adj3" fmla="val 42093"/>
              <a:gd name="adj4" fmla="val -9550"/>
            </a:avLst>
          </a:prstGeom>
          <a:solidFill>
            <a:srgbClr val="FFFF00">
              <a:alpha val="36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altLang="zh-CN" sz="2000" b="1" dirty="0" smtClean="0">
                <a:solidFill>
                  <a:srgbClr val="FF0000"/>
                </a:solidFill>
                <a:ea typeface="华文楷体"/>
                <a:cs typeface="华文楷体"/>
              </a:rPr>
              <a:t>Guangdong</a:t>
            </a:r>
          </a:p>
          <a:p>
            <a:pPr algn="ctr">
              <a:lnSpc>
                <a:spcPct val="80000"/>
              </a:lnSpc>
            </a:pPr>
            <a:r>
              <a:rPr lang="en-US" altLang="zh-CN" sz="2000" b="1" dirty="0" err="1" smtClean="0">
                <a:solidFill>
                  <a:srgbClr val="0000FF"/>
                </a:solidFill>
                <a:ea typeface="华文楷体"/>
                <a:cs typeface="华文楷体"/>
              </a:rPr>
              <a:t>Daya</a:t>
            </a:r>
            <a:r>
              <a:rPr lang="en-US" altLang="zh-CN" sz="2000" b="1" dirty="0" smtClean="0">
                <a:solidFill>
                  <a:srgbClr val="0000FF"/>
                </a:solidFill>
                <a:ea typeface="华文楷体"/>
                <a:cs typeface="华文楷体"/>
              </a:rPr>
              <a:t> Bay Reactor </a:t>
            </a:r>
            <a:r>
              <a:rPr lang="en-US" altLang="zh-CN" sz="2000" b="1" dirty="0" smtClean="0">
                <a:solidFill>
                  <a:srgbClr val="0000FF"/>
                </a:solidFill>
                <a:latin typeface="Symbol" charset="2"/>
                <a:ea typeface="华文楷体"/>
                <a:cs typeface="Symbol" charset="2"/>
              </a:rPr>
              <a:t>n</a:t>
            </a:r>
            <a:r>
              <a:rPr lang="en-US" altLang="zh-CN" sz="2000" b="1" dirty="0" smtClean="0">
                <a:solidFill>
                  <a:srgbClr val="0000FF"/>
                </a:solidFill>
                <a:ea typeface="华文楷体"/>
                <a:cs typeface="华文楷体"/>
              </a:rPr>
              <a:t> JUNO</a:t>
            </a:r>
          </a:p>
          <a:p>
            <a:pPr algn="ctr">
              <a:lnSpc>
                <a:spcPct val="80000"/>
              </a:lnSpc>
            </a:pPr>
            <a:r>
              <a:rPr lang="en-US" altLang="zh-CN" sz="2000" b="1" dirty="0" smtClean="0">
                <a:solidFill>
                  <a:srgbClr val="0000FF"/>
                </a:solidFill>
                <a:ea typeface="华文楷体"/>
                <a:cs typeface="华文楷体"/>
              </a:rPr>
              <a:t>CNSS </a:t>
            </a:r>
          </a:p>
          <a:p>
            <a:pPr algn="ctr">
              <a:lnSpc>
                <a:spcPct val="80000"/>
              </a:lnSpc>
            </a:pPr>
            <a:r>
              <a:rPr lang="en-US" altLang="zh-CN" sz="2000" b="1" dirty="0" smtClean="0">
                <a:solidFill>
                  <a:srgbClr val="0000FF"/>
                </a:solidFill>
                <a:ea typeface="华文楷体"/>
                <a:cs typeface="华文楷体"/>
              </a:rPr>
              <a:t>HIAF</a:t>
            </a:r>
            <a:r>
              <a:rPr lang="en-US" altLang="zh-CN" sz="2000" b="1" dirty="0" smtClean="0">
                <a:solidFill>
                  <a:srgbClr val="FF0000"/>
                </a:solidFill>
                <a:ea typeface="华文楷体"/>
                <a:cs typeface="华文楷体"/>
                <a:sym typeface="Wingdings"/>
              </a:rPr>
              <a:t>HIEPA-</a:t>
            </a:r>
            <a:r>
              <a:rPr lang="en-US" altLang="zh-CN" sz="2000" b="1" dirty="0" err="1" smtClean="0">
                <a:solidFill>
                  <a:srgbClr val="FF0000"/>
                </a:solidFill>
                <a:ea typeface="华文楷体"/>
                <a:cs typeface="华文楷体"/>
              </a:rPr>
              <a:t>EiC</a:t>
            </a:r>
            <a:endParaRPr lang="en-US" altLang="zh-CN" sz="2000" b="1" dirty="0" smtClean="0">
              <a:solidFill>
                <a:srgbClr val="FF0000"/>
              </a:solidFill>
              <a:ea typeface="华文楷体"/>
              <a:cs typeface="华文楷体"/>
            </a:endParaRPr>
          </a:p>
        </p:txBody>
      </p:sp>
      <p:sp>
        <p:nvSpPr>
          <p:cNvPr id="25" name="Line Callout 1 24"/>
          <p:cNvSpPr/>
          <p:nvPr/>
        </p:nvSpPr>
        <p:spPr>
          <a:xfrm>
            <a:off x="7356229" y="3837195"/>
            <a:ext cx="1412617" cy="826621"/>
          </a:xfrm>
          <a:prstGeom prst="borderCallout1">
            <a:avLst>
              <a:gd name="adj1" fmla="val 50857"/>
              <a:gd name="adj2" fmla="val -316"/>
              <a:gd name="adj3" fmla="val 71132"/>
              <a:gd name="adj4" fmla="val -35497"/>
            </a:avLst>
          </a:prstGeom>
          <a:solidFill>
            <a:srgbClr val="FFFF00">
              <a:alpha val="36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smtClean="0">
                <a:solidFill>
                  <a:srgbClr val="FF0000"/>
                </a:solidFill>
                <a:ea typeface="华文楷体"/>
                <a:cs typeface="华文楷体"/>
              </a:rPr>
              <a:t>Shanghai</a:t>
            </a:r>
          </a:p>
          <a:p>
            <a:pPr algn="ctr"/>
            <a:r>
              <a:rPr lang="en-US" altLang="zh-CN" sz="2400" b="1" dirty="0" smtClean="0">
                <a:solidFill>
                  <a:srgbClr val="0000FF"/>
                </a:solidFill>
                <a:ea typeface="华文楷体"/>
                <a:cs typeface="华文楷体"/>
              </a:rPr>
              <a:t>SLS</a:t>
            </a:r>
          </a:p>
        </p:txBody>
      </p:sp>
      <p:sp>
        <p:nvSpPr>
          <p:cNvPr id="26" name="5-Point Star 25"/>
          <p:cNvSpPr/>
          <p:nvPr/>
        </p:nvSpPr>
        <p:spPr>
          <a:xfrm>
            <a:off x="5792175" y="4206254"/>
            <a:ext cx="318752" cy="286342"/>
          </a:xfrm>
          <a:prstGeom prst="star5">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00FF"/>
              </a:solidFill>
            </a:endParaRPr>
          </a:p>
        </p:txBody>
      </p:sp>
      <p:sp>
        <p:nvSpPr>
          <p:cNvPr id="29" name="5-Point Star 28"/>
          <p:cNvSpPr/>
          <p:nvPr/>
        </p:nvSpPr>
        <p:spPr>
          <a:xfrm>
            <a:off x="3729127" y="4358654"/>
            <a:ext cx="318752" cy="286342"/>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8" name="Line Callout 1 27"/>
          <p:cNvSpPr/>
          <p:nvPr/>
        </p:nvSpPr>
        <p:spPr>
          <a:xfrm>
            <a:off x="3996074" y="3186544"/>
            <a:ext cx="1681994" cy="944209"/>
          </a:xfrm>
          <a:prstGeom prst="borderCallout1">
            <a:avLst>
              <a:gd name="adj1" fmla="val 100207"/>
              <a:gd name="adj2" fmla="val 100485"/>
              <a:gd name="adj3" fmla="val 118852"/>
              <a:gd name="adj4" fmla="val 108712"/>
            </a:avLst>
          </a:prstGeom>
          <a:solidFill>
            <a:srgbClr val="FFFF00">
              <a:alpha val="36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altLang="zh-CN" sz="2400" b="1" dirty="0" smtClean="0">
                <a:solidFill>
                  <a:srgbClr val="FF0000"/>
                </a:solidFill>
                <a:ea typeface="华文楷体"/>
                <a:cs typeface="华文楷体"/>
              </a:rPr>
              <a:t>Hefei</a:t>
            </a:r>
          </a:p>
          <a:p>
            <a:pPr algn="ctr">
              <a:lnSpc>
                <a:spcPct val="80000"/>
              </a:lnSpc>
            </a:pPr>
            <a:r>
              <a:rPr lang="en-US" altLang="zh-CN" sz="2400" b="1" dirty="0" smtClean="0">
                <a:solidFill>
                  <a:srgbClr val="0000FF"/>
                </a:solidFill>
                <a:ea typeface="华文楷体"/>
                <a:cs typeface="华文楷体"/>
              </a:rPr>
              <a:t>HLS2, </a:t>
            </a:r>
            <a:r>
              <a:rPr lang="en-US" altLang="zh-CN" sz="2400" b="1" dirty="0" smtClean="0">
                <a:solidFill>
                  <a:srgbClr val="FF0000"/>
                </a:solidFill>
                <a:ea typeface="华文楷体"/>
                <a:cs typeface="华文楷体"/>
              </a:rPr>
              <a:t>HALS </a:t>
            </a:r>
          </a:p>
          <a:p>
            <a:pPr algn="ctr">
              <a:lnSpc>
                <a:spcPct val="80000"/>
              </a:lnSpc>
            </a:pPr>
            <a:r>
              <a:rPr lang="en-US" altLang="zh-CN" sz="2400" b="1" dirty="0" smtClean="0">
                <a:solidFill>
                  <a:srgbClr val="FF0000"/>
                </a:solidFill>
                <a:ea typeface="华文楷体"/>
                <a:cs typeface="华文楷体"/>
              </a:rPr>
              <a:t>HIEPA</a:t>
            </a:r>
          </a:p>
        </p:txBody>
      </p:sp>
      <p:cxnSp>
        <p:nvCxnSpPr>
          <p:cNvPr id="3" name="Straight Connector 2"/>
          <p:cNvCxnSpPr/>
          <p:nvPr/>
        </p:nvCxnSpPr>
        <p:spPr>
          <a:xfrm flipV="1">
            <a:off x="3242689" y="4635767"/>
            <a:ext cx="486438" cy="697875"/>
          </a:xfrm>
          <a:prstGeom prst="line">
            <a:avLst/>
          </a:prstGeom>
          <a:ln w="38100"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5158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heckerboard(across)">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heckerboard(across)">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heckerboard(across)">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checkerboard(across)">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checkerboard(across)">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checkerboard(across)">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2" grpId="0" animBg="1"/>
      <p:bldP spid="23" grpId="0" animBg="1"/>
      <p:bldP spid="24" grpId="0" animBg="1"/>
      <p:bldP spid="25" grpId="0" animBg="1"/>
      <p:bldP spid="26" grpId="0" animBg="1"/>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6324" y="894459"/>
            <a:ext cx="8990172" cy="5846909"/>
          </a:xfrm>
          <a:prstGeom prst="rect">
            <a:avLst/>
          </a:prstGeom>
        </p:spPr>
      </p:pic>
      <p:sp>
        <p:nvSpPr>
          <p:cNvPr id="4" name="Text Box 20"/>
          <p:cNvSpPr txBox="1">
            <a:spLocks noChangeArrowheads="1"/>
          </p:cNvSpPr>
          <p:nvPr/>
        </p:nvSpPr>
        <p:spPr bwMode="auto">
          <a:xfrm>
            <a:off x="6084168" y="5189130"/>
            <a:ext cx="865996" cy="400110"/>
          </a:xfrm>
          <a:prstGeom prst="rect">
            <a:avLst/>
          </a:prstGeom>
          <a:noFill/>
          <a:ln w="9525">
            <a:noFill/>
            <a:miter lim="800000"/>
            <a:headEnd/>
            <a:tailEnd/>
          </a:ln>
        </p:spPr>
        <p:txBody>
          <a:bodyPr wrap="square">
            <a:spAutoFit/>
          </a:bodyPr>
          <a:lstStyle/>
          <a:p>
            <a:pPr algn="ctr">
              <a:spcAft>
                <a:spcPts val="600"/>
              </a:spcAft>
            </a:pPr>
            <a:r>
              <a:rPr lang="en-US" altLang="zh-CN" b="1" dirty="0" err="1" smtClean="0">
                <a:solidFill>
                  <a:srgbClr val="00B050"/>
                </a:solidFill>
                <a:latin typeface="Arial Narrow" pitchFamily="34" charset="0"/>
              </a:rPr>
              <a:t>BRing</a:t>
            </a:r>
            <a:r>
              <a:rPr lang="en-US" altLang="zh-CN" sz="2000" b="1" dirty="0" smtClean="0">
                <a:solidFill>
                  <a:srgbClr val="00B050"/>
                </a:solidFill>
                <a:latin typeface="Arial Narrow" pitchFamily="34" charset="0"/>
              </a:rPr>
              <a:t> </a:t>
            </a:r>
          </a:p>
        </p:txBody>
      </p:sp>
      <p:sp>
        <p:nvSpPr>
          <p:cNvPr id="6" name="TextBox 10"/>
          <p:cNvSpPr txBox="1"/>
          <p:nvPr/>
        </p:nvSpPr>
        <p:spPr>
          <a:xfrm>
            <a:off x="467544" y="2052137"/>
            <a:ext cx="1393330" cy="584775"/>
          </a:xfrm>
          <a:prstGeom prst="rect">
            <a:avLst/>
          </a:prstGeom>
          <a:noFill/>
        </p:spPr>
        <p:txBody>
          <a:bodyPr wrap="none" rtlCol="0">
            <a:spAutoFit/>
          </a:bodyPr>
          <a:lstStyle/>
          <a:p>
            <a:pPr eaLnBrk="1" fontAlgn="auto" hangingPunct="1">
              <a:spcBef>
                <a:spcPts val="0"/>
              </a:spcBef>
              <a:spcAft>
                <a:spcPts val="0"/>
              </a:spcAft>
            </a:pPr>
            <a:r>
              <a:rPr kumimoji="1" lang="en-US" altLang="zh-CN" sz="3200" b="1" dirty="0" smtClean="0">
                <a:solidFill>
                  <a:srgbClr val="C00000"/>
                </a:solidFill>
                <a:latin typeface="Times New Roman" pitchFamily="18" charset="0"/>
                <a:ea typeface="黑体" pitchFamily="49" charset="-122"/>
                <a:cs typeface="Times New Roman" pitchFamily="18" charset="0"/>
              </a:rPr>
              <a:t>EicC-2</a:t>
            </a:r>
            <a:endParaRPr kumimoji="1" lang="zh-CN" altLang="en-US" sz="3200" b="1" dirty="0">
              <a:solidFill>
                <a:srgbClr val="C00000"/>
              </a:solidFill>
              <a:latin typeface="Times New Roman" pitchFamily="18" charset="0"/>
              <a:ea typeface="黑体" pitchFamily="49" charset="-122"/>
              <a:cs typeface="Times New Roman" pitchFamily="18" charset="0"/>
            </a:endParaRPr>
          </a:p>
        </p:txBody>
      </p:sp>
      <p:sp>
        <p:nvSpPr>
          <p:cNvPr id="7" name="TextBox 10"/>
          <p:cNvSpPr txBox="1"/>
          <p:nvPr/>
        </p:nvSpPr>
        <p:spPr>
          <a:xfrm>
            <a:off x="4211960" y="2545740"/>
            <a:ext cx="1294522" cy="523220"/>
          </a:xfrm>
          <a:prstGeom prst="rect">
            <a:avLst/>
          </a:prstGeom>
          <a:noFill/>
        </p:spPr>
        <p:txBody>
          <a:bodyPr wrap="none" rtlCol="0">
            <a:spAutoFit/>
          </a:bodyPr>
          <a:lstStyle/>
          <a:p>
            <a:pPr eaLnBrk="1" fontAlgn="auto" hangingPunct="1">
              <a:spcBef>
                <a:spcPts val="0"/>
              </a:spcBef>
              <a:spcAft>
                <a:spcPts val="0"/>
              </a:spcAft>
            </a:pPr>
            <a:r>
              <a:rPr kumimoji="1" lang="en-US" altLang="zh-CN" sz="2800" b="1" dirty="0" smtClean="0">
                <a:solidFill>
                  <a:srgbClr val="C00000"/>
                </a:solidFill>
                <a:latin typeface="Times New Roman" pitchFamily="18" charset="0"/>
                <a:ea typeface="黑体" pitchFamily="49" charset="-122"/>
                <a:cs typeface="Times New Roman" pitchFamily="18" charset="0"/>
              </a:rPr>
              <a:t>HIEPA</a:t>
            </a:r>
            <a:endParaRPr kumimoji="1" lang="zh-CN" altLang="en-US" sz="2800" b="1" dirty="0">
              <a:solidFill>
                <a:srgbClr val="C00000"/>
              </a:solidFill>
              <a:latin typeface="Times New Roman" pitchFamily="18" charset="0"/>
              <a:ea typeface="黑体" pitchFamily="49" charset="-122"/>
              <a:cs typeface="Times New Roman" pitchFamily="18" charset="0"/>
            </a:endParaRPr>
          </a:p>
        </p:txBody>
      </p:sp>
      <p:sp>
        <p:nvSpPr>
          <p:cNvPr id="8" name="TextBox 10"/>
          <p:cNvSpPr txBox="1"/>
          <p:nvPr/>
        </p:nvSpPr>
        <p:spPr>
          <a:xfrm rot="2725735">
            <a:off x="5303101" y="4640276"/>
            <a:ext cx="1241045" cy="523220"/>
          </a:xfrm>
          <a:prstGeom prst="rect">
            <a:avLst/>
          </a:prstGeom>
          <a:noFill/>
        </p:spPr>
        <p:txBody>
          <a:bodyPr wrap="none" rtlCol="0">
            <a:spAutoFit/>
          </a:bodyPr>
          <a:lstStyle/>
          <a:p>
            <a:pPr eaLnBrk="1" fontAlgn="auto" hangingPunct="1">
              <a:spcBef>
                <a:spcPts val="0"/>
              </a:spcBef>
              <a:spcAft>
                <a:spcPts val="0"/>
              </a:spcAft>
            </a:pPr>
            <a:r>
              <a:rPr kumimoji="1" lang="en-US" altLang="zh-CN" sz="2800" b="1" dirty="0" smtClean="0">
                <a:solidFill>
                  <a:srgbClr val="C00000"/>
                </a:solidFill>
                <a:latin typeface="Times New Roman" pitchFamily="18" charset="0"/>
                <a:ea typeface="黑体" pitchFamily="49" charset="-122"/>
                <a:cs typeface="Times New Roman" pitchFamily="18" charset="0"/>
              </a:rPr>
              <a:t>EicC-1</a:t>
            </a:r>
            <a:endParaRPr kumimoji="1" lang="zh-CN" altLang="en-US" sz="2800" b="1" dirty="0">
              <a:solidFill>
                <a:srgbClr val="C00000"/>
              </a:solidFill>
              <a:latin typeface="Times New Roman" pitchFamily="18" charset="0"/>
              <a:ea typeface="黑体" pitchFamily="49" charset="-122"/>
              <a:cs typeface="Times New Roman" pitchFamily="18" charset="0"/>
            </a:endParaRPr>
          </a:p>
        </p:txBody>
      </p:sp>
      <p:sp>
        <p:nvSpPr>
          <p:cNvPr id="10" name="Text Box 20"/>
          <p:cNvSpPr txBox="1">
            <a:spLocks noChangeArrowheads="1"/>
          </p:cNvSpPr>
          <p:nvPr/>
        </p:nvSpPr>
        <p:spPr bwMode="auto">
          <a:xfrm>
            <a:off x="301760" y="4912570"/>
            <a:ext cx="1643074" cy="400110"/>
          </a:xfrm>
          <a:prstGeom prst="rect">
            <a:avLst/>
          </a:prstGeom>
          <a:noFill/>
          <a:ln w="9525">
            <a:noFill/>
            <a:miter lim="800000"/>
            <a:headEnd/>
            <a:tailEnd/>
          </a:ln>
        </p:spPr>
        <p:txBody>
          <a:bodyPr wrap="square">
            <a:spAutoFit/>
          </a:bodyPr>
          <a:lstStyle/>
          <a:p>
            <a:pPr algn="ctr">
              <a:spcAft>
                <a:spcPts val="600"/>
              </a:spcAft>
            </a:pPr>
            <a:r>
              <a:rPr lang="en-US" altLang="zh-CN" sz="2000" b="1" dirty="0">
                <a:solidFill>
                  <a:srgbClr val="000000"/>
                </a:solidFill>
                <a:latin typeface="Arial Narrow" pitchFamily="34" charset="0"/>
              </a:rPr>
              <a:t>p</a:t>
            </a:r>
            <a:r>
              <a:rPr lang="en-US" altLang="zh-CN" sz="2000" b="1" dirty="0" smtClean="0">
                <a:solidFill>
                  <a:srgbClr val="000000"/>
                </a:solidFill>
                <a:latin typeface="Arial Narrow" pitchFamily="34" charset="0"/>
              </a:rPr>
              <a:t>-ring </a:t>
            </a:r>
          </a:p>
        </p:txBody>
      </p:sp>
      <p:sp>
        <p:nvSpPr>
          <p:cNvPr id="11" name="矩形 10"/>
          <p:cNvSpPr/>
          <p:nvPr/>
        </p:nvSpPr>
        <p:spPr>
          <a:xfrm>
            <a:off x="5656940" y="951835"/>
            <a:ext cx="3379556" cy="1685077"/>
          </a:xfrm>
          <a:prstGeom prst="rect">
            <a:avLst/>
          </a:prstGeom>
        </p:spPr>
        <p:txBody>
          <a:bodyPr wrap="square">
            <a:spAutoFit/>
          </a:bodyPr>
          <a:lstStyle/>
          <a:p>
            <a:pPr marL="342900" indent="-342900" eaLnBrk="1" hangingPunct="1">
              <a:spcBef>
                <a:spcPts val="300"/>
              </a:spcBef>
              <a:buFont typeface="Arial"/>
              <a:buChar char="•"/>
            </a:pPr>
            <a:r>
              <a:rPr kumimoji="1" lang="en-US" altLang="zh-CN" sz="2400" b="1" dirty="0" smtClean="0">
                <a:solidFill>
                  <a:srgbClr val="000090"/>
                </a:solidFill>
                <a:ea typeface="黑体" pitchFamily="49" charset="-122"/>
                <a:cs typeface="Times New Roman" pitchFamily="18" charset="0"/>
              </a:rPr>
              <a:t>Storage rings:  2km </a:t>
            </a:r>
            <a:endParaRPr kumimoji="1" lang="en-US" altLang="zh-CN" sz="2400" b="1" dirty="0">
              <a:solidFill>
                <a:srgbClr val="000090"/>
              </a:solidFill>
              <a:ea typeface="黑体" pitchFamily="49" charset="-122"/>
              <a:cs typeface="Times New Roman" pitchFamily="18" charset="0"/>
            </a:endParaRPr>
          </a:p>
          <a:p>
            <a:pPr marL="342900" indent="-342900" eaLnBrk="1" hangingPunct="1">
              <a:spcBef>
                <a:spcPts val="300"/>
              </a:spcBef>
              <a:buFont typeface="Arial"/>
              <a:buChar char="•"/>
            </a:pPr>
            <a:r>
              <a:rPr kumimoji="1" lang="en-US" altLang="zh-CN" sz="2400" b="1" dirty="0" smtClean="0">
                <a:solidFill>
                  <a:srgbClr val="000090"/>
                </a:solidFill>
                <a:ea typeface="黑体" pitchFamily="49" charset="-122"/>
                <a:cs typeface="Times New Roman" pitchFamily="18" charset="0"/>
              </a:rPr>
              <a:t>Polarized beam: </a:t>
            </a:r>
          </a:p>
          <a:p>
            <a:pPr eaLnBrk="1" hangingPunct="1">
              <a:spcBef>
                <a:spcPts val="300"/>
              </a:spcBef>
            </a:pPr>
            <a:r>
              <a:rPr kumimoji="1" lang="en-US" altLang="zh-CN" sz="2400" b="1" dirty="0">
                <a:solidFill>
                  <a:srgbClr val="000090"/>
                </a:solidFill>
                <a:ea typeface="黑体" pitchFamily="49" charset="-122"/>
                <a:cs typeface="Times New Roman" pitchFamily="18" charset="0"/>
              </a:rPr>
              <a:t> </a:t>
            </a:r>
            <a:r>
              <a:rPr kumimoji="1" lang="en-US" altLang="zh-CN" sz="2400" b="1" dirty="0" smtClean="0">
                <a:solidFill>
                  <a:srgbClr val="000090"/>
                </a:solidFill>
                <a:ea typeface="黑体" pitchFamily="49" charset="-122"/>
                <a:cs typeface="Times New Roman" pitchFamily="18" charset="0"/>
              </a:rPr>
              <a:t>    - E(e</a:t>
            </a:r>
            <a:r>
              <a:rPr kumimoji="1" lang="en-US" altLang="zh-CN" sz="2400" b="1" baseline="30000" dirty="0" smtClean="0">
                <a:solidFill>
                  <a:srgbClr val="000090"/>
                </a:solidFill>
                <a:ea typeface="黑体" pitchFamily="49" charset="-122"/>
                <a:cs typeface="Times New Roman" pitchFamily="18" charset="0"/>
              </a:rPr>
              <a:t>-</a:t>
            </a:r>
            <a:r>
              <a:rPr kumimoji="1" lang="en-US" altLang="zh-CN" sz="2400" b="1" dirty="0" smtClean="0">
                <a:solidFill>
                  <a:srgbClr val="000090"/>
                </a:solidFill>
                <a:ea typeface="黑体" pitchFamily="49" charset="-122"/>
                <a:cs typeface="Times New Roman" pitchFamily="18" charset="0"/>
              </a:rPr>
              <a:t>) = 10 </a:t>
            </a:r>
            <a:r>
              <a:rPr kumimoji="1" lang="en-US" altLang="zh-CN" sz="2400" b="1" dirty="0" err="1" smtClean="0">
                <a:solidFill>
                  <a:srgbClr val="000090"/>
                </a:solidFill>
                <a:ea typeface="黑体" pitchFamily="49" charset="-122"/>
                <a:cs typeface="Times New Roman" pitchFamily="18" charset="0"/>
              </a:rPr>
              <a:t>GeV</a:t>
            </a:r>
            <a:endParaRPr kumimoji="1" lang="en-US" altLang="zh-CN" sz="2400" b="1" dirty="0" smtClean="0">
              <a:solidFill>
                <a:srgbClr val="000090"/>
              </a:solidFill>
              <a:ea typeface="黑体" pitchFamily="49" charset="-122"/>
              <a:cs typeface="Times New Roman" pitchFamily="18" charset="0"/>
            </a:endParaRPr>
          </a:p>
          <a:p>
            <a:pPr>
              <a:spcBef>
                <a:spcPts val="300"/>
              </a:spcBef>
            </a:pPr>
            <a:r>
              <a:rPr kumimoji="1" lang="en-US" altLang="zh-CN" sz="2400" b="1" dirty="0">
                <a:solidFill>
                  <a:srgbClr val="000090"/>
                </a:solidFill>
                <a:ea typeface="黑体" pitchFamily="49" charset="-122"/>
                <a:cs typeface="Times New Roman" pitchFamily="18" charset="0"/>
              </a:rPr>
              <a:t> </a:t>
            </a:r>
            <a:r>
              <a:rPr kumimoji="1" lang="en-US" altLang="zh-CN" sz="2400" b="1" dirty="0" smtClean="0">
                <a:solidFill>
                  <a:srgbClr val="000090"/>
                </a:solidFill>
                <a:ea typeface="黑体" pitchFamily="49" charset="-122"/>
                <a:cs typeface="Times New Roman" pitchFamily="18" charset="0"/>
              </a:rPr>
              <a:t>    - </a:t>
            </a:r>
            <a:r>
              <a:rPr kumimoji="1" lang="en-US" altLang="zh-CN" sz="2400" b="1" dirty="0">
                <a:solidFill>
                  <a:srgbClr val="000090"/>
                </a:solidFill>
                <a:ea typeface="黑体" pitchFamily="49" charset="-122"/>
                <a:cs typeface="Times New Roman" pitchFamily="18" charset="0"/>
              </a:rPr>
              <a:t>E</a:t>
            </a:r>
            <a:r>
              <a:rPr kumimoji="1" lang="en-US" altLang="zh-CN" sz="2400" b="1" dirty="0" smtClean="0">
                <a:solidFill>
                  <a:srgbClr val="000090"/>
                </a:solidFill>
                <a:ea typeface="黑体" pitchFamily="49" charset="-122"/>
                <a:cs typeface="Times New Roman" pitchFamily="18" charset="0"/>
              </a:rPr>
              <a:t>(</a:t>
            </a:r>
            <a:r>
              <a:rPr kumimoji="1" lang="en-US" altLang="zh-CN" sz="2400" b="1" dirty="0">
                <a:solidFill>
                  <a:srgbClr val="000090"/>
                </a:solidFill>
                <a:ea typeface="黑体" pitchFamily="49" charset="-122"/>
                <a:cs typeface="Times New Roman" pitchFamily="18" charset="0"/>
              </a:rPr>
              <a:t>p</a:t>
            </a:r>
            <a:r>
              <a:rPr kumimoji="1" lang="en-US" altLang="zh-CN" sz="2400" b="1" dirty="0" smtClean="0">
                <a:solidFill>
                  <a:srgbClr val="000090"/>
                </a:solidFill>
                <a:ea typeface="黑体" pitchFamily="49" charset="-122"/>
                <a:cs typeface="Times New Roman" pitchFamily="18" charset="0"/>
              </a:rPr>
              <a:t>) </a:t>
            </a:r>
            <a:r>
              <a:rPr kumimoji="1" lang="en-US" altLang="zh-CN" sz="2400" b="1" dirty="0">
                <a:solidFill>
                  <a:srgbClr val="000090"/>
                </a:solidFill>
                <a:ea typeface="黑体" pitchFamily="49" charset="-122"/>
                <a:cs typeface="Times New Roman" pitchFamily="18" charset="0"/>
              </a:rPr>
              <a:t>= </a:t>
            </a:r>
            <a:r>
              <a:rPr kumimoji="1" lang="en-US" altLang="zh-CN" sz="2400" b="1" dirty="0" smtClean="0">
                <a:solidFill>
                  <a:srgbClr val="000090"/>
                </a:solidFill>
                <a:ea typeface="黑体" pitchFamily="49" charset="-122"/>
                <a:cs typeface="Times New Roman" pitchFamily="18" charset="0"/>
              </a:rPr>
              <a:t>60 – 100 </a:t>
            </a:r>
            <a:r>
              <a:rPr kumimoji="1" lang="en-US" altLang="zh-CN" sz="2400" b="1" dirty="0" err="1" smtClean="0">
                <a:solidFill>
                  <a:srgbClr val="000090"/>
                </a:solidFill>
                <a:ea typeface="黑体" pitchFamily="49" charset="-122"/>
                <a:cs typeface="Times New Roman" pitchFamily="18" charset="0"/>
              </a:rPr>
              <a:t>GeV</a:t>
            </a:r>
            <a:endParaRPr kumimoji="1" lang="en-US" altLang="zh-CN" sz="2400" b="1" dirty="0">
              <a:solidFill>
                <a:srgbClr val="000090"/>
              </a:solidFill>
              <a:ea typeface="黑体" pitchFamily="49" charset="-122"/>
              <a:cs typeface="Times New Roman" pitchFamily="18" charset="0"/>
            </a:endParaRPr>
          </a:p>
        </p:txBody>
      </p:sp>
      <p:sp>
        <p:nvSpPr>
          <p:cNvPr id="13" name="Text Box 20"/>
          <p:cNvSpPr txBox="1">
            <a:spLocks noChangeArrowheads="1"/>
          </p:cNvSpPr>
          <p:nvPr/>
        </p:nvSpPr>
        <p:spPr bwMode="auto">
          <a:xfrm>
            <a:off x="2898336" y="1268645"/>
            <a:ext cx="1643074" cy="400110"/>
          </a:xfrm>
          <a:prstGeom prst="rect">
            <a:avLst/>
          </a:prstGeom>
          <a:noFill/>
          <a:ln w="9525">
            <a:noFill/>
            <a:miter lim="800000"/>
            <a:headEnd/>
            <a:tailEnd/>
          </a:ln>
        </p:spPr>
        <p:txBody>
          <a:bodyPr wrap="square">
            <a:spAutoFit/>
          </a:bodyPr>
          <a:lstStyle/>
          <a:p>
            <a:pPr algn="ctr">
              <a:spcAft>
                <a:spcPts val="600"/>
              </a:spcAft>
            </a:pPr>
            <a:r>
              <a:rPr lang="en-US" altLang="zh-CN" sz="2000" b="1" dirty="0" smtClean="0">
                <a:solidFill>
                  <a:srgbClr val="000000"/>
                </a:solidFill>
                <a:latin typeface="Arial Narrow" pitchFamily="34" charset="0"/>
              </a:rPr>
              <a:t>e-ring </a:t>
            </a:r>
          </a:p>
        </p:txBody>
      </p:sp>
      <p:sp>
        <p:nvSpPr>
          <p:cNvPr id="14" name="矩形 13"/>
          <p:cNvSpPr/>
          <p:nvPr/>
        </p:nvSpPr>
        <p:spPr>
          <a:xfrm>
            <a:off x="2209031" y="5391540"/>
            <a:ext cx="2193834" cy="1200328"/>
          </a:xfrm>
          <a:prstGeom prst="rect">
            <a:avLst/>
          </a:prstGeom>
        </p:spPr>
        <p:txBody>
          <a:bodyPr wrap="square">
            <a:spAutoFit/>
          </a:bodyPr>
          <a:lstStyle/>
          <a:p>
            <a:pPr eaLnBrk="1" hangingPunct="1"/>
            <a:r>
              <a:rPr kumimoji="1" lang="en-US" altLang="zh-CN" sz="2400" b="1" dirty="0">
                <a:solidFill>
                  <a:srgbClr val="000090"/>
                </a:solidFill>
                <a:ea typeface="黑体" pitchFamily="49" charset="-122"/>
                <a:cs typeface="Times New Roman" pitchFamily="18" charset="0"/>
              </a:rPr>
              <a:t>e</a:t>
            </a:r>
            <a:r>
              <a:rPr kumimoji="1" lang="en-US" altLang="zh-CN" sz="2400" b="1" baseline="30000" dirty="0" smtClean="0">
                <a:solidFill>
                  <a:srgbClr val="000090"/>
                </a:solidFill>
                <a:ea typeface="黑体" pitchFamily="49" charset="-122"/>
                <a:cs typeface="Times New Roman" pitchFamily="18" charset="0"/>
              </a:rPr>
              <a:t>-</a:t>
            </a:r>
            <a:r>
              <a:rPr kumimoji="1" lang="en-US" altLang="zh-CN" sz="2400" b="1" dirty="0" smtClean="0">
                <a:solidFill>
                  <a:srgbClr val="000090"/>
                </a:solidFill>
                <a:ea typeface="黑体" pitchFamily="49" charset="-122"/>
                <a:cs typeface="Times New Roman" pitchFamily="18" charset="0"/>
              </a:rPr>
              <a:t> injector </a:t>
            </a:r>
            <a:endParaRPr kumimoji="1" lang="en-US" altLang="zh-CN" sz="2400" b="1" dirty="0">
              <a:solidFill>
                <a:srgbClr val="000090"/>
              </a:solidFill>
              <a:ea typeface="黑体" pitchFamily="49" charset="-122"/>
              <a:cs typeface="Times New Roman" pitchFamily="18" charset="0"/>
            </a:endParaRPr>
          </a:p>
          <a:p>
            <a:pPr eaLnBrk="1" hangingPunct="1"/>
            <a:r>
              <a:rPr kumimoji="1" lang="en-US" altLang="zh-CN" sz="2400" b="1" dirty="0" smtClean="0">
                <a:solidFill>
                  <a:srgbClr val="000090"/>
                </a:solidFill>
                <a:ea typeface="黑体" pitchFamily="49" charset="-122"/>
                <a:cs typeface="Times New Roman" pitchFamily="18" charset="0"/>
              </a:rPr>
              <a:t>SRF Linac-ring</a:t>
            </a:r>
            <a:r>
              <a:rPr kumimoji="1" lang="en-US" altLang="zh-CN" sz="2400" b="1" dirty="0">
                <a:solidFill>
                  <a:srgbClr val="000090"/>
                </a:solidFill>
                <a:ea typeface="黑体" pitchFamily="49" charset="-122"/>
                <a:cs typeface="Times New Roman" pitchFamily="18" charset="0"/>
              </a:rPr>
              <a:t> </a:t>
            </a:r>
            <a:r>
              <a:rPr kumimoji="1" lang="en-US" altLang="zh-CN" sz="2400" b="1" dirty="0" smtClean="0">
                <a:solidFill>
                  <a:srgbClr val="000090"/>
                </a:solidFill>
                <a:ea typeface="黑体" pitchFamily="49" charset="-122"/>
                <a:cs typeface="Times New Roman" pitchFamily="18" charset="0"/>
              </a:rPr>
              <a:t>3.5-10 GeV</a:t>
            </a:r>
            <a:endParaRPr kumimoji="1" lang="en-US" altLang="zh-CN" sz="2400" b="1" dirty="0">
              <a:solidFill>
                <a:srgbClr val="000090"/>
              </a:solidFill>
              <a:ea typeface="黑体" pitchFamily="49" charset="-122"/>
              <a:cs typeface="Times New Roman" pitchFamily="18" charset="0"/>
            </a:endParaRPr>
          </a:p>
        </p:txBody>
      </p:sp>
      <p:sp>
        <p:nvSpPr>
          <p:cNvPr id="15" name="TextBox 10"/>
          <p:cNvSpPr txBox="1"/>
          <p:nvPr/>
        </p:nvSpPr>
        <p:spPr>
          <a:xfrm>
            <a:off x="7521054" y="5369952"/>
            <a:ext cx="1082348" cy="523220"/>
          </a:xfrm>
          <a:prstGeom prst="rect">
            <a:avLst/>
          </a:prstGeom>
          <a:noFill/>
        </p:spPr>
        <p:txBody>
          <a:bodyPr wrap="none" rtlCol="0">
            <a:spAutoFit/>
          </a:bodyPr>
          <a:lstStyle/>
          <a:p>
            <a:pPr eaLnBrk="1" fontAlgn="auto" hangingPunct="1">
              <a:spcBef>
                <a:spcPts val="0"/>
              </a:spcBef>
              <a:spcAft>
                <a:spcPts val="0"/>
              </a:spcAft>
            </a:pPr>
            <a:r>
              <a:rPr kumimoji="1" lang="en-US" altLang="zh-CN" sz="2800" b="1" dirty="0">
                <a:solidFill>
                  <a:srgbClr val="C00000"/>
                </a:solidFill>
                <a:latin typeface="Times New Roman" pitchFamily="18" charset="0"/>
                <a:ea typeface="黑体" pitchFamily="49" charset="-122"/>
                <a:cs typeface="Times New Roman" pitchFamily="18" charset="0"/>
              </a:rPr>
              <a:t>HIAF</a:t>
            </a:r>
            <a:endParaRPr kumimoji="1" lang="zh-CN" altLang="en-US" sz="2800" b="1" dirty="0">
              <a:solidFill>
                <a:srgbClr val="C00000"/>
              </a:solidFill>
              <a:latin typeface="Times New Roman" pitchFamily="18" charset="0"/>
              <a:ea typeface="黑体" pitchFamily="49" charset="-122"/>
              <a:cs typeface="Times New Roman" pitchFamily="18" charset="0"/>
            </a:endParaRPr>
          </a:p>
        </p:txBody>
      </p:sp>
      <p:sp>
        <p:nvSpPr>
          <p:cNvPr id="16" name="矩形 15"/>
          <p:cNvSpPr/>
          <p:nvPr/>
        </p:nvSpPr>
        <p:spPr>
          <a:xfrm>
            <a:off x="4287410" y="3762878"/>
            <a:ext cx="1643449" cy="461665"/>
          </a:xfrm>
          <a:prstGeom prst="rect">
            <a:avLst/>
          </a:prstGeom>
        </p:spPr>
        <p:txBody>
          <a:bodyPr wrap="none">
            <a:spAutoFit/>
          </a:bodyPr>
          <a:lstStyle/>
          <a:p>
            <a:r>
              <a:rPr lang="en-US" altLang="zh-CN" sz="2400" b="1" dirty="0" smtClean="0">
                <a:solidFill>
                  <a:srgbClr val="FF0000"/>
                </a:solidFill>
                <a:cs typeface="Times New Roman"/>
              </a:rPr>
              <a:t>e</a:t>
            </a:r>
            <a:r>
              <a:rPr lang="en-US" altLang="zh-CN" sz="2400" b="1" baseline="30000" dirty="0" smtClean="0">
                <a:solidFill>
                  <a:srgbClr val="FF0000"/>
                </a:solidFill>
                <a:cs typeface="Times New Roman"/>
              </a:rPr>
              <a:t>-</a:t>
            </a:r>
            <a:r>
              <a:rPr lang="en-US" altLang="zh-CN" sz="2400" b="1" dirty="0" smtClean="0">
                <a:solidFill>
                  <a:srgbClr val="FF0000"/>
                </a:solidFill>
                <a:cs typeface="Times New Roman"/>
              </a:rPr>
              <a:t> </a:t>
            </a:r>
            <a:r>
              <a:rPr lang="en-US" altLang="zh-CN" sz="2400" b="1" dirty="0" smtClean="0">
                <a:solidFill>
                  <a:srgbClr val="00B050"/>
                </a:solidFill>
                <a:cs typeface="Times New Roman"/>
              </a:rPr>
              <a:t>&amp; </a:t>
            </a:r>
            <a:r>
              <a:rPr lang="en-US" altLang="zh-CN" sz="2400" b="1" dirty="0" smtClean="0">
                <a:solidFill>
                  <a:srgbClr val="FF0000"/>
                </a:solidFill>
                <a:cs typeface="Times New Roman"/>
              </a:rPr>
              <a:t>p </a:t>
            </a:r>
            <a:r>
              <a:rPr lang="en-US" altLang="zh-CN" sz="2400" b="1" dirty="0" smtClean="0">
                <a:solidFill>
                  <a:srgbClr val="00B050"/>
                </a:solidFill>
                <a:cs typeface="Times New Roman"/>
              </a:rPr>
              <a:t>rings </a:t>
            </a:r>
            <a:endParaRPr lang="zh-CN" altLang="en-US" sz="2400" dirty="0">
              <a:solidFill>
                <a:srgbClr val="00B050"/>
              </a:solidFill>
            </a:endParaRPr>
          </a:p>
        </p:txBody>
      </p:sp>
      <p:sp>
        <p:nvSpPr>
          <p:cNvPr id="17" name="矩形 16"/>
          <p:cNvSpPr/>
          <p:nvPr/>
        </p:nvSpPr>
        <p:spPr>
          <a:xfrm>
            <a:off x="5736097" y="5538718"/>
            <a:ext cx="1428191" cy="338554"/>
          </a:xfrm>
          <a:prstGeom prst="rect">
            <a:avLst/>
          </a:prstGeom>
        </p:spPr>
        <p:txBody>
          <a:bodyPr wrap="square">
            <a:spAutoFit/>
          </a:bodyPr>
          <a:lstStyle/>
          <a:p>
            <a:pPr algn="ctr"/>
            <a:r>
              <a:rPr lang="en-US" altLang="zh-CN" sz="1600" b="1" dirty="0" smtClean="0">
                <a:solidFill>
                  <a:srgbClr val="FF0000"/>
                </a:solidFill>
                <a:cs typeface="Times New Roman"/>
              </a:rPr>
              <a:t>P</a:t>
            </a:r>
            <a:r>
              <a:rPr lang="en-US" altLang="zh-CN" sz="1600" b="1" dirty="0" smtClean="0">
                <a:solidFill>
                  <a:srgbClr val="00B050"/>
                </a:solidFill>
                <a:cs typeface="Times New Roman"/>
              </a:rPr>
              <a:t>roton ring </a:t>
            </a:r>
            <a:endParaRPr lang="zh-CN" altLang="en-US" sz="1600" dirty="0">
              <a:solidFill>
                <a:srgbClr val="00B050"/>
              </a:solidFill>
            </a:endParaRPr>
          </a:p>
        </p:txBody>
      </p:sp>
      <p:sp>
        <p:nvSpPr>
          <p:cNvPr id="18" name="Rectangle 2"/>
          <p:cNvSpPr>
            <a:spLocks noChangeArrowheads="1"/>
          </p:cNvSpPr>
          <p:nvPr/>
        </p:nvSpPr>
        <p:spPr bwMode="auto">
          <a:xfrm>
            <a:off x="-30590" y="100061"/>
            <a:ext cx="9144000" cy="646331"/>
          </a:xfrm>
          <a:prstGeom prst="rect">
            <a:avLst/>
          </a:prstGeom>
          <a:noFill/>
          <a:ln w="9525">
            <a:noFill/>
            <a:miter lim="800000"/>
            <a:headEnd/>
            <a:tailEnd/>
          </a:ln>
        </p:spPr>
        <p:txBody>
          <a:bodyPr wrap="square">
            <a:spAutoFit/>
          </a:bodyPr>
          <a:lstStyle/>
          <a:p>
            <a:pPr algn="ctr" eaLnBrk="1" hangingPunct="1"/>
            <a:r>
              <a:rPr lang="en-US" altLang="zh-CN" sz="3600" b="1" dirty="0" smtClean="0">
                <a:ea typeface="黑体" pitchFamily="2" charset="-122"/>
              </a:rPr>
              <a:t>Accelerator Complex: HIAF-HIEPA-</a:t>
            </a:r>
            <a:r>
              <a:rPr lang="en-US" altLang="zh-CN" sz="3600" b="1" dirty="0" err="1" smtClean="0">
                <a:ea typeface="黑体" pitchFamily="2" charset="-122"/>
              </a:rPr>
              <a:t>EicC</a:t>
            </a:r>
            <a:endParaRPr lang="zh-CN" altLang="en-US" sz="3600" b="1" dirty="0">
              <a:latin typeface="Times New Roman" pitchFamily="18" charset="0"/>
              <a:ea typeface="仿宋_GB2312" pitchFamily="49" charset="-122"/>
            </a:endParaRPr>
          </a:p>
        </p:txBody>
      </p:sp>
    </p:spTree>
    <p:extLst>
      <p:ext uri="{BB962C8B-B14F-4D97-AF65-F5344CB8AC3E}">
        <p14:creationId xmlns:p14="http://schemas.microsoft.com/office/powerpoint/2010/main" val="406497649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35496" y="758744"/>
            <a:ext cx="9073008" cy="5766600"/>
          </a:xfrm>
          <a:prstGeom prst="rect">
            <a:avLst/>
          </a:prstGeom>
        </p:spPr>
      </p:pic>
      <p:sp>
        <p:nvSpPr>
          <p:cNvPr id="5" name="Rectangle 2"/>
          <p:cNvSpPr>
            <a:spLocks noChangeArrowheads="1"/>
          </p:cNvSpPr>
          <p:nvPr/>
        </p:nvSpPr>
        <p:spPr bwMode="auto">
          <a:xfrm>
            <a:off x="2663788" y="92185"/>
            <a:ext cx="3852428" cy="646331"/>
          </a:xfrm>
          <a:prstGeom prst="rect">
            <a:avLst/>
          </a:prstGeom>
          <a:noFill/>
          <a:ln w="9525">
            <a:noFill/>
            <a:miter lim="800000"/>
            <a:headEnd/>
            <a:tailEnd/>
          </a:ln>
        </p:spPr>
        <p:txBody>
          <a:bodyPr wrap="square">
            <a:spAutoFit/>
          </a:bodyPr>
          <a:lstStyle/>
          <a:p>
            <a:pPr algn="ctr" eaLnBrk="1" hangingPunct="1"/>
            <a:r>
              <a:rPr lang="en-US" altLang="zh-CN" sz="3600" b="1" dirty="0" smtClean="0">
                <a:solidFill>
                  <a:srgbClr val="0000FF"/>
                </a:solidFill>
                <a:ea typeface="黑体" pitchFamily="2" charset="-122"/>
              </a:rPr>
              <a:t>HIEPA Layout </a:t>
            </a:r>
            <a:endParaRPr lang="zh-CN" altLang="en-US" sz="3200" b="1" dirty="0">
              <a:solidFill>
                <a:srgbClr val="0000FF"/>
              </a:solidFill>
              <a:latin typeface="Times New Roman" pitchFamily="18" charset="0"/>
              <a:ea typeface="仿宋_GB2312" pitchFamily="49" charset="-122"/>
            </a:endParaRPr>
          </a:p>
        </p:txBody>
      </p:sp>
      <p:sp>
        <p:nvSpPr>
          <p:cNvPr id="9" name="Text Box 20"/>
          <p:cNvSpPr txBox="1">
            <a:spLocks noChangeArrowheads="1"/>
          </p:cNvSpPr>
          <p:nvPr/>
        </p:nvSpPr>
        <p:spPr bwMode="auto">
          <a:xfrm>
            <a:off x="5932909" y="2740858"/>
            <a:ext cx="1325333" cy="461665"/>
          </a:xfrm>
          <a:prstGeom prst="rect">
            <a:avLst/>
          </a:prstGeom>
          <a:noFill/>
          <a:ln w="9525">
            <a:noFill/>
            <a:miter lim="800000"/>
            <a:headEnd/>
            <a:tailEnd/>
          </a:ln>
        </p:spPr>
        <p:txBody>
          <a:bodyPr wrap="square">
            <a:spAutoFit/>
          </a:bodyPr>
          <a:lstStyle/>
          <a:p>
            <a:pPr algn="ctr">
              <a:spcAft>
                <a:spcPts val="0"/>
              </a:spcAft>
            </a:pPr>
            <a:r>
              <a:rPr lang="en-US" altLang="zh-CN" sz="2400" b="1" dirty="0" smtClean="0">
                <a:solidFill>
                  <a:srgbClr val="000090"/>
                </a:solidFill>
                <a:latin typeface="+mj-lt"/>
                <a:ea typeface="黑体" panose="02010609060101010101" pitchFamily="49" charset="-122"/>
              </a:rPr>
              <a:t>Detector  </a:t>
            </a:r>
          </a:p>
        </p:txBody>
      </p:sp>
      <p:sp>
        <p:nvSpPr>
          <p:cNvPr id="12" name="TextBox 10"/>
          <p:cNvSpPr txBox="1"/>
          <p:nvPr/>
        </p:nvSpPr>
        <p:spPr>
          <a:xfrm>
            <a:off x="4473673" y="2316623"/>
            <a:ext cx="1294522" cy="523220"/>
          </a:xfrm>
          <a:prstGeom prst="rect">
            <a:avLst/>
          </a:prstGeom>
          <a:noFill/>
        </p:spPr>
        <p:txBody>
          <a:bodyPr wrap="none" rtlCol="0">
            <a:spAutoFit/>
          </a:bodyPr>
          <a:lstStyle/>
          <a:p>
            <a:pPr eaLnBrk="1" fontAlgn="auto" hangingPunct="1">
              <a:spcBef>
                <a:spcPts val="0"/>
              </a:spcBef>
              <a:spcAft>
                <a:spcPts val="0"/>
              </a:spcAft>
            </a:pPr>
            <a:r>
              <a:rPr kumimoji="1" lang="en-US" altLang="zh-CN" sz="2800" b="1" dirty="0" smtClean="0">
                <a:solidFill>
                  <a:srgbClr val="C00000"/>
                </a:solidFill>
                <a:latin typeface="Times New Roman" pitchFamily="18" charset="0"/>
                <a:ea typeface="黑体" pitchFamily="49" charset="-122"/>
                <a:cs typeface="Times New Roman" pitchFamily="18" charset="0"/>
              </a:rPr>
              <a:t>HIEPA</a:t>
            </a:r>
            <a:endParaRPr kumimoji="1" lang="zh-CN" altLang="en-US" sz="2800" b="1" dirty="0">
              <a:solidFill>
                <a:srgbClr val="C00000"/>
              </a:solidFill>
              <a:latin typeface="Times New Roman" pitchFamily="18" charset="0"/>
              <a:ea typeface="黑体" pitchFamily="49" charset="-122"/>
              <a:cs typeface="Times New Roman" pitchFamily="18" charset="0"/>
            </a:endParaRPr>
          </a:p>
        </p:txBody>
      </p:sp>
      <p:sp>
        <p:nvSpPr>
          <p:cNvPr id="11" name="矩形 15"/>
          <p:cNvSpPr/>
          <p:nvPr/>
        </p:nvSpPr>
        <p:spPr>
          <a:xfrm>
            <a:off x="4208272" y="3554533"/>
            <a:ext cx="2072653" cy="830997"/>
          </a:xfrm>
          <a:prstGeom prst="rect">
            <a:avLst/>
          </a:prstGeom>
        </p:spPr>
        <p:txBody>
          <a:bodyPr wrap="none">
            <a:spAutoFit/>
          </a:bodyPr>
          <a:lstStyle/>
          <a:p>
            <a:r>
              <a:rPr lang="en-US" altLang="zh-CN" sz="2400" b="1" dirty="0">
                <a:solidFill>
                  <a:srgbClr val="000090"/>
                </a:solidFill>
                <a:cs typeface="Times New Roman"/>
              </a:rPr>
              <a:t>e</a:t>
            </a:r>
            <a:r>
              <a:rPr lang="en-US" altLang="zh-CN" sz="2400" b="1" baseline="30000" dirty="0" smtClean="0">
                <a:solidFill>
                  <a:srgbClr val="000090"/>
                </a:solidFill>
                <a:cs typeface="Times New Roman"/>
              </a:rPr>
              <a:t>±</a:t>
            </a:r>
            <a:r>
              <a:rPr lang="en-US" altLang="zh-CN" sz="2400" b="1" dirty="0" smtClean="0">
                <a:solidFill>
                  <a:srgbClr val="000090"/>
                </a:solidFill>
                <a:cs typeface="Times New Roman"/>
              </a:rPr>
              <a:t> rings: 800 m</a:t>
            </a:r>
          </a:p>
          <a:p>
            <a:r>
              <a:rPr lang="en-US" altLang="zh-CN" sz="2400" b="1" dirty="0" err="1" smtClean="0">
                <a:solidFill>
                  <a:srgbClr val="000090"/>
                </a:solidFill>
                <a:cs typeface="Times New Roman"/>
              </a:rPr>
              <a:t>E</a:t>
            </a:r>
            <a:r>
              <a:rPr lang="en-US" altLang="zh-CN" sz="2400" b="1" baseline="-25000" dirty="0" err="1" smtClean="0">
                <a:solidFill>
                  <a:srgbClr val="000090"/>
                </a:solidFill>
                <a:cs typeface="Times New Roman"/>
              </a:rPr>
              <a:t>b</a:t>
            </a:r>
            <a:r>
              <a:rPr lang="en-US" altLang="zh-CN" sz="2400" b="1" dirty="0" smtClean="0">
                <a:solidFill>
                  <a:srgbClr val="000090"/>
                </a:solidFill>
                <a:cs typeface="Times New Roman"/>
              </a:rPr>
              <a:t>: 1-3.5 </a:t>
            </a:r>
            <a:r>
              <a:rPr lang="en-US" altLang="zh-CN" sz="2400" b="1" dirty="0" err="1" smtClean="0">
                <a:solidFill>
                  <a:srgbClr val="000090"/>
                </a:solidFill>
                <a:cs typeface="Times New Roman"/>
              </a:rPr>
              <a:t>GeV</a:t>
            </a:r>
            <a:r>
              <a:rPr lang="en-US" altLang="zh-CN" sz="2400" b="1" dirty="0" smtClean="0">
                <a:solidFill>
                  <a:srgbClr val="000090"/>
                </a:solidFill>
                <a:cs typeface="Times New Roman"/>
              </a:rPr>
              <a:t>  </a:t>
            </a:r>
            <a:endParaRPr lang="zh-CN" altLang="en-US" sz="2400" dirty="0">
              <a:solidFill>
                <a:srgbClr val="000090"/>
              </a:solidFill>
            </a:endParaRPr>
          </a:p>
        </p:txBody>
      </p:sp>
      <p:sp>
        <p:nvSpPr>
          <p:cNvPr id="13" name="矩形 13"/>
          <p:cNvSpPr/>
          <p:nvPr/>
        </p:nvSpPr>
        <p:spPr>
          <a:xfrm>
            <a:off x="2279839" y="5137540"/>
            <a:ext cx="2193834" cy="1200328"/>
          </a:xfrm>
          <a:prstGeom prst="rect">
            <a:avLst/>
          </a:prstGeom>
        </p:spPr>
        <p:txBody>
          <a:bodyPr wrap="square">
            <a:spAutoFit/>
          </a:bodyPr>
          <a:lstStyle/>
          <a:p>
            <a:pPr eaLnBrk="1" hangingPunct="1"/>
            <a:r>
              <a:rPr kumimoji="1" lang="en-US" altLang="zh-CN" sz="2400" b="1" dirty="0">
                <a:solidFill>
                  <a:srgbClr val="000090"/>
                </a:solidFill>
                <a:ea typeface="黑体" pitchFamily="49" charset="-122"/>
                <a:cs typeface="Times New Roman" pitchFamily="18" charset="0"/>
              </a:rPr>
              <a:t>e</a:t>
            </a:r>
            <a:r>
              <a:rPr kumimoji="1" lang="en-US" altLang="zh-CN" sz="2400" b="1" baseline="30000" dirty="0" smtClean="0">
                <a:solidFill>
                  <a:srgbClr val="000090"/>
                </a:solidFill>
                <a:ea typeface="黑体" pitchFamily="49" charset="-122"/>
                <a:cs typeface="Times New Roman" pitchFamily="18" charset="0"/>
              </a:rPr>
              <a:t>-</a:t>
            </a:r>
            <a:r>
              <a:rPr kumimoji="1" lang="en-US" altLang="zh-CN" sz="2400" b="1" dirty="0" smtClean="0">
                <a:solidFill>
                  <a:srgbClr val="000090"/>
                </a:solidFill>
                <a:ea typeface="黑体" pitchFamily="49" charset="-122"/>
                <a:cs typeface="Times New Roman" pitchFamily="18" charset="0"/>
              </a:rPr>
              <a:t> injector </a:t>
            </a:r>
            <a:endParaRPr kumimoji="1" lang="en-US" altLang="zh-CN" sz="2400" b="1" dirty="0">
              <a:solidFill>
                <a:srgbClr val="000090"/>
              </a:solidFill>
              <a:ea typeface="黑体" pitchFamily="49" charset="-122"/>
              <a:cs typeface="Times New Roman" pitchFamily="18" charset="0"/>
            </a:endParaRPr>
          </a:p>
          <a:p>
            <a:pPr eaLnBrk="1" hangingPunct="1"/>
            <a:r>
              <a:rPr kumimoji="1" lang="en-US" altLang="zh-CN" sz="2400" b="1" dirty="0" smtClean="0">
                <a:solidFill>
                  <a:srgbClr val="000090"/>
                </a:solidFill>
                <a:ea typeface="黑体" pitchFamily="49" charset="-122"/>
                <a:cs typeface="Times New Roman" pitchFamily="18" charset="0"/>
              </a:rPr>
              <a:t>SRF Linac-ring</a:t>
            </a:r>
            <a:r>
              <a:rPr kumimoji="1" lang="en-US" altLang="zh-CN" sz="2400" b="1" dirty="0">
                <a:solidFill>
                  <a:srgbClr val="000090"/>
                </a:solidFill>
                <a:ea typeface="黑体" pitchFamily="49" charset="-122"/>
                <a:cs typeface="Times New Roman" pitchFamily="18" charset="0"/>
              </a:rPr>
              <a:t> </a:t>
            </a:r>
            <a:r>
              <a:rPr kumimoji="1" lang="en-US" altLang="zh-CN" sz="2400" b="1" dirty="0" smtClean="0">
                <a:solidFill>
                  <a:srgbClr val="000090"/>
                </a:solidFill>
                <a:ea typeface="黑体" pitchFamily="49" charset="-122"/>
                <a:cs typeface="Times New Roman" pitchFamily="18" charset="0"/>
              </a:rPr>
              <a:t>3.5-10 GeV</a:t>
            </a:r>
            <a:endParaRPr kumimoji="1" lang="en-US" altLang="zh-CN" sz="2400" b="1" dirty="0">
              <a:solidFill>
                <a:srgbClr val="000090"/>
              </a:solidFill>
              <a:ea typeface="黑体" pitchFamily="49" charset="-122"/>
              <a:cs typeface="Times New Roman" pitchFamily="18" charset="0"/>
            </a:endParaRPr>
          </a:p>
        </p:txBody>
      </p:sp>
      <p:sp>
        <p:nvSpPr>
          <p:cNvPr id="2" name="Rectangle 1"/>
          <p:cNvSpPr/>
          <p:nvPr/>
        </p:nvSpPr>
        <p:spPr>
          <a:xfrm rot="2290809">
            <a:off x="5564910" y="3127782"/>
            <a:ext cx="531091" cy="284788"/>
          </a:xfrm>
          <a:prstGeom prst="rect">
            <a:avLst/>
          </a:prstGeom>
          <a:solidFill>
            <a:srgbClr val="0ECD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442315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Organization for </a:t>
            </a:r>
            <a:r>
              <a:rPr lang="en-US" b="1" dirty="0" smtClean="0"/>
              <a:t>STCF </a:t>
            </a:r>
            <a:endParaRPr lang="en-US" dirty="0"/>
          </a:p>
        </p:txBody>
      </p:sp>
      <p:sp>
        <p:nvSpPr>
          <p:cNvPr id="4" name="Slide Number Placeholder 3"/>
          <p:cNvSpPr>
            <a:spLocks noGrp="1"/>
          </p:cNvSpPr>
          <p:nvPr>
            <p:ph type="sldNum" sz="quarter" idx="12"/>
          </p:nvPr>
        </p:nvSpPr>
        <p:spPr/>
        <p:txBody>
          <a:bodyPr/>
          <a:lstStyle/>
          <a:p>
            <a:fld id="{C973300C-797F-D148-A78D-320196FBAF04}" type="slidenum">
              <a:rPr lang="en-US" smtClean="0"/>
              <a:t>33</a:t>
            </a:fld>
            <a:endParaRPr lang="en-US"/>
          </a:p>
        </p:txBody>
      </p:sp>
      <p:sp>
        <p:nvSpPr>
          <p:cNvPr id="10" name="Process 9"/>
          <p:cNvSpPr/>
          <p:nvPr/>
        </p:nvSpPr>
        <p:spPr>
          <a:xfrm>
            <a:off x="3525213" y="999066"/>
            <a:ext cx="1874982" cy="709660"/>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t>Steering Committee</a:t>
            </a:r>
          </a:p>
        </p:txBody>
      </p:sp>
      <p:sp>
        <p:nvSpPr>
          <p:cNvPr id="11" name="Process 10"/>
          <p:cNvSpPr/>
          <p:nvPr/>
        </p:nvSpPr>
        <p:spPr>
          <a:xfrm>
            <a:off x="860521" y="999065"/>
            <a:ext cx="1874982" cy="709661"/>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t>Institutional Board </a:t>
            </a:r>
          </a:p>
        </p:txBody>
      </p:sp>
      <p:sp>
        <p:nvSpPr>
          <p:cNvPr id="12" name="Process 11"/>
          <p:cNvSpPr/>
          <p:nvPr/>
        </p:nvSpPr>
        <p:spPr>
          <a:xfrm>
            <a:off x="6100618" y="999065"/>
            <a:ext cx="1874982" cy="709660"/>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600" b="1" dirty="0"/>
              <a:t>International  Advisory Committee (IAC)</a:t>
            </a:r>
            <a:endParaRPr lang="zh-CN" altLang="en-US" sz="1600" b="1" dirty="0"/>
          </a:p>
        </p:txBody>
      </p:sp>
      <p:sp>
        <p:nvSpPr>
          <p:cNvPr id="15" name="Process 14"/>
          <p:cNvSpPr/>
          <p:nvPr/>
        </p:nvSpPr>
        <p:spPr>
          <a:xfrm>
            <a:off x="3525213" y="4213321"/>
            <a:ext cx="1874982" cy="2567710"/>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t>Design</a:t>
            </a:r>
          </a:p>
          <a:p>
            <a:pPr algn="ctr"/>
            <a:r>
              <a:rPr lang="en-US" altLang="zh-CN" b="1" dirty="0"/>
              <a:t>RF</a:t>
            </a:r>
          </a:p>
          <a:p>
            <a:pPr algn="ctr"/>
            <a:r>
              <a:rPr lang="en-US" altLang="zh-CN" b="1" dirty="0" smtClean="0"/>
              <a:t>IP</a:t>
            </a:r>
          </a:p>
          <a:p>
            <a:pPr algn="ctr"/>
            <a:r>
              <a:rPr lang="en-US" altLang="zh-CN" b="1" dirty="0" err="1" smtClean="0"/>
              <a:t>Linac</a:t>
            </a:r>
            <a:endParaRPr lang="en-US" altLang="zh-CN" b="1" dirty="0"/>
          </a:p>
          <a:p>
            <a:pPr algn="ctr"/>
            <a:r>
              <a:rPr lang="en-US" altLang="zh-CN" b="1" dirty="0"/>
              <a:t>Vacuum </a:t>
            </a:r>
          </a:p>
          <a:p>
            <a:pPr algn="ctr"/>
            <a:r>
              <a:rPr lang="en-US" altLang="zh-CN" b="1" dirty="0"/>
              <a:t>Beam </a:t>
            </a:r>
            <a:r>
              <a:rPr lang="en-US" altLang="zh-CN" b="1" dirty="0" smtClean="0"/>
              <a:t>diagnose</a:t>
            </a:r>
          </a:p>
          <a:p>
            <a:pPr algn="ctr"/>
            <a:r>
              <a:rPr lang="en-US" altLang="zh-CN" b="1" dirty="0" smtClean="0"/>
              <a:t>…</a:t>
            </a:r>
            <a:endParaRPr lang="en-US" altLang="zh-CN" b="1" dirty="0"/>
          </a:p>
        </p:txBody>
      </p:sp>
      <p:sp>
        <p:nvSpPr>
          <p:cNvPr id="16" name="Process 15"/>
          <p:cNvSpPr/>
          <p:nvPr/>
        </p:nvSpPr>
        <p:spPr>
          <a:xfrm>
            <a:off x="860521" y="4213321"/>
            <a:ext cx="1874982" cy="2567710"/>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600" b="1" dirty="0"/>
              <a:t>Light Hadron</a:t>
            </a:r>
          </a:p>
          <a:p>
            <a:pPr algn="ctr"/>
            <a:r>
              <a:rPr lang="en-US" altLang="zh-CN" sz="1600" b="1" dirty="0" err="1"/>
              <a:t>Charmonium</a:t>
            </a:r>
            <a:endParaRPr lang="en-US" altLang="zh-CN" sz="1600" b="1" dirty="0"/>
          </a:p>
          <a:p>
            <a:pPr algn="ctr"/>
            <a:r>
              <a:rPr lang="en-US" altLang="zh-CN" sz="1600" b="1" dirty="0"/>
              <a:t>XYZ</a:t>
            </a:r>
          </a:p>
          <a:p>
            <a:pPr algn="ctr"/>
            <a:r>
              <a:rPr lang="en-US" altLang="zh-CN" sz="1600" b="1" dirty="0"/>
              <a:t> Charm decay </a:t>
            </a:r>
          </a:p>
          <a:p>
            <a:pPr algn="ctr"/>
            <a:r>
              <a:rPr lang="en-US" altLang="zh-CN" sz="1600" b="1" dirty="0"/>
              <a:t>Charm  Spectroscopy</a:t>
            </a:r>
          </a:p>
          <a:p>
            <a:pPr algn="ctr"/>
            <a:r>
              <a:rPr lang="en-US" altLang="zh-CN" sz="1600" b="1" dirty="0"/>
              <a:t>Tau</a:t>
            </a:r>
          </a:p>
          <a:p>
            <a:pPr algn="ctr"/>
            <a:r>
              <a:rPr lang="en-US" altLang="zh-CN" sz="1600" b="1" dirty="0"/>
              <a:t>R&amp;QCQ</a:t>
            </a:r>
          </a:p>
          <a:p>
            <a:pPr algn="ctr"/>
            <a:r>
              <a:rPr lang="en-US" altLang="zh-CN" sz="1600" b="1" dirty="0"/>
              <a:t>New Physics</a:t>
            </a:r>
          </a:p>
          <a:p>
            <a:pPr algn="ctr"/>
            <a:r>
              <a:rPr lang="en-US" altLang="zh-CN" sz="1600" b="1" dirty="0" smtClean="0"/>
              <a:t>…</a:t>
            </a:r>
            <a:endParaRPr lang="en-US" altLang="zh-CN" sz="1600" b="1" dirty="0"/>
          </a:p>
        </p:txBody>
      </p:sp>
      <p:sp>
        <p:nvSpPr>
          <p:cNvPr id="17" name="Process 16"/>
          <p:cNvSpPr/>
          <p:nvPr/>
        </p:nvSpPr>
        <p:spPr>
          <a:xfrm>
            <a:off x="6100618" y="4213321"/>
            <a:ext cx="1874982" cy="2567710"/>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00" b="1" dirty="0"/>
              <a:t>Tracking</a:t>
            </a:r>
          </a:p>
          <a:p>
            <a:pPr algn="ctr"/>
            <a:r>
              <a:rPr lang="en-US" altLang="zh-CN" sz="1400" b="1" dirty="0"/>
              <a:t>PID</a:t>
            </a:r>
          </a:p>
          <a:p>
            <a:pPr algn="ctr"/>
            <a:r>
              <a:rPr lang="en-US" altLang="zh-CN" sz="1400" b="1" dirty="0"/>
              <a:t>ECAL</a:t>
            </a:r>
          </a:p>
          <a:p>
            <a:pPr algn="ctr"/>
            <a:r>
              <a:rPr lang="en-US" altLang="zh-CN" sz="1400" b="1" dirty="0" err="1"/>
              <a:t>Muon</a:t>
            </a:r>
            <a:endParaRPr lang="en-US" altLang="zh-CN" sz="1400" b="1" dirty="0"/>
          </a:p>
          <a:p>
            <a:pPr algn="ctr"/>
            <a:r>
              <a:rPr lang="en-US" altLang="zh-CN" sz="1400" b="1" dirty="0"/>
              <a:t>SC</a:t>
            </a:r>
          </a:p>
          <a:p>
            <a:pPr algn="ctr"/>
            <a:r>
              <a:rPr lang="en-US" altLang="zh-CN" sz="1400" b="1" dirty="0"/>
              <a:t>Trigger</a:t>
            </a:r>
          </a:p>
          <a:p>
            <a:pPr algn="ctr"/>
            <a:r>
              <a:rPr lang="en-US" altLang="zh-CN" sz="1400" b="1" dirty="0"/>
              <a:t>DAQ</a:t>
            </a:r>
          </a:p>
          <a:p>
            <a:pPr algn="ctr"/>
            <a:r>
              <a:rPr lang="en-US" altLang="zh-CN" sz="1400" b="1" dirty="0"/>
              <a:t>Software</a:t>
            </a:r>
          </a:p>
          <a:p>
            <a:pPr algn="ctr"/>
            <a:r>
              <a:rPr lang="en-US" altLang="zh-CN" sz="1400" b="1" dirty="0"/>
              <a:t>Computing &amp; </a:t>
            </a:r>
            <a:r>
              <a:rPr lang="en-US" altLang="zh-CN" sz="1400" b="1" dirty="0" smtClean="0"/>
              <a:t>Network</a:t>
            </a:r>
          </a:p>
          <a:p>
            <a:pPr algn="ctr"/>
            <a:r>
              <a:rPr lang="en-US" altLang="zh-CN" sz="1400" b="1" dirty="0" smtClean="0"/>
              <a:t>…</a:t>
            </a:r>
            <a:endParaRPr lang="en-US" altLang="zh-CN" sz="1400" b="1" dirty="0"/>
          </a:p>
        </p:txBody>
      </p:sp>
      <p:sp>
        <p:nvSpPr>
          <p:cNvPr id="18" name="Process 17"/>
          <p:cNvSpPr/>
          <p:nvPr/>
        </p:nvSpPr>
        <p:spPr>
          <a:xfrm>
            <a:off x="3525213" y="1975041"/>
            <a:ext cx="1874982" cy="709660"/>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000" b="1" dirty="0" smtClean="0"/>
              <a:t>Project coordinator</a:t>
            </a:r>
            <a:endParaRPr lang="zh-CN" altLang="en-US" sz="2000" b="1" dirty="0"/>
          </a:p>
        </p:txBody>
      </p:sp>
      <p:sp>
        <p:nvSpPr>
          <p:cNvPr id="19" name="Process 18"/>
          <p:cNvSpPr/>
          <p:nvPr/>
        </p:nvSpPr>
        <p:spPr>
          <a:xfrm>
            <a:off x="3525213" y="3212714"/>
            <a:ext cx="1874982" cy="709660"/>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000" b="1" dirty="0" smtClean="0"/>
              <a:t>Accelerator</a:t>
            </a:r>
            <a:endParaRPr lang="zh-CN" altLang="en-US" sz="2000" b="1" dirty="0"/>
          </a:p>
        </p:txBody>
      </p:sp>
      <p:sp>
        <p:nvSpPr>
          <p:cNvPr id="20" name="Process 19"/>
          <p:cNvSpPr/>
          <p:nvPr/>
        </p:nvSpPr>
        <p:spPr>
          <a:xfrm>
            <a:off x="6100618" y="3212714"/>
            <a:ext cx="1874982" cy="709660"/>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000" b="1" dirty="0" smtClean="0"/>
              <a:t>Detector</a:t>
            </a:r>
            <a:endParaRPr lang="zh-CN" altLang="en-US" sz="2000" b="1" dirty="0"/>
          </a:p>
        </p:txBody>
      </p:sp>
      <p:sp>
        <p:nvSpPr>
          <p:cNvPr id="21" name="Process 20"/>
          <p:cNvSpPr/>
          <p:nvPr/>
        </p:nvSpPr>
        <p:spPr>
          <a:xfrm>
            <a:off x="860521" y="3212714"/>
            <a:ext cx="1874982" cy="709660"/>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600" b="1" dirty="0" smtClean="0"/>
              <a:t>Theory &amp; MC Simulation</a:t>
            </a:r>
            <a:endParaRPr lang="zh-CN" altLang="en-US" sz="1600" b="1" dirty="0"/>
          </a:p>
        </p:txBody>
      </p:sp>
      <p:cxnSp>
        <p:nvCxnSpPr>
          <p:cNvPr id="5" name="Straight Arrow Connector 4"/>
          <p:cNvCxnSpPr>
            <a:stCxn id="11" idx="3"/>
            <a:endCxn id="10" idx="1"/>
          </p:cNvCxnSpPr>
          <p:nvPr/>
        </p:nvCxnSpPr>
        <p:spPr>
          <a:xfrm>
            <a:off x="2735503" y="1353896"/>
            <a:ext cx="78971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2" idx="1"/>
            <a:endCxn id="10" idx="3"/>
          </p:cNvCxnSpPr>
          <p:nvPr/>
        </p:nvCxnSpPr>
        <p:spPr>
          <a:xfrm flipH="1">
            <a:off x="5400195" y="1353895"/>
            <a:ext cx="700423"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0" idx="2"/>
            <a:endCxn id="18" idx="0"/>
          </p:cNvCxnSpPr>
          <p:nvPr/>
        </p:nvCxnSpPr>
        <p:spPr>
          <a:xfrm>
            <a:off x="4462704" y="1708726"/>
            <a:ext cx="0" cy="2663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462704" y="2684701"/>
            <a:ext cx="0" cy="2663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1785697" y="2946399"/>
            <a:ext cx="5261649" cy="4617"/>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467323" y="2951016"/>
            <a:ext cx="0" cy="2663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785697" y="2946399"/>
            <a:ext cx="0" cy="2663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7047346" y="2970258"/>
            <a:ext cx="0" cy="2663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1785697" y="3922374"/>
            <a:ext cx="0" cy="2663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7047346" y="3922374"/>
            <a:ext cx="0" cy="2663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4467323" y="3939309"/>
            <a:ext cx="0" cy="2663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999079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b="1" dirty="0" smtClean="0"/>
              <a:t>Connectional Design Report (CDR)</a:t>
            </a:r>
            <a:endParaRPr lang="zh-CN" altLang="en-US" b="1" dirty="0"/>
          </a:p>
        </p:txBody>
      </p:sp>
      <p:sp>
        <p:nvSpPr>
          <p:cNvPr id="6" name="灯片编号占位符 5"/>
          <p:cNvSpPr>
            <a:spLocks noGrp="1"/>
          </p:cNvSpPr>
          <p:nvPr>
            <p:ph type="sldNum" sz="quarter" idx="12"/>
          </p:nvPr>
        </p:nvSpPr>
        <p:spPr/>
        <p:txBody>
          <a:bodyPr/>
          <a:lstStyle/>
          <a:p>
            <a:fld id="{C973300C-797F-D148-A78D-320196FBAF04}" type="slidenum">
              <a:rPr lang="en-US" smtClean="0"/>
              <a:pPr/>
              <a:t>34</a:t>
            </a:fld>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7244" y="1060450"/>
            <a:ext cx="2906956" cy="492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6698" y="1139252"/>
            <a:ext cx="2893102" cy="484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2798" y="1299120"/>
            <a:ext cx="2766350" cy="4681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741112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0" y="75607"/>
            <a:ext cx="9110800" cy="714850"/>
          </a:xfrm>
        </p:spPr>
        <p:txBody>
          <a:bodyPr>
            <a:noAutofit/>
          </a:bodyPr>
          <a:lstStyle/>
          <a:p>
            <a:r>
              <a:rPr lang="en-US" b="1" dirty="0" smtClean="0"/>
              <a:t>Institutions Shown Interest  </a:t>
            </a:r>
            <a:endParaRPr lang="en-US" b="1" dirty="0"/>
          </a:p>
        </p:txBody>
      </p:sp>
      <p:sp>
        <p:nvSpPr>
          <p:cNvPr id="4" name="Slide Number Placeholder 3"/>
          <p:cNvSpPr>
            <a:spLocks noGrp="1"/>
          </p:cNvSpPr>
          <p:nvPr>
            <p:ph type="sldNum" sz="quarter" idx="12"/>
          </p:nvPr>
        </p:nvSpPr>
        <p:spPr/>
        <p:txBody>
          <a:bodyPr/>
          <a:lstStyle/>
          <a:p>
            <a:fld id="{C973300C-797F-D148-A78D-320196FBAF04}" type="slidenum">
              <a:rPr lang="en-US" smtClean="0"/>
              <a:t>35</a:t>
            </a:fld>
            <a:endParaRPr lang="en-US"/>
          </a:p>
        </p:txBody>
      </p:sp>
      <p:sp>
        <p:nvSpPr>
          <p:cNvPr id="7" name="内容占位符 2"/>
          <p:cNvSpPr txBox="1">
            <a:spLocks/>
          </p:cNvSpPr>
          <p:nvPr/>
        </p:nvSpPr>
        <p:spPr>
          <a:xfrm>
            <a:off x="4608001" y="866228"/>
            <a:ext cx="4511099" cy="59414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zh-CN" sz="1500" dirty="0" smtClean="0"/>
              <a:t>Stanford </a:t>
            </a:r>
            <a:r>
              <a:rPr lang="en-US" altLang="zh-CN" sz="1500" dirty="0"/>
              <a:t>University, </a:t>
            </a:r>
            <a:r>
              <a:rPr lang="en-US" altLang="zh-CN" sz="1500" dirty="0">
                <a:solidFill>
                  <a:srgbClr val="0000FF"/>
                </a:solidFill>
              </a:rPr>
              <a:t>USA</a:t>
            </a:r>
          </a:p>
          <a:p>
            <a:pPr>
              <a:lnSpc>
                <a:spcPct val="80000"/>
              </a:lnSpc>
            </a:pPr>
            <a:r>
              <a:rPr lang="en-US" altLang="zh-CN" sz="1500" dirty="0"/>
              <a:t>Wayne State University, </a:t>
            </a:r>
            <a:r>
              <a:rPr lang="en-US" altLang="zh-CN" sz="1500" dirty="0">
                <a:solidFill>
                  <a:srgbClr val="0000FF"/>
                </a:solidFill>
              </a:rPr>
              <a:t>USA</a:t>
            </a:r>
          </a:p>
          <a:p>
            <a:pPr>
              <a:lnSpc>
                <a:spcPct val="80000"/>
              </a:lnSpc>
            </a:pPr>
            <a:r>
              <a:rPr lang="en-US" altLang="zh-CN" sz="1500" dirty="0"/>
              <a:t>Carnegie Mellon University, </a:t>
            </a:r>
            <a:r>
              <a:rPr lang="en-US" altLang="zh-CN" sz="1500" dirty="0" smtClean="0">
                <a:solidFill>
                  <a:srgbClr val="0000FF"/>
                </a:solidFill>
              </a:rPr>
              <a:t>USA</a:t>
            </a:r>
          </a:p>
          <a:p>
            <a:pPr>
              <a:lnSpc>
                <a:spcPct val="80000"/>
              </a:lnSpc>
            </a:pPr>
            <a:r>
              <a:rPr lang="en-US" altLang="zh-CN" sz="1500" dirty="0" smtClean="0"/>
              <a:t>GSI </a:t>
            </a:r>
            <a:r>
              <a:rPr lang="en-US" altLang="zh-CN" sz="1500" dirty="0"/>
              <a:t>Darmstadt and Goethe University Frankfurt, </a:t>
            </a:r>
            <a:endParaRPr lang="en-US" altLang="zh-CN" sz="1500" dirty="0" smtClean="0"/>
          </a:p>
          <a:p>
            <a:pPr marL="0" indent="0">
              <a:lnSpc>
                <a:spcPct val="80000"/>
              </a:lnSpc>
              <a:buNone/>
            </a:pPr>
            <a:r>
              <a:rPr lang="en-US" altLang="zh-CN" sz="1500" dirty="0"/>
              <a:t> </a:t>
            </a:r>
            <a:r>
              <a:rPr lang="en-US" altLang="zh-CN" sz="1500" dirty="0" smtClean="0"/>
              <a:t>    </a:t>
            </a:r>
            <a:r>
              <a:rPr lang="en-US" altLang="zh-CN" sz="1500" dirty="0" smtClean="0">
                <a:solidFill>
                  <a:srgbClr val="0000FF"/>
                </a:solidFill>
              </a:rPr>
              <a:t>Germany</a:t>
            </a:r>
            <a:endParaRPr lang="zh-CN" altLang="zh-CN" sz="1500" dirty="0">
              <a:solidFill>
                <a:srgbClr val="0000FF"/>
              </a:solidFill>
            </a:endParaRPr>
          </a:p>
          <a:p>
            <a:pPr>
              <a:lnSpc>
                <a:spcPct val="80000"/>
              </a:lnSpc>
            </a:pPr>
            <a:r>
              <a:rPr lang="en-US" altLang="zh-CN" sz="1500" dirty="0"/>
              <a:t>Goethe University Frankfurt, </a:t>
            </a:r>
            <a:r>
              <a:rPr lang="en-US" altLang="zh-CN" sz="1500" dirty="0">
                <a:solidFill>
                  <a:srgbClr val="0000FF"/>
                </a:solidFill>
              </a:rPr>
              <a:t>Germany</a:t>
            </a:r>
          </a:p>
          <a:p>
            <a:pPr>
              <a:lnSpc>
                <a:spcPct val="80000"/>
              </a:lnSpc>
            </a:pPr>
            <a:r>
              <a:rPr lang="en-US" altLang="zh-CN" sz="1500" dirty="0"/>
              <a:t>GSI Darmstadt, </a:t>
            </a:r>
            <a:r>
              <a:rPr lang="en-US" altLang="zh-CN" sz="1500" dirty="0" smtClean="0">
                <a:solidFill>
                  <a:srgbClr val="0000FF"/>
                </a:solidFill>
              </a:rPr>
              <a:t>Germany</a:t>
            </a:r>
          </a:p>
          <a:p>
            <a:pPr>
              <a:lnSpc>
                <a:spcPct val="80000"/>
              </a:lnSpc>
            </a:pPr>
            <a:r>
              <a:rPr lang="en-US" altLang="zh-CN" sz="1500" dirty="0"/>
              <a:t>Johannes Gutenberg University Mainz, </a:t>
            </a:r>
            <a:r>
              <a:rPr lang="en-US" altLang="zh-CN" sz="1500" dirty="0">
                <a:solidFill>
                  <a:srgbClr val="0000FF"/>
                </a:solidFill>
              </a:rPr>
              <a:t>Germany</a:t>
            </a:r>
          </a:p>
          <a:p>
            <a:pPr>
              <a:lnSpc>
                <a:spcPct val="80000"/>
              </a:lnSpc>
            </a:pPr>
            <a:r>
              <a:rPr lang="en-US" altLang="zh-CN" sz="1500" dirty="0"/>
              <a:t>Helmholtz Institute Mainz, </a:t>
            </a:r>
            <a:r>
              <a:rPr lang="en-US" altLang="zh-CN" sz="1500" dirty="0" smtClean="0">
                <a:solidFill>
                  <a:srgbClr val="0000FF"/>
                </a:solidFill>
              </a:rPr>
              <a:t>Germany</a:t>
            </a:r>
          </a:p>
          <a:p>
            <a:pPr>
              <a:lnSpc>
                <a:spcPct val="80000"/>
              </a:lnSpc>
            </a:pPr>
            <a:r>
              <a:rPr lang="en-US" altLang="zh-CN" sz="1500" dirty="0"/>
              <a:t>LAL (IN2P3/CNRS and Paris-</a:t>
            </a:r>
            <a:r>
              <a:rPr lang="en-US" altLang="zh-CN" sz="1500" dirty="0" err="1"/>
              <a:t>Sud</a:t>
            </a:r>
            <a:r>
              <a:rPr lang="en-US" altLang="zh-CN" sz="1500" dirty="0"/>
              <a:t> University), </a:t>
            </a:r>
          </a:p>
          <a:p>
            <a:pPr marL="0" indent="0">
              <a:lnSpc>
                <a:spcPct val="80000"/>
              </a:lnSpc>
              <a:buNone/>
            </a:pPr>
            <a:r>
              <a:rPr lang="en-US" altLang="zh-CN" sz="1500" dirty="0"/>
              <a:t>     </a:t>
            </a:r>
            <a:r>
              <a:rPr lang="en-US" altLang="zh-CN" sz="1500" dirty="0" err="1"/>
              <a:t>Orsay</a:t>
            </a:r>
            <a:r>
              <a:rPr lang="en-US" altLang="zh-CN" sz="1500" dirty="0"/>
              <a:t>, </a:t>
            </a:r>
            <a:r>
              <a:rPr lang="en-US" altLang="zh-CN" sz="1500" dirty="0" smtClean="0">
                <a:solidFill>
                  <a:srgbClr val="0000FF"/>
                </a:solidFill>
              </a:rPr>
              <a:t>France</a:t>
            </a:r>
            <a:endParaRPr lang="en-US" altLang="zh-CN" sz="1500" dirty="0">
              <a:solidFill>
                <a:srgbClr val="0000FF"/>
              </a:solidFill>
            </a:endParaRPr>
          </a:p>
          <a:p>
            <a:pPr>
              <a:lnSpc>
                <a:spcPct val="80000"/>
              </a:lnSpc>
            </a:pPr>
            <a:r>
              <a:rPr lang="it-IT" altLang="zh-CN" sz="1500" dirty="0"/>
              <a:t>Sezione di Ferrara</a:t>
            </a:r>
            <a:r>
              <a:rPr lang="en-US" altLang="zh-CN" sz="1500" dirty="0"/>
              <a:t>, </a:t>
            </a:r>
            <a:r>
              <a:rPr lang="en-US" altLang="zh-CN" sz="1500" dirty="0">
                <a:solidFill>
                  <a:srgbClr val="0000FF"/>
                </a:solidFill>
              </a:rPr>
              <a:t>Italy</a:t>
            </a:r>
          </a:p>
          <a:p>
            <a:pPr>
              <a:lnSpc>
                <a:spcPct val="80000"/>
              </a:lnSpc>
            </a:pPr>
            <a:r>
              <a:rPr lang="en-US" altLang="zh-CN" sz="1500" dirty="0" err="1"/>
              <a:t>L'Istituto</a:t>
            </a:r>
            <a:r>
              <a:rPr lang="en-US" altLang="zh-CN" sz="1500" dirty="0"/>
              <a:t> di </a:t>
            </a:r>
            <a:r>
              <a:rPr lang="en-US" altLang="zh-CN" sz="1500" dirty="0" err="1"/>
              <a:t>Fisica</a:t>
            </a:r>
            <a:r>
              <a:rPr lang="en-US" altLang="zh-CN" sz="1500" dirty="0"/>
              <a:t> </a:t>
            </a:r>
            <a:r>
              <a:rPr lang="en-US" altLang="zh-CN" sz="1500" dirty="0" err="1"/>
              <a:t>Nucleare</a:t>
            </a:r>
            <a:r>
              <a:rPr lang="en-US" altLang="zh-CN" sz="1500" dirty="0"/>
              <a:t> di Torino, </a:t>
            </a:r>
            <a:r>
              <a:rPr lang="en-US" altLang="zh-CN" sz="1500" dirty="0">
                <a:solidFill>
                  <a:srgbClr val="0000FF"/>
                </a:solidFill>
              </a:rPr>
              <a:t>Italy</a:t>
            </a:r>
          </a:p>
          <a:p>
            <a:pPr>
              <a:lnSpc>
                <a:spcPct val="80000"/>
              </a:lnSpc>
            </a:pPr>
            <a:r>
              <a:rPr lang="en-US" altLang="zh-CN" sz="1500" dirty="0" err="1"/>
              <a:t>L'Istituto</a:t>
            </a:r>
            <a:r>
              <a:rPr lang="en-US" altLang="zh-CN" sz="1500" dirty="0"/>
              <a:t> di </a:t>
            </a:r>
            <a:r>
              <a:rPr lang="en-US" altLang="zh-CN" sz="1500" dirty="0" err="1"/>
              <a:t>Fisica</a:t>
            </a:r>
            <a:r>
              <a:rPr lang="en-US" altLang="zh-CN" sz="1500" dirty="0"/>
              <a:t> </a:t>
            </a:r>
            <a:r>
              <a:rPr lang="en-US" altLang="zh-CN" sz="1500" dirty="0" err="1"/>
              <a:t>Nucleare</a:t>
            </a:r>
            <a:r>
              <a:rPr lang="en-US" altLang="zh-CN" sz="1500" dirty="0"/>
              <a:t> di Firenze, </a:t>
            </a:r>
            <a:r>
              <a:rPr lang="en-US" altLang="zh-CN" sz="1500" dirty="0">
                <a:solidFill>
                  <a:srgbClr val="0000FF"/>
                </a:solidFill>
              </a:rPr>
              <a:t>Italy</a:t>
            </a:r>
          </a:p>
          <a:p>
            <a:pPr>
              <a:lnSpc>
                <a:spcPct val="80000"/>
              </a:lnSpc>
            </a:pPr>
            <a:r>
              <a:rPr lang="en-US" altLang="zh-CN" sz="1500" dirty="0" err="1"/>
              <a:t>Scuola</a:t>
            </a:r>
            <a:r>
              <a:rPr lang="en-US" altLang="zh-CN" sz="1500" dirty="0"/>
              <a:t> </a:t>
            </a:r>
            <a:r>
              <a:rPr lang="en-US" altLang="zh-CN" sz="1500" dirty="0" err="1"/>
              <a:t>Normale</a:t>
            </a:r>
            <a:r>
              <a:rPr lang="en-US" altLang="zh-CN" sz="1500" dirty="0"/>
              <a:t> </a:t>
            </a:r>
            <a:r>
              <a:rPr lang="en-US" altLang="zh-CN" sz="1500" dirty="0" err="1"/>
              <a:t>Superiore</a:t>
            </a:r>
            <a:r>
              <a:rPr lang="en-US" altLang="zh-CN" sz="1500" dirty="0"/>
              <a:t>, Pisa, </a:t>
            </a:r>
            <a:r>
              <a:rPr lang="en-US" altLang="zh-CN" sz="1500" dirty="0">
                <a:solidFill>
                  <a:srgbClr val="0000FF"/>
                </a:solidFill>
              </a:rPr>
              <a:t>Italy</a:t>
            </a:r>
          </a:p>
          <a:p>
            <a:pPr>
              <a:lnSpc>
                <a:spcPct val="80000"/>
              </a:lnSpc>
            </a:pPr>
            <a:r>
              <a:rPr lang="en-US" altLang="zh-CN" sz="1500" dirty="0" err="1" smtClean="0"/>
              <a:t>Laboratori</a:t>
            </a:r>
            <a:r>
              <a:rPr lang="en-US" altLang="zh-CN" sz="1500" dirty="0" smtClean="0"/>
              <a:t> </a:t>
            </a:r>
            <a:r>
              <a:rPr lang="en-US" altLang="zh-CN" sz="1500" dirty="0" err="1" smtClean="0"/>
              <a:t>Nazionali</a:t>
            </a:r>
            <a:r>
              <a:rPr lang="en-US" altLang="zh-CN" sz="1500" dirty="0" smtClean="0"/>
              <a:t> di </a:t>
            </a:r>
            <a:r>
              <a:rPr lang="en-US" altLang="zh-CN" sz="1500" dirty="0" err="1" smtClean="0"/>
              <a:t>Frascati</a:t>
            </a:r>
            <a:r>
              <a:rPr lang="en-US" altLang="zh-CN" sz="1500" dirty="0" smtClean="0"/>
              <a:t>, </a:t>
            </a:r>
            <a:r>
              <a:rPr lang="en-US" altLang="zh-CN" sz="1500" dirty="0" smtClean="0">
                <a:solidFill>
                  <a:srgbClr val="0000FF"/>
                </a:solidFill>
              </a:rPr>
              <a:t>Italy</a:t>
            </a:r>
          </a:p>
          <a:p>
            <a:pPr>
              <a:lnSpc>
                <a:spcPct val="80000"/>
              </a:lnSpc>
            </a:pPr>
            <a:r>
              <a:rPr lang="en-US" altLang="zh-CN" sz="1500" dirty="0" smtClean="0"/>
              <a:t>INFN, </a:t>
            </a:r>
            <a:r>
              <a:rPr lang="en-US" altLang="zh-CN" sz="1500" dirty="0" err="1" smtClean="0"/>
              <a:t>Padova</a:t>
            </a:r>
            <a:r>
              <a:rPr lang="en-US" altLang="zh-CN" sz="1500" dirty="0" smtClean="0"/>
              <a:t>, </a:t>
            </a:r>
            <a:r>
              <a:rPr lang="en-US" altLang="zh-CN" sz="1500" dirty="0" smtClean="0">
                <a:solidFill>
                  <a:srgbClr val="0000FF"/>
                </a:solidFill>
              </a:rPr>
              <a:t>Italy</a:t>
            </a:r>
          </a:p>
          <a:p>
            <a:pPr>
              <a:lnSpc>
                <a:spcPct val="80000"/>
              </a:lnSpc>
            </a:pPr>
            <a:r>
              <a:rPr lang="en-US" altLang="zh-CN" sz="1500" dirty="0" smtClean="0"/>
              <a:t>University of Pavia, Pavia, </a:t>
            </a:r>
            <a:r>
              <a:rPr lang="en-US" altLang="zh-CN" sz="1500" dirty="0" smtClean="0">
                <a:solidFill>
                  <a:srgbClr val="0000FF"/>
                </a:solidFill>
              </a:rPr>
              <a:t>Italy</a:t>
            </a:r>
          </a:p>
          <a:p>
            <a:pPr>
              <a:lnSpc>
                <a:spcPct val="80000"/>
              </a:lnSpc>
            </a:pPr>
            <a:r>
              <a:rPr lang="en-US" altLang="zh-CN" sz="1600" dirty="0" smtClean="0"/>
              <a:t>University of Parma, </a:t>
            </a:r>
            <a:r>
              <a:rPr lang="en-US" altLang="zh-CN" sz="1600" dirty="0" smtClean="0">
                <a:solidFill>
                  <a:srgbClr val="0000FF"/>
                </a:solidFill>
              </a:rPr>
              <a:t>Ital</a:t>
            </a:r>
            <a:r>
              <a:rPr lang="en-US" altLang="zh-CN" sz="1600" dirty="0" smtClean="0"/>
              <a:t>y</a:t>
            </a:r>
          </a:p>
          <a:p>
            <a:pPr>
              <a:lnSpc>
                <a:spcPct val="60000"/>
              </a:lnSpc>
            </a:pPr>
            <a:endParaRPr lang="zh-CN" altLang="en-US" sz="1600" dirty="0"/>
          </a:p>
        </p:txBody>
      </p:sp>
      <p:sp>
        <p:nvSpPr>
          <p:cNvPr id="8" name="Rectangle 7"/>
          <p:cNvSpPr/>
          <p:nvPr/>
        </p:nvSpPr>
        <p:spPr>
          <a:xfrm>
            <a:off x="104100" y="930291"/>
            <a:ext cx="2640092" cy="3785652"/>
          </a:xfrm>
          <a:prstGeom prst="rect">
            <a:avLst/>
          </a:prstGeom>
        </p:spPr>
        <p:txBody>
          <a:bodyPr wrap="square">
            <a:spAutoFit/>
          </a:bodyPr>
          <a:lstStyle/>
          <a:p>
            <a:pPr marL="285750" lvl="0" indent="-285750">
              <a:buFont typeface="Arial"/>
              <a:buChar char="•"/>
            </a:pPr>
            <a:r>
              <a:rPr lang="zh-CN" altLang="en-US" sz="1500" b="1" dirty="0" smtClean="0">
                <a:latin typeface="华文楷体"/>
                <a:ea typeface="华文楷体"/>
                <a:cs typeface="华文楷体"/>
              </a:rPr>
              <a:t>中国科学技术大学</a:t>
            </a:r>
            <a:endParaRPr lang="en-US" sz="1500" b="1" baseline="30000"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清华大学</a:t>
            </a:r>
            <a:endParaRPr lang="en-US"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北京大学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上海交通大学</a:t>
            </a:r>
            <a:endParaRPr lang="en-US" altLang="zh-CN" sz="1500" b="1" dirty="0" smtClean="0">
              <a:latin typeface="华文楷体"/>
              <a:ea typeface="华文楷体"/>
              <a:cs typeface="华文楷体"/>
            </a:endParaRPr>
          </a:p>
          <a:p>
            <a:pPr marL="285750" indent="-285750">
              <a:buFont typeface="Arial"/>
              <a:buChar char="•"/>
            </a:pPr>
            <a:r>
              <a:rPr lang="zh-CN" altLang="en-US" sz="1500" b="1" dirty="0">
                <a:latin typeface="华文楷体"/>
                <a:ea typeface="华文楷体"/>
                <a:cs typeface="华文楷体"/>
              </a:rPr>
              <a:t>复旦</a:t>
            </a:r>
            <a:r>
              <a:rPr lang="zh-CN" altLang="en-US" sz="1500" b="1" dirty="0" smtClean="0">
                <a:latin typeface="华文楷体"/>
                <a:ea typeface="华文楷体"/>
                <a:cs typeface="华文楷体"/>
              </a:rPr>
              <a:t>大学</a:t>
            </a:r>
            <a:endParaRPr lang="en-US"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山东大学</a:t>
            </a:r>
            <a:endParaRPr lang="en-US"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浙江大学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南京大学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南京师大</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南开大学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中山大学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a:latin typeface="华文楷体"/>
                <a:ea typeface="华文楷体"/>
                <a:cs typeface="华文楷体"/>
              </a:rPr>
              <a:t>高能物理研究所</a:t>
            </a:r>
            <a:endParaRPr lang="en-US" altLang="zh-CN" sz="1500" b="1" dirty="0">
              <a:latin typeface="华文楷体"/>
              <a:ea typeface="华文楷体"/>
              <a:cs typeface="华文楷体"/>
            </a:endParaRPr>
          </a:p>
          <a:p>
            <a:pPr marL="285750" lvl="0" indent="-285750">
              <a:buFont typeface="Arial"/>
              <a:buChar char="•"/>
            </a:pPr>
            <a:r>
              <a:rPr lang="zh-CN" altLang="en-US" sz="1500" b="1" dirty="0">
                <a:latin typeface="华文楷体"/>
                <a:ea typeface="华文楷体"/>
                <a:cs typeface="华文楷体"/>
              </a:rPr>
              <a:t>兰州近代物理所</a:t>
            </a:r>
            <a:endParaRPr lang="en-US" altLang="zh-CN" sz="1500" b="1" dirty="0">
              <a:latin typeface="华文楷体"/>
              <a:ea typeface="华文楷体"/>
              <a:cs typeface="华文楷体"/>
            </a:endParaRPr>
          </a:p>
          <a:p>
            <a:pPr marL="285750" lvl="0" indent="-285750">
              <a:buFont typeface="Arial"/>
              <a:buChar char="•"/>
            </a:pPr>
            <a:r>
              <a:rPr lang="zh-CN" altLang="en-US" sz="1500" b="1" dirty="0">
                <a:latin typeface="华文楷体"/>
                <a:ea typeface="华文楷体"/>
                <a:cs typeface="华文楷体"/>
              </a:rPr>
              <a:t>合肥物质</a:t>
            </a:r>
            <a:r>
              <a:rPr lang="zh-CN" altLang="en-US" sz="1500" b="1" dirty="0" smtClean="0">
                <a:latin typeface="华文楷体"/>
                <a:ea typeface="华文楷体"/>
                <a:cs typeface="华文楷体"/>
              </a:rPr>
              <a:t>研究院</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合肥同步辐射国家实验室</a:t>
            </a:r>
            <a:endParaRPr lang="en-US" sz="1500" b="1" dirty="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西安光极所</a:t>
            </a:r>
            <a:endParaRPr lang="en-US" sz="1500" b="1" dirty="0" smtClean="0">
              <a:latin typeface="华文楷体"/>
              <a:ea typeface="华文楷体"/>
              <a:cs typeface="华文楷体"/>
            </a:endParaRPr>
          </a:p>
        </p:txBody>
      </p:sp>
      <p:sp>
        <p:nvSpPr>
          <p:cNvPr id="3" name="Rectangle 2"/>
          <p:cNvSpPr/>
          <p:nvPr/>
        </p:nvSpPr>
        <p:spPr>
          <a:xfrm>
            <a:off x="31605" y="4672304"/>
            <a:ext cx="4572000" cy="1938992"/>
          </a:xfrm>
          <a:prstGeom prst="rect">
            <a:avLst/>
          </a:prstGeom>
        </p:spPr>
        <p:txBody>
          <a:bodyPr>
            <a:spAutoFit/>
          </a:bodyPr>
          <a:lstStyle/>
          <a:p>
            <a:pPr marL="285750" lvl="0" indent="-285750">
              <a:buFont typeface="Arial"/>
              <a:buChar char="•"/>
            </a:pPr>
            <a:r>
              <a:rPr lang="en-US" altLang="zh-CN" sz="1500" dirty="0"/>
              <a:t>Institute for Basic Science, </a:t>
            </a:r>
            <a:r>
              <a:rPr lang="en-US" altLang="zh-CN" sz="1500" dirty="0" err="1"/>
              <a:t>Daejeon</a:t>
            </a:r>
            <a:r>
              <a:rPr lang="en-US" altLang="zh-CN" sz="1500" dirty="0"/>
              <a:t>, </a:t>
            </a:r>
            <a:r>
              <a:rPr lang="en-US" altLang="zh-CN" sz="1500" dirty="0">
                <a:solidFill>
                  <a:srgbClr val="0000FF"/>
                </a:solidFill>
              </a:rPr>
              <a:t>Korea</a:t>
            </a:r>
          </a:p>
          <a:p>
            <a:pPr marL="285750" indent="-285750">
              <a:buFont typeface="Arial"/>
              <a:buChar char="•"/>
            </a:pPr>
            <a:r>
              <a:rPr lang="en-US" altLang="zh-CN" sz="1500" dirty="0"/>
              <a:t>T. Shevchenko National University of </a:t>
            </a:r>
            <a:r>
              <a:rPr lang="en-US" altLang="zh-CN" sz="1500" dirty="0" smtClean="0"/>
              <a:t>Kyiv, </a:t>
            </a:r>
            <a:r>
              <a:rPr lang="en-US" altLang="zh-CN" sz="1500" dirty="0">
                <a:solidFill>
                  <a:srgbClr val="0000FF"/>
                </a:solidFill>
              </a:rPr>
              <a:t>Ukraine</a:t>
            </a:r>
          </a:p>
          <a:p>
            <a:pPr marL="285750" lvl="0" indent="-285750">
              <a:buFont typeface="Arial"/>
              <a:buChar char="•"/>
            </a:pPr>
            <a:r>
              <a:rPr lang="en-US" altLang="zh-CN" sz="1500" dirty="0"/>
              <a:t>University Ljubljana and </a:t>
            </a:r>
            <a:r>
              <a:rPr lang="en-US" altLang="zh-CN" sz="1500" dirty="0" err="1"/>
              <a:t>Jozef</a:t>
            </a:r>
            <a:r>
              <a:rPr lang="en-US" altLang="zh-CN" sz="1500" dirty="0"/>
              <a:t> Stefan Institute Ljubljana, </a:t>
            </a:r>
            <a:r>
              <a:rPr lang="en-US" altLang="zh-CN" sz="1500" dirty="0">
                <a:solidFill>
                  <a:srgbClr val="0000FF"/>
                </a:solidFill>
              </a:rPr>
              <a:t>Slovenia</a:t>
            </a:r>
          </a:p>
          <a:p>
            <a:pPr marL="285750" lvl="0" indent="-285750">
              <a:buFont typeface="Arial"/>
              <a:buChar char="•"/>
            </a:pPr>
            <a:r>
              <a:rPr lang="en-US" altLang="zh-CN" sz="1500" dirty="0" err="1"/>
              <a:t>Jozef</a:t>
            </a:r>
            <a:r>
              <a:rPr lang="en-US" altLang="zh-CN" sz="1500" dirty="0"/>
              <a:t> Stefan Institute Ljubljana, </a:t>
            </a:r>
            <a:r>
              <a:rPr lang="en-US" altLang="zh-CN" sz="1500" dirty="0">
                <a:solidFill>
                  <a:srgbClr val="0000FF"/>
                </a:solidFill>
              </a:rPr>
              <a:t>Slovenia</a:t>
            </a:r>
          </a:p>
          <a:p>
            <a:pPr marL="285750" indent="-285750">
              <a:buFont typeface="Arial"/>
              <a:buChar char="•"/>
            </a:pPr>
            <a:r>
              <a:rPr lang="en-US" altLang="zh-CN" sz="1500" dirty="0"/>
              <a:t>University of Silesia, Katowice, </a:t>
            </a:r>
            <a:r>
              <a:rPr lang="en-US" altLang="zh-CN" sz="1500" dirty="0">
                <a:solidFill>
                  <a:srgbClr val="0000FF"/>
                </a:solidFill>
              </a:rPr>
              <a:t>Poland</a:t>
            </a:r>
          </a:p>
          <a:p>
            <a:pPr marL="285750" lvl="0" indent="-285750">
              <a:buFont typeface="Arial"/>
              <a:buChar char="•"/>
            </a:pPr>
            <a:r>
              <a:rPr lang="en-US" altLang="zh-CN" sz="1500" dirty="0" err="1"/>
              <a:t>Dubna</a:t>
            </a:r>
            <a:r>
              <a:rPr lang="en-US" altLang="zh-CN" sz="1500" dirty="0"/>
              <a:t>, </a:t>
            </a:r>
            <a:r>
              <a:rPr lang="en-US" altLang="zh-CN" sz="1500" dirty="0">
                <a:solidFill>
                  <a:srgbClr val="0000FF"/>
                </a:solidFill>
              </a:rPr>
              <a:t>Russia</a:t>
            </a:r>
          </a:p>
          <a:p>
            <a:pPr marL="285750" lvl="0" indent="-285750">
              <a:buFont typeface="Arial"/>
              <a:buChar char="•"/>
            </a:pPr>
            <a:r>
              <a:rPr lang="en-US" altLang="zh-CN" sz="1500" dirty="0" err="1"/>
              <a:t>Budker</a:t>
            </a:r>
            <a:r>
              <a:rPr lang="en-US" altLang="zh-CN" sz="1500" dirty="0"/>
              <a:t> Institute and Novosibirsk University, </a:t>
            </a:r>
            <a:r>
              <a:rPr lang="en-US" altLang="zh-CN" sz="1500" dirty="0">
                <a:solidFill>
                  <a:srgbClr val="0000FF"/>
                </a:solidFill>
              </a:rPr>
              <a:t>Russia</a:t>
            </a:r>
            <a:endParaRPr lang="en-US" altLang="zh-CN" sz="1500" dirty="0"/>
          </a:p>
        </p:txBody>
      </p:sp>
      <p:sp>
        <p:nvSpPr>
          <p:cNvPr id="9" name="Rectangle 8"/>
          <p:cNvSpPr/>
          <p:nvPr/>
        </p:nvSpPr>
        <p:spPr>
          <a:xfrm>
            <a:off x="2596777" y="909471"/>
            <a:ext cx="2006828" cy="4016484"/>
          </a:xfrm>
          <a:prstGeom prst="rect">
            <a:avLst/>
          </a:prstGeom>
        </p:spPr>
        <p:txBody>
          <a:bodyPr wrap="square">
            <a:spAutoFit/>
          </a:bodyPr>
          <a:lstStyle/>
          <a:p>
            <a:pPr marL="285750" lvl="0" indent="-285750">
              <a:buFont typeface="Arial"/>
              <a:buChar char="•"/>
            </a:pPr>
            <a:r>
              <a:rPr lang="zh-CN" altLang="en-US" sz="1500" b="1" dirty="0">
                <a:latin typeface="华文楷体"/>
                <a:ea typeface="华文楷体"/>
                <a:cs typeface="华文楷体"/>
              </a:rPr>
              <a:t>南华大学</a:t>
            </a:r>
            <a:endParaRPr lang="en-US" altLang="zh-CN" sz="1500" b="1" dirty="0">
              <a:latin typeface="华文楷体"/>
              <a:ea typeface="华文楷体"/>
              <a:cs typeface="华文楷体"/>
            </a:endParaRPr>
          </a:p>
          <a:p>
            <a:pPr marL="285750" lvl="0" indent="-285750">
              <a:buFont typeface="Arial"/>
              <a:buChar char="•"/>
            </a:pPr>
            <a:r>
              <a:rPr lang="zh-CN" altLang="en-US" sz="1500" b="1" dirty="0">
                <a:latin typeface="华文楷体"/>
                <a:ea typeface="华文楷体"/>
                <a:cs typeface="华文楷体"/>
              </a:rPr>
              <a:t>北京航天航空</a:t>
            </a:r>
            <a:r>
              <a:rPr lang="zh-CN" altLang="en-US" sz="1500" b="1" dirty="0" smtClean="0">
                <a:latin typeface="华文楷体"/>
                <a:ea typeface="华文楷体"/>
                <a:cs typeface="华文楷体"/>
              </a:rPr>
              <a:t>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湖南大学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湖南师大</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四川大学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河南师大</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河南科技大学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辽宁大学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广西大学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广西师大</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兰州大学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香港大学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香港中文大学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黄山学院</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a:latin typeface="华文楷体"/>
                <a:ea typeface="华文楷体"/>
                <a:cs typeface="华文楷体"/>
              </a:rPr>
              <a:t>武汉大学</a:t>
            </a:r>
            <a:endParaRPr lang="en-US" altLang="zh-CN" sz="1500" b="1" dirty="0">
              <a:latin typeface="华文楷体"/>
              <a:ea typeface="华文楷体"/>
              <a:cs typeface="华文楷体"/>
            </a:endParaRPr>
          </a:p>
          <a:p>
            <a:pPr marL="285750" lvl="0" indent="-285750">
              <a:buFont typeface="Arial"/>
              <a:buChar char="•"/>
            </a:pPr>
            <a:r>
              <a:rPr lang="zh-CN" altLang="en-US" sz="1500" b="1" dirty="0">
                <a:latin typeface="华文楷体"/>
                <a:ea typeface="华文楷体"/>
                <a:cs typeface="华文楷体"/>
              </a:rPr>
              <a:t>华中师大</a:t>
            </a:r>
            <a:endParaRPr lang="en-US" altLang="zh-CN" sz="1500" b="1" dirty="0">
              <a:latin typeface="华文楷体"/>
              <a:ea typeface="华文楷体"/>
              <a:cs typeface="华文楷体"/>
            </a:endParaRPr>
          </a:p>
          <a:p>
            <a:pPr lvl="0"/>
            <a:endParaRPr lang="en-US" sz="1500" b="1" dirty="0" smtClean="0">
              <a:latin typeface="华文楷体"/>
              <a:ea typeface="华文楷体"/>
              <a:cs typeface="华文楷体"/>
            </a:endParaRPr>
          </a:p>
        </p:txBody>
      </p:sp>
    </p:spTree>
    <p:extLst>
      <p:ext uri="{BB962C8B-B14F-4D97-AF65-F5344CB8AC3E}">
        <p14:creationId xmlns:p14="http://schemas.microsoft.com/office/powerpoint/2010/main" val="349585318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Tentative Plan</a:t>
            </a:r>
          </a:p>
        </p:txBody>
      </p:sp>
      <p:sp>
        <p:nvSpPr>
          <p:cNvPr id="5" name="Slide Number Placeholder 4"/>
          <p:cNvSpPr>
            <a:spLocks noGrp="1"/>
          </p:cNvSpPr>
          <p:nvPr>
            <p:ph type="sldNum" sz="quarter" idx="12"/>
          </p:nvPr>
        </p:nvSpPr>
        <p:spPr/>
        <p:txBody>
          <a:bodyPr/>
          <a:lstStyle/>
          <a:p>
            <a:fld id="{C973300C-797F-D148-A78D-320196FBAF04}" type="slidenum">
              <a:rPr lang="en-US" smtClean="0"/>
              <a:t>36</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599072502"/>
              </p:ext>
            </p:extLst>
          </p:nvPr>
        </p:nvGraphicFramePr>
        <p:xfrm>
          <a:off x="193027" y="1233489"/>
          <a:ext cx="8741297" cy="3215741"/>
        </p:xfrm>
        <a:graphic>
          <a:graphicData uri="http://schemas.openxmlformats.org/drawingml/2006/table">
            <a:tbl>
              <a:tblPr/>
              <a:tblGrid>
                <a:gridCol w="1791074"/>
                <a:gridCol w="463824"/>
                <a:gridCol w="463824"/>
                <a:gridCol w="463824"/>
                <a:gridCol w="463824"/>
                <a:gridCol w="463824"/>
                <a:gridCol w="463824"/>
                <a:gridCol w="463824"/>
                <a:gridCol w="463824"/>
                <a:gridCol w="463824"/>
                <a:gridCol w="485571"/>
                <a:gridCol w="470889"/>
                <a:gridCol w="627853"/>
                <a:gridCol w="620718"/>
                <a:gridCol w="570776"/>
              </a:tblGrid>
              <a:tr h="132224">
                <a:tc>
                  <a:txBody>
                    <a:bodyPr/>
                    <a:lstStyle/>
                    <a:p>
                      <a:pPr algn="ctr"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2018</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2019</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2020</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2021</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2022</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2023</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2024</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2025</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2026</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2027</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2028</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2029</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2030-</a:t>
                      </a:r>
                    </a:p>
                    <a:p>
                      <a:pPr algn="ctr" fontAlgn="b"/>
                      <a:r>
                        <a:rPr lang="en-US" sz="1400" b="1" i="0" u="none" strike="noStrike" dirty="0" smtClean="0">
                          <a:solidFill>
                            <a:srgbClr val="0000FF"/>
                          </a:solidFill>
                          <a:effectLst/>
                          <a:latin typeface="Calibri"/>
                        </a:rPr>
                        <a:t>2040</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2041-</a:t>
                      </a:r>
                    </a:p>
                    <a:p>
                      <a:pPr algn="ctr" fontAlgn="b"/>
                      <a:r>
                        <a:rPr lang="en-US" sz="1400" b="1" i="0" u="none" strike="noStrike" dirty="0" smtClean="0">
                          <a:solidFill>
                            <a:srgbClr val="0000FF"/>
                          </a:solidFill>
                          <a:effectLst/>
                          <a:latin typeface="Calibri"/>
                        </a:rPr>
                        <a:t>2042</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224">
                <a:tc>
                  <a:txBody>
                    <a:bodyPr/>
                    <a:lstStyle/>
                    <a:p>
                      <a:pPr algn="ctr" fontAlgn="b"/>
                      <a:r>
                        <a:rPr lang="en-US" sz="1800" b="1" i="0" u="none" strike="noStrike" dirty="0">
                          <a:solidFill>
                            <a:srgbClr val="3366FF"/>
                          </a:solidFill>
                          <a:effectLst/>
                          <a:latin typeface="Calibri"/>
                        </a:rPr>
                        <a:t>Form International </a:t>
                      </a:r>
                      <a:r>
                        <a:rPr lang="en-US" altLang="zh-CN" sz="1800" b="1" i="0" u="none" strike="noStrike" dirty="0" smtClean="0">
                          <a:solidFill>
                            <a:srgbClr val="3366FF"/>
                          </a:solidFill>
                          <a:effectLst/>
                          <a:latin typeface="Calibri"/>
                        </a:rPr>
                        <a:t>C</a:t>
                      </a:r>
                      <a:r>
                        <a:rPr lang="en-US" sz="1800" b="1" i="0" u="none" strike="noStrike" dirty="0" smtClean="0">
                          <a:solidFill>
                            <a:srgbClr val="3366FF"/>
                          </a:solidFill>
                          <a:effectLst/>
                          <a:latin typeface="Calibri"/>
                        </a:rPr>
                        <a:t>ollaboration</a:t>
                      </a:r>
                      <a:endParaRPr lang="en-US" sz="1800" b="1" i="0" u="none" strike="noStrike" dirty="0">
                        <a:solidFill>
                          <a:srgbClr val="3366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1EFF12"/>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224">
                <a:tc>
                  <a:txBody>
                    <a:bodyPr/>
                    <a:lstStyle/>
                    <a:p>
                      <a:pPr algn="ctr" fontAlgn="b"/>
                      <a:r>
                        <a:rPr lang="en-US" sz="1800" b="1" i="0" u="none" strike="noStrike" dirty="0">
                          <a:solidFill>
                            <a:srgbClr val="3366FF"/>
                          </a:solidFill>
                          <a:effectLst/>
                          <a:latin typeface="Calibri"/>
                        </a:rPr>
                        <a:t>Conception </a:t>
                      </a:r>
                      <a:r>
                        <a:rPr lang="en-US" sz="1800" b="1" i="0" u="none" strike="noStrike" dirty="0" smtClean="0">
                          <a:solidFill>
                            <a:srgbClr val="3366FF"/>
                          </a:solidFill>
                          <a:effectLst/>
                          <a:latin typeface="Calibri"/>
                        </a:rPr>
                        <a:t>Design Report </a:t>
                      </a:r>
                      <a:r>
                        <a:rPr lang="en-US" sz="1800" b="1" i="0" u="none" strike="noStrike" dirty="0">
                          <a:solidFill>
                            <a:srgbClr val="3366FF"/>
                          </a:solidFill>
                          <a:effectLst/>
                          <a:latin typeface="Calibri"/>
                        </a:rPr>
                        <a:t>(</a:t>
                      </a:r>
                      <a:r>
                        <a:rPr lang="en-US" sz="1800" b="1" i="0" u="none" strike="noStrike" dirty="0">
                          <a:solidFill>
                            <a:srgbClr val="FF0000"/>
                          </a:solidFill>
                          <a:effectLst/>
                          <a:latin typeface="Calibri"/>
                        </a:rPr>
                        <a:t>CDR</a:t>
                      </a:r>
                      <a:r>
                        <a:rPr lang="en-US" sz="1800" b="1" i="0" u="none" strike="noStrike" dirty="0">
                          <a:solidFill>
                            <a:srgbClr val="3366FF"/>
                          </a:solidFill>
                          <a:effectLst/>
                          <a:latin typeface="Calibri"/>
                        </a:rPr>
                        <a:t>)</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1EFF12"/>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224">
                <a:tc>
                  <a:txBody>
                    <a:bodyPr/>
                    <a:lstStyle/>
                    <a:p>
                      <a:pPr algn="ctr" fontAlgn="b"/>
                      <a:r>
                        <a:rPr lang="en-US" sz="1800" b="1" i="0" u="none" strike="noStrike" dirty="0">
                          <a:solidFill>
                            <a:srgbClr val="3366FF"/>
                          </a:solidFill>
                          <a:effectLst/>
                          <a:latin typeface="Calibri"/>
                        </a:rPr>
                        <a:t>Technical </a:t>
                      </a:r>
                      <a:r>
                        <a:rPr lang="en-US" sz="1800" b="1" i="0" u="none" strike="noStrike" dirty="0" smtClean="0">
                          <a:solidFill>
                            <a:srgbClr val="3366FF"/>
                          </a:solidFill>
                          <a:effectLst/>
                          <a:latin typeface="Calibri"/>
                        </a:rPr>
                        <a:t>Design Report </a:t>
                      </a:r>
                      <a:r>
                        <a:rPr lang="en-US" sz="1800" b="1" i="0" u="none" strike="noStrike" dirty="0">
                          <a:solidFill>
                            <a:srgbClr val="3366FF"/>
                          </a:solidFill>
                          <a:effectLst/>
                          <a:latin typeface="Calibri"/>
                        </a:rPr>
                        <a:t>(</a:t>
                      </a:r>
                      <a:r>
                        <a:rPr lang="en-US" sz="1800" b="1" i="0" u="none" strike="noStrike" dirty="0">
                          <a:solidFill>
                            <a:srgbClr val="FF0000"/>
                          </a:solidFill>
                          <a:effectLst/>
                          <a:latin typeface="Calibri"/>
                        </a:rPr>
                        <a:t>TDR</a:t>
                      </a:r>
                      <a:r>
                        <a:rPr lang="en-US" sz="1800" b="1" i="0" u="none" strike="noStrike" dirty="0">
                          <a:solidFill>
                            <a:srgbClr val="3366FF"/>
                          </a:solidFill>
                          <a:effectLst/>
                          <a:latin typeface="Calibri"/>
                        </a:rPr>
                        <a:t>)</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224">
                <a:tc>
                  <a:txBody>
                    <a:bodyPr/>
                    <a:lstStyle/>
                    <a:p>
                      <a:pPr algn="ctr" fontAlgn="b"/>
                      <a:r>
                        <a:rPr lang="en-US" sz="1800" b="1" i="0" u="none" strike="noStrike" dirty="0">
                          <a:solidFill>
                            <a:srgbClr val="3366FF"/>
                          </a:solidFill>
                          <a:effectLst/>
                          <a:latin typeface="Calibri"/>
                        </a:rPr>
                        <a:t>Construction</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224">
                <a:tc>
                  <a:txBody>
                    <a:bodyPr/>
                    <a:lstStyle/>
                    <a:p>
                      <a:pPr algn="ctr" fontAlgn="b"/>
                      <a:r>
                        <a:rPr lang="en-US" sz="1800" b="1" i="0" u="none" strike="noStrike" dirty="0" smtClean="0">
                          <a:solidFill>
                            <a:srgbClr val="3366FF"/>
                          </a:solidFill>
                          <a:effectLst/>
                          <a:latin typeface="Calibri"/>
                        </a:rPr>
                        <a:t>Commissioning </a:t>
                      </a:r>
                      <a:endParaRPr lang="en-US" sz="1800" b="1" i="0" u="none" strike="noStrike" dirty="0">
                        <a:solidFill>
                          <a:srgbClr val="3366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224">
                <a:tc>
                  <a:txBody>
                    <a:bodyPr/>
                    <a:lstStyle/>
                    <a:p>
                      <a:pPr algn="ctr" fontAlgn="b"/>
                      <a:r>
                        <a:rPr lang="en-US" sz="1800" b="1" i="0" u="none" strike="noStrike" dirty="0">
                          <a:solidFill>
                            <a:srgbClr val="3366FF"/>
                          </a:solidFill>
                          <a:effectLst/>
                          <a:latin typeface="Calibri"/>
                        </a:rPr>
                        <a:t>Upgrade</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r>
            </a:tbl>
          </a:graphicData>
        </a:graphic>
      </p:graphicFrame>
      <p:sp>
        <p:nvSpPr>
          <p:cNvPr id="7" name="TextBox 6"/>
          <p:cNvSpPr txBox="1"/>
          <p:nvPr/>
        </p:nvSpPr>
        <p:spPr>
          <a:xfrm>
            <a:off x="267537" y="5073866"/>
            <a:ext cx="8482060" cy="523220"/>
          </a:xfrm>
          <a:prstGeom prst="rect">
            <a:avLst/>
          </a:prstGeom>
          <a:noFill/>
        </p:spPr>
        <p:txBody>
          <a:bodyPr wrap="square" rtlCol="0">
            <a:spAutoFit/>
          </a:bodyPr>
          <a:lstStyle/>
          <a:p>
            <a:r>
              <a:rPr lang="en-US" sz="2800" b="1" dirty="0" smtClean="0">
                <a:solidFill>
                  <a:srgbClr val="FF0000"/>
                </a:solidFill>
                <a:sym typeface="Wingdings"/>
              </a:rPr>
              <a:t>A unique precision frontier in the world for 30  years!</a:t>
            </a:r>
            <a:r>
              <a:rPr lang="en-US" sz="2800" b="1" dirty="0" smtClean="0">
                <a:sym typeface="Wingdings"/>
              </a:rPr>
              <a:t> </a:t>
            </a:r>
            <a:r>
              <a:rPr lang="en-US" sz="2800" b="1" dirty="0" smtClean="0"/>
              <a:t>    </a:t>
            </a:r>
            <a:endParaRPr lang="en-US" sz="2800" b="1" dirty="0"/>
          </a:p>
        </p:txBody>
      </p:sp>
    </p:spTree>
    <p:extLst>
      <p:ext uri="{BB962C8B-B14F-4D97-AF65-F5344CB8AC3E}">
        <p14:creationId xmlns:p14="http://schemas.microsoft.com/office/powerpoint/2010/main" val="234949197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b="1" dirty="0" smtClean="0"/>
              <a:t>STCF in Perspective</a:t>
            </a:r>
            <a:endParaRPr lang="zh-CN" altLang="en-US" b="1" dirty="0"/>
          </a:p>
        </p:txBody>
      </p:sp>
      <p:sp>
        <p:nvSpPr>
          <p:cNvPr id="6" name="灯片编号占位符 5"/>
          <p:cNvSpPr>
            <a:spLocks noGrp="1"/>
          </p:cNvSpPr>
          <p:nvPr>
            <p:ph type="sldNum" sz="quarter" idx="12"/>
          </p:nvPr>
        </p:nvSpPr>
        <p:spPr/>
        <p:txBody>
          <a:bodyPr/>
          <a:lstStyle/>
          <a:p>
            <a:fld id="{C973300C-797F-D148-A78D-320196FBAF04}" type="slidenum">
              <a:rPr lang="en-US" smtClean="0"/>
              <a:pPr/>
              <a:t>37</a:t>
            </a:fld>
            <a:endParaRPr lang="en-US" dirty="0"/>
          </a:p>
        </p:txBody>
      </p:sp>
      <p:grpSp>
        <p:nvGrpSpPr>
          <p:cNvPr id="7" name="组合 6"/>
          <p:cNvGrpSpPr/>
          <p:nvPr/>
        </p:nvGrpSpPr>
        <p:grpSpPr>
          <a:xfrm>
            <a:off x="129927" y="911102"/>
            <a:ext cx="8885869" cy="5085752"/>
            <a:chOff x="386400" y="855886"/>
            <a:chExt cx="8885869" cy="5255186"/>
          </a:xfrm>
        </p:grpSpPr>
        <p:pic>
          <p:nvPicPr>
            <p:cNvPr id="8" name="Picture 15"/>
            <p:cNvPicPr>
              <a:picLocks noChangeAspect="1" noChangeArrowheads="1"/>
            </p:cNvPicPr>
            <p:nvPr/>
          </p:nvPicPr>
          <p:blipFill>
            <a:blip r:embed="rId3" cstate="print"/>
            <a:srcRect/>
            <a:stretch>
              <a:fillRect/>
            </a:stretch>
          </p:blipFill>
          <p:spPr bwMode="auto">
            <a:xfrm>
              <a:off x="386400" y="855886"/>
              <a:ext cx="8005015" cy="5255186"/>
            </a:xfrm>
            <a:prstGeom prst="rect">
              <a:avLst/>
            </a:prstGeom>
            <a:noFill/>
            <a:ln w="9525">
              <a:noFill/>
              <a:miter lim="800000"/>
              <a:headEnd/>
              <a:tailEnd/>
            </a:ln>
          </p:spPr>
        </p:pic>
        <p:cxnSp>
          <p:nvCxnSpPr>
            <p:cNvPr id="9" name="Straight Connector 26"/>
            <p:cNvCxnSpPr/>
            <p:nvPr/>
          </p:nvCxnSpPr>
          <p:spPr>
            <a:xfrm flipV="1">
              <a:off x="6855437" y="1351600"/>
              <a:ext cx="1158474" cy="112956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テキスト ボックス 19"/>
            <p:cNvSpPr txBox="1"/>
            <p:nvPr/>
          </p:nvSpPr>
          <p:spPr>
            <a:xfrm>
              <a:off x="6589747" y="1351600"/>
              <a:ext cx="964533" cy="369332"/>
            </a:xfrm>
            <a:prstGeom prst="rect">
              <a:avLst/>
            </a:prstGeom>
            <a:solidFill>
              <a:schemeClr val="bg1"/>
            </a:solidFill>
            <a:ln>
              <a:noFill/>
            </a:ln>
          </p:spPr>
          <p:txBody>
            <a:bodyPr wrap="square" rtlCol="0">
              <a:spAutoFit/>
            </a:bodyPr>
            <a:lstStyle/>
            <a:p>
              <a:pPr algn="ctr"/>
              <a:r>
                <a:rPr lang="en-US" altLang="ja-JP" b="1" dirty="0" smtClean="0">
                  <a:solidFill>
                    <a:srgbClr val="FF0000"/>
                  </a:solidFill>
                </a:rPr>
                <a:t>SKEKB</a:t>
              </a:r>
              <a:endParaRPr kumimoji="1" lang="ja-JP" altLang="en-US" b="1" dirty="0">
                <a:solidFill>
                  <a:srgbClr val="FF0000"/>
                </a:solidFill>
              </a:endParaRPr>
            </a:p>
          </p:txBody>
        </p:sp>
        <p:sp>
          <p:nvSpPr>
            <p:cNvPr id="11" name="Oval 3"/>
            <p:cNvSpPr/>
            <p:nvPr/>
          </p:nvSpPr>
          <p:spPr>
            <a:xfrm>
              <a:off x="7989694" y="1278896"/>
              <a:ext cx="137838" cy="14540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30"/>
            <p:cNvCxnSpPr/>
            <p:nvPr/>
          </p:nvCxnSpPr>
          <p:spPr>
            <a:xfrm flipV="1">
              <a:off x="1314085" y="3434996"/>
              <a:ext cx="6785971" cy="6282"/>
            </a:xfrm>
            <a:prstGeom prst="line">
              <a:avLst/>
            </a:prstGeom>
            <a:ln w="57150" cmpd="sng">
              <a:solidFill>
                <a:srgbClr val="FF23DA"/>
              </a:solidFill>
              <a:prstDash val="dash"/>
            </a:ln>
          </p:spPr>
          <p:style>
            <a:lnRef idx="2">
              <a:schemeClr val="accent1"/>
            </a:lnRef>
            <a:fillRef idx="0">
              <a:schemeClr val="accent1"/>
            </a:fillRef>
            <a:effectRef idx="1">
              <a:schemeClr val="accent1"/>
            </a:effectRef>
            <a:fontRef idx="minor">
              <a:schemeClr val="tx1"/>
            </a:fontRef>
          </p:style>
        </p:cxnSp>
        <p:grpSp>
          <p:nvGrpSpPr>
            <p:cNvPr id="13" name="Group 51"/>
            <p:cNvGrpSpPr/>
            <p:nvPr/>
          </p:nvGrpSpPr>
          <p:grpSpPr>
            <a:xfrm>
              <a:off x="5625471" y="3296617"/>
              <a:ext cx="1928810" cy="1828745"/>
              <a:chOff x="5948879" y="3407110"/>
              <a:chExt cx="2392843" cy="2077454"/>
            </a:xfrm>
          </p:grpSpPr>
          <p:cxnSp>
            <p:nvCxnSpPr>
              <p:cNvPr id="28" name="Straight Connector 11"/>
              <p:cNvCxnSpPr>
                <a:endCxn id="29" idx="2"/>
              </p:cNvCxnSpPr>
              <p:nvPr/>
            </p:nvCxnSpPr>
            <p:spPr>
              <a:xfrm flipV="1">
                <a:off x="6861654" y="3602589"/>
                <a:ext cx="1311740" cy="43729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29" name="5-Point Star 38"/>
              <p:cNvSpPr/>
              <p:nvPr/>
            </p:nvSpPr>
            <p:spPr>
              <a:xfrm>
                <a:off x="8133657" y="3407110"/>
                <a:ext cx="208065" cy="195479"/>
              </a:xfrm>
              <a:prstGeom prst="star5">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44"/>
              <p:cNvCxnSpPr/>
              <p:nvPr/>
            </p:nvCxnSpPr>
            <p:spPr>
              <a:xfrm flipV="1">
                <a:off x="5948879" y="3944765"/>
                <a:ext cx="912775" cy="1539799"/>
              </a:xfrm>
              <a:prstGeom prst="line">
                <a:avLst/>
              </a:prstGeom>
              <a:ln>
                <a:solidFill>
                  <a:srgbClr val="0000FF"/>
                </a:solidFill>
                <a:prstDash val="dashDot"/>
              </a:ln>
            </p:spPr>
            <p:style>
              <a:lnRef idx="2">
                <a:schemeClr val="accent1"/>
              </a:lnRef>
              <a:fillRef idx="0">
                <a:schemeClr val="accent1"/>
              </a:fillRef>
              <a:effectRef idx="1">
                <a:schemeClr val="accent1"/>
              </a:effectRef>
              <a:fontRef idx="minor">
                <a:schemeClr val="tx1"/>
              </a:fontRef>
            </p:style>
          </p:cxnSp>
          <p:sp>
            <p:nvSpPr>
              <p:cNvPr id="31" name="TextBox 45"/>
              <p:cNvSpPr txBox="1"/>
              <p:nvPr/>
            </p:nvSpPr>
            <p:spPr>
              <a:xfrm>
                <a:off x="6861654" y="4255667"/>
                <a:ext cx="941083" cy="400111"/>
              </a:xfrm>
              <a:prstGeom prst="rect">
                <a:avLst/>
              </a:prstGeom>
              <a:noFill/>
            </p:spPr>
            <p:txBody>
              <a:bodyPr wrap="none" rtlCol="0">
                <a:spAutoFit/>
              </a:bodyPr>
              <a:lstStyle/>
              <a:p>
                <a:r>
                  <a:rPr lang="en-US" sz="2000" b="1" dirty="0" smtClean="0">
                    <a:solidFill>
                      <a:srgbClr val="0000FF"/>
                    </a:solidFill>
                  </a:rPr>
                  <a:t>BEPC-II</a:t>
                </a:r>
                <a:endParaRPr lang="en-US" sz="2000" b="1" dirty="0">
                  <a:solidFill>
                    <a:srgbClr val="0000FF"/>
                  </a:solidFill>
                </a:endParaRPr>
              </a:p>
            </p:txBody>
          </p:sp>
        </p:grpSp>
        <p:grpSp>
          <p:nvGrpSpPr>
            <p:cNvPr id="14" name="Group 41"/>
            <p:cNvGrpSpPr/>
            <p:nvPr/>
          </p:nvGrpSpPr>
          <p:grpSpPr>
            <a:xfrm>
              <a:off x="3143370" y="5030381"/>
              <a:ext cx="2546599" cy="655916"/>
              <a:chOff x="3259957" y="5434194"/>
              <a:chExt cx="2910622" cy="745121"/>
            </a:xfrm>
          </p:grpSpPr>
          <p:sp>
            <p:nvSpPr>
              <p:cNvPr id="23" name="TextBox 1"/>
              <p:cNvSpPr txBox="1"/>
              <p:nvPr/>
            </p:nvSpPr>
            <p:spPr>
              <a:xfrm>
                <a:off x="3259957" y="5779205"/>
                <a:ext cx="725805" cy="400110"/>
              </a:xfrm>
              <a:prstGeom prst="rect">
                <a:avLst/>
              </a:prstGeom>
              <a:noFill/>
            </p:spPr>
            <p:txBody>
              <a:bodyPr wrap="none" rtlCol="0">
                <a:spAutoFit/>
              </a:bodyPr>
              <a:lstStyle/>
              <a:p>
                <a:r>
                  <a:rPr lang="en-US" sz="2000" b="1" dirty="0" smtClean="0">
                    <a:solidFill>
                      <a:srgbClr val="0000FF"/>
                    </a:solidFill>
                  </a:rPr>
                  <a:t>BEPC</a:t>
                </a:r>
                <a:endParaRPr lang="en-US" sz="2000" b="1" dirty="0">
                  <a:solidFill>
                    <a:srgbClr val="0000FF"/>
                  </a:solidFill>
                </a:endParaRPr>
              </a:p>
            </p:txBody>
          </p:sp>
          <p:sp>
            <p:nvSpPr>
              <p:cNvPr id="24" name="5-Point Star 23"/>
              <p:cNvSpPr/>
              <p:nvPr/>
            </p:nvSpPr>
            <p:spPr>
              <a:xfrm>
                <a:off x="5962514" y="5434194"/>
                <a:ext cx="208065" cy="195480"/>
              </a:xfrm>
              <a:prstGeom prst="star5">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5"/>
              <p:cNvCxnSpPr/>
              <p:nvPr/>
            </p:nvCxnSpPr>
            <p:spPr>
              <a:xfrm>
                <a:off x="3962970" y="5808181"/>
                <a:ext cx="989364"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26" name="5-Point Star 25"/>
              <p:cNvSpPr/>
              <p:nvPr/>
            </p:nvSpPr>
            <p:spPr>
              <a:xfrm>
                <a:off x="3767116" y="5720397"/>
                <a:ext cx="208065" cy="195480"/>
              </a:xfrm>
              <a:prstGeom prst="star5">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cxnSp>
            <p:nvCxnSpPr>
              <p:cNvPr id="27" name="Straight Connector 27"/>
              <p:cNvCxnSpPr>
                <a:endCxn id="24" idx="2"/>
              </p:cNvCxnSpPr>
              <p:nvPr/>
            </p:nvCxnSpPr>
            <p:spPr>
              <a:xfrm flipV="1">
                <a:off x="4964545" y="5629674"/>
                <a:ext cx="1037706" cy="17586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grpSp>
          <p:nvGrpSpPr>
            <p:cNvPr id="15" name="Group 52"/>
            <p:cNvGrpSpPr/>
            <p:nvPr/>
          </p:nvGrpSpPr>
          <p:grpSpPr>
            <a:xfrm>
              <a:off x="7434672" y="1955318"/>
              <a:ext cx="1584953" cy="1513377"/>
              <a:chOff x="7352485" y="1593923"/>
              <a:chExt cx="1808826" cy="1663991"/>
            </a:xfrm>
          </p:grpSpPr>
          <p:sp>
            <p:nvSpPr>
              <p:cNvPr id="20" name="5-Point Star 31"/>
              <p:cNvSpPr/>
              <p:nvPr/>
            </p:nvSpPr>
            <p:spPr>
              <a:xfrm>
                <a:off x="8934976" y="1593923"/>
                <a:ext cx="226335" cy="155419"/>
              </a:xfrm>
              <a:prstGeom prst="star5">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4"/>
              <p:cNvSpPr txBox="1"/>
              <p:nvPr/>
            </p:nvSpPr>
            <p:spPr>
              <a:xfrm>
                <a:off x="7518027" y="1926306"/>
                <a:ext cx="1070248" cy="454525"/>
              </a:xfrm>
              <a:prstGeom prst="rect">
                <a:avLst/>
              </a:prstGeom>
              <a:noFill/>
            </p:spPr>
            <p:txBody>
              <a:bodyPr wrap="square" rtlCol="0">
                <a:spAutoFit/>
              </a:bodyPr>
              <a:lstStyle/>
              <a:p>
                <a:r>
                  <a:rPr lang="en-US" sz="2000" b="1" dirty="0" smtClean="0">
                    <a:solidFill>
                      <a:srgbClr val="0000FF"/>
                    </a:solidFill>
                  </a:rPr>
                  <a:t>STCF</a:t>
                </a:r>
                <a:endParaRPr lang="en-US" sz="2000" b="1" dirty="0">
                  <a:solidFill>
                    <a:srgbClr val="0000FF"/>
                  </a:solidFill>
                </a:endParaRPr>
              </a:p>
            </p:txBody>
          </p:sp>
          <p:cxnSp>
            <p:nvCxnSpPr>
              <p:cNvPr id="22" name="Straight Connector 28"/>
              <p:cNvCxnSpPr/>
              <p:nvPr/>
            </p:nvCxnSpPr>
            <p:spPr>
              <a:xfrm flipV="1">
                <a:off x="7352485" y="1775895"/>
                <a:ext cx="1687964" cy="1482019"/>
              </a:xfrm>
              <a:prstGeom prst="line">
                <a:avLst/>
              </a:prstGeom>
              <a:ln>
                <a:solidFill>
                  <a:srgbClr val="0000FF"/>
                </a:solidFill>
                <a:prstDash val="dash"/>
              </a:ln>
            </p:spPr>
            <p:style>
              <a:lnRef idx="2">
                <a:schemeClr val="accent1"/>
              </a:lnRef>
              <a:fillRef idx="0">
                <a:schemeClr val="accent1"/>
              </a:fillRef>
              <a:effectRef idx="1">
                <a:schemeClr val="accent1"/>
              </a:effectRef>
              <a:fontRef idx="minor">
                <a:schemeClr val="tx1"/>
              </a:fontRef>
            </p:style>
          </p:cxnSp>
        </p:grpSp>
        <p:cxnSp>
          <p:nvCxnSpPr>
            <p:cNvPr id="16" name="Straight Connector 30"/>
            <p:cNvCxnSpPr/>
            <p:nvPr/>
          </p:nvCxnSpPr>
          <p:spPr>
            <a:xfrm>
              <a:off x="1245029" y="1986295"/>
              <a:ext cx="7812731" cy="7814"/>
            </a:xfrm>
            <a:prstGeom prst="line">
              <a:avLst/>
            </a:prstGeom>
            <a:ln w="57150" cmpd="sng">
              <a:solidFill>
                <a:srgbClr val="FF23DA"/>
              </a:solidFill>
              <a:prstDash val="dash"/>
            </a:ln>
          </p:spPr>
          <p:style>
            <a:lnRef idx="2">
              <a:schemeClr val="accent1"/>
            </a:lnRef>
            <a:fillRef idx="0">
              <a:schemeClr val="accent1"/>
            </a:fillRef>
            <a:effectRef idx="1">
              <a:schemeClr val="accent1"/>
            </a:effectRef>
            <a:fontRef idx="minor">
              <a:schemeClr val="tx1"/>
            </a:fontRef>
          </p:style>
        </p:cxnSp>
        <p:cxnSp>
          <p:nvCxnSpPr>
            <p:cNvPr id="17" name="直接连接符 16"/>
            <p:cNvCxnSpPr/>
            <p:nvPr/>
          </p:nvCxnSpPr>
          <p:spPr>
            <a:xfrm>
              <a:off x="8944384" y="2148632"/>
              <a:ext cx="21299" cy="3534769"/>
            </a:xfrm>
            <a:prstGeom prst="line">
              <a:avLst/>
            </a:prstGeom>
            <a:ln w="50800">
              <a:solidFill>
                <a:srgbClr val="FF33CC"/>
              </a:solidFill>
              <a:prstDash val="dash"/>
            </a:ln>
          </p:spPr>
          <p:style>
            <a:lnRef idx="2">
              <a:schemeClr val="accent1"/>
            </a:lnRef>
            <a:fillRef idx="0">
              <a:schemeClr val="accent1"/>
            </a:fillRef>
            <a:effectRef idx="1">
              <a:schemeClr val="accent1"/>
            </a:effectRef>
            <a:fontRef idx="minor">
              <a:schemeClr val="tx1"/>
            </a:fontRef>
          </p:style>
        </p:cxnSp>
        <p:sp>
          <p:nvSpPr>
            <p:cNvPr id="18" name="文本框 17"/>
            <p:cNvSpPr txBox="1"/>
            <p:nvPr/>
          </p:nvSpPr>
          <p:spPr>
            <a:xfrm>
              <a:off x="8555180" y="5633861"/>
              <a:ext cx="717089" cy="318031"/>
            </a:xfrm>
            <a:prstGeom prst="rect">
              <a:avLst/>
            </a:prstGeom>
            <a:noFill/>
          </p:spPr>
          <p:txBody>
            <a:bodyPr wrap="square" rtlCol="0">
              <a:spAutoFit/>
            </a:bodyPr>
            <a:lstStyle/>
            <a:p>
              <a:r>
                <a:rPr lang="en-US" altLang="zh-CN" sz="1400" b="1" dirty="0" smtClean="0"/>
                <a:t>2028</a:t>
              </a:r>
              <a:endParaRPr lang="zh-CN" altLang="en-US" sz="1400" b="1" dirty="0"/>
            </a:p>
          </p:txBody>
        </p:sp>
        <p:cxnSp>
          <p:nvCxnSpPr>
            <p:cNvPr id="19" name="直接连接符 18"/>
            <p:cNvCxnSpPr/>
            <p:nvPr/>
          </p:nvCxnSpPr>
          <p:spPr>
            <a:xfrm>
              <a:off x="8013911" y="5595914"/>
              <a:ext cx="951772" cy="327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7" name="文本框 36"/>
          <p:cNvSpPr txBox="1"/>
          <p:nvPr/>
        </p:nvSpPr>
        <p:spPr>
          <a:xfrm>
            <a:off x="890699" y="5820819"/>
            <a:ext cx="7408008" cy="535531"/>
          </a:xfrm>
          <a:prstGeom prst="rect">
            <a:avLst/>
          </a:prstGeom>
          <a:noFill/>
        </p:spPr>
        <p:txBody>
          <a:bodyPr wrap="square" rtlCol="0">
            <a:spAutoFit/>
          </a:bodyPr>
          <a:lstStyle/>
          <a:p>
            <a:pPr algn="ctr">
              <a:lnSpc>
                <a:spcPct val="120000"/>
              </a:lnSpc>
            </a:pPr>
            <a:r>
              <a:rPr lang="en-US" altLang="zh-CN" sz="2400" b="1" dirty="0" smtClean="0">
                <a:solidFill>
                  <a:srgbClr val="0000FF"/>
                </a:solidFill>
                <a:latin typeface="华文楷体" panose="02010600040101010101" pitchFamily="2" charset="-122"/>
                <a:ea typeface="华文楷体" panose="02010600040101010101" pitchFamily="2" charset="-122"/>
              </a:rPr>
              <a:t>A luminosity </a:t>
            </a:r>
            <a:r>
              <a:rPr lang="en-US" altLang="zh-CN" sz="24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1</a:t>
            </a:r>
            <a:r>
              <a:rPr lang="en-US" altLang="zh-CN"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10</a:t>
            </a:r>
            <a:r>
              <a:rPr lang="en-US" altLang="zh-CN" sz="2400"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35</a:t>
            </a:r>
            <a:r>
              <a:rPr lang="en-US" altLang="zh-CN"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cm</a:t>
            </a:r>
            <a:r>
              <a:rPr lang="en-US" altLang="zh-CN" sz="2400"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-2</a:t>
            </a:r>
            <a:r>
              <a:rPr lang="en-US" altLang="zh-CN"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s</a:t>
            </a:r>
            <a:r>
              <a:rPr lang="en-US" altLang="zh-CN" sz="2400"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-1</a:t>
            </a:r>
            <a:r>
              <a:rPr lang="en-US" altLang="zh-CN"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sz="2400" b="1" dirty="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at 4 </a:t>
            </a:r>
            <a:r>
              <a:rPr lang="en-US" altLang="zh-CN" sz="2400" b="1"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GeV </a:t>
            </a:r>
            <a:r>
              <a:rPr lang="zh-CN" altLang="en-US" sz="2400" b="1" dirty="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sz="2400" b="1"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at 2028 is </a:t>
            </a:r>
            <a:r>
              <a:rPr lang="en-US" altLang="zh-CN" sz="24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reasonable !! </a:t>
            </a:r>
            <a:r>
              <a:rPr lang="en-US" altLang="zh-CN" sz="2400" b="1" dirty="0" smtClean="0">
                <a:solidFill>
                  <a:srgbClr val="FF0000"/>
                </a:solidFill>
                <a:latin typeface="华文楷体" panose="02010600040101010101" pitchFamily="2" charset="-122"/>
                <a:ea typeface="华文楷体" panose="02010600040101010101" pitchFamily="2" charset="-122"/>
              </a:rPr>
              <a:t> </a:t>
            </a:r>
            <a:endParaRPr lang="zh-CN" altLang="en-US" sz="2400" b="1" dirty="0">
              <a:solidFill>
                <a:srgbClr val="FF0000"/>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54217991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b="1" dirty="0" smtClean="0"/>
              <a:t>Summary</a:t>
            </a:r>
            <a:endParaRPr lang="zh-CN" altLang="en-US" b="1" dirty="0"/>
          </a:p>
        </p:txBody>
      </p:sp>
      <p:sp>
        <p:nvSpPr>
          <p:cNvPr id="3" name="内容占位符 2"/>
          <p:cNvSpPr>
            <a:spLocks noGrp="1"/>
          </p:cNvSpPr>
          <p:nvPr>
            <p:ph idx="1"/>
          </p:nvPr>
        </p:nvSpPr>
        <p:spPr>
          <a:xfrm>
            <a:off x="372535" y="1261384"/>
            <a:ext cx="8411028" cy="4449767"/>
          </a:xfrm>
        </p:spPr>
        <p:txBody>
          <a:bodyPr>
            <a:noAutofit/>
          </a:bodyPr>
          <a:lstStyle/>
          <a:p>
            <a:r>
              <a:rPr lang="en-US" altLang="zh-CN" sz="2400" b="1" dirty="0" smtClean="0">
                <a:solidFill>
                  <a:srgbClr val="FF0000"/>
                </a:solidFill>
                <a:latin typeface="+mj-lt"/>
                <a:ea typeface="华文楷体" panose="02010600040101010101" pitchFamily="2" charset="-122"/>
                <a:sym typeface="Symbol" panose="05050102010706020507" pitchFamily="18" charset="2"/>
              </a:rPr>
              <a:t>HIEPA</a:t>
            </a:r>
            <a:r>
              <a:rPr lang="en-US" altLang="zh-CN" sz="2400" b="1" dirty="0" smtClean="0">
                <a:latin typeface="+mj-lt"/>
                <a:ea typeface="华文楷体" panose="02010600040101010101" pitchFamily="2" charset="-122"/>
                <a:sym typeface="Symbol" panose="05050102010706020507" pitchFamily="18" charset="2"/>
              </a:rPr>
              <a:t> is Super </a:t>
            </a:r>
            <a:r>
              <a:rPr lang="en-US" altLang="zh-CN" sz="2400" b="1" dirty="0" smtClean="0">
                <a:latin typeface="Symbol" charset="2"/>
                <a:ea typeface="华文楷体" panose="02010600040101010101" pitchFamily="2" charset="-122"/>
                <a:cs typeface="Symbol" charset="2"/>
                <a:sym typeface="Symbol" panose="05050102010706020507" pitchFamily="18" charset="2"/>
              </a:rPr>
              <a:t>t</a:t>
            </a:r>
            <a:r>
              <a:rPr lang="en-US" altLang="zh-CN" sz="2400" b="1" dirty="0" smtClean="0">
                <a:latin typeface="+mj-lt"/>
                <a:ea typeface="华文楷体" panose="02010600040101010101" pitchFamily="2" charset="-122"/>
                <a:sym typeface="Symbol" panose="05050102010706020507" pitchFamily="18" charset="2"/>
              </a:rPr>
              <a:t>-c Factory (</a:t>
            </a:r>
            <a:r>
              <a:rPr lang="en-US" altLang="zh-CN" sz="2400" b="1" dirty="0" smtClean="0">
                <a:solidFill>
                  <a:srgbClr val="FF0000"/>
                </a:solidFill>
                <a:latin typeface="+mj-lt"/>
                <a:ea typeface="华文楷体" panose="02010600040101010101" pitchFamily="2" charset="-122"/>
                <a:sym typeface="Symbol" panose="05050102010706020507" pitchFamily="18" charset="2"/>
              </a:rPr>
              <a:t>STCF</a:t>
            </a:r>
            <a:r>
              <a:rPr lang="en-US" altLang="zh-CN" sz="2400" b="1" dirty="0" smtClean="0">
                <a:latin typeface="+mj-lt"/>
                <a:ea typeface="华文楷体" panose="02010600040101010101" pitchFamily="2" charset="-122"/>
                <a:sym typeface="Symbol" panose="05050102010706020507" pitchFamily="18" charset="2"/>
              </a:rPr>
              <a:t>): </a:t>
            </a:r>
          </a:p>
          <a:p>
            <a:pPr marL="0" indent="0">
              <a:buNone/>
            </a:pPr>
            <a:r>
              <a:rPr lang="en-US" altLang="zh-CN" sz="2400" b="1" dirty="0">
                <a:latin typeface="+mj-lt"/>
                <a:ea typeface="华文楷体" panose="02010600040101010101" pitchFamily="2" charset="-122"/>
                <a:sym typeface="Symbol" panose="05050102010706020507" pitchFamily="18" charset="2"/>
              </a:rPr>
              <a:t> </a:t>
            </a:r>
            <a:r>
              <a:rPr lang="en-US" altLang="zh-CN" sz="2400" b="1" dirty="0" smtClean="0">
                <a:latin typeface="+mj-lt"/>
                <a:ea typeface="华文楷体" panose="02010600040101010101" pitchFamily="2" charset="-122"/>
                <a:sym typeface="Symbol" panose="05050102010706020507" pitchFamily="18" charset="2"/>
              </a:rPr>
              <a:t>    - double ring with circumference around 1000 m</a:t>
            </a:r>
          </a:p>
          <a:p>
            <a:pPr marL="0" indent="0">
              <a:buNone/>
            </a:pPr>
            <a:r>
              <a:rPr lang="en-US" altLang="zh-CN" sz="2400" b="1" dirty="0">
                <a:latin typeface="+mj-lt"/>
                <a:ea typeface="华文楷体" panose="02010600040101010101" pitchFamily="2" charset="-122"/>
                <a:sym typeface="Symbol" panose="05050102010706020507" pitchFamily="18" charset="2"/>
              </a:rPr>
              <a:t> </a:t>
            </a:r>
            <a:r>
              <a:rPr lang="en-US" altLang="zh-CN" sz="2400" b="1" dirty="0" smtClean="0">
                <a:latin typeface="+mj-lt"/>
                <a:ea typeface="华文楷体" panose="02010600040101010101" pitchFamily="2" charset="-122"/>
                <a:sym typeface="Symbol" panose="05050102010706020507" pitchFamily="18" charset="2"/>
              </a:rPr>
              <a:t>    - </a:t>
            </a:r>
            <a:r>
              <a:rPr lang="en-US" altLang="zh-CN" sz="2400" b="1" dirty="0" err="1" smtClean="0">
                <a:latin typeface="+mj-lt"/>
                <a:ea typeface="华文楷体" panose="02010600040101010101" pitchFamily="2" charset="-122"/>
                <a:sym typeface="Symbol" panose="05050102010706020507" pitchFamily="18" charset="2"/>
              </a:rPr>
              <a:t>e</a:t>
            </a:r>
            <a:r>
              <a:rPr lang="en-US" altLang="zh-CN" sz="2400" b="1" baseline="30000" dirty="0" err="1" smtClean="0">
                <a:latin typeface="+mj-lt"/>
                <a:ea typeface="华文楷体" panose="02010600040101010101" pitchFamily="2" charset="-122"/>
                <a:sym typeface="Symbol" panose="05050102010706020507" pitchFamily="18" charset="2"/>
              </a:rPr>
              <a:t>+</a:t>
            </a:r>
            <a:r>
              <a:rPr lang="en-US" altLang="zh-CN" sz="2400" b="1" dirty="0" err="1" smtClean="0">
                <a:latin typeface="+mj-lt"/>
                <a:ea typeface="华文楷体" panose="02010600040101010101" pitchFamily="2" charset="-122"/>
                <a:sym typeface="Symbol" panose="05050102010706020507" pitchFamily="18" charset="2"/>
              </a:rPr>
              <a:t>e</a:t>
            </a:r>
            <a:r>
              <a:rPr lang="en-US" altLang="zh-CN" sz="2400" b="1" baseline="30000" dirty="0" smtClean="0">
                <a:latin typeface="+mj-lt"/>
                <a:ea typeface="华文楷体" panose="02010600040101010101" pitchFamily="2" charset="-122"/>
                <a:sym typeface="Symbol" panose="05050102010706020507" pitchFamily="18" charset="2"/>
              </a:rPr>
              <a:t>- </a:t>
            </a:r>
            <a:r>
              <a:rPr lang="en-US" altLang="zh-CN" sz="2400" b="1" dirty="0" smtClean="0">
                <a:latin typeface="+mj-lt"/>
                <a:ea typeface="华文楷体" panose="02010600040101010101" pitchFamily="2" charset="-122"/>
                <a:sym typeface="Symbol" panose="05050102010706020507" pitchFamily="18" charset="2"/>
              </a:rPr>
              <a:t>collision with </a:t>
            </a:r>
            <a:r>
              <a:rPr lang="en-US" altLang="zh-CN" sz="2400" b="1" dirty="0" err="1" smtClean="0">
                <a:latin typeface="+mj-lt"/>
                <a:ea typeface="华文楷体" panose="02010600040101010101" pitchFamily="2" charset="-122"/>
                <a:sym typeface="Symbol" panose="05050102010706020507" pitchFamily="18" charset="2"/>
              </a:rPr>
              <a:t>E</a:t>
            </a:r>
            <a:r>
              <a:rPr lang="en-US" altLang="zh-CN" sz="2400" b="1" baseline="-25000" dirty="0" err="1" smtClean="0">
                <a:latin typeface="+mj-lt"/>
                <a:ea typeface="华文楷体" panose="02010600040101010101" pitchFamily="2" charset="-122"/>
                <a:sym typeface="Symbol" panose="05050102010706020507" pitchFamily="18" charset="2"/>
              </a:rPr>
              <a:t>cm</a:t>
            </a:r>
            <a:r>
              <a:rPr lang="en-US" altLang="zh-CN" sz="2400" b="1" dirty="0" smtClean="0">
                <a:latin typeface="+mj-lt"/>
                <a:ea typeface="华文楷体" panose="02010600040101010101" pitchFamily="2" charset="-122"/>
                <a:sym typeface="Symbol" panose="05050102010706020507" pitchFamily="18" charset="2"/>
              </a:rPr>
              <a:t> = 2 – 7 </a:t>
            </a:r>
            <a:r>
              <a:rPr lang="en-US" altLang="zh-CN" sz="2400" b="1" dirty="0" err="1" smtClean="0">
                <a:latin typeface="+mj-lt"/>
                <a:ea typeface="华文楷体" panose="02010600040101010101" pitchFamily="2" charset="-122"/>
                <a:sym typeface="Symbol" panose="05050102010706020507" pitchFamily="18" charset="2"/>
              </a:rPr>
              <a:t>GeV</a:t>
            </a:r>
            <a:r>
              <a:rPr lang="en-US" altLang="zh-CN" sz="2400" b="1" dirty="0" smtClean="0">
                <a:latin typeface="+mj-lt"/>
                <a:ea typeface="华文楷体" panose="02010600040101010101" pitchFamily="2" charset="-122"/>
                <a:sym typeface="Symbol" panose="05050102010706020507" pitchFamily="18" charset="2"/>
              </a:rPr>
              <a:t>, L = </a:t>
            </a:r>
            <a:r>
              <a:rPr lang="en-US" altLang="zh-CN" sz="2400" b="1" dirty="0">
                <a:latin typeface="+mj-lt"/>
                <a:ea typeface="华文楷体" panose="02010600040101010101" pitchFamily="2" charset="-122"/>
                <a:sym typeface="Symbol" panose="05050102010706020507" pitchFamily="18" charset="2"/>
              </a:rPr>
              <a:t>1</a:t>
            </a:r>
            <a:r>
              <a:rPr lang="en-US" altLang="zh-CN" sz="2400" b="1" dirty="0" smtClean="0">
                <a:latin typeface="+mj-lt"/>
                <a:ea typeface="华文楷体" panose="02010600040101010101" pitchFamily="2" charset="-122"/>
                <a:sym typeface="Symbol" panose="05050102010706020507" pitchFamily="18" charset="2"/>
              </a:rPr>
              <a:t> × 10</a:t>
            </a:r>
            <a:r>
              <a:rPr lang="en-US" altLang="zh-CN" sz="2400" b="1" baseline="30000" dirty="0" smtClean="0">
                <a:latin typeface="+mj-lt"/>
                <a:ea typeface="华文楷体" panose="02010600040101010101" pitchFamily="2" charset="-122"/>
                <a:sym typeface="Symbol" panose="05050102010706020507" pitchFamily="18" charset="2"/>
              </a:rPr>
              <a:t>35</a:t>
            </a:r>
          </a:p>
          <a:p>
            <a:pPr marL="0" indent="0">
              <a:buNone/>
            </a:pPr>
            <a:endParaRPr lang="en-US" altLang="zh-CN" sz="1000" b="1" dirty="0" smtClean="0">
              <a:latin typeface="+mj-lt"/>
              <a:ea typeface="华文楷体" panose="02010600040101010101" pitchFamily="2" charset="-122"/>
              <a:sym typeface="Symbol" panose="05050102010706020507" pitchFamily="18" charset="2"/>
            </a:endParaRPr>
          </a:p>
          <a:p>
            <a:r>
              <a:rPr lang="en-US" altLang="zh-CN" sz="2400" b="1" dirty="0" smtClean="0">
                <a:solidFill>
                  <a:srgbClr val="FF0000"/>
                </a:solidFill>
                <a:ea typeface="华文楷体" panose="02010600040101010101" pitchFamily="2" charset="-122"/>
              </a:rPr>
              <a:t>STCF</a:t>
            </a:r>
            <a:r>
              <a:rPr lang="en-US" altLang="zh-CN" sz="2400" b="1" dirty="0" smtClean="0">
                <a:ea typeface="华文楷体" panose="02010600040101010101" pitchFamily="2" charset="-122"/>
              </a:rPr>
              <a:t>: one </a:t>
            </a:r>
            <a:r>
              <a:rPr lang="en-US" altLang="zh-CN" sz="2400" b="1" dirty="0">
                <a:ea typeface="华文楷体" panose="02010600040101010101" pitchFamily="2" charset="-122"/>
              </a:rPr>
              <a:t>of the crucial </a:t>
            </a:r>
            <a:r>
              <a:rPr lang="en-US" altLang="zh-CN" sz="2400" b="1" dirty="0">
                <a:solidFill>
                  <a:srgbClr val="FF0000"/>
                </a:solidFill>
                <a:ea typeface="华文楷体" panose="02010600040101010101" pitchFamily="2" charset="-122"/>
                <a:sym typeface="Symbol" panose="05050102010706020507" pitchFamily="18" charset="2"/>
              </a:rPr>
              <a:t>precision frontier</a:t>
            </a:r>
            <a:r>
              <a:rPr lang="en-US" altLang="zh-CN" sz="2400" b="1" dirty="0">
                <a:ea typeface="华文楷体" panose="02010600040101010101" pitchFamily="2" charset="-122"/>
                <a:sym typeface="Symbol" panose="05050102010706020507" pitchFamily="18" charset="2"/>
              </a:rPr>
              <a:t> - rich of physics program, unique for physics with </a:t>
            </a:r>
            <a:r>
              <a:rPr lang="en-US" altLang="zh-CN" sz="2400" b="1" dirty="0">
                <a:solidFill>
                  <a:srgbClr val="FF0000"/>
                </a:solidFill>
                <a:ea typeface="华文楷体" panose="02010600040101010101" pitchFamily="2" charset="-122"/>
                <a:sym typeface="Symbol" panose="05050102010706020507" pitchFamily="18" charset="2"/>
              </a:rPr>
              <a:t>c</a:t>
            </a:r>
            <a:r>
              <a:rPr lang="en-US" altLang="zh-CN" sz="2400" b="1" dirty="0">
                <a:ea typeface="华文楷体" panose="02010600040101010101" pitchFamily="2" charset="-122"/>
                <a:sym typeface="Symbol" panose="05050102010706020507" pitchFamily="18" charset="2"/>
              </a:rPr>
              <a:t> quark and </a:t>
            </a:r>
            <a:r>
              <a:rPr lang="en-US" altLang="zh-CN" sz="2400" b="1" dirty="0">
                <a:solidFill>
                  <a:srgbClr val="FF0000"/>
                </a:solidFill>
                <a:latin typeface="Symbol" charset="2"/>
                <a:ea typeface="华文楷体" panose="02010600040101010101" pitchFamily="2" charset="-122"/>
                <a:cs typeface="Symbol" charset="2"/>
                <a:sym typeface="Symbol" panose="05050102010706020507" pitchFamily="18" charset="2"/>
              </a:rPr>
              <a:t>t</a:t>
            </a:r>
            <a:r>
              <a:rPr lang="en-US" altLang="zh-CN" sz="2400" b="1" dirty="0">
                <a:ea typeface="华文楷体" panose="02010600040101010101" pitchFamily="2" charset="-122"/>
                <a:sym typeface="Symbol" panose="05050102010706020507" pitchFamily="18" charset="2"/>
              </a:rPr>
              <a:t> leptons, important playground for study of </a:t>
            </a:r>
            <a:r>
              <a:rPr lang="en-US" altLang="zh-CN" sz="2400" b="1" dirty="0">
                <a:solidFill>
                  <a:srgbClr val="FF0000"/>
                </a:solidFill>
                <a:ea typeface="华文楷体" panose="02010600040101010101" pitchFamily="2" charset="-122"/>
                <a:sym typeface="Symbol" panose="05050102010706020507" pitchFamily="18" charset="2"/>
              </a:rPr>
              <a:t>QCD</a:t>
            </a:r>
            <a:r>
              <a:rPr lang="en-US" altLang="zh-CN" sz="2400" b="1" dirty="0">
                <a:ea typeface="华文楷体" panose="02010600040101010101" pitchFamily="2" charset="-122"/>
                <a:sym typeface="Symbol" panose="05050102010706020507" pitchFamily="18" charset="2"/>
              </a:rPr>
              <a:t>, </a:t>
            </a:r>
            <a:r>
              <a:rPr lang="en-US" altLang="zh-CN" sz="2400" b="1" dirty="0">
                <a:solidFill>
                  <a:srgbClr val="FF0000"/>
                </a:solidFill>
                <a:ea typeface="华文楷体" panose="02010600040101010101" pitchFamily="2" charset="-122"/>
                <a:sym typeface="Symbol" panose="05050102010706020507" pitchFamily="18" charset="2"/>
              </a:rPr>
              <a:t>exotic hadrons </a:t>
            </a:r>
            <a:r>
              <a:rPr lang="en-US" altLang="zh-CN" sz="2400" b="1" dirty="0">
                <a:ea typeface="华文楷体" panose="02010600040101010101" pitchFamily="2" charset="-122"/>
                <a:sym typeface="Symbol" panose="05050102010706020507" pitchFamily="18" charset="2"/>
              </a:rPr>
              <a:t>and search for </a:t>
            </a:r>
            <a:r>
              <a:rPr lang="en-US" altLang="zh-CN" sz="2400" b="1" dirty="0">
                <a:solidFill>
                  <a:srgbClr val="FF0000"/>
                </a:solidFill>
                <a:ea typeface="华文楷体" panose="02010600040101010101" pitchFamily="2" charset="-122"/>
                <a:sym typeface="Symbol" panose="05050102010706020507" pitchFamily="18" charset="2"/>
              </a:rPr>
              <a:t>new physics</a:t>
            </a:r>
            <a:r>
              <a:rPr lang="en-US" altLang="zh-CN" sz="2400" b="1" dirty="0">
                <a:ea typeface="华文楷体" panose="02010600040101010101" pitchFamily="2" charset="-122"/>
                <a:sym typeface="Symbol" panose="05050102010706020507" pitchFamily="18" charset="2"/>
              </a:rPr>
              <a:t>. </a:t>
            </a:r>
            <a:endParaRPr lang="en-US" altLang="zh-CN" sz="2400" b="1" dirty="0" smtClean="0">
              <a:ea typeface="华文楷体" panose="02010600040101010101" pitchFamily="2" charset="-122"/>
              <a:sym typeface="Symbol" panose="05050102010706020507" pitchFamily="18" charset="2"/>
            </a:endParaRPr>
          </a:p>
          <a:p>
            <a:pPr marL="0" indent="0">
              <a:buNone/>
            </a:pPr>
            <a:endParaRPr lang="en-US" altLang="zh-CN" sz="1000" b="1" dirty="0" smtClean="0">
              <a:ea typeface="华文楷体" panose="02010600040101010101" pitchFamily="2" charset="-122"/>
              <a:sym typeface="Symbol" panose="05050102010706020507" pitchFamily="18" charset="2"/>
            </a:endParaRPr>
          </a:p>
          <a:p>
            <a:r>
              <a:rPr lang="en-US" altLang="zh-CN" sz="2400" b="1" dirty="0" smtClean="0">
                <a:latin typeface="+mj-lt"/>
                <a:ea typeface="华文楷体" panose="02010600040101010101" pitchFamily="2" charset="-122"/>
                <a:sym typeface="Symbol" panose="05050102010706020507" pitchFamily="18" charset="2"/>
              </a:rPr>
              <a:t>We initialized about 10 M CNY (1 USD = 6.5 CYN) to start R&amp;D. </a:t>
            </a:r>
          </a:p>
          <a:p>
            <a:pPr marL="0" indent="0">
              <a:buNone/>
            </a:pPr>
            <a:endParaRPr lang="en-US" altLang="zh-CN" sz="1000" b="1" dirty="0" smtClean="0">
              <a:latin typeface="+mj-lt"/>
              <a:ea typeface="华文楷体" panose="02010600040101010101" pitchFamily="2" charset="-122"/>
              <a:sym typeface="Symbol" panose="05050102010706020507" pitchFamily="18" charset="2"/>
            </a:endParaRPr>
          </a:p>
          <a:p>
            <a:r>
              <a:rPr lang="en-US" altLang="zh-CN" sz="2400" b="1" dirty="0" smtClean="0">
                <a:latin typeface="+mj-lt"/>
                <a:ea typeface="华文楷体" panose="02010600040101010101" pitchFamily="2" charset="-122"/>
                <a:sym typeface="Symbol" panose="05050102010706020507" pitchFamily="18" charset="2"/>
              </a:rPr>
              <a:t>Int. </a:t>
            </a:r>
            <a:r>
              <a:rPr lang="en-US" altLang="zh-CN" sz="2400" b="1" dirty="0" err="1" smtClean="0">
                <a:latin typeface="+mj-lt"/>
                <a:ea typeface="华文楷体" panose="02010600040101010101" pitchFamily="2" charset="-122"/>
                <a:sym typeface="Symbol" panose="05050102010706020507" pitchFamily="18" charset="2"/>
              </a:rPr>
              <a:t>collab</a:t>
            </a:r>
            <a:r>
              <a:rPr lang="en-US" altLang="zh-CN" sz="2400" b="1" dirty="0" smtClean="0">
                <a:latin typeface="+mj-lt"/>
                <a:ea typeface="华文楷体" panose="02010600040101010101" pitchFamily="2" charset="-122"/>
                <a:sym typeface="Symbol" panose="05050102010706020507" pitchFamily="18" charset="2"/>
              </a:rPr>
              <a:t>. is essential for promoting the project</a:t>
            </a:r>
            <a:r>
              <a:rPr lang="en-US" altLang="zh-CN" sz="2400" b="1" dirty="0">
                <a:latin typeface="+mj-lt"/>
                <a:ea typeface="华文楷体" panose="02010600040101010101" pitchFamily="2" charset="-122"/>
                <a:sym typeface="Symbol" panose="05050102010706020507" pitchFamily="18" charset="2"/>
              </a:rPr>
              <a:t>.</a:t>
            </a:r>
            <a:r>
              <a:rPr lang="en-US" altLang="zh-CN" sz="2400" b="1" dirty="0" smtClean="0">
                <a:solidFill>
                  <a:srgbClr val="FF0000"/>
                </a:solidFill>
                <a:latin typeface="+mj-lt"/>
                <a:ea typeface="华文楷体" panose="02010600040101010101" pitchFamily="2" charset="-122"/>
                <a:sym typeface="Symbol" panose="05050102010706020507" pitchFamily="18" charset="2"/>
              </a:rPr>
              <a:t> </a:t>
            </a:r>
          </a:p>
        </p:txBody>
      </p:sp>
      <p:sp>
        <p:nvSpPr>
          <p:cNvPr id="6" name="灯片编号占位符 5"/>
          <p:cNvSpPr>
            <a:spLocks noGrp="1"/>
          </p:cNvSpPr>
          <p:nvPr>
            <p:ph type="sldNum" sz="quarter" idx="12"/>
          </p:nvPr>
        </p:nvSpPr>
        <p:spPr/>
        <p:txBody>
          <a:bodyPr/>
          <a:lstStyle/>
          <a:p>
            <a:fld id="{C973300C-797F-D148-A78D-320196FBAF04}" type="slidenum">
              <a:rPr lang="en-US" smtClean="0"/>
              <a:pPr/>
              <a:t>38</a:t>
            </a:fld>
            <a:endParaRPr lang="en-US" dirty="0"/>
          </a:p>
        </p:txBody>
      </p:sp>
    </p:spTree>
    <p:extLst>
      <p:ext uri="{BB962C8B-B14F-4D97-AF65-F5344CB8AC3E}">
        <p14:creationId xmlns:p14="http://schemas.microsoft.com/office/powerpoint/2010/main" val="333905919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729" y="2146594"/>
            <a:ext cx="8229600" cy="1143000"/>
          </a:xfrm>
        </p:spPr>
        <p:txBody>
          <a:bodyPr/>
          <a:lstStyle/>
          <a:p>
            <a:r>
              <a:rPr lang="en-US" dirty="0" smtClean="0"/>
              <a:t>Extra Slides</a:t>
            </a:r>
            <a:endParaRPr lang="en-US" dirty="0"/>
          </a:p>
        </p:txBody>
      </p:sp>
      <p:sp>
        <p:nvSpPr>
          <p:cNvPr id="4" name="Slide Number Placeholder 3"/>
          <p:cNvSpPr>
            <a:spLocks noGrp="1"/>
          </p:cNvSpPr>
          <p:nvPr>
            <p:ph type="sldNum" sz="quarter" idx="12"/>
          </p:nvPr>
        </p:nvSpPr>
        <p:spPr/>
        <p:txBody>
          <a:bodyPr/>
          <a:lstStyle/>
          <a:p>
            <a:fld id="{49F693F3-0443-8B4F-8F5E-C73C0ACDBBFB}" type="slidenum">
              <a:rPr lang="en-US" smtClean="0"/>
              <a:t>39</a:t>
            </a:fld>
            <a:endParaRPr lang="en-US"/>
          </a:p>
        </p:txBody>
      </p:sp>
    </p:spTree>
    <p:extLst>
      <p:ext uri="{BB962C8B-B14F-4D97-AF65-F5344CB8AC3E}">
        <p14:creationId xmlns:p14="http://schemas.microsoft.com/office/powerpoint/2010/main" val="141075221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2162"/>
          </a:xfrm>
        </p:spPr>
        <p:txBody>
          <a:bodyPr>
            <a:noAutofit/>
          </a:bodyPr>
          <a:lstStyle/>
          <a:p>
            <a:r>
              <a:rPr lang="en-US" sz="3600" b="1" dirty="0" smtClean="0">
                <a:cs typeface="Comic Sans MS"/>
              </a:rPr>
              <a:t>Forthcoming Discoveries in Particle Physics</a:t>
            </a:r>
            <a:endParaRPr lang="en-US" sz="3600" b="1" dirty="0">
              <a:cs typeface="Comic Sans MS"/>
            </a:endParaRPr>
          </a:p>
        </p:txBody>
      </p:sp>
      <p:sp>
        <p:nvSpPr>
          <p:cNvPr id="4" name="Slide Number Placeholder 3"/>
          <p:cNvSpPr>
            <a:spLocks noGrp="1"/>
          </p:cNvSpPr>
          <p:nvPr>
            <p:ph type="sldNum" sz="quarter" idx="12"/>
          </p:nvPr>
        </p:nvSpPr>
        <p:spPr/>
        <p:txBody>
          <a:bodyPr/>
          <a:lstStyle/>
          <a:p>
            <a:fld id="{679A2F6C-EB47-8E48-9100-153391A91E0C}" type="slidenum">
              <a:rPr lang="en-US" smtClean="0"/>
              <a:pPr/>
              <a:t>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701459671"/>
              </p:ext>
            </p:extLst>
          </p:nvPr>
        </p:nvGraphicFramePr>
        <p:xfrm>
          <a:off x="347289" y="949357"/>
          <a:ext cx="8458200" cy="5985147"/>
        </p:xfrm>
        <a:graphic>
          <a:graphicData uri="http://schemas.openxmlformats.org/drawingml/2006/table">
            <a:tbl>
              <a:tblPr firstRow="1" bandRow="1">
                <a:tableStyleId>{FABFCF23-3B69-468F-B69F-88F6DE6A72F2}</a:tableStyleId>
              </a:tblPr>
              <a:tblGrid>
                <a:gridCol w="2504952"/>
                <a:gridCol w="2931879"/>
                <a:gridCol w="3021369"/>
              </a:tblGrid>
              <a:tr h="455931">
                <a:tc>
                  <a:txBody>
                    <a:bodyPr/>
                    <a:lstStyle/>
                    <a:p>
                      <a:pPr algn="ctr"/>
                      <a:r>
                        <a:rPr lang="en-US" b="1" dirty="0" smtClean="0">
                          <a:latin typeface="+mj-lt"/>
                          <a:cs typeface="Comic Sans MS"/>
                        </a:rPr>
                        <a:t>Topic</a:t>
                      </a:r>
                      <a:endParaRPr lang="en-US"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latin typeface="+mj-lt"/>
                          <a:cs typeface="Comic Sans MS"/>
                        </a:rPr>
                        <a:t>Crucial measurement </a:t>
                      </a:r>
                      <a:endParaRPr lang="en-US"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latin typeface="+mj-lt"/>
                          <a:cs typeface="Comic Sans MS"/>
                        </a:rPr>
                        <a:t>Significance</a:t>
                      </a:r>
                      <a:endParaRPr lang="en-US"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72204">
                <a:tc>
                  <a:txBody>
                    <a:bodyPr/>
                    <a:lstStyle/>
                    <a:p>
                      <a:pPr algn="ctr"/>
                      <a:r>
                        <a:rPr lang="en-US" b="1" dirty="0" smtClean="0">
                          <a:solidFill>
                            <a:schemeClr val="tx1"/>
                          </a:solidFill>
                          <a:latin typeface="+mj-lt"/>
                          <a:cs typeface="Comic Sans MS"/>
                        </a:rPr>
                        <a:t>Higgs boson</a:t>
                      </a:r>
                      <a:endParaRPr lang="en-US" b="1" dirty="0">
                        <a:solidFill>
                          <a:schemeClr val="tx1"/>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latin typeface="+mj-lt"/>
                          <a:cs typeface="Comic Sans MS"/>
                        </a:rPr>
                        <a:t>M</a:t>
                      </a:r>
                      <a:r>
                        <a:rPr lang="en-US" b="1" baseline="0" dirty="0" smtClean="0">
                          <a:latin typeface="+mj-lt"/>
                          <a:cs typeface="Comic Sans MS"/>
                        </a:rPr>
                        <a:t> =125 </a:t>
                      </a:r>
                      <a:r>
                        <a:rPr lang="en-US" b="1" baseline="0" dirty="0" err="1" smtClean="0">
                          <a:latin typeface="+mj-lt"/>
                          <a:cs typeface="Comic Sans MS"/>
                        </a:rPr>
                        <a:t>GeV</a:t>
                      </a:r>
                      <a:endParaRPr lang="en-US"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solidFill>
                            <a:srgbClr val="0000FF"/>
                          </a:solidFill>
                          <a:latin typeface="+mj-lt"/>
                          <a:cs typeface="Comic Sans MS"/>
                        </a:rPr>
                        <a:t>Confirm spontaneous symmetry</a:t>
                      </a:r>
                      <a:r>
                        <a:rPr lang="en-US" sz="1400" b="1" baseline="0" dirty="0" smtClean="0">
                          <a:solidFill>
                            <a:srgbClr val="0000FF"/>
                          </a:solidFill>
                          <a:latin typeface="+mj-lt"/>
                          <a:cs typeface="Comic Sans MS"/>
                        </a:rPr>
                        <a:t> breaking in gauge theory</a:t>
                      </a:r>
                      <a:endParaRPr lang="en-US" sz="1400" b="1" dirty="0">
                        <a:solidFill>
                          <a:srgbClr val="0000FF"/>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39522">
                <a:tc>
                  <a:txBody>
                    <a:bodyPr/>
                    <a:lstStyle/>
                    <a:p>
                      <a:pPr algn="ctr"/>
                      <a:r>
                        <a:rPr lang="en-US" sz="1600" b="1" dirty="0" smtClean="0">
                          <a:solidFill>
                            <a:srgbClr val="000000"/>
                          </a:solidFill>
                          <a:latin typeface="+mj-lt"/>
                          <a:cs typeface="Comic Sans MS"/>
                        </a:rPr>
                        <a:t>Gravitational waves (</a:t>
                      </a:r>
                      <a:r>
                        <a:rPr lang="en-US" sz="1600" b="1" dirty="0" smtClean="0">
                          <a:solidFill>
                            <a:srgbClr val="FF0000"/>
                          </a:solidFill>
                          <a:latin typeface="+mj-lt"/>
                          <a:cs typeface="Comic Sans MS"/>
                        </a:rPr>
                        <a:t>Graviton</a:t>
                      </a:r>
                      <a:r>
                        <a:rPr lang="en-US" sz="1600" b="1" dirty="0" smtClean="0">
                          <a:solidFill>
                            <a:srgbClr val="000000"/>
                          </a:solidFill>
                          <a:latin typeface="+mj-lt"/>
                          <a:cs typeface="Comic Sans MS"/>
                        </a:rPr>
                        <a:t>)</a:t>
                      </a:r>
                      <a:endParaRPr lang="en-US" sz="1600" b="1" dirty="0">
                        <a:solidFill>
                          <a:srgbClr val="000000"/>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latin typeface="+mj-lt"/>
                          <a:cs typeface="Comic Sans MS"/>
                        </a:rPr>
                        <a:t>Existence</a:t>
                      </a:r>
                      <a:endParaRPr lang="en-US"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solidFill>
                            <a:srgbClr val="0000FF"/>
                          </a:solidFill>
                          <a:latin typeface="+mj-lt"/>
                          <a:cs typeface="Comic Sans MS"/>
                        </a:rPr>
                        <a:t>Support general relativity</a:t>
                      </a:r>
                      <a:endParaRPr lang="en-US" b="1" dirty="0">
                        <a:solidFill>
                          <a:srgbClr val="0000FF"/>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3089">
                <a:tc>
                  <a:txBody>
                    <a:bodyPr/>
                    <a:lstStyle/>
                    <a:p>
                      <a:pPr algn="ctr"/>
                      <a:r>
                        <a:rPr lang="en-US" sz="1400" b="1" dirty="0" err="1" smtClean="0">
                          <a:solidFill>
                            <a:srgbClr val="FF0000"/>
                          </a:solidFill>
                          <a:latin typeface="+mj-lt"/>
                          <a:cs typeface="Comic Sans MS"/>
                        </a:rPr>
                        <a:t>Glueball</a:t>
                      </a:r>
                      <a:r>
                        <a:rPr lang="en-US" sz="1400" b="1" dirty="0" smtClean="0">
                          <a:solidFill>
                            <a:srgbClr val="FF0000"/>
                          </a:solidFill>
                          <a:latin typeface="+mj-lt"/>
                          <a:cs typeface="Comic Sans MS"/>
                        </a:rPr>
                        <a:t>,</a:t>
                      </a:r>
                      <a:r>
                        <a:rPr lang="en-US" sz="1400" b="1" baseline="0" dirty="0" smtClean="0">
                          <a:solidFill>
                            <a:srgbClr val="FF0000"/>
                          </a:solidFill>
                          <a:latin typeface="+mj-lt"/>
                          <a:cs typeface="Comic Sans MS"/>
                        </a:rPr>
                        <a:t> exotic hadron</a:t>
                      </a:r>
                      <a:endParaRPr lang="en-US" sz="1400" b="1" dirty="0">
                        <a:solidFill>
                          <a:srgbClr val="FF0000"/>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latin typeface="+mj-lt"/>
                          <a:cs typeface="Comic Sans MS"/>
                        </a:rPr>
                        <a:t>Existence </a:t>
                      </a:r>
                      <a:endParaRPr lang="en-US" sz="1400"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solidFill>
                            <a:srgbClr val="0000FF"/>
                          </a:solidFill>
                          <a:latin typeface="+mj-lt"/>
                          <a:cs typeface="Comic Sans MS"/>
                        </a:rPr>
                        <a:t>QCD</a:t>
                      </a:r>
                      <a:endParaRPr lang="en-US" sz="1400" b="1" dirty="0">
                        <a:solidFill>
                          <a:srgbClr val="0000FF"/>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3089">
                <a:tc>
                  <a:txBody>
                    <a:bodyPr/>
                    <a:lstStyle/>
                    <a:p>
                      <a:pPr algn="ctr"/>
                      <a:r>
                        <a:rPr lang="en-US" sz="1400" b="1" dirty="0" smtClean="0">
                          <a:solidFill>
                            <a:srgbClr val="FF0000"/>
                          </a:solidFill>
                          <a:latin typeface="+mj-lt"/>
                          <a:cs typeface="Comic Sans MS"/>
                        </a:rPr>
                        <a:t>Dark matter </a:t>
                      </a:r>
                      <a:endParaRPr lang="en-US" sz="1400" b="1" dirty="0">
                        <a:solidFill>
                          <a:srgbClr val="FF0000"/>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latin typeface="+mj-lt"/>
                          <a:cs typeface="Comic Sans MS"/>
                        </a:rPr>
                        <a:t>Existence</a:t>
                      </a:r>
                      <a:endParaRPr lang="en-US" sz="1400"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solidFill>
                            <a:srgbClr val="0000FF"/>
                          </a:solidFill>
                          <a:latin typeface="+mj-lt"/>
                          <a:cs typeface="Comic Sans MS"/>
                        </a:rPr>
                        <a:t>Missing mass in the universe</a:t>
                      </a:r>
                      <a:endParaRPr lang="en-US" sz="1400" b="1" dirty="0">
                        <a:solidFill>
                          <a:srgbClr val="0000FF"/>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03909">
                <a:tc>
                  <a:txBody>
                    <a:bodyPr/>
                    <a:lstStyle/>
                    <a:p>
                      <a:pPr algn="ctr"/>
                      <a:r>
                        <a:rPr lang="en-US" sz="1600" b="1" dirty="0" smtClean="0">
                          <a:solidFill>
                            <a:srgbClr val="FF0000"/>
                          </a:solidFill>
                          <a:latin typeface="+mj-lt"/>
                          <a:cs typeface="Comic Sans MS"/>
                        </a:rPr>
                        <a:t>Antimatter</a:t>
                      </a:r>
                      <a:endParaRPr lang="en-US" sz="1600" b="1" dirty="0">
                        <a:solidFill>
                          <a:srgbClr val="FF0000"/>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latin typeface="+mj-lt"/>
                          <a:cs typeface="Comic Sans MS"/>
                        </a:rPr>
                        <a:t>Existence </a:t>
                      </a:r>
                      <a:endParaRPr lang="en-US"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solidFill>
                            <a:srgbClr val="0000FF"/>
                          </a:solidFill>
                          <a:latin typeface="+mj-lt"/>
                          <a:cs typeface="Comic Sans MS"/>
                        </a:rPr>
                        <a:t>Baryon number asymmetry</a:t>
                      </a:r>
                      <a:r>
                        <a:rPr lang="en-US" sz="1400" b="1" baseline="0" dirty="0" smtClean="0">
                          <a:solidFill>
                            <a:srgbClr val="0000FF"/>
                          </a:solidFill>
                          <a:latin typeface="+mj-lt"/>
                          <a:cs typeface="Comic Sans MS"/>
                        </a:rPr>
                        <a:t> </a:t>
                      </a:r>
                      <a:endParaRPr lang="en-US" sz="1400" b="1" dirty="0">
                        <a:solidFill>
                          <a:srgbClr val="0000FF"/>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39522">
                <a:tc>
                  <a:txBody>
                    <a:bodyPr/>
                    <a:lstStyle/>
                    <a:p>
                      <a:pPr algn="ctr"/>
                      <a:r>
                        <a:rPr lang="en-US" sz="1600" b="1" dirty="0" smtClean="0">
                          <a:solidFill>
                            <a:srgbClr val="FF0000"/>
                          </a:solidFill>
                          <a:latin typeface="+mj-lt"/>
                          <a:cs typeface="Comic Sans MS"/>
                        </a:rPr>
                        <a:t>Neutrino</a:t>
                      </a:r>
                      <a:r>
                        <a:rPr lang="en-US" sz="1600" b="1" baseline="0" dirty="0" smtClean="0">
                          <a:solidFill>
                            <a:srgbClr val="FF0000"/>
                          </a:solidFill>
                          <a:latin typeface="+mj-lt"/>
                          <a:cs typeface="Comic Sans MS"/>
                        </a:rPr>
                        <a:t> </a:t>
                      </a:r>
                      <a:r>
                        <a:rPr lang="en-US" sz="1600" b="1" kern="1200" baseline="0" dirty="0" smtClean="0">
                          <a:solidFill>
                            <a:schemeClr val="tx1"/>
                          </a:solidFill>
                          <a:latin typeface="+mn-lt"/>
                          <a:ea typeface="+mn-ea"/>
                          <a:cs typeface="Comic Sans MS"/>
                        </a:rPr>
                        <a:t>oscillation and </a:t>
                      </a:r>
                      <a:r>
                        <a:rPr lang="en-US" sz="1600" b="1" baseline="0" dirty="0" smtClean="0">
                          <a:solidFill>
                            <a:srgbClr val="FF0000"/>
                          </a:solidFill>
                          <a:latin typeface="+mj-lt"/>
                          <a:cs typeface="Comic Sans MS"/>
                        </a:rPr>
                        <a:t>mass </a:t>
                      </a:r>
                      <a:endParaRPr lang="en-US" sz="1600" b="1" dirty="0">
                        <a:solidFill>
                          <a:schemeClr val="tx1"/>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latin typeface="+mj-lt"/>
                          <a:cs typeface="Comic Sans MS"/>
                        </a:rPr>
                        <a:t>M &lt; 1 </a:t>
                      </a:r>
                      <a:r>
                        <a:rPr lang="en-US" b="1" dirty="0" err="1" smtClean="0">
                          <a:latin typeface="+mj-lt"/>
                          <a:cs typeface="Comic Sans MS"/>
                        </a:rPr>
                        <a:t>eV</a:t>
                      </a:r>
                      <a:endParaRPr lang="en-US"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solidFill>
                            <a:srgbClr val="0000FF"/>
                          </a:solidFill>
                          <a:latin typeface="+mj-lt"/>
                          <a:cs typeface="Comic Sans MS"/>
                        </a:rPr>
                        <a:t>Structure of GUTs. Eventual</a:t>
                      </a:r>
                      <a:r>
                        <a:rPr lang="en-US" sz="1400" b="1" baseline="0" dirty="0" smtClean="0">
                          <a:solidFill>
                            <a:srgbClr val="0000FF"/>
                          </a:solidFill>
                          <a:latin typeface="+mj-lt"/>
                          <a:cs typeface="Comic Sans MS"/>
                        </a:rPr>
                        <a:t> fate of the universe</a:t>
                      </a:r>
                      <a:endParaRPr lang="en-US" sz="1400" b="1" dirty="0">
                        <a:solidFill>
                          <a:srgbClr val="0000FF"/>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11087">
                <a:tc>
                  <a:txBody>
                    <a:bodyPr/>
                    <a:lstStyle/>
                    <a:p>
                      <a:pPr algn="ctr"/>
                      <a:r>
                        <a:rPr lang="en-US" b="1" dirty="0" smtClean="0">
                          <a:solidFill>
                            <a:srgbClr val="FF0000"/>
                          </a:solidFill>
                          <a:latin typeface="+mj-lt"/>
                          <a:cs typeface="Comic Sans MS"/>
                        </a:rPr>
                        <a:t>Proton decay</a:t>
                      </a:r>
                      <a:endParaRPr lang="en-US" b="1" dirty="0">
                        <a:solidFill>
                          <a:srgbClr val="FF0000"/>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latin typeface="+mj-lt"/>
                          <a:cs typeface="Symbol" charset="2"/>
                        </a:rPr>
                        <a:t>t</a:t>
                      </a:r>
                      <a:r>
                        <a:rPr lang="en-US" b="1" baseline="0" dirty="0" smtClean="0">
                          <a:latin typeface="+mj-lt"/>
                          <a:cs typeface="Comic Sans MS"/>
                        </a:rPr>
                        <a:t> </a:t>
                      </a:r>
                      <a:r>
                        <a:rPr lang="en-US" b="1" dirty="0" smtClean="0">
                          <a:latin typeface="+mj-lt"/>
                          <a:cs typeface="Comic Sans MS"/>
                        </a:rPr>
                        <a:t>&gt; 1.67x10</a:t>
                      </a:r>
                      <a:r>
                        <a:rPr lang="en-US" b="1" baseline="30000" dirty="0" smtClean="0">
                          <a:latin typeface="+mj-lt"/>
                          <a:cs typeface="Comic Sans MS"/>
                        </a:rPr>
                        <a:t>34</a:t>
                      </a:r>
                      <a:r>
                        <a:rPr lang="en-US" b="1" baseline="0" dirty="0" smtClean="0">
                          <a:latin typeface="+mj-lt"/>
                          <a:cs typeface="Comic Sans MS"/>
                        </a:rPr>
                        <a:t> years</a:t>
                      </a:r>
                      <a:endParaRPr lang="en-US"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smtClean="0">
                          <a:solidFill>
                            <a:srgbClr val="0000FF"/>
                          </a:solidFill>
                          <a:latin typeface="+mj-lt"/>
                          <a:cs typeface="Comic Sans MS"/>
                        </a:rPr>
                        <a:t>Evidence for validity</a:t>
                      </a:r>
                      <a:r>
                        <a:rPr lang="en-US" sz="1600" b="1" baseline="0" dirty="0" smtClean="0">
                          <a:solidFill>
                            <a:srgbClr val="0000FF"/>
                          </a:solidFill>
                          <a:latin typeface="+mj-lt"/>
                          <a:cs typeface="Comic Sans MS"/>
                        </a:rPr>
                        <a:t> of GUTs</a:t>
                      </a:r>
                      <a:endParaRPr lang="en-US" sz="1600" b="1" dirty="0" smtClean="0">
                        <a:solidFill>
                          <a:srgbClr val="0000FF"/>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06840">
                <a:tc>
                  <a:txBody>
                    <a:bodyPr/>
                    <a:lstStyle/>
                    <a:p>
                      <a:pPr algn="ctr"/>
                      <a:r>
                        <a:rPr lang="en-US" b="1" dirty="0" smtClean="0">
                          <a:solidFill>
                            <a:srgbClr val="FF0000"/>
                          </a:solidFill>
                          <a:latin typeface="+mj-lt"/>
                          <a:cs typeface="Comic Sans MS"/>
                        </a:rPr>
                        <a:t>Magnetic monopole</a:t>
                      </a:r>
                      <a:endParaRPr lang="en-US" b="1" dirty="0">
                        <a:solidFill>
                          <a:srgbClr val="FF0000"/>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dirty="0" smtClean="0">
                          <a:latin typeface="+mj-lt"/>
                          <a:cs typeface="Comic Sans MS"/>
                        </a:rPr>
                        <a:t>Existence, mass, electric charge</a:t>
                      </a:r>
                      <a:endParaRPr lang="en-US" sz="1600"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smtClean="0">
                          <a:solidFill>
                            <a:srgbClr val="0000FF"/>
                          </a:solidFill>
                          <a:latin typeface="+mj-lt"/>
                          <a:cs typeface="Comic Sans MS"/>
                        </a:rPr>
                        <a:t>Electric and</a:t>
                      </a:r>
                      <a:r>
                        <a:rPr lang="en-US" sz="1200" b="1" baseline="0" dirty="0" smtClean="0">
                          <a:solidFill>
                            <a:srgbClr val="0000FF"/>
                          </a:solidFill>
                          <a:latin typeface="+mj-lt"/>
                          <a:cs typeface="Comic Sans MS"/>
                        </a:rPr>
                        <a:t> magnetic charge symmetry predicted by Dirac. Structure of gauge field configuration</a:t>
                      </a:r>
                      <a:endParaRPr lang="en-US" sz="1200" b="1" dirty="0">
                        <a:solidFill>
                          <a:srgbClr val="0000FF"/>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17012">
                <a:tc>
                  <a:txBody>
                    <a:bodyPr/>
                    <a:lstStyle/>
                    <a:p>
                      <a:pPr algn="ctr"/>
                      <a:r>
                        <a:rPr lang="en-US" sz="1400" b="1" dirty="0" smtClean="0">
                          <a:solidFill>
                            <a:srgbClr val="FF0000"/>
                          </a:solidFill>
                          <a:latin typeface="+mj-lt"/>
                          <a:cs typeface="Comic Sans MS"/>
                        </a:rPr>
                        <a:t>Fractionally</a:t>
                      </a:r>
                      <a:r>
                        <a:rPr lang="en-US" sz="1400" b="1" baseline="0" dirty="0" smtClean="0">
                          <a:solidFill>
                            <a:srgbClr val="FF0000"/>
                          </a:solidFill>
                          <a:latin typeface="+mj-lt"/>
                          <a:cs typeface="Comic Sans MS"/>
                        </a:rPr>
                        <a:t> charged particle</a:t>
                      </a:r>
                      <a:endParaRPr lang="en-US" sz="1400" b="1" dirty="0">
                        <a:solidFill>
                          <a:srgbClr val="FF0000"/>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latin typeface="+mj-lt"/>
                          <a:cs typeface="Comic Sans MS"/>
                        </a:rPr>
                        <a:t>Existence</a:t>
                      </a:r>
                      <a:endParaRPr lang="en-US"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solidFill>
                            <a:srgbClr val="0000FF"/>
                          </a:solidFill>
                          <a:latin typeface="+mj-lt"/>
                          <a:cs typeface="Comic Sans MS"/>
                        </a:rPr>
                        <a:t>Would confuse all current prejudice</a:t>
                      </a:r>
                      <a:endParaRPr lang="en-US" sz="1400" b="1" dirty="0">
                        <a:solidFill>
                          <a:srgbClr val="0000FF"/>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20738">
                <a:tc>
                  <a:txBody>
                    <a:bodyPr/>
                    <a:lstStyle/>
                    <a:p>
                      <a:pPr algn="ctr"/>
                      <a:r>
                        <a:rPr lang="en-US" sz="1600" b="1" dirty="0" smtClean="0">
                          <a:solidFill>
                            <a:srgbClr val="FF0000"/>
                          </a:solidFill>
                          <a:latin typeface="+mj-lt"/>
                          <a:cs typeface="Comic Sans MS"/>
                        </a:rPr>
                        <a:t>Super-symmetric particles</a:t>
                      </a:r>
                      <a:endParaRPr lang="en-US" sz="1600" b="1" dirty="0">
                        <a:solidFill>
                          <a:srgbClr val="FF0000"/>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latin typeface="+mj-lt"/>
                          <a:cs typeface="Comic Sans MS"/>
                        </a:rPr>
                        <a:t>Existence, M &gt; 1 </a:t>
                      </a:r>
                      <a:r>
                        <a:rPr lang="en-US" b="1" dirty="0" err="1" smtClean="0">
                          <a:latin typeface="+mj-lt"/>
                          <a:cs typeface="Comic Sans MS"/>
                        </a:rPr>
                        <a:t>TeV</a:t>
                      </a:r>
                      <a:endParaRPr lang="en-US"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0000FF"/>
                          </a:solidFill>
                          <a:latin typeface="+mj-lt"/>
                          <a:cs typeface="Comic Sans MS"/>
                        </a:rPr>
                        <a:t>Hope of understanding gravity</a:t>
                      </a:r>
                      <a:endParaRPr lang="en-US" sz="1600" b="1" dirty="0">
                        <a:solidFill>
                          <a:srgbClr val="0000FF"/>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72204">
                <a:tc>
                  <a:txBody>
                    <a:bodyPr/>
                    <a:lstStyle/>
                    <a:p>
                      <a:pPr algn="ctr"/>
                      <a:r>
                        <a:rPr lang="en-US" sz="1800" b="1" dirty="0" smtClean="0">
                          <a:solidFill>
                            <a:srgbClr val="FF0000"/>
                          </a:solidFill>
                          <a:latin typeface="+mj-lt"/>
                          <a:cs typeface="Comic Sans MS"/>
                        </a:rPr>
                        <a:t>Extra dimension </a:t>
                      </a:r>
                      <a:endParaRPr lang="en-US" sz="1800" b="1" dirty="0">
                        <a:solidFill>
                          <a:srgbClr val="FF0000"/>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latin typeface="+mj-lt"/>
                          <a:cs typeface="Comic Sans MS"/>
                        </a:rPr>
                        <a:t>Existence, Heavy W/Z like particle, graviton, microscopic</a:t>
                      </a:r>
                      <a:r>
                        <a:rPr lang="en-US" sz="1400" b="1" baseline="0" dirty="0" smtClean="0">
                          <a:latin typeface="+mj-lt"/>
                          <a:cs typeface="Comic Sans MS"/>
                        </a:rPr>
                        <a:t> black hole</a:t>
                      </a:r>
                      <a:endParaRPr lang="en-US" sz="1400"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solidFill>
                            <a:srgbClr val="0000FF"/>
                          </a:solidFill>
                          <a:latin typeface="+mj-lt"/>
                          <a:cs typeface="Comic Sans MS"/>
                        </a:rPr>
                        <a:t>Hierarchy</a:t>
                      </a:r>
                      <a:r>
                        <a:rPr lang="en-US" b="1" baseline="0" dirty="0" smtClean="0">
                          <a:solidFill>
                            <a:srgbClr val="0000FF"/>
                          </a:solidFill>
                          <a:latin typeface="+mj-lt"/>
                          <a:cs typeface="Comic Sans MS"/>
                        </a:rPr>
                        <a:t> problem</a:t>
                      </a:r>
                      <a:endParaRPr lang="en-US" b="1" dirty="0">
                        <a:solidFill>
                          <a:srgbClr val="0000FF"/>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Oval 5"/>
          <p:cNvSpPr/>
          <p:nvPr/>
        </p:nvSpPr>
        <p:spPr>
          <a:xfrm>
            <a:off x="673100" y="2515552"/>
            <a:ext cx="1892300" cy="505715"/>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00269" y="6434544"/>
            <a:ext cx="8806768" cy="461665"/>
          </a:xfrm>
          <a:prstGeom prst="rect">
            <a:avLst/>
          </a:prstGeom>
          <a:solidFill>
            <a:srgbClr val="FFFF00"/>
          </a:solidFill>
        </p:spPr>
        <p:txBody>
          <a:bodyPr wrap="none" rtlCol="0">
            <a:spAutoFit/>
          </a:bodyPr>
          <a:lstStyle/>
          <a:p>
            <a:r>
              <a:rPr lang="en-US" sz="2400" dirty="0" smtClean="0"/>
              <a:t>Is </a:t>
            </a:r>
            <a:r>
              <a:rPr lang="en-US" sz="2400" dirty="0"/>
              <a:t>there any, beside </a:t>
            </a:r>
            <a:r>
              <a:rPr lang="en-US" sz="2400" dirty="0" smtClean="0"/>
              <a:t>STCF, </a:t>
            </a:r>
            <a:r>
              <a:rPr lang="en-US" sz="2400" dirty="0"/>
              <a:t>better facility to search for exotic </a:t>
            </a:r>
            <a:r>
              <a:rPr lang="en-US" sz="2400" dirty="0" smtClean="0"/>
              <a:t>hadrons? </a:t>
            </a:r>
            <a:endParaRPr lang="en-US" sz="2400" dirty="0"/>
          </a:p>
        </p:txBody>
      </p:sp>
    </p:spTree>
    <p:extLst>
      <p:ext uri="{BB962C8B-B14F-4D97-AF65-F5344CB8AC3E}">
        <p14:creationId xmlns:p14="http://schemas.microsoft.com/office/powerpoint/2010/main" val="22313386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solidFill>
                  <a:srgbClr val="FF0000"/>
                </a:solidFill>
              </a:rPr>
              <a:t>S</a:t>
            </a:r>
            <a:r>
              <a:rPr lang="en-US" sz="3600" b="1" dirty="0" smtClean="0"/>
              <a:t>uper </a:t>
            </a:r>
            <a:r>
              <a:rPr lang="en-US" sz="3600" b="1" dirty="0">
                <a:solidFill>
                  <a:srgbClr val="FF0000"/>
                </a:solidFill>
              </a:rPr>
              <a:t>T</a:t>
            </a:r>
            <a:r>
              <a:rPr lang="en-US" sz="3600" b="1" dirty="0" smtClean="0"/>
              <a:t>au </a:t>
            </a:r>
            <a:r>
              <a:rPr lang="en-US" sz="3600" b="1" dirty="0" smtClean="0">
                <a:solidFill>
                  <a:srgbClr val="FF0000"/>
                </a:solidFill>
              </a:rPr>
              <a:t>C</a:t>
            </a:r>
            <a:r>
              <a:rPr lang="en-US" sz="3600" b="1" dirty="0" smtClean="0"/>
              <a:t>harm </a:t>
            </a:r>
            <a:r>
              <a:rPr lang="en-US" sz="3600" b="1" dirty="0" smtClean="0">
                <a:solidFill>
                  <a:srgbClr val="FF0000"/>
                </a:solidFill>
              </a:rPr>
              <a:t>F</a:t>
            </a:r>
            <a:r>
              <a:rPr lang="en-US" sz="3600" b="1" dirty="0" smtClean="0"/>
              <a:t>actory(</a:t>
            </a:r>
            <a:r>
              <a:rPr lang="en-US" sz="3600" b="1" dirty="0" smtClean="0">
                <a:solidFill>
                  <a:srgbClr val="FF0000"/>
                </a:solidFill>
              </a:rPr>
              <a:t>STCF</a:t>
            </a:r>
            <a:r>
              <a:rPr lang="en-US" sz="3600" b="1" dirty="0" smtClean="0"/>
              <a:t>): </a:t>
            </a:r>
            <a:br>
              <a:rPr lang="en-US" sz="3600" b="1" dirty="0" smtClean="0"/>
            </a:br>
            <a:r>
              <a:rPr lang="en-US" sz="3600" b="1" dirty="0" smtClean="0"/>
              <a:t>A </a:t>
            </a:r>
            <a:r>
              <a:rPr lang="en-US" sz="3600" b="1" dirty="0"/>
              <a:t>Precision </a:t>
            </a:r>
            <a:r>
              <a:rPr lang="en-US" sz="3600" b="1" dirty="0" smtClean="0"/>
              <a:t>Frontier for Particle Physics  </a:t>
            </a:r>
            <a:endParaRPr lang="en-US" sz="3600" b="1" dirty="0"/>
          </a:p>
        </p:txBody>
      </p:sp>
      <p:sp>
        <p:nvSpPr>
          <p:cNvPr id="4" name="Slide Number Placeholder 3"/>
          <p:cNvSpPr>
            <a:spLocks noGrp="1"/>
          </p:cNvSpPr>
          <p:nvPr>
            <p:ph type="sldNum" sz="quarter" idx="12"/>
          </p:nvPr>
        </p:nvSpPr>
        <p:spPr/>
        <p:txBody>
          <a:bodyPr/>
          <a:lstStyle/>
          <a:p>
            <a:fld id="{C973300C-797F-D148-A78D-320196FBAF04}" type="slidenum">
              <a:rPr lang="en-US" smtClean="0"/>
              <a:t>40</a:t>
            </a:fld>
            <a:endParaRPr lang="en-US"/>
          </a:p>
        </p:txBody>
      </p:sp>
      <p:sp>
        <p:nvSpPr>
          <p:cNvPr id="3" name="TextBox 2"/>
          <p:cNvSpPr txBox="1"/>
          <p:nvPr/>
        </p:nvSpPr>
        <p:spPr>
          <a:xfrm>
            <a:off x="820338" y="1419916"/>
            <a:ext cx="7543060" cy="1877437"/>
          </a:xfrm>
          <a:prstGeom prst="rect">
            <a:avLst/>
          </a:prstGeom>
          <a:noFill/>
        </p:spPr>
        <p:txBody>
          <a:bodyPr wrap="square" rtlCol="0">
            <a:spAutoFit/>
          </a:bodyPr>
          <a:lstStyle/>
          <a:p>
            <a:pPr algn="ctr"/>
            <a:r>
              <a:rPr lang="en-US" sz="1400" b="1" dirty="0" smtClean="0"/>
              <a:t>Abstract</a:t>
            </a:r>
          </a:p>
          <a:p>
            <a:pPr algn="ctr"/>
            <a:endParaRPr lang="en-US" dirty="0"/>
          </a:p>
          <a:p>
            <a:pPr algn="just"/>
            <a:r>
              <a:rPr lang="en-US" sz="1200" dirty="0" smtClean="0"/>
              <a:t>A </a:t>
            </a:r>
            <a:r>
              <a:rPr lang="en-US" sz="1200" dirty="0" err="1" smtClean="0"/>
              <a:t>e</a:t>
            </a:r>
            <a:r>
              <a:rPr lang="en-US" sz="1200" baseline="30000" dirty="0" err="1" smtClean="0"/>
              <a:t>+</a:t>
            </a:r>
            <a:r>
              <a:rPr lang="en-US" sz="1200" dirty="0" err="1" smtClean="0"/>
              <a:t>e</a:t>
            </a:r>
            <a:r>
              <a:rPr lang="en-US" sz="1200" baseline="30000" dirty="0" smtClean="0"/>
              <a:t>-</a:t>
            </a:r>
            <a:r>
              <a:rPr lang="en-US" sz="1200" dirty="0" smtClean="0"/>
              <a:t> collider that covers the center of mass energy of 2-7 </a:t>
            </a:r>
            <a:r>
              <a:rPr lang="en-US" sz="1200" dirty="0" err="1" smtClean="0"/>
              <a:t>GeV</a:t>
            </a:r>
            <a:r>
              <a:rPr lang="en-US" sz="1200" dirty="0" smtClean="0"/>
              <a:t> and has a </a:t>
            </a:r>
            <a:r>
              <a:rPr lang="en-US" sz="1200" dirty="0"/>
              <a:t>luminosity of 10</a:t>
            </a:r>
            <a:r>
              <a:rPr lang="en-US" sz="1200" baseline="30000" dirty="0"/>
              <a:t>35</a:t>
            </a:r>
            <a:r>
              <a:rPr lang="en-US" sz="1200" dirty="0"/>
              <a:t> cm</a:t>
            </a:r>
            <a:r>
              <a:rPr lang="en-US" sz="1200" baseline="30000" dirty="0"/>
              <a:t>-1</a:t>
            </a:r>
            <a:r>
              <a:rPr lang="en-US" sz="1200" dirty="0"/>
              <a:t>s</a:t>
            </a:r>
            <a:r>
              <a:rPr lang="en-US" sz="1200" baseline="30000" dirty="0"/>
              <a:t>-1 </a:t>
            </a:r>
            <a:r>
              <a:rPr lang="en-US" sz="1200" dirty="0" smtClean="0"/>
              <a:t>could produce billions of </a:t>
            </a:r>
            <a:r>
              <a:rPr lang="en-US" sz="1200" dirty="0" err="1" smtClean="0"/>
              <a:t>charmonia</a:t>
            </a:r>
            <a:r>
              <a:rPr lang="en-US" sz="1200" dirty="0" smtClean="0"/>
              <a:t>, charmed baryon pairs and tau lepton pairs right at their production thresholds, which could be the unique data for systematically study physics with c quark and tau leptons, in particular the study of the hadron structure, search for exotic hadrons like </a:t>
            </a:r>
            <a:r>
              <a:rPr lang="en-US" sz="1200" dirty="0" err="1" smtClean="0"/>
              <a:t>glueball</a:t>
            </a:r>
            <a:r>
              <a:rPr lang="en-US" sz="1200" dirty="0" smtClean="0"/>
              <a:t>, hybrid and </a:t>
            </a:r>
            <a:r>
              <a:rPr lang="en-US" sz="1200" dirty="0" err="1" smtClean="0"/>
              <a:t>multiquark</a:t>
            </a:r>
            <a:r>
              <a:rPr lang="en-US" sz="1200" dirty="0" smtClean="0"/>
              <a:t> states, as well as new physics that is beyond the Standard Model through high precision measurements. This presentation will briefly introduce the STCF, mainly its physics motivation, the conception design of the machine and detector, as well as its current status of the project promotion in the world. </a:t>
            </a:r>
            <a:endParaRPr lang="en-US" sz="1200" dirty="0"/>
          </a:p>
        </p:txBody>
      </p:sp>
    </p:spTree>
    <p:extLst>
      <p:ext uri="{BB962C8B-B14F-4D97-AF65-F5344CB8AC3E}">
        <p14:creationId xmlns:p14="http://schemas.microsoft.com/office/powerpoint/2010/main" val="859669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41</a:t>
            </a:fld>
            <a:endParaRPr lang="en-US"/>
          </a:p>
        </p:txBody>
      </p:sp>
      <p:sp>
        <p:nvSpPr>
          <p:cNvPr id="5" name="Title 1"/>
          <p:cNvSpPr>
            <a:spLocks noGrp="1"/>
          </p:cNvSpPr>
          <p:nvPr>
            <p:ph type="title"/>
          </p:nvPr>
        </p:nvSpPr>
        <p:spPr>
          <a:xfrm>
            <a:off x="457200" y="12700"/>
            <a:ext cx="8229600" cy="838200"/>
          </a:xfrm>
        </p:spPr>
        <p:txBody>
          <a:bodyPr>
            <a:normAutofit/>
          </a:bodyPr>
          <a:lstStyle/>
          <a:p>
            <a:r>
              <a:rPr lang="en-US" b="1" dirty="0" smtClean="0"/>
              <a:t>Activities</a:t>
            </a:r>
            <a:endParaRPr lang="en-US" b="1" dirty="0"/>
          </a:p>
        </p:txBody>
      </p:sp>
      <p:sp>
        <p:nvSpPr>
          <p:cNvPr id="3" name="TextBox 2"/>
          <p:cNvSpPr txBox="1"/>
          <p:nvPr/>
        </p:nvSpPr>
        <p:spPr>
          <a:xfrm>
            <a:off x="339209" y="1027360"/>
            <a:ext cx="8587479" cy="5507150"/>
          </a:xfrm>
          <a:prstGeom prst="rect">
            <a:avLst/>
          </a:prstGeom>
          <a:noFill/>
        </p:spPr>
        <p:txBody>
          <a:bodyPr wrap="square" rtlCol="0">
            <a:spAutoFit/>
          </a:bodyPr>
          <a:lstStyle/>
          <a:p>
            <a:pPr>
              <a:lnSpc>
                <a:spcPct val="120000"/>
              </a:lnSpc>
            </a:pPr>
            <a:r>
              <a:rPr lang="en-US" sz="2600" b="1" dirty="0" smtClean="0"/>
              <a:t>CDR </a:t>
            </a:r>
            <a:r>
              <a:rPr lang="en-US" sz="2600" b="1" dirty="0" smtClean="0">
                <a:sym typeface="Wingdings"/>
              </a:rPr>
              <a:t> TDR  project application  construction  commissioning  </a:t>
            </a:r>
            <a:endParaRPr lang="en-US" sz="1400" b="1" dirty="0" smtClean="0"/>
          </a:p>
          <a:p>
            <a:pPr marL="285750" indent="-285750">
              <a:lnSpc>
                <a:spcPct val="140000"/>
              </a:lnSpc>
              <a:buFont typeface="Arial"/>
              <a:buChar char="•"/>
            </a:pPr>
            <a:r>
              <a:rPr lang="en-US" sz="2600" b="1" dirty="0" smtClean="0"/>
              <a:t>Weber page: </a:t>
            </a:r>
            <a:r>
              <a:rPr lang="en-US" sz="2000" u="sng" dirty="0" smtClean="0">
                <a:hlinkClick r:id="rId2"/>
              </a:rPr>
              <a:t>http</a:t>
            </a:r>
            <a:r>
              <a:rPr lang="en-US" sz="2000" u="sng" dirty="0">
                <a:hlinkClick r:id="rId2"/>
              </a:rPr>
              <a:t>://wcm.ustc.edu.cn/pub/CICPI2011/futureplans/</a:t>
            </a:r>
            <a:r>
              <a:rPr lang="en-US" sz="2000" dirty="0"/>
              <a:t> </a:t>
            </a:r>
            <a:endParaRPr lang="en-US" sz="2000" b="1" dirty="0" smtClean="0"/>
          </a:p>
          <a:p>
            <a:pPr marL="285750" indent="-285750">
              <a:lnSpc>
                <a:spcPct val="140000"/>
              </a:lnSpc>
              <a:buFont typeface="Arial"/>
              <a:buChar char="•"/>
            </a:pPr>
            <a:r>
              <a:rPr lang="en-US" sz="2600" b="1" dirty="0" smtClean="0"/>
              <a:t>Workshops (2011, 12, 13, 14, 15, 16, 18)</a:t>
            </a:r>
          </a:p>
          <a:p>
            <a:pPr marL="285750" indent="-285750">
              <a:lnSpc>
                <a:spcPct val="140000"/>
              </a:lnSpc>
              <a:buFont typeface="Arial"/>
              <a:buChar char="•"/>
            </a:pPr>
            <a:r>
              <a:rPr lang="en-US" sz="2600" b="1" dirty="0" smtClean="0"/>
              <a:t>Report to USTC Scientific Committee and USTC president</a:t>
            </a:r>
            <a:r>
              <a:rPr lang="en-US" sz="2600" b="1" dirty="0" smtClean="0">
                <a:solidFill>
                  <a:srgbClr val="FF0000"/>
                </a:solidFill>
              </a:rPr>
              <a:t>s</a:t>
            </a:r>
          </a:p>
          <a:p>
            <a:pPr marL="285750" indent="-285750">
              <a:lnSpc>
                <a:spcPct val="140000"/>
              </a:lnSpc>
              <a:buFont typeface="Arial"/>
              <a:buChar char="•"/>
            </a:pPr>
            <a:r>
              <a:rPr lang="en-US" sz="2600" b="1" dirty="0" smtClean="0"/>
              <a:t>Report to Hefei </a:t>
            </a:r>
            <a:r>
              <a:rPr lang="en-US" sz="2600" b="1" dirty="0" err="1" smtClean="0"/>
              <a:t>High-tec</a:t>
            </a:r>
            <a:r>
              <a:rPr lang="en-US" sz="2600" b="1" dirty="0" smtClean="0"/>
              <a:t> Development Zone</a:t>
            </a:r>
          </a:p>
          <a:p>
            <a:pPr marL="285750" indent="-285750">
              <a:lnSpc>
                <a:spcPct val="140000"/>
              </a:lnSpc>
              <a:buFont typeface="Arial"/>
              <a:buChar char="•"/>
            </a:pPr>
            <a:r>
              <a:rPr lang="en-US" sz="2600" b="1" dirty="0" smtClean="0"/>
              <a:t>Report to Anhui Development Planning Commission</a:t>
            </a:r>
          </a:p>
          <a:p>
            <a:pPr marL="285750" indent="-285750">
              <a:lnSpc>
                <a:spcPct val="140000"/>
              </a:lnSpc>
              <a:buFont typeface="Arial"/>
              <a:buChar char="•"/>
            </a:pPr>
            <a:r>
              <a:rPr lang="en-US" sz="2600" b="1" dirty="0" smtClean="0"/>
              <a:t>Report to CAS Condition and Finance Bureau </a:t>
            </a:r>
          </a:p>
          <a:p>
            <a:pPr marL="285750" indent="-285750">
              <a:lnSpc>
                <a:spcPct val="140000"/>
              </a:lnSpc>
              <a:buFont typeface="Arial"/>
              <a:buChar char="•"/>
            </a:pPr>
            <a:r>
              <a:rPr lang="en-US" sz="2600" b="1" dirty="0" smtClean="0"/>
              <a:t>Report to USTC </a:t>
            </a:r>
            <a:r>
              <a:rPr lang="en-US" sz="2600" b="1" dirty="0" smtClean="0">
                <a:solidFill>
                  <a:srgbClr val="FF0000"/>
                </a:solidFill>
              </a:rPr>
              <a:t>new</a:t>
            </a:r>
            <a:r>
              <a:rPr lang="en-US" sz="2600" b="1" dirty="0" smtClean="0"/>
              <a:t> president</a:t>
            </a:r>
          </a:p>
          <a:p>
            <a:pPr marL="285750" indent="-285750">
              <a:lnSpc>
                <a:spcPct val="140000"/>
              </a:lnSpc>
              <a:buFont typeface="Arial"/>
              <a:buChar char="•"/>
            </a:pPr>
            <a:r>
              <a:rPr lang="en-US" sz="2600" b="1" dirty="0" smtClean="0"/>
              <a:t>Organize for the project  </a:t>
            </a:r>
            <a:endParaRPr lang="en-US" sz="2600" b="1" dirty="0"/>
          </a:p>
        </p:txBody>
      </p:sp>
    </p:spTree>
    <p:extLst>
      <p:ext uri="{BB962C8B-B14F-4D97-AF65-F5344CB8AC3E}">
        <p14:creationId xmlns:p14="http://schemas.microsoft.com/office/powerpoint/2010/main" val="300682653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973300C-797F-D148-A78D-320196FBAF04}" type="slidenum">
              <a:rPr lang="en-US" smtClean="0"/>
              <a:t>42</a:t>
            </a:fld>
            <a:endParaRPr lang="en-US"/>
          </a:p>
        </p:txBody>
      </p:sp>
      <p:pic>
        <p:nvPicPr>
          <p:cNvPr id="6" name="Picture 5"/>
          <p:cNvPicPr>
            <a:picLocks noChangeAspect="1"/>
          </p:cNvPicPr>
          <p:nvPr/>
        </p:nvPicPr>
        <p:blipFill>
          <a:blip r:embed="rId2"/>
          <a:stretch>
            <a:fillRect/>
          </a:stretch>
        </p:blipFill>
        <p:spPr>
          <a:xfrm>
            <a:off x="-1" y="21403"/>
            <a:ext cx="4514671" cy="4872837"/>
          </a:xfrm>
          <a:prstGeom prst="rect">
            <a:avLst/>
          </a:prstGeom>
        </p:spPr>
      </p:pic>
      <p:pic>
        <p:nvPicPr>
          <p:cNvPr id="8" name="Picture 7"/>
          <p:cNvPicPr>
            <a:picLocks noChangeAspect="1"/>
          </p:cNvPicPr>
          <p:nvPr/>
        </p:nvPicPr>
        <p:blipFill>
          <a:blip r:embed="rId3"/>
          <a:stretch>
            <a:fillRect/>
          </a:stretch>
        </p:blipFill>
        <p:spPr>
          <a:xfrm>
            <a:off x="4514671" y="0"/>
            <a:ext cx="4629329" cy="6858000"/>
          </a:xfrm>
          <a:prstGeom prst="rect">
            <a:avLst/>
          </a:prstGeom>
          <a:solidFill>
            <a:srgbClr val="FF0000"/>
          </a:solidFill>
        </p:spPr>
      </p:pic>
      <p:sp>
        <p:nvSpPr>
          <p:cNvPr id="9" name="Rectangle 8"/>
          <p:cNvSpPr/>
          <p:nvPr/>
        </p:nvSpPr>
        <p:spPr>
          <a:xfrm>
            <a:off x="6770823" y="934613"/>
            <a:ext cx="1070204" cy="19976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151698" y="1236837"/>
            <a:ext cx="916496" cy="19976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514671" y="1550755"/>
            <a:ext cx="1070204" cy="19976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225166" y="3041856"/>
            <a:ext cx="732302" cy="19976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stretch>
            <a:fillRect/>
          </a:stretch>
        </p:blipFill>
        <p:spPr>
          <a:xfrm>
            <a:off x="-7136" y="4645964"/>
            <a:ext cx="4572000" cy="759058"/>
          </a:xfrm>
          <a:prstGeom prst="rect">
            <a:avLst/>
          </a:prstGeom>
        </p:spPr>
      </p:pic>
      <p:pic>
        <p:nvPicPr>
          <p:cNvPr id="14" name="Picture 13"/>
          <p:cNvPicPr>
            <a:picLocks noChangeAspect="1"/>
          </p:cNvPicPr>
          <p:nvPr/>
        </p:nvPicPr>
        <p:blipFill>
          <a:blip r:embed="rId5"/>
          <a:stretch>
            <a:fillRect/>
          </a:stretch>
        </p:blipFill>
        <p:spPr>
          <a:xfrm>
            <a:off x="51316" y="5643999"/>
            <a:ext cx="3774215" cy="350463"/>
          </a:xfrm>
          <a:prstGeom prst="rect">
            <a:avLst/>
          </a:prstGeom>
        </p:spPr>
      </p:pic>
      <p:pic>
        <p:nvPicPr>
          <p:cNvPr id="15" name="Picture 14"/>
          <p:cNvPicPr>
            <a:picLocks noChangeAspect="1"/>
          </p:cNvPicPr>
          <p:nvPr/>
        </p:nvPicPr>
        <p:blipFill>
          <a:blip r:embed="rId6"/>
          <a:stretch>
            <a:fillRect/>
          </a:stretch>
        </p:blipFill>
        <p:spPr>
          <a:xfrm>
            <a:off x="446440" y="5360814"/>
            <a:ext cx="3357686" cy="311721"/>
          </a:xfrm>
          <a:prstGeom prst="rect">
            <a:avLst/>
          </a:prstGeom>
        </p:spPr>
      </p:pic>
      <p:pic>
        <p:nvPicPr>
          <p:cNvPr id="16" name="Picture 15"/>
          <p:cNvPicPr>
            <a:picLocks noChangeAspect="1"/>
          </p:cNvPicPr>
          <p:nvPr/>
        </p:nvPicPr>
        <p:blipFill>
          <a:blip r:embed="rId7"/>
          <a:stretch>
            <a:fillRect/>
          </a:stretch>
        </p:blipFill>
        <p:spPr>
          <a:xfrm>
            <a:off x="543572" y="6165003"/>
            <a:ext cx="3724309" cy="670615"/>
          </a:xfrm>
          <a:prstGeom prst="rect">
            <a:avLst/>
          </a:prstGeom>
        </p:spPr>
      </p:pic>
      <p:sp>
        <p:nvSpPr>
          <p:cNvPr id="24" name="Rectangle 23"/>
          <p:cNvSpPr/>
          <p:nvPr/>
        </p:nvSpPr>
        <p:spPr>
          <a:xfrm>
            <a:off x="446439" y="6064295"/>
            <a:ext cx="3821441" cy="771323"/>
          </a:xfrm>
          <a:prstGeom prst="rect">
            <a:avLst/>
          </a:prstGeom>
          <a:solidFill>
            <a:srgbClr val="FF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43280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par>
                                <p:cTn id="28" presetID="5" presetClass="entr" presetSubtype="1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heckerboard(across)">
                                      <p:cBhvr>
                                        <p:cTn id="30" dur="500"/>
                                        <p:tgtEl>
                                          <p:spTgt spid="14"/>
                                        </p:tgtEl>
                                      </p:cBhvr>
                                    </p:animEffect>
                                  </p:childTnLst>
                                </p:cTn>
                              </p:par>
                              <p:par>
                                <p:cTn id="31" presetID="5" presetClass="entr" presetSubtype="1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heckerboard(across)">
                                      <p:cBhvr>
                                        <p:cTn id="33" dur="500"/>
                                        <p:tgtEl>
                                          <p:spTgt spid="15"/>
                                        </p:tgtEl>
                                      </p:cBhvr>
                                    </p:animEffect>
                                  </p:childTnLst>
                                </p:cTn>
                              </p:par>
                              <p:par>
                                <p:cTn id="34" presetID="5" presetClass="entr" presetSubtype="1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heckerboard(across)">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heckerboard(across)">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P spid="11" grpId="0" animBg="1"/>
      <p:bldP spid="12" grpId="0" animBg="1"/>
      <p:bldP spid="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973300C-797F-D148-A78D-320196FBAF04}" type="slidenum">
              <a:rPr lang="en-US" smtClean="0"/>
              <a:t>43</a:t>
            </a:fld>
            <a:endParaRPr lang="en-US"/>
          </a:p>
        </p:txBody>
      </p:sp>
      <p:pic>
        <p:nvPicPr>
          <p:cNvPr id="6" name="Picture 5"/>
          <p:cNvPicPr>
            <a:picLocks noChangeAspect="1"/>
          </p:cNvPicPr>
          <p:nvPr/>
        </p:nvPicPr>
        <p:blipFill>
          <a:blip r:embed="rId3"/>
          <a:stretch>
            <a:fillRect/>
          </a:stretch>
        </p:blipFill>
        <p:spPr>
          <a:xfrm>
            <a:off x="-14267" y="35675"/>
            <a:ext cx="4453948" cy="6858000"/>
          </a:xfrm>
          <a:prstGeom prst="rect">
            <a:avLst/>
          </a:prstGeom>
        </p:spPr>
      </p:pic>
      <p:pic>
        <p:nvPicPr>
          <p:cNvPr id="9" name="Picture 8"/>
          <p:cNvPicPr>
            <a:picLocks noChangeAspect="1"/>
          </p:cNvPicPr>
          <p:nvPr/>
        </p:nvPicPr>
        <p:blipFill>
          <a:blip r:embed="rId4"/>
          <a:stretch>
            <a:fillRect/>
          </a:stretch>
        </p:blipFill>
        <p:spPr>
          <a:xfrm>
            <a:off x="4462248" y="0"/>
            <a:ext cx="4656852" cy="6858000"/>
          </a:xfrm>
          <a:prstGeom prst="rect">
            <a:avLst/>
          </a:prstGeom>
        </p:spPr>
      </p:pic>
      <p:cxnSp>
        <p:nvCxnSpPr>
          <p:cNvPr id="14" name="Straight Connector 13"/>
          <p:cNvCxnSpPr/>
          <p:nvPr/>
        </p:nvCxnSpPr>
        <p:spPr>
          <a:xfrm flipV="1">
            <a:off x="4708897" y="3310390"/>
            <a:ext cx="2226024" cy="1426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4647256" y="2956243"/>
            <a:ext cx="1988008" cy="142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7037378" y="2628058"/>
            <a:ext cx="2002277"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4647256" y="5068044"/>
            <a:ext cx="4392399" cy="142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4647256" y="5410498"/>
            <a:ext cx="689494"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7926643" y="5396229"/>
            <a:ext cx="898971" cy="142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4708897" y="6423591"/>
            <a:ext cx="4330758" cy="142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4708897" y="6738321"/>
            <a:ext cx="1241436"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6323909" y="4333193"/>
            <a:ext cx="2715746" cy="142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4685501" y="4682783"/>
            <a:ext cx="3134122"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73102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par>
                                <p:cTn id="18" presetID="9"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heckerboard(across)">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heckerboard(across)">
                                      <p:cBhvr>
                                        <p:cTn id="30" dur="500"/>
                                        <p:tgtEl>
                                          <p:spTgt spid="16"/>
                                        </p:tgtEl>
                                      </p:cBhvr>
                                    </p:animEffect>
                                  </p:childTnLst>
                                </p:cTn>
                              </p:par>
                              <p:par>
                                <p:cTn id="31" presetID="5" presetClass="entr" presetSubtype="1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heckerboard(across)">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heckerboard(across)">
                                      <p:cBhvr>
                                        <p:cTn id="38" dur="500"/>
                                        <p:tgtEl>
                                          <p:spTgt spid="19"/>
                                        </p:tgtEl>
                                      </p:cBhvr>
                                    </p:animEffect>
                                  </p:childTnLst>
                                </p:cTn>
                              </p:par>
                              <p:par>
                                <p:cTn id="39" presetID="5" presetClass="entr" presetSubtype="1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checkerboard(across)">
                                      <p:cBhvr>
                                        <p:cTn id="41" dur="500"/>
                                        <p:tgtEl>
                                          <p:spTgt spid="21"/>
                                        </p:tgtEl>
                                      </p:cBhvr>
                                    </p:animEffect>
                                  </p:childTnLst>
                                </p:cTn>
                              </p:par>
                              <p:par>
                                <p:cTn id="42" presetID="5" presetClass="entr" presetSubtype="1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checkerboard(across)">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1"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checkerboard(across)">
                                      <p:cBhvr>
                                        <p:cTn id="49" dur="500"/>
                                        <p:tgtEl>
                                          <p:spTgt spid="5"/>
                                        </p:tgtEl>
                                      </p:cBhvr>
                                    </p:animEffect>
                                  </p:childTnLst>
                                </p:cTn>
                              </p:par>
                              <p:par>
                                <p:cTn id="50" presetID="5" presetClass="entr" presetSubtype="1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checkerboard(across)">
                                      <p:cBhvr>
                                        <p:cTn id="52" dur="500"/>
                                        <p:tgtEl>
                                          <p:spTgt spid="25"/>
                                        </p:tgtEl>
                                      </p:cBhvr>
                                    </p:animEffect>
                                  </p:childTnLst>
                                </p:cTn>
                              </p:par>
                              <p:par>
                                <p:cTn id="53" presetID="5" presetClass="entr" presetSubtype="1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checkerboard(across)">
                                      <p:cBhvr>
                                        <p:cTn id="5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973300C-797F-D148-A78D-320196FBAF04}" type="slidenum">
              <a:rPr lang="en-US" smtClean="0"/>
              <a:t>44</a:t>
            </a:fld>
            <a:endParaRPr lang="en-US"/>
          </a:p>
        </p:txBody>
      </p:sp>
      <p:pic>
        <p:nvPicPr>
          <p:cNvPr id="6" name="Picture 5"/>
          <p:cNvPicPr>
            <a:picLocks noChangeAspect="1"/>
          </p:cNvPicPr>
          <p:nvPr/>
        </p:nvPicPr>
        <p:blipFill>
          <a:blip r:embed="rId2"/>
          <a:stretch>
            <a:fillRect/>
          </a:stretch>
        </p:blipFill>
        <p:spPr>
          <a:xfrm>
            <a:off x="1155700" y="0"/>
            <a:ext cx="6814249" cy="6858000"/>
          </a:xfrm>
          <a:prstGeom prst="rect">
            <a:avLst/>
          </a:prstGeom>
        </p:spPr>
      </p:pic>
      <p:cxnSp>
        <p:nvCxnSpPr>
          <p:cNvPr id="7" name="Straight Connector 6"/>
          <p:cNvCxnSpPr/>
          <p:nvPr/>
        </p:nvCxnSpPr>
        <p:spPr>
          <a:xfrm flipV="1">
            <a:off x="1477788" y="2813554"/>
            <a:ext cx="6434586" cy="142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565069" y="3370042"/>
            <a:ext cx="1581330" cy="142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77788" y="6351793"/>
            <a:ext cx="5014782" cy="455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338500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b="1" dirty="0" smtClean="0"/>
              <a:t>Candidate Site</a:t>
            </a:r>
            <a:r>
              <a:rPr lang="zh-CN" altLang="en-US" b="1" dirty="0" smtClean="0"/>
              <a:t>：</a:t>
            </a:r>
            <a:r>
              <a:rPr lang="en-US" altLang="zh-CN" b="1" dirty="0" smtClean="0"/>
              <a:t>Hefei </a:t>
            </a:r>
            <a:endParaRPr lang="en-US" b="1" dirty="0"/>
          </a:p>
        </p:txBody>
      </p:sp>
      <p:sp>
        <p:nvSpPr>
          <p:cNvPr id="4" name="Slide Number Placeholder 3"/>
          <p:cNvSpPr>
            <a:spLocks noGrp="1"/>
          </p:cNvSpPr>
          <p:nvPr>
            <p:ph type="sldNum" sz="quarter" idx="12"/>
          </p:nvPr>
        </p:nvSpPr>
        <p:spPr/>
        <p:txBody>
          <a:bodyPr/>
          <a:lstStyle/>
          <a:p>
            <a:fld id="{C973300C-797F-D148-A78D-320196FBAF04}" type="slidenum">
              <a:rPr lang="en-US" smtClean="0"/>
              <a:t>45</a:t>
            </a:fld>
            <a:endParaRPr lang="en-US"/>
          </a:p>
        </p:txBody>
      </p:sp>
      <p:pic>
        <p:nvPicPr>
          <p:cNvPr id="14" name="Picture 13"/>
          <p:cNvPicPr>
            <a:picLocks noChangeAspect="1"/>
          </p:cNvPicPr>
          <p:nvPr/>
        </p:nvPicPr>
        <p:blipFill>
          <a:blip r:embed="rId2"/>
          <a:stretch>
            <a:fillRect/>
          </a:stretch>
        </p:blipFill>
        <p:spPr>
          <a:xfrm rot="5400000">
            <a:off x="1587010" y="-571775"/>
            <a:ext cx="5992181" cy="8944337"/>
          </a:xfrm>
          <a:prstGeom prst="rect">
            <a:avLst/>
          </a:prstGeom>
        </p:spPr>
      </p:pic>
    </p:spTree>
    <p:extLst>
      <p:ext uri="{BB962C8B-B14F-4D97-AF65-F5344CB8AC3E}">
        <p14:creationId xmlns:p14="http://schemas.microsoft.com/office/powerpoint/2010/main" val="137630116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Regular and Intensive Activities</a:t>
            </a:r>
            <a:endParaRPr lang="en-US" dirty="0"/>
          </a:p>
        </p:txBody>
      </p:sp>
      <p:sp>
        <p:nvSpPr>
          <p:cNvPr id="4" name="Slide Number Placeholder 3"/>
          <p:cNvSpPr>
            <a:spLocks noGrp="1"/>
          </p:cNvSpPr>
          <p:nvPr>
            <p:ph type="sldNum" sz="quarter" idx="12"/>
          </p:nvPr>
        </p:nvSpPr>
        <p:spPr/>
        <p:txBody>
          <a:bodyPr/>
          <a:lstStyle/>
          <a:p>
            <a:fld id="{C973300C-797F-D148-A78D-320196FBAF04}" type="slidenum">
              <a:rPr lang="en-US" smtClean="0"/>
              <a:t>46</a:t>
            </a:fld>
            <a:endParaRPr lang="en-US"/>
          </a:p>
        </p:txBody>
      </p:sp>
      <p:pic>
        <p:nvPicPr>
          <p:cNvPr id="5"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841" y="1013383"/>
            <a:ext cx="8125959" cy="5239481"/>
          </a:xfrm>
          <a:prstGeom prst="rect">
            <a:avLst/>
          </a:prstGeom>
        </p:spPr>
      </p:pic>
    </p:spTree>
    <p:extLst>
      <p:ext uri="{BB962C8B-B14F-4D97-AF65-F5344CB8AC3E}">
        <p14:creationId xmlns:p14="http://schemas.microsoft.com/office/powerpoint/2010/main" val="3027383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0"/>
            <a:ext cx="4937759" cy="6858000"/>
          </a:xfrm>
          <a:prstGeom prst="rect">
            <a:avLst/>
          </a:prstGeom>
        </p:spPr>
      </p:pic>
      <p:pic>
        <p:nvPicPr>
          <p:cNvPr id="5" name="图片 4"/>
          <p:cNvPicPr>
            <a:picLocks noChangeAspect="1"/>
          </p:cNvPicPr>
          <p:nvPr/>
        </p:nvPicPr>
        <p:blipFill>
          <a:blip r:embed="rId3"/>
          <a:stretch>
            <a:fillRect/>
          </a:stretch>
        </p:blipFill>
        <p:spPr>
          <a:xfrm>
            <a:off x="4701762" y="292608"/>
            <a:ext cx="4442238" cy="5961888"/>
          </a:xfrm>
          <a:prstGeom prst="rect">
            <a:avLst/>
          </a:prstGeom>
        </p:spPr>
      </p:pic>
      <p:sp>
        <p:nvSpPr>
          <p:cNvPr id="2" name="Slide Number Placeholder 1"/>
          <p:cNvSpPr>
            <a:spLocks noGrp="1"/>
          </p:cNvSpPr>
          <p:nvPr>
            <p:ph type="sldNum" sz="quarter" idx="12"/>
          </p:nvPr>
        </p:nvSpPr>
        <p:spPr/>
        <p:txBody>
          <a:bodyPr/>
          <a:lstStyle/>
          <a:p>
            <a:fld id="{C973300C-797F-D148-A78D-320196FBAF04}" type="slidenum">
              <a:rPr lang="en-US" smtClean="0"/>
              <a:t>47</a:t>
            </a:fld>
            <a:endParaRPr lang="en-US" dirty="0"/>
          </a:p>
        </p:txBody>
      </p:sp>
    </p:spTree>
    <p:extLst>
      <p:ext uri="{BB962C8B-B14F-4D97-AF65-F5344CB8AC3E}">
        <p14:creationId xmlns:p14="http://schemas.microsoft.com/office/powerpoint/2010/main" val="418491632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8300" y="0"/>
            <a:ext cx="3154345" cy="6144768"/>
          </a:xfrm>
          <a:prstGeom prst="rect">
            <a:avLst/>
          </a:prstGeom>
        </p:spPr>
      </p:pic>
      <p:pic>
        <p:nvPicPr>
          <p:cNvPr id="5" name="图片 4"/>
          <p:cNvPicPr>
            <a:picLocks noChangeAspect="1"/>
          </p:cNvPicPr>
          <p:nvPr/>
        </p:nvPicPr>
        <p:blipFill>
          <a:blip r:embed="rId3"/>
          <a:stretch>
            <a:fillRect/>
          </a:stretch>
        </p:blipFill>
        <p:spPr>
          <a:xfrm>
            <a:off x="3162645" y="50539"/>
            <a:ext cx="3315656" cy="6309360"/>
          </a:xfrm>
          <a:prstGeom prst="rect">
            <a:avLst/>
          </a:prstGeom>
        </p:spPr>
      </p:pic>
      <p:pic>
        <p:nvPicPr>
          <p:cNvPr id="6" name="图片 5"/>
          <p:cNvPicPr>
            <a:picLocks noChangeAspect="1"/>
          </p:cNvPicPr>
          <p:nvPr/>
        </p:nvPicPr>
        <p:blipFill>
          <a:blip r:embed="rId4"/>
          <a:stretch>
            <a:fillRect/>
          </a:stretch>
        </p:blipFill>
        <p:spPr>
          <a:xfrm>
            <a:off x="6369144" y="101151"/>
            <a:ext cx="2749955" cy="5778373"/>
          </a:xfrm>
          <a:prstGeom prst="rect">
            <a:avLst/>
          </a:prstGeom>
        </p:spPr>
      </p:pic>
      <p:sp>
        <p:nvSpPr>
          <p:cNvPr id="3" name="Slide Number Placeholder 2"/>
          <p:cNvSpPr>
            <a:spLocks noGrp="1"/>
          </p:cNvSpPr>
          <p:nvPr>
            <p:ph type="sldNum" sz="quarter" idx="12"/>
          </p:nvPr>
        </p:nvSpPr>
        <p:spPr/>
        <p:txBody>
          <a:bodyPr/>
          <a:lstStyle/>
          <a:p>
            <a:fld id="{C973300C-797F-D148-A78D-320196FBAF04}" type="slidenum">
              <a:rPr lang="en-US" smtClean="0"/>
              <a:t>48</a:t>
            </a:fld>
            <a:endParaRPr lang="en-US"/>
          </a:p>
        </p:txBody>
      </p:sp>
    </p:spTree>
    <p:extLst>
      <p:ext uri="{BB962C8B-B14F-4D97-AF65-F5344CB8AC3E}">
        <p14:creationId xmlns:p14="http://schemas.microsoft.com/office/powerpoint/2010/main" val="341795262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6725" y="116632"/>
            <a:ext cx="8667763" cy="648072"/>
          </a:xfrm>
        </p:spPr>
        <p:txBody>
          <a:bodyPr>
            <a:normAutofit/>
          </a:bodyPr>
          <a:lstStyle/>
          <a:p>
            <a:r>
              <a:rPr lang="en-US" altLang="zh-CN" sz="3600" b="1" dirty="0" err="1" smtClean="0">
                <a:solidFill>
                  <a:srgbClr val="000000"/>
                </a:solidFill>
                <a:latin typeface="Arial Unicode MS" pitchFamily="34" charset="-122"/>
                <a:ea typeface="Arial Unicode MS" pitchFamily="34" charset="-122"/>
                <a:cs typeface="Arial Unicode MS" pitchFamily="34" charset="-122"/>
              </a:rPr>
              <a:t>Z</a:t>
            </a:r>
            <a:r>
              <a:rPr lang="en-US" altLang="zh-CN" sz="3600" b="1" baseline="-25000" dirty="0" err="1" smtClean="0">
                <a:solidFill>
                  <a:srgbClr val="000000"/>
                </a:solidFill>
                <a:latin typeface="Arial Unicode MS" pitchFamily="34" charset="-122"/>
                <a:ea typeface="Arial Unicode MS" pitchFamily="34" charset="-122"/>
                <a:cs typeface="Arial Unicode MS" pitchFamily="34" charset="-122"/>
              </a:rPr>
              <a:t>c</a:t>
            </a:r>
            <a:r>
              <a:rPr lang="en-US" altLang="zh-CN" sz="3600" b="1" dirty="0" smtClean="0">
                <a:solidFill>
                  <a:srgbClr val="000000"/>
                </a:solidFill>
                <a:latin typeface="Arial Unicode MS" pitchFamily="34" charset="-122"/>
                <a:ea typeface="Arial Unicode MS" pitchFamily="34" charset="-122"/>
                <a:cs typeface="Arial Unicode MS" pitchFamily="34" charset="-122"/>
              </a:rPr>
              <a:t>(3900) Observed at BESIIII and Belle</a:t>
            </a:r>
            <a:endParaRPr lang="zh-CN" altLang="en-US" sz="3600" b="1" dirty="0">
              <a:solidFill>
                <a:srgbClr val="000000"/>
              </a:solidFill>
              <a:latin typeface="Arial Unicode MS" pitchFamily="34" charset="-122"/>
              <a:ea typeface="Arial Unicode MS" pitchFamily="34" charset="-122"/>
              <a:cs typeface="Arial Unicode MS" pitchFamily="34" charset="-122"/>
            </a:endParaRPr>
          </a:p>
        </p:txBody>
      </p:sp>
      <p:sp>
        <p:nvSpPr>
          <p:cNvPr id="8" name="灯片编号占位符 7"/>
          <p:cNvSpPr>
            <a:spLocks noGrp="1"/>
          </p:cNvSpPr>
          <p:nvPr>
            <p:ph type="sldNum" sz="quarter" idx="12"/>
          </p:nvPr>
        </p:nvSpPr>
        <p:spPr/>
        <p:txBody>
          <a:bodyPr/>
          <a:lstStyle/>
          <a:p>
            <a:fld id="{0C913308-F349-4B6D-A68A-DD1791B4A57B}" type="slidenum">
              <a:rPr lang="zh-CN" altLang="en-US" smtClean="0">
                <a:solidFill>
                  <a:srgbClr val="000000"/>
                </a:solidFill>
              </a:rPr>
              <a:pPr/>
              <a:t>49</a:t>
            </a:fld>
            <a:endParaRPr lang="zh-CN" altLang="en-US">
              <a:solidFill>
                <a:srgbClr val="00000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715192"/>
            <a:ext cx="4619418" cy="3315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19657" y="5042716"/>
            <a:ext cx="4131259" cy="1791260"/>
          </a:xfrm>
          <a:prstGeom prst="rect">
            <a:avLst/>
          </a:prstGeom>
          <a:solidFill>
            <a:srgbClr val="FFFF00"/>
          </a:solidFill>
          <a:ln>
            <a:noFill/>
          </a:ln>
        </p:spPr>
        <p:txBody>
          <a:bodyPr wrap="none" rtlCol="0">
            <a:spAutoFit/>
          </a:bodyPr>
          <a:lstStyle/>
          <a:p>
            <a:pPr marL="342900" indent="-342900">
              <a:spcBef>
                <a:spcPct val="20000"/>
              </a:spcBef>
              <a:buFont typeface="Arial" pitchFamily="34" charset="0"/>
              <a:buChar char="•"/>
            </a:pPr>
            <a:r>
              <a:rPr kumimoji="0" lang="en-US" altLang="zh-CN" sz="2400" dirty="0" smtClean="0">
                <a:solidFill>
                  <a:srgbClr val="000000"/>
                </a:solidFill>
                <a:latin typeface="Arial Unicode MS"/>
                <a:ea typeface="宋体" charset="-122"/>
                <a:cs typeface="Arial Unicode MS"/>
              </a:rPr>
              <a:t>M = 3894.5</a:t>
            </a:r>
            <a:r>
              <a:rPr kumimoji="0" lang="en-US" altLang="zh-CN" sz="2400" dirty="0" smtClean="0">
                <a:solidFill>
                  <a:srgbClr val="000000"/>
                </a:solidFill>
                <a:latin typeface="Arial Unicode MS"/>
                <a:ea typeface="宋体" charset="-122"/>
                <a:cs typeface="Arial Unicode MS"/>
                <a:sym typeface="Symbol"/>
              </a:rPr>
              <a:t></a:t>
            </a:r>
            <a:r>
              <a:rPr kumimoji="0" lang="en-US" altLang="zh-CN" sz="2400" dirty="0">
                <a:solidFill>
                  <a:srgbClr val="000000"/>
                </a:solidFill>
                <a:latin typeface="Arial Unicode MS"/>
                <a:ea typeface="宋体" charset="-122"/>
                <a:cs typeface="Arial Unicode MS"/>
                <a:sym typeface="Symbol"/>
              </a:rPr>
              <a:t>6</a:t>
            </a:r>
            <a:r>
              <a:rPr kumimoji="0" lang="en-US" altLang="zh-CN" sz="2400" dirty="0" smtClean="0">
                <a:solidFill>
                  <a:srgbClr val="000000"/>
                </a:solidFill>
                <a:latin typeface="Arial Unicode MS"/>
                <a:ea typeface="宋体" charset="-122"/>
                <a:cs typeface="Arial Unicode MS"/>
                <a:sym typeface="Symbol"/>
              </a:rPr>
              <a:t>.64.5 MeV</a:t>
            </a:r>
            <a:endParaRPr kumimoji="0" lang="en-US" altLang="zh-CN" sz="2400" dirty="0">
              <a:solidFill>
                <a:srgbClr val="000000"/>
              </a:solidFill>
              <a:latin typeface="Arial Unicode MS"/>
              <a:ea typeface="宋体" charset="-122"/>
              <a:cs typeface="Arial Unicode MS"/>
              <a:sym typeface="Symbol"/>
            </a:endParaRPr>
          </a:p>
          <a:p>
            <a:pPr marL="342900" indent="-342900">
              <a:spcBef>
                <a:spcPct val="20000"/>
              </a:spcBef>
              <a:buFont typeface="Arial" pitchFamily="34" charset="0"/>
              <a:buChar char="•"/>
            </a:pPr>
            <a:r>
              <a:rPr kumimoji="0" lang="en-US" altLang="zh-CN" sz="2400" dirty="0" smtClean="0">
                <a:solidFill>
                  <a:srgbClr val="000000"/>
                </a:solidFill>
                <a:latin typeface="Arial Unicode MS"/>
                <a:ea typeface="宋体" charset="-122"/>
                <a:cs typeface="Arial Unicode MS"/>
                <a:sym typeface="Symbol"/>
              </a:rPr>
              <a:t> = 632426 MeV</a:t>
            </a:r>
          </a:p>
          <a:p>
            <a:pPr marL="342900" indent="-342900">
              <a:spcBef>
                <a:spcPct val="20000"/>
              </a:spcBef>
              <a:buFont typeface="Arial" pitchFamily="34" charset="0"/>
              <a:buChar char="•"/>
            </a:pPr>
            <a:r>
              <a:rPr kumimoji="0" lang="en-US" altLang="zh-CN" sz="2400" dirty="0" smtClean="0">
                <a:solidFill>
                  <a:srgbClr val="000000"/>
                </a:solidFill>
                <a:latin typeface="Arial Unicode MS"/>
                <a:ea typeface="宋体" charset="-122"/>
                <a:cs typeface="Arial Unicode MS"/>
                <a:sym typeface="Symbol"/>
              </a:rPr>
              <a:t>159  49 events</a:t>
            </a:r>
          </a:p>
          <a:p>
            <a:pPr marL="342900" indent="-342900">
              <a:spcBef>
                <a:spcPct val="20000"/>
              </a:spcBef>
              <a:buFont typeface="Arial" pitchFamily="34" charset="0"/>
              <a:buChar char="•"/>
            </a:pPr>
            <a:r>
              <a:rPr kumimoji="0" lang="en-US" altLang="zh-CN" sz="2400" dirty="0" smtClean="0">
                <a:solidFill>
                  <a:srgbClr val="FF0000"/>
                </a:solidFill>
                <a:latin typeface="Arial Unicode MS"/>
                <a:ea typeface="宋体" charset="-122"/>
                <a:cs typeface="Arial Unicode MS"/>
                <a:sym typeface="Symbol"/>
              </a:rPr>
              <a:t>&gt;5.2</a:t>
            </a:r>
            <a:endParaRPr kumimoji="0" lang="en-US" altLang="zh-CN" sz="2400" dirty="0">
              <a:solidFill>
                <a:srgbClr val="FF0000"/>
              </a:solidFill>
              <a:latin typeface="Arial Unicode MS"/>
              <a:ea typeface="宋体" charset="-122"/>
              <a:cs typeface="Arial Unicode MS"/>
              <a:sym typeface="Symbol"/>
            </a:endParaRPr>
          </a:p>
        </p:txBody>
      </p:sp>
      <p:grpSp>
        <p:nvGrpSpPr>
          <p:cNvPr id="4" name="组合 3"/>
          <p:cNvGrpSpPr/>
          <p:nvPr/>
        </p:nvGrpSpPr>
        <p:grpSpPr>
          <a:xfrm>
            <a:off x="4546375" y="1678363"/>
            <a:ext cx="4610655" cy="5143325"/>
            <a:chOff x="9871" y="1729163"/>
            <a:chExt cx="4610655" cy="5143325"/>
          </a:xfrm>
        </p:grpSpPr>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01"/>
            <a:stretch/>
          </p:blipFill>
          <p:spPr bwMode="auto">
            <a:xfrm>
              <a:off x="9871" y="1729163"/>
              <a:ext cx="4610655" cy="3398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84137" y="5081228"/>
              <a:ext cx="4131259" cy="1791260"/>
            </a:xfrm>
            <a:prstGeom prst="rect">
              <a:avLst/>
            </a:prstGeom>
            <a:solidFill>
              <a:srgbClr val="FFFF00"/>
            </a:solidFill>
            <a:ln>
              <a:noFill/>
            </a:ln>
          </p:spPr>
          <p:txBody>
            <a:bodyPr wrap="none" rtlCol="0">
              <a:spAutoFit/>
            </a:bodyPr>
            <a:lstStyle/>
            <a:p>
              <a:pPr marL="342900" indent="-342900">
                <a:spcBef>
                  <a:spcPct val="20000"/>
                </a:spcBef>
                <a:buFont typeface="Arial" pitchFamily="34" charset="0"/>
                <a:buChar char="•"/>
              </a:pPr>
              <a:r>
                <a:rPr kumimoji="0" lang="en-US" altLang="zh-CN" sz="2400" dirty="0" smtClean="0">
                  <a:solidFill>
                    <a:srgbClr val="000000"/>
                  </a:solidFill>
                  <a:latin typeface="Arial Unicode MS"/>
                  <a:ea typeface="宋体" charset="-122"/>
                  <a:cs typeface="Arial Unicode MS"/>
                </a:rPr>
                <a:t>M = 3899.0</a:t>
              </a:r>
              <a:r>
                <a:rPr kumimoji="0" lang="en-US" altLang="zh-CN" sz="2400" dirty="0">
                  <a:solidFill>
                    <a:srgbClr val="000000"/>
                  </a:solidFill>
                  <a:latin typeface="Arial Unicode MS"/>
                  <a:ea typeface="宋体" charset="-122"/>
                  <a:cs typeface="Arial Unicode MS"/>
                  <a:sym typeface="Symbol"/>
                </a:rPr>
                <a:t></a:t>
              </a:r>
              <a:r>
                <a:rPr kumimoji="0" lang="en-US" altLang="zh-CN" sz="2400" dirty="0" smtClean="0">
                  <a:solidFill>
                    <a:srgbClr val="000000"/>
                  </a:solidFill>
                  <a:latin typeface="Arial Unicode MS"/>
                  <a:ea typeface="宋体" charset="-122"/>
                  <a:cs typeface="Arial Unicode MS"/>
                  <a:sym typeface="Symbol"/>
                </a:rPr>
                <a:t>3.64.9 MeV</a:t>
              </a:r>
              <a:endParaRPr kumimoji="0" lang="en-US" altLang="zh-CN" sz="2400" dirty="0">
                <a:solidFill>
                  <a:srgbClr val="000000"/>
                </a:solidFill>
                <a:latin typeface="Arial Unicode MS"/>
                <a:ea typeface="宋体" charset="-122"/>
                <a:cs typeface="Arial Unicode MS"/>
                <a:sym typeface="Symbol"/>
              </a:endParaRPr>
            </a:p>
            <a:p>
              <a:pPr marL="342900" indent="-342900">
                <a:spcBef>
                  <a:spcPct val="20000"/>
                </a:spcBef>
                <a:buFont typeface="Arial" pitchFamily="34" charset="0"/>
                <a:buChar char="•"/>
              </a:pPr>
              <a:r>
                <a:rPr kumimoji="0" lang="en-US" altLang="zh-CN" sz="2400" dirty="0" smtClean="0">
                  <a:solidFill>
                    <a:srgbClr val="000000"/>
                  </a:solidFill>
                  <a:latin typeface="Arial Unicode MS"/>
                  <a:ea typeface="宋体" charset="-122"/>
                  <a:cs typeface="Arial Unicode MS"/>
                  <a:sym typeface="Symbol"/>
                </a:rPr>
                <a:t> = </a:t>
              </a:r>
              <a:r>
                <a:rPr kumimoji="0" lang="en-US" altLang="zh-CN" sz="2400" dirty="0">
                  <a:solidFill>
                    <a:srgbClr val="000000"/>
                  </a:solidFill>
                  <a:latin typeface="Arial Unicode MS"/>
                  <a:ea typeface="宋体" charset="-122"/>
                  <a:cs typeface="Arial Unicode MS"/>
                  <a:sym typeface="Symbol"/>
                </a:rPr>
                <a:t>46</a:t>
              </a:r>
              <a:r>
                <a:rPr kumimoji="0" lang="en-US" altLang="zh-CN" sz="2400" dirty="0" smtClean="0">
                  <a:solidFill>
                    <a:srgbClr val="000000"/>
                  </a:solidFill>
                  <a:latin typeface="Arial Unicode MS"/>
                  <a:ea typeface="宋体" charset="-122"/>
                  <a:cs typeface="Arial Unicode MS"/>
                  <a:sym typeface="Symbol"/>
                </a:rPr>
                <a:t>1020 MeV</a:t>
              </a:r>
            </a:p>
            <a:p>
              <a:pPr marL="342900" indent="-342900">
                <a:spcBef>
                  <a:spcPct val="20000"/>
                </a:spcBef>
                <a:buFont typeface="Arial" pitchFamily="34" charset="0"/>
                <a:buChar char="•"/>
              </a:pPr>
              <a:r>
                <a:rPr kumimoji="0" lang="en-US" altLang="zh-CN" sz="2400" dirty="0" smtClean="0">
                  <a:solidFill>
                    <a:srgbClr val="000000"/>
                  </a:solidFill>
                  <a:latin typeface="Arial Unicode MS"/>
                  <a:ea typeface="宋体" charset="-122"/>
                  <a:cs typeface="Arial Unicode MS"/>
                  <a:sym typeface="Symbol"/>
                </a:rPr>
                <a:t>307  48 events</a:t>
              </a:r>
            </a:p>
            <a:p>
              <a:pPr marL="342900" indent="-342900">
                <a:spcBef>
                  <a:spcPct val="20000"/>
                </a:spcBef>
                <a:buFont typeface="Arial" pitchFamily="34" charset="0"/>
                <a:buChar char="•"/>
              </a:pPr>
              <a:r>
                <a:rPr kumimoji="0" lang="en-US" altLang="zh-CN" sz="2400" dirty="0" smtClean="0">
                  <a:solidFill>
                    <a:srgbClr val="FF0000"/>
                  </a:solidFill>
                  <a:latin typeface="Arial Unicode MS"/>
                  <a:ea typeface="宋体" charset="-122"/>
                  <a:cs typeface="Arial Unicode MS"/>
                  <a:sym typeface="Symbol"/>
                </a:rPr>
                <a:t>&gt;8</a:t>
              </a:r>
              <a:endParaRPr kumimoji="0" lang="en-US" altLang="zh-CN" sz="2400" dirty="0">
                <a:solidFill>
                  <a:srgbClr val="FF0000"/>
                </a:solidFill>
                <a:latin typeface="Arial Unicode MS"/>
                <a:ea typeface="宋体" charset="-122"/>
                <a:cs typeface="Arial Unicode MS"/>
                <a:sym typeface="Symbol"/>
              </a:endParaRPr>
            </a:p>
          </p:txBody>
        </p:sp>
      </p:grpSp>
      <p:pic>
        <p:nvPicPr>
          <p:cNvPr id="15" name="Picture 9" descr="Bell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504" y="2179365"/>
            <a:ext cx="818360" cy="724939"/>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0"/>
          <p:cNvSpPr/>
          <p:nvPr/>
        </p:nvSpPr>
        <p:spPr>
          <a:xfrm>
            <a:off x="4523117" y="1033977"/>
            <a:ext cx="4620883" cy="707886"/>
          </a:xfrm>
          <a:prstGeom prst="rect">
            <a:avLst/>
          </a:prstGeom>
          <a:solidFill>
            <a:srgbClr val="FFFF00"/>
          </a:solidFill>
          <a:ln>
            <a:solidFill>
              <a:srgbClr val="FFFF00"/>
            </a:solidFill>
          </a:ln>
        </p:spPr>
        <p:txBody>
          <a:bodyPr wrap="square">
            <a:spAutoFit/>
          </a:bodyPr>
          <a:lstStyle/>
          <a:p>
            <a:pPr>
              <a:spcBef>
                <a:spcPts val="0"/>
              </a:spcBef>
            </a:pPr>
            <a:r>
              <a:rPr kumimoji="0" lang="en-US" altLang="zh-CN" sz="2000" dirty="0" smtClean="0">
                <a:solidFill>
                  <a:srgbClr val="000000"/>
                </a:solidFill>
                <a:latin typeface="Arial Unicode MS"/>
                <a:ea typeface="宋体" charset="-122"/>
                <a:cs typeface="Arial Unicode MS"/>
                <a:sym typeface="Symbol" pitchFamily="18" charset="2"/>
              </a:rPr>
              <a:t>BESIII at 4.260 </a:t>
            </a:r>
            <a:r>
              <a:rPr kumimoji="0" lang="en-US" altLang="zh-CN" sz="2000" dirty="0" err="1" smtClean="0">
                <a:solidFill>
                  <a:srgbClr val="000000"/>
                </a:solidFill>
                <a:latin typeface="Arial Unicode MS"/>
                <a:ea typeface="宋体" charset="-122"/>
                <a:cs typeface="Arial Unicode MS"/>
                <a:sym typeface="Symbol" pitchFamily="18" charset="2"/>
              </a:rPr>
              <a:t>GeV</a:t>
            </a:r>
            <a:r>
              <a:rPr kumimoji="0" lang="en-US" altLang="zh-CN" sz="2000" dirty="0" smtClean="0">
                <a:solidFill>
                  <a:srgbClr val="000000"/>
                </a:solidFill>
                <a:latin typeface="Arial Unicode MS"/>
                <a:ea typeface="宋体" charset="-122"/>
                <a:cs typeface="Arial Unicode MS"/>
                <a:sym typeface="Symbol" pitchFamily="18" charset="2"/>
              </a:rPr>
              <a:t>: PRL110, 252001</a:t>
            </a:r>
          </a:p>
          <a:p>
            <a:pPr>
              <a:spcBef>
                <a:spcPts val="0"/>
              </a:spcBef>
            </a:pPr>
            <a:r>
              <a:rPr kumimoji="0" lang="en-US" altLang="zh-CN" sz="2000" dirty="0" smtClean="0">
                <a:solidFill>
                  <a:srgbClr val="000000"/>
                </a:solidFill>
                <a:latin typeface="Arial Unicode MS"/>
                <a:ea typeface="宋体" charset="-122"/>
                <a:cs typeface="Arial Unicode MS"/>
                <a:sym typeface="Symbol" pitchFamily="18" charset="2"/>
              </a:rPr>
              <a:t>0.525 </a:t>
            </a:r>
            <a:r>
              <a:rPr lang="en-US" altLang="zh-CN" sz="2000" dirty="0">
                <a:solidFill>
                  <a:srgbClr val="000000"/>
                </a:solidFill>
                <a:latin typeface="Arial Unicode MS"/>
                <a:ea typeface="宋体" charset="-122"/>
                <a:cs typeface="Arial Unicode MS"/>
                <a:sym typeface="Symbol" pitchFamily="18" charset="2"/>
              </a:rPr>
              <a:t>f</a:t>
            </a:r>
            <a:r>
              <a:rPr kumimoji="0" lang="en-US" altLang="zh-CN" sz="2000" dirty="0" smtClean="0">
                <a:solidFill>
                  <a:srgbClr val="000000"/>
                </a:solidFill>
                <a:latin typeface="Arial Unicode MS"/>
                <a:ea typeface="宋体" charset="-122"/>
                <a:cs typeface="Arial Unicode MS"/>
                <a:sym typeface="Symbol" pitchFamily="18" charset="2"/>
              </a:rPr>
              <a:t>b</a:t>
            </a:r>
            <a:r>
              <a:rPr kumimoji="0" lang="en-US" altLang="zh-CN" sz="2000" baseline="30000" dirty="0" smtClean="0">
                <a:solidFill>
                  <a:srgbClr val="000000"/>
                </a:solidFill>
                <a:latin typeface="Arial Unicode MS"/>
                <a:ea typeface="宋体" charset="-122"/>
                <a:cs typeface="Arial Unicode MS"/>
                <a:sym typeface="Symbol" pitchFamily="18" charset="2"/>
              </a:rPr>
              <a:t>-1</a:t>
            </a:r>
            <a:r>
              <a:rPr kumimoji="0" lang="en-US" altLang="zh-CN" sz="2000" dirty="0" smtClean="0">
                <a:solidFill>
                  <a:srgbClr val="000000"/>
                </a:solidFill>
                <a:latin typeface="Arial Unicode MS"/>
                <a:ea typeface="宋体" charset="-122"/>
                <a:cs typeface="Arial Unicode MS"/>
                <a:sym typeface="Symbol" pitchFamily="18" charset="2"/>
              </a:rPr>
              <a:t> in one month running time </a:t>
            </a:r>
          </a:p>
        </p:txBody>
      </p:sp>
      <p:sp>
        <p:nvSpPr>
          <p:cNvPr id="17" name="矩形 10"/>
          <p:cNvSpPr/>
          <p:nvPr/>
        </p:nvSpPr>
        <p:spPr>
          <a:xfrm>
            <a:off x="445666" y="1033977"/>
            <a:ext cx="3929281" cy="707886"/>
          </a:xfrm>
          <a:prstGeom prst="rect">
            <a:avLst/>
          </a:prstGeom>
          <a:solidFill>
            <a:srgbClr val="FFFF00"/>
          </a:solidFill>
          <a:ln>
            <a:solidFill>
              <a:srgbClr val="FFFF00"/>
            </a:solidFill>
          </a:ln>
        </p:spPr>
        <p:txBody>
          <a:bodyPr wrap="none">
            <a:spAutoFit/>
          </a:bodyPr>
          <a:lstStyle/>
          <a:p>
            <a:pPr>
              <a:spcBef>
                <a:spcPts val="0"/>
              </a:spcBef>
            </a:pPr>
            <a:r>
              <a:rPr kumimoji="0" lang="en-US" altLang="zh-CN" sz="2000" b="1" dirty="0" smtClean="0">
                <a:latin typeface="Arial Unicode MS"/>
                <a:ea typeface="宋体" charset="-122"/>
                <a:cs typeface="Arial Unicode MS"/>
                <a:sym typeface="Symbol" pitchFamily="18" charset="2"/>
              </a:rPr>
              <a:t>Belle with ISR: PRL110, 252002</a:t>
            </a:r>
          </a:p>
          <a:p>
            <a:pPr>
              <a:spcBef>
                <a:spcPts val="0"/>
              </a:spcBef>
            </a:pPr>
            <a:r>
              <a:rPr kumimoji="0" lang="en-US" altLang="zh-CN" sz="2000" b="1" dirty="0" smtClean="0">
                <a:latin typeface="Arial Unicode MS"/>
                <a:ea typeface="宋体" charset="-122"/>
                <a:cs typeface="Arial Unicode MS"/>
                <a:sym typeface="Symbol" pitchFamily="18" charset="2"/>
              </a:rPr>
              <a:t>967 fb</a:t>
            </a:r>
            <a:r>
              <a:rPr kumimoji="0" lang="en-US" altLang="zh-CN" sz="2000" b="1" baseline="30000" dirty="0" smtClean="0">
                <a:latin typeface="Arial Unicode MS"/>
                <a:ea typeface="宋体" charset="-122"/>
                <a:cs typeface="Arial Unicode MS"/>
                <a:sym typeface="Symbol" pitchFamily="18" charset="2"/>
              </a:rPr>
              <a:t>-1</a:t>
            </a:r>
            <a:r>
              <a:rPr kumimoji="0" lang="en-US" altLang="zh-CN" sz="2000" b="1" dirty="0" smtClean="0">
                <a:latin typeface="Arial Unicode MS"/>
                <a:ea typeface="宋体" charset="-122"/>
                <a:cs typeface="Arial Unicode MS"/>
                <a:sym typeface="Symbol" pitchFamily="18" charset="2"/>
              </a:rPr>
              <a:t> in 10 years running time</a:t>
            </a:r>
          </a:p>
        </p:txBody>
      </p:sp>
      <p:pic>
        <p:nvPicPr>
          <p:cNvPr id="3" name="Picture 2" descr="C:\Users\user\Desktop\BES3_logo.jpg"/>
          <p:cNvPicPr>
            <a:picLocks noChangeAspect="1" noChangeArrowheads="1"/>
          </p:cNvPicPr>
          <p:nvPr/>
        </p:nvPicPr>
        <p:blipFill>
          <a:blip r:embed="rId6" cstate="screen">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5473684" y="2048866"/>
            <a:ext cx="1378018" cy="645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209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226" name="Rectangle 2"/>
          <p:cNvSpPr>
            <a:spLocks noGrp="1" noChangeArrowheads="1"/>
          </p:cNvSpPr>
          <p:nvPr>
            <p:ph type="title"/>
          </p:nvPr>
        </p:nvSpPr>
        <p:spPr>
          <a:xfrm>
            <a:off x="98636" y="93562"/>
            <a:ext cx="8990359" cy="686360"/>
          </a:xfrm>
          <a:noFill/>
          <a:ln>
            <a:solidFill>
              <a:schemeClr val="bg1"/>
            </a:solidFill>
          </a:ln>
        </p:spPr>
        <p:txBody>
          <a:bodyPr>
            <a:noAutofit/>
          </a:bodyPr>
          <a:lstStyle/>
          <a:p>
            <a:pPr>
              <a:lnSpc>
                <a:spcPct val="90000"/>
              </a:lnSpc>
            </a:pPr>
            <a:r>
              <a:rPr lang="en-US" sz="4000" b="1" dirty="0" smtClean="0">
                <a:solidFill>
                  <a:srgbClr val="000000"/>
                </a:solidFill>
                <a:latin typeface="+mn-lt"/>
              </a:rPr>
              <a:t>Features of the </a:t>
            </a:r>
            <a:r>
              <a:rPr lang="en-US" sz="4000" b="1" dirty="0" smtClean="0">
                <a:solidFill>
                  <a:srgbClr val="000000"/>
                </a:solidFill>
                <a:latin typeface="Symbol" charset="2"/>
                <a:cs typeface="Symbol" charset="2"/>
              </a:rPr>
              <a:t>t</a:t>
            </a:r>
            <a:r>
              <a:rPr lang="en-US" sz="4000" b="1" dirty="0" smtClean="0">
                <a:solidFill>
                  <a:srgbClr val="000000"/>
                </a:solidFill>
                <a:latin typeface="+mn-lt"/>
              </a:rPr>
              <a:t>-c</a:t>
            </a:r>
            <a:r>
              <a:rPr lang="en-US" altLang="zh-CN" sz="4000" b="1" dirty="0" smtClean="0">
                <a:solidFill>
                  <a:srgbClr val="000000"/>
                </a:solidFill>
                <a:latin typeface="+mn-lt"/>
              </a:rPr>
              <a:t> </a:t>
            </a:r>
            <a:r>
              <a:rPr lang="en-US" sz="4000" b="1" dirty="0" smtClean="0">
                <a:solidFill>
                  <a:srgbClr val="000000"/>
                </a:solidFill>
                <a:latin typeface="+mn-lt"/>
              </a:rPr>
              <a:t>Energy </a:t>
            </a:r>
            <a:r>
              <a:rPr lang="en-US" sz="4000" b="1" dirty="0">
                <a:solidFill>
                  <a:srgbClr val="000000"/>
                </a:solidFill>
                <a:latin typeface="+mn-lt"/>
              </a:rPr>
              <a:t>Region</a:t>
            </a:r>
          </a:p>
        </p:txBody>
      </p:sp>
      <p:sp>
        <p:nvSpPr>
          <p:cNvPr id="1204227" name="Rectangle 3"/>
          <p:cNvSpPr>
            <a:spLocks noChangeArrowheads="1"/>
          </p:cNvSpPr>
          <p:nvPr/>
        </p:nvSpPr>
        <p:spPr bwMode="auto">
          <a:xfrm>
            <a:off x="234203" y="979235"/>
            <a:ext cx="8647512" cy="1896340"/>
          </a:xfrm>
          <a:prstGeom prst="rect">
            <a:avLst/>
          </a:prstGeom>
          <a:noFill/>
          <a:ln w="9525">
            <a:solidFill>
              <a:schemeClr val="bg1"/>
            </a:solidFill>
            <a:miter lim="800000"/>
            <a:headEnd/>
            <a:tailEnd/>
          </a:ln>
          <a:effectLst/>
        </p:spPr>
        <p:txBody>
          <a:bodyPr lIns="91429" tIns="45714" rIns="91429" bIns="45714">
            <a:prstTxWarp prst="textNoShape">
              <a:avLst/>
            </a:prstTxWarp>
          </a:bodyPr>
          <a:lstStyle/>
          <a:p>
            <a:pPr marL="342900" indent="-342900" defTabSz="914608">
              <a:lnSpc>
                <a:spcPct val="80000"/>
              </a:lnSpc>
              <a:spcBef>
                <a:spcPct val="20000"/>
              </a:spcBef>
              <a:buClr>
                <a:srgbClr val="000000"/>
              </a:buClr>
              <a:buSzPct val="80000"/>
              <a:buFont typeface="Arial"/>
              <a:buChar char="•"/>
            </a:pPr>
            <a:r>
              <a:rPr lang="en-US" sz="2400" b="1" dirty="0"/>
              <a:t>Rich of</a:t>
            </a:r>
            <a:r>
              <a:rPr lang="en-US" sz="2400" b="1" dirty="0">
                <a:solidFill>
                  <a:srgbClr val="3333CC"/>
                </a:solidFill>
              </a:rPr>
              <a:t> </a:t>
            </a:r>
            <a:r>
              <a:rPr lang="en-US" sz="2400" b="1" dirty="0">
                <a:solidFill>
                  <a:srgbClr val="FF0000"/>
                </a:solidFill>
              </a:rPr>
              <a:t>resonances</a:t>
            </a:r>
            <a:r>
              <a:rPr lang="en-US" sz="2400" b="1" dirty="0"/>
              <a:t>, </a:t>
            </a:r>
            <a:r>
              <a:rPr lang="en-US" sz="2400" b="1" dirty="0" err="1"/>
              <a:t>charmonium</a:t>
            </a:r>
            <a:r>
              <a:rPr lang="en-US" sz="2400" b="1" dirty="0"/>
              <a:t> and  charmed </a:t>
            </a:r>
            <a:r>
              <a:rPr lang="en-US" sz="2400" b="1" dirty="0" smtClean="0"/>
              <a:t>mesons.</a:t>
            </a:r>
            <a:endParaRPr lang="en-US" sz="2400" b="1" dirty="0"/>
          </a:p>
          <a:p>
            <a:pPr marL="342900" indent="-342900" defTabSz="914608">
              <a:lnSpc>
                <a:spcPct val="80000"/>
              </a:lnSpc>
              <a:spcBef>
                <a:spcPct val="20000"/>
              </a:spcBef>
              <a:buClr>
                <a:srgbClr val="000000"/>
              </a:buClr>
              <a:buSzPct val="80000"/>
              <a:buFont typeface="Arial"/>
              <a:buChar char="•"/>
            </a:pPr>
            <a:r>
              <a:rPr lang="en-US" sz="2400" b="1" dirty="0">
                <a:solidFill>
                  <a:srgbClr val="FF0000"/>
                </a:solidFill>
              </a:rPr>
              <a:t>Threshold</a:t>
            </a:r>
            <a:r>
              <a:rPr lang="en-US" sz="2400" b="1" dirty="0">
                <a:solidFill>
                  <a:srgbClr val="3333CC"/>
                </a:solidFill>
              </a:rPr>
              <a:t> </a:t>
            </a:r>
            <a:r>
              <a:rPr lang="en-US" sz="2400" b="1" dirty="0"/>
              <a:t>characteristics (pairs of </a:t>
            </a:r>
            <a:r>
              <a:rPr lang="en-US" sz="2400" b="1" dirty="0">
                <a:sym typeface="Symbol" pitchFamily="-108" charset="2"/>
              </a:rPr>
              <a:t>, D, D</a:t>
            </a:r>
            <a:r>
              <a:rPr lang="en-US" sz="2400" b="1" baseline="-25000" dirty="0">
                <a:sym typeface="Symbol" pitchFamily="-108" charset="2"/>
              </a:rPr>
              <a:t>s</a:t>
            </a:r>
            <a:r>
              <a:rPr lang="en-US" sz="2400" b="1" dirty="0">
                <a:sym typeface="Symbol" pitchFamily="-108" charset="2"/>
              </a:rPr>
              <a:t>, </a:t>
            </a:r>
            <a:r>
              <a:rPr lang="en-US" sz="2400" b="1" dirty="0" smtClean="0">
                <a:sym typeface="Symbol" pitchFamily="-108" charset="2"/>
              </a:rPr>
              <a:t>charmed </a:t>
            </a:r>
            <a:r>
              <a:rPr lang="en-US" sz="2400" b="1" dirty="0">
                <a:sym typeface="Symbol" pitchFamily="-108" charset="2"/>
              </a:rPr>
              <a:t>baryons…</a:t>
            </a:r>
            <a:r>
              <a:rPr lang="en-US" sz="2400" b="1" dirty="0" smtClean="0">
                <a:sym typeface="Symbol" pitchFamily="-108" charset="2"/>
              </a:rPr>
              <a:t>).</a:t>
            </a:r>
            <a:endParaRPr lang="en-US" sz="2400" b="1" dirty="0"/>
          </a:p>
          <a:p>
            <a:pPr marL="342900" indent="-342900" defTabSz="914608">
              <a:lnSpc>
                <a:spcPct val="80000"/>
              </a:lnSpc>
              <a:spcBef>
                <a:spcPct val="20000"/>
              </a:spcBef>
              <a:buClr>
                <a:srgbClr val="000000"/>
              </a:buClr>
              <a:buSzPct val="80000"/>
              <a:buFont typeface="Arial"/>
              <a:buChar char="•"/>
            </a:pPr>
            <a:r>
              <a:rPr lang="en-US" sz="2400" b="1" dirty="0">
                <a:solidFill>
                  <a:srgbClr val="FF0000"/>
                </a:solidFill>
              </a:rPr>
              <a:t>Transition </a:t>
            </a:r>
            <a:r>
              <a:rPr lang="en-US" sz="2400" b="1" dirty="0"/>
              <a:t>between</a:t>
            </a:r>
            <a:r>
              <a:rPr lang="en-US" sz="2400" b="1" dirty="0">
                <a:solidFill>
                  <a:srgbClr val="FF0000"/>
                </a:solidFill>
              </a:rPr>
              <a:t> </a:t>
            </a:r>
            <a:r>
              <a:rPr lang="en-US" sz="2400" b="1" dirty="0"/>
              <a:t>smooth and resonances, perturbative and non-</a:t>
            </a:r>
            <a:r>
              <a:rPr lang="en-US" sz="2400" b="1" dirty="0" err="1"/>
              <a:t>perturbative</a:t>
            </a:r>
            <a:r>
              <a:rPr lang="en-US" sz="2400" b="1" dirty="0"/>
              <a:t> </a:t>
            </a:r>
            <a:r>
              <a:rPr lang="en-US" sz="2400" b="1" dirty="0" smtClean="0">
                <a:solidFill>
                  <a:srgbClr val="FF0000"/>
                </a:solidFill>
              </a:rPr>
              <a:t>QCD</a:t>
            </a:r>
            <a:r>
              <a:rPr lang="en-US" sz="2400" b="1" dirty="0" smtClean="0"/>
              <a:t>.</a:t>
            </a:r>
            <a:endParaRPr lang="en-US" sz="2400" b="1" dirty="0"/>
          </a:p>
          <a:p>
            <a:pPr marL="342900" indent="-342900" defTabSz="914608">
              <a:lnSpc>
                <a:spcPct val="80000"/>
              </a:lnSpc>
              <a:spcBef>
                <a:spcPct val="20000"/>
              </a:spcBef>
              <a:buClr>
                <a:srgbClr val="000000"/>
              </a:buClr>
              <a:buSzPct val="80000"/>
              <a:buFont typeface="Arial"/>
              <a:buChar char="•"/>
            </a:pPr>
            <a:r>
              <a:rPr lang="en-US" sz="2400" b="1" dirty="0" smtClean="0"/>
              <a:t>Mass </a:t>
            </a:r>
            <a:r>
              <a:rPr lang="en-US" sz="2400" b="1" dirty="0"/>
              <a:t>location of the</a:t>
            </a:r>
            <a:r>
              <a:rPr lang="en-US" sz="2400" b="1" dirty="0">
                <a:solidFill>
                  <a:srgbClr val="3333CC"/>
                </a:solidFill>
              </a:rPr>
              <a:t> </a:t>
            </a:r>
            <a:r>
              <a:rPr lang="en-US" sz="2400" b="1" dirty="0" smtClean="0">
                <a:solidFill>
                  <a:srgbClr val="FF0000"/>
                </a:solidFill>
              </a:rPr>
              <a:t>exotic</a:t>
            </a:r>
            <a:r>
              <a:rPr lang="en-US" sz="2400" b="1" dirty="0" smtClean="0"/>
              <a:t> hadrons</a:t>
            </a:r>
            <a:r>
              <a:rPr lang="en-US" sz="2400" b="1" dirty="0" smtClean="0">
                <a:solidFill>
                  <a:srgbClr val="3333CC"/>
                </a:solidFill>
              </a:rPr>
              <a:t>, </a:t>
            </a:r>
            <a:r>
              <a:rPr lang="en-US" sz="2400" b="1" dirty="0" err="1" smtClean="0"/>
              <a:t>gluonic</a:t>
            </a:r>
            <a:r>
              <a:rPr lang="en-US" sz="2400" b="1" dirty="0" smtClean="0"/>
              <a:t> matter </a:t>
            </a:r>
            <a:r>
              <a:rPr lang="en-US" sz="2400" b="1" dirty="0"/>
              <a:t>and </a:t>
            </a:r>
            <a:r>
              <a:rPr lang="en-US" sz="2400" b="1" dirty="0" smtClean="0"/>
              <a:t>hybrid.</a:t>
            </a:r>
            <a:endParaRPr lang="en-US" sz="2400" b="1" dirty="0"/>
          </a:p>
        </p:txBody>
      </p:sp>
      <p:sp>
        <p:nvSpPr>
          <p:cNvPr id="5" name="Slide Number Placeholder 4"/>
          <p:cNvSpPr>
            <a:spLocks noGrp="1"/>
          </p:cNvSpPr>
          <p:nvPr>
            <p:ph type="sldNum" sz="quarter" idx="12"/>
          </p:nvPr>
        </p:nvSpPr>
        <p:spPr/>
        <p:txBody>
          <a:bodyPr/>
          <a:lstStyle/>
          <a:p>
            <a:fld id="{9C5C451C-C6A0-0A44-9532-95E054E1D326}" type="slidenum">
              <a:rPr lang="en-US" smtClean="0"/>
              <a:pPr/>
              <a:t>5</a:t>
            </a:fld>
            <a:endParaRPr lang="en-US" dirty="0"/>
          </a:p>
        </p:txBody>
      </p:sp>
      <p:grpSp>
        <p:nvGrpSpPr>
          <p:cNvPr id="6" name="Group 5"/>
          <p:cNvGrpSpPr/>
          <p:nvPr/>
        </p:nvGrpSpPr>
        <p:grpSpPr>
          <a:xfrm>
            <a:off x="138735" y="3004312"/>
            <a:ext cx="8824600" cy="3669615"/>
            <a:chOff x="55563" y="1892888"/>
            <a:chExt cx="8824600" cy="3669615"/>
          </a:xfrm>
        </p:grpSpPr>
        <p:sp>
          <p:nvSpPr>
            <p:cNvPr id="7" name="灯片编号占位符 5"/>
            <p:cNvSpPr txBox="1">
              <a:spLocks/>
            </p:cNvSpPr>
            <p:nvPr/>
          </p:nvSpPr>
          <p:spPr bwMode="auto">
            <a:xfrm>
              <a:off x="6381750" y="4982599"/>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Times New Roman" charset="0"/>
                  <a:ea typeface="宋体" charset="0"/>
                  <a:cs typeface="宋体" charset="0"/>
                </a:defRPr>
              </a:lvl1pPr>
              <a:lvl2pPr marL="742950" indent="-285750" eaLnBrk="0" hangingPunct="0">
                <a:defRPr b="1">
                  <a:solidFill>
                    <a:schemeClr val="tx1"/>
                  </a:solidFill>
                  <a:latin typeface="Times New Roman" charset="0"/>
                  <a:ea typeface="宋体" charset="0"/>
                  <a:cs typeface="宋体" charset="0"/>
                </a:defRPr>
              </a:lvl2pPr>
              <a:lvl3pPr marL="1143000" indent="-228600" eaLnBrk="0" hangingPunct="0">
                <a:defRPr b="1">
                  <a:solidFill>
                    <a:schemeClr val="tx1"/>
                  </a:solidFill>
                  <a:latin typeface="Times New Roman" charset="0"/>
                  <a:ea typeface="宋体" charset="0"/>
                  <a:cs typeface="宋体" charset="0"/>
                </a:defRPr>
              </a:lvl3pPr>
              <a:lvl4pPr marL="1600200" indent="-228600" eaLnBrk="0" hangingPunct="0">
                <a:defRPr b="1">
                  <a:solidFill>
                    <a:schemeClr val="tx1"/>
                  </a:solidFill>
                  <a:latin typeface="Times New Roman" charset="0"/>
                  <a:ea typeface="宋体" charset="0"/>
                  <a:cs typeface="宋体" charset="0"/>
                </a:defRPr>
              </a:lvl4pPr>
              <a:lvl5pPr marL="2057400" indent="-228600" eaLnBrk="0" hangingPunct="0">
                <a:defRPr b="1">
                  <a:solidFill>
                    <a:schemeClr val="tx1"/>
                  </a:solidFill>
                  <a:latin typeface="Times New Roman" charset="0"/>
                  <a:ea typeface="宋体" charset="0"/>
                  <a:cs typeface="宋体" charset="0"/>
                </a:defRPr>
              </a:lvl5pPr>
              <a:lvl6pPr marL="2514600" indent="-228600" eaLnBrk="0" fontAlgn="base" hangingPunct="0">
                <a:spcBef>
                  <a:spcPct val="0"/>
                </a:spcBef>
                <a:spcAft>
                  <a:spcPct val="0"/>
                </a:spcAft>
                <a:defRPr b="1">
                  <a:solidFill>
                    <a:schemeClr val="tx1"/>
                  </a:solidFill>
                  <a:latin typeface="Times New Roman" charset="0"/>
                  <a:ea typeface="宋体" charset="0"/>
                  <a:cs typeface="宋体" charset="0"/>
                </a:defRPr>
              </a:lvl6pPr>
              <a:lvl7pPr marL="2971800" indent="-228600" eaLnBrk="0" fontAlgn="base" hangingPunct="0">
                <a:spcBef>
                  <a:spcPct val="0"/>
                </a:spcBef>
                <a:spcAft>
                  <a:spcPct val="0"/>
                </a:spcAft>
                <a:defRPr b="1">
                  <a:solidFill>
                    <a:schemeClr val="tx1"/>
                  </a:solidFill>
                  <a:latin typeface="Times New Roman" charset="0"/>
                  <a:ea typeface="宋体" charset="0"/>
                  <a:cs typeface="宋体" charset="0"/>
                </a:defRPr>
              </a:lvl7pPr>
              <a:lvl8pPr marL="3429000" indent="-228600" eaLnBrk="0" fontAlgn="base" hangingPunct="0">
                <a:spcBef>
                  <a:spcPct val="0"/>
                </a:spcBef>
                <a:spcAft>
                  <a:spcPct val="0"/>
                </a:spcAft>
                <a:defRPr b="1">
                  <a:solidFill>
                    <a:schemeClr val="tx1"/>
                  </a:solidFill>
                  <a:latin typeface="Times New Roman" charset="0"/>
                  <a:ea typeface="宋体" charset="0"/>
                  <a:cs typeface="宋体" charset="0"/>
                </a:defRPr>
              </a:lvl8pPr>
              <a:lvl9pPr marL="3886200" indent="-228600" eaLnBrk="0" fontAlgn="base" hangingPunct="0">
                <a:spcBef>
                  <a:spcPct val="0"/>
                </a:spcBef>
                <a:spcAft>
                  <a:spcPct val="0"/>
                </a:spcAft>
                <a:defRPr b="1">
                  <a:solidFill>
                    <a:schemeClr val="tx1"/>
                  </a:solidFill>
                  <a:latin typeface="Times New Roman" charset="0"/>
                  <a:ea typeface="宋体" charset="0"/>
                  <a:cs typeface="宋体" charset="0"/>
                </a:defRPr>
              </a:lvl9pPr>
            </a:lstStyle>
            <a:p>
              <a:pPr eaLnBrk="1" hangingPunct="1"/>
              <a:fld id="{C83CBDD4-8B73-A94D-A50A-15F65D8171EE}" type="slidenum">
                <a:rPr lang="zh-CN" altLang="en-US" sz="1200">
                  <a:solidFill>
                    <a:srgbClr val="898989"/>
                  </a:solidFill>
                  <a:latin typeface="Calibri" charset="0"/>
                </a:rPr>
                <a:pPr eaLnBrk="1" hangingPunct="1"/>
                <a:t>5</a:t>
              </a:fld>
              <a:endParaRPr lang="en-US" altLang="zh-CN" sz="1200">
                <a:solidFill>
                  <a:srgbClr val="898989"/>
                </a:solidFill>
                <a:latin typeface="Calibri" charset="0"/>
              </a:endParaRPr>
            </a:p>
          </p:txBody>
        </p:sp>
        <p:pic>
          <p:nvPicPr>
            <p:cNvPr id="8" name="Picture 48"/>
            <p:cNvPicPr>
              <a:picLocks noChangeAspect="1" noChangeArrowheads="1"/>
            </p:cNvPicPr>
            <p:nvPr/>
          </p:nvPicPr>
          <p:blipFill>
            <a:blip r:embed="rId3">
              <a:extLst>
                <a:ext uri="{28A0092B-C50C-407E-A947-70E740481C1C}">
                  <a14:useLocalDpi xmlns:a14="http://schemas.microsoft.com/office/drawing/2010/main" val="0"/>
                </a:ext>
              </a:extLst>
            </a:blip>
            <a:srcRect t="32405" r="-79" b="36203"/>
            <a:stretch>
              <a:fillRect/>
            </a:stretch>
          </p:blipFill>
          <p:spPr bwMode="auto">
            <a:xfrm>
              <a:off x="55563" y="1892888"/>
              <a:ext cx="8824600" cy="349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3990255" y="5119687"/>
              <a:ext cx="548723" cy="419042"/>
              <a:chOff x="3990255" y="6317226"/>
              <a:chExt cx="548723" cy="419042"/>
            </a:xfrm>
          </p:grpSpPr>
          <p:cxnSp>
            <p:nvCxnSpPr>
              <p:cNvPr id="16" name="Straight Arrow Connector 15"/>
              <p:cNvCxnSpPr/>
              <p:nvPr/>
            </p:nvCxnSpPr>
            <p:spPr>
              <a:xfrm flipV="1">
                <a:off x="4227871" y="6317226"/>
                <a:ext cx="0" cy="15567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990255" y="6366936"/>
                <a:ext cx="548723" cy="369332"/>
              </a:xfrm>
              <a:prstGeom prst="rect">
                <a:avLst/>
              </a:prstGeom>
              <a:noFill/>
              <a:ln>
                <a:noFill/>
              </a:ln>
            </p:spPr>
            <p:txBody>
              <a:bodyPr wrap="none" rtlCol="0">
                <a:spAutoFit/>
              </a:bodyPr>
              <a:lstStyle/>
              <a:p>
                <a:r>
                  <a:rPr lang="en-US" dirty="0" err="1">
                    <a:solidFill>
                      <a:srgbClr val="0000FF"/>
                    </a:solidFill>
                    <a:latin typeface="Symbol" charset="2"/>
                    <a:cs typeface="Symbol" charset="2"/>
                  </a:rPr>
                  <a:t>t</a:t>
                </a:r>
                <a:r>
                  <a:rPr lang="en-US" baseline="30000" dirty="0" err="1" smtClean="0">
                    <a:solidFill>
                      <a:srgbClr val="0000FF"/>
                    </a:solidFill>
                    <a:latin typeface="Symbol" charset="2"/>
                    <a:cs typeface="Symbol" charset="2"/>
                  </a:rPr>
                  <a:t>+</a:t>
                </a:r>
                <a:r>
                  <a:rPr lang="en-US" dirty="0" err="1" smtClean="0">
                    <a:solidFill>
                      <a:srgbClr val="0000FF"/>
                    </a:solidFill>
                    <a:latin typeface="Symbol" charset="2"/>
                    <a:cs typeface="Symbol" charset="2"/>
                  </a:rPr>
                  <a:t>t</a:t>
                </a:r>
                <a:r>
                  <a:rPr lang="en-US" baseline="30000" dirty="0" smtClean="0">
                    <a:solidFill>
                      <a:srgbClr val="0000FF"/>
                    </a:solidFill>
                    <a:latin typeface="Symbol" charset="2"/>
                    <a:cs typeface="Symbol" charset="2"/>
                  </a:rPr>
                  <a:t>-</a:t>
                </a:r>
                <a:endParaRPr lang="en-US" dirty="0">
                  <a:solidFill>
                    <a:srgbClr val="0000FF"/>
                  </a:solidFill>
                  <a:latin typeface="Symbol" charset="2"/>
                  <a:cs typeface="Symbol" charset="2"/>
                </a:endParaRPr>
              </a:p>
            </p:txBody>
          </p:sp>
        </p:grpSp>
        <p:grpSp>
          <p:nvGrpSpPr>
            <p:cNvPr id="10" name="Group 9"/>
            <p:cNvGrpSpPr/>
            <p:nvPr/>
          </p:nvGrpSpPr>
          <p:grpSpPr>
            <a:xfrm>
              <a:off x="4807972" y="5127306"/>
              <a:ext cx="595035" cy="427430"/>
              <a:chOff x="4807972" y="6324845"/>
              <a:chExt cx="595035" cy="427430"/>
            </a:xfrm>
          </p:grpSpPr>
          <p:cxnSp>
            <p:nvCxnSpPr>
              <p:cNvPr id="14" name="Straight Arrow Connector 13"/>
              <p:cNvCxnSpPr/>
              <p:nvPr/>
            </p:nvCxnSpPr>
            <p:spPr>
              <a:xfrm flipV="1">
                <a:off x="5162739" y="6324845"/>
                <a:ext cx="0" cy="15567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807972" y="6382943"/>
                <a:ext cx="595035" cy="369332"/>
              </a:xfrm>
              <a:prstGeom prst="rect">
                <a:avLst/>
              </a:prstGeom>
              <a:noFill/>
              <a:ln>
                <a:noFill/>
              </a:ln>
            </p:spPr>
            <p:txBody>
              <a:bodyPr wrap="none" rtlCol="0">
                <a:spAutoFit/>
              </a:bodyPr>
              <a:lstStyle/>
              <a:p>
                <a:r>
                  <a:rPr lang="en-US" dirty="0" err="1" smtClean="0">
                    <a:solidFill>
                      <a:srgbClr val="0000FF"/>
                    </a:solidFill>
                    <a:cs typeface="Symbol" charset="2"/>
                  </a:rPr>
                  <a:t>D</a:t>
                </a:r>
                <a:r>
                  <a:rPr lang="en-US" baseline="-25000" dirty="0" err="1" smtClean="0">
                    <a:solidFill>
                      <a:srgbClr val="0000FF"/>
                    </a:solidFill>
                    <a:cs typeface="Symbol" charset="2"/>
                  </a:rPr>
                  <a:t>s</a:t>
                </a:r>
                <a:r>
                  <a:rPr lang="en-US" dirty="0" err="1" smtClean="0">
                    <a:solidFill>
                      <a:srgbClr val="0000FF"/>
                    </a:solidFill>
                    <a:cs typeface="Symbol" charset="2"/>
                  </a:rPr>
                  <a:t>D</a:t>
                </a:r>
                <a:r>
                  <a:rPr lang="en-US" baseline="-25000" dirty="0" err="1" smtClean="0">
                    <a:solidFill>
                      <a:srgbClr val="0000FF"/>
                    </a:solidFill>
                    <a:cs typeface="Symbol" charset="2"/>
                  </a:rPr>
                  <a:t>s</a:t>
                </a:r>
                <a:endParaRPr lang="en-US" baseline="-25000" dirty="0">
                  <a:solidFill>
                    <a:srgbClr val="0000FF"/>
                  </a:solidFill>
                  <a:cs typeface="Symbol" charset="2"/>
                </a:endParaRPr>
              </a:p>
            </p:txBody>
          </p:sp>
        </p:grpSp>
        <p:grpSp>
          <p:nvGrpSpPr>
            <p:cNvPr id="11" name="Group 10"/>
            <p:cNvGrpSpPr/>
            <p:nvPr/>
          </p:nvGrpSpPr>
          <p:grpSpPr>
            <a:xfrm>
              <a:off x="7254307" y="5135073"/>
              <a:ext cx="633507" cy="427430"/>
              <a:chOff x="4807972" y="6324845"/>
              <a:chExt cx="633507" cy="427430"/>
            </a:xfrm>
          </p:grpSpPr>
          <p:cxnSp>
            <p:nvCxnSpPr>
              <p:cNvPr id="12" name="Straight Arrow Connector 11"/>
              <p:cNvCxnSpPr/>
              <p:nvPr/>
            </p:nvCxnSpPr>
            <p:spPr>
              <a:xfrm flipV="1">
                <a:off x="5162739" y="6324845"/>
                <a:ext cx="0" cy="15567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807972" y="6382943"/>
                <a:ext cx="633507" cy="369332"/>
              </a:xfrm>
              <a:prstGeom prst="rect">
                <a:avLst/>
              </a:prstGeom>
              <a:noFill/>
              <a:ln>
                <a:noFill/>
              </a:ln>
            </p:spPr>
            <p:txBody>
              <a:bodyPr wrap="none" rtlCol="0">
                <a:spAutoFit/>
              </a:bodyPr>
              <a:lstStyle/>
              <a:p>
                <a:r>
                  <a:rPr lang="en-US" dirty="0" err="1" smtClean="0">
                    <a:solidFill>
                      <a:srgbClr val="0000FF"/>
                    </a:solidFill>
                    <a:latin typeface="Symbol" charset="2"/>
                    <a:cs typeface="Symbol" charset="2"/>
                  </a:rPr>
                  <a:t>L</a:t>
                </a:r>
                <a:r>
                  <a:rPr lang="en-US" baseline="-25000" dirty="0" err="1" smtClean="0">
                    <a:solidFill>
                      <a:srgbClr val="0000FF"/>
                    </a:solidFill>
                    <a:latin typeface="+mj-lt"/>
                    <a:cs typeface="Symbol" charset="2"/>
                  </a:rPr>
                  <a:t>c</a:t>
                </a:r>
                <a:r>
                  <a:rPr lang="en-US" dirty="0" err="1" smtClean="0">
                    <a:solidFill>
                      <a:srgbClr val="0000FF"/>
                    </a:solidFill>
                    <a:latin typeface="Symbol" charset="2"/>
                    <a:cs typeface="Symbol" charset="2"/>
                  </a:rPr>
                  <a:t>L</a:t>
                </a:r>
                <a:r>
                  <a:rPr lang="en-US" baseline="-25000" dirty="0" err="1" smtClean="0">
                    <a:solidFill>
                      <a:srgbClr val="0000FF"/>
                    </a:solidFill>
                    <a:latin typeface="+mj-lt"/>
                    <a:cs typeface="Symbol" charset="2"/>
                  </a:rPr>
                  <a:t>c</a:t>
                </a:r>
                <a:endParaRPr lang="en-US" baseline="-25000" dirty="0">
                  <a:solidFill>
                    <a:srgbClr val="0000FF"/>
                  </a:solidFill>
                  <a:latin typeface="+mj-lt"/>
                  <a:cs typeface="Symbol" charset="2"/>
                </a:endParaRPr>
              </a:p>
            </p:txBody>
          </p:sp>
        </p:grpSp>
      </p:grpSp>
    </p:spTree>
    <p:extLst>
      <p:ext uri="{BB962C8B-B14F-4D97-AF65-F5344CB8AC3E}">
        <p14:creationId xmlns:p14="http://schemas.microsoft.com/office/powerpoint/2010/main" val="27066031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04227">
                                            <p:txEl>
                                              <p:pRg st="0" end="0"/>
                                            </p:txEl>
                                          </p:spTgt>
                                        </p:tgtEl>
                                        <p:attrNameLst>
                                          <p:attrName>style.visibility</p:attrName>
                                        </p:attrNameLst>
                                      </p:cBhvr>
                                      <p:to>
                                        <p:strVal val="visible"/>
                                      </p:to>
                                    </p:set>
                                    <p:animEffect transition="in" filter="blinds(horizontal)">
                                      <p:cBhvr>
                                        <p:cTn id="7" dur="500"/>
                                        <p:tgtEl>
                                          <p:spTgt spid="12042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04227">
                                            <p:txEl>
                                              <p:pRg st="1" end="1"/>
                                            </p:txEl>
                                          </p:spTgt>
                                        </p:tgtEl>
                                        <p:attrNameLst>
                                          <p:attrName>style.visibility</p:attrName>
                                        </p:attrNameLst>
                                      </p:cBhvr>
                                      <p:to>
                                        <p:strVal val="visible"/>
                                      </p:to>
                                    </p:set>
                                    <p:animEffect transition="in" filter="blinds(horizontal)">
                                      <p:cBhvr>
                                        <p:cTn id="12" dur="500"/>
                                        <p:tgtEl>
                                          <p:spTgt spid="12042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04227">
                                            <p:txEl>
                                              <p:pRg st="2" end="2"/>
                                            </p:txEl>
                                          </p:spTgt>
                                        </p:tgtEl>
                                        <p:attrNameLst>
                                          <p:attrName>style.visibility</p:attrName>
                                        </p:attrNameLst>
                                      </p:cBhvr>
                                      <p:to>
                                        <p:strVal val="visible"/>
                                      </p:to>
                                    </p:set>
                                    <p:animEffect transition="in" filter="blinds(horizontal)">
                                      <p:cBhvr>
                                        <p:cTn id="17" dur="500"/>
                                        <p:tgtEl>
                                          <p:spTgt spid="12042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04227">
                                            <p:txEl>
                                              <p:pRg st="3" end="3"/>
                                            </p:txEl>
                                          </p:spTgt>
                                        </p:tgtEl>
                                        <p:attrNameLst>
                                          <p:attrName>style.visibility</p:attrName>
                                        </p:attrNameLst>
                                      </p:cBhvr>
                                      <p:to>
                                        <p:strVal val="visible"/>
                                      </p:to>
                                    </p:set>
                                    <p:animEffect transition="in" filter="blinds(horizontal)">
                                      <p:cBhvr>
                                        <p:cTn id="22" dur="500"/>
                                        <p:tgtEl>
                                          <p:spTgt spid="12042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Competition from Belle II?</a:t>
            </a:r>
            <a:endParaRPr lang="zh-CN" alt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50</a:t>
            </a:fld>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376" y="1001930"/>
            <a:ext cx="5317550" cy="4522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文本框 7"/>
          <p:cNvSpPr txBox="1"/>
          <p:nvPr/>
        </p:nvSpPr>
        <p:spPr>
          <a:xfrm>
            <a:off x="1229904" y="963370"/>
            <a:ext cx="2983833" cy="1131079"/>
          </a:xfrm>
          <a:prstGeom prst="rect">
            <a:avLst/>
          </a:prstGeom>
          <a:noFill/>
        </p:spPr>
        <p:txBody>
          <a:bodyPr wrap="square" rtlCol="0">
            <a:spAutoFit/>
          </a:bodyPr>
          <a:lstStyle/>
          <a:p>
            <a:pPr algn="ctr">
              <a:lnSpc>
                <a:spcPts val="2660"/>
              </a:lnSpc>
            </a:pP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Integrated luminosity</a:t>
            </a:r>
          </a:p>
          <a:p>
            <a:pPr marL="285750" indent="-285750">
              <a:lnSpc>
                <a:spcPts val="2660"/>
              </a:lnSpc>
              <a:buFont typeface="Wingdings" panose="05000000000000000000" pitchFamily="2" charset="2"/>
              <a:buChar char="p"/>
            </a:pPr>
            <a:r>
              <a:rPr lang="en-US" altLang="zh-CN" b="1" dirty="0" smtClean="0">
                <a:solidFill>
                  <a:srgbClr val="392BF5"/>
                </a:solidFill>
                <a:latin typeface="华文楷体" panose="02010600040101010101" pitchFamily="2" charset="-122"/>
                <a:ea typeface="华文楷体" panose="02010600040101010101" pitchFamily="2" charset="-122"/>
                <a:cs typeface="Times New Roman" panose="02020603050405020304" pitchFamily="18" charset="0"/>
              </a:rPr>
              <a:t>0.4ab</a:t>
            </a:r>
            <a:r>
              <a:rPr lang="en-US" altLang="zh-CN" b="1" baseline="30000" dirty="0" smtClean="0">
                <a:solidFill>
                  <a:srgbClr val="392BF5"/>
                </a:solidFill>
                <a:latin typeface="华文楷体" panose="02010600040101010101" pitchFamily="2" charset="-122"/>
                <a:ea typeface="华文楷体" panose="02010600040101010101" pitchFamily="2" charset="-122"/>
                <a:cs typeface="Times New Roman" panose="02020603050405020304" pitchFamily="18" charset="0"/>
              </a:rPr>
              <a:t>-1</a:t>
            </a:r>
            <a:r>
              <a:rPr lang="en-US" altLang="zh-CN" b="1" dirty="0" smtClean="0">
                <a:solidFill>
                  <a:srgbClr val="392BF5"/>
                </a:solidFill>
                <a:latin typeface="华文楷体" panose="02010600040101010101" pitchFamily="2" charset="-122"/>
                <a:ea typeface="华文楷体" panose="02010600040101010101" pitchFamily="2" charset="-122"/>
                <a:cs typeface="Times New Roman" panose="02020603050405020304" pitchFamily="18" charset="0"/>
              </a:rPr>
              <a:t> from Belle II 2024</a:t>
            </a:r>
          </a:p>
          <a:p>
            <a:pPr marL="285750" indent="-285750">
              <a:lnSpc>
                <a:spcPts val="2660"/>
              </a:lnSpc>
              <a:buFont typeface="Wingdings" panose="05000000000000000000" pitchFamily="2" charset="2"/>
              <a:buChar char="p"/>
            </a:pPr>
            <a:r>
              <a:rPr lang="en-US" altLang="zh-CN" b="1" dirty="0" smtClean="0">
                <a:solidFill>
                  <a:srgbClr val="392BF5"/>
                </a:solidFill>
                <a:latin typeface="华文楷体" panose="02010600040101010101" pitchFamily="2" charset="-122"/>
                <a:ea typeface="华文楷体" panose="02010600040101010101" pitchFamily="2" charset="-122"/>
                <a:cs typeface="Times New Roman" panose="02020603050405020304" pitchFamily="18" charset="0"/>
              </a:rPr>
              <a:t>1.0ab</a:t>
            </a:r>
            <a:r>
              <a:rPr lang="en-US" altLang="zh-CN" b="1" baseline="30000" dirty="0" smtClean="0">
                <a:solidFill>
                  <a:srgbClr val="392BF5"/>
                </a:solidFill>
                <a:latin typeface="华文楷体" panose="02010600040101010101" pitchFamily="2" charset="-122"/>
                <a:ea typeface="华文楷体" panose="02010600040101010101" pitchFamily="2" charset="-122"/>
                <a:cs typeface="Times New Roman" panose="02020603050405020304" pitchFamily="18" charset="0"/>
              </a:rPr>
              <a:t>-1</a:t>
            </a:r>
            <a:r>
              <a:rPr lang="en-US" altLang="zh-CN" b="1" dirty="0" smtClean="0">
                <a:solidFill>
                  <a:srgbClr val="392BF5"/>
                </a:solidFill>
                <a:latin typeface="华文楷体" panose="02010600040101010101" pitchFamily="2" charset="-122"/>
                <a:ea typeface="华文楷体" panose="02010600040101010101" pitchFamily="2" charset="-122"/>
                <a:cs typeface="Times New Roman" panose="02020603050405020304" pitchFamily="18" charset="0"/>
              </a:rPr>
              <a:t> from HIEPA/year</a:t>
            </a:r>
          </a:p>
        </p:txBody>
      </p:sp>
      <p:sp>
        <p:nvSpPr>
          <p:cNvPr id="9" name="TextBox 4"/>
          <p:cNvSpPr txBox="1"/>
          <p:nvPr/>
        </p:nvSpPr>
        <p:spPr>
          <a:xfrm>
            <a:off x="1328554" y="3149991"/>
            <a:ext cx="2983833" cy="646331"/>
          </a:xfrm>
          <a:prstGeom prst="rect">
            <a:avLst/>
          </a:prstGeom>
          <a:solidFill>
            <a:srgbClr val="FFFFCC"/>
          </a:solidFill>
        </p:spPr>
        <p:txBody>
          <a:bodyPr wrap="square" rtlCol="0">
            <a:spAutoFit/>
          </a:bodyPr>
          <a:lstStyle/>
          <a:p>
            <a:pPr algn="ctr"/>
            <a:r>
              <a:rPr lang="en-US" altLang="zh-CN" b="1" dirty="0">
                <a:solidFill>
                  <a:srgbClr val="FF0000"/>
                </a:solidFill>
                <a:latin typeface="Times New Roman" panose="02020603050405020304" pitchFamily="18" charset="0"/>
                <a:cs typeface="Times New Roman" panose="02020603050405020304" pitchFamily="18" charset="0"/>
                <a:sym typeface="Symbol"/>
              </a:rPr>
              <a:t>@</a:t>
            </a: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 4.26 </a:t>
            </a:r>
            <a:r>
              <a:rPr kumimoji="0" lang="en-US" altLang="zh-CN" b="1" dirty="0" err="1" smtClean="0">
                <a:solidFill>
                  <a:srgbClr val="FF0000"/>
                </a:solidFill>
                <a:latin typeface="Times New Roman" panose="02020603050405020304" pitchFamily="18" charset="0"/>
                <a:cs typeface="Times New Roman" panose="02020603050405020304" pitchFamily="18" charset="0"/>
                <a:sym typeface="Symbol"/>
              </a:rPr>
              <a:t>GeV</a:t>
            </a: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 for </a:t>
            </a:r>
            <a:r>
              <a:rPr kumimoji="0" lang="en-US" altLang="zh-CN" b="1" baseline="30000" dirty="0" smtClean="0">
                <a:solidFill>
                  <a:srgbClr val="FF0000"/>
                </a:solidFill>
                <a:latin typeface="Times New Roman" panose="02020603050405020304" pitchFamily="18" charset="0"/>
                <a:cs typeface="Times New Roman" panose="02020603050405020304" pitchFamily="18" charset="0"/>
                <a:sym typeface="Symbol"/>
              </a:rPr>
              <a:t>+</a:t>
            </a: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a:t>
            </a:r>
            <a:r>
              <a:rPr kumimoji="0" lang="en-US" altLang="zh-CN" b="1" baseline="30000" dirty="0" smtClean="0">
                <a:solidFill>
                  <a:srgbClr val="FF0000"/>
                </a:solidFill>
                <a:latin typeface="Times New Roman" panose="02020603050405020304" pitchFamily="18" charset="0"/>
                <a:cs typeface="Times New Roman" panose="02020603050405020304" pitchFamily="18" charset="0"/>
                <a:sym typeface="Symbol"/>
              </a:rPr>
              <a:t>-</a:t>
            </a: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J/</a:t>
            </a:r>
          </a:p>
          <a:p>
            <a:pPr algn="ct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a:t>
            </a:r>
            <a:r>
              <a:rPr kumimoji="0" lang="en-US" altLang="zh-CN" b="1" baseline="-25000" dirty="0" smtClean="0">
                <a:solidFill>
                  <a:srgbClr val="FF0000"/>
                </a:solidFill>
                <a:latin typeface="Times New Roman" panose="02020603050405020304" pitchFamily="18" charset="0"/>
                <a:cs typeface="Times New Roman" panose="02020603050405020304" pitchFamily="18" charset="0"/>
                <a:sym typeface="Symbol"/>
              </a:rPr>
              <a:t>BESIII </a:t>
            </a: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 46%,</a:t>
            </a:r>
            <a:r>
              <a:rPr lang="en-US" altLang="zh-CN" b="1" dirty="0">
                <a:solidFill>
                  <a:srgbClr val="FF0000"/>
                </a:solidFill>
                <a:latin typeface="Times New Roman" panose="02020603050405020304" pitchFamily="18" charset="0"/>
                <a:cs typeface="Times New Roman" panose="02020603050405020304" pitchFamily="18" charset="0"/>
                <a:sym typeface="Symbol"/>
              </a:rPr>
              <a:t> </a:t>
            </a: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a:t>
            </a:r>
            <a:r>
              <a:rPr kumimoji="0" lang="en-US" altLang="zh-CN" b="1" baseline="-25000" dirty="0" smtClean="0">
                <a:solidFill>
                  <a:srgbClr val="FF0000"/>
                </a:solidFill>
                <a:latin typeface="Times New Roman" panose="02020603050405020304" pitchFamily="18" charset="0"/>
                <a:cs typeface="Times New Roman" panose="02020603050405020304" pitchFamily="18" charset="0"/>
                <a:sym typeface="Symbol"/>
              </a:rPr>
              <a:t>Belle   </a:t>
            </a: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 10%</a:t>
            </a:r>
            <a:endParaRPr kumimoji="0" lang="en-US" altLang="zh-CN" b="1" dirty="0">
              <a:solidFill>
                <a:srgbClr val="FF0000"/>
              </a:solidFill>
              <a:latin typeface="Times New Roman" panose="02020603050405020304" pitchFamily="18" charset="0"/>
              <a:cs typeface="Times New Roman" panose="02020603050405020304" pitchFamily="18" charset="0"/>
              <a:sym typeface="Symbol"/>
            </a:endParaRPr>
          </a:p>
        </p:txBody>
      </p:sp>
      <p:sp>
        <p:nvSpPr>
          <p:cNvPr id="10" name="TextBox 8"/>
          <p:cNvSpPr txBox="1"/>
          <p:nvPr/>
        </p:nvSpPr>
        <p:spPr>
          <a:xfrm>
            <a:off x="807545" y="5656839"/>
            <a:ext cx="8057171" cy="498598"/>
          </a:xfrm>
          <a:prstGeom prst="rect">
            <a:avLst/>
          </a:prstGeom>
          <a:noFill/>
        </p:spPr>
        <p:txBody>
          <a:bodyPr wrap="square" rtlCol="0">
            <a:spAutoFit/>
          </a:bodyPr>
          <a:lstStyle/>
          <a:p>
            <a:pPr algn="ctr">
              <a:lnSpc>
                <a:spcPct val="110000"/>
              </a:lnSpc>
            </a:pPr>
            <a:r>
              <a:rPr lang="en-US" altLang="zh-CN" sz="2400" b="1" dirty="0">
                <a:latin typeface="华文楷体" panose="02010600040101010101" pitchFamily="2" charset="-122"/>
                <a:ea typeface="华文楷体" panose="02010600040101010101" pitchFamily="2" charset="-122"/>
              </a:rPr>
              <a:t>H</a:t>
            </a:r>
            <a:r>
              <a:rPr lang="en-US" altLang="zh-CN" sz="2400" b="1" dirty="0" smtClean="0">
                <a:latin typeface="华文楷体" panose="02010600040101010101" pitchFamily="2" charset="-122"/>
                <a:ea typeface="华文楷体" panose="02010600040101010101" pitchFamily="2" charset="-122"/>
              </a:rPr>
              <a:t>ave </a:t>
            </a:r>
            <a:r>
              <a:rPr lang="en-US" altLang="zh-CN" sz="2400" b="1" dirty="0" smtClean="0">
                <a:solidFill>
                  <a:srgbClr val="FF0000"/>
                </a:solidFill>
                <a:latin typeface="华文楷体" panose="02010600040101010101" pitchFamily="2" charset="-122"/>
                <a:ea typeface="华文楷体" panose="02010600040101010101" pitchFamily="2" charset="-122"/>
              </a:rPr>
              <a:t>incomparable superiority</a:t>
            </a:r>
            <a:r>
              <a:rPr lang="en-US" altLang="zh-CN" sz="2400" b="1" dirty="0" smtClean="0">
                <a:latin typeface="华文楷体" panose="02010600040101010101" pitchFamily="2" charset="-122"/>
                <a:ea typeface="华文楷体" panose="02010600040101010101" pitchFamily="2" charset="-122"/>
              </a:rPr>
              <a:t> to explore </a:t>
            </a:r>
            <a:r>
              <a:rPr lang="en-US" altLang="zh-CN" sz="2400" b="1" dirty="0" err="1" smtClean="0">
                <a:latin typeface="华文楷体" panose="02010600040101010101" pitchFamily="2" charset="-122"/>
                <a:ea typeface="华文楷体" panose="02010600040101010101" pitchFamily="2" charset="-122"/>
                <a:cs typeface="Times New Roman" panose="02020603050405020304" pitchFamily="18" charset="0"/>
              </a:rPr>
              <a:t>Charmonium</a:t>
            </a:r>
            <a:r>
              <a:rPr lang="en-US" altLang="zh-CN" sz="2400" b="1" dirty="0" smtClean="0">
                <a:latin typeface="华文楷体" panose="02010600040101010101" pitchFamily="2" charset="-122"/>
                <a:ea typeface="华文楷体" panose="02010600040101010101" pitchFamily="2" charset="-122"/>
                <a:cs typeface="Times New Roman" panose="02020603050405020304" pitchFamily="18" charset="0"/>
              </a:rPr>
              <a:t>(like) states </a:t>
            </a:r>
            <a:endParaRPr lang="en-US" altLang="zh-CN" sz="2400" dirty="0">
              <a:latin typeface="华文楷体" panose="02010600040101010101" pitchFamily="2" charset="-122"/>
              <a:ea typeface="华文楷体" panose="02010600040101010101" pitchFamily="2" charset="-122"/>
            </a:endParaRPr>
          </a:p>
        </p:txBody>
      </p:sp>
      <p:grpSp>
        <p:nvGrpSpPr>
          <p:cNvPr id="11" name="组合 10"/>
          <p:cNvGrpSpPr/>
          <p:nvPr/>
        </p:nvGrpSpPr>
        <p:grpSpPr>
          <a:xfrm>
            <a:off x="5872068" y="1197299"/>
            <a:ext cx="3141360" cy="2040209"/>
            <a:chOff x="122769" y="2262894"/>
            <a:chExt cx="4363570" cy="3737677"/>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69" y="2262894"/>
              <a:ext cx="4363570" cy="3737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9" descr="Belle-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459" y="2538714"/>
              <a:ext cx="818360" cy="7249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0"/>
            <p:cNvSpPr txBox="1"/>
            <p:nvPr/>
          </p:nvSpPr>
          <p:spPr>
            <a:xfrm>
              <a:off x="3163810" y="3740314"/>
              <a:ext cx="1322529" cy="677108"/>
            </a:xfrm>
            <a:prstGeom prst="rect">
              <a:avLst/>
            </a:prstGeom>
            <a:noFill/>
          </p:spPr>
          <p:txBody>
            <a:bodyPr wrap="square" rtlCol="0">
              <a:spAutoFit/>
            </a:bodyPr>
            <a:lstStyle/>
            <a:p>
              <a:pPr>
                <a:spcBef>
                  <a:spcPct val="20000"/>
                </a:spcBef>
              </a:pPr>
              <a:r>
                <a:rPr lang="en-US" altLang="zh-CN" sz="1600" b="1" dirty="0">
                  <a:solidFill>
                    <a:srgbClr val="FF0000"/>
                  </a:solidFill>
                  <a:latin typeface="Arial Unicode MS"/>
                  <a:ea typeface="宋体" charset="-122"/>
                  <a:cs typeface="Arial Unicode MS"/>
                  <a:sym typeface="Symbol"/>
                </a:rPr>
                <a:t>&gt;5.2</a:t>
              </a:r>
            </a:p>
          </p:txBody>
        </p:sp>
      </p:grpSp>
      <p:grpSp>
        <p:nvGrpSpPr>
          <p:cNvPr id="15" name="组合 14"/>
          <p:cNvGrpSpPr/>
          <p:nvPr/>
        </p:nvGrpSpPr>
        <p:grpSpPr>
          <a:xfrm>
            <a:off x="5872068" y="3473722"/>
            <a:ext cx="3254744" cy="1924942"/>
            <a:chOff x="4369229" y="2403306"/>
            <a:chExt cx="4377585" cy="3770318"/>
          </a:xfrm>
        </p:grpSpPr>
        <p:pic>
          <p:nvPicPr>
            <p:cNvPr id="16"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601"/>
            <a:stretch/>
          </p:blipFill>
          <p:spPr bwMode="auto">
            <a:xfrm>
              <a:off x="4369229" y="2403306"/>
              <a:ext cx="4377585" cy="377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descr="C:\Users\user\Desktop\BES3_logo.jpg"/>
            <p:cNvPicPr>
              <a:picLocks noChangeAspect="1" noChangeArrowheads="1"/>
            </p:cNvPicPr>
            <p:nvPr/>
          </p:nvPicPr>
          <p:blipFill>
            <a:blip r:embed="rId6" cstate="screen">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5366265" y="2617729"/>
              <a:ext cx="1378018" cy="64592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20"/>
            <p:cNvSpPr txBox="1"/>
            <p:nvPr/>
          </p:nvSpPr>
          <p:spPr>
            <a:xfrm>
              <a:off x="5745387" y="4722768"/>
              <a:ext cx="998896" cy="723398"/>
            </a:xfrm>
            <a:prstGeom prst="rect">
              <a:avLst/>
            </a:prstGeom>
            <a:noFill/>
          </p:spPr>
          <p:txBody>
            <a:bodyPr wrap="square" rtlCol="0">
              <a:spAutoFit/>
            </a:bodyPr>
            <a:lstStyle/>
            <a:p>
              <a:pPr>
                <a:spcBef>
                  <a:spcPct val="20000"/>
                </a:spcBef>
              </a:pPr>
              <a:r>
                <a:rPr lang="en-US" altLang="zh-CN" b="1" dirty="0" smtClean="0">
                  <a:solidFill>
                    <a:srgbClr val="FF0000"/>
                  </a:solidFill>
                  <a:latin typeface="Arial Unicode MS"/>
                  <a:ea typeface="宋体" charset="-122"/>
                  <a:cs typeface="Arial Unicode MS"/>
                  <a:sym typeface="Symbol"/>
                </a:rPr>
                <a:t>&gt;</a:t>
              </a:r>
              <a:r>
                <a:rPr lang="en-US" altLang="zh-CN" b="1" dirty="0">
                  <a:solidFill>
                    <a:srgbClr val="FF0000"/>
                  </a:solidFill>
                  <a:latin typeface="Arial Unicode MS"/>
                  <a:ea typeface="宋体" charset="-122"/>
                  <a:cs typeface="Arial Unicode MS"/>
                  <a:sym typeface="Symbol"/>
                </a:rPr>
                <a:t>8</a:t>
              </a:r>
              <a:r>
                <a:rPr lang="en-US" altLang="zh-CN" b="1" dirty="0" smtClean="0">
                  <a:solidFill>
                    <a:srgbClr val="FF0000"/>
                  </a:solidFill>
                  <a:latin typeface="Arial Unicode MS"/>
                  <a:ea typeface="宋体" charset="-122"/>
                  <a:cs typeface="Arial Unicode MS"/>
                  <a:sym typeface="Symbol"/>
                </a:rPr>
                <a:t></a:t>
              </a:r>
              <a:endParaRPr lang="en-US" altLang="zh-CN" b="1" dirty="0">
                <a:solidFill>
                  <a:srgbClr val="FF0000"/>
                </a:solidFill>
                <a:latin typeface="Arial Unicode MS"/>
                <a:ea typeface="宋体" charset="-122"/>
                <a:cs typeface="Arial Unicode MS"/>
                <a:sym typeface="Symbol"/>
              </a:endParaRPr>
            </a:p>
          </p:txBody>
        </p:sp>
      </p:grpSp>
      <p:sp>
        <p:nvSpPr>
          <p:cNvPr id="19" name="矩形 10"/>
          <p:cNvSpPr/>
          <p:nvPr/>
        </p:nvSpPr>
        <p:spPr>
          <a:xfrm>
            <a:off x="6174952" y="3153844"/>
            <a:ext cx="3045618" cy="523220"/>
          </a:xfrm>
          <a:prstGeom prst="rect">
            <a:avLst/>
          </a:prstGeom>
          <a:solidFill>
            <a:srgbClr val="FFFF00"/>
          </a:solidFill>
          <a:ln>
            <a:solidFill>
              <a:srgbClr val="FFFF00"/>
            </a:solidFill>
          </a:ln>
        </p:spPr>
        <p:txBody>
          <a:bodyPr wrap="square">
            <a:spAutoFit/>
          </a:bodyPr>
          <a:lstStyle/>
          <a:p>
            <a:pPr algn="ctr">
              <a:spcBef>
                <a:spcPts val="0"/>
              </a:spcBef>
            </a:pPr>
            <a:r>
              <a:rPr kumimoji="0" lang="en-US" altLang="zh-CN" sz="1400" dirty="0" smtClean="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BESIII at 4.260 </a:t>
            </a:r>
            <a:r>
              <a:rPr kumimoji="0" lang="en-US" altLang="zh-CN" sz="1400" dirty="0" err="1" smtClean="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GeV</a:t>
            </a:r>
            <a:r>
              <a:rPr kumimoji="0" lang="en-US" altLang="zh-CN" sz="1400" dirty="0" smtClean="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 PRL110, 252001</a:t>
            </a:r>
          </a:p>
          <a:p>
            <a:pPr algn="ctr">
              <a:spcBef>
                <a:spcPts val="0"/>
              </a:spcBef>
            </a:pPr>
            <a:r>
              <a:rPr kumimoji="0" lang="en-US" altLang="zh-CN" sz="1400" dirty="0" smtClean="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0.525 </a:t>
            </a:r>
            <a:r>
              <a:rPr lang="en-US" altLang="zh-CN" sz="1400" dirty="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f</a:t>
            </a:r>
            <a:r>
              <a:rPr kumimoji="0" lang="en-US" altLang="zh-CN" sz="1400" dirty="0" smtClean="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b</a:t>
            </a:r>
            <a:r>
              <a:rPr kumimoji="0" lang="en-US" altLang="zh-CN" sz="1400" baseline="30000" dirty="0" smtClean="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-1</a:t>
            </a:r>
            <a:r>
              <a:rPr kumimoji="0" lang="en-US" altLang="zh-CN" sz="1400" dirty="0" smtClean="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 in one month running time </a:t>
            </a:r>
          </a:p>
        </p:txBody>
      </p:sp>
      <p:sp>
        <p:nvSpPr>
          <p:cNvPr id="20" name="矩形 10"/>
          <p:cNvSpPr/>
          <p:nvPr/>
        </p:nvSpPr>
        <p:spPr>
          <a:xfrm>
            <a:off x="6298244" y="827104"/>
            <a:ext cx="2566472" cy="523220"/>
          </a:xfrm>
          <a:prstGeom prst="rect">
            <a:avLst/>
          </a:prstGeom>
          <a:solidFill>
            <a:srgbClr val="FFFF00"/>
          </a:solidFill>
          <a:ln>
            <a:solidFill>
              <a:srgbClr val="FFFF00"/>
            </a:solidFill>
          </a:ln>
        </p:spPr>
        <p:txBody>
          <a:bodyPr wrap="none">
            <a:spAutoFit/>
          </a:bodyPr>
          <a:lstStyle/>
          <a:p>
            <a:pPr algn="ctr">
              <a:spcBef>
                <a:spcPts val="0"/>
              </a:spcBef>
            </a:pPr>
            <a:r>
              <a:rPr kumimoji="0" lang="en-US" altLang="zh-CN" sz="1400" dirty="0" smtClean="0">
                <a:latin typeface="Times New Roman" panose="02020603050405020304" pitchFamily="18" charset="0"/>
                <a:ea typeface="宋体" charset="-122"/>
                <a:cs typeface="Times New Roman" panose="02020603050405020304" pitchFamily="18" charset="0"/>
                <a:sym typeface="Symbol" pitchFamily="18" charset="2"/>
              </a:rPr>
              <a:t>Belle with ISR: PRL110, 252002</a:t>
            </a:r>
          </a:p>
          <a:p>
            <a:pPr algn="ctr">
              <a:spcBef>
                <a:spcPts val="0"/>
              </a:spcBef>
            </a:pPr>
            <a:r>
              <a:rPr kumimoji="0" lang="en-US" altLang="zh-CN" sz="1400" dirty="0" smtClean="0">
                <a:latin typeface="Times New Roman" panose="02020603050405020304" pitchFamily="18" charset="0"/>
                <a:ea typeface="宋体" charset="-122"/>
                <a:cs typeface="Times New Roman" panose="02020603050405020304" pitchFamily="18" charset="0"/>
                <a:sym typeface="Symbol" pitchFamily="18" charset="2"/>
              </a:rPr>
              <a:t>967 fb</a:t>
            </a:r>
            <a:r>
              <a:rPr kumimoji="0" lang="en-US" altLang="zh-CN" sz="1400" baseline="30000" dirty="0" smtClean="0">
                <a:latin typeface="Times New Roman" panose="02020603050405020304" pitchFamily="18" charset="0"/>
                <a:ea typeface="宋体" charset="-122"/>
                <a:cs typeface="Times New Roman" panose="02020603050405020304" pitchFamily="18" charset="0"/>
                <a:sym typeface="Symbol" pitchFamily="18" charset="2"/>
              </a:rPr>
              <a:t>-1</a:t>
            </a:r>
            <a:r>
              <a:rPr kumimoji="0" lang="en-US" altLang="zh-CN" sz="1400" dirty="0" smtClean="0">
                <a:latin typeface="Times New Roman" panose="02020603050405020304" pitchFamily="18" charset="0"/>
                <a:ea typeface="宋体" charset="-122"/>
                <a:cs typeface="Times New Roman" panose="02020603050405020304" pitchFamily="18" charset="0"/>
                <a:sym typeface="Symbol" pitchFamily="18" charset="2"/>
              </a:rPr>
              <a:t> in 10 years running time</a:t>
            </a:r>
          </a:p>
        </p:txBody>
      </p:sp>
    </p:spTree>
    <p:extLst>
      <p:ext uri="{BB962C8B-B14F-4D97-AF65-F5344CB8AC3E}">
        <p14:creationId xmlns:p14="http://schemas.microsoft.com/office/powerpoint/2010/main" val="323698216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57200" y="-1508"/>
            <a:ext cx="8229600" cy="859853"/>
          </a:xfrm>
        </p:spPr>
        <p:txBody>
          <a:bodyPr/>
          <a:lstStyle/>
          <a:p>
            <a:r>
              <a:rPr lang="en-US" b="1" dirty="0" smtClean="0">
                <a:latin typeface="Baskerville Old Face" charset="0"/>
                <a:ea typeface="ＭＳ Ｐゴシック" charset="0"/>
                <a:cs typeface="ＭＳ Ｐゴシック" charset="0"/>
                <a:sym typeface="Symbol" charset="0"/>
              </a:rPr>
              <a:t></a:t>
            </a:r>
            <a:r>
              <a:rPr lang="en-US" b="1" dirty="0">
                <a:latin typeface="Baskerville Old Face" charset="0"/>
                <a:ea typeface="ＭＳ Ｐゴシック" charset="0"/>
                <a:cs typeface="ＭＳ Ｐゴシック" charset="0"/>
                <a:sym typeface="Symbol" charset="0"/>
              </a:rPr>
              <a:t></a:t>
            </a:r>
            <a:r>
              <a:rPr lang="en-US" b="1" dirty="0" smtClean="0">
                <a:latin typeface="Baskerville Old Face" charset="0"/>
                <a:ea typeface="ＭＳ Ｐゴシック" charset="0"/>
                <a:cs typeface="ＭＳ Ｐゴシック" charset="0"/>
                <a:sym typeface="Symbol" charset="0"/>
              </a:rPr>
              <a:t></a:t>
            </a:r>
            <a:endParaRPr lang="en-US" b="1" dirty="0">
              <a:latin typeface="Baskerville Old Face" charset="0"/>
              <a:ea typeface="ＭＳ Ｐゴシック" charset="0"/>
              <a:cs typeface="ＭＳ Ｐゴシック" charset="0"/>
            </a:endParaRPr>
          </a:p>
        </p:txBody>
      </p:sp>
      <p:sp>
        <p:nvSpPr>
          <p:cNvPr id="32772" name="Rectangle 6"/>
          <p:cNvSpPr>
            <a:spLocks noChangeArrowheads="1"/>
          </p:cNvSpPr>
          <p:nvPr/>
        </p:nvSpPr>
        <p:spPr bwMode="auto">
          <a:xfrm>
            <a:off x="96837" y="885676"/>
            <a:ext cx="90471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a:buChar char="•"/>
            </a:pPr>
            <a:r>
              <a:rPr lang="en-US" sz="2000" b="1" dirty="0">
                <a:sym typeface="Symbol" charset="0"/>
              </a:rPr>
              <a:t>The process </a:t>
            </a:r>
            <a:r>
              <a:rPr lang="en-US" sz="2000" b="1" dirty="0" err="1">
                <a:solidFill>
                  <a:srgbClr val="FF0000"/>
                </a:solidFill>
                <a:sym typeface="Symbol" charset="0"/>
              </a:rPr>
              <a:t>e</a:t>
            </a:r>
            <a:r>
              <a:rPr lang="en-US" sz="2000" b="1" baseline="30000" dirty="0" err="1">
                <a:solidFill>
                  <a:srgbClr val="FF0000"/>
                </a:solidFill>
                <a:sym typeface="Symbol" charset="0"/>
              </a:rPr>
              <a:t>+</a:t>
            </a:r>
            <a:r>
              <a:rPr lang="en-US" sz="2000" b="1" dirty="0" err="1">
                <a:solidFill>
                  <a:srgbClr val="FF0000"/>
                </a:solidFill>
                <a:sym typeface="Symbol" charset="0"/>
              </a:rPr>
              <a:t>e</a:t>
            </a:r>
            <a:r>
              <a:rPr lang="en-US" sz="2000" b="1" baseline="30000" dirty="0">
                <a:solidFill>
                  <a:srgbClr val="FF0000"/>
                </a:solidFill>
                <a:sym typeface="Symbol" charset="0"/>
              </a:rPr>
              <a:t>-</a:t>
            </a:r>
            <a:r>
              <a:rPr lang="en-US" sz="2000" b="1" dirty="0">
                <a:solidFill>
                  <a:srgbClr val="FF0000"/>
                </a:solidFill>
                <a:sym typeface="Symbol" charset="0"/>
              </a:rPr>
              <a:t></a:t>
            </a:r>
            <a:r>
              <a:rPr lang="en-US" sz="2000" b="1" baseline="30000" dirty="0">
                <a:solidFill>
                  <a:srgbClr val="FF0000"/>
                </a:solidFill>
                <a:sym typeface="Symbol" charset="0"/>
              </a:rPr>
              <a:t>+</a:t>
            </a:r>
            <a:r>
              <a:rPr lang="en-US" sz="2000" b="1" dirty="0">
                <a:solidFill>
                  <a:srgbClr val="FF0000"/>
                </a:solidFill>
                <a:sym typeface="Symbol" charset="0"/>
              </a:rPr>
              <a:t></a:t>
            </a:r>
            <a:r>
              <a:rPr lang="en-US" sz="2000" b="1" baseline="30000" dirty="0">
                <a:solidFill>
                  <a:srgbClr val="FF0000"/>
                </a:solidFill>
                <a:sym typeface="Symbol" charset="0"/>
              </a:rPr>
              <a:t>-</a:t>
            </a:r>
            <a:r>
              <a:rPr lang="en-US" sz="2000" b="1" dirty="0">
                <a:solidFill>
                  <a:srgbClr val="FF0000"/>
                </a:solidFill>
                <a:sym typeface="Symbol" charset="0"/>
              </a:rPr>
              <a:t></a:t>
            </a:r>
            <a:r>
              <a:rPr lang="en-US" sz="2000" b="1" dirty="0">
                <a:sym typeface="Symbol" charset="0"/>
              </a:rPr>
              <a:t>, dominant background source at (4S), does not contribute below 2E  4m</a:t>
            </a:r>
            <a:r>
              <a:rPr lang="en-US" sz="2000" b="1" baseline="-25000" dirty="0">
                <a:sym typeface="Symbol" charset="0"/>
              </a:rPr>
              <a:t></a:t>
            </a:r>
            <a:r>
              <a:rPr lang="en-US" sz="2000" b="1" dirty="0">
                <a:sym typeface="Symbol" charset="0"/>
              </a:rPr>
              <a:t>/3  4.1 </a:t>
            </a:r>
            <a:r>
              <a:rPr lang="en-US" sz="2000" b="1" dirty="0" err="1">
                <a:sym typeface="Symbol" charset="0"/>
              </a:rPr>
              <a:t>GeV</a:t>
            </a:r>
            <a:r>
              <a:rPr lang="en-US" sz="2000" b="1" dirty="0" smtClean="0">
                <a:sym typeface="Symbol" charset="0"/>
              </a:rPr>
              <a:t>.</a:t>
            </a:r>
            <a:endParaRPr lang="en-US" sz="2000" b="1" dirty="0">
              <a:sym typeface="Symbol" charset="0"/>
            </a:endParaRPr>
          </a:p>
          <a:p>
            <a:pPr marL="342900" indent="-342900">
              <a:buFont typeface="Arial"/>
              <a:buChar char="•"/>
            </a:pPr>
            <a:r>
              <a:rPr lang="en-US" sz="2000" b="1" dirty="0">
                <a:cs typeface="Times New Roman" pitchFamily="18" charset="0"/>
              </a:rPr>
              <a:t>The favorable kinematical condition and the use of polarization can allow an UL(STCF in 1-2  years) ≤ UL(</a:t>
            </a:r>
            <a:r>
              <a:rPr lang="en-US" sz="2000" b="1" dirty="0" err="1">
                <a:cs typeface="Times New Roman" pitchFamily="18" charset="0"/>
              </a:rPr>
              <a:t>SuperBelle@Y</a:t>
            </a:r>
            <a:r>
              <a:rPr lang="en-US" sz="2000" b="1" dirty="0">
                <a:cs typeface="Times New Roman" pitchFamily="18" charset="0"/>
              </a:rPr>
              <a:t> in 12-15 </a:t>
            </a:r>
            <a:r>
              <a:rPr lang="en-US" sz="2000" b="1" dirty="0" err="1">
                <a:cs typeface="Times New Roman" pitchFamily="18" charset="0"/>
              </a:rPr>
              <a:t>yrs</a:t>
            </a:r>
            <a:r>
              <a:rPr lang="en-US" sz="2000" b="1" dirty="0">
                <a:cs typeface="Times New Roman" pitchFamily="18" charset="0"/>
              </a:rPr>
              <a:t>).</a:t>
            </a:r>
          </a:p>
        </p:txBody>
      </p:sp>
      <p:grpSp>
        <p:nvGrpSpPr>
          <p:cNvPr id="4" name="Group 3"/>
          <p:cNvGrpSpPr/>
          <p:nvPr/>
        </p:nvGrpSpPr>
        <p:grpSpPr>
          <a:xfrm>
            <a:off x="4755377" y="3731224"/>
            <a:ext cx="3597866" cy="3051997"/>
            <a:chOff x="127048" y="3314607"/>
            <a:chExt cx="3489300" cy="3371356"/>
          </a:xfrm>
        </p:grpSpPr>
        <p:pic>
          <p:nvPicPr>
            <p:cNvPr id="3277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48" y="3314607"/>
              <a:ext cx="3489300" cy="322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Box 11"/>
            <p:cNvSpPr txBox="1">
              <a:spLocks noChangeArrowheads="1"/>
            </p:cNvSpPr>
            <p:nvPr/>
          </p:nvSpPr>
          <p:spPr bwMode="auto">
            <a:xfrm>
              <a:off x="2015332" y="6224001"/>
              <a:ext cx="474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latin typeface="Arial" charset="0"/>
                  <a:cs typeface="Arial" charset="0"/>
                  <a:sym typeface="Symbol" charset="0"/>
                </a:rPr>
                <a:t>E</a:t>
              </a:r>
              <a:r>
                <a:rPr lang="en-US" baseline="-25000" dirty="0">
                  <a:cs typeface="Arial" charset="0"/>
                  <a:sym typeface="Symbol" charset="0"/>
                </a:rPr>
                <a:t></a:t>
              </a:r>
              <a:endParaRPr lang="en-US" baseline="-25000" dirty="0">
                <a:cs typeface="Arial" charset="0"/>
              </a:endParaRPr>
            </a:p>
          </p:txBody>
        </p:sp>
        <p:sp>
          <p:nvSpPr>
            <p:cNvPr id="32779" name="TextBox 14"/>
            <p:cNvSpPr txBox="1">
              <a:spLocks noChangeArrowheads="1"/>
            </p:cNvSpPr>
            <p:nvPr/>
          </p:nvSpPr>
          <p:spPr bwMode="auto">
            <a:xfrm>
              <a:off x="2100696" y="3368046"/>
              <a:ext cx="1377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t>10.6 </a:t>
              </a:r>
              <a:r>
                <a:rPr lang="en-US" dirty="0" err="1"/>
                <a:t>GeV</a:t>
              </a:r>
              <a:endParaRPr lang="en-US" dirty="0"/>
            </a:p>
          </p:txBody>
        </p:sp>
      </p:grpSp>
      <p:grpSp>
        <p:nvGrpSpPr>
          <p:cNvPr id="3" name="Group 2"/>
          <p:cNvGrpSpPr/>
          <p:nvPr/>
        </p:nvGrpSpPr>
        <p:grpSpPr>
          <a:xfrm>
            <a:off x="217559" y="3731225"/>
            <a:ext cx="3679044" cy="2990250"/>
            <a:chOff x="4583113" y="3289398"/>
            <a:chExt cx="3565222" cy="3428513"/>
          </a:xfrm>
        </p:grpSpPr>
        <p:pic>
          <p:nvPicPr>
            <p:cNvPr id="327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113" y="3289398"/>
              <a:ext cx="3565222" cy="317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TextBox 13"/>
            <p:cNvSpPr txBox="1">
              <a:spLocks noChangeArrowheads="1"/>
            </p:cNvSpPr>
            <p:nvPr/>
          </p:nvSpPr>
          <p:spPr bwMode="auto">
            <a:xfrm>
              <a:off x="6381108" y="6255949"/>
              <a:ext cx="474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latin typeface="Arial" charset="0"/>
                  <a:cs typeface="Arial" charset="0"/>
                  <a:sym typeface="Symbol" charset="0"/>
                </a:rPr>
                <a:t>E</a:t>
              </a:r>
              <a:r>
                <a:rPr lang="en-US" baseline="-25000" dirty="0">
                  <a:cs typeface="Arial" charset="0"/>
                  <a:sym typeface="Symbol" charset="0"/>
                </a:rPr>
                <a:t></a:t>
              </a:r>
              <a:endParaRPr lang="en-US" baseline="-25000" dirty="0">
                <a:cs typeface="Arial" charset="0"/>
              </a:endParaRPr>
            </a:p>
          </p:txBody>
        </p:sp>
        <p:sp>
          <p:nvSpPr>
            <p:cNvPr id="32781" name="TextBox 16"/>
            <p:cNvSpPr txBox="1">
              <a:spLocks noChangeArrowheads="1"/>
            </p:cNvSpPr>
            <p:nvPr/>
          </p:nvSpPr>
          <p:spPr bwMode="auto">
            <a:xfrm>
              <a:off x="6741739" y="3408302"/>
              <a:ext cx="12234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t>4.0 </a:t>
              </a:r>
              <a:r>
                <a:rPr lang="en-US" dirty="0" err="1"/>
                <a:t>GeV</a:t>
              </a:r>
              <a:endParaRPr lang="en-US" dirty="0"/>
            </a:p>
          </p:txBody>
        </p:sp>
      </p:grpSp>
      <p:sp>
        <p:nvSpPr>
          <p:cNvPr id="2" name="Slide Number Placeholder 1"/>
          <p:cNvSpPr>
            <a:spLocks noGrp="1"/>
          </p:cNvSpPr>
          <p:nvPr>
            <p:ph type="sldNum" sz="quarter" idx="12"/>
          </p:nvPr>
        </p:nvSpPr>
        <p:spPr>
          <a:xfrm>
            <a:off x="2030727" y="6369493"/>
            <a:ext cx="2133600" cy="365125"/>
          </a:xfrm>
        </p:spPr>
        <p:txBody>
          <a:bodyPr/>
          <a:lstStyle/>
          <a:p>
            <a:fld id="{C973300C-797F-D148-A78D-320196FBAF04}" type="slidenum">
              <a:rPr lang="en-US" smtClean="0"/>
              <a:t>51</a:t>
            </a:fld>
            <a:endParaRPr lang="en-US"/>
          </a:p>
        </p:txBody>
      </p:sp>
      <p:sp>
        <p:nvSpPr>
          <p:cNvPr id="5" name="TextBox 4"/>
          <p:cNvSpPr txBox="1"/>
          <p:nvPr/>
        </p:nvSpPr>
        <p:spPr>
          <a:xfrm>
            <a:off x="1505142" y="4975911"/>
            <a:ext cx="1069524" cy="523220"/>
          </a:xfrm>
          <a:prstGeom prst="rect">
            <a:avLst/>
          </a:prstGeom>
          <a:noFill/>
        </p:spPr>
        <p:txBody>
          <a:bodyPr wrap="none" rtlCol="0">
            <a:spAutoFit/>
          </a:bodyPr>
          <a:lstStyle/>
          <a:p>
            <a:r>
              <a:rPr lang="en-US" sz="2800" b="1" dirty="0" err="1" smtClean="0">
                <a:solidFill>
                  <a:srgbClr val="0000FF"/>
                </a:solidFill>
                <a:latin typeface="Symbol" charset="2"/>
                <a:cs typeface="Symbol" charset="2"/>
              </a:rPr>
              <a:t>t</a:t>
            </a:r>
            <a:r>
              <a:rPr lang="en-US" sz="2800" b="1" dirty="0" err="1" smtClean="0">
                <a:solidFill>
                  <a:srgbClr val="0000FF"/>
                </a:solidFill>
                <a:sym typeface="Wingdings"/>
              </a:rPr>
              <a:t></a:t>
            </a:r>
            <a:r>
              <a:rPr lang="en-US" sz="2800" b="1" dirty="0" err="1" smtClean="0">
                <a:solidFill>
                  <a:srgbClr val="0000FF"/>
                </a:solidFill>
                <a:latin typeface="Symbol" charset="2"/>
                <a:cs typeface="Symbol" charset="2"/>
                <a:sym typeface="Wingdings"/>
              </a:rPr>
              <a:t>mg</a:t>
            </a:r>
            <a:endParaRPr lang="en-US" sz="2800" b="1" dirty="0">
              <a:solidFill>
                <a:srgbClr val="0000FF"/>
              </a:solidFill>
              <a:latin typeface="Symbol" charset="2"/>
              <a:cs typeface="Symbol" charset="2"/>
            </a:endParaRPr>
          </a:p>
        </p:txBody>
      </p:sp>
      <p:sp>
        <p:nvSpPr>
          <p:cNvPr id="6" name="Rectangle 5"/>
          <p:cNvSpPr/>
          <p:nvPr/>
        </p:nvSpPr>
        <p:spPr>
          <a:xfrm>
            <a:off x="6808737" y="4500069"/>
            <a:ext cx="1069524" cy="523220"/>
          </a:xfrm>
          <a:prstGeom prst="rect">
            <a:avLst/>
          </a:prstGeom>
        </p:spPr>
        <p:txBody>
          <a:bodyPr wrap="none">
            <a:spAutoFit/>
          </a:bodyPr>
          <a:lstStyle/>
          <a:p>
            <a:r>
              <a:rPr lang="en-US" sz="2800" b="1" dirty="0" err="1">
                <a:solidFill>
                  <a:srgbClr val="0000FF"/>
                </a:solidFill>
                <a:latin typeface="Symbol" charset="2"/>
                <a:cs typeface="Symbol" charset="2"/>
              </a:rPr>
              <a:t>t</a:t>
            </a:r>
            <a:r>
              <a:rPr lang="en-US" sz="2800" b="1" dirty="0" err="1">
                <a:solidFill>
                  <a:srgbClr val="0000FF"/>
                </a:solidFill>
                <a:sym typeface="Wingdings"/>
              </a:rPr>
              <a:t></a:t>
            </a:r>
            <a:r>
              <a:rPr lang="en-US" sz="2800" b="1" dirty="0" err="1">
                <a:solidFill>
                  <a:srgbClr val="0000FF"/>
                </a:solidFill>
                <a:latin typeface="Symbol" charset="2"/>
                <a:cs typeface="Symbol" charset="2"/>
                <a:sym typeface="Wingdings"/>
              </a:rPr>
              <a:t>mg</a:t>
            </a:r>
            <a:endParaRPr lang="en-US" sz="2800" b="1" dirty="0">
              <a:solidFill>
                <a:srgbClr val="0000FF"/>
              </a:solidFill>
              <a:latin typeface="Symbol" charset="2"/>
              <a:cs typeface="Symbol" charset="2"/>
            </a:endParaRPr>
          </a:p>
        </p:txBody>
      </p:sp>
      <p:grpSp>
        <p:nvGrpSpPr>
          <p:cNvPr id="15" name="Group 14"/>
          <p:cNvGrpSpPr/>
          <p:nvPr/>
        </p:nvGrpSpPr>
        <p:grpSpPr>
          <a:xfrm>
            <a:off x="1016525" y="2005385"/>
            <a:ext cx="2565639" cy="1725839"/>
            <a:chOff x="455628" y="3560043"/>
            <a:chExt cx="3314984" cy="2311992"/>
          </a:xfrm>
        </p:grpSpPr>
        <p:grpSp>
          <p:nvGrpSpPr>
            <p:cNvPr id="16" name="Group 31"/>
            <p:cNvGrpSpPr>
              <a:grpSpLocks/>
            </p:cNvGrpSpPr>
            <p:nvPr/>
          </p:nvGrpSpPr>
          <p:grpSpPr bwMode="auto">
            <a:xfrm>
              <a:off x="455628" y="3936933"/>
              <a:ext cx="2810239" cy="1935102"/>
              <a:chOff x="-103290" y="1513706"/>
              <a:chExt cx="2809639" cy="1935701"/>
            </a:xfrm>
          </p:grpSpPr>
          <p:sp>
            <p:nvSpPr>
              <p:cNvPr id="24" name="Freeform 18"/>
              <p:cNvSpPr/>
              <p:nvPr/>
            </p:nvSpPr>
            <p:spPr>
              <a:xfrm rot="16200000">
                <a:off x="1503420" y="2132497"/>
                <a:ext cx="117512" cy="779294"/>
              </a:xfrm>
              <a:custGeom>
                <a:avLst/>
                <a:gdLst>
                  <a:gd name="connsiteX0" fmla="*/ 16281 w 230652"/>
                  <a:gd name="connsiteY0" fmla="*/ 0 h 960670"/>
                  <a:gd name="connsiteX1" fmla="*/ 227938 w 230652"/>
                  <a:gd name="connsiteY1" fmla="*/ 113978 h 960670"/>
                  <a:gd name="connsiteX2" fmla="*/ 24422 w 230652"/>
                  <a:gd name="connsiteY2" fmla="*/ 203532 h 960670"/>
                  <a:gd name="connsiteX3" fmla="*/ 227938 w 230652"/>
                  <a:gd name="connsiteY3" fmla="*/ 293086 h 960670"/>
                  <a:gd name="connsiteX4" fmla="*/ 16281 w 230652"/>
                  <a:gd name="connsiteY4" fmla="*/ 382640 h 960670"/>
                  <a:gd name="connsiteX5" fmla="*/ 219798 w 230652"/>
                  <a:gd name="connsiteY5" fmla="*/ 472194 h 960670"/>
                  <a:gd name="connsiteX6" fmla="*/ 16281 w 230652"/>
                  <a:gd name="connsiteY6" fmla="*/ 578030 h 960670"/>
                  <a:gd name="connsiteX7" fmla="*/ 227938 w 230652"/>
                  <a:gd name="connsiteY7" fmla="*/ 651302 h 960670"/>
                  <a:gd name="connsiteX8" fmla="*/ 24422 w 230652"/>
                  <a:gd name="connsiteY8" fmla="*/ 757138 h 960670"/>
                  <a:gd name="connsiteX9" fmla="*/ 227938 w 230652"/>
                  <a:gd name="connsiteY9" fmla="*/ 838551 h 960670"/>
                  <a:gd name="connsiteX10" fmla="*/ 8140 w 230652"/>
                  <a:gd name="connsiteY10" fmla="*/ 960670 h 960670"/>
                  <a:gd name="connsiteX11" fmla="*/ 8140 w 230652"/>
                  <a:gd name="connsiteY11" fmla="*/ 960670 h 960670"/>
                  <a:gd name="connsiteX12" fmla="*/ 0 w 230652"/>
                  <a:gd name="connsiteY12" fmla="*/ 960670 h 960670"/>
                  <a:gd name="connsiteX13" fmla="*/ 0 w 230652"/>
                  <a:gd name="connsiteY13" fmla="*/ 960670 h 96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652" h="960670">
                    <a:moveTo>
                      <a:pt x="16281" y="0"/>
                    </a:moveTo>
                    <a:cubicBezTo>
                      <a:pt x="121431" y="40028"/>
                      <a:pt x="226581" y="80056"/>
                      <a:pt x="227938" y="113978"/>
                    </a:cubicBezTo>
                    <a:cubicBezTo>
                      <a:pt x="229295" y="147900"/>
                      <a:pt x="24422" y="173681"/>
                      <a:pt x="24422" y="203532"/>
                    </a:cubicBezTo>
                    <a:cubicBezTo>
                      <a:pt x="24422" y="233383"/>
                      <a:pt x="229295" y="263235"/>
                      <a:pt x="227938" y="293086"/>
                    </a:cubicBezTo>
                    <a:cubicBezTo>
                      <a:pt x="226581" y="322937"/>
                      <a:pt x="17638" y="352789"/>
                      <a:pt x="16281" y="382640"/>
                    </a:cubicBezTo>
                    <a:cubicBezTo>
                      <a:pt x="14924" y="412491"/>
                      <a:pt x="219798" y="439629"/>
                      <a:pt x="219798" y="472194"/>
                    </a:cubicBezTo>
                    <a:cubicBezTo>
                      <a:pt x="219798" y="504759"/>
                      <a:pt x="14924" y="548179"/>
                      <a:pt x="16281" y="578030"/>
                    </a:cubicBezTo>
                    <a:cubicBezTo>
                      <a:pt x="17638" y="607881"/>
                      <a:pt x="226581" y="621451"/>
                      <a:pt x="227938" y="651302"/>
                    </a:cubicBezTo>
                    <a:cubicBezTo>
                      <a:pt x="229295" y="681153"/>
                      <a:pt x="24422" y="725930"/>
                      <a:pt x="24422" y="757138"/>
                    </a:cubicBezTo>
                    <a:cubicBezTo>
                      <a:pt x="24422" y="788346"/>
                      <a:pt x="230652" y="804629"/>
                      <a:pt x="227938" y="838551"/>
                    </a:cubicBezTo>
                    <a:cubicBezTo>
                      <a:pt x="225224" y="872473"/>
                      <a:pt x="8140" y="960670"/>
                      <a:pt x="8140" y="960670"/>
                    </a:cubicBezTo>
                    <a:lnTo>
                      <a:pt x="8140" y="960670"/>
                    </a:lnTo>
                    <a:lnTo>
                      <a:pt x="0" y="960670"/>
                    </a:lnTo>
                    <a:lnTo>
                      <a:pt x="0" y="960670"/>
                    </a:ln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25" name="Straight Arrow Connector 24"/>
              <p:cNvCxnSpPr>
                <a:endCxn id="34" idx="4"/>
              </p:cNvCxnSpPr>
              <p:nvPr/>
            </p:nvCxnSpPr>
            <p:spPr bwMode="auto">
              <a:xfrm flipV="1">
                <a:off x="487019" y="2639901"/>
                <a:ext cx="653767" cy="542644"/>
              </a:xfrm>
              <a:prstGeom prst="straightConnector1">
                <a:avLst/>
              </a:prstGeom>
              <a:ln>
                <a:solidFill>
                  <a:srgbClr val="0000FF"/>
                </a:solidFill>
                <a:tailEnd type="non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endCxn id="29" idx="5"/>
              </p:cNvCxnSpPr>
              <p:nvPr/>
            </p:nvCxnSpPr>
            <p:spPr bwMode="auto">
              <a:xfrm flipH="1" flipV="1">
                <a:off x="1983248" y="2566023"/>
                <a:ext cx="609545" cy="628679"/>
              </a:xfrm>
              <a:prstGeom prst="straightConnector1">
                <a:avLst/>
              </a:prstGeom>
              <a:ln>
                <a:solidFill>
                  <a:srgbClr val="0000FF"/>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bwMode="auto">
              <a:xfrm>
                <a:off x="349526" y="1854132"/>
                <a:ext cx="733064" cy="676121"/>
              </a:xfrm>
              <a:prstGeom prst="straightConnector1">
                <a:avLst/>
              </a:prstGeom>
              <a:ln>
                <a:solidFill>
                  <a:srgbClr val="0000FF"/>
                </a:solidFill>
                <a:headEnd type="none"/>
                <a:tailEnd type="none"/>
              </a:ln>
            </p:spPr>
            <p:style>
              <a:lnRef idx="2">
                <a:schemeClr val="accent1"/>
              </a:lnRef>
              <a:fillRef idx="0">
                <a:schemeClr val="accent1"/>
              </a:fillRef>
              <a:effectRef idx="1">
                <a:schemeClr val="accent1"/>
              </a:effectRef>
              <a:fontRef idx="minor">
                <a:schemeClr val="tx1"/>
              </a:fontRef>
            </p:style>
          </p:cxnSp>
          <p:grpSp>
            <p:nvGrpSpPr>
              <p:cNvPr id="28" name="Group 35"/>
              <p:cNvGrpSpPr>
                <a:grpSpLocks/>
              </p:cNvGrpSpPr>
              <p:nvPr/>
            </p:nvGrpSpPr>
            <p:grpSpPr bwMode="auto">
              <a:xfrm rot="-1740739">
                <a:off x="1806148" y="1624200"/>
                <a:ext cx="900201" cy="790747"/>
                <a:chOff x="822041" y="4577419"/>
                <a:chExt cx="1517398" cy="953970"/>
              </a:xfrm>
            </p:grpSpPr>
            <p:cxnSp>
              <p:nvCxnSpPr>
                <p:cNvPr id="36" name="Straight Arrow Connector 35"/>
                <p:cNvCxnSpPr/>
                <p:nvPr/>
              </p:nvCxnSpPr>
              <p:spPr>
                <a:xfrm rot="1740739" flipV="1">
                  <a:off x="822041" y="4921203"/>
                  <a:ext cx="932310" cy="610186"/>
                </a:xfrm>
                <a:prstGeom prst="straightConnector1">
                  <a:avLst/>
                </a:prstGeom>
                <a:ln>
                  <a:solidFill>
                    <a:srgbClr val="0000FF"/>
                  </a:solidFill>
                  <a:tailEnd type="non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1740739" flipH="1">
                  <a:off x="2099863" y="4577414"/>
                  <a:ext cx="239546" cy="625116"/>
                </a:xfrm>
                <a:prstGeom prst="straightConnector1">
                  <a:avLst/>
                </a:prstGeom>
                <a:ln>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29" name="Oval 28"/>
              <p:cNvSpPr/>
              <p:nvPr/>
            </p:nvSpPr>
            <p:spPr>
              <a:xfrm>
                <a:off x="1907383" y="2422347"/>
                <a:ext cx="88881" cy="168327"/>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TextBox 33"/>
              <p:cNvSpPr txBox="1">
                <a:spLocks noChangeArrowheads="1"/>
              </p:cNvSpPr>
              <p:nvPr/>
            </p:nvSpPr>
            <p:spPr bwMode="auto">
              <a:xfrm>
                <a:off x="-103290" y="1513706"/>
                <a:ext cx="402338" cy="46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a:solidFill>
                      <a:srgbClr val="0000FF"/>
                    </a:solidFill>
                  </a:rPr>
                  <a:t>e</a:t>
                </a:r>
                <a:r>
                  <a:rPr lang="en-US" b="1" baseline="30000" dirty="0">
                    <a:solidFill>
                      <a:srgbClr val="0000FF"/>
                    </a:solidFill>
                  </a:rPr>
                  <a:t>-</a:t>
                </a:r>
                <a:endParaRPr lang="en-US" b="1" dirty="0">
                  <a:solidFill>
                    <a:srgbClr val="0000FF"/>
                  </a:solidFill>
                </a:endParaRPr>
              </a:p>
            </p:txBody>
          </p:sp>
          <p:sp>
            <p:nvSpPr>
              <p:cNvPr id="31" name="TextBox 34"/>
              <p:cNvSpPr txBox="1">
                <a:spLocks noChangeArrowheads="1"/>
              </p:cNvSpPr>
              <p:nvPr/>
            </p:nvSpPr>
            <p:spPr bwMode="auto">
              <a:xfrm>
                <a:off x="-15621" y="2830754"/>
                <a:ext cx="740314" cy="61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a:solidFill>
                      <a:srgbClr val="0000FF"/>
                    </a:solidFill>
                  </a:rPr>
                  <a:t>e</a:t>
                </a:r>
                <a:r>
                  <a:rPr lang="en-US" b="1" baseline="30000" dirty="0">
                    <a:solidFill>
                      <a:srgbClr val="0000FF"/>
                    </a:solidFill>
                  </a:rPr>
                  <a:t>+</a:t>
                </a:r>
                <a:endParaRPr lang="en-US" b="1" dirty="0">
                  <a:solidFill>
                    <a:srgbClr val="0000FF"/>
                  </a:solidFill>
                </a:endParaRPr>
              </a:p>
            </p:txBody>
          </p:sp>
          <p:sp>
            <p:nvSpPr>
              <p:cNvPr id="32" name="TextBox 35"/>
              <p:cNvSpPr txBox="1">
                <a:spLocks noChangeArrowheads="1"/>
              </p:cNvSpPr>
              <p:nvPr/>
            </p:nvSpPr>
            <p:spPr bwMode="auto">
              <a:xfrm>
                <a:off x="1807281" y="1775586"/>
                <a:ext cx="453873" cy="46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smtClean="0">
                    <a:solidFill>
                      <a:srgbClr val="0000FF"/>
                    </a:solidFill>
                    <a:latin typeface="Symbol" charset="0"/>
                    <a:cs typeface="Symbol" charset="0"/>
                  </a:rPr>
                  <a:t>t</a:t>
                </a:r>
                <a:r>
                  <a:rPr lang="en-US" b="1" baseline="30000" dirty="0">
                    <a:solidFill>
                      <a:srgbClr val="0000FF"/>
                    </a:solidFill>
                    <a:latin typeface="Symbol" charset="0"/>
                    <a:cs typeface="Symbol" charset="0"/>
                  </a:rPr>
                  <a:t>-</a:t>
                </a:r>
                <a:endParaRPr lang="en-US" b="1" dirty="0">
                  <a:solidFill>
                    <a:srgbClr val="0000FF"/>
                  </a:solidFill>
                  <a:latin typeface="Symbol" charset="0"/>
                  <a:cs typeface="Symbol" charset="0"/>
                </a:endParaRPr>
              </a:p>
            </p:txBody>
          </p:sp>
          <p:sp>
            <p:nvSpPr>
              <p:cNvPr id="33" name="TextBox 36"/>
              <p:cNvSpPr txBox="1">
                <a:spLocks noChangeArrowheads="1"/>
              </p:cNvSpPr>
              <p:nvPr/>
            </p:nvSpPr>
            <p:spPr bwMode="auto">
              <a:xfrm>
                <a:off x="1907927" y="2810695"/>
                <a:ext cx="453873" cy="46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smtClean="0">
                    <a:solidFill>
                      <a:srgbClr val="0000FF"/>
                    </a:solidFill>
                    <a:latin typeface="Symbol" charset="0"/>
                    <a:cs typeface="Symbol" charset="0"/>
                  </a:rPr>
                  <a:t>t</a:t>
                </a:r>
                <a:r>
                  <a:rPr lang="en-US" b="1" baseline="30000" dirty="0">
                    <a:solidFill>
                      <a:srgbClr val="0000FF"/>
                    </a:solidFill>
                    <a:latin typeface="Symbol" charset="0"/>
                    <a:cs typeface="Symbol" charset="0"/>
                  </a:rPr>
                  <a:t>+</a:t>
                </a:r>
                <a:endParaRPr lang="en-US" b="1" dirty="0">
                  <a:solidFill>
                    <a:srgbClr val="0000FF"/>
                  </a:solidFill>
                  <a:latin typeface="Symbol" charset="0"/>
                  <a:cs typeface="Symbol" charset="0"/>
                </a:endParaRPr>
              </a:p>
            </p:txBody>
          </p:sp>
          <p:sp>
            <p:nvSpPr>
              <p:cNvPr id="34" name="Oval 33"/>
              <p:cNvSpPr/>
              <p:nvPr/>
            </p:nvSpPr>
            <p:spPr>
              <a:xfrm>
                <a:off x="1096346" y="2473162"/>
                <a:ext cx="88881" cy="16674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TextBox 45"/>
              <p:cNvSpPr txBox="1">
                <a:spLocks noChangeArrowheads="1"/>
              </p:cNvSpPr>
              <p:nvPr/>
            </p:nvSpPr>
            <p:spPr bwMode="auto">
              <a:xfrm>
                <a:off x="1413816" y="1941523"/>
                <a:ext cx="311136" cy="46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a:solidFill>
                      <a:srgbClr val="0000FF"/>
                    </a:solidFill>
                    <a:latin typeface="Symbol" charset="0"/>
                    <a:cs typeface="Symbol" charset="0"/>
                  </a:rPr>
                  <a:t>g</a:t>
                </a:r>
              </a:p>
            </p:txBody>
          </p:sp>
        </p:grpSp>
        <p:sp>
          <p:nvSpPr>
            <p:cNvPr id="17" name="Freeform 18"/>
            <p:cNvSpPr/>
            <p:nvPr/>
          </p:nvSpPr>
          <p:spPr bwMode="auto">
            <a:xfrm rot="14399575">
              <a:off x="1423635" y="3843470"/>
              <a:ext cx="125754" cy="813495"/>
            </a:xfrm>
            <a:custGeom>
              <a:avLst/>
              <a:gdLst>
                <a:gd name="connsiteX0" fmla="*/ 16281 w 230652"/>
                <a:gd name="connsiteY0" fmla="*/ 0 h 960670"/>
                <a:gd name="connsiteX1" fmla="*/ 227938 w 230652"/>
                <a:gd name="connsiteY1" fmla="*/ 113978 h 960670"/>
                <a:gd name="connsiteX2" fmla="*/ 24422 w 230652"/>
                <a:gd name="connsiteY2" fmla="*/ 203532 h 960670"/>
                <a:gd name="connsiteX3" fmla="*/ 227938 w 230652"/>
                <a:gd name="connsiteY3" fmla="*/ 293086 h 960670"/>
                <a:gd name="connsiteX4" fmla="*/ 16281 w 230652"/>
                <a:gd name="connsiteY4" fmla="*/ 382640 h 960670"/>
                <a:gd name="connsiteX5" fmla="*/ 219798 w 230652"/>
                <a:gd name="connsiteY5" fmla="*/ 472194 h 960670"/>
                <a:gd name="connsiteX6" fmla="*/ 16281 w 230652"/>
                <a:gd name="connsiteY6" fmla="*/ 578030 h 960670"/>
                <a:gd name="connsiteX7" fmla="*/ 227938 w 230652"/>
                <a:gd name="connsiteY7" fmla="*/ 651302 h 960670"/>
                <a:gd name="connsiteX8" fmla="*/ 24422 w 230652"/>
                <a:gd name="connsiteY8" fmla="*/ 757138 h 960670"/>
                <a:gd name="connsiteX9" fmla="*/ 227938 w 230652"/>
                <a:gd name="connsiteY9" fmla="*/ 838551 h 960670"/>
                <a:gd name="connsiteX10" fmla="*/ 8140 w 230652"/>
                <a:gd name="connsiteY10" fmla="*/ 960670 h 960670"/>
                <a:gd name="connsiteX11" fmla="*/ 8140 w 230652"/>
                <a:gd name="connsiteY11" fmla="*/ 960670 h 960670"/>
                <a:gd name="connsiteX12" fmla="*/ 0 w 230652"/>
                <a:gd name="connsiteY12" fmla="*/ 960670 h 960670"/>
                <a:gd name="connsiteX13" fmla="*/ 0 w 230652"/>
                <a:gd name="connsiteY13" fmla="*/ 960670 h 96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652" h="960670">
                  <a:moveTo>
                    <a:pt x="16281" y="0"/>
                  </a:moveTo>
                  <a:cubicBezTo>
                    <a:pt x="121431" y="40028"/>
                    <a:pt x="226581" y="80056"/>
                    <a:pt x="227938" y="113978"/>
                  </a:cubicBezTo>
                  <a:cubicBezTo>
                    <a:pt x="229295" y="147900"/>
                    <a:pt x="24422" y="173681"/>
                    <a:pt x="24422" y="203532"/>
                  </a:cubicBezTo>
                  <a:cubicBezTo>
                    <a:pt x="24422" y="233383"/>
                    <a:pt x="229295" y="263235"/>
                    <a:pt x="227938" y="293086"/>
                  </a:cubicBezTo>
                  <a:cubicBezTo>
                    <a:pt x="226581" y="322937"/>
                    <a:pt x="17638" y="352789"/>
                    <a:pt x="16281" y="382640"/>
                  </a:cubicBezTo>
                  <a:cubicBezTo>
                    <a:pt x="14924" y="412491"/>
                    <a:pt x="219798" y="439629"/>
                    <a:pt x="219798" y="472194"/>
                  </a:cubicBezTo>
                  <a:cubicBezTo>
                    <a:pt x="219798" y="504759"/>
                    <a:pt x="14924" y="548179"/>
                    <a:pt x="16281" y="578030"/>
                  </a:cubicBezTo>
                  <a:cubicBezTo>
                    <a:pt x="17638" y="607881"/>
                    <a:pt x="226581" y="621451"/>
                    <a:pt x="227938" y="651302"/>
                  </a:cubicBezTo>
                  <a:cubicBezTo>
                    <a:pt x="229295" y="681153"/>
                    <a:pt x="24422" y="725930"/>
                    <a:pt x="24422" y="757138"/>
                  </a:cubicBezTo>
                  <a:cubicBezTo>
                    <a:pt x="24422" y="788346"/>
                    <a:pt x="230652" y="804629"/>
                    <a:pt x="227938" y="838551"/>
                  </a:cubicBezTo>
                  <a:cubicBezTo>
                    <a:pt x="225224" y="872473"/>
                    <a:pt x="8140" y="960670"/>
                    <a:pt x="8140" y="960670"/>
                  </a:cubicBezTo>
                  <a:lnTo>
                    <a:pt x="8140" y="960670"/>
                  </a:lnTo>
                  <a:lnTo>
                    <a:pt x="0" y="960670"/>
                  </a:lnTo>
                  <a:lnTo>
                    <a:pt x="0" y="96067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solidFill>
                  <a:srgbClr val="FF0000"/>
                </a:solidFill>
              </a:endParaRPr>
            </a:p>
          </p:txBody>
        </p:sp>
        <p:cxnSp>
          <p:nvCxnSpPr>
            <p:cNvPr id="18" name="Straight Arrow Connector 17"/>
            <p:cNvCxnSpPr/>
            <p:nvPr/>
          </p:nvCxnSpPr>
          <p:spPr>
            <a:xfrm flipV="1">
              <a:off x="3010051" y="4186826"/>
              <a:ext cx="497103" cy="211758"/>
            </a:xfrm>
            <a:prstGeom prst="straightConnector1">
              <a:avLst/>
            </a:prstGeom>
            <a:ln>
              <a:solidFill>
                <a:srgbClr val="0000FF"/>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010051" y="4410495"/>
              <a:ext cx="497103" cy="294309"/>
            </a:xfrm>
            <a:prstGeom prst="straightConnector1">
              <a:avLst/>
            </a:prstGeom>
            <a:ln>
              <a:solidFill>
                <a:srgbClr val="0000FF"/>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7474" y="3676793"/>
              <a:ext cx="428322" cy="461665"/>
            </a:xfrm>
            <a:prstGeom prst="rect">
              <a:avLst/>
            </a:prstGeom>
            <a:noFill/>
          </p:spPr>
          <p:txBody>
            <a:bodyPr wrap="none" rtlCol="0">
              <a:spAutoFit/>
            </a:bodyPr>
            <a:lstStyle/>
            <a:p>
              <a:r>
                <a:rPr lang="en-US" sz="2400" b="1" dirty="0" smtClean="0">
                  <a:solidFill>
                    <a:srgbClr val="FF0000"/>
                  </a:solidFill>
                  <a:latin typeface="Symbol" charset="2"/>
                  <a:cs typeface="Symbol" charset="2"/>
                </a:rPr>
                <a:t>m</a:t>
              </a:r>
              <a:r>
                <a:rPr lang="en-US" sz="2400" b="1" baseline="30000" dirty="0">
                  <a:solidFill>
                    <a:srgbClr val="FF0000"/>
                  </a:solidFill>
                </a:rPr>
                <a:t>-</a:t>
              </a:r>
              <a:endParaRPr lang="en-US" sz="2400" b="1" dirty="0">
                <a:solidFill>
                  <a:srgbClr val="FF0000"/>
                </a:solidFill>
              </a:endParaRPr>
            </a:p>
          </p:txBody>
        </p:sp>
        <p:sp>
          <p:nvSpPr>
            <p:cNvPr id="21" name="TextBox 45"/>
            <p:cNvSpPr txBox="1">
              <a:spLocks noChangeArrowheads="1"/>
            </p:cNvSpPr>
            <p:nvPr/>
          </p:nvSpPr>
          <p:spPr bwMode="auto">
            <a:xfrm>
              <a:off x="1480322" y="3560043"/>
              <a:ext cx="2640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a:solidFill>
                    <a:srgbClr val="FF0000"/>
                  </a:solidFill>
                  <a:latin typeface="Symbol" charset="0"/>
                  <a:cs typeface="Symbol" charset="0"/>
                </a:rPr>
                <a:t>g</a:t>
              </a:r>
            </a:p>
          </p:txBody>
        </p:sp>
        <p:sp>
          <p:nvSpPr>
            <p:cNvPr id="22" name="TextBox 21"/>
            <p:cNvSpPr txBox="1"/>
            <p:nvPr/>
          </p:nvSpPr>
          <p:spPr>
            <a:xfrm>
              <a:off x="3419234" y="3773133"/>
              <a:ext cx="351378" cy="461665"/>
            </a:xfrm>
            <a:prstGeom prst="rect">
              <a:avLst/>
            </a:prstGeom>
            <a:noFill/>
          </p:spPr>
          <p:txBody>
            <a:bodyPr wrap="none" rtlCol="0">
              <a:spAutoFit/>
            </a:bodyPr>
            <a:lstStyle/>
            <a:p>
              <a:r>
                <a:rPr lang="en-US" sz="2400" b="1" dirty="0" smtClean="0">
                  <a:solidFill>
                    <a:srgbClr val="0000FF"/>
                  </a:solidFill>
                  <a:latin typeface="Symbol" charset="2"/>
                  <a:cs typeface="Symbol" charset="2"/>
                </a:rPr>
                <a:t>n</a:t>
              </a:r>
              <a:endParaRPr lang="en-US" sz="2400" b="1" dirty="0">
                <a:solidFill>
                  <a:srgbClr val="0000FF"/>
                </a:solidFill>
                <a:latin typeface="Symbol" charset="2"/>
                <a:cs typeface="Symbol" charset="2"/>
              </a:endParaRPr>
            </a:p>
          </p:txBody>
        </p:sp>
        <p:sp>
          <p:nvSpPr>
            <p:cNvPr id="23" name="TextBox 22"/>
            <p:cNvSpPr txBox="1"/>
            <p:nvPr/>
          </p:nvSpPr>
          <p:spPr>
            <a:xfrm>
              <a:off x="3372808" y="4488638"/>
              <a:ext cx="351378" cy="461665"/>
            </a:xfrm>
            <a:prstGeom prst="rect">
              <a:avLst/>
            </a:prstGeom>
            <a:noFill/>
          </p:spPr>
          <p:txBody>
            <a:bodyPr wrap="none" rtlCol="0">
              <a:spAutoFit/>
            </a:bodyPr>
            <a:lstStyle/>
            <a:p>
              <a:r>
                <a:rPr lang="en-US" sz="2400" b="1" dirty="0" smtClean="0">
                  <a:solidFill>
                    <a:srgbClr val="0000FF"/>
                  </a:solidFill>
                  <a:latin typeface="Symbol" charset="2"/>
                  <a:cs typeface="Symbol" charset="2"/>
                </a:rPr>
                <a:t>n</a:t>
              </a:r>
              <a:endParaRPr lang="en-US" sz="2400" b="1" dirty="0">
                <a:solidFill>
                  <a:srgbClr val="0000FF"/>
                </a:solidFill>
                <a:latin typeface="Symbol" charset="2"/>
                <a:cs typeface="Symbol" charset="2"/>
              </a:endParaRPr>
            </a:p>
          </p:txBody>
        </p:sp>
      </p:grpSp>
      <p:grpSp>
        <p:nvGrpSpPr>
          <p:cNvPr id="38" name="Group 37"/>
          <p:cNvGrpSpPr/>
          <p:nvPr/>
        </p:nvGrpSpPr>
        <p:grpSpPr>
          <a:xfrm>
            <a:off x="5866003" y="2028101"/>
            <a:ext cx="2012258" cy="1597336"/>
            <a:chOff x="4630615" y="3760308"/>
            <a:chExt cx="2710738" cy="2226368"/>
          </a:xfrm>
        </p:grpSpPr>
        <p:cxnSp>
          <p:nvCxnSpPr>
            <p:cNvPr id="39" name="Straight Arrow Connector 38"/>
            <p:cNvCxnSpPr/>
            <p:nvPr/>
          </p:nvCxnSpPr>
          <p:spPr>
            <a:xfrm flipV="1">
              <a:off x="4630615" y="4845293"/>
              <a:ext cx="1172308" cy="23200"/>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40" name="TextBox 36"/>
            <p:cNvSpPr txBox="1">
              <a:spLocks noChangeArrowheads="1"/>
            </p:cNvSpPr>
            <p:nvPr/>
          </p:nvSpPr>
          <p:spPr bwMode="auto">
            <a:xfrm>
              <a:off x="4892092" y="4294868"/>
              <a:ext cx="456070" cy="64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smtClean="0">
                  <a:solidFill>
                    <a:srgbClr val="0000FF"/>
                  </a:solidFill>
                  <a:latin typeface="Symbol" charset="0"/>
                  <a:cs typeface="Symbol" charset="0"/>
                </a:rPr>
                <a:t>t</a:t>
              </a:r>
              <a:endParaRPr lang="en-US" b="1" dirty="0">
                <a:solidFill>
                  <a:srgbClr val="0000FF"/>
                </a:solidFill>
                <a:latin typeface="Symbol" charset="0"/>
                <a:cs typeface="Symbol" charset="0"/>
              </a:endParaRPr>
            </a:p>
          </p:txBody>
        </p:sp>
        <p:cxnSp>
          <p:nvCxnSpPr>
            <p:cNvPr id="41" name="Straight Arrow Connector 40"/>
            <p:cNvCxnSpPr/>
            <p:nvPr/>
          </p:nvCxnSpPr>
          <p:spPr>
            <a:xfrm flipV="1">
              <a:off x="5802923" y="4138458"/>
              <a:ext cx="1182077" cy="69291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5734538" y="4868493"/>
              <a:ext cx="1328616" cy="0"/>
            </a:xfrm>
            <a:prstGeom prst="straightConnector1">
              <a:avLst/>
            </a:prstGeom>
            <a:ln>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5812692" y="4904213"/>
              <a:ext cx="1172308" cy="507941"/>
            </a:xfrm>
            <a:prstGeom prst="straightConnector1">
              <a:avLst/>
            </a:prstGeom>
            <a:ln>
              <a:solidFill>
                <a:srgbClr val="0000FF"/>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5734538" y="4868493"/>
              <a:ext cx="1055077" cy="993045"/>
            </a:xfrm>
            <a:prstGeom prst="straightConnector1">
              <a:avLst/>
            </a:prstGeom>
            <a:ln>
              <a:solidFill>
                <a:srgbClr val="0000FF"/>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45" name="TextBox 45"/>
            <p:cNvSpPr txBox="1">
              <a:spLocks noChangeArrowheads="1"/>
            </p:cNvSpPr>
            <p:nvPr/>
          </p:nvSpPr>
          <p:spPr bwMode="auto">
            <a:xfrm>
              <a:off x="7040799" y="4482079"/>
              <a:ext cx="271067" cy="46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a:solidFill>
                    <a:srgbClr val="FF0000"/>
                  </a:solidFill>
                  <a:latin typeface="Symbol" charset="0"/>
                  <a:cs typeface="Symbol" charset="0"/>
                </a:rPr>
                <a:t>g</a:t>
              </a:r>
            </a:p>
          </p:txBody>
        </p:sp>
        <p:sp>
          <p:nvSpPr>
            <p:cNvPr id="46" name="TextBox 45"/>
            <p:cNvSpPr txBox="1"/>
            <p:nvPr/>
          </p:nvSpPr>
          <p:spPr>
            <a:xfrm>
              <a:off x="6922288" y="3760308"/>
              <a:ext cx="364201" cy="461664"/>
            </a:xfrm>
            <a:prstGeom prst="rect">
              <a:avLst/>
            </a:prstGeom>
            <a:noFill/>
          </p:spPr>
          <p:txBody>
            <a:bodyPr wrap="none" rtlCol="0">
              <a:spAutoFit/>
            </a:bodyPr>
            <a:lstStyle/>
            <a:p>
              <a:r>
                <a:rPr lang="en-US" sz="2400" b="1" dirty="0" smtClean="0">
                  <a:solidFill>
                    <a:srgbClr val="FF0000"/>
                  </a:solidFill>
                  <a:latin typeface="Symbol" charset="2"/>
                  <a:cs typeface="Symbol" charset="2"/>
                </a:rPr>
                <a:t>m</a:t>
              </a:r>
              <a:endParaRPr lang="en-US" sz="2400" b="1" dirty="0">
                <a:solidFill>
                  <a:srgbClr val="FF0000"/>
                </a:solidFill>
              </a:endParaRPr>
            </a:p>
          </p:txBody>
        </p:sp>
        <p:sp>
          <p:nvSpPr>
            <p:cNvPr id="47" name="TextBox 46"/>
            <p:cNvSpPr txBox="1"/>
            <p:nvPr/>
          </p:nvSpPr>
          <p:spPr>
            <a:xfrm>
              <a:off x="6989975" y="5026164"/>
              <a:ext cx="351378" cy="461664"/>
            </a:xfrm>
            <a:prstGeom prst="rect">
              <a:avLst/>
            </a:prstGeom>
            <a:noFill/>
          </p:spPr>
          <p:txBody>
            <a:bodyPr wrap="none" rtlCol="0">
              <a:spAutoFit/>
            </a:bodyPr>
            <a:lstStyle/>
            <a:p>
              <a:r>
                <a:rPr lang="en-US" sz="2400" b="1" dirty="0" smtClean="0">
                  <a:solidFill>
                    <a:srgbClr val="0000FF"/>
                  </a:solidFill>
                  <a:latin typeface="Symbol" charset="2"/>
                  <a:cs typeface="Symbol" charset="2"/>
                </a:rPr>
                <a:t>n</a:t>
              </a:r>
              <a:endParaRPr lang="en-US" sz="2400" b="1" dirty="0">
                <a:solidFill>
                  <a:srgbClr val="0000FF"/>
                </a:solidFill>
                <a:latin typeface="Symbol" charset="2"/>
                <a:cs typeface="Symbol" charset="2"/>
              </a:endParaRPr>
            </a:p>
          </p:txBody>
        </p:sp>
        <p:sp>
          <p:nvSpPr>
            <p:cNvPr id="48" name="TextBox 47"/>
            <p:cNvSpPr txBox="1"/>
            <p:nvPr/>
          </p:nvSpPr>
          <p:spPr>
            <a:xfrm>
              <a:off x="6776455" y="5525012"/>
              <a:ext cx="351378" cy="461664"/>
            </a:xfrm>
            <a:prstGeom prst="rect">
              <a:avLst/>
            </a:prstGeom>
            <a:noFill/>
          </p:spPr>
          <p:txBody>
            <a:bodyPr wrap="none" rtlCol="0">
              <a:spAutoFit/>
            </a:bodyPr>
            <a:lstStyle/>
            <a:p>
              <a:r>
                <a:rPr lang="en-US" sz="2400" b="1" dirty="0" smtClean="0">
                  <a:solidFill>
                    <a:srgbClr val="0000FF"/>
                  </a:solidFill>
                  <a:latin typeface="Symbol" charset="2"/>
                  <a:cs typeface="Symbol" charset="2"/>
                </a:rPr>
                <a:t>n</a:t>
              </a:r>
              <a:endParaRPr lang="en-US" sz="2400" b="1" dirty="0">
                <a:solidFill>
                  <a:srgbClr val="0000FF"/>
                </a:solidFill>
                <a:latin typeface="Symbol" charset="2"/>
                <a:cs typeface="Symbol" charset="2"/>
              </a:endParaRPr>
            </a:p>
          </p:txBody>
        </p:sp>
      </p:grpSp>
    </p:spTree>
    <p:extLst>
      <p:ext uri="{BB962C8B-B14F-4D97-AF65-F5344CB8AC3E}">
        <p14:creationId xmlns:p14="http://schemas.microsoft.com/office/powerpoint/2010/main" val="67197509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3"/>
          <p:cNvSpPr txBox="1">
            <a:spLocks noChangeArrowheads="1"/>
          </p:cNvSpPr>
          <p:nvPr/>
        </p:nvSpPr>
        <p:spPr bwMode="auto">
          <a:xfrm>
            <a:off x="195840" y="6581491"/>
            <a:ext cx="1468800" cy="2433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3432" rIns="81639" bIns="4082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9pPr>
          </a:lstStyle>
          <a:p>
            <a:pPr eaLnBrk="1">
              <a:lnSpc>
                <a:spcPct val="98000"/>
              </a:lnSpc>
              <a:buClrTx/>
              <a:buFontTx/>
              <a:buNone/>
            </a:pPr>
            <a:r>
              <a:rPr lang="de-DE" altLang="en-US" sz="1100" b="1">
                <a:solidFill>
                  <a:srgbClr val="FFFFFF"/>
                </a:solidFill>
                <a:latin typeface="DejaVu Sans" pitchFamily="32" charset="0"/>
              </a:rPr>
              <a:t>Cristina Morales</a:t>
            </a:r>
          </a:p>
        </p:txBody>
      </p:sp>
      <p:pic>
        <p:nvPicPr>
          <p:cNvPr id="81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600" y="1199652"/>
            <a:ext cx="1795680" cy="21789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520" y="1386672"/>
            <a:ext cx="2481120" cy="14761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00" name="Text Box 7"/>
          <p:cNvSpPr txBox="1">
            <a:spLocks noChangeArrowheads="1"/>
          </p:cNvSpPr>
          <p:nvPr/>
        </p:nvSpPr>
        <p:spPr bwMode="auto">
          <a:xfrm>
            <a:off x="478080" y="2034932"/>
            <a:ext cx="1480320" cy="545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188" rIns="81639" bIns="4082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9pPr>
          </a:lstStyle>
          <a:p>
            <a:pPr eaLnBrk="1">
              <a:buClrTx/>
              <a:buFontTx/>
              <a:buNone/>
            </a:pPr>
            <a:r>
              <a:rPr lang="de-DE" altLang="en-US" b="1">
                <a:solidFill>
                  <a:srgbClr val="FF0000"/>
                </a:solidFill>
              </a:rPr>
              <a:t>Space-like:</a:t>
            </a:r>
          </a:p>
          <a:p>
            <a:pPr eaLnBrk="1">
              <a:buClrTx/>
              <a:buFontTx/>
              <a:buNone/>
            </a:pPr>
            <a:r>
              <a:rPr lang="de-DE" altLang="en-US" b="1">
                <a:solidFill>
                  <a:srgbClr val="FF0000"/>
                </a:solidFill>
              </a:rPr>
              <a:t>FF real</a:t>
            </a:r>
          </a:p>
        </p:txBody>
      </p:sp>
      <p:sp>
        <p:nvSpPr>
          <p:cNvPr id="8201" name="Text Box 8"/>
          <p:cNvSpPr txBox="1">
            <a:spLocks noChangeArrowheads="1"/>
          </p:cNvSpPr>
          <p:nvPr/>
        </p:nvSpPr>
        <p:spPr bwMode="auto">
          <a:xfrm>
            <a:off x="7662240" y="1789914"/>
            <a:ext cx="1480320" cy="5458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188" rIns="81639" bIns="4082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9pPr>
          </a:lstStyle>
          <a:p>
            <a:pPr eaLnBrk="1">
              <a:buClrTx/>
              <a:buFontTx/>
              <a:buNone/>
            </a:pPr>
            <a:r>
              <a:rPr lang="de-DE" altLang="en-US" b="1">
                <a:solidFill>
                  <a:srgbClr val="FF0000"/>
                </a:solidFill>
              </a:rPr>
              <a:t>Time-like:</a:t>
            </a:r>
          </a:p>
          <a:p>
            <a:pPr eaLnBrk="1">
              <a:buClrTx/>
              <a:buFontTx/>
              <a:buNone/>
            </a:pPr>
            <a:r>
              <a:rPr lang="de-DE" altLang="en-US" b="1">
                <a:solidFill>
                  <a:srgbClr val="FF0000"/>
                </a:solidFill>
              </a:rPr>
              <a:t>FF complex</a:t>
            </a:r>
          </a:p>
        </p:txBody>
      </p:sp>
      <p:pic>
        <p:nvPicPr>
          <p:cNvPr id="820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1520" y="1055630"/>
            <a:ext cx="1306080" cy="3269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03"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3281" y="1017866"/>
            <a:ext cx="1666080" cy="352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04" name="AutoShape 11"/>
          <p:cNvSpPr>
            <a:spLocks noChangeArrowheads="1"/>
          </p:cNvSpPr>
          <p:nvPr/>
        </p:nvSpPr>
        <p:spPr bwMode="auto">
          <a:xfrm>
            <a:off x="1501921" y="3125249"/>
            <a:ext cx="2612160" cy="489651"/>
          </a:xfrm>
          <a:prstGeom prst="roundRect">
            <a:avLst>
              <a:gd name="adj" fmla="val 292"/>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n-US" altLang="en-US"/>
          </a:p>
        </p:txBody>
      </p:sp>
      <p:sp>
        <p:nvSpPr>
          <p:cNvPr id="8207" name="Text Box 14"/>
          <p:cNvSpPr txBox="1">
            <a:spLocks noChangeArrowheads="1"/>
          </p:cNvSpPr>
          <p:nvPr/>
        </p:nvSpPr>
        <p:spPr bwMode="auto">
          <a:xfrm>
            <a:off x="7056000" y="961828"/>
            <a:ext cx="878400" cy="3269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188" rIns="81639" bIns="4082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9pPr>
          </a:lstStyle>
          <a:p>
            <a:pPr eaLnBrk="1">
              <a:buClrTx/>
              <a:buFontTx/>
              <a:buNone/>
            </a:pPr>
            <a:r>
              <a:rPr lang="de-DE" altLang="en-US" b="1">
                <a:solidFill>
                  <a:srgbClr val="000000"/>
                </a:solidFill>
                <a:cs typeface="Arial" charset="0"/>
              </a:rPr>
              <a:t>, Λ Λ</a:t>
            </a:r>
          </a:p>
        </p:txBody>
      </p:sp>
      <p:sp>
        <p:nvSpPr>
          <p:cNvPr id="8208" name="Line 15"/>
          <p:cNvSpPr>
            <a:spLocks noChangeShapeType="1"/>
          </p:cNvSpPr>
          <p:nvPr/>
        </p:nvSpPr>
        <p:spPr bwMode="auto">
          <a:xfrm>
            <a:off x="7401600" y="999272"/>
            <a:ext cx="162720" cy="1440"/>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en-US"/>
          </a:p>
        </p:txBody>
      </p:sp>
      <p:sp>
        <p:nvSpPr>
          <p:cNvPr id="2" name="Slide Number Placeholder 1"/>
          <p:cNvSpPr>
            <a:spLocks noGrp="1"/>
          </p:cNvSpPr>
          <p:nvPr>
            <p:ph type="sldNum" idx="12"/>
          </p:nvPr>
        </p:nvSpPr>
        <p:spPr/>
        <p:txBody>
          <a:bodyPr/>
          <a:lstStyle/>
          <a:p>
            <a:pPr>
              <a:defRPr/>
            </a:pPr>
            <a:fld id="{FD99BA3A-6A2D-44A6-A185-212B36FE836F}" type="slidenum">
              <a:rPr lang="de-DE" altLang="en-US" smtClean="0"/>
              <a:pPr>
                <a:defRPr/>
              </a:pPr>
              <a:t>52</a:t>
            </a:fld>
            <a:endParaRPr lang="de-DE" altLang="en-US"/>
          </a:p>
        </p:txBody>
      </p:sp>
      <p:sp>
        <p:nvSpPr>
          <p:cNvPr id="17" name="Rectangle 2"/>
          <p:cNvSpPr>
            <a:spLocks noChangeArrowheads="1"/>
          </p:cNvSpPr>
          <p:nvPr/>
        </p:nvSpPr>
        <p:spPr bwMode="auto">
          <a:xfrm>
            <a:off x="0" y="0"/>
            <a:ext cx="9144000" cy="836712"/>
          </a:xfrm>
          <a:prstGeom prst="rect">
            <a:avLst/>
          </a:prstGeom>
          <a:noFill/>
          <a:ln>
            <a:noFill/>
          </a:ln>
          <a:extLst/>
        </p:spPr>
        <p:txBody>
          <a:bodyPr anchor="ctr"/>
          <a:lstStyle/>
          <a:p>
            <a:pPr algn="ctr"/>
            <a:r>
              <a:rPr lang="en-US" altLang="zh-CN" sz="3600" b="1" dirty="0" smtClean="0">
                <a:solidFill>
                  <a:srgbClr val="FF0000"/>
                </a:solidFill>
                <a:latin typeface="+mj-lt"/>
                <a:ea typeface="隶书" pitchFamily="49" charset="-122"/>
                <a:sym typeface="Symbol" pitchFamily="18" charset="2"/>
              </a:rPr>
              <a:t>N</a:t>
            </a:r>
            <a:r>
              <a:rPr lang="en-US" altLang="zh-CN" sz="3600" b="1" dirty="0" smtClean="0">
                <a:latin typeface="+mj-lt"/>
                <a:ea typeface="隶书" pitchFamily="49" charset="-122"/>
                <a:sym typeface="Symbol" pitchFamily="18" charset="2"/>
              </a:rPr>
              <a:t>ucleon </a:t>
            </a:r>
            <a:r>
              <a:rPr lang="en-US" altLang="zh-CN" sz="3600" b="1" dirty="0" smtClean="0">
                <a:solidFill>
                  <a:srgbClr val="FF0000"/>
                </a:solidFill>
                <a:latin typeface="+mj-lt"/>
                <a:ea typeface="隶书" pitchFamily="49" charset="-122"/>
                <a:sym typeface="Symbol" pitchFamily="18" charset="2"/>
              </a:rPr>
              <a:t>E</a:t>
            </a:r>
            <a:r>
              <a:rPr lang="en-US" altLang="zh-CN" sz="3600" b="1" dirty="0" smtClean="0">
                <a:latin typeface="+mj-lt"/>
                <a:ea typeface="隶书" pitchFamily="49" charset="-122"/>
                <a:sym typeface="Symbol" pitchFamily="18" charset="2"/>
              </a:rPr>
              <a:t>lectromagnetic </a:t>
            </a:r>
            <a:r>
              <a:rPr lang="en-US" altLang="zh-CN" sz="3600" b="1" dirty="0" smtClean="0">
                <a:solidFill>
                  <a:srgbClr val="FF0000"/>
                </a:solidFill>
                <a:latin typeface="+mj-lt"/>
                <a:ea typeface="隶书" pitchFamily="49" charset="-122"/>
                <a:sym typeface="Symbol" pitchFamily="18" charset="2"/>
              </a:rPr>
              <a:t>F</a:t>
            </a:r>
            <a:r>
              <a:rPr lang="en-US" altLang="zh-CN" sz="3600" b="1" dirty="0" smtClean="0">
                <a:latin typeface="+mj-lt"/>
                <a:ea typeface="隶书" pitchFamily="49" charset="-122"/>
                <a:sym typeface="Symbol" pitchFamily="18" charset="2"/>
              </a:rPr>
              <a:t>orm </a:t>
            </a:r>
            <a:r>
              <a:rPr lang="en-US" altLang="zh-CN" sz="3600" b="1" dirty="0" smtClean="0">
                <a:solidFill>
                  <a:srgbClr val="FF0000"/>
                </a:solidFill>
                <a:latin typeface="+mj-lt"/>
                <a:ea typeface="隶书" pitchFamily="49" charset="-122"/>
                <a:sym typeface="Symbol" pitchFamily="18" charset="2"/>
              </a:rPr>
              <a:t>F</a:t>
            </a:r>
            <a:r>
              <a:rPr lang="en-US" altLang="zh-CN" sz="3600" b="1" dirty="0" smtClean="0">
                <a:latin typeface="+mj-lt"/>
                <a:ea typeface="隶书" pitchFamily="49" charset="-122"/>
                <a:sym typeface="Symbol" pitchFamily="18" charset="2"/>
              </a:rPr>
              <a:t>actors(</a:t>
            </a:r>
            <a:r>
              <a:rPr lang="en-US" altLang="zh-CN" sz="3600" b="1" dirty="0" smtClean="0">
                <a:solidFill>
                  <a:srgbClr val="FF0000"/>
                </a:solidFill>
                <a:latin typeface="+mj-lt"/>
                <a:ea typeface="隶书" pitchFamily="49" charset="-122"/>
                <a:sym typeface="Symbol" pitchFamily="18" charset="2"/>
              </a:rPr>
              <a:t>NEFFs</a:t>
            </a:r>
            <a:r>
              <a:rPr lang="en-US" altLang="zh-CN" sz="3600" b="1" dirty="0" smtClean="0">
                <a:latin typeface="+mj-lt"/>
                <a:ea typeface="隶书" pitchFamily="49" charset="-122"/>
                <a:sym typeface="Symbol" pitchFamily="18" charset="2"/>
              </a:rPr>
              <a:t>) </a:t>
            </a:r>
            <a:endParaRPr lang="zh-CN" altLang="en-US" sz="3600" b="1" dirty="0">
              <a:latin typeface="+mj-lt"/>
              <a:ea typeface="隶书" pitchFamily="49" charset="-122"/>
              <a:sym typeface="Symbol" pitchFamily="18" charset="2"/>
            </a:endParaRPr>
          </a:p>
        </p:txBody>
      </p:sp>
      <p:grpSp>
        <p:nvGrpSpPr>
          <p:cNvPr id="19" name="Group 18"/>
          <p:cNvGrpSpPr/>
          <p:nvPr/>
        </p:nvGrpSpPr>
        <p:grpSpPr>
          <a:xfrm>
            <a:off x="207344" y="3378600"/>
            <a:ext cx="4048125" cy="3333750"/>
            <a:chOff x="4916363" y="2060848"/>
            <a:chExt cx="4048125" cy="3333750"/>
          </a:xfrm>
        </p:grpSpPr>
        <p:pic>
          <p:nvPicPr>
            <p:cNvPr id="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6363" y="2060848"/>
              <a:ext cx="404812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5220072" y="3306756"/>
              <a:ext cx="911713" cy="307777"/>
            </a:xfrm>
            <a:prstGeom prst="rect">
              <a:avLst/>
            </a:prstGeom>
            <a:solidFill>
              <a:schemeClr val="bg1"/>
            </a:solidFill>
          </p:spPr>
          <p:txBody>
            <a:bodyPr wrap="square" rtlCol="0">
              <a:spAutoFit/>
            </a:bodyPr>
            <a:lstStyle/>
            <a:p>
              <a:pPr algn="ctr"/>
              <a:r>
                <a:rPr lang="en-US" altLang="zh-CN" sz="1400" b="1" dirty="0" err="1" smtClean="0">
                  <a:solidFill>
                    <a:srgbClr val="FF0000"/>
                  </a:solidFill>
                </a:rPr>
                <a:t>JLab</a:t>
              </a:r>
              <a:endParaRPr lang="en-US" sz="1400" b="1" dirty="0">
                <a:solidFill>
                  <a:srgbClr val="FF0000"/>
                </a:solidFill>
              </a:endParaRPr>
            </a:p>
          </p:txBody>
        </p:sp>
      </p:grpSp>
      <p:pic>
        <p:nvPicPr>
          <p:cNvPr id="22" name="Bild 29" descr="Bildschirmfoto 2013-03-11 um 18.04.03.png"/>
          <p:cNvPicPr>
            <a:picLocks noChangeAspect="1"/>
          </p:cNvPicPr>
          <p:nvPr/>
        </p:nvPicPr>
        <p:blipFill>
          <a:blip r:embed="rId8"/>
          <a:stretch>
            <a:fillRect/>
          </a:stretch>
        </p:blipFill>
        <p:spPr>
          <a:xfrm>
            <a:off x="4255236" y="3125249"/>
            <a:ext cx="4861157" cy="3757910"/>
          </a:xfrm>
          <a:prstGeom prst="rect">
            <a:avLst/>
          </a:prstGeom>
        </p:spPr>
      </p:pic>
      <p:sp>
        <p:nvSpPr>
          <p:cNvPr id="23" name="TextBox 22"/>
          <p:cNvSpPr txBox="1"/>
          <p:nvPr/>
        </p:nvSpPr>
        <p:spPr>
          <a:xfrm>
            <a:off x="6065337" y="3956688"/>
            <a:ext cx="2948468" cy="707886"/>
          </a:xfrm>
          <a:prstGeom prst="rect">
            <a:avLst/>
          </a:prstGeom>
          <a:noFill/>
        </p:spPr>
        <p:txBody>
          <a:bodyPr wrap="none" rtlCol="0">
            <a:spAutoFit/>
          </a:bodyPr>
          <a:lstStyle/>
          <a:p>
            <a:r>
              <a:rPr lang="en-US" sz="2000" dirty="0" smtClean="0">
                <a:solidFill>
                  <a:srgbClr val="FF0000"/>
                </a:solidFill>
              </a:rPr>
              <a:t>Only 2 measurements, but </a:t>
            </a:r>
          </a:p>
          <a:p>
            <a:r>
              <a:rPr lang="en-US" sz="2000" dirty="0">
                <a:solidFill>
                  <a:srgbClr val="FF0000"/>
                </a:solidFill>
              </a:rPr>
              <a:t>r</a:t>
            </a:r>
            <a:r>
              <a:rPr lang="en-US" sz="2000" dirty="0" smtClean="0">
                <a:solidFill>
                  <a:srgbClr val="FF0000"/>
                </a:solidFill>
              </a:rPr>
              <a:t>esults are contradict </a:t>
            </a:r>
            <a:endParaRPr lang="en-US" sz="2000" dirty="0">
              <a:solidFill>
                <a:srgbClr val="FF0000"/>
              </a:solidFill>
            </a:endParaRPr>
          </a:p>
        </p:txBody>
      </p:sp>
      <p:sp>
        <p:nvSpPr>
          <p:cNvPr id="24" name="Rectangle 23"/>
          <p:cNvSpPr/>
          <p:nvPr/>
        </p:nvSpPr>
        <p:spPr>
          <a:xfrm>
            <a:off x="6042700" y="3366174"/>
            <a:ext cx="1358900" cy="461665"/>
          </a:xfrm>
          <a:prstGeom prst="rect">
            <a:avLst/>
          </a:prstGeom>
        </p:spPr>
        <p:txBody>
          <a:bodyPr wrap="square">
            <a:spAutoFit/>
          </a:bodyPr>
          <a:lstStyle/>
          <a:p>
            <a:r>
              <a:rPr lang="en-GB" sz="2400" dirty="0" smtClean="0">
                <a:solidFill>
                  <a:srgbClr val="0000FF"/>
                </a:solidFill>
              </a:rPr>
              <a:t>time-</a:t>
            </a:r>
            <a:r>
              <a:rPr lang="en-GB" sz="2400" dirty="0">
                <a:solidFill>
                  <a:srgbClr val="0000FF"/>
                </a:solidFill>
              </a:rPr>
              <a:t>like</a:t>
            </a:r>
          </a:p>
        </p:txBody>
      </p:sp>
      <p:sp>
        <p:nvSpPr>
          <p:cNvPr id="25" name="TextBox 24"/>
          <p:cNvSpPr txBox="1"/>
          <p:nvPr/>
        </p:nvSpPr>
        <p:spPr>
          <a:xfrm>
            <a:off x="6108700" y="5400439"/>
            <a:ext cx="2538576" cy="707886"/>
          </a:xfrm>
          <a:prstGeom prst="rect">
            <a:avLst/>
          </a:prstGeom>
          <a:noFill/>
        </p:spPr>
        <p:txBody>
          <a:bodyPr wrap="none" rtlCol="0">
            <a:spAutoFit/>
          </a:bodyPr>
          <a:lstStyle/>
          <a:p>
            <a:r>
              <a:rPr lang="en-US" sz="2000" dirty="0" smtClean="0">
                <a:solidFill>
                  <a:srgbClr val="FF0000"/>
                </a:solidFill>
              </a:rPr>
              <a:t>10-24% precision from </a:t>
            </a:r>
          </a:p>
          <a:p>
            <a:r>
              <a:rPr lang="en-US" sz="2000" dirty="0" smtClean="0">
                <a:solidFill>
                  <a:srgbClr val="FF0000"/>
                </a:solidFill>
              </a:rPr>
              <a:t>B factory</a:t>
            </a:r>
            <a:endParaRPr lang="en-US" sz="2000" dirty="0">
              <a:solidFill>
                <a:srgbClr val="FF0000"/>
              </a:solidFill>
            </a:endParaRPr>
          </a:p>
        </p:txBody>
      </p:sp>
    </p:spTree>
    <p:extLst>
      <p:ext uri="{BB962C8B-B14F-4D97-AF65-F5344CB8AC3E}">
        <p14:creationId xmlns:p14="http://schemas.microsoft.com/office/powerpoint/2010/main" val="27007751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latin typeface="Times New Roman" panose="02020603050405020304" pitchFamily="18" charset="0"/>
                <a:cs typeface="Times New Roman" panose="02020603050405020304" pitchFamily="18" charset="0"/>
              </a:rPr>
              <a:t>CP Violation in </a:t>
            </a:r>
            <a:r>
              <a:rPr lang="en-US" altLang="zh-CN" sz="3600" dirty="0" smtClean="0">
                <a:latin typeface="Times New Roman" panose="02020603050405020304" pitchFamily="18" charset="0"/>
                <a:cs typeface="Times New Roman" panose="02020603050405020304" pitchFamily="18" charset="0"/>
                <a:sym typeface="Symbol"/>
              </a:rPr>
              <a:t> Decay</a:t>
            </a:r>
            <a:endParaRPr lang="zh-CN" altLang="en-US" sz="3600" dirty="0">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p:txBody>
          <a:bodyPr/>
          <a:lstStyle/>
          <a:p>
            <a:fld id="{C973300C-797F-D148-A78D-320196FBAF04}" type="slidenum">
              <a:rPr lang="en-US" smtClean="0"/>
              <a:pPr/>
              <a:t>53</a:t>
            </a:fld>
            <a:endParaRPr lang="en-US" dirty="0"/>
          </a:p>
        </p:txBody>
      </p:sp>
      <p:sp>
        <p:nvSpPr>
          <p:cNvPr id="16" name="内容占位符 2"/>
          <p:cNvSpPr>
            <a:spLocks noGrp="1"/>
          </p:cNvSpPr>
          <p:nvPr>
            <p:ph idx="1"/>
          </p:nvPr>
        </p:nvSpPr>
        <p:spPr>
          <a:xfrm>
            <a:off x="457200" y="879653"/>
            <a:ext cx="5924550" cy="5066395"/>
          </a:xfrm>
        </p:spPr>
        <p:txBody>
          <a:bodyPr>
            <a:normAutofit fontScale="92500" lnSpcReduction="10000"/>
          </a:bodyPr>
          <a:lstStyle/>
          <a:p>
            <a:pPr>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CP violation is observed in B, D and K systems to date</a:t>
            </a:r>
          </a:p>
          <a:p>
            <a:pPr>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No CPV has been observed in the lepton sector</a:t>
            </a:r>
          </a:p>
          <a:p>
            <a:pPr>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The discovery of CPV in the tau sector would be a clean signature of NP</a:t>
            </a:r>
          </a:p>
          <a:p>
            <a:pPr>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One of  the most promising CPV channels is </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K</a:t>
            </a:r>
            <a:r>
              <a:rPr lang="en-US" altLang="zh-CN" sz="2000" baseline="-25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S</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p>
          <a:p>
            <a:pPr marL="450000" indent="-198000">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SM CP asymmetry from K</a:t>
            </a:r>
            <a:r>
              <a:rPr lang="en-US" altLang="zh-CN" sz="1600" b="0" baseline="-25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S</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-K</a:t>
            </a:r>
            <a:r>
              <a:rPr lang="en-US" altLang="zh-CN" sz="1600" b="0" baseline="-25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L </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mixing is expected to be : </a:t>
            </a:r>
          </a:p>
          <a:p>
            <a:pPr marL="252000" indent="0">
              <a:buNone/>
            </a:pPr>
            <a:r>
              <a:rPr lang="en-US" altLang="zh-CN" sz="1600" b="0" dirty="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 </a:t>
            </a:r>
            <a:r>
              <a:rPr lang="en-US" altLang="zh-CN" sz="16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    </a:t>
            </a:r>
            <a:r>
              <a:rPr lang="en-US" altLang="zh-CN" sz="12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1200" b="0" dirty="0" err="1"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Bigi</a:t>
            </a:r>
            <a:r>
              <a:rPr lang="en-US" altLang="zh-CN" sz="12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 &amp; </a:t>
            </a:r>
            <a:r>
              <a:rPr lang="en-US" altLang="zh-CN" sz="1200" b="0" dirty="0" err="1"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Sanda</a:t>
            </a:r>
            <a:r>
              <a:rPr lang="en-US" altLang="zh-CN" sz="12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 PLB 625, 2005,  Grossman &amp;</a:t>
            </a:r>
            <a:r>
              <a:rPr lang="en-US" altLang="zh-CN" sz="1200" b="0" dirty="0" err="1"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Nir</a:t>
            </a:r>
            <a:r>
              <a:rPr lang="en-US" altLang="zh-CN" sz="12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 JHEP 1204 (2012)  002]</a:t>
            </a:r>
          </a:p>
          <a:p>
            <a:pPr marL="450000" indent="-198000">
              <a:buFont typeface="Symbol" panose="05050102010706020507" pitchFamily="18" charset="2"/>
              <a:buChar char="-"/>
            </a:pPr>
            <a:endParaRPr lang="en-US" altLang="zh-CN" sz="1200" b="0" dirty="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endParaRPr lang="en-US" altLang="zh-CN" sz="1200" b="0" dirty="0" smtClean="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endParaRPr lang="en-US" altLang="zh-CN" sz="1200" b="0" dirty="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endParaRPr lang="en-US" altLang="zh-CN" sz="1200" b="0" dirty="0" smtClean="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endParaRPr lang="en-US" altLang="zh-CN" sz="1200" b="0" dirty="0" smtClean="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r>
              <a:rPr lang="en-US" altLang="zh-CN" sz="16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BaBar</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measurement </a:t>
            </a:r>
            <a:r>
              <a:rPr lang="en-US" altLang="zh-CN" sz="12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[PRD 85, 031102] </a:t>
            </a:r>
          </a:p>
          <a:p>
            <a:pPr marL="450000" indent="-198000">
              <a:buFont typeface="Symbol" panose="05050102010706020507" pitchFamily="18" charset="2"/>
              <a:buChar char="-"/>
            </a:pPr>
            <a:endParaRPr lang="en-US" altLang="zh-CN" sz="12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endParaRPr lang="en-US" altLang="zh-CN" sz="1200" b="0" dirty="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endParaRPr lang="en-US" altLang="zh-CN" sz="1200" b="0" dirty="0" smtClean="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252000" indent="0">
              <a:buNone/>
            </a:pPr>
            <a:endParaRPr lang="en-US" altLang="zh-CN" sz="1200" b="0" dirty="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Belle measurement </a:t>
            </a:r>
            <a:r>
              <a:rPr lang="en-US" altLang="zh-CN" sz="12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[PRL 107, 131801]</a:t>
            </a:r>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669" y="1026785"/>
            <a:ext cx="2530181" cy="4210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742" y="3114955"/>
            <a:ext cx="1914525" cy="539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184" y="3709404"/>
            <a:ext cx="263842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5899" y="3790655"/>
            <a:ext cx="2231448" cy="271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2780" y="4492910"/>
            <a:ext cx="3279198" cy="794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6763" y="5673386"/>
            <a:ext cx="2076450" cy="24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9"/>
          <p:cNvSpPr txBox="1"/>
          <p:nvPr/>
        </p:nvSpPr>
        <p:spPr>
          <a:xfrm>
            <a:off x="1623131" y="5937829"/>
            <a:ext cx="3793996" cy="307777"/>
          </a:xfrm>
          <a:prstGeom prst="rect">
            <a:avLst/>
          </a:prstGeom>
          <a:noFill/>
        </p:spPr>
        <p:txBody>
          <a:bodyPr wrap="square" rtlCol="0">
            <a:spAutoFit/>
          </a:bodyPr>
          <a:lstStyle/>
          <a:p>
            <a:r>
              <a:rPr lang="en-US" altLang="zh-CN" sz="1400" dirty="0" err="1" smtClean="0">
                <a:latin typeface="Times New Roman" panose="02020603050405020304" pitchFamily="18" charset="0"/>
                <a:cs typeface="Times New Roman" panose="02020603050405020304" pitchFamily="18" charset="0"/>
              </a:rPr>
              <a:t>A</a:t>
            </a:r>
            <a:r>
              <a:rPr lang="en-US" altLang="zh-CN" sz="1400" baseline="-25000" dirty="0" err="1" smtClean="0">
                <a:latin typeface="Times New Roman" panose="02020603050405020304" pitchFamily="18" charset="0"/>
                <a:cs typeface="Times New Roman" panose="02020603050405020304" pitchFamily="18" charset="0"/>
              </a:rPr>
              <a:t>cp</a:t>
            </a:r>
            <a:r>
              <a:rPr lang="en-US" altLang="zh-CN" sz="1400" dirty="0" smtClean="0">
                <a:latin typeface="Times New Roman" panose="02020603050405020304" pitchFamily="18" charset="0"/>
                <a:cs typeface="Times New Roman" panose="02020603050405020304" pitchFamily="18" charset="0"/>
              </a:rPr>
              <a:t> = (1.8</a:t>
            </a:r>
            <a:r>
              <a:rPr lang="en-US" altLang="zh-CN" sz="1400" dirty="0" smtClean="0">
                <a:latin typeface="Times New Roman" panose="02020603050405020304" pitchFamily="18" charset="0"/>
                <a:cs typeface="Times New Roman" panose="02020603050405020304" pitchFamily="18" charset="0"/>
                <a:sym typeface="Symbol"/>
              </a:rPr>
              <a:t>2.1</a:t>
            </a:r>
            <a:r>
              <a:rPr lang="en-US" altLang="zh-CN" sz="1400" dirty="0" smtClean="0">
                <a:latin typeface="Times New Roman" panose="02020603050405020304" pitchFamily="18" charset="0"/>
                <a:cs typeface="Times New Roman" panose="02020603050405020304" pitchFamily="18" charset="0"/>
              </a:rPr>
              <a:t> 1.4) </a:t>
            </a:r>
            <a:r>
              <a:rPr lang="en-US" altLang="zh-CN" sz="1400" dirty="0" smtClean="0">
                <a:latin typeface="Times New Roman" panose="02020603050405020304" pitchFamily="18" charset="0"/>
                <a:cs typeface="Times New Roman" panose="02020603050405020304" pitchFamily="18" charset="0"/>
                <a:sym typeface="Symbol"/>
              </a:rPr>
              <a:t>10</a:t>
            </a:r>
            <a:r>
              <a:rPr lang="en-US" altLang="zh-CN" sz="1400" baseline="30000" dirty="0" smtClean="0">
                <a:latin typeface="Times New Roman" panose="02020603050405020304" pitchFamily="18" charset="0"/>
                <a:cs typeface="Times New Roman" panose="02020603050405020304" pitchFamily="18" charset="0"/>
                <a:sym typeface="Symbol"/>
              </a:rPr>
              <a:t>-3  @ </a:t>
            </a:r>
            <a:r>
              <a:rPr lang="en-US" altLang="zh-CN" sz="1400" dirty="0" smtClean="0">
                <a:latin typeface="Times New Roman" panose="02020603050405020304" pitchFamily="18" charset="0"/>
                <a:cs typeface="Times New Roman" panose="02020603050405020304" pitchFamily="18" charset="0"/>
                <a:sym typeface="Symbol"/>
              </a:rPr>
              <a:t>W  [0.89-1.11] </a:t>
            </a:r>
            <a:r>
              <a:rPr lang="en-US" altLang="zh-CN" sz="1400" dirty="0" err="1" smtClean="0">
                <a:latin typeface="Times New Roman" panose="02020603050405020304" pitchFamily="18" charset="0"/>
                <a:cs typeface="Times New Roman" panose="02020603050405020304" pitchFamily="18" charset="0"/>
                <a:sym typeface="Symbol"/>
              </a:rPr>
              <a:t>GeV</a:t>
            </a:r>
            <a:endParaRPr lang="zh-CN" altLang="en-US" sz="1400" dirty="0">
              <a:latin typeface="Times New Roman" panose="02020603050405020304" pitchFamily="18" charset="0"/>
              <a:cs typeface="Times New Roman" panose="02020603050405020304" pitchFamily="18" charset="0"/>
            </a:endParaRPr>
          </a:p>
        </p:txBody>
      </p:sp>
      <p:sp>
        <p:nvSpPr>
          <p:cNvPr id="24" name="TextBox 9"/>
          <p:cNvSpPr txBox="1">
            <a:spLocks noChangeArrowheads="1"/>
          </p:cNvSpPr>
          <p:nvPr/>
        </p:nvSpPr>
        <p:spPr bwMode="auto">
          <a:xfrm>
            <a:off x="6227625" y="5361420"/>
            <a:ext cx="2839316" cy="733534"/>
          </a:xfrm>
          <a:prstGeom prst="rect">
            <a:avLst/>
          </a:prstGeom>
          <a:noFill/>
          <a:ln w="9525">
            <a:solidFill>
              <a:srgbClr val="F21A58"/>
            </a:solidFill>
            <a:miter lim="800000"/>
            <a:headEnd/>
            <a:tailEnd/>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lnSpc>
                <a:spcPts val="2500"/>
              </a:lnSpc>
              <a:spcBef>
                <a:spcPct val="0"/>
              </a:spcBef>
              <a:buFontTx/>
              <a:buNone/>
            </a:pPr>
            <a:r>
              <a:rPr lang="en-US" altLang="zh-CN" sz="1600" dirty="0">
                <a:latin typeface="Times New Roman" panose="02020603050405020304" pitchFamily="18" charset="0"/>
              </a:rPr>
              <a:t>Charge Higgs, new Scalar, </a:t>
            </a:r>
          </a:p>
          <a:p>
            <a:pPr algn="ctr" eaLnBrk="1" hangingPunct="1">
              <a:lnSpc>
                <a:spcPts val="2500"/>
              </a:lnSpc>
              <a:spcBef>
                <a:spcPct val="0"/>
              </a:spcBef>
              <a:buFontTx/>
              <a:buNone/>
            </a:pPr>
            <a:r>
              <a:rPr lang="en-US" altLang="zh-CN" sz="1600" dirty="0">
                <a:latin typeface="Times New Roman" panose="02020603050405020304" pitchFamily="18" charset="0"/>
              </a:rPr>
              <a:t>W</a:t>
            </a:r>
            <a:r>
              <a:rPr lang="en-US" altLang="zh-CN" sz="1600" baseline="-25000" dirty="0">
                <a:latin typeface="Times New Roman" panose="02020603050405020304" pitchFamily="18" charset="0"/>
              </a:rPr>
              <a:t>L</a:t>
            </a:r>
            <a:r>
              <a:rPr lang="en-US" altLang="zh-CN" sz="1600" dirty="0">
                <a:latin typeface="Times New Roman" panose="02020603050405020304" pitchFamily="18" charset="0"/>
              </a:rPr>
              <a:t>-W</a:t>
            </a:r>
            <a:r>
              <a:rPr lang="en-US" altLang="zh-CN" sz="1600" baseline="-25000" dirty="0">
                <a:latin typeface="Times New Roman" panose="02020603050405020304" pitchFamily="18" charset="0"/>
              </a:rPr>
              <a:t>R</a:t>
            </a:r>
            <a:r>
              <a:rPr lang="en-US" altLang="zh-CN" sz="1600" dirty="0">
                <a:latin typeface="Times New Roman" panose="02020603050405020304" pitchFamily="18" charset="0"/>
              </a:rPr>
              <a:t> Mixings, </a:t>
            </a:r>
            <a:r>
              <a:rPr lang="en-US" altLang="zh-CN" sz="1600" dirty="0" err="1" smtClean="0">
                <a:latin typeface="Times New Roman" panose="02020603050405020304" pitchFamily="18" charset="0"/>
              </a:rPr>
              <a:t>LeptonQuarks</a:t>
            </a:r>
            <a:endParaRPr lang="zh-CN" altLang="en-US" sz="1600" dirty="0">
              <a:latin typeface="Times New Roman" panose="02020603050405020304" pitchFamily="18" charset="0"/>
            </a:endParaRPr>
          </a:p>
        </p:txBody>
      </p:sp>
    </p:spTree>
    <p:extLst>
      <p:ext uri="{BB962C8B-B14F-4D97-AF65-F5344CB8AC3E}">
        <p14:creationId xmlns:p14="http://schemas.microsoft.com/office/powerpoint/2010/main" val="107868651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latin typeface="Times New Roman" panose="02020603050405020304" pitchFamily="18" charset="0"/>
                <a:cs typeface="Times New Roman" panose="02020603050405020304" pitchFamily="18" charset="0"/>
                <a:sym typeface="Symbol"/>
              </a:rPr>
              <a:t>  CPV in Angle Distribution</a:t>
            </a:r>
            <a:endParaRPr lang="zh-CN" alt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54</a:t>
            </a:fld>
            <a:endParaRPr lang="en-US" dirty="0"/>
          </a:p>
        </p:txBody>
      </p:sp>
      <p:sp>
        <p:nvSpPr>
          <p:cNvPr id="7" name="TextBox 6"/>
          <p:cNvSpPr txBox="1"/>
          <p:nvPr/>
        </p:nvSpPr>
        <p:spPr>
          <a:xfrm>
            <a:off x="1094508" y="836613"/>
            <a:ext cx="6862041" cy="425758"/>
          </a:xfrm>
          <a:prstGeom prst="rect">
            <a:avLst/>
          </a:prstGeom>
          <a:noFill/>
        </p:spPr>
        <p:txBody>
          <a:bodyPr wrap="square">
            <a:spAutoFit/>
          </a:bodyPr>
          <a:lstStyle/>
          <a:p>
            <a:pPr algn="ctr">
              <a:lnSpc>
                <a:spcPts val="2600"/>
              </a:lnSpc>
              <a:defRPr/>
            </a:pPr>
            <a:r>
              <a:rPr lang="en-US" altLang="zh-CN" sz="2200" dirty="0" smtClean="0">
                <a:solidFill>
                  <a:srgbClr val="C00000"/>
                </a:solidFill>
                <a:latin typeface="Times New Roman" panose="02020603050405020304" pitchFamily="18" charset="0"/>
                <a:cs typeface="Times New Roman" panose="02020603050405020304" pitchFamily="18" charset="0"/>
              </a:rPr>
              <a:t>Need </a:t>
            </a:r>
            <a:r>
              <a:rPr lang="en-US" altLang="zh-CN" sz="2200" dirty="0">
                <a:solidFill>
                  <a:srgbClr val="C00000"/>
                </a:solidFill>
                <a:latin typeface="Times New Roman" panose="02020603050405020304" pitchFamily="18" charset="0"/>
                <a:cs typeface="Times New Roman" panose="02020603050405020304" pitchFamily="18" charset="0"/>
              </a:rPr>
              <a:t>new measurement on the angular CPV asymmetry</a:t>
            </a:r>
          </a:p>
        </p:txBody>
      </p:sp>
      <p:sp>
        <p:nvSpPr>
          <p:cNvPr id="9" name="TextBox 8"/>
          <p:cNvSpPr txBox="1">
            <a:spLocks noChangeArrowheads="1"/>
          </p:cNvSpPr>
          <p:nvPr/>
        </p:nvSpPr>
        <p:spPr bwMode="auto">
          <a:xfrm>
            <a:off x="1893716" y="1251554"/>
            <a:ext cx="5043513" cy="1631216"/>
          </a:xfrm>
          <a:prstGeom prst="rect">
            <a:avLst/>
          </a:prstGeom>
          <a:noFill/>
          <a:ln w="9525">
            <a:solidFill>
              <a:srgbClr val="F21A58"/>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en-US" altLang="zh-CN" sz="2000" dirty="0">
                <a:latin typeface="Times New Roman" panose="02020603050405020304" pitchFamily="18" charset="0"/>
                <a:cs typeface="Times New Roman" panose="02020603050405020304" pitchFamily="18" charset="0"/>
              </a:rPr>
              <a:t>Use T-odd rotationally invariant products : e.g.</a:t>
            </a:r>
          </a:p>
          <a:p>
            <a:pPr algn="ctr" eaLnBrk="1" hangingPunct="1">
              <a:spcBef>
                <a:spcPct val="0"/>
              </a:spcBef>
              <a:buFontTx/>
              <a:buNone/>
            </a:pPr>
            <a:endParaRPr lang="en-US" altLang="zh-CN" sz="2000" dirty="0">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zh-CN" sz="2000"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zh-CN" sz="2000" dirty="0">
                <a:latin typeface="Times New Roman" panose="02020603050405020304" pitchFamily="18" charset="0"/>
                <a:cs typeface="Times New Roman" panose="02020603050405020304" pitchFamily="18" charset="0"/>
              </a:rPr>
              <a:t>in </a:t>
            </a:r>
            <a:r>
              <a:rPr lang="en-US" altLang="zh-CN" sz="2000" dirty="0">
                <a:latin typeface="Times New Roman" panose="02020603050405020304" pitchFamily="18" charset="0"/>
                <a:cs typeface="Times New Roman" panose="02020603050405020304" pitchFamily="18" charset="0"/>
                <a:sym typeface="Symbol" pitchFamily="18" charset="2"/>
              </a:rPr>
              <a:t></a:t>
            </a:r>
            <a:r>
              <a:rPr lang="en-US" altLang="zh-CN" sz="2000" baseline="30000" dirty="0">
                <a:latin typeface="Times New Roman" panose="02020603050405020304" pitchFamily="18" charset="0"/>
                <a:cs typeface="Times New Roman" panose="02020603050405020304" pitchFamily="18" charset="0"/>
                <a:sym typeface="Symbol" pitchFamily="18" charset="2"/>
              </a:rPr>
              <a:t>  </a:t>
            </a:r>
            <a:r>
              <a:rPr lang="en-US" altLang="zh-CN" sz="2000" dirty="0">
                <a:latin typeface="Times New Roman" panose="02020603050405020304" pitchFamily="18" charset="0"/>
                <a:cs typeface="Times New Roman" panose="02020603050405020304" pitchFamily="18" charset="0"/>
                <a:sym typeface="Symbol" pitchFamily="18" charset="2"/>
              </a:rPr>
              <a:t>and </a:t>
            </a:r>
            <a:r>
              <a:rPr lang="en-US" altLang="zh-CN" sz="2000" baseline="30000" dirty="0">
                <a:latin typeface="Times New Roman" panose="02020603050405020304" pitchFamily="18" charset="0"/>
                <a:cs typeface="Times New Roman" panose="02020603050405020304" pitchFamily="18" charset="0"/>
                <a:sym typeface="Symbol" pitchFamily="18" charset="2"/>
              </a:rPr>
              <a:t></a:t>
            </a:r>
            <a:r>
              <a:rPr lang="en-US" altLang="zh-CN" sz="2000" dirty="0">
                <a:latin typeface="Times New Roman" panose="02020603050405020304" pitchFamily="18" charset="0"/>
                <a:cs typeface="Times New Roman" panose="02020603050405020304" pitchFamily="18" charset="0"/>
                <a:sym typeface="Symbol" pitchFamily="18" charset="2"/>
              </a:rPr>
              <a:t> decays to &gt;=2 hadrons such as : </a:t>
            </a:r>
          </a:p>
          <a:p>
            <a:pPr algn="ctr" eaLnBrk="1" hangingPunct="1">
              <a:spcBef>
                <a:spcPct val="0"/>
              </a:spcBef>
              <a:buFontTx/>
              <a:buNone/>
            </a:pP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en-US" altLang="zh-CN" sz="2000" baseline="30000" dirty="0">
                <a:latin typeface="Times New Roman" panose="02020603050405020304" pitchFamily="18" charset="0"/>
                <a:cs typeface="Times New Roman" panose="02020603050405020304" pitchFamily="18" charset="0"/>
                <a:sym typeface="Symbol" pitchFamily="18" charset="2"/>
              </a:rPr>
              <a:t>0</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25000" dirty="0">
                <a:latin typeface="Times New Roman" panose="02020603050405020304" pitchFamily="18" charset="0"/>
                <a:cs typeface="Times New Roman" panose="02020603050405020304" pitchFamily="18" charset="0"/>
                <a:sym typeface="Symbol" pitchFamily="18" charset="2"/>
              </a:rPr>
              <a:t> </a:t>
            </a:r>
            <a:r>
              <a:rPr lang="en-US" altLang="zh-CN" sz="2000" dirty="0">
                <a:latin typeface="Times New Roman" panose="02020603050405020304" pitchFamily="18" charset="0"/>
                <a:cs typeface="Times New Roman" panose="02020603050405020304" pitchFamily="18" charset="0"/>
                <a:sym typeface="Symbol" pitchFamily="18" charset="2"/>
              </a:rPr>
              <a:t>/k</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en-US" altLang="zh-CN" sz="2000" baseline="30000" dirty="0">
                <a:latin typeface="Times New Roman" panose="02020603050405020304" pitchFamily="18" charset="0"/>
                <a:cs typeface="Times New Roman" panose="02020603050405020304" pitchFamily="18" charset="0"/>
                <a:sym typeface="Symbol" pitchFamily="18" charset="2"/>
              </a:rPr>
              <a:t>0</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25000" dirty="0">
                <a:latin typeface="Times New Roman" panose="02020603050405020304" pitchFamily="18" charset="0"/>
                <a:cs typeface="Times New Roman" panose="02020603050405020304" pitchFamily="18" charset="0"/>
                <a:sym typeface="Symbol" pitchFamily="18" charset="2"/>
              </a:rPr>
              <a:t> </a:t>
            </a:r>
            <a:r>
              <a:rPr lang="en-US" altLang="zh-CN" sz="2000" dirty="0">
                <a:latin typeface="Times New Roman" panose="02020603050405020304" pitchFamily="18" charset="0"/>
                <a:cs typeface="Times New Roman" panose="02020603050405020304" pitchFamily="18" charset="0"/>
                <a:sym typeface="Symbol" pitchFamily="18" charset="2"/>
              </a:rPr>
              <a:t>,  </a:t>
            </a:r>
            <a:r>
              <a:rPr lang="zh-CN" altLang="en-US" sz="2000" dirty="0">
                <a:latin typeface="Times New Roman" panose="02020603050405020304" pitchFamily="18" charset="0"/>
                <a:cs typeface="Times New Roman" panose="02020603050405020304" pitchFamily="18" charset="0"/>
                <a:sym typeface="Symbol" pitchFamily="18" charset="2"/>
              </a:rPr>
              <a:t> </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en-US" altLang="zh-CN"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25000" dirty="0">
                <a:latin typeface="Times New Roman" panose="02020603050405020304" pitchFamily="18" charset="0"/>
                <a:cs typeface="Times New Roman" panose="02020603050405020304" pitchFamily="18" charset="0"/>
                <a:sym typeface="Symbol" pitchFamily="18" charset="2"/>
              </a:rPr>
              <a:t> </a:t>
            </a:r>
            <a:r>
              <a:rPr lang="en-US" altLang="zh-CN" sz="2000" dirty="0">
                <a:latin typeface="Times New Roman" panose="02020603050405020304" pitchFamily="18" charset="0"/>
                <a:cs typeface="Times New Roman" panose="02020603050405020304" pitchFamily="18" charset="0"/>
                <a:sym typeface="Symbol" pitchFamily="18" charset="2"/>
              </a:rPr>
              <a:t>/K</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en-US" altLang="zh-CN"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25000" dirty="0">
                <a:latin typeface="Times New Roman" panose="02020603050405020304" pitchFamily="18" charset="0"/>
                <a:cs typeface="Times New Roman" panose="02020603050405020304" pitchFamily="18" charset="0"/>
                <a:sym typeface="Symbol" pitchFamily="18" charset="2"/>
              </a:rPr>
              <a:t> </a:t>
            </a:r>
            <a:r>
              <a:rPr lang="en-US" altLang="zh-CN" sz="2000" dirty="0">
                <a:latin typeface="Times New Roman" panose="02020603050405020304" pitchFamily="18" charset="0"/>
                <a:cs typeface="Times New Roman" panose="02020603050405020304" pitchFamily="18" charset="0"/>
                <a:sym typeface="Symbol" pitchFamily="18" charset="2"/>
              </a:rPr>
              <a:t>, </a:t>
            </a:r>
            <a:r>
              <a:rPr lang="zh-CN" altLang="en-US" sz="2000" dirty="0">
                <a:latin typeface="Times New Roman" panose="02020603050405020304" pitchFamily="18" charset="0"/>
                <a:cs typeface="Times New Roman" panose="02020603050405020304" pitchFamily="18" charset="0"/>
                <a:sym typeface="Symbol" pitchFamily="18" charset="2"/>
              </a:rPr>
              <a:t>   </a:t>
            </a:r>
            <a:r>
              <a:rPr lang="en-US" altLang="zh-CN" sz="2000" dirty="0">
                <a:latin typeface="Times New Roman" panose="02020603050405020304" pitchFamily="18" charset="0"/>
                <a:cs typeface="Times New Roman" panose="02020603050405020304" pitchFamily="18" charset="0"/>
                <a:sym typeface="Symbol" pitchFamily="18" charset="2"/>
              </a:rPr>
              <a:t> </a:t>
            </a:r>
            <a:endParaRPr lang="zh-CN" altLang="en-US" sz="2000" dirty="0">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412" y="1718904"/>
            <a:ext cx="2035175" cy="47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825" y="3366353"/>
            <a:ext cx="2674793" cy="269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5"/>
          <p:cNvSpPr txBox="1">
            <a:spLocks noChangeArrowheads="1"/>
          </p:cNvSpPr>
          <p:nvPr/>
        </p:nvSpPr>
        <p:spPr bwMode="auto">
          <a:xfrm>
            <a:off x="1206541" y="3042231"/>
            <a:ext cx="13970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en-US" altLang="zh-CN" sz="2000" dirty="0">
                <a:solidFill>
                  <a:srgbClr val="FF0000"/>
                </a:solidFill>
                <a:latin typeface="Comic Sans MS" pitchFamily="66" charset="0"/>
              </a:rPr>
              <a:t>tau-charm</a:t>
            </a:r>
          </a:p>
        </p:txBody>
      </p:sp>
      <p:sp>
        <p:nvSpPr>
          <p:cNvPr id="13" name="Text Box 6"/>
          <p:cNvSpPr txBox="1">
            <a:spLocks noChangeArrowheads="1"/>
          </p:cNvSpPr>
          <p:nvPr/>
        </p:nvSpPr>
        <p:spPr bwMode="auto">
          <a:xfrm>
            <a:off x="548973" y="5157788"/>
            <a:ext cx="13684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en-US" altLang="zh-CN" sz="2000" b="1" dirty="0">
                <a:latin typeface="Comic Sans MS" pitchFamily="66" charset="0"/>
              </a:rPr>
              <a:t>B factory</a:t>
            </a:r>
          </a:p>
        </p:txBody>
      </p:sp>
      <p:sp>
        <p:nvSpPr>
          <p:cNvPr id="14" name="Line 8"/>
          <p:cNvSpPr>
            <a:spLocks noChangeShapeType="1"/>
          </p:cNvSpPr>
          <p:nvPr/>
        </p:nvSpPr>
        <p:spPr bwMode="auto">
          <a:xfrm>
            <a:off x="1524448" y="3389678"/>
            <a:ext cx="215900" cy="3476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 name="Line 9"/>
          <p:cNvSpPr>
            <a:spLocks noChangeShapeType="1"/>
          </p:cNvSpPr>
          <p:nvPr/>
        </p:nvSpPr>
        <p:spPr bwMode="auto">
          <a:xfrm flipV="1">
            <a:off x="1233185" y="4708957"/>
            <a:ext cx="504825" cy="5762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 name="Text Box 10"/>
          <p:cNvSpPr txBox="1">
            <a:spLocks noChangeArrowheads="1"/>
          </p:cNvSpPr>
          <p:nvPr/>
        </p:nvSpPr>
        <p:spPr bwMode="auto">
          <a:xfrm>
            <a:off x="4237872" y="3069184"/>
            <a:ext cx="4062848"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en-US" altLang="zh-CN" sz="2000" b="1" dirty="0">
                <a:latin typeface="Times New Roman" panose="02020603050405020304" pitchFamily="18" charset="0"/>
                <a:cs typeface="Times New Roman" panose="02020603050405020304" pitchFamily="18" charset="0"/>
              </a:rPr>
              <a:t>“</a:t>
            </a:r>
            <a:r>
              <a:rPr lang="en-US" altLang="zh-CN" sz="2000" b="1" dirty="0">
                <a:solidFill>
                  <a:srgbClr val="FF0000"/>
                </a:solidFill>
                <a:latin typeface="Times New Roman" panose="02020603050405020304" pitchFamily="18" charset="0"/>
                <a:cs typeface="Times New Roman" panose="02020603050405020304" pitchFamily="18" charset="0"/>
              </a:rPr>
              <a:t>Figure Of Merits</a:t>
            </a:r>
            <a:r>
              <a:rPr lang="en-US" altLang="zh-CN" sz="2000" b="1" dirty="0">
                <a:latin typeface="Times New Roman" panose="02020603050405020304" pitchFamily="18" charset="0"/>
                <a:cs typeface="Times New Roman" panose="02020603050405020304" pitchFamily="18" charset="0"/>
              </a:rPr>
              <a:t>”  -- Y</a:t>
            </a:r>
            <a:r>
              <a:rPr lang="en-US" altLang="zh-CN" sz="2000" b="1" dirty="0" smtClean="0">
                <a:latin typeface="Times New Roman" panose="02020603050405020304" pitchFamily="18" charset="0"/>
                <a:cs typeface="Times New Roman" panose="02020603050405020304" pitchFamily="18" charset="0"/>
              </a:rPr>
              <a:t>.  S</a:t>
            </a:r>
            <a:r>
              <a:rPr lang="en-US" altLang="zh-CN" sz="2000" b="1" dirty="0">
                <a:latin typeface="Times New Roman" panose="02020603050405020304" pitchFamily="18" charset="0"/>
                <a:cs typeface="Times New Roman" panose="02020603050405020304" pitchFamily="18" charset="0"/>
              </a:rPr>
              <a:t>. TSAI</a:t>
            </a:r>
          </a:p>
        </p:txBody>
      </p:sp>
      <p:sp>
        <p:nvSpPr>
          <p:cNvPr id="17" name="TextBox 1"/>
          <p:cNvSpPr txBox="1">
            <a:spLocks noChangeArrowheads="1"/>
          </p:cNvSpPr>
          <p:nvPr/>
        </p:nvSpPr>
        <p:spPr bwMode="auto">
          <a:xfrm>
            <a:off x="4841446" y="5919531"/>
            <a:ext cx="30805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en-US" altLang="zh-CN" sz="2000" b="1" dirty="0" smtClean="0">
                <a:solidFill>
                  <a:srgbClr val="0036FA"/>
                </a:solidFill>
                <a:latin typeface="Times New Roman" panose="02020603050405020304" pitchFamily="18" charset="0"/>
                <a:cs typeface="Times New Roman" panose="02020603050405020304" pitchFamily="18" charset="0"/>
              </a:rPr>
              <a:t>Y. S. Tsai, PRD </a:t>
            </a:r>
            <a:r>
              <a:rPr lang="en-US" altLang="zh-CN" sz="2000" b="1" dirty="0">
                <a:solidFill>
                  <a:srgbClr val="0036FA"/>
                </a:solidFill>
                <a:latin typeface="Times New Roman" panose="02020603050405020304" pitchFamily="18" charset="0"/>
                <a:cs typeface="Times New Roman" panose="02020603050405020304" pitchFamily="18" charset="0"/>
              </a:rPr>
              <a:t>51.3172</a:t>
            </a:r>
            <a:endParaRPr lang="zh-CN" altLang="en-US" sz="2000" b="1" dirty="0">
              <a:solidFill>
                <a:srgbClr val="0036FA"/>
              </a:solidFill>
              <a:latin typeface="Times New Roman" panose="02020603050405020304" pitchFamily="18" charset="0"/>
              <a:cs typeface="Times New Roman" panose="02020603050405020304" pitchFamily="18" charset="0"/>
            </a:endParaRPr>
          </a:p>
        </p:txBody>
      </p:sp>
      <p:pic>
        <p:nvPicPr>
          <p:cNvPr id="18"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7872" y="3560214"/>
            <a:ext cx="4221027" cy="1160463"/>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9" name="Text Box 15"/>
          <p:cNvSpPr txBox="1">
            <a:spLocks noChangeArrowheads="1"/>
          </p:cNvSpPr>
          <p:nvPr/>
        </p:nvSpPr>
        <p:spPr bwMode="auto">
          <a:xfrm>
            <a:off x="4294287" y="4831119"/>
            <a:ext cx="4041491" cy="1169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lnSpc>
                <a:spcPts val="2800"/>
              </a:lnSpc>
              <a:spcBef>
                <a:spcPct val="0"/>
              </a:spcBef>
              <a:buFontTx/>
              <a:buNone/>
            </a:pPr>
            <a:r>
              <a:rPr lang="en-US" altLang="zh-CN" sz="1800" dirty="0">
                <a:solidFill>
                  <a:schemeClr val="accent2"/>
                </a:solidFill>
                <a:latin typeface="Times New Roman" panose="02020603050405020304" pitchFamily="18" charset="0"/>
                <a:cs typeface="Times New Roman" panose="02020603050405020304" pitchFamily="18" charset="0"/>
              </a:rPr>
              <a:t>BESIII @ 4.25 (10</a:t>
            </a:r>
            <a:r>
              <a:rPr lang="en-US" altLang="zh-CN" sz="1800" baseline="30000" dirty="0">
                <a:solidFill>
                  <a:schemeClr val="accent2"/>
                </a:solidFill>
                <a:latin typeface="Times New Roman" panose="02020603050405020304" pitchFamily="18" charset="0"/>
                <a:cs typeface="Times New Roman" panose="02020603050405020304" pitchFamily="18" charset="0"/>
              </a:rPr>
              <a:t>33</a:t>
            </a:r>
            <a:r>
              <a:rPr lang="en-US" altLang="zh-CN" sz="1800" dirty="0">
                <a:solidFill>
                  <a:schemeClr val="accent2"/>
                </a:solidFill>
                <a:latin typeface="Times New Roman" panose="02020603050405020304" pitchFamily="18" charset="0"/>
                <a:cs typeface="Times New Roman" panose="02020603050405020304" pitchFamily="18" charset="0"/>
              </a:rPr>
              <a:t>cm</a:t>
            </a:r>
            <a:r>
              <a:rPr lang="en-US" altLang="zh-CN" sz="1800" baseline="30000" dirty="0">
                <a:solidFill>
                  <a:schemeClr val="accent2"/>
                </a:solidFill>
                <a:latin typeface="Times New Roman" panose="02020603050405020304" pitchFamily="18" charset="0"/>
                <a:cs typeface="Times New Roman" panose="02020603050405020304" pitchFamily="18" charset="0"/>
              </a:rPr>
              <a:t>-2</a:t>
            </a:r>
            <a:r>
              <a:rPr lang="en-US" altLang="zh-CN" sz="1800" dirty="0">
                <a:solidFill>
                  <a:schemeClr val="accent2"/>
                </a:solidFill>
                <a:latin typeface="Times New Roman" panose="02020603050405020304" pitchFamily="18" charset="0"/>
                <a:cs typeface="Times New Roman" panose="02020603050405020304" pitchFamily="18" charset="0"/>
              </a:rPr>
              <a:t>s</a:t>
            </a:r>
            <a:r>
              <a:rPr lang="en-US" altLang="zh-CN" sz="1800" baseline="30000" dirty="0">
                <a:solidFill>
                  <a:schemeClr val="accent2"/>
                </a:solidFill>
                <a:latin typeface="Times New Roman" panose="02020603050405020304" pitchFamily="18" charset="0"/>
                <a:cs typeface="Times New Roman" panose="02020603050405020304" pitchFamily="18" charset="0"/>
              </a:rPr>
              <a:t>-1</a:t>
            </a:r>
            <a:r>
              <a:rPr lang="en-US" altLang="zh-CN" sz="1800" dirty="0">
                <a:solidFill>
                  <a:schemeClr val="accent2"/>
                </a:solidFill>
                <a:latin typeface="Times New Roman" panose="02020603050405020304" pitchFamily="18" charset="0"/>
                <a:cs typeface="Times New Roman" panose="02020603050405020304" pitchFamily="18" charset="0"/>
              </a:rPr>
              <a:t>)    </a:t>
            </a:r>
            <a:r>
              <a:rPr lang="en-US" altLang="zh-CN" sz="1800" dirty="0" smtClean="0">
                <a:solidFill>
                  <a:schemeClr val="accent2"/>
                </a:solidFill>
                <a:latin typeface="Times New Roman" panose="02020603050405020304" pitchFamily="18" charset="0"/>
                <a:cs typeface="Times New Roman" panose="02020603050405020304" pitchFamily="18" charset="0"/>
              </a:rPr>
              <a:t> </a:t>
            </a:r>
            <a:r>
              <a:rPr lang="en-US" altLang="zh-CN" sz="1800" dirty="0">
                <a:solidFill>
                  <a:schemeClr val="accent2"/>
                </a:solidFill>
                <a:latin typeface="Times New Roman" panose="02020603050405020304" pitchFamily="18" charset="0"/>
                <a:cs typeface="Times New Roman" panose="02020603050405020304" pitchFamily="18" charset="0"/>
              </a:rPr>
              <a:t>FOM=1</a:t>
            </a:r>
            <a:r>
              <a:rPr lang="en-US" altLang="zh-CN" sz="1800" dirty="0">
                <a:latin typeface="Times New Roman" panose="02020603050405020304" pitchFamily="18" charset="0"/>
                <a:cs typeface="Times New Roman" panose="02020603050405020304" pitchFamily="18" charset="0"/>
              </a:rPr>
              <a:t> </a:t>
            </a:r>
          </a:p>
          <a:p>
            <a:pPr eaLnBrk="1" hangingPunct="1">
              <a:lnSpc>
                <a:spcPts val="2800"/>
              </a:lnSpc>
              <a:spcBef>
                <a:spcPct val="0"/>
              </a:spcBef>
              <a:buFontTx/>
              <a:buNone/>
            </a:pPr>
            <a:r>
              <a:rPr lang="en-US" altLang="zh-CN" sz="1800" dirty="0" smtClean="0">
                <a:solidFill>
                  <a:srgbClr val="FF0000"/>
                </a:solidFill>
                <a:latin typeface="Times New Roman" panose="02020603050405020304" pitchFamily="18" charset="0"/>
                <a:cs typeface="Times New Roman" panose="02020603050405020304" pitchFamily="18" charset="0"/>
              </a:rPr>
              <a:t>HIEPA @ 4.25 </a:t>
            </a:r>
            <a:r>
              <a:rPr lang="en-US" altLang="zh-CN" sz="1800" dirty="0">
                <a:solidFill>
                  <a:srgbClr val="FF0000"/>
                </a:solidFill>
                <a:latin typeface="Times New Roman" panose="02020603050405020304" pitchFamily="18" charset="0"/>
                <a:cs typeface="Times New Roman" panose="02020603050405020304" pitchFamily="18" charset="0"/>
              </a:rPr>
              <a:t>(10</a:t>
            </a:r>
            <a:r>
              <a:rPr lang="en-US" altLang="zh-CN" sz="1800" baseline="30000" dirty="0">
                <a:solidFill>
                  <a:srgbClr val="FF0000"/>
                </a:solidFill>
                <a:latin typeface="Times New Roman" panose="02020603050405020304" pitchFamily="18" charset="0"/>
                <a:cs typeface="Times New Roman" panose="02020603050405020304" pitchFamily="18" charset="0"/>
              </a:rPr>
              <a:t>35</a:t>
            </a:r>
            <a:r>
              <a:rPr lang="en-US" altLang="zh-CN" sz="1800" dirty="0">
                <a:solidFill>
                  <a:srgbClr val="FF0000"/>
                </a:solidFill>
                <a:latin typeface="Times New Roman" panose="02020603050405020304" pitchFamily="18" charset="0"/>
                <a:cs typeface="Times New Roman" panose="02020603050405020304" pitchFamily="18" charset="0"/>
              </a:rPr>
              <a:t>cm</a:t>
            </a:r>
            <a:r>
              <a:rPr lang="en-US" altLang="zh-CN" sz="1800" baseline="30000" dirty="0">
                <a:solidFill>
                  <a:srgbClr val="FF0000"/>
                </a:solidFill>
                <a:latin typeface="Times New Roman" panose="02020603050405020304" pitchFamily="18" charset="0"/>
                <a:cs typeface="Times New Roman" panose="02020603050405020304" pitchFamily="18" charset="0"/>
              </a:rPr>
              <a:t>-2</a:t>
            </a:r>
            <a:r>
              <a:rPr lang="en-US" altLang="zh-CN" sz="1800" dirty="0">
                <a:solidFill>
                  <a:srgbClr val="FF0000"/>
                </a:solidFill>
                <a:latin typeface="Times New Roman" panose="02020603050405020304" pitchFamily="18" charset="0"/>
                <a:cs typeface="Times New Roman" panose="02020603050405020304" pitchFamily="18" charset="0"/>
              </a:rPr>
              <a:t>s</a:t>
            </a:r>
            <a:r>
              <a:rPr lang="en-US" altLang="zh-CN" sz="1800" baseline="30000" dirty="0">
                <a:solidFill>
                  <a:srgbClr val="FF0000"/>
                </a:solidFill>
                <a:latin typeface="Times New Roman" panose="02020603050405020304" pitchFamily="18" charset="0"/>
                <a:cs typeface="Times New Roman" panose="02020603050405020304" pitchFamily="18" charset="0"/>
              </a:rPr>
              <a:t>-1</a:t>
            </a:r>
            <a:r>
              <a:rPr lang="en-US" altLang="zh-CN" sz="1800" dirty="0">
                <a:solidFill>
                  <a:srgbClr val="FF0000"/>
                </a:solidFill>
                <a:latin typeface="Times New Roman" panose="02020603050405020304" pitchFamily="18" charset="0"/>
                <a:cs typeface="Times New Roman" panose="02020603050405020304" pitchFamily="18" charset="0"/>
              </a:rPr>
              <a:t>)     FOM=100</a:t>
            </a:r>
          </a:p>
          <a:p>
            <a:pPr eaLnBrk="1" hangingPunct="1">
              <a:lnSpc>
                <a:spcPts val="2800"/>
              </a:lnSpc>
              <a:spcBef>
                <a:spcPct val="0"/>
              </a:spcBef>
              <a:buFontTx/>
              <a:buNone/>
            </a:pPr>
            <a:r>
              <a:rPr lang="en-US" altLang="zh-CN" sz="1800" dirty="0" smtClean="0">
                <a:latin typeface="Times New Roman" panose="02020603050405020304" pitchFamily="18" charset="0"/>
                <a:cs typeface="Times New Roman" panose="02020603050405020304" pitchFamily="18" charset="0"/>
              </a:rPr>
              <a:t>Super B @ </a:t>
            </a:r>
            <a:r>
              <a:rPr lang="en-US" altLang="zh-CN" sz="1800" dirty="0">
                <a:latin typeface="Times New Roman" panose="02020603050405020304" pitchFamily="18" charset="0"/>
                <a:cs typeface="Times New Roman" panose="02020603050405020304" pitchFamily="18" charset="0"/>
              </a:rPr>
              <a:t>(10</a:t>
            </a:r>
            <a:r>
              <a:rPr lang="en-US" altLang="zh-CN" sz="1800" baseline="30000" dirty="0">
                <a:latin typeface="Times New Roman" panose="02020603050405020304" pitchFamily="18" charset="0"/>
                <a:cs typeface="Times New Roman" panose="02020603050405020304" pitchFamily="18" charset="0"/>
              </a:rPr>
              <a:t>36</a:t>
            </a:r>
            <a:r>
              <a:rPr lang="en-US" altLang="zh-CN" sz="1800" dirty="0">
                <a:latin typeface="Times New Roman" panose="02020603050405020304" pitchFamily="18" charset="0"/>
                <a:cs typeface="Times New Roman" panose="02020603050405020304" pitchFamily="18" charset="0"/>
              </a:rPr>
              <a:t>cm</a:t>
            </a:r>
            <a:r>
              <a:rPr lang="en-US" altLang="zh-CN" sz="1800" baseline="30000" dirty="0">
                <a:latin typeface="Times New Roman" panose="02020603050405020304" pitchFamily="18" charset="0"/>
                <a:cs typeface="Times New Roman" panose="02020603050405020304" pitchFamily="18" charset="0"/>
              </a:rPr>
              <a:t>-2</a:t>
            </a:r>
            <a:r>
              <a:rPr lang="en-US" altLang="zh-CN" sz="1800" dirty="0">
                <a:latin typeface="Times New Roman" panose="02020603050405020304" pitchFamily="18" charset="0"/>
                <a:cs typeface="Times New Roman" panose="02020603050405020304" pitchFamily="18" charset="0"/>
              </a:rPr>
              <a:t>s</a:t>
            </a:r>
            <a:r>
              <a:rPr lang="en-US" altLang="zh-CN" sz="1800" baseline="30000" dirty="0">
                <a:latin typeface="Times New Roman" panose="02020603050405020304" pitchFamily="18" charset="0"/>
                <a:cs typeface="Times New Roman" panose="02020603050405020304" pitchFamily="18" charset="0"/>
              </a:rPr>
              <a:t>-1</a:t>
            </a:r>
            <a:r>
              <a:rPr lang="en-US" altLang="zh-CN" sz="1800" dirty="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           FOM=65 </a:t>
            </a:r>
            <a:endParaRPr lang="en-US" altLang="zh-CN" sz="18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720130" y="3161943"/>
            <a:ext cx="354161" cy="369332"/>
          </a:xfrm>
          <a:prstGeom prst="rect">
            <a:avLst/>
          </a:prstGeom>
          <a:solidFill>
            <a:schemeClr val="bg1"/>
          </a:solidFill>
        </p:spPr>
        <p:txBody>
          <a:bodyPr wrap="square" rtlCol="0">
            <a:spAutoFit/>
          </a:bodyPr>
          <a:lstStyle/>
          <a:p>
            <a:endParaRPr lang="zh-CN" altLang="en-US" dirty="0"/>
          </a:p>
        </p:txBody>
      </p:sp>
      <p:sp>
        <p:nvSpPr>
          <p:cNvPr id="21" name="TextBox 20"/>
          <p:cNvSpPr txBox="1"/>
          <p:nvPr/>
        </p:nvSpPr>
        <p:spPr>
          <a:xfrm>
            <a:off x="6988967" y="1745960"/>
            <a:ext cx="1935163" cy="707886"/>
          </a:xfrm>
          <a:prstGeom prst="rect">
            <a:avLst/>
          </a:prstGeom>
          <a:noFill/>
        </p:spPr>
        <p:txBody>
          <a:bodyPr wrap="square" rtlCol="0">
            <a:spAutoFit/>
          </a:bodyPr>
          <a:lstStyle/>
          <a:p>
            <a:pPr algn="ctr"/>
            <a:r>
              <a:rPr lang="en-US" altLang="zh-CN" sz="2000" dirty="0" smtClean="0">
                <a:solidFill>
                  <a:srgbClr val="FF0000"/>
                </a:solidFill>
                <a:latin typeface="Times New Roman" panose="02020603050405020304" pitchFamily="18" charset="0"/>
                <a:cs typeface="Times New Roman" panose="02020603050405020304" pitchFamily="18" charset="0"/>
              </a:rPr>
              <a:t>Need</a:t>
            </a:r>
          </a:p>
          <a:p>
            <a:pPr algn="ctr"/>
            <a:r>
              <a:rPr lang="en-US" altLang="zh-CN" sz="2000" dirty="0">
                <a:solidFill>
                  <a:srgbClr val="FF0000"/>
                </a:solidFill>
                <a:latin typeface="Times New Roman" panose="02020603050405020304" pitchFamily="18" charset="0"/>
                <a:cs typeface="Times New Roman" panose="02020603050405020304" pitchFamily="18" charset="0"/>
              </a:rPr>
              <a:t>p</a:t>
            </a:r>
            <a:r>
              <a:rPr lang="en-US" altLang="zh-CN" sz="2000" dirty="0" smtClean="0">
                <a:solidFill>
                  <a:srgbClr val="FF0000"/>
                </a:solidFill>
                <a:latin typeface="Times New Roman" panose="02020603050405020304" pitchFamily="18" charset="0"/>
                <a:cs typeface="Times New Roman" panose="02020603050405020304" pitchFamily="18" charset="0"/>
              </a:rPr>
              <a:t>olarized beam</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128913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16013" y="-13365"/>
            <a:ext cx="6911975" cy="806389"/>
          </a:xfrm>
          <a:noFill/>
          <a:ln>
            <a:solidFill>
              <a:schemeClr val="bg1"/>
            </a:solidFill>
          </a:ln>
        </p:spPr>
        <p:txBody>
          <a:bodyPr>
            <a:normAutofit fontScale="90000"/>
          </a:bodyPr>
          <a:lstStyle/>
          <a:p>
            <a:pPr>
              <a:defRPr/>
            </a:pPr>
            <a:r>
              <a:rPr lang="en-GB" dirty="0" smtClean="0">
                <a:solidFill>
                  <a:srgbClr val="000000"/>
                </a:solidFill>
                <a:effectLst>
                  <a:outerShdw blurRad="38100" dist="38100" dir="2700000" algn="tl">
                    <a:srgbClr val="DDDDDD"/>
                  </a:outerShdw>
                </a:effectLst>
                <a:latin typeface="+mn-lt"/>
                <a:ea typeface="ＭＳ Ｐゴシック" charset="0"/>
                <a:cs typeface="Times New Roman" charset="0"/>
              </a:rPr>
              <a:t>Lepton Flavour Violating (LFV)</a:t>
            </a:r>
            <a:endParaRPr lang="en-GB" dirty="0">
              <a:solidFill>
                <a:srgbClr val="000000"/>
              </a:solidFill>
              <a:effectLst>
                <a:outerShdw blurRad="38100" dist="38100" dir="2700000" algn="tl">
                  <a:srgbClr val="DDDDDD"/>
                </a:outerShdw>
              </a:effectLst>
              <a:latin typeface="+mn-lt"/>
              <a:ea typeface="ＭＳ Ｐゴシック" charset="0"/>
              <a:cs typeface="Times New Roman" charset="0"/>
            </a:endParaRPr>
          </a:p>
        </p:txBody>
      </p:sp>
      <p:sp>
        <p:nvSpPr>
          <p:cNvPr id="5" name="Segnaposto numero diapositiva 4"/>
          <p:cNvSpPr>
            <a:spLocks noGrp="1"/>
          </p:cNvSpPr>
          <p:nvPr>
            <p:ph type="sldNum" sz="quarter" idx="12"/>
          </p:nvPr>
        </p:nvSpPr>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D9B11B02-98A5-0749-AEB7-DA5E2A4FC2C0}" type="slidenum">
              <a:rPr lang="en-GB" sz="1600" smtClean="0">
                <a:cs typeface="Times New Roman" charset="0"/>
              </a:rPr>
              <a:pPr eaLnBrk="1" hangingPunct="1">
                <a:defRPr/>
              </a:pPr>
              <a:t>55</a:t>
            </a:fld>
            <a:endParaRPr lang="en-GB" sz="1600" smtClean="0">
              <a:cs typeface="Times New Roman" charset="0"/>
            </a:endParaRPr>
          </a:p>
        </p:txBody>
      </p:sp>
      <p:sp>
        <p:nvSpPr>
          <p:cNvPr id="6" name="CasellaDiTesto 5"/>
          <p:cNvSpPr txBox="1"/>
          <p:nvPr/>
        </p:nvSpPr>
        <p:spPr>
          <a:xfrm>
            <a:off x="498151" y="809526"/>
            <a:ext cx="8369623" cy="1349087"/>
          </a:xfrm>
          <a:prstGeom prst="rect">
            <a:avLst/>
          </a:prstGeom>
          <a:noFill/>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50000"/>
              </a:lnSpc>
              <a:defRPr/>
            </a:pPr>
            <a:r>
              <a:rPr lang="en-GB" sz="2800" b="1" dirty="0">
                <a:solidFill>
                  <a:srgbClr val="0000FF"/>
                </a:solidFill>
                <a:effectLst>
                  <a:outerShdw blurRad="38100" dist="38100" dir="2700000" algn="tl">
                    <a:srgbClr val="DDDDDD"/>
                  </a:outerShdw>
                </a:effectLst>
                <a:latin typeface="+mn-lt"/>
                <a:cs typeface="Times New Roman" charset="0"/>
              </a:rPr>
              <a:t>C</a:t>
            </a:r>
            <a:r>
              <a:rPr lang="en-GB" sz="2800" b="1" dirty="0" smtClean="0">
                <a:solidFill>
                  <a:srgbClr val="0000FF"/>
                </a:solidFill>
                <a:effectLst>
                  <a:outerShdw blurRad="38100" dist="38100" dir="2700000" algn="tl">
                    <a:srgbClr val="DDDDDD"/>
                  </a:outerShdw>
                </a:effectLst>
                <a:latin typeface="+mn-lt"/>
                <a:cs typeface="Times New Roman" charset="0"/>
              </a:rPr>
              <a:t>LFV processes</a:t>
            </a:r>
            <a:r>
              <a:rPr lang="en-GB" sz="2800" b="1" dirty="0">
                <a:effectLst>
                  <a:outerShdw blurRad="38100" dist="38100" dir="2700000" algn="tl">
                    <a:srgbClr val="DDDDDD"/>
                  </a:outerShdw>
                </a:effectLst>
                <a:latin typeface="+mn-lt"/>
                <a:cs typeface="Times New Roman" charset="0"/>
              </a:rPr>
              <a:t> </a:t>
            </a:r>
            <a:r>
              <a:rPr lang="en-GB" sz="2800" b="1" dirty="0" smtClean="0">
                <a:effectLst>
                  <a:outerShdw blurRad="38100" dist="38100" dir="2700000" algn="tl">
                    <a:srgbClr val="DDDDDD"/>
                  </a:outerShdw>
                </a:effectLst>
                <a:latin typeface="+mn-lt"/>
                <a:cs typeface="Times New Roman" charset="0"/>
              </a:rPr>
              <a:t>sensitive to </a:t>
            </a:r>
            <a:r>
              <a:rPr lang="en-GB" sz="2800" b="1" dirty="0" smtClean="0">
                <a:solidFill>
                  <a:srgbClr val="FF0000"/>
                </a:solidFill>
                <a:effectLst>
                  <a:outerShdw blurRad="38100" dist="38100" dir="2700000" algn="tl">
                    <a:srgbClr val="DDDDDD"/>
                  </a:outerShdw>
                </a:effectLst>
                <a:latin typeface="+mn-lt"/>
                <a:cs typeface="Times New Roman" charset="0"/>
              </a:rPr>
              <a:t>New Physics (NP) </a:t>
            </a:r>
          </a:p>
          <a:p>
            <a:pPr eaLnBrk="1" hangingPunct="1">
              <a:lnSpc>
                <a:spcPct val="150000"/>
              </a:lnSpc>
              <a:defRPr/>
            </a:pPr>
            <a:r>
              <a:rPr lang="en-GB" sz="2800" b="1" dirty="0" smtClean="0">
                <a:effectLst>
                  <a:outerShdw blurRad="38100" dist="38100" dir="2700000" algn="tl">
                    <a:srgbClr val="DDDDDD"/>
                  </a:outerShdw>
                </a:effectLst>
                <a:latin typeface="+mn-lt"/>
                <a:cs typeface="Times New Roman" charset="0"/>
              </a:rPr>
              <a:t>through lepton-lepton coupling</a:t>
            </a:r>
          </a:p>
        </p:txBody>
      </p:sp>
      <p:pic>
        <p:nvPicPr>
          <p:cNvPr id="7" name="Picture 2"/>
          <p:cNvPicPr>
            <a:picLocks noChangeAspect="1" noChangeArrowheads="1"/>
          </p:cNvPicPr>
          <p:nvPr/>
        </p:nvPicPr>
        <p:blipFill>
          <a:blip r:embed="rId2"/>
          <a:srcRect l="15273" r="10910"/>
          <a:stretch>
            <a:fillRect/>
          </a:stretch>
        </p:blipFill>
        <p:spPr bwMode="auto">
          <a:xfrm>
            <a:off x="5252511" y="1499056"/>
            <a:ext cx="2515468" cy="917496"/>
          </a:xfrm>
          <a:prstGeom prst="rect">
            <a:avLst/>
          </a:prstGeom>
          <a:solidFill>
            <a:schemeClr val="accent3">
              <a:lumMod val="40000"/>
              <a:lumOff val="60000"/>
            </a:schemeClr>
          </a:solidFill>
          <a:ln w="9525">
            <a:noFill/>
            <a:miter lim="800000"/>
            <a:headEnd/>
            <a:tailEnd/>
          </a:ln>
        </p:spPr>
      </p:pic>
      <p:pic>
        <p:nvPicPr>
          <p:cNvPr id="317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2048"/>
            <a:ext cx="32575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CasellaDiTesto 8"/>
          <p:cNvSpPr txBox="1">
            <a:spLocks noChangeArrowheads="1"/>
          </p:cNvSpPr>
          <p:nvPr/>
        </p:nvSpPr>
        <p:spPr bwMode="auto">
          <a:xfrm>
            <a:off x="721172" y="5518487"/>
            <a:ext cx="3485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2800" dirty="0">
                <a:solidFill>
                  <a:srgbClr val="FF0000"/>
                </a:solidFill>
                <a:latin typeface="Symbol" charset="0"/>
              </a:rPr>
              <a:t>m</a:t>
            </a:r>
            <a:r>
              <a:rPr lang="en-GB" sz="2800" dirty="0">
                <a:solidFill>
                  <a:srgbClr val="FF0000"/>
                </a:solidFill>
                <a:latin typeface="Comic Sans MS" charset="0"/>
              </a:rPr>
              <a:t>, </a:t>
            </a:r>
            <a:r>
              <a:rPr lang="en-GB" sz="2800" dirty="0">
                <a:solidFill>
                  <a:srgbClr val="FF0000"/>
                </a:solidFill>
                <a:latin typeface="Symbol" charset="0"/>
              </a:rPr>
              <a:t>t</a:t>
            </a:r>
            <a:r>
              <a:rPr lang="en-GB" sz="2800" dirty="0">
                <a:solidFill>
                  <a:srgbClr val="FF0000"/>
                </a:solidFill>
                <a:latin typeface="Comic Sans MS" charset="0"/>
              </a:rPr>
              <a:t> </a:t>
            </a:r>
            <a:r>
              <a:rPr lang="en-GB" sz="2800" dirty="0">
                <a:solidFill>
                  <a:srgbClr val="FF0000"/>
                </a:solidFill>
                <a:cs typeface="Times New Roman" charset="0"/>
              </a:rPr>
              <a:t>anomalous decays</a:t>
            </a:r>
          </a:p>
        </p:txBody>
      </p:sp>
      <p:pic>
        <p:nvPicPr>
          <p:cNvPr id="317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2932410"/>
            <a:ext cx="234315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695317"/>
            <a:ext cx="18573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arentesi graffa chiusa 11"/>
          <p:cNvSpPr/>
          <p:nvPr/>
        </p:nvSpPr>
        <p:spPr>
          <a:xfrm rot="5400000">
            <a:off x="2304256" y="2771835"/>
            <a:ext cx="574675" cy="4681538"/>
          </a:xfrm>
          <a:prstGeom prst="rightBrace">
            <a:avLst/>
          </a:prstGeom>
          <a:ln w="38100"/>
        </p:spPr>
        <p:style>
          <a:lnRef idx="1">
            <a:schemeClr val="dk1"/>
          </a:lnRef>
          <a:fillRef idx="0">
            <a:schemeClr val="dk1"/>
          </a:fillRef>
          <a:effectRef idx="0">
            <a:schemeClr val="dk1"/>
          </a:effectRef>
          <a:fontRef idx="minor">
            <a:schemeClr val="tx1"/>
          </a:fontRef>
        </p:style>
        <p:txBody>
          <a:bodyPr anchor="ctr"/>
          <a:lstStyle/>
          <a:p>
            <a:pPr algn="ctr">
              <a:defRPr/>
            </a:pPr>
            <a:endParaRPr lang="en-US">
              <a:latin typeface="Arial" charset="0"/>
              <a:ea typeface="ＭＳ Ｐゴシック" charset="0"/>
              <a:cs typeface="ＭＳ Ｐゴシック" charset="0"/>
            </a:endParaRPr>
          </a:p>
        </p:txBody>
      </p:sp>
      <p:sp>
        <p:nvSpPr>
          <p:cNvPr id="13" name="Parentesi graffa chiusa 12"/>
          <p:cNvSpPr/>
          <p:nvPr/>
        </p:nvSpPr>
        <p:spPr>
          <a:xfrm rot="5400000">
            <a:off x="7740650" y="4529694"/>
            <a:ext cx="503237" cy="1223962"/>
          </a:xfrm>
          <a:prstGeom prst="rightBrace">
            <a:avLst/>
          </a:prstGeom>
          <a:ln w="38100"/>
        </p:spPr>
        <p:style>
          <a:lnRef idx="1">
            <a:schemeClr val="dk1"/>
          </a:lnRef>
          <a:fillRef idx="0">
            <a:schemeClr val="dk1"/>
          </a:fillRef>
          <a:effectRef idx="0">
            <a:schemeClr val="dk1"/>
          </a:effectRef>
          <a:fontRef idx="minor">
            <a:schemeClr val="tx1"/>
          </a:fontRef>
        </p:style>
        <p:txBody>
          <a:bodyPr anchor="ctr"/>
          <a:lstStyle/>
          <a:p>
            <a:pPr algn="ctr">
              <a:defRPr/>
            </a:pPr>
            <a:endParaRPr lang="en-US">
              <a:latin typeface="Arial" charset="0"/>
              <a:ea typeface="ＭＳ Ｐゴシック" charset="0"/>
              <a:cs typeface="ＭＳ Ｐゴシック" charset="0"/>
            </a:endParaRPr>
          </a:p>
        </p:txBody>
      </p:sp>
      <p:sp>
        <p:nvSpPr>
          <p:cNvPr id="31756" name="CasellaDiTesto 13"/>
          <p:cNvSpPr txBox="1">
            <a:spLocks noChangeArrowheads="1"/>
          </p:cNvSpPr>
          <p:nvPr/>
        </p:nvSpPr>
        <p:spPr bwMode="auto">
          <a:xfrm>
            <a:off x="5252510" y="5445125"/>
            <a:ext cx="18402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2800" b="1" dirty="0">
                <a:solidFill>
                  <a:srgbClr val="FF0000"/>
                </a:solidFill>
                <a:latin typeface="Symbol" charset="0"/>
                <a:sym typeface="Symbol" charset="0"/>
              </a:rPr>
              <a:t>m </a:t>
            </a:r>
            <a:r>
              <a:rPr lang="en-GB" sz="2800" b="1" dirty="0">
                <a:solidFill>
                  <a:srgbClr val="FF0000"/>
                </a:solidFill>
                <a:latin typeface="Comic Sans MS" charset="0"/>
                <a:sym typeface="Symbol" charset="0"/>
              </a:rPr>
              <a:t> </a:t>
            </a:r>
            <a:r>
              <a:rPr lang="en-GB" sz="2800" b="1" dirty="0">
                <a:solidFill>
                  <a:srgbClr val="FF0000"/>
                </a:solidFill>
                <a:cs typeface="Times New Roman" charset="0"/>
                <a:sym typeface="Symbol" charset="0"/>
              </a:rPr>
              <a:t>e</a:t>
            </a:r>
            <a:r>
              <a:rPr lang="en-GB" sz="2800" b="1" dirty="0">
                <a:solidFill>
                  <a:srgbClr val="FF0000"/>
                </a:solidFill>
                <a:latin typeface="Comic Sans MS" charset="0"/>
                <a:cs typeface="Times New Roman" charset="0"/>
                <a:sym typeface="Symbol" charset="0"/>
              </a:rPr>
              <a:t> </a:t>
            </a:r>
          </a:p>
          <a:p>
            <a:pPr eaLnBrk="1" hangingPunct="1"/>
            <a:r>
              <a:rPr lang="en-GB" sz="2800" b="1" dirty="0">
                <a:solidFill>
                  <a:srgbClr val="FF0000"/>
                </a:solidFill>
                <a:cs typeface="Times New Roman" charset="0"/>
                <a:sym typeface="Symbol" charset="0"/>
              </a:rPr>
              <a:t>conversion</a:t>
            </a:r>
            <a:endParaRPr lang="en-GB" sz="2800" b="1" dirty="0">
              <a:solidFill>
                <a:srgbClr val="FF0000"/>
              </a:solidFill>
              <a:cs typeface="Times New Roman" charset="0"/>
            </a:endParaRPr>
          </a:p>
        </p:txBody>
      </p:sp>
      <p:pic>
        <p:nvPicPr>
          <p:cNvPr id="31757" name="Picture 6"/>
          <p:cNvPicPr>
            <a:picLocks noChangeAspect="1" noChangeArrowheads="1"/>
          </p:cNvPicPr>
          <p:nvPr/>
        </p:nvPicPr>
        <p:blipFill>
          <a:blip r:embed="rId6">
            <a:extLst>
              <a:ext uri="{28A0092B-C50C-407E-A947-70E740481C1C}">
                <a14:useLocalDpi xmlns:a14="http://schemas.microsoft.com/office/drawing/2010/main" val="0"/>
              </a:ext>
            </a:extLst>
          </a:blip>
          <a:srcRect b="13435"/>
          <a:stretch>
            <a:fillRect/>
          </a:stretch>
        </p:blipFill>
        <p:spPr bwMode="auto">
          <a:xfrm>
            <a:off x="7019925" y="2774990"/>
            <a:ext cx="19145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Parentesi graffa chiusa 15"/>
          <p:cNvSpPr/>
          <p:nvPr/>
        </p:nvSpPr>
        <p:spPr>
          <a:xfrm rot="5400000">
            <a:off x="5761038" y="4473575"/>
            <a:ext cx="503237" cy="1439863"/>
          </a:xfrm>
          <a:prstGeom prst="rightBrace">
            <a:avLst/>
          </a:prstGeom>
          <a:ln w="38100"/>
        </p:spPr>
        <p:style>
          <a:lnRef idx="1">
            <a:schemeClr val="dk1"/>
          </a:lnRef>
          <a:fillRef idx="0">
            <a:schemeClr val="dk1"/>
          </a:fillRef>
          <a:effectRef idx="0">
            <a:schemeClr val="dk1"/>
          </a:effectRef>
          <a:fontRef idx="minor">
            <a:schemeClr val="tx1"/>
          </a:fontRef>
        </p:style>
        <p:txBody>
          <a:bodyPr anchor="ctr"/>
          <a:lstStyle/>
          <a:p>
            <a:pPr algn="ctr">
              <a:defRPr/>
            </a:pPr>
            <a:endParaRPr lang="en-US">
              <a:latin typeface="Arial" charset="0"/>
              <a:ea typeface="ＭＳ Ｐゴシック" charset="0"/>
              <a:cs typeface="ＭＳ Ｐゴシック" charset="0"/>
            </a:endParaRPr>
          </a:p>
        </p:txBody>
      </p:sp>
      <p:sp>
        <p:nvSpPr>
          <p:cNvPr id="31759" name="CasellaDiTesto 16"/>
          <p:cNvSpPr txBox="1">
            <a:spLocks noChangeArrowheads="1"/>
          </p:cNvSpPr>
          <p:nvPr/>
        </p:nvSpPr>
        <p:spPr bwMode="auto">
          <a:xfrm>
            <a:off x="7380288" y="5289629"/>
            <a:ext cx="1672603"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b="1" dirty="0">
                <a:solidFill>
                  <a:srgbClr val="FF0000"/>
                </a:solidFill>
                <a:cs typeface="Times New Roman" charset="0"/>
                <a:sym typeface="Symbol" charset="0"/>
              </a:rPr>
              <a:t>Anomalous </a:t>
            </a:r>
          </a:p>
          <a:p>
            <a:pPr eaLnBrk="1" hangingPunct="1"/>
            <a:r>
              <a:rPr lang="en-GB" b="1" dirty="0">
                <a:solidFill>
                  <a:srgbClr val="FF0000"/>
                </a:solidFill>
                <a:cs typeface="Times New Roman" charset="0"/>
                <a:sym typeface="Symbol" charset="0"/>
              </a:rPr>
              <a:t>magnetic </a:t>
            </a:r>
          </a:p>
          <a:p>
            <a:pPr eaLnBrk="1" hangingPunct="1"/>
            <a:r>
              <a:rPr lang="en-GB" b="1" dirty="0">
                <a:solidFill>
                  <a:srgbClr val="FF0000"/>
                </a:solidFill>
                <a:cs typeface="Times New Roman" charset="0"/>
                <a:sym typeface="Symbol" charset="0"/>
              </a:rPr>
              <a:t>moment</a:t>
            </a:r>
            <a:endParaRPr lang="en-GB" b="1" dirty="0">
              <a:solidFill>
                <a:srgbClr val="FF0000"/>
              </a:solidFill>
              <a:cs typeface="Times New Roman" charset="0"/>
            </a:endParaRPr>
          </a:p>
        </p:txBody>
      </p:sp>
      <p:sp>
        <p:nvSpPr>
          <p:cNvPr id="3" name="TextBox 2"/>
          <p:cNvSpPr txBox="1"/>
          <p:nvPr/>
        </p:nvSpPr>
        <p:spPr>
          <a:xfrm>
            <a:off x="498151" y="2341215"/>
            <a:ext cx="562624" cy="461665"/>
          </a:xfrm>
          <a:prstGeom prst="rect">
            <a:avLst/>
          </a:prstGeom>
          <a:noFill/>
        </p:spPr>
        <p:txBody>
          <a:bodyPr wrap="none" rtlCol="0">
            <a:spAutoFit/>
          </a:bodyPr>
          <a:lstStyle/>
          <a:p>
            <a:r>
              <a:rPr lang="en-US" sz="2400" dirty="0" smtClean="0">
                <a:solidFill>
                  <a:srgbClr val="000090"/>
                </a:solidFill>
              </a:rPr>
              <a:t>PSI</a:t>
            </a:r>
            <a:endParaRPr lang="en-US" sz="2400" dirty="0">
              <a:solidFill>
                <a:srgbClr val="000090"/>
              </a:solidFill>
            </a:endParaRPr>
          </a:p>
        </p:txBody>
      </p:sp>
      <p:sp>
        <p:nvSpPr>
          <p:cNvPr id="4" name="TextBox 3"/>
          <p:cNvSpPr txBox="1"/>
          <p:nvPr/>
        </p:nvSpPr>
        <p:spPr>
          <a:xfrm>
            <a:off x="5507457" y="2314109"/>
            <a:ext cx="918641" cy="461665"/>
          </a:xfrm>
          <a:prstGeom prst="rect">
            <a:avLst/>
          </a:prstGeom>
          <a:noFill/>
        </p:spPr>
        <p:txBody>
          <a:bodyPr wrap="none" rtlCol="0">
            <a:spAutoFit/>
          </a:bodyPr>
          <a:lstStyle/>
          <a:p>
            <a:r>
              <a:rPr lang="en-US" sz="2400" dirty="0" smtClean="0">
                <a:solidFill>
                  <a:srgbClr val="000090"/>
                </a:solidFill>
              </a:rPr>
              <a:t>Mu2e</a:t>
            </a:r>
            <a:endParaRPr lang="en-US" sz="2400" dirty="0">
              <a:solidFill>
                <a:srgbClr val="000090"/>
              </a:solidFill>
            </a:endParaRPr>
          </a:p>
        </p:txBody>
      </p:sp>
    </p:spTree>
    <p:extLst>
      <p:ext uri="{BB962C8B-B14F-4D97-AF65-F5344CB8AC3E}">
        <p14:creationId xmlns:p14="http://schemas.microsoft.com/office/powerpoint/2010/main" val="156255803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a:latin typeface="Times New Roman" panose="02020603050405020304" pitchFamily="18" charset="0"/>
                <a:cs typeface="Times New Roman" panose="02020603050405020304" pitchFamily="18" charset="0"/>
              </a:rPr>
              <a:t>Charged Lepton Flavor Violation (</a:t>
            </a:r>
            <a:r>
              <a:rPr lang="en-US" altLang="zh-CN" sz="3600" dirty="0" err="1">
                <a:latin typeface="Times New Roman" panose="02020603050405020304" pitchFamily="18" charset="0"/>
                <a:cs typeface="Times New Roman" panose="02020603050405020304" pitchFamily="18" charset="0"/>
              </a:rPr>
              <a:t>cLFV</a:t>
            </a:r>
            <a:r>
              <a:rPr lang="en-US" altLang="zh-CN" sz="3600" dirty="0">
                <a:latin typeface="Times New Roman" panose="02020603050405020304" pitchFamily="18" charset="0"/>
                <a:cs typeface="Times New Roman" panose="02020603050405020304" pitchFamily="18" charset="0"/>
              </a:rPr>
              <a:t>)</a:t>
            </a:r>
            <a:endParaRPr lang="zh-CN" altLang="en-US" sz="3600" dirty="0">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p:txBody>
          <a:bodyPr/>
          <a:lstStyle/>
          <a:p>
            <a:fld id="{C973300C-797F-D148-A78D-320196FBAF04}" type="slidenum">
              <a:rPr lang="en-US" smtClean="0"/>
              <a:pPr/>
              <a:t>56</a:t>
            </a:fld>
            <a:endParaRPr lang="en-US"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6325" y="1441485"/>
            <a:ext cx="4114798" cy="4806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49583" y="5909845"/>
            <a:ext cx="3865418" cy="338554"/>
          </a:xfrm>
          <a:prstGeom prst="rect">
            <a:avLst/>
          </a:prstGeom>
          <a:noFill/>
        </p:spPr>
        <p:txBody>
          <a:bodyPr wrap="square" rtlCol="0">
            <a:spAutoFit/>
          </a:bodyPr>
          <a:lstStyle/>
          <a:p>
            <a:pPr algn="ctr"/>
            <a:r>
              <a:rPr lang="en-US" altLang="zh-CN" sz="1600" dirty="0" smtClean="0">
                <a:latin typeface="Times New Roman" panose="02020603050405020304" pitchFamily="18" charset="0"/>
                <a:cs typeface="Times New Roman" panose="02020603050405020304" pitchFamily="18" charset="0"/>
              </a:rPr>
              <a:t>W. </a:t>
            </a:r>
            <a:r>
              <a:rPr lang="en-US" altLang="zh-CN" sz="1600" dirty="0" err="1" smtClean="0">
                <a:latin typeface="Times New Roman" panose="02020603050405020304" pitchFamily="18" charset="0"/>
                <a:cs typeface="Times New Roman" panose="02020603050405020304" pitchFamily="18" charset="0"/>
              </a:rPr>
              <a:t>Altmannshofer</a:t>
            </a:r>
            <a:r>
              <a:rPr lang="en-US" altLang="zh-CN" sz="1600" dirty="0" smtClean="0">
                <a:latin typeface="Times New Roman" panose="02020603050405020304" pitchFamily="18" charset="0"/>
                <a:cs typeface="Times New Roman" panose="02020603050405020304" pitchFamily="18" charset="0"/>
              </a:rPr>
              <a:t> et al.  </a:t>
            </a:r>
            <a:r>
              <a:rPr lang="en-US" altLang="zh-CN" sz="1600" dirty="0" err="1" smtClean="0">
                <a:latin typeface="Times New Roman" panose="02020603050405020304" pitchFamily="18" charset="0"/>
                <a:cs typeface="Times New Roman" panose="02020603050405020304" pitchFamily="18" charset="0"/>
              </a:rPr>
              <a:t>arXiv</a:t>
            </a:r>
            <a:r>
              <a:rPr lang="en-US" altLang="zh-CN" sz="1600" dirty="0" smtClean="0">
                <a:latin typeface="Times New Roman" panose="02020603050405020304" pitchFamily="18" charset="0"/>
                <a:cs typeface="Times New Roman" panose="02020603050405020304" pitchFamily="18" charset="0"/>
              </a:rPr>
              <a:t> : 0909.1333</a:t>
            </a:r>
            <a:endParaRPr lang="zh-CN" altLang="en-US" sz="1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81643" y="4314702"/>
            <a:ext cx="3671458" cy="646331"/>
          </a:xfrm>
          <a:prstGeom prst="rect">
            <a:avLst/>
          </a:prstGeom>
          <a:noFill/>
          <a:ln w="34925">
            <a:solidFill>
              <a:srgbClr val="FF0000"/>
            </a:solidFill>
          </a:ln>
        </p:spPr>
        <p:txBody>
          <a:bodyPr wrap="square" rtlCol="0">
            <a:spAutoFit/>
          </a:bodyPr>
          <a:lstStyle/>
          <a:p>
            <a:endParaRPr lang="en-US" altLang="zh-CN" dirty="0" smtClean="0"/>
          </a:p>
          <a:p>
            <a:endParaRPr lang="zh-CN" altLang="en-US" dirty="0"/>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7007" y="1156420"/>
            <a:ext cx="2564796" cy="191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llaDiTesto 8"/>
          <p:cNvSpPr txBox="1">
            <a:spLocks noChangeArrowheads="1"/>
          </p:cNvSpPr>
          <p:nvPr/>
        </p:nvSpPr>
        <p:spPr bwMode="auto">
          <a:xfrm>
            <a:off x="5512472" y="3029298"/>
            <a:ext cx="25506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en-GB" altLang="zh-CN" sz="2000" b="1" dirty="0" smtClean="0">
                <a:solidFill>
                  <a:srgbClr val="009900"/>
                </a:solidFill>
                <a:latin typeface="Times New Roman" panose="02020603050405020304" pitchFamily="18" charset="0"/>
                <a:ea typeface="ＭＳ Ｐゴシック" pitchFamily="34" charset="-128"/>
                <a:cs typeface="Times New Roman" panose="02020603050405020304" pitchFamily="18" charset="0"/>
                <a:sym typeface="Symbol"/>
              </a:rPr>
              <a:t>/</a:t>
            </a:r>
            <a:r>
              <a:rPr lang="en-GB" altLang="zh-CN" sz="2000" b="1" dirty="0" smtClean="0">
                <a:solidFill>
                  <a:srgbClr val="009900"/>
                </a:solidFill>
                <a:latin typeface="Times New Roman" panose="02020603050405020304" pitchFamily="18" charset="0"/>
                <a:ea typeface="ＭＳ Ｐゴシック" pitchFamily="34" charset="-128"/>
                <a:cs typeface="Times New Roman" panose="02020603050405020304" pitchFamily="18" charset="0"/>
              </a:rPr>
              <a:t> </a:t>
            </a:r>
            <a:r>
              <a:rPr lang="en-GB" altLang="zh-CN" sz="2000" b="1" dirty="0">
                <a:solidFill>
                  <a:srgbClr val="009900"/>
                </a:solidFill>
                <a:latin typeface="Times New Roman" panose="02020603050405020304" pitchFamily="18" charset="0"/>
                <a:ea typeface="ＭＳ Ｐゴシック" pitchFamily="34" charset="-128"/>
                <a:cs typeface="Times New Roman" panose="02020603050405020304" pitchFamily="18" charset="0"/>
              </a:rPr>
              <a:t>anomalous decays</a:t>
            </a:r>
          </a:p>
        </p:txBody>
      </p:sp>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6533" y="1171647"/>
            <a:ext cx="1489555" cy="187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arentesi graffa chiusa 11"/>
          <p:cNvSpPr/>
          <p:nvPr/>
        </p:nvSpPr>
        <p:spPr>
          <a:xfrm rot="5400000">
            <a:off x="6494749" y="1426992"/>
            <a:ext cx="350416" cy="3013689"/>
          </a:xfrm>
          <a:prstGeom prst="rightBrace">
            <a:avLst/>
          </a:prstGeom>
          <a:ln w="38100"/>
        </p:spPr>
        <p:style>
          <a:lnRef idx="1">
            <a:schemeClr val="dk1"/>
          </a:lnRef>
          <a:fillRef idx="0">
            <a:schemeClr val="dk1"/>
          </a:fillRef>
          <a:effectRef idx="0">
            <a:schemeClr val="dk1"/>
          </a:effectRef>
          <a:fontRef idx="minor">
            <a:schemeClr val="tx1"/>
          </a:fontRef>
        </p:style>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defRPr/>
            </a:pPr>
            <a:endParaRPr lang="en-US" altLang="zh-CN" sz="1800" smtClean="0">
              <a:latin typeface="Arial" pitchFamily="34" charset="0"/>
            </a:endParaRPr>
          </a:p>
        </p:txBody>
      </p:sp>
      <p:pic>
        <p:nvPicPr>
          <p:cNvPr id="1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4362" y="3393715"/>
            <a:ext cx="1584325" cy="136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sellaDiTesto 13"/>
          <p:cNvSpPr txBox="1">
            <a:spLocks noChangeArrowheads="1"/>
          </p:cNvSpPr>
          <p:nvPr/>
        </p:nvSpPr>
        <p:spPr bwMode="auto">
          <a:xfrm>
            <a:off x="5209523" y="4830049"/>
            <a:ext cx="1366079"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lnSpc>
                <a:spcPts val="2240"/>
              </a:lnSpc>
              <a:spcBef>
                <a:spcPct val="0"/>
              </a:spcBef>
              <a:buFontTx/>
              <a:buNone/>
            </a:pPr>
            <a:r>
              <a:rPr lang="en-GB" altLang="zh-CN" sz="2000" b="1" dirty="0" smtClean="0">
                <a:solidFill>
                  <a:srgbClr val="009900"/>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 </a:t>
            </a:r>
            <a:r>
              <a:rPr lang="en-GB" altLang="zh-CN" sz="2000" b="1" dirty="0">
                <a:solidFill>
                  <a:srgbClr val="009900"/>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 e </a:t>
            </a:r>
          </a:p>
          <a:p>
            <a:pPr algn="ctr" eaLnBrk="1" hangingPunct="1">
              <a:lnSpc>
                <a:spcPts val="2240"/>
              </a:lnSpc>
              <a:spcBef>
                <a:spcPct val="0"/>
              </a:spcBef>
              <a:buFontTx/>
              <a:buNone/>
            </a:pPr>
            <a:r>
              <a:rPr lang="en-GB" altLang="zh-CN" sz="2000" b="1" dirty="0">
                <a:solidFill>
                  <a:srgbClr val="009900"/>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conversion</a:t>
            </a:r>
            <a:endParaRPr lang="en-GB" altLang="zh-CN" sz="2000" b="1" dirty="0">
              <a:solidFill>
                <a:srgbClr val="009900"/>
              </a:solidFill>
              <a:latin typeface="Times New Roman" pitchFamily="18" charset="0"/>
              <a:ea typeface="ＭＳ Ｐゴシック" pitchFamily="34" charset="-128"/>
              <a:cs typeface="Times New Roman" pitchFamily="18" charset="0"/>
            </a:endParaRPr>
          </a:p>
        </p:txBody>
      </p:sp>
      <p:pic>
        <p:nvPicPr>
          <p:cNvPr id="16" name="Picture 6"/>
          <p:cNvPicPr>
            <a:picLocks noChangeAspect="1" noChangeArrowheads="1"/>
          </p:cNvPicPr>
          <p:nvPr/>
        </p:nvPicPr>
        <p:blipFill>
          <a:blip r:embed="rId7">
            <a:extLst>
              <a:ext uri="{28A0092B-C50C-407E-A947-70E740481C1C}">
                <a14:useLocalDpi xmlns:a14="http://schemas.microsoft.com/office/drawing/2010/main" val="0"/>
              </a:ext>
            </a:extLst>
          </a:blip>
          <a:srcRect b="13435"/>
          <a:stretch>
            <a:fillRect/>
          </a:stretch>
        </p:blipFill>
        <p:spPr bwMode="auto">
          <a:xfrm>
            <a:off x="6564075" y="3415536"/>
            <a:ext cx="1801812" cy="127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arentesi graffa chiusa 15"/>
          <p:cNvSpPr/>
          <p:nvPr/>
        </p:nvSpPr>
        <p:spPr>
          <a:xfrm rot="5400000">
            <a:off x="5658253" y="4190238"/>
            <a:ext cx="328702" cy="1223963"/>
          </a:xfrm>
          <a:prstGeom prst="rightBrace">
            <a:avLst>
              <a:gd name="adj1" fmla="val 8333"/>
              <a:gd name="adj2" fmla="val 47736"/>
            </a:avLst>
          </a:prstGeom>
          <a:ln w="38100"/>
        </p:spPr>
        <p:style>
          <a:lnRef idx="1">
            <a:schemeClr val="dk1"/>
          </a:lnRef>
          <a:fillRef idx="0">
            <a:schemeClr val="dk1"/>
          </a:fillRef>
          <a:effectRef idx="0">
            <a:schemeClr val="dk1"/>
          </a:effectRef>
          <a:fontRef idx="minor">
            <a:schemeClr val="tx1"/>
          </a:fontRef>
        </p:style>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defRPr/>
            </a:pPr>
            <a:endParaRPr lang="en-US" altLang="zh-CN" sz="1800" smtClean="0">
              <a:latin typeface="Arial" pitchFamily="34" charset="0"/>
            </a:endParaRPr>
          </a:p>
        </p:txBody>
      </p:sp>
      <p:sp>
        <p:nvSpPr>
          <p:cNvPr id="18" name="CasellaDiTesto 16"/>
          <p:cNvSpPr txBox="1">
            <a:spLocks noChangeArrowheads="1"/>
          </p:cNvSpPr>
          <p:nvPr/>
        </p:nvSpPr>
        <p:spPr bwMode="auto">
          <a:xfrm>
            <a:off x="6386275" y="4786496"/>
            <a:ext cx="2628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en-GB" altLang="zh-CN" sz="2000" b="1" dirty="0">
                <a:solidFill>
                  <a:srgbClr val="009900"/>
                </a:solidFill>
                <a:latin typeface="Times New Roman" pitchFamily="18" charset="0"/>
                <a:ea typeface="ＭＳ Ｐゴシック" pitchFamily="34" charset="-128"/>
                <a:cs typeface="Times New Roman" pitchFamily="18" charset="0"/>
                <a:sym typeface="Symbol" pitchFamily="18" charset="2"/>
              </a:rPr>
              <a:t>Anomalous </a:t>
            </a:r>
          </a:p>
          <a:p>
            <a:pPr algn="ctr" eaLnBrk="1" hangingPunct="1">
              <a:spcBef>
                <a:spcPct val="0"/>
              </a:spcBef>
              <a:buFontTx/>
              <a:buNone/>
            </a:pPr>
            <a:r>
              <a:rPr lang="en-GB" altLang="zh-CN" sz="2000" b="1" dirty="0">
                <a:solidFill>
                  <a:srgbClr val="009900"/>
                </a:solidFill>
                <a:latin typeface="Times New Roman" pitchFamily="18" charset="0"/>
                <a:ea typeface="ＭＳ Ｐゴシック" pitchFamily="34" charset="-128"/>
                <a:cs typeface="Times New Roman" pitchFamily="18" charset="0"/>
                <a:sym typeface="Symbol" pitchFamily="18" charset="2"/>
              </a:rPr>
              <a:t>magnetic  moment</a:t>
            </a:r>
            <a:endParaRPr lang="en-GB" altLang="zh-CN" sz="2000" b="1" dirty="0">
              <a:solidFill>
                <a:srgbClr val="009900"/>
              </a:solidFill>
              <a:latin typeface="Times New Roman" pitchFamily="18" charset="0"/>
              <a:ea typeface="ＭＳ Ｐゴシック" pitchFamily="34" charset="-128"/>
              <a:cs typeface="Times New Roman" pitchFamily="18" charset="0"/>
            </a:endParaRPr>
          </a:p>
        </p:txBody>
      </p:sp>
      <p:sp>
        <p:nvSpPr>
          <p:cNvPr id="19" name="Parentesi graffa chiusa 15"/>
          <p:cNvSpPr/>
          <p:nvPr/>
        </p:nvSpPr>
        <p:spPr>
          <a:xfrm rot="5400000">
            <a:off x="7338729" y="4149863"/>
            <a:ext cx="328703" cy="1223962"/>
          </a:xfrm>
          <a:prstGeom prst="rightBrace">
            <a:avLst/>
          </a:prstGeom>
          <a:ln w="38100"/>
        </p:spPr>
        <p:style>
          <a:lnRef idx="1">
            <a:schemeClr val="dk1"/>
          </a:lnRef>
          <a:fillRef idx="0">
            <a:schemeClr val="dk1"/>
          </a:fillRef>
          <a:effectRef idx="0">
            <a:schemeClr val="dk1"/>
          </a:effectRef>
          <a:fontRef idx="minor">
            <a:schemeClr val="tx1"/>
          </a:fontRef>
        </p:style>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defRPr/>
            </a:pPr>
            <a:endParaRPr lang="en-US" altLang="zh-CN" sz="1800" smtClean="0">
              <a:latin typeface="Arial" pitchFamily="34" charset="0"/>
            </a:endParaRPr>
          </a:p>
        </p:txBody>
      </p:sp>
      <p:sp>
        <p:nvSpPr>
          <p:cNvPr id="20" name="TextBox 17"/>
          <p:cNvSpPr txBox="1"/>
          <p:nvPr/>
        </p:nvSpPr>
        <p:spPr>
          <a:xfrm>
            <a:off x="4643923" y="5478958"/>
            <a:ext cx="4287795" cy="769441"/>
          </a:xfrm>
          <a:prstGeom prst="rect">
            <a:avLst/>
          </a:prstGeom>
          <a:solidFill>
            <a:srgbClr val="FFFF00"/>
          </a:solidFill>
        </p:spPr>
        <p:txBody>
          <a:bodyPr wrap="square" rtlCol="0">
            <a:spAutoFit/>
          </a:bodyPr>
          <a:lstStyle/>
          <a:p>
            <a:pPr algn="ctr"/>
            <a:r>
              <a:rPr lang="en-US" altLang="zh-CN" sz="2200" b="1" dirty="0" smtClean="0">
                <a:solidFill>
                  <a:srgbClr val="C00000"/>
                </a:solidFill>
                <a:latin typeface="华文楷体" panose="02010600040101010101" pitchFamily="2" charset="-122"/>
                <a:ea typeface="华文楷体" panose="02010600040101010101" pitchFamily="2" charset="-122"/>
                <a:cs typeface="Times New Roman" panose="02020603050405020304" pitchFamily="18" charset="0"/>
                <a:sym typeface="Symbol" pitchFamily="18" charset="2"/>
              </a:rPr>
              <a:t>In tau-charm factory,   decay is a golden mode to search for NP </a:t>
            </a:r>
            <a:endParaRPr lang="zh-CN" altLang="en-US" sz="2200" b="1" dirty="0">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21" name="TextBox 7"/>
          <p:cNvSpPr txBox="1">
            <a:spLocks noChangeArrowheads="1"/>
          </p:cNvSpPr>
          <p:nvPr/>
        </p:nvSpPr>
        <p:spPr bwMode="auto">
          <a:xfrm>
            <a:off x="538480" y="863523"/>
            <a:ext cx="8071683" cy="477054"/>
          </a:xfrm>
          <a:prstGeom prst="rect">
            <a:avLst/>
          </a:prstGeom>
          <a:solidFill>
            <a:srgbClr val="FFFF00"/>
          </a:solidFill>
          <a:ln>
            <a:noFill/>
          </a:ln>
          <a:extLst/>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marL="0" indent="0" algn="ctr" eaLnBrk="1" hangingPunct="1">
              <a:lnSpc>
                <a:spcPts val="3000"/>
              </a:lnSpc>
              <a:spcBef>
                <a:spcPct val="0"/>
              </a:spcBef>
              <a:buNone/>
            </a:pPr>
            <a:r>
              <a:rPr lang="en-US" altLang="zh-CN" sz="22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In SM, </a:t>
            </a:r>
            <a:r>
              <a:rPr lang="en-US" altLang="zh-CN" sz="2200" b="1" dirty="0" err="1">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cLFV</a:t>
            </a:r>
            <a:r>
              <a:rPr lang="en-US" altLang="zh-CN" sz="22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is negligibly even taking into account neutrino </a:t>
            </a:r>
            <a:r>
              <a:rPr lang="en-US" altLang="zh-CN"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mass</a:t>
            </a:r>
            <a:endParaRPr lang="en-US" altLang="zh-CN" sz="22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4974979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0539"/>
            <a:ext cx="7762240" cy="714850"/>
          </a:xfrm>
        </p:spPr>
        <p:txBody>
          <a:bodyPr>
            <a:normAutofit/>
          </a:bodyPr>
          <a:lstStyle/>
          <a:p>
            <a:r>
              <a:rPr lang="en-US" altLang="zh-CN" sz="3600" dirty="0" err="1" smtClean="0">
                <a:latin typeface="Times New Roman" panose="02020603050405020304" pitchFamily="18" charset="0"/>
                <a:cs typeface="Times New Roman" panose="02020603050405020304" pitchFamily="18" charset="0"/>
              </a:rPr>
              <a:t>cLFV</a:t>
            </a:r>
            <a:r>
              <a:rPr lang="en-US" altLang="zh-CN" sz="3600" dirty="0" smtClean="0">
                <a:latin typeface="Times New Roman" panose="02020603050405020304" pitchFamily="18" charset="0"/>
                <a:cs typeface="Times New Roman" panose="02020603050405020304" pitchFamily="18" charset="0"/>
              </a:rPr>
              <a:t> Decay </a:t>
            </a:r>
            <a:r>
              <a:rPr lang="en-US" altLang="zh-CN" sz="36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a:t>
            </a:r>
            <a:r>
              <a:rPr lang="en-US" altLang="zh-CN" sz="3600" dirty="0" smtClean="0">
                <a:latin typeface="Times New Roman" panose="02020603050405020304" pitchFamily="18" charset="0"/>
                <a:cs typeface="Times New Roman" panose="02020603050405020304" pitchFamily="18" charset="0"/>
              </a:rPr>
              <a:t> @ B </a:t>
            </a:r>
            <a:r>
              <a:rPr lang="en-US" altLang="zh-CN" sz="3600" dirty="0">
                <a:latin typeface="Times New Roman" panose="02020603050405020304" pitchFamily="18" charset="0"/>
                <a:cs typeface="Times New Roman" panose="02020603050405020304" pitchFamily="18" charset="0"/>
              </a:rPr>
              <a:t>F</a:t>
            </a:r>
            <a:r>
              <a:rPr lang="en-US" altLang="zh-CN" sz="3600" dirty="0" smtClean="0">
                <a:latin typeface="Times New Roman" panose="02020603050405020304" pitchFamily="18" charset="0"/>
                <a:cs typeface="Times New Roman" panose="02020603050405020304" pitchFamily="18" charset="0"/>
              </a:rPr>
              <a:t>actory</a:t>
            </a:r>
            <a:endParaRPr lang="zh-CN" altLang="en-US" sz="3600" dirty="0">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p:txBody>
          <a:bodyPr/>
          <a:lstStyle/>
          <a:p>
            <a:fld id="{C973300C-797F-D148-A78D-320196FBAF04}" type="slidenum">
              <a:rPr lang="en-US" smtClean="0"/>
              <a:pPr/>
              <a:t>57</a:t>
            </a:fld>
            <a:endParaRPr lang="en-US" dirty="0"/>
          </a:p>
        </p:txBody>
      </p:sp>
      <p:grpSp>
        <p:nvGrpSpPr>
          <p:cNvPr id="7" name="Group 7"/>
          <p:cNvGrpSpPr>
            <a:grpSpLocks/>
          </p:cNvGrpSpPr>
          <p:nvPr/>
        </p:nvGrpSpPr>
        <p:grpSpPr bwMode="auto">
          <a:xfrm>
            <a:off x="466939" y="1539943"/>
            <a:ext cx="3894999" cy="4716735"/>
            <a:chOff x="3276" y="1026"/>
            <a:chExt cx="2449" cy="2713"/>
          </a:xfrm>
        </p:grpSpPr>
        <p:pic>
          <p:nvPicPr>
            <p:cNvPr id="8" name="Picture 8" descr="u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 y="1052"/>
              <a:ext cx="2449" cy="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9"/>
            <p:cNvSpPr>
              <a:spLocks noChangeArrowheads="1"/>
            </p:cNvSpPr>
            <p:nvPr/>
          </p:nvSpPr>
          <p:spPr bwMode="auto">
            <a:xfrm rot="3043857">
              <a:off x="4117" y="1752"/>
              <a:ext cx="943" cy="516"/>
            </a:xfrm>
            <a:prstGeom prst="ellipse">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endParaRPr lang="zh-CN" altLang="zh-CN" sz="2000">
                <a:latin typeface="Comic Sans MS" pitchFamily="66" charset="0"/>
                <a:ea typeface="ＭＳ Ｐゴシック" pitchFamily="34" charset="-128"/>
              </a:endParaRPr>
            </a:p>
          </p:txBody>
        </p:sp>
        <p:sp>
          <p:nvSpPr>
            <p:cNvPr id="10" name="Oval 10"/>
            <p:cNvSpPr>
              <a:spLocks noChangeArrowheads="1"/>
            </p:cNvSpPr>
            <p:nvPr/>
          </p:nvSpPr>
          <p:spPr bwMode="auto">
            <a:xfrm rot="3043857">
              <a:off x="4776" y="2493"/>
              <a:ext cx="1115" cy="550"/>
            </a:xfrm>
            <a:prstGeom prst="ellipse">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endParaRPr lang="zh-CN" altLang="zh-CN" sz="2000">
                <a:latin typeface="Comic Sans MS" pitchFamily="66" charset="0"/>
                <a:ea typeface="ＭＳ Ｐゴシック" pitchFamily="34" charset="-128"/>
              </a:endParaRPr>
            </a:p>
          </p:txBody>
        </p:sp>
        <p:sp>
          <p:nvSpPr>
            <p:cNvPr id="11" name="Oval 11"/>
            <p:cNvSpPr>
              <a:spLocks noChangeArrowheads="1"/>
            </p:cNvSpPr>
            <p:nvPr/>
          </p:nvSpPr>
          <p:spPr bwMode="auto">
            <a:xfrm rot="3043857">
              <a:off x="3696" y="1117"/>
              <a:ext cx="591" cy="409"/>
            </a:xfrm>
            <a:prstGeom prst="ellipse">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endParaRPr lang="zh-CN" altLang="zh-CN" sz="2000">
                <a:latin typeface="Comic Sans MS" pitchFamily="66" charset="0"/>
                <a:ea typeface="ＭＳ Ｐゴシック" pitchFamily="34" charset="-128"/>
              </a:endParaRPr>
            </a:p>
          </p:txBody>
        </p:sp>
      </p:grpSp>
      <p:sp>
        <p:nvSpPr>
          <p:cNvPr id="12" name="Line 12"/>
          <p:cNvSpPr>
            <a:spLocks noChangeShapeType="1"/>
          </p:cNvSpPr>
          <p:nvPr/>
        </p:nvSpPr>
        <p:spPr bwMode="auto">
          <a:xfrm>
            <a:off x="961687" y="5114425"/>
            <a:ext cx="3412607"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 name="TextBox 4"/>
          <p:cNvSpPr txBox="1">
            <a:spLocks noChangeArrowheads="1"/>
          </p:cNvSpPr>
          <p:nvPr/>
        </p:nvSpPr>
        <p:spPr bwMode="auto">
          <a:xfrm>
            <a:off x="760265" y="5168713"/>
            <a:ext cx="1798569" cy="584775"/>
          </a:xfrm>
          <a:prstGeom prst="rect">
            <a:avLst/>
          </a:prstGeom>
          <a:no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en-US" altLang="zh-CN" sz="1600" dirty="0" smtClean="0">
                <a:solidFill>
                  <a:srgbClr val="C00000"/>
                </a:solidFill>
                <a:latin typeface="Times New Roman" panose="02020603050405020304" pitchFamily="18" charset="0"/>
                <a:ea typeface="ＭＳ Ｐゴシック" pitchFamily="34" charset="-128"/>
                <a:cs typeface="Times New Roman" panose="02020603050405020304" pitchFamily="18" charset="0"/>
              </a:rPr>
              <a:t>Super-B  </a:t>
            </a:r>
            <a:r>
              <a:rPr lang="en-US" altLang="zh-CN" sz="1600" dirty="0">
                <a:solidFill>
                  <a:srgbClr val="C00000"/>
                </a:solidFill>
                <a:latin typeface="Times New Roman" panose="02020603050405020304" pitchFamily="18" charset="0"/>
                <a:ea typeface="ＭＳ Ｐゴシック" pitchFamily="34" charset="-128"/>
                <a:cs typeface="Times New Roman" panose="02020603050405020304" pitchFamily="18" charset="0"/>
              </a:rPr>
              <a:t>75 ab</a:t>
            </a:r>
            <a:r>
              <a:rPr lang="en-US" altLang="zh-CN" sz="1600" baseline="30000" dirty="0">
                <a:solidFill>
                  <a:srgbClr val="C00000"/>
                </a:solidFill>
                <a:latin typeface="Times New Roman" panose="02020603050405020304" pitchFamily="18" charset="0"/>
                <a:ea typeface="ＭＳ Ｐゴシック" pitchFamily="34" charset="-128"/>
                <a:cs typeface="Times New Roman" panose="02020603050405020304" pitchFamily="18" charset="0"/>
              </a:rPr>
              <a:t>-1</a:t>
            </a:r>
            <a:endParaRPr lang="en-US" altLang="zh-CN" sz="1600" baseline="30000" dirty="0">
              <a:solidFill>
                <a:srgbClr val="C00000"/>
              </a:solidFill>
              <a:latin typeface="Times New Roman" panose="02020603050405020304" pitchFamily="18" charset="0"/>
              <a:ea typeface="ＭＳ Ｐゴシック" pitchFamily="34" charset="-128"/>
              <a:cs typeface="Times New Roman" panose="02020603050405020304" pitchFamily="18" charset="0"/>
              <a:sym typeface="Symbol" pitchFamily="18" charset="2"/>
            </a:endParaRPr>
          </a:p>
          <a:p>
            <a:pPr algn="ctr" eaLnBrk="1" hangingPunct="1">
              <a:spcBef>
                <a:spcPct val="0"/>
              </a:spcBef>
              <a:buFontTx/>
              <a:buNone/>
            </a:pPr>
            <a:r>
              <a:rPr lang="en-US" altLang="zh-CN" sz="1600" dirty="0">
                <a:solidFill>
                  <a:srgbClr val="C00000"/>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710</a:t>
            </a:r>
            <a:r>
              <a:rPr lang="en-US" altLang="zh-CN" sz="1600" baseline="30000" dirty="0">
                <a:solidFill>
                  <a:srgbClr val="C00000"/>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10</a:t>
            </a:r>
            <a:r>
              <a:rPr lang="en-US" altLang="zh-CN" sz="1600" dirty="0">
                <a:solidFill>
                  <a:srgbClr val="C00000"/>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 -pairs</a:t>
            </a:r>
            <a:endParaRPr lang="en-US" altLang="zh-CN" sz="1600" dirty="0">
              <a:solidFill>
                <a:srgbClr val="C00000"/>
              </a:solidFill>
              <a:latin typeface="Times New Roman" panose="02020603050405020304" pitchFamily="18" charset="0"/>
              <a:ea typeface="ＭＳ Ｐゴシック" pitchFamily="34" charset="-128"/>
              <a:cs typeface="Times New Roman" panose="02020603050405020304" pitchFamily="18" charset="0"/>
            </a:endParaRPr>
          </a:p>
        </p:txBody>
      </p:sp>
      <p:sp>
        <p:nvSpPr>
          <p:cNvPr id="14" name="Text Box 13"/>
          <p:cNvSpPr txBox="1">
            <a:spLocks noChangeArrowheads="1"/>
          </p:cNvSpPr>
          <p:nvPr/>
        </p:nvSpPr>
        <p:spPr bwMode="auto">
          <a:xfrm>
            <a:off x="1164507" y="989627"/>
            <a:ext cx="28877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en-US" altLang="zh-CN" sz="1800" dirty="0">
                <a:latin typeface="Times New Roman" panose="02020603050405020304" pitchFamily="18" charset="0"/>
                <a:cs typeface="Times New Roman" panose="02020603050405020304" pitchFamily="18" charset="0"/>
              </a:rPr>
              <a:t>From A. </a:t>
            </a:r>
            <a:r>
              <a:rPr lang="en-US" altLang="zh-CN" sz="1800" dirty="0" err="1" smtClean="0">
                <a:latin typeface="Times New Roman" panose="02020603050405020304" pitchFamily="18" charset="0"/>
                <a:cs typeface="Times New Roman" panose="02020603050405020304" pitchFamily="18" charset="0"/>
              </a:rPr>
              <a:t>Bondar</a:t>
            </a:r>
            <a:r>
              <a:rPr lang="en-US" altLang="zh-CN" sz="1800" dirty="0" smtClean="0">
                <a:latin typeface="Times New Roman" panose="02020603050405020304" pitchFamily="18" charset="0"/>
                <a:cs typeface="Times New Roman" panose="02020603050405020304" pitchFamily="18" charset="0"/>
              </a:rPr>
              <a:t>, Charm2010</a:t>
            </a:r>
            <a:endParaRPr lang="en-US" altLang="zh-CN" sz="1800" dirty="0">
              <a:latin typeface="Times New Roman" panose="02020603050405020304" pitchFamily="18" charset="0"/>
              <a:cs typeface="Times New Roman" panose="02020603050405020304" pitchFamily="18" charset="0"/>
            </a:endParaRPr>
          </a:p>
        </p:txBody>
      </p:sp>
      <p:sp>
        <p:nvSpPr>
          <p:cNvPr id="15" name="TextBox 7"/>
          <p:cNvSpPr txBox="1">
            <a:spLocks noChangeArrowheads="1"/>
          </p:cNvSpPr>
          <p:nvPr/>
        </p:nvSpPr>
        <p:spPr bwMode="auto">
          <a:xfrm>
            <a:off x="4821390" y="924903"/>
            <a:ext cx="4211777" cy="1887696"/>
          </a:xfrm>
          <a:prstGeom prst="rect">
            <a:avLst/>
          </a:prstGeom>
          <a:noFill/>
          <a:ln w="9525">
            <a:noFill/>
            <a:miter lim="800000"/>
            <a:headEnd/>
            <a:tailEnd/>
          </a:ln>
        </p:spPr>
        <p:txBody>
          <a:bodyPr wrap="square">
            <a:spAutoFit/>
          </a:bodyPr>
          <a:lstStyle>
            <a:lvl1pPr algn="l">
              <a:defRPr>
                <a:solidFill>
                  <a:schemeClr val="tx1"/>
                </a:solidFill>
                <a:latin typeface="Arial" pitchFamily="34" charset="0"/>
                <a:ea typeface="宋体" pitchFamily="2" charset="-122"/>
              </a:defRPr>
            </a:lvl1pPr>
            <a:lvl2pPr algn="l">
              <a:defRPr>
                <a:solidFill>
                  <a:schemeClr val="tx1"/>
                </a:solidFill>
                <a:latin typeface="Arial" pitchFamily="34" charset="0"/>
                <a:ea typeface="宋体" pitchFamily="2" charset="-122"/>
              </a:defRPr>
            </a:lvl2pPr>
            <a:lvl3pPr marL="1143000" indent="-228600" algn="l">
              <a:defRPr>
                <a:solidFill>
                  <a:schemeClr val="tx1"/>
                </a:solidFill>
                <a:latin typeface="Arial" pitchFamily="34" charset="0"/>
                <a:ea typeface="宋体" pitchFamily="2" charset="-122"/>
              </a:defRPr>
            </a:lvl3pPr>
            <a:lvl4pPr marL="1600200" indent="-228600" algn="l">
              <a:defRPr>
                <a:solidFill>
                  <a:schemeClr val="tx1"/>
                </a:solidFill>
                <a:latin typeface="Arial" pitchFamily="34" charset="0"/>
                <a:ea typeface="宋体" pitchFamily="2" charset="-122"/>
              </a:defRPr>
            </a:lvl4pPr>
            <a:lvl5pPr marL="2057400" indent="-228600" algn="l">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marL="285750" indent="-285750">
              <a:lnSpc>
                <a:spcPts val="1960"/>
              </a:lnSpc>
              <a:buFont typeface="Wingdings" panose="05000000000000000000" pitchFamily="2" charset="2"/>
              <a:buChar char="p"/>
              <a:defRPr/>
            </a:pPr>
            <a:r>
              <a:rPr lang="en-US" altLang="zh-CN" sz="1600" b="1" dirty="0" smtClean="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Current limit : ~ 410</a:t>
            </a:r>
            <a:r>
              <a:rPr lang="en-US" altLang="zh-CN" sz="1600" b="1" baseline="30000" dirty="0" smtClean="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-8</a:t>
            </a:r>
            <a:r>
              <a:rPr lang="en-US" altLang="zh-CN" sz="1600" b="1" dirty="0" smtClean="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  </a:t>
            </a:r>
            <a:r>
              <a:rPr lang="en-US" altLang="zh-CN" sz="1600" b="1" dirty="0" smtClean="0">
                <a:solidFill>
                  <a:srgbClr val="0036FA"/>
                </a:solidFill>
                <a:latin typeface="Times New Roman" panose="02020603050405020304" pitchFamily="18" charset="0"/>
                <a:cs typeface="Times New Roman" panose="02020603050405020304" pitchFamily="18" charset="0"/>
                <a:sym typeface="Symbol" pitchFamily="18" charset="2"/>
              </a:rPr>
              <a:t>(</a:t>
            </a:r>
            <a:r>
              <a:rPr lang="en-US" altLang="zh-CN" sz="1600" dirty="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510</a:t>
            </a:r>
            <a:r>
              <a:rPr lang="en-US" altLang="zh-CN" sz="1600" baseline="30000" dirty="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8</a:t>
            </a:r>
            <a:r>
              <a:rPr lang="en-US" altLang="zh-CN" sz="1600" dirty="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 -pairs</a:t>
            </a:r>
            <a:r>
              <a:rPr lang="en-US" altLang="zh-CN" sz="1600" b="1" dirty="0" smtClean="0">
                <a:solidFill>
                  <a:srgbClr val="0036FA"/>
                </a:solidFill>
                <a:latin typeface="Times New Roman" panose="02020603050405020304" pitchFamily="18" charset="0"/>
                <a:cs typeface="Times New Roman" panose="02020603050405020304" pitchFamily="18" charset="0"/>
                <a:sym typeface="Symbol" pitchFamily="18" charset="2"/>
              </a:rPr>
              <a:t>)</a:t>
            </a:r>
            <a:endParaRPr lang="en-US" altLang="zh-CN" b="1" dirty="0" smtClean="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endParaRPr>
          </a:p>
          <a:p>
            <a:pPr marL="572400" indent="-285750">
              <a:lnSpc>
                <a:spcPts val="1960"/>
              </a:lnSpc>
              <a:buFont typeface="华文楷体" panose="02010600040101010101" pitchFamily="2" charset="-122"/>
              <a:buChar char="−"/>
              <a:defRPr/>
            </a:pP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BABAR : 516fb</a:t>
            </a:r>
            <a:r>
              <a:rPr lang="en-US" altLang="zh-CN" sz="1400" baseline="300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-1</a:t>
            </a:r>
            <a:r>
              <a:rPr lang="en-US" altLang="zh-CN" sz="1400" dirty="0">
                <a:latin typeface="Times New Roman" panose="02020603050405020304" pitchFamily="18" charset="0"/>
                <a:ea typeface="ＭＳ Ｐゴシック" pitchFamily="34" charset="-128"/>
                <a:cs typeface="Times New Roman" panose="02020603050405020304" pitchFamily="18" charset="0"/>
                <a:sym typeface="Symbol" pitchFamily="18" charset="2"/>
              </a:rPr>
              <a:t>  </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 [PRL, 104, 021802]</a:t>
            </a:r>
          </a:p>
          <a:p>
            <a:pPr marL="572400" indent="-285750">
              <a:lnSpc>
                <a:spcPts val="1960"/>
              </a:lnSpc>
              <a:buFont typeface="华文楷体" panose="02010600040101010101" pitchFamily="2" charset="-122"/>
              <a:buChar char="−"/>
              <a:defRPr/>
            </a:pP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BELLE : 545fb</a:t>
            </a:r>
            <a:r>
              <a:rPr lang="en-US" altLang="zh-CN" sz="1400" baseline="300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-1</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   </a:t>
            </a:r>
          </a:p>
          <a:p>
            <a:pPr marL="285750" indent="-285750">
              <a:lnSpc>
                <a:spcPts val="1960"/>
              </a:lnSpc>
              <a:buFont typeface="Wingdings" panose="05000000000000000000" pitchFamily="2" charset="2"/>
              <a:buChar char="p"/>
              <a:defRPr/>
            </a:pPr>
            <a:r>
              <a:rPr lang="en-US" altLang="zh-CN" sz="1600" b="1" dirty="0" smtClean="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At </a:t>
            </a:r>
            <a:r>
              <a:rPr lang="en-US" altLang="zh-CN" sz="1600" b="1" dirty="0" smtClean="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PS" pitchFamily="18" charset="2"/>
              </a:rPr>
              <a:t></a:t>
            </a:r>
            <a:r>
              <a:rPr lang="en-US" altLang="zh-CN" sz="1600" b="1" dirty="0" smtClean="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(4S) : </a:t>
            </a:r>
          </a:p>
          <a:p>
            <a:pPr marL="572400" indent="-285750">
              <a:lnSpc>
                <a:spcPts val="1960"/>
              </a:lnSpc>
              <a:buFont typeface="华文楷体" panose="02010600040101010101" pitchFamily="2" charset="-122"/>
              <a:buChar char="−"/>
              <a:defRPr/>
            </a:pP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ISR background </a:t>
            </a:r>
            <a:r>
              <a:rPr lang="en-US" altLang="zh-CN" sz="1400" dirty="0" err="1"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e+e</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a:t>
            </a:r>
            <a:r>
              <a:rPr lang="en-US" altLang="zh-CN" sz="1400" baseline="300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a:t>
            </a:r>
            <a:r>
              <a:rPr lang="en-US" altLang="zh-CN" sz="1400" baseline="300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a:t>
            </a:r>
          </a:p>
          <a:p>
            <a:pPr marL="572400" indent="-285750">
              <a:lnSpc>
                <a:spcPts val="1960"/>
              </a:lnSpc>
              <a:buFont typeface="华文楷体" panose="02010600040101010101" pitchFamily="2" charset="-122"/>
              <a:buChar char="−"/>
              <a:defRPr/>
            </a:pP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Upper Limit  1/L</a:t>
            </a:r>
          </a:p>
          <a:p>
            <a:pPr marL="572400" indent="-285750">
              <a:lnSpc>
                <a:spcPts val="1960"/>
              </a:lnSpc>
              <a:buFont typeface="华文楷体" panose="02010600040101010101" pitchFamily="2" charset="-122"/>
              <a:buChar char="−"/>
              <a:defRPr/>
            </a:pP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Expected  limit : 3x10</a:t>
            </a:r>
            <a:r>
              <a:rPr lang="en-US" altLang="zh-CN" sz="1400" baseline="300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-9</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@75ab</a:t>
            </a:r>
            <a:r>
              <a:rPr lang="en-US" altLang="zh-CN" sz="1400" baseline="300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-1  </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a:t>
            </a:r>
            <a:r>
              <a:rPr lang="en-US" altLang="zh-CN" sz="1400" dirty="0">
                <a:latin typeface="Times New Roman" panose="02020603050405020304" pitchFamily="18" charset="0"/>
                <a:ea typeface="ＭＳ Ｐゴシック" pitchFamily="34" charset="-128"/>
                <a:cs typeface="Times New Roman" panose="02020603050405020304" pitchFamily="18" charset="0"/>
                <a:sym typeface="Symbol" pitchFamily="18" charset="2"/>
              </a:rPr>
              <a:t>710</a:t>
            </a:r>
            <a:r>
              <a:rPr lang="en-US" altLang="zh-CN" sz="1400" baseline="30000" dirty="0">
                <a:latin typeface="Times New Roman" panose="02020603050405020304" pitchFamily="18" charset="0"/>
                <a:ea typeface="ＭＳ Ｐゴシック" pitchFamily="34" charset="-128"/>
                <a:cs typeface="Times New Roman" panose="02020603050405020304" pitchFamily="18" charset="0"/>
                <a:sym typeface="Symbol" pitchFamily="18" charset="2"/>
              </a:rPr>
              <a:t>10</a:t>
            </a:r>
            <a:r>
              <a:rPr lang="en-US" altLang="zh-CN" sz="1400" dirty="0">
                <a:latin typeface="Times New Roman" panose="02020603050405020304" pitchFamily="18" charset="0"/>
                <a:ea typeface="ＭＳ Ｐゴシック" pitchFamily="34" charset="-128"/>
                <a:cs typeface="Times New Roman" panose="02020603050405020304" pitchFamily="18" charset="0"/>
                <a:sym typeface="Symbol" pitchFamily="18" charset="2"/>
              </a:rPr>
              <a:t> -</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pairs)</a:t>
            </a:r>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614" y="3073653"/>
            <a:ext cx="3634007" cy="2584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2"/>
          <p:cNvSpPr txBox="1"/>
          <p:nvPr/>
        </p:nvSpPr>
        <p:spPr>
          <a:xfrm>
            <a:off x="5722496" y="5610348"/>
            <a:ext cx="2781149" cy="646331"/>
          </a:xfrm>
          <a:prstGeom prst="rect">
            <a:avLst/>
          </a:prstGeom>
          <a:noFill/>
        </p:spPr>
        <p:txBody>
          <a:bodyPr wrap="square" rtlCol="0">
            <a:spAutoFit/>
          </a:bodyPr>
          <a:lstStyle/>
          <a:p>
            <a:pPr algn="ctr"/>
            <a:r>
              <a:rPr lang="en-US" altLang="zh-CN" dirty="0" smtClean="0">
                <a:latin typeface="Times New Roman" panose="02020603050405020304" pitchFamily="18" charset="0"/>
                <a:cs typeface="Times New Roman" panose="02020603050405020304" pitchFamily="18" charset="0"/>
                <a:sym typeface="Symbol"/>
              </a:rPr>
              <a:t>Does not </a:t>
            </a:r>
            <a:r>
              <a:rPr lang="en-US" altLang="zh-CN" dirty="0">
                <a:latin typeface="Times New Roman" panose="02020603050405020304" pitchFamily="18" charset="0"/>
                <a:cs typeface="Times New Roman" panose="02020603050405020304" pitchFamily="18" charset="0"/>
                <a:sym typeface="Symbol"/>
              </a:rPr>
              <a:t>contribute below </a:t>
            </a:r>
            <a:r>
              <a:rPr lang="en-US" altLang="zh-CN" dirty="0" smtClean="0">
                <a:latin typeface="Times New Roman" panose="02020603050405020304" pitchFamily="18" charset="0"/>
                <a:cs typeface="Times New Roman" panose="02020603050405020304" pitchFamily="18" charset="0"/>
                <a:sym typeface="Symbol"/>
              </a:rPr>
              <a:t>s </a:t>
            </a:r>
            <a:r>
              <a:rPr lang="en-US" altLang="zh-CN" dirty="0">
                <a:latin typeface="Times New Roman" panose="02020603050405020304" pitchFamily="18" charset="0"/>
                <a:cs typeface="Times New Roman" panose="02020603050405020304" pitchFamily="18" charset="0"/>
                <a:sym typeface="Symbol"/>
              </a:rPr>
              <a:t> 4m</a:t>
            </a:r>
            <a:r>
              <a:rPr lang="en-US" altLang="zh-CN" baseline="-25000" dirty="0">
                <a:latin typeface="Times New Roman" panose="02020603050405020304" pitchFamily="18" charset="0"/>
                <a:cs typeface="Times New Roman" panose="02020603050405020304" pitchFamily="18" charset="0"/>
                <a:sym typeface="Symbol"/>
              </a:rPr>
              <a:t></a:t>
            </a:r>
            <a:r>
              <a:rPr lang="en-US" altLang="zh-CN" dirty="0">
                <a:latin typeface="Times New Roman" panose="02020603050405020304" pitchFamily="18" charset="0"/>
                <a:cs typeface="Times New Roman" panose="02020603050405020304" pitchFamily="18" charset="0"/>
                <a:sym typeface="Symbol"/>
              </a:rPr>
              <a:t>/3  4.1 GeV.</a:t>
            </a:r>
            <a:endParaRPr lang="en-US" altLang="zh-CN" dirty="0">
              <a:latin typeface="Times New Roman" panose="02020603050405020304" pitchFamily="18" charset="0"/>
              <a:cs typeface="Times New Roman" panose="02020603050405020304" pitchFamily="18" charset="0"/>
            </a:endParaRPr>
          </a:p>
        </p:txBody>
      </p:sp>
      <p:sp>
        <p:nvSpPr>
          <p:cNvPr id="21" name="TextBox 8"/>
          <p:cNvSpPr txBox="1"/>
          <p:nvPr/>
        </p:nvSpPr>
        <p:spPr>
          <a:xfrm>
            <a:off x="5131043" y="2712215"/>
            <a:ext cx="3700571" cy="400110"/>
          </a:xfrm>
          <a:prstGeom prst="rect">
            <a:avLst/>
          </a:prstGeom>
          <a:noFill/>
        </p:spPr>
        <p:txBody>
          <a:bodyPr wrap="square" rtlCol="0">
            <a:spAutoFit/>
          </a:bodyPr>
          <a:lstStyle/>
          <a:p>
            <a:pPr algn="ctr"/>
            <a:r>
              <a:rPr lang="en-US" altLang="zh-CN" sz="20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Background </a:t>
            </a:r>
            <a:r>
              <a:rPr lang="en-US" altLang="zh-CN" sz="2000" b="1" dirty="0" err="1">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altLang="zh-CN" sz="2000" b="1" baseline="30000" dirty="0" err="1">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1" dirty="0" err="1">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altLang="zh-CN" sz="2000"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 </a:t>
            </a:r>
          </a:p>
        </p:txBody>
      </p:sp>
    </p:spTree>
    <p:extLst>
      <p:ext uri="{BB962C8B-B14F-4D97-AF65-F5344CB8AC3E}">
        <p14:creationId xmlns:p14="http://schemas.microsoft.com/office/powerpoint/2010/main" val="11450394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Expected  Br upper limit</a:t>
            </a:r>
            <a:endParaRPr lang="zh-CN" altLang="en-US" sz="36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58</a:t>
            </a:fld>
            <a:endParaRPr lang="en-US" dirty="0"/>
          </a:p>
        </p:txBody>
      </p:sp>
      <p:graphicFrame>
        <p:nvGraphicFramePr>
          <p:cNvPr id="7" name="Table 11"/>
          <p:cNvGraphicFramePr>
            <a:graphicFrameLocks noGrp="1"/>
          </p:cNvGraphicFramePr>
          <p:nvPr>
            <p:extLst>
              <p:ext uri="{D42A27DB-BD31-4B8C-83A1-F6EECF244321}">
                <p14:modId xmlns:p14="http://schemas.microsoft.com/office/powerpoint/2010/main" val="1982031690"/>
              </p:ext>
            </p:extLst>
          </p:nvPr>
        </p:nvGraphicFramePr>
        <p:xfrm>
          <a:off x="117149" y="983678"/>
          <a:ext cx="3861729" cy="1828800"/>
        </p:xfrm>
        <a:graphic>
          <a:graphicData uri="http://schemas.openxmlformats.org/drawingml/2006/table">
            <a:tbl>
              <a:tblPr>
                <a:tableStyleId>{2D5ABB26-0587-4C30-8999-92F81FD0307C}</a:tableStyleId>
              </a:tblPr>
              <a:tblGrid>
                <a:gridCol w="929647"/>
                <a:gridCol w="974768"/>
                <a:gridCol w="978657"/>
                <a:gridCol w="978657"/>
              </a:tblGrid>
              <a:tr h="428632">
                <a:tc>
                  <a:txBody>
                    <a:bodyPr/>
                    <a:lstStyle/>
                    <a:p>
                      <a:pPr marL="0" marR="0" algn="ctr">
                        <a:lnSpc>
                          <a:spcPct val="150000"/>
                        </a:lnSpc>
                        <a:spcBef>
                          <a:spcPts val="0"/>
                        </a:spcBef>
                        <a:spcAft>
                          <a:spcPts val="0"/>
                        </a:spcAft>
                      </a:pPr>
                      <a:r>
                        <a:rPr lang="en-US" sz="2000" dirty="0" smtClean="0">
                          <a:latin typeface="Times New Roman" panose="02020603050405020304" pitchFamily="18" charset="0"/>
                        </a:rPr>
                        <a:t>E(</a:t>
                      </a:r>
                      <a:r>
                        <a:rPr lang="en-US" sz="2000" dirty="0" err="1" smtClean="0">
                          <a:latin typeface="Times New Roman" panose="02020603050405020304" pitchFamily="18" charset="0"/>
                        </a:rPr>
                        <a:t>GeV</a:t>
                      </a:r>
                      <a:r>
                        <a:rPr lang="en-US" sz="2000" dirty="0" smtClean="0">
                          <a:latin typeface="Times New Roman" panose="02020603050405020304" pitchFamily="18" charset="0"/>
                        </a:rPr>
                        <a:t>)</a:t>
                      </a:r>
                      <a:endParaRPr lang="ru-RU" sz="2000" dirty="0">
                        <a:latin typeface="Times New Roman" panose="02020603050405020304" pitchFamily="18" charset="0"/>
                        <a:ea typeface="Times New Roman"/>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2000" baseline="0" dirty="0" smtClean="0">
                          <a:latin typeface="Times New Roman" panose="02020603050405020304" pitchFamily="18" charset="0"/>
                          <a:sym typeface="Symbol"/>
                        </a:rPr>
                        <a:t>(</a:t>
                      </a:r>
                      <a:r>
                        <a:rPr lang="en-US" sz="2000" baseline="0" dirty="0" err="1" smtClean="0">
                          <a:latin typeface="Times New Roman" panose="02020603050405020304" pitchFamily="18" charset="0"/>
                          <a:sym typeface="Symbol"/>
                        </a:rPr>
                        <a:t>nb</a:t>
                      </a:r>
                      <a:r>
                        <a:rPr lang="en-US" sz="2000" baseline="0" dirty="0" smtClean="0">
                          <a:latin typeface="Times New Roman" panose="02020603050405020304" pitchFamily="18" charset="0"/>
                          <a:sym typeface="Symbol"/>
                        </a:rPr>
                        <a:t>)</a:t>
                      </a:r>
                      <a:endParaRPr lang="en-US" sz="2000" baseline="0" dirty="0" smtClean="0">
                        <a:solidFill>
                          <a:srgbClr val="261FD5"/>
                        </a:solidFill>
                        <a:latin typeface="Times New Roman" panose="02020603050405020304" pitchFamily="18" charset="0"/>
                        <a:ea typeface="Times New Roman"/>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2000" dirty="0" smtClean="0">
                          <a:latin typeface="Times New Roman" panose="02020603050405020304" pitchFamily="18" charset="0"/>
                          <a:sym typeface="Symbol"/>
                        </a:rPr>
                        <a:t>L(ab</a:t>
                      </a:r>
                      <a:r>
                        <a:rPr lang="en-US" sz="2000" baseline="30000" dirty="0" smtClean="0">
                          <a:latin typeface="Times New Roman" panose="02020603050405020304" pitchFamily="18" charset="0"/>
                          <a:sym typeface="Symbol"/>
                        </a:rPr>
                        <a:t>-1</a:t>
                      </a:r>
                      <a:r>
                        <a:rPr lang="en-US" sz="2000" dirty="0" smtClean="0">
                          <a:latin typeface="Times New Roman" panose="02020603050405020304" pitchFamily="18" charset="0"/>
                          <a:sym typeface="Symbol"/>
                        </a:rPr>
                        <a:t>)</a:t>
                      </a:r>
                      <a:endParaRPr lang="en-US" sz="2000" dirty="0" smtClean="0">
                        <a:solidFill>
                          <a:srgbClr val="261FD5"/>
                        </a:solidFill>
                        <a:latin typeface="Times New Roman" panose="02020603050405020304" pitchFamily="18" charset="0"/>
                        <a:ea typeface="Times New Roman"/>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2000" dirty="0" smtClean="0">
                          <a:latin typeface="Times New Roman" panose="02020603050405020304" pitchFamily="18" charset="0"/>
                        </a:rPr>
                        <a:t>N</a:t>
                      </a:r>
                      <a:r>
                        <a:rPr lang="ru-RU" sz="2000" baseline="-25000" dirty="0" smtClean="0">
                          <a:latin typeface="Times New Roman" panose="02020603050405020304" pitchFamily="18" charset="0"/>
                          <a:sym typeface="Symbol"/>
                        </a:rPr>
                        <a:t></a:t>
                      </a:r>
                      <a:r>
                        <a:rPr lang="en-US" sz="2000" baseline="0" dirty="0" smtClean="0">
                          <a:latin typeface="Times New Roman" panose="02020603050405020304" pitchFamily="18" charset="0"/>
                          <a:sym typeface="Symbol"/>
                        </a:rPr>
                        <a:t>(</a:t>
                      </a:r>
                      <a:r>
                        <a:rPr lang="ru-RU" sz="2000" dirty="0" smtClean="0">
                          <a:latin typeface="Times New Roman" panose="02020603050405020304" pitchFamily="18" charset="0"/>
                        </a:rPr>
                        <a:t>10</a:t>
                      </a:r>
                      <a:r>
                        <a:rPr lang="ru-RU" sz="2000" baseline="30000" dirty="0" smtClean="0">
                          <a:latin typeface="Times New Roman" panose="02020603050405020304" pitchFamily="18" charset="0"/>
                        </a:rPr>
                        <a:t>10</a:t>
                      </a:r>
                      <a:r>
                        <a:rPr lang="en-US" sz="2000" dirty="0" smtClean="0">
                          <a:latin typeface="Times New Roman" panose="02020603050405020304" pitchFamily="18" charset="0"/>
                        </a:rPr>
                        <a:t>)</a:t>
                      </a:r>
                      <a:endParaRPr lang="en-US" sz="2000" dirty="0" smtClean="0">
                        <a:solidFill>
                          <a:srgbClr val="261FD5"/>
                        </a:solidFill>
                        <a:latin typeface="Times New Roman" panose="02020603050405020304" pitchFamily="18" charset="0"/>
                        <a:ea typeface="Times New Roman"/>
                      </a:endParaRPr>
                    </a:p>
                  </a:txBody>
                  <a:tcPr marL="25400" marR="25400" marT="0" marB="0"/>
                </a:tc>
              </a:tr>
              <a:tr h="300043">
                <a:tc>
                  <a:txBody>
                    <a:bodyPr/>
                    <a:lstStyle/>
                    <a:p>
                      <a:pPr marL="0" marR="0" algn="ctr">
                        <a:lnSpc>
                          <a:spcPct val="150000"/>
                        </a:lnSpc>
                        <a:spcBef>
                          <a:spcPts val="0"/>
                        </a:spcBef>
                        <a:spcAft>
                          <a:spcPts val="0"/>
                        </a:spcAft>
                      </a:pPr>
                      <a:r>
                        <a:rPr lang="ru-RU" sz="1400" spc="-30" dirty="0" smtClean="0">
                          <a:latin typeface="Times New Roman" panose="02020603050405020304" pitchFamily="18" charset="0"/>
                        </a:rPr>
                        <a:t>3.686</a:t>
                      </a:r>
                      <a:endParaRPr lang="en-US" sz="1400" dirty="0">
                        <a:latin typeface="Times New Roman" panose="02020603050405020304" pitchFamily="18" charset="0"/>
                        <a:ea typeface="Times New Roman"/>
                      </a:endParaRPr>
                    </a:p>
                  </a:txBody>
                  <a:tcPr marL="25400" marR="25400" marT="0" marB="0"/>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5.0</a:t>
                      </a:r>
                      <a:endParaRPr lang="en-US" sz="1400" dirty="0">
                        <a:latin typeface="Times New Roman" panose="02020603050405020304" pitchFamily="18" charset="0"/>
                        <a:ea typeface="Times New Roman"/>
                      </a:endParaRPr>
                    </a:p>
                  </a:txBody>
                  <a:tcPr marL="25400" marR="25400" marT="0" marB="0"/>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1.5</a:t>
                      </a:r>
                      <a:endParaRPr lang="en-US" sz="1400" dirty="0">
                        <a:latin typeface="Times New Roman" panose="02020603050405020304" pitchFamily="18" charset="0"/>
                        <a:ea typeface="Times New Roman"/>
                      </a:endParaRPr>
                    </a:p>
                  </a:txBody>
                  <a:tcPr marL="25400" marR="25400" marT="0" marB="0"/>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0.75</a:t>
                      </a:r>
                      <a:endParaRPr lang="en-US" sz="1400" dirty="0">
                        <a:latin typeface="Times New Roman" panose="02020603050405020304" pitchFamily="18" charset="0"/>
                        <a:ea typeface="Times New Roman"/>
                      </a:endParaRPr>
                    </a:p>
                  </a:txBody>
                  <a:tcPr marL="25400" marR="25400" marT="0" marB="0"/>
                </a:tc>
              </a:tr>
              <a:tr h="300043">
                <a:tc>
                  <a:txBody>
                    <a:bodyPr/>
                    <a:lstStyle/>
                    <a:p>
                      <a:pPr marL="0" marR="0" algn="ctr">
                        <a:lnSpc>
                          <a:spcPct val="150000"/>
                        </a:lnSpc>
                        <a:spcBef>
                          <a:spcPts val="0"/>
                        </a:spcBef>
                        <a:spcAft>
                          <a:spcPts val="0"/>
                        </a:spcAft>
                      </a:pPr>
                      <a:r>
                        <a:rPr lang="ru-RU" sz="1400" spc="-25" dirty="0">
                          <a:latin typeface="Times New Roman" panose="02020603050405020304" pitchFamily="18" charset="0"/>
                        </a:rPr>
                        <a:t>3.77 </a:t>
                      </a:r>
                      <a:endParaRPr lang="en-US" sz="1400" dirty="0">
                        <a:latin typeface="Times New Roman" panose="02020603050405020304" pitchFamily="18" charset="0"/>
                        <a:ea typeface="Times New Roman"/>
                      </a:endParaRPr>
                    </a:p>
                  </a:txBody>
                  <a:tcPr marL="25400" marR="25400" marT="0" marB="0"/>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2.9 </a:t>
                      </a:r>
                      <a:endParaRPr lang="en-US" sz="1400" dirty="0">
                        <a:latin typeface="Times New Roman" panose="02020603050405020304" pitchFamily="18" charset="0"/>
                        <a:ea typeface="Times New Roman"/>
                      </a:endParaRPr>
                    </a:p>
                  </a:txBody>
                  <a:tcPr marL="25400" marR="25400" marT="0" marB="0"/>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3.5</a:t>
                      </a:r>
                      <a:endParaRPr lang="en-US" sz="1400" dirty="0">
                        <a:latin typeface="Times New Roman" panose="02020603050405020304" pitchFamily="18" charset="0"/>
                        <a:ea typeface="Times New Roman"/>
                      </a:endParaRPr>
                    </a:p>
                  </a:txBody>
                  <a:tcPr marL="25400" marR="25400" marT="0" marB="0"/>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1.03</a:t>
                      </a:r>
                      <a:endParaRPr lang="en-US" sz="1400" dirty="0">
                        <a:latin typeface="Times New Roman" panose="02020603050405020304" pitchFamily="18" charset="0"/>
                        <a:ea typeface="Times New Roman"/>
                      </a:endParaRPr>
                    </a:p>
                  </a:txBody>
                  <a:tcPr marL="25400" marR="25400" marT="0" marB="0"/>
                </a:tc>
              </a:tr>
              <a:tr h="300043">
                <a:tc>
                  <a:txBody>
                    <a:bodyPr/>
                    <a:lstStyle/>
                    <a:p>
                      <a:pPr marL="0" marR="0" algn="ctr">
                        <a:lnSpc>
                          <a:spcPct val="150000"/>
                        </a:lnSpc>
                        <a:spcBef>
                          <a:spcPts val="0"/>
                        </a:spcBef>
                        <a:spcAft>
                          <a:spcPts val="0"/>
                        </a:spcAft>
                      </a:pPr>
                      <a:r>
                        <a:rPr lang="en-US" sz="1400" spc="-25" dirty="0">
                          <a:latin typeface="Times New Roman" panose="02020603050405020304" pitchFamily="18" charset="0"/>
                        </a:rPr>
                        <a:t>4.17 </a:t>
                      </a:r>
                      <a:endParaRPr lang="en-US" sz="1400" dirty="0">
                        <a:latin typeface="Times New Roman" panose="02020603050405020304" pitchFamily="18" charset="0"/>
                        <a:ea typeface="Times New Roman"/>
                      </a:endParaRPr>
                    </a:p>
                  </a:txBody>
                  <a:tcPr marL="25400" marR="25400" marT="0" marB="0">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3.6 </a:t>
                      </a:r>
                      <a:endParaRPr lang="en-US" sz="1400" dirty="0">
                        <a:latin typeface="Times New Roman" panose="02020603050405020304" pitchFamily="18" charset="0"/>
                        <a:ea typeface="Times New Roman"/>
                      </a:endParaRPr>
                    </a:p>
                  </a:txBody>
                  <a:tcPr marL="25400" marR="25400" marT="0" marB="0">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2.0</a:t>
                      </a:r>
                      <a:endParaRPr lang="en-US" sz="1400" dirty="0">
                        <a:latin typeface="Times New Roman" panose="02020603050405020304" pitchFamily="18" charset="0"/>
                        <a:ea typeface="Times New Roman"/>
                      </a:endParaRPr>
                    </a:p>
                  </a:txBody>
                  <a:tcPr marL="25400" marR="25400" marT="0" marB="0">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0.71</a:t>
                      </a:r>
                      <a:endParaRPr lang="en-US" sz="1400" dirty="0">
                        <a:latin typeface="Times New Roman" panose="02020603050405020304" pitchFamily="18" charset="0"/>
                        <a:ea typeface="Times New Roman"/>
                      </a:endParaRPr>
                    </a:p>
                  </a:txBody>
                  <a:tcPr marL="25400" marR="25400" marT="0" marB="0">
                    <a:lnB w="12700" cap="flat" cmpd="sng" algn="ctr">
                      <a:solidFill>
                        <a:schemeClr val="tx1"/>
                      </a:solidFill>
                      <a:prstDash val="solid"/>
                      <a:round/>
                      <a:headEnd type="none" w="med" len="med"/>
                      <a:tailEnd type="none" w="med" len="med"/>
                    </a:lnB>
                  </a:tcPr>
                </a:tc>
              </a:tr>
              <a:tr h="385769">
                <a:tc>
                  <a:txBody>
                    <a:bodyPr/>
                    <a:lstStyle/>
                    <a:p>
                      <a:pPr marL="0" marR="0" algn="ctr">
                        <a:lnSpc>
                          <a:spcPct val="150000"/>
                        </a:lnSpc>
                        <a:spcBef>
                          <a:spcPts val="0"/>
                        </a:spcBef>
                        <a:spcAft>
                          <a:spcPts val="0"/>
                        </a:spcAft>
                      </a:pPr>
                      <a:r>
                        <a:rPr lang="en-US" sz="1800" dirty="0" smtClean="0">
                          <a:latin typeface="Times New Roman" panose="02020603050405020304" pitchFamily="18" charset="0"/>
                        </a:rPr>
                        <a:t>Total</a:t>
                      </a:r>
                      <a:endParaRPr lang="en-US" sz="1800" b="0" dirty="0">
                        <a:latin typeface="Times New Roman" panose="02020603050405020304" pitchFamily="18" charset="0"/>
                        <a:ea typeface="Times New Roman"/>
                      </a:endParaRPr>
                    </a:p>
                  </a:txBody>
                  <a:tcPr marL="25400" marR="25400" marT="0" marB="0">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endParaRPr lang="en-US" sz="1800" b="0" dirty="0">
                        <a:latin typeface="Times New Roman" panose="02020603050405020304" pitchFamily="18" charset="0"/>
                        <a:ea typeface="Times New Roman"/>
                      </a:endParaRPr>
                    </a:p>
                  </a:txBody>
                  <a:tcPr marL="25400" marR="25400" marT="0" marB="0">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rPr>
                        <a:t>7.0</a:t>
                      </a:r>
                      <a:endParaRPr lang="en-US" sz="1800" b="0" dirty="0">
                        <a:latin typeface="Times New Roman" panose="02020603050405020304" pitchFamily="18" charset="0"/>
                        <a:ea typeface="Times New Roman"/>
                      </a:endParaRPr>
                    </a:p>
                  </a:txBody>
                  <a:tcPr marL="25400" marR="25400" marT="0" marB="0">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rPr>
                        <a:t>2.49</a:t>
                      </a:r>
                      <a:endParaRPr lang="en-US" sz="1800" b="0" dirty="0">
                        <a:latin typeface="Times New Roman" panose="02020603050405020304" pitchFamily="18" charset="0"/>
                        <a:ea typeface="Times New Roman"/>
                      </a:endParaRPr>
                    </a:p>
                  </a:txBody>
                  <a:tcPr marL="25400" marR="25400" marT="0" marB="0">
                    <a:lnT w="12700" cap="flat" cmpd="sng" algn="ctr">
                      <a:solidFill>
                        <a:schemeClr val="tx1"/>
                      </a:solidFill>
                      <a:prstDash val="solid"/>
                      <a:round/>
                      <a:headEnd type="none" w="med" len="med"/>
                      <a:tailEnd type="none" w="med" len="med"/>
                    </a:lnT>
                  </a:tcPr>
                </a:tc>
              </a:tr>
            </a:tbl>
          </a:graphicData>
        </a:graphic>
      </p:graphicFrame>
      <p:graphicFrame>
        <p:nvGraphicFramePr>
          <p:cNvPr id="8" name="Table 5"/>
          <p:cNvGraphicFramePr>
            <a:graphicFrameLocks noGrp="1"/>
          </p:cNvGraphicFramePr>
          <p:nvPr>
            <p:extLst>
              <p:ext uri="{D42A27DB-BD31-4B8C-83A1-F6EECF244321}">
                <p14:modId xmlns:p14="http://schemas.microsoft.com/office/powerpoint/2010/main" val="476223853"/>
              </p:ext>
            </p:extLst>
          </p:nvPr>
        </p:nvGraphicFramePr>
        <p:xfrm>
          <a:off x="766780" y="3161067"/>
          <a:ext cx="7605856" cy="2772412"/>
        </p:xfrm>
        <a:graphic>
          <a:graphicData uri="http://schemas.openxmlformats.org/drawingml/2006/table">
            <a:tbl>
              <a:tblPr>
                <a:tableStyleId>{35758FB7-9AC5-4552-8A53-C91805E547FA}</a:tableStyleId>
              </a:tblPr>
              <a:tblGrid>
                <a:gridCol w="4176043"/>
                <a:gridCol w="1753414"/>
                <a:gridCol w="1676399"/>
              </a:tblGrid>
              <a:tr h="134403">
                <a:tc>
                  <a:txBody>
                    <a:bodyPr/>
                    <a:lstStyle/>
                    <a:p>
                      <a:pPr marL="0" marR="0" algn="ctr">
                        <a:lnSpc>
                          <a:spcPct val="150000"/>
                        </a:lnSpc>
                        <a:spcBef>
                          <a:spcPts val="0"/>
                        </a:spcBef>
                        <a:spcAft>
                          <a:spcPts val="0"/>
                        </a:spcAft>
                      </a:pPr>
                      <a:endParaRPr lang="ru-RU" sz="1800" dirty="0">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dirty="0" smtClean="0">
                          <a:latin typeface="Times New Roman" panose="02020603050405020304" pitchFamily="18" charset="0"/>
                          <a:cs typeface="Times New Roman" panose="02020603050405020304" pitchFamily="18" charset="0"/>
                          <a:sym typeface="Symbol"/>
                        </a:rPr>
                        <a:t></a:t>
                      </a:r>
                      <a:r>
                        <a:rPr lang="en-US" sz="1800" baseline="-25000" dirty="0" smtClean="0">
                          <a:latin typeface="Times New Roman" panose="02020603050405020304" pitchFamily="18" charset="0"/>
                          <a:cs typeface="Times New Roman" panose="02020603050405020304" pitchFamily="18" charset="0"/>
                          <a:sym typeface="Symbol"/>
                        </a:rPr>
                        <a:t>E</a:t>
                      </a:r>
                      <a:r>
                        <a:rPr lang="en-US" sz="1800" dirty="0" smtClean="0">
                          <a:latin typeface="Times New Roman" panose="02020603050405020304" pitchFamily="18" charset="0"/>
                          <a:cs typeface="Times New Roman" panose="02020603050405020304" pitchFamily="18" charset="0"/>
                          <a:sym typeface="Symbol"/>
                        </a:rPr>
                        <a:t>/E</a:t>
                      </a:r>
                      <a:r>
                        <a:rPr lang="ru-RU" sz="1800" dirty="0" smtClean="0">
                          <a:latin typeface="Times New Roman" panose="02020603050405020304" pitchFamily="18" charset="0"/>
                          <a:cs typeface="Times New Roman" panose="02020603050405020304" pitchFamily="18" charset="0"/>
                        </a:rPr>
                        <a:t>=1.5%</a:t>
                      </a:r>
                      <a:endParaRPr lang="en-US" sz="1800" dirty="0" smtClean="0">
                        <a:solidFill>
                          <a:srgbClr val="261FD5"/>
                        </a:solidFill>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dirty="0" smtClean="0">
                          <a:latin typeface="Times New Roman" panose="02020603050405020304" pitchFamily="18" charset="0"/>
                          <a:cs typeface="Times New Roman" panose="02020603050405020304" pitchFamily="18" charset="0"/>
                          <a:sym typeface="Symbol"/>
                        </a:rPr>
                        <a:t></a:t>
                      </a:r>
                      <a:r>
                        <a:rPr lang="en-US" sz="1800" baseline="-25000" dirty="0" smtClean="0">
                          <a:latin typeface="Times New Roman" panose="02020603050405020304" pitchFamily="18" charset="0"/>
                          <a:cs typeface="Times New Roman" panose="02020603050405020304" pitchFamily="18" charset="0"/>
                          <a:sym typeface="Symbol"/>
                        </a:rPr>
                        <a:t>E</a:t>
                      </a:r>
                      <a:r>
                        <a:rPr lang="en-US" sz="1800" dirty="0" smtClean="0">
                          <a:latin typeface="Times New Roman" panose="02020603050405020304" pitchFamily="18" charset="0"/>
                          <a:cs typeface="Times New Roman" panose="02020603050405020304" pitchFamily="18" charset="0"/>
                          <a:sym typeface="Symbol"/>
                        </a:rPr>
                        <a:t>/E</a:t>
                      </a:r>
                      <a:r>
                        <a:rPr lang="ru-RU" sz="1800" dirty="0" smtClean="0">
                          <a:latin typeface="Times New Roman" panose="02020603050405020304" pitchFamily="18" charset="0"/>
                          <a:cs typeface="Times New Roman" panose="02020603050405020304" pitchFamily="18" charset="0"/>
                        </a:rPr>
                        <a:t>=</a:t>
                      </a:r>
                      <a:r>
                        <a:rPr lang="en-US" sz="1800" dirty="0" smtClean="0">
                          <a:latin typeface="Times New Roman" panose="02020603050405020304" pitchFamily="18" charset="0"/>
                          <a:cs typeface="Times New Roman" panose="02020603050405020304" pitchFamily="18" charset="0"/>
                        </a:rPr>
                        <a:t>2</a:t>
                      </a:r>
                      <a:r>
                        <a:rPr lang="ru-RU" sz="1800" dirty="0" smtClean="0">
                          <a:latin typeface="Times New Roman" panose="02020603050405020304" pitchFamily="18" charset="0"/>
                          <a:cs typeface="Times New Roman" panose="02020603050405020304" pitchFamily="18" charset="0"/>
                        </a:rPr>
                        <a:t>.5%</a:t>
                      </a:r>
                      <a:endParaRPr lang="en-US" sz="1800" dirty="0" smtClean="0">
                        <a:solidFill>
                          <a:srgbClr val="261FD5"/>
                        </a:solidFill>
                        <a:latin typeface="Times New Roman" panose="02020603050405020304" pitchFamily="18" charset="0"/>
                        <a:ea typeface="Times New Roman"/>
                        <a:cs typeface="Times New Roman" panose="02020603050405020304" pitchFamily="18" charset="0"/>
                      </a:endParaRPr>
                    </a:p>
                  </a:txBody>
                  <a:tcPr marL="25400" marR="25400" marT="0" marB="0"/>
                </a:tc>
              </a:tr>
              <a:tr h="262255">
                <a:tc>
                  <a:txBody>
                    <a:bodyPr/>
                    <a:lstStyle/>
                    <a:p>
                      <a:pPr marL="0" marR="0" algn="ctr">
                        <a:lnSpc>
                          <a:spcPct val="150000"/>
                        </a:lnSpc>
                        <a:spcBef>
                          <a:spcPts val="0"/>
                        </a:spcBef>
                        <a:spcAft>
                          <a:spcPts val="0"/>
                        </a:spcAft>
                      </a:pPr>
                      <a:r>
                        <a:rPr lang="en-US" sz="1800" spc="-30" dirty="0" smtClean="0">
                          <a:latin typeface="Times New Roman" panose="02020603050405020304" pitchFamily="18" charset="0"/>
                          <a:cs typeface="Times New Roman" panose="02020603050405020304" pitchFamily="18" charset="0"/>
                        </a:rPr>
                        <a:t>Signal (Br=10</a:t>
                      </a:r>
                      <a:r>
                        <a:rPr lang="en-US" sz="1800" spc="-30" baseline="30000" dirty="0" smtClean="0">
                          <a:latin typeface="Times New Roman" panose="02020603050405020304" pitchFamily="18" charset="0"/>
                          <a:cs typeface="Times New Roman" panose="02020603050405020304" pitchFamily="18" charset="0"/>
                        </a:rPr>
                        <a:t>-9</a:t>
                      </a:r>
                      <a:r>
                        <a:rPr lang="en-US" sz="1800" spc="-3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cs typeface="Times New Roman" panose="02020603050405020304" pitchFamily="18" charset="0"/>
                        </a:rPr>
                        <a:t>17</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cs typeface="Times New Roman" panose="02020603050405020304" pitchFamily="18" charset="0"/>
                        </a:rPr>
                        <a:t>15</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r>
              <a:tr h="265430">
                <a:tc>
                  <a:txBody>
                    <a:bodyPr/>
                    <a:lstStyle/>
                    <a:p>
                      <a:pPr marL="0" marR="0" algn="ctr">
                        <a:lnSpc>
                          <a:spcPct val="150000"/>
                        </a:lnSpc>
                        <a:spcBef>
                          <a:spcPts val="0"/>
                        </a:spcBef>
                        <a:spcAft>
                          <a:spcPts val="0"/>
                        </a:spcAft>
                      </a:pPr>
                      <a:r>
                        <a:rPr lang="en-US" sz="1800" spc="-25" dirty="0" err="1" smtClean="0">
                          <a:latin typeface="Times New Roman" panose="02020603050405020304" pitchFamily="18" charset="0"/>
                          <a:cs typeface="Times New Roman" panose="02020603050405020304" pitchFamily="18" charset="0"/>
                        </a:rPr>
                        <a:t>Muon</a:t>
                      </a:r>
                      <a:r>
                        <a:rPr lang="en-US" sz="1800" spc="-25" baseline="0" dirty="0" smtClean="0">
                          <a:latin typeface="Times New Roman" panose="02020603050405020304" pitchFamily="18" charset="0"/>
                          <a:cs typeface="Times New Roman" panose="02020603050405020304" pitchFamily="18" charset="0"/>
                        </a:rPr>
                        <a:t> background</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cs typeface="Times New Roman" panose="02020603050405020304" pitchFamily="18" charset="0"/>
                        </a:rPr>
                        <a:t>7 </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cs typeface="Times New Roman" panose="02020603050405020304" pitchFamily="18" charset="0"/>
                        </a:rPr>
                        <a:t>11 </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r>
              <a:tr h="265430">
                <a:tc>
                  <a:txBody>
                    <a:bodyPr/>
                    <a:lstStyle/>
                    <a:p>
                      <a:pPr marL="0" marR="0" algn="ctr">
                        <a:lnSpc>
                          <a:spcPct val="150000"/>
                        </a:lnSpc>
                        <a:spcBef>
                          <a:spcPts val="0"/>
                        </a:spcBef>
                        <a:spcAft>
                          <a:spcPts val="0"/>
                        </a:spcAft>
                      </a:pPr>
                      <a:r>
                        <a:rPr lang="en-US" sz="1800" spc="-25" dirty="0" err="1" smtClean="0">
                          <a:latin typeface="Times New Roman" panose="02020603050405020304" pitchFamily="18" charset="0"/>
                          <a:cs typeface="Times New Roman" panose="02020603050405020304" pitchFamily="18" charset="0"/>
                        </a:rPr>
                        <a:t>Pion</a:t>
                      </a:r>
                      <a:r>
                        <a:rPr lang="en-US" sz="1800" spc="-25" baseline="0" dirty="0" smtClean="0">
                          <a:latin typeface="Times New Roman" panose="02020603050405020304" pitchFamily="18" charset="0"/>
                          <a:cs typeface="Times New Roman" panose="02020603050405020304" pitchFamily="18" charset="0"/>
                        </a:rPr>
                        <a:t> background</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cs typeface="Times New Roman" panose="02020603050405020304" pitchFamily="18" charset="0"/>
                        </a:rPr>
                        <a:t>83</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cs typeface="Times New Roman" panose="02020603050405020304" pitchFamily="18" charset="0"/>
                        </a:rPr>
                        <a:t>271</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r>
              <a:tr h="478420">
                <a:tc>
                  <a:txBody>
                    <a:bodyPr/>
                    <a:lstStyle/>
                    <a:p>
                      <a:pPr marL="0" marR="0" algn="ctr">
                        <a:lnSpc>
                          <a:spcPct val="150000"/>
                        </a:lnSpc>
                        <a:spcBef>
                          <a:spcPts val="0"/>
                        </a:spcBef>
                        <a:spcAft>
                          <a:spcPts val="0"/>
                        </a:spcAft>
                      </a:pPr>
                      <a:r>
                        <a:rPr lang="en-US" sz="1800" dirty="0" smtClean="0">
                          <a:solidFill>
                            <a:srgbClr val="261FD5"/>
                          </a:solidFill>
                          <a:latin typeface="Times New Roman" panose="02020603050405020304" pitchFamily="18" charset="0"/>
                          <a:cs typeface="Times New Roman" panose="02020603050405020304" pitchFamily="18" charset="0"/>
                        </a:rPr>
                        <a:t>Expected</a:t>
                      </a:r>
                      <a:r>
                        <a:rPr lang="en-US" sz="1800" baseline="0" dirty="0" smtClean="0">
                          <a:solidFill>
                            <a:srgbClr val="261FD5"/>
                          </a:solidFill>
                          <a:latin typeface="Times New Roman" panose="02020603050405020304" pitchFamily="18" charset="0"/>
                          <a:cs typeface="Times New Roman" panose="02020603050405020304" pitchFamily="18" charset="0"/>
                        </a:rPr>
                        <a:t> 90% CL upper limit for Br</a:t>
                      </a:r>
                      <a:endParaRPr lang="en-US" sz="1800" dirty="0">
                        <a:solidFill>
                          <a:srgbClr val="261FD5"/>
                        </a:solidFill>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algn="ctr">
                        <a:lnSpc>
                          <a:spcPct val="150000"/>
                        </a:lnSpc>
                        <a:spcBef>
                          <a:spcPts val="0"/>
                        </a:spcBef>
                        <a:spcAft>
                          <a:spcPts val="0"/>
                        </a:spcAft>
                      </a:pPr>
                      <a:r>
                        <a:rPr lang="en-US" sz="1800" dirty="0" smtClean="0">
                          <a:solidFill>
                            <a:srgbClr val="261FD5"/>
                          </a:solidFill>
                          <a:latin typeface="Times New Roman" panose="02020603050405020304" pitchFamily="18" charset="0"/>
                          <a:cs typeface="Times New Roman" panose="02020603050405020304" pitchFamily="18" charset="0"/>
                        </a:rPr>
                        <a:t>1.1</a:t>
                      </a:r>
                      <a:r>
                        <a:rPr lang="ru-RU" sz="1800" dirty="0" smtClean="0">
                          <a:solidFill>
                            <a:srgbClr val="261FD5"/>
                          </a:solidFill>
                          <a:latin typeface="Times New Roman" panose="02020603050405020304" pitchFamily="18" charset="0"/>
                          <a:cs typeface="Times New Roman" panose="02020603050405020304" pitchFamily="18" charset="0"/>
                        </a:rPr>
                        <a:t>×10</a:t>
                      </a:r>
                      <a:r>
                        <a:rPr lang="en-US" sz="1800" baseline="30000" dirty="0" smtClean="0">
                          <a:solidFill>
                            <a:srgbClr val="261FD5"/>
                          </a:solidFill>
                          <a:latin typeface="Times New Roman" panose="02020603050405020304" pitchFamily="18" charset="0"/>
                          <a:cs typeface="Times New Roman" panose="02020603050405020304" pitchFamily="18" charset="0"/>
                        </a:rPr>
                        <a:t>-9</a:t>
                      </a:r>
                      <a:endParaRPr lang="en-US" sz="1800" dirty="0">
                        <a:solidFill>
                          <a:srgbClr val="261FD5"/>
                        </a:solidFill>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dirty="0" smtClean="0">
                          <a:solidFill>
                            <a:srgbClr val="261FD5"/>
                          </a:solidFill>
                          <a:latin typeface="Times New Roman" panose="02020603050405020304" pitchFamily="18" charset="0"/>
                          <a:cs typeface="Times New Roman" panose="02020603050405020304" pitchFamily="18" charset="0"/>
                        </a:rPr>
                        <a:t>3.0</a:t>
                      </a:r>
                      <a:r>
                        <a:rPr lang="ru-RU" sz="1800" dirty="0" smtClean="0">
                          <a:solidFill>
                            <a:srgbClr val="261FD5"/>
                          </a:solidFill>
                          <a:latin typeface="Times New Roman" panose="02020603050405020304" pitchFamily="18" charset="0"/>
                          <a:cs typeface="Times New Roman" panose="02020603050405020304" pitchFamily="18" charset="0"/>
                        </a:rPr>
                        <a:t>×10</a:t>
                      </a:r>
                      <a:r>
                        <a:rPr lang="en-US" sz="1800" baseline="30000" dirty="0" smtClean="0">
                          <a:solidFill>
                            <a:srgbClr val="261FD5"/>
                          </a:solidFill>
                          <a:latin typeface="Times New Roman" panose="02020603050405020304" pitchFamily="18" charset="0"/>
                          <a:cs typeface="Times New Roman" panose="02020603050405020304" pitchFamily="18" charset="0"/>
                        </a:rPr>
                        <a:t>-9</a:t>
                      </a:r>
                      <a:endParaRPr lang="en-US" sz="1800" dirty="0" smtClean="0">
                        <a:solidFill>
                          <a:srgbClr val="261FD5"/>
                        </a:solidFill>
                        <a:latin typeface="Times New Roman" panose="02020603050405020304" pitchFamily="18" charset="0"/>
                        <a:ea typeface="Times New Roman"/>
                        <a:cs typeface="Times New Roman" panose="02020603050405020304" pitchFamily="18" charset="0"/>
                      </a:endParaRPr>
                    </a:p>
                  </a:txBody>
                  <a:tcPr marL="25400" marR="25400" marT="0" marB="0"/>
                </a:tc>
              </a:tr>
              <a:tr h="6480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rgbClr val="C00000"/>
                          </a:solidFill>
                          <a:latin typeface="Times New Roman" panose="02020603050405020304" pitchFamily="18" charset="0"/>
                          <a:cs typeface="Times New Roman" panose="02020603050405020304" pitchFamily="18" charset="0"/>
                        </a:rPr>
                        <a:t>Expected</a:t>
                      </a:r>
                      <a:r>
                        <a:rPr lang="en-US" sz="1800" baseline="0" dirty="0" smtClean="0">
                          <a:solidFill>
                            <a:srgbClr val="C00000"/>
                          </a:solidFill>
                          <a:latin typeface="Times New Roman" panose="02020603050405020304" pitchFamily="18" charset="0"/>
                          <a:cs typeface="Times New Roman" panose="02020603050405020304" pitchFamily="18" charset="0"/>
                        </a:rPr>
                        <a:t> 90% CL upper limit for Br </a:t>
                      </a:r>
                      <a:r>
                        <a:rPr lang="en-US" sz="1800" dirty="0" smtClean="0">
                          <a:solidFill>
                            <a:srgbClr val="C00000"/>
                          </a:solidFill>
                          <a:latin typeface="Times New Roman" panose="02020603050405020304" pitchFamily="18" charset="0"/>
                          <a:cs typeface="Times New Roman" panose="02020603050405020304" pitchFamily="18" charset="0"/>
                        </a:rPr>
                        <a:t>with </a:t>
                      </a:r>
                      <a:r>
                        <a:rPr lang="en-US" sz="1800" dirty="0" err="1" smtClean="0">
                          <a:solidFill>
                            <a:srgbClr val="C00000"/>
                          </a:solidFill>
                          <a:latin typeface="Times New Roman" panose="02020603050405020304" pitchFamily="18" charset="0"/>
                          <a:cs typeface="Times New Roman" panose="02020603050405020304" pitchFamily="18" charset="0"/>
                        </a:rPr>
                        <a:t>pion</a:t>
                      </a:r>
                      <a:r>
                        <a:rPr lang="en-US" sz="1800" dirty="0" smtClean="0">
                          <a:solidFill>
                            <a:srgbClr val="C00000"/>
                          </a:solidFill>
                          <a:latin typeface="Times New Roman" panose="02020603050405020304" pitchFamily="18" charset="0"/>
                          <a:cs typeface="Times New Roman" panose="02020603050405020304" pitchFamily="18" charset="0"/>
                        </a:rPr>
                        <a:t> suppression by a factor of 30</a:t>
                      </a:r>
                      <a:endParaRPr lang="en-US" sz="1800" dirty="0">
                        <a:solidFill>
                          <a:srgbClr val="C00000"/>
                        </a:solidFill>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dirty="0" smtClean="0">
                          <a:solidFill>
                            <a:srgbClr val="C00000"/>
                          </a:solidFill>
                          <a:latin typeface="Times New Roman" panose="02020603050405020304" pitchFamily="18" charset="0"/>
                          <a:cs typeface="Times New Roman" panose="02020603050405020304" pitchFamily="18" charset="0"/>
                        </a:rPr>
                        <a:t>3.3</a:t>
                      </a:r>
                      <a:r>
                        <a:rPr lang="ru-RU" sz="1800" dirty="0" smtClean="0">
                          <a:solidFill>
                            <a:srgbClr val="C00000"/>
                          </a:solidFill>
                          <a:latin typeface="Times New Roman" panose="02020603050405020304" pitchFamily="18" charset="0"/>
                          <a:cs typeface="Times New Roman" panose="02020603050405020304" pitchFamily="18" charset="0"/>
                        </a:rPr>
                        <a:t>×10</a:t>
                      </a:r>
                      <a:r>
                        <a:rPr lang="en-US" sz="1800" baseline="30000" dirty="0" smtClean="0">
                          <a:solidFill>
                            <a:srgbClr val="C00000"/>
                          </a:solidFill>
                          <a:latin typeface="Times New Roman" panose="02020603050405020304" pitchFamily="18" charset="0"/>
                          <a:cs typeface="Times New Roman" panose="02020603050405020304" pitchFamily="18" charset="0"/>
                        </a:rPr>
                        <a:t>-10</a:t>
                      </a:r>
                      <a:endParaRPr lang="en-US" sz="1800" dirty="0" smtClean="0">
                        <a:solidFill>
                          <a:srgbClr val="C00000"/>
                        </a:solidFill>
                        <a:latin typeface="Times New Roman" panose="02020603050405020304" pitchFamily="18" charset="0"/>
                        <a:cs typeface="Times New Roman" panose="02020603050405020304" pitchFamily="18" charset="0"/>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dirty="0" smtClean="0">
                          <a:solidFill>
                            <a:srgbClr val="C00000"/>
                          </a:solidFill>
                          <a:latin typeface="Times New Roman" panose="02020603050405020304" pitchFamily="18" charset="0"/>
                          <a:cs typeface="Times New Roman" panose="02020603050405020304" pitchFamily="18" charset="0"/>
                        </a:rPr>
                        <a:t>5.1</a:t>
                      </a:r>
                      <a:r>
                        <a:rPr lang="ru-RU" sz="1800" dirty="0" smtClean="0">
                          <a:solidFill>
                            <a:srgbClr val="C00000"/>
                          </a:solidFill>
                          <a:latin typeface="Times New Roman" panose="02020603050405020304" pitchFamily="18" charset="0"/>
                          <a:cs typeface="Times New Roman" panose="02020603050405020304" pitchFamily="18" charset="0"/>
                        </a:rPr>
                        <a:t>×10</a:t>
                      </a:r>
                      <a:r>
                        <a:rPr lang="en-US" sz="1800" baseline="30000" dirty="0" smtClean="0">
                          <a:solidFill>
                            <a:srgbClr val="C00000"/>
                          </a:solidFill>
                          <a:latin typeface="Times New Roman" panose="02020603050405020304" pitchFamily="18" charset="0"/>
                          <a:cs typeface="Times New Roman" panose="02020603050405020304" pitchFamily="18" charset="0"/>
                        </a:rPr>
                        <a:t>-10</a:t>
                      </a:r>
                      <a:endParaRPr lang="en-US" sz="1800" dirty="0" smtClean="0">
                        <a:solidFill>
                          <a:srgbClr val="C00000"/>
                        </a:solidFill>
                        <a:latin typeface="Times New Roman" panose="02020603050405020304" pitchFamily="18" charset="0"/>
                        <a:cs typeface="Times New Roman" panose="02020603050405020304" pitchFamily="18" charset="0"/>
                      </a:endParaRPr>
                    </a:p>
                  </a:txBody>
                  <a:tcPr marL="25400" marR="25400" marT="0" marB="0"/>
                </a:tc>
              </a:tr>
            </a:tbl>
          </a:graphicData>
        </a:graphic>
      </p:graphicFrame>
      <p:sp>
        <p:nvSpPr>
          <p:cNvPr id="9" name="矩形 8"/>
          <p:cNvSpPr/>
          <p:nvPr/>
        </p:nvSpPr>
        <p:spPr>
          <a:xfrm>
            <a:off x="2839060" y="5963179"/>
            <a:ext cx="5846618" cy="348813"/>
          </a:xfrm>
          <a:prstGeom prst="rect">
            <a:avLst/>
          </a:prstGeom>
        </p:spPr>
        <p:txBody>
          <a:bodyPr wrap="square">
            <a:spAutoFit/>
          </a:bodyPr>
          <a:lstStyle/>
          <a:p>
            <a:pPr marL="144000">
              <a:lnSpc>
                <a:spcPts val="1960"/>
              </a:lnSpc>
              <a:defRPr/>
            </a:pPr>
            <a:r>
              <a:rPr lang="en-US" altLang="zh-CN" dirty="0" smtClean="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Supper-B Expected  </a:t>
            </a:r>
            <a:r>
              <a:rPr lang="en-US" altLang="zh-CN" dirty="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limit : 3x10</a:t>
            </a:r>
            <a:r>
              <a:rPr lang="en-US" altLang="zh-CN" baseline="30000" dirty="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-9</a:t>
            </a:r>
            <a:r>
              <a:rPr lang="en-US" altLang="zh-CN" dirty="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@75ab</a:t>
            </a:r>
            <a:r>
              <a:rPr lang="en-US" altLang="zh-CN" baseline="30000" dirty="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-1  </a:t>
            </a:r>
            <a:r>
              <a:rPr lang="en-US" altLang="zh-CN" dirty="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(710</a:t>
            </a:r>
            <a:r>
              <a:rPr lang="en-US" altLang="zh-CN" baseline="30000" dirty="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10</a:t>
            </a:r>
            <a:r>
              <a:rPr lang="en-US" altLang="zh-CN" dirty="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 -pairs)</a:t>
            </a:r>
          </a:p>
        </p:txBody>
      </p:sp>
      <p:sp>
        <p:nvSpPr>
          <p:cNvPr id="3" name="椭圆 2"/>
          <p:cNvSpPr/>
          <p:nvPr/>
        </p:nvSpPr>
        <p:spPr>
          <a:xfrm>
            <a:off x="2207739" y="2423030"/>
            <a:ext cx="1659924" cy="38944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Content Placeholder 2"/>
          <p:cNvSpPr>
            <a:spLocks noGrp="1"/>
          </p:cNvSpPr>
          <p:nvPr>
            <p:ph idx="1"/>
          </p:nvPr>
        </p:nvSpPr>
        <p:spPr>
          <a:xfrm>
            <a:off x="4117982" y="1112662"/>
            <a:ext cx="5045676" cy="1433938"/>
          </a:xfrm>
        </p:spPr>
        <p:txBody>
          <a:bodyPr>
            <a:normAutofit fontScale="92500"/>
          </a:bodyPr>
          <a:lstStyle/>
          <a:p>
            <a:pPr>
              <a:lnSpc>
                <a:spcPts val="2260"/>
              </a:lnSpc>
              <a:buFont typeface="Wingdings" panose="05000000000000000000" pitchFamily="2" charset="2"/>
              <a:buChar char="p"/>
            </a:pPr>
            <a:r>
              <a:rPr lang="en-US" sz="1800" b="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 decays, direct (</a:t>
            </a:r>
            <a:r>
              <a:rPr lang="en-US" sz="1800" b="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0</a:t>
            </a:r>
            <a:r>
              <a:rPr lang="en-US" sz="1800" b="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baseline="-25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  and combinatorial </a:t>
            </a:r>
          </a:p>
          <a:p>
            <a:pPr>
              <a:lnSpc>
                <a:spcPts val="2260"/>
              </a:lnSpc>
              <a:buFont typeface="Wingdings" panose="05000000000000000000" pitchFamily="2" charset="2"/>
              <a:buChar char="p"/>
            </a:pP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QED processes: </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 </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 </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p>
          <a:p>
            <a:pPr>
              <a:lnSpc>
                <a:spcPts val="2260"/>
              </a:lnSpc>
              <a:buFont typeface="Wingdings" panose="05000000000000000000" pitchFamily="2" charset="2"/>
              <a:buChar char="p"/>
            </a:pP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Continuum hadron production  </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 </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qq</a:t>
            </a:r>
            <a:endPar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endParaRPr>
          </a:p>
          <a:p>
            <a:pPr>
              <a:lnSpc>
                <a:spcPts val="2260"/>
              </a:lnSpc>
              <a:buFont typeface="Wingdings" panose="05000000000000000000" pitchFamily="2" charset="2"/>
              <a:buChar char="p"/>
            </a:pP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(2S) and D-meson decays</a:t>
            </a:r>
          </a:p>
        </p:txBody>
      </p:sp>
      <p:sp>
        <p:nvSpPr>
          <p:cNvPr id="13" name="TextBox 6"/>
          <p:cNvSpPr txBox="1"/>
          <p:nvPr/>
        </p:nvSpPr>
        <p:spPr>
          <a:xfrm>
            <a:off x="5119254" y="809747"/>
            <a:ext cx="2867891" cy="400110"/>
          </a:xfrm>
          <a:prstGeom prst="rect">
            <a:avLst/>
          </a:prstGeom>
          <a:noFill/>
        </p:spPr>
        <p:txBody>
          <a:bodyPr wrap="square" rtlCol="0">
            <a:spAutoFit/>
          </a:bodyPr>
          <a:lstStyle/>
          <a:p>
            <a:pPr algn="ctr"/>
            <a:r>
              <a:rPr lang="en-US" altLang="zh-CN" sz="2000" b="1" dirty="0" smtClean="0">
                <a:solidFill>
                  <a:srgbClr val="FF0000"/>
                </a:solidFill>
                <a:latin typeface="Times New Roman" panose="02020603050405020304" pitchFamily="18" charset="0"/>
                <a:cs typeface="Times New Roman" panose="02020603050405020304" pitchFamily="18" charset="0"/>
              </a:rPr>
              <a:t>Dominant background</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93148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6324" y="894459"/>
            <a:ext cx="8990172" cy="5846909"/>
          </a:xfrm>
          <a:prstGeom prst="rect">
            <a:avLst/>
          </a:prstGeom>
        </p:spPr>
      </p:pic>
      <p:sp>
        <p:nvSpPr>
          <p:cNvPr id="4" name="Text Box 20"/>
          <p:cNvSpPr txBox="1">
            <a:spLocks noChangeArrowheads="1"/>
          </p:cNvSpPr>
          <p:nvPr/>
        </p:nvSpPr>
        <p:spPr bwMode="auto">
          <a:xfrm>
            <a:off x="6084168" y="5189130"/>
            <a:ext cx="865996" cy="400110"/>
          </a:xfrm>
          <a:prstGeom prst="rect">
            <a:avLst/>
          </a:prstGeom>
          <a:noFill/>
          <a:ln w="9525">
            <a:noFill/>
            <a:miter lim="800000"/>
            <a:headEnd/>
            <a:tailEnd/>
          </a:ln>
        </p:spPr>
        <p:txBody>
          <a:bodyPr wrap="square">
            <a:spAutoFit/>
          </a:bodyPr>
          <a:lstStyle/>
          <a:p>
            <a:pPr algn="ctr">
              <a:spcAft>
                <a:spcPts val="600"/>
              </a:spcAft>
            </a:pPr>
            <a:r>
              <a:rPr lang="en-US" altLang="zh-CN" b="1" dirty="0" err="1" smtClean="0">
                <a:solidFill>
                  <a:srgbClr val="00B050"/>
                </a:solidFill>
                <a:latin typeface="Arial Narrow" pitchFamily="34" charset="0"/>
              </a:rPr>
              <a:t>BRing</a:t>
            </a:r>
            <a:r>
              <a:rPr lang="en-US" altLang="zh-CN" sz="2000" b="1" dirty="0" smtClean="0">
                <a:solidFill>
                  <a:srgbClr val="00B050"/>
                </a:solidFill>
                <a:latin typeface="Arial Narrow" pitchFamily="34" charset="0"/>
              </a:rPr>
              <a:t> </a:t>
            </a:r>
          </a:p>
        </p:txBody>
      </p:sp>
      <p:sp>
        <p:nvSpPr>
          <p:cNvPr id="6" name="TextBox 10"/>
          <p:cNvSpPr txBox="1"/>
          <p:nvPr/>
        </p:nvSpPr>
        <p:spPr>
          <a:xfrm>
            <a:off x="467544" y="2052137"/>
            <a:ext cx="1393330" cy="584775"/>
          </a:xfrm>
          <a:prstGeom prst="rect">
            <a:avLst/>
          </a:prstGeom>
          <a:noFill/>
        </p:spPr>
        <p:txBody>
          <a:bodyPr wrap="none" rtlCol="0">
            <a:spAutoFit/>
          </a:bodyPr>
          <a:lstStyle/>
          <a:p>
            <a:pPr eaLnBrk="1" fontAlgn="auto" hangingPunct="1">
              <a:spcBef>
                <a:spcPts val="0"/>
              </a:spcBef>
              <a:spcAft>
                <a:spcPts val="0"/>
              </a:spcAft>
            </a:pPr>
            <a:r>
              <a:rPr kumimoji="1" lang="en-US" altLang="zh-CN" sz="3200" b="1" dirty="0" smtClean="0">
                <a:solidFill>
                  <a:srgbClr val="C00000"/>
                </a:solidFill>
                <a:latin typeface="Times New Roman" pitchFamily="18" charset="0"/>
                <a:ea typeface="黑体" pitchFamily="49" charset="-122"/>
                <a:cs typeface="Times New Roman" pitchFamily="18" charset="0"/>
              </a:rPr>
              <a:t>EicC-2</a:t>
            </a:r>
            <a:endParaRPr kumimoji="1" lang="zh-CN" altLang="en-US" sz="3200" b="1" dirty="0">
              <a:solidFill>
                <a:srgbClr val="C00000"/>
              </a:solidFill>
              <a:latin typeface="Times New Roman" pitchFamily="18" charset="0"/>
              <a:ea typeface="黑体" pitchFamily="49" charset="-122"/>
              <a:cs typeface="Times New Roman" pitchFamily="18" charset="0"/>
            </a:endParaRPr>
          </a:p>
        </p:txBody>
      </p:sp>
      <p:sp>
        <p:nvSpPr>
          <p:cNvPr id="7" name="TextBox 10"/>
          <p:cNvSpPr txBox="1"/>
          <p:nvPr/>
        </p:nvSpPr>
        <p:spPr>
          <a:xfrm>
            <a:off x="4211960" y="2545740"/>
            <a:ext cx="1294522" cy="523220"/>
          </a:xfrm>
          <a:prstGeom prst="rect">
            <a:avLst/>
          </a:prstGeom>
          <a:noFill/>
        </p:spPr>
        <p:txBody>
          <a:bodyPr wrap="none" rtlCol="0">
            <a:spAutoFit/>
          </a:bodyPr>
          <a:lstStyle/>
          <a:p>
            <a:pPr eaLnBrk="1" fontAlgn="auto" hangingPunct="1">
              <a:spcBef>
                <a:spcPts val="0"/>
              </a:spcBef>
              <a:spcAft>
                <a:spcPts val="0"/>
              </a:spcAft>
            </a:pPr>
            <a:r>
              <a:rPr kumimoji="1" lang="en-US" altLang="zh-CN" sz="2800" b="1" dirty="0" smtClean="0">
                <a:solidFill>
                  <a:srgbClr val="C00000"/>
                </a:solidFill>
                <a:latin typeface="Times New Roman" pitchFamily="18" charset="0"/>
                <a:ea typeface="黑体" pitchFamily="49" charset="-122"/>
                <a:cs typeface="Times New Roman" pitchFamily="18" charset="0"/>
              </a:rPr>
              <a:t>HIEPA</a:t>
            </a:r>
            <a:endParaRPr kumimoji="1" lang="zh-CN" altLang="en-US" sz="2800" b="1" dirty="0">
              <a:solidFill>
                <a:srgbClr val="C00000"/>
              </a:solidFill>
              <a:latin typeface="Times New Roman" pitchFamily="18" charset="0"/>
              <a:ea typeface="黑体" pitchFamily="49" charset="-122"/>
              <a:cs typeface="Times New Roman" pitchFamily="18" charset="0"/>
            </a:endParaRPr>
          </a:p>
        </p:txBody>
      </p:sp>
      <p:sp>
        <p:nvSpPr>
          <p:cNvPr id="8" name="TextBox 10"/>
          <p:cNvSpPr txBox="1"/>
          <p:nvPr/>
        </p:nvSpPr>
        <p:spPr>
          <a:xfrm rot="2725735">
            <a:off x="5303101" y="4640276"/>
            <a:ext cx="1241045" cy="523220"/>
          </a:xfrm>
          <a:prstGeom prst="rect">
            <a:avLst/>
          </a:prstGeom>
          <a:noFill/>
        </p:spPr>
        <p:txBody>
          <a:bodyPr wrap="none" rtlCol="0">
            <a:spAutoFit/>
          </a:bodyPr>
          <a:lstStyle/>
          <a:p>
            <a:pPr eaLnBrk="1" fontAlgn="auto" hangingPunct="1">
              <a:spcBef>
                <a:spcPts val="0"/>
              </a:spcBef>
              <a:spcAft>
                <a:spcPts val="0"/>
              </a:spcAft>
            </a:pPr>
            <a:r>
              <a:rPr kumimoji="1" lang="en-US" altLang="zh-CN" sz="2800" b="1" dirty="0" smtClean="0">
                <a:solidFill>
                  <a:srgbClr val="C00000"/>
                </a:solidFill>
                <a:latin typeface="Times New Roman" pitchFamily="18" charset="0"/>
                <a:ea typeface="黑体" pitchFamily="49" charset="-122"/>
                <a:cs typeface="Times New Roman" pitchFamily="18" charset="0"/>
              </a:rPr>
              <a:t>EicC-1</a:t>
            </a:r>
            <a:endParaRPr kumimoji="1" lang="zh-CN" altLang="en-US" sz="2800" b="1" dirty="0">
              <a:solidFill>
                <a:srgbClr val="C00000"/>
              </a:solidFill>
              <a:latin typeface="Times New Roman" pitchFamily="18" charset="0"/>
              <a:ea typeface="黑体" pitchFamily="49" charset="-122"/>
              <a:cs typeface="Times New Roman" pitchFamily="18" charset="0"/>
            </a:endParaRPr>
          </a:p>
        </p:txBody>
      </p:sp>
      <p:sp>
        <p:nvSpPr>
          <p:cNvPr id="10" name="Text Box 20"/>
          <p:cNvSpPr txBox="1">
            <a:spLocks noChangeArrowheads="1"/>
          </p:cNvSpPr>
          <p:nvPr/>
        </p:nvSpPr>
        <p:spPr bwMode="auto">
          <a:xfrm>
            <a:off x="566772" y="3788812"/>
            <a:ext cx="1643074" cy="400110"/>
          </a:xfrm>
          <a:prstGeom prst="rect">
            <a:avLst/>
          </a:prstGeom>
          <a:noFill/>
          <a:ln w="9525">
            <a:noFill/>
            <a:miter lim="800000"/>
            <a:headEnd/>
            <a:tailEnd/>
          </a:ln>
        </p:spPr>
        <p:txBody>
          <a:bodyPr wrap="square">
            <a:spAutoFit/>
          </a:bodyPr>
          <a:lstStyle/>
          <a:p>
            <a:pPr algn="ctr">
              <a:spcAft>
                <a:spcPts val="600"/>
              </a:spcAft>
            </a:pPr>
            <a:r>
              <a:rPr lang="en-US" altLang="zh-CN" sz="2000" b="1" dirty="0">
                <a:solidFill>
                  <a:srgbClr val="00B050"/>
                </a:solidFill>
                <a:latin typeface="Arial Narrow" pitchFamily="34" charset="0"/>
              </a:rPr>
              <a:t>p</a:t>
            </a:r>
            <a:r>
              <a:rPr lang="en-US" altLang="zh-CN" sz="2000" b="1" dirty="0" smtClean="0">
                <a:solidFill>
                  <a:srgbClr val="00B050"/>
                </a:solidFill>
                <a:latin typeface="Arial Narrow" pitchFamily="34" charset="0"/>
              </a:rPr>
              <a:t>-ring </a:t>
            </a:r>
          </a:p>
        </p:txBody>
      </p:sp>
      <p:sp>
        <p:nvSpPr>
          <p:cNvPr id="11" name="矩形 10"/>
          <p:cNvSpPr/>
          <p:nvPr/>
        </p:nvSpPr>
        <p:spPr>
          <a:xfrm>
            <a:off x="2627784" y="1772816"/>
            <a:ext cx="2016224" cy="461665"/>
          </a:xfrm>
          <a:prstGeom prst="rect">
            <a:avLst/>
          </a:prstGeom>
        </p:spPr>
        <p:txBody>
          <a:bodyPr wrap="square">
            <a:spAutoFit/>
          </a:bodyPr>
          <a:lstStyle/>
          <a:p>
            <a:pPr eaLnBrk="1" hangingPunct="1">
              <a:spcBef>
                <a:spcPts val="300"/>
              </a:spcBef>
            </a:pPr>
            <a:r>
              <a:rPr kumimoji="1" lang="zh-CN" altLang="en-US" sz="1200" b="1" dirty="0">
                <a:solidFill>
                  <a:srgbClr val="00B050"/>
                </a:solidFill>
                <a:latin typeface="Times New Roman" pitchFamily="18" charset="0"/>
                <a:ea typeface="黑体" pitchFamily="49" charset="-122"/>
                <a:cs typeface="Times New Roman" pitchFamily="18" charset="0"/>
              </a:rPr>
              <a:t>“</a:t>
            </a:r>
            <a:r>
              <a:rPr kumimoji="1" lang="en-US" altLang="zh-CN" sz="1200" b="1" dirty="0">
                <a:solidFill>
                  <a:srgbClr val="00B050"/>
                </a:solidFill>
                <a:latin typeface="Times New Roman" pitchFamily="18" charset="0"/>
                <a:ea typeface="黑体" pitchFamily="49" charset="-122"/>
                <a:cs typeface="Times New Roman" pitchFamily="18" charset="0"/>
              </a:rPr>
              <a:t>8</a:t>
            </a:r>
            <a:r>
              <a:rPr kumimoji="1" lang="zh-CN" altLang="en-US" sz="1200" b="1" dirty="0">
                <a:solidFill>
                  <a:srgbClr val="00B050"/>
                </a:solidFill>
                <a:latin typeface="Times New Roman" pitchFamily="18" charset="0"/>
                <a:ea typeface="黑体" pitchFamily="49" charset="-122"/>
                <a:cs typeface="Times New Roman" pitchFamily="18" charset="0"/>
              </a:rPr>
              <a:t>”字形电子对撞环</a:t>
            </a:r>
            <a:endParaRPr kumimoji="1" lang="en-US" altLang="zh-CN" sz="1200" b="1" dirty="0">
              <a:solidFill>
                <a:srgbClr val="00B050"/>
              </a:solidFill>
              <a:latin typeface="Times New Roman" pitchFamily="18" charset="0"/>
              <a:ea typeface="黑体" pitchFamily="49" charset="-122"/>
              <a:cs typeface="Times New Roman" pitchFamily="18" charset="0"/>
            </a:endParaRPr>
          </a:p>
          <a:p>
            <a:pPr eaLnBrk="1" hangingPunct="1"/>
            <a:r>
              <a:rPr kumimoji="1" lang="zh-CN" altLang="en-US" sz="1200" b="1" dirty="0">
                <a:solidFill>
                  <a:srgbClr val="00B050"/>
                </a:solidFill>
                <a:latin typeface="Times New Roman" pitchFamily="18" charset="0"/>
                <a:ea typeface="黑体" pitchFamily="49" charset="-122"/>
                <a:cs typeface="Times New Roman" pitchFamily="18" charset="0"/>
              </a:rPr>
              <a:t>  </a:t>
            </a:r>
            <a:r>
              <a:rPr kumimoji="1" lang="zh-CN" altLang="en-US" sz="1200" b="1" dirty="0" smtClean="0">
                <a:solidFill>
                  <a:srgbClr val="00B050"/>
                </a:solidFill>
                <a:latin typeface="Times New Roman" pitchFamily="18" charset="0"/>
                <a:ea typeface="黑体" pitchFamily="49" charset="-122"/>
                <a:cs typeface="Times New Roman" pitchFamily="18" charset="0"/>
              </a:rPr>
              <a:t>极化</a:t>
            </a:r>
            <a:r>
              <a:rPr kumimoji="1" lang="zh-CN" altLang="en-US" sz="1200" b="1" dirty="0">
                <a:solidFill>
                  <a:srgbClr val="00B050"/>
                </a:solidFill>
                <a:latin typeface="Times New Roman" pitchFamily="18" charset="0"/>
                <a:ea typeface="黑体" pitchFamily="49" charset="-122"/>
                <a:cs typeface="Times New Roman" pitchFamily="18" charset="0"/>
              </a:rPr>
              <a:t>电子</a:t>
            </a:r>
            <a:r>
              <a:rPr kumimoji="1" lang="en-US" altLang="zh-CN" sz="1200" b="1" dirty="0">
                <a:solidFill>
                  <a:srgbClr val="00B050"/>
                </a:solidFill>
                <a:latin typeface="Times New Roman" pitchFamily="18" charset="0"/>
                <a:ea typeface="黑体" pitchFamily="49" charset="-122"/>
                <a:cs typeface="Times New Roman" pitchFamily="18" charset="0"/>
              </a:rPr>
              <a:t>, </a:t>
            </a:r>
            <a:r>
              <a:rPr kumimoji="1" lang="en-US" altLang="zh-CN" sz="1200" b="1" dirty="0" smtClean="0">
                <a:solidFill>
                  <a:srgbClr val="00B050"/>
                </a:solidFill>
                <a:latin typeface="Times New Roman" pitchFamily="18" charset="0"/>
                <a:ea typeface="黑体" pitchFamily="49" charset="-122"/>
                <a:cs typeface="Times New Roman" pitchFamily="18" charset="0"/>
              </a:rPr>
              <a:t>2.0 km, 10GeV</a:t>
            </a:r>
            <a:endParaRPr kumimoji="1" lang="en-US" altLang="zh-CN" sz="1200" b="1" dirty="0">
              <a:solidFill>
                <a:srgbClr val="00B050"/>
              </a:solidFill>
              <a:latin typeface="Times New Roman" pitchFamily="18" charset="0"/>
              <a:ea typeface="黑体" pitchFamily="49" charset="-122"/>
              <a:cs typeface="Times New Roman" pitchFamily="18" charset="0"/>
            </a:endParaRPr>
          </a:p>
        </p:txBody>
      </p:sp>
      <p:sp>
        <p:nvSpPr>
          <p:cNvPr id="12" name="矩形 11"/>
          <p:cNvSpPr/>
          <p:nvPr/>
        </p:nvSpPr>
        <p:spPr>
          <a:xfrm>
            <a:off x="85736" y="4221088"/>
            <a:ext cx="2232248" cy="461665"/>
          </a:xfrm>
          <a:prstGeom prst="rect">
            <a:avLst/>
          </a:prstGeom>
        </p:spPr>
        <p:txBody>
          <a:bodyPr wrap="square">
            <a:spAutoFit/>
          </a:bodyPr>
          <a:lstStyle/>
          <a:p>
            <a:pPr eaLnBrk="1" hangingPunct="1">
              <a:spcBef>
                <a:spcPts val="300"/>
              </a:spcBef>
            </a:pPr>
            <a:r>
              <a:rPr kumimoji="1" lang="zh-CN" altLang="en-US" sz="1200" b="1" dirty="0">
                <a:solidFill>
                  <a:srgbClr val="00B050"/>
                </a:solidFill>
                <a:latin typeface="Times New Roman" pitchFamily="18" charset="0"/>
                <a:ea typeface="黑体" pitchFamily="49" charset="-122"/>
                <a:cs typeface="Times New Roman" pitchFamily="18" charset="0"/>
              </a:rPr>
              <a:t>“</a:t>
            </a:r>
            <a:r>
              <a:rPr kumimoji="1" lang="en-US" altLang="zh-CN" sz="1200" b="1" dirty="0">
                <a:solidFill>
                  <a:srgbClr val="00B050"/>
                </a:solidFill>
                <a:latin typeface="Times New Roman" pitchFamily="18" charset="0"/>
                <a:ea typeface="黑体" pitchFamily="49" charset="-122"/>
                <a:cs typeface="Times New Roman" pitchFamily="18" charset="0"/>
              </a:rPr>
              <a:t>8</a:t>
            </a:r>
            <a:r>
              <a:rPr kumimoji="1" lang="zh-CN" altLang="en-US" sz="1200" b="1" dirty="0">
                <a:solidFill>
                  <a:srgbClr val="00B050"/>
                </a:solidFill>
                <a:latin typeface="Times New Roman" pitchFamily="18" charset="0"/>
                <a:ea typeface="黑体" pitchFamily="49" charset="-122"/>
                <a:cs typeface="Times New Roman" pitchFamily="18" charset="0"/>
              </a:rPr>
              <a:t>”</a:t>
            </a:r>
            <a:r>
              <a:rPr kumimoji="1" lang="zh-CN" altLang="en-US" sz="1200" b="1" dirty="0" smtClean="0">
                <a:solidFill>
                  <a:srgbClr val="00B050"/>
                </a:solidFill>
                <a:latin typeface="Times New Roman" pitchFamily="18" charset="0"/>
                <a:ea typeface="黑体" pitchFamily="49" charset="-122"/>
                <a:cs typeface="Times New Roman" pitchFamily="18" charset="0"/>
              </a:rPr>
              <a:t>字形</a:t>
            </a:r>
            <a:r>
              <a:rPr kumimoji="1" lang="zh-CN" altLang="en-US" sz="1200" b="1" dirty="0">
                <a:solidFill>
                  <a:srgbClr val="00B050"/>
                </a:solidFill>
                <a:latin typeface="Times New Roman" pitchFamily="18" charset="0"/>
                <a:ea typeface="黑体" pitchFamily="49" charset="-122"/>
                <a:cs typeface="Times New Roman" pitchFamily="18" charset="0"/>
              </a:rPr>
              <a:t>离子</a:t>
            </a:r>
            <a:r>
              <a:rPr kumimoji="1" lang="zh-CN" altLang="en-US" sz="1200" b="1" dirty="0" smtClean="0">
                <a:solidFill>
                  <a:srgbClr val="00B050"/>
                </a:solidFill>
                <a:latin typeface="Times New Roman" pitchFamily="18" charset="0"/>
                <a:ea typeface="黑体" pitchFamily="49" charset="-122"/>
                <a:cs typeface="Times New Roman" pitchFamily="18" charset="0"/>
              </a:rPr>
              <a:t>对</a:t>
            </a:r>
            <a:r>
              <a:rPr kumimoji="1" lang="zh-CN" altLang="en-US" sz="1200" b="1" dirty="0">
                <a:solidFill>
                  <a:srgbClr val="00B050"/>
                </a:solidFill>
                <a:latin typeface="Times New Roman" pitchFamily="18" charset="0"/>
                <a:ea typeface="黑体" pitchFamily="49" charset="-122"/>
                <a:cs typeface="Times New Roman" pitchFamily="18" charset="0"/>
              </a:rPr>
              <a:t>撞环</a:t>
            </a:r>
            <a:endParaRPr kumimoji="1" lang="en-US" altLang="zh-CN" sz="1200" b="1" dirty="0">
              <a:solidFill>
                <a:srgbClr val="00B050"/>
              </a:solidFill>
              <a:latin typeface="Times New Roman" pitchFamily="18" charset="0"/>
              <a:ea typeface="黑体" pitchFamily="49" charset="-122"/>
              <a:cs typeface="Times New Roman" pitchFamily="18" charset="0"/>
            </a:endParaRPr>
          </a:p>
          <a:p>
            <a:pPr eaLnBrk="1" hangingPunct="1"/>
            <a:r>
              <a:rPr kumimoji="1" lang="zh-CN" altLang="en-US" sz="1200" b="1" dirty="0">
                <a:solidFill>
                  <a:srgbClr val="00B050"/>
                </a:solidFill>
                <a:latin typeface="Times New Roman" pitchFamily="18" charset="0"/>
                <a:ea typeface="黑体" pitchFamily="49" charset="-122"/>
                <a:cs typeface="Times New Roman" pitchFamily="18" charset="0"/>
              </a:rPr>
              <a:t>  </a:t>
            </a:r>
            <a:r>
              <a:rPr kumimoji="1" lang="zh-CN" altLang="en-US" sz="1200" b="1" dirty="0" smtClean="0">
                <a:solidFill>
                  <a:srgbClr val="00B050"/>
                </a:solidFill>
                <a:latin typeface="Times New Roman" pitchFamily="18" charset="0"/>
                <a:ea typeface="黑体" pitchFamily="49" charset="-122"/>
                <a:cs typeface="Times New Roman" pitchFamily="18" charset="0"/>
              </a:rPr>
              <a:t>极化</a:t>
            </a:r>
            <a:r>
              <a:rPr kumimoji="1" lang="zh-CN" altLang="en-US" sz="1200" b="1" dirty="0">
                <a:solidFill>
                  <a:srgbClr val="00B050"/>
                </a:solidFill>
                <a:latin typeface="Times New Roman" pitchFamily="18" charset="0"/>
                <a:ea typeface="黑体" pitchFamily="49" charset="-122"/>
                <a:cs typeface="Times New Roman" pitchFamily="18" charset="0"/>
              </a:rPr>
              <a:t>质子</a:t>
            </a:r>
            <a:r>
              <a:rPr kumimoji="1" lang="en-US" altLang="zh-CN" sz="1200" b="1" dirty="0" smtClean="0">
                <a:solidFill>
                  <a:srgbClr val="00B050"/>
                </a:solidFill>
                <a:latin typeface="Times New Roman" pitchFamily="18" charset="0"/>
                <a:ea typeface="黑体" pitchFamily="49" charset="-122"/>
                <a:cs typeface="Times New Roman" pitchFamily="18" charset="0"/>
              </a:rPr>
              <a:t>, 2.0 km, 60-100GeV</a:t>
            </a:r>
            <a:endParaRPr kumimoji="1" lang="en-US" altLang="zh-CN" sz="1200" b="1" dirty="0">
              <a:solidFill>
                <a:srgbClr val="00B050"/>
              </a:solidFill>
              <a:latin typeface="Times New Roman" pitchFamily="18" charset="0"/>
              <a:ea typeface="黑体" pitchFamily="49" charset="-122"/>
              <a:cs typeface="Times New Roman" pitchFamily="18" charset="0"/>
            </a:endParaRPr>
          </a:p>
        </p:txBody>
      </p:sp>
      <p:sp>
        <p:nvSpPr>
          <p:cNvPr id="13" name="Text Box 20"/>
          <p:cNvSpPr txBox="1">
            <a:spLocks noChangeArrowheads="1"/>
          </p:cNvSpPr>
          <p:nvPr/>
        </p:nvSpPr>
        <p:spPr bwMode="auto">
          <a:xfrm>
            <a:off x="2898336" y="1268645"/>
            <a:ext cx="1643074" cy="400110"/>
          </a:xfrm>
          <a:prstGeom prst="rect">
            <a:avLst/>
          </a:prstGeom>
          <a:noFill/>
          <a:ln w="9525">
            <a:noFill/>
            <a:miter lim="800000"/>
            <a:headEnd/>
            <a:tailEnd/>
          </a:ln>
        </p:spPr>
        <p:txBody>
          <a:bodyPr wrap="square">
            <a:spAutoFit/>
          </a:bodyPr>
          <a:lstStyle/>
          <a:p>
            <a:pPr algn="ctr">
              <a:spcAft>
                <a:spcPts val="600"/>
              </a:spcAft>
            </a:pPr>
            <a:r>
              <a:rPr lang="en-US" altLang="zh-CN" sz="2000" b="1" dirty="0" smtClean="0">
                <a:solidFill>
                  <a:srgbClr val="00B050"/>
                </a:solidFill>
                <a:latin typeface="Arial Narrow" pitchFamily="34" charset="0"/>
              </a:rPr>
              <a:t>e-ring </a:t>
            </a:r>
          </a:p>
        </p:txBody>
      </p:sp>
      <p:sp>
        <p:nvSpPr>
          <p:cNvPr id="14" name="矩形 13"/>
          <p:cNvSpPr/>
          <p:nvPr/>
        </p:nvSpPr>
        <p:spPr>
          <a:xfrm>
            <a:off x="3126732" y="5805264"/>
            <a:ext cx="2379749" cy="584775"/>
          </a:xfrm>
          <a:prstGeom prst="rect">
            <a:avLst/>
          </a:prstGeom>
        </p:spPr>
        <p:txBody>
          <a:bodyPr wrap="square">
            <a:spAutoFit/>
          </a:bodyPr>
          <a:lstStyle/>
          <a:p>
            <a:pPr eaLnBrk="1" hangingPunct="1"/>
            <a:r>
              <a:rPr kumimoji="1" lang="zh-CN" altLang="en-US" sz="1600" dirty="0" smtClean="0">
                <a:solidFill>
                  <a:srgbClr val="00B050"/>
                </a:solidFill>
                <a:latin typeface="Times New Roman" pitchFamily="18" charset="0"/>
                <a:ea typeface="黑体" pitchFamily="49" charset="-122"/>
                <a:cs typeface="Times New Roman" pitchFamily="18" charset="0"/>
              </a:rPr>
              <a:t>电子</a:t>
            </a:r>
            <a:r>
              <a:rPr kumimoji="1" lang="zh-CN" altLang="en-US" sz="1600" dirty="0">
                <a:solidFill>
                  <a:srgbClr val="00B050"/>
                </a:solidFill>
                <a:latin typeface="Times New Roman" pitchFamily="18" charset="0"/>
                <a:ea typeface="黑体" pitchFamily="49" charset="-122"/>
                <a:cs typeface="Times New Roman" pitchFamily="18" charset="0"/>
              </a:rPr>
              <a:t>注入器</a:t>
            </a:r>
            <a:endParaRPr kumimoji="1" lang="en-US" altLang="zh-CN" sz="1600" dirty="0">
              <a:solidFill>
                <a:srgbClr val="00B050"/>
              </a:solidFill>
              <a:latin typeface="Times New Roman" pitchFamily="18" charset="0"/>
              <a:ea typeface="黑体" pitchFamily="49" charset="-122"/>
              <a:cs typeface="Times New Roman" pitchFamily="18" charset="0"/>
            </a:endParaRPr>
          </a:p>
          <a:p>
            <a:pPr eaLnBrk="1" hangingPunct="1"/>
            <a:r>
              <a:rPr kumimoji="1" lang="en-US" altLang="zh-CN" sz="1600" dirty="0" smtClean="0">
                <a:solidFill>
                  <a:srgbClr val="00B050"/>
                </a:solidFill>
                <a:latin typeface="Times New Roman" pitchFamily="18" charset="0"/>
                <a:ea typeface="黑体" pitchFamily="49" charset="-122"/>
                <a:cs typeface="Times New Roman" pitchFamily="18" charset="0"/>
              </a:rPr>
              <a:t> </a:t>
            </a:r>
            <a:r>
              <a:rPr kumimoji="1" lang="en-US" altLang="zh-CN" sz="1400" dirty="0">
                <a:solidFill>
                  <a:srgbClr val="00B050"/>
                </a:solidFill>
                <a:latin typeface="Times New Roman" pitchFamily="18" charset="0"/>
                <a:ea typeface="黑体" pitchFamily="49" charset="-122"/>
                <a:cs typeface="Times New Roman" pitchFamily="18" charset="0"/>
              </a:rPr>
              <a:t>SRF </a:t>
            </a:r>
            <a:r>
              <a:rPr kumimoji="1" lang="en-US" altLang="zh-CN" sz="1400" dirty="0" smtClean="0">
                <a:solidFill>
                  <a:srgbClr val="00B050"/>
                </a:solidFill>
                <a:latin typeface="Times New Roman" pitchFamily="18" charset="0"/>
                <a:ea typeface="黑体" pitchFamily="49" charset="-122"/>
                <a:cs typeface="Times New Roman" pitchFamily="18" charset="0"/>
              </a:rPr>
              <a:t>Linac-ring</a:t>
            </a:r>
            <a:r>
              <a:rPr kumimoji="1" lang="zh-CN" altLang="en-US" sz="1400" dirty="0" smtClean="0">
                <a:solidFill>
                  <a:srgbClr val="00B050"/>
                </a:solidFill>
                <a:latin typeface="Times New Roman" pitchFamily="18" charset="0"/>
                <a:ea typeface="黑体" pitchFamily="49" charset="-122"/>
                <a:cs typeface="Times New Roman" pitchFamily="18" charset="0"/>
              </a:rPr>
              <a:t>，</a:t>
            </a:r>
            <a:r>
              <a:rPr kumimoji="1" lang="en-US" altLang="zh-CN" sz="1400" dirty="0" smtClean="0">
                <a:solidFill>
                  <a:srgbClr val="00B050"/>
                </a:solidFill>
                <a:latin typeface="Times New Roman" pitchFamily="18" charset="0"/>
                <a:ea typeface="黑体" pitchFamily="49" charset="-122"/>
                <a:cs typeface="Times New Roman" pitchFamily="18" charset="0"/>
              </a:rPr>
              <a:t>3.5-10 GeV</a:t>
            </a:r>
            <a:endParaRPr kumimoji="1" lang="en-US" altLang="zh-CN" sz="1400" dirty="0">
              <a:solidFill>
                <a:srgbClr val="00B050"/>
              </a:solidFill>
              <a:latin typeface="Times New Roman" pitchFamily="18" charset="0"/>
              <a:ea typeface="黑体" pitchFamily="49" charset="-122"/>
              <a:cs typeface="Times New Roman" pitchFamily="18" charset="0"/>
            </a:endParaRPr>
          </a:p>
        </p:txBody>
      </p:sp>
      <p:sp>
        <p:nvSpPr>
          <p:cNvPr id="15" name="TextBox 10"/>
          <p:cNvSpPr txBox="1"/>
          <p:nvPr/>
        </p:nvSpPr>
        <p:spPr>
          <a:xfrm>
            <a:off x="7521054" y="5369952"/>
            <a:ext cx="1082348" cy="523220"/>
          </a:xfrm>
          <a:prstGeom prst="rect">
            <a:avLst/>
          </a:prstGeom>
          <a:noFill/>
        </p:spPr>
        <p:txBody>
          <a:bodyPr wrap="none" rtlCol="0">
            <a:spAutoFit/>
          </a:bodyPr>
          <a:lstStyle/>
          <a:p>
            <a:pPr eaLnBrk="1" fontAlgn="auto" hangingPunct="1">
              <a:spcBef>
                <a:spcPts val="0"/>
              </a:spcBef>
              <a:spcAft>
                <a:spcPts val="0"/>
              </a:spcAft>
            </a:pPr>
            <a:r>
              <a:rPr kumimoji="1" lang="en-US" altLang="zh-CN" sz="2800" b="1" dirty="0">
                <a:solidFill>
                  <a:srgbClr val="C00000"/>
                </a:solidFill>
                <a:latin typeface="Times New Roman" pitchFamily="18" charset="0"/>
                <a:ea typeface="黑体" pitchFamily="49" charset="-122"/>
                <a:cs typeface="Times New Roman" pitchFamily="18" charset="0"/>
              </a:rPr>
              <a:t>HIAF</a:t>
            </a:r>
            <a:endParaRPr kumimoji="1" lang="zh-CN" altLang="en-US" sz="2800" b="1" dirty="0">
              <a:solidFill>
                <a:srgbClr val="C00000"/>
              </a:solidFill>
              <a:latin typeface="Times New Roman" pitchFamily="18" charset="0"/>
              <a:ea typeface="黑体" pitchFamily="49" charset="-122"/>
              <a:cs typeface="Times New Roman" pitchFamily="18" charset="0"/>
            </a:endParaRPr>
          </a:p>
        </p:txBody>
      </p:sp>
      <p:sp>
        <p:nvSpPr>
          <p:cNvPr id="16" name="矩形 15"/>
          <p:cNvSpPr/>
          <p:nvPr/>
        </p:nvSpPr>
        <p:spPr>
          <a:xfrm>
            <a:off x="4067944" y="3809060"/>
            <a:ext cx="2100255" cy="584775"/>
          </a:xfrm>
          <a:prstGeom prst="rect">
            <a:avLst/>
          </a:prstGeom>
        </p:spPr>
        <p:txBody>
          <a:bodyPr wrap="none">
            <a:spAutoFit/>
          </a:bodyPr>
          <a:lstStyle/>
          <a:p>
            <a:r>
              <a:rPr lang="en-US" altLang="zh-CN" sz="1600" b="1" dirty="0" smtClean="0">
                <a:solidFill>
                  <a:srgbClr val="FF0000"/>
                </a:solidFill>
                <a:cs typeface="Times New Roman"/>
              </a:rPr>
              <a:t>E</a:t>
            </a:r>
            <a:r>
              <a:rPr lang="en-US" altLang="zh-CN" sz="1600" b="1" dirty="0" smtClean="0">
                <a:solidFill>
                  <a:srgbClr val="00B050"/>
                </a:solidFill>
                <a:cs typeface="Times New Roman"/>
              </a:rPr>
              <a:t>lectron &amp; </a:t>
            </a:r>
            <a:r>
              <a:rPr lang="en-US" altLang="zh-CN" sz="1600" b="1" dirty="0" smtClean="0">
                <a:solidFill>
                  <a:srgbClr val="FF0000"/>
                </a:solidFill>
                <a:cs typeface="Times New Roman"/>
              </a:rPr>
              <a:t>P</a:t>
            </a:r>
            <a:r>
              <a:rPr lang="en-US" altLang="zh-CN" sz="1600" b="1" dirty="0" smtClean="0">
                <a:solidFill>
                  <a:srgbClr val="00B050"/>
                </a:solidFill>
                <a:cs typeface="Times New Roman"/>
              </a:rPr>
              <a:t>ositron</a:t>
            </a:r>
          </a:p>
          <a:p>
            <a:pPr algn="ctr"/>
            <a:r>
              <a:rPr lang="en-US" altLang="zh-CN" sz="1600" b="1" dirty="0" smtClean="0">
                <a:solidFill>
                  <a:srgbClr val="00B050"/>
                </a:solidFill>
                <a:cs typeface="Times New Roman"/>
              </a:rPr>
              <a:t>rings </a:t>
            </a:r>
            <a:endParaRPr lang="zh-CN" altLang="en-US" sz="1600" dirty="0">
              <a:solidFill>
                <a:srgbClr val="00B050"/>
              </a:solidFill>
            </a:endParaRPr>
          </a:p>
        </p:txBody>
      </p:sp>
      <p:sp>
        <p:nvSpPr>
          <p:cNvPr id="17" name="矩形 16"/>
          <p:cNvSpPr/>
          <p:nvPr/>
        </p:nvSpPr>
        <p:spPr>
          <a:xfrm>
            <a:off x="5736097" y="5538718"/>
            <a:ext cx="1428191" cy="338554"/>
          </a:xfrm>
          <a:prstGeom prst="rect">
            <a:avLst/>
          </a:prstGeom>
        </p:spPr>
        <p:txBody>
          <a:bodyPr wrap="square">
            <a:spAutoFit/>
          </a:bodyPr>
          <a:lstStyle/>
          <a:p>
            <a:pPr algn="ctr"/>
            <a:r>
              <a:rPr lang="en-US" altLang="zh-CN" sz="1600" b="1" dirty="0" smtClean="0">
                <a:solidFill>
                  <a:srgbClr val="FF0000"/>
                </a:solidFill>
                <a:cs typeface="Times New Roman"/>
              </a:rPr>
              <a:t>P</a:t>
            </a:r>
            <a:r>
              <a:rPr lang="en-US" altLang="zh-CN" sz="1600" b="1" dirty="0" smtClean="0">
                <a:solidFill>
                  <a:srgbClr val="00B050"/>
                </a:solidFill>
                <a:cs typeface="Times New Roman"/>
              </a:rPr>
              <a:t>roton ring </a:t>
            </a:r>
            <a:endParaRPr lang="zh-CN" altLang="en-US" sz="1600" dirty="0">
              <a:solidFill>
                <a:srgbClr val="00B050"/>
              </a:solidFill>
            </a:endParaRPr>
          </a:p>
        </p:txBody>
      </p:sp>
      <p:sp>
        <p:nvSpPr>
          <p:cNvPr id="18" name="Rectangle 2"/>
          <p:cNvSpPr>
            <a:spLocks noChangeArrowheads="1"/>
          </p:cNvSpPr>
          <p:nvPr/>
        </p:nvSpPr>
        <p:spPr bwMode="auto">
          <a:xfrm>
            <a:off x="1475656" y="118373"/>
            <a:ext cx="6696744" cy="646331"/>
          </a:xfrm>
          <a:prstGeom prst="rect">
            <a:avLst/>
          </a:prstGeom>
          <a:noFill/>
          <a:ln w="9525">
            <a:noFill/>
            <a:miter lim="800000"/>
            <a:headEnd/>
            <a:tailEnd/>
          </a:ln>
        </p:spPr>
        <p:txBody>
          <a:bodyPr wrap="square">
            <a:spAutoFit/>
          </a:bodyPr>
          <a:lstStyle/>
          <a:p>
            <a:pPr algn="ctr" eaLnBrk="1" hangingPunct="1"/>
            <a:r>
              <a:rPr lang="en-US" altLang="zh-CN" sz="3600" b="1" dirty="0" smtClean="0">
                <a:solidFill>
                  <a:srgbClr val="0000FF"/>
                </a:solidFill>
                <a:ea typeface="黑体" pitchFamily="2" charset="-122"/>
              </a:rPr>
              <a:t>HIAF-</a:t>
            </a:r>
            <a:r>
              <a:rPr lang="en-US" altLang="zh-CN" sz="3600" b="1" dirty="0" smtClean="0">
                <a:solidFill>
                  <a:srgbClr val="C00000"/>
                </a:solidFill>
                <a:ea typeface="黑体" pitchFamily="2" charset="-122"/>
              </a:rPr>
              <a:t>HIEPA</a:t>
            </a:r>
            <a:r>
              <a:rPr lang="en-US" altLang="zh-CN" sz="3600" b="1" dirty="0" smtClean="0">
                <a:solidFill>
                  <a:srgbClr val="0000FF"/>
                </a:solidFill>
                <a:ea typeface="黑体" pitchFamily="2" charset="-122"/>
              </a:rPr>
              <a:t>-</a:t>
            </a:r>
            <a:r>
              <a:rPr lang="en-US" altLang="zh-CN" sz="3600" b="1" dirty="0" smtClean="0">
                <a:solidFill>
                  <a:srgbClr val="00B050"/>
                </a:solidFill>
                <a:ea typeface="黑体" pitchFamily="2" charset="-122"/>
              </a:rPr>
              <a:t>EicC-1</a:t>
            </a:r>
            <a:r>
              <a:rPr lang="en-US" altLang="zh-CN" sz="3600" b="1" dirty="0" smtClean="0">
                <a:solidFill>
                  <a:srgbClr val="0000FF"/>
                </a:solidFill>
                <a:ea typeface="黑体" pitchFamily="2" charset="-122"/>
              </a:rPr>
              <a:t>&amp;</a:t>
            </a:r>
            <a:r>
              <a:rPr lang="en-US" altLang="zh-CN" sz="3600" b="1" dirty="0" smtClean="0">
                <a:solidFill>
                  <a:srgbClr val="00B0F0"/>
                </a:solidFill>
                <a:ea typeface="黑体" pitchFamily="2" charset="-122"/>
              </a:rPr>
              <a:t>EicC-2</a:t>
            </a:r>
            <a:endParaRPr lang="zh-CN" altLang="en-US" sz="3200" b="1" dirty="0">
              <a:solidFill>
                <a:srgbClr val="00B0F0"/>
              </a:solidFill>
              <a:latin typeface="Times New Roman" pitchFamily="18" charset="0"/>
              <a:ea typeface="仿宋_GB2312" pitchFamily="49" charset="-122"/>
            </a:endParaRPr>
          </a:p>
        </p:txBody>
      </p:sp>
    </p:spTree>
    <p:extLst>
      <p:ext uri="{BB962C8B-B14F-4D97-AF65-F5344CB8AC3E}">
        <p14:creationId xmlns:p14="http://schemas.microsoft.com/office/powerpoint/2010/main" val="1681638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6248CAF5-31FE-B74E-A17C-D0DBC4E5994F}" type="slidenum">
              <a:rPr lang="en-US" altLang="zh-CN"/>
              <a:pPr>
                <a:defRPr/>
              </a:pPr>
              <a:t>6</a:t>
            </a:fld>
            <a:endParaRPr lang="en-US" altLang="zh-CN"/>
          </a:p>
        </p:txBody>
      </p:sp>
      <p:sp>
        <p:nvSpPr>
          <p:cNvPr id="117762" name="Rectangle 2"/>
          <p:cNvSpPr>
            <a:spLocks noGrp="1" noChangeArrowheads="1"/>
          </p:cNvSpPr>
          <p:nvPr>
            <p:ph type="title"/>
          </p:nvPr>
        </p:nvSpPr>
        <p:spPr>
          <a:xfrm>
            <a:off x="0" y="44450"/>
            <a:ext cx="9144000" cy="866582"/>
          </a:xfrm>
        </p:spPr>
        <p:txBody>
          <a:bodyPr>
            <a:noAutofit/>
          </a:bodyPr>
          <a:lstStyle/>
          <a:p>
            <a:pPr eaLnBrk="1" hangingPunct="1">
              <a:defRPr/>
            </a:pPr>
            <a:r>
              <a:rPr lang="en-US" altLang="zh-CN" sz="3600" b="1" dirty="0" smtClean="0"/>
              <a:t>Physics at </a:t>
            </a:r>
            <a:r>
              <a:rPr lang="en-US" altLang="zh-CN" sz="3600" b="1" dirty="0" smtClean="0">
                <a:solidFill>
                  <a:srgbClr val="FF0000"/>
                </a:solidFill>
              </a:rPr>
              <a:t>STCF </a:t>
            </a:r>
            <a:endParaRPr lang="en-US" altLang="zh-CN" sz="3600" b="1" dirty="0" smtClean="0"/>
          </a:p>
        </p:txBody>
      </p:sp>
      <p:sp>
        <p:nvSpPr>
          <p:cNvPr id="117764" name="Text Box 4"/>
          <p:cNvSpPr txBox="1">
            <a:spLocks noChangeArrowheads="1"/>
          </p:cNvSpPr>
          <p:nvPr/>
        </p:nvSpPr>
        <p:spPr bwMode="auto">
          <a:xfrm>
            <a:off x="398463" y="960348"/>
            <a:ext cx="8540556"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defRPr/>
            </a:pPr>
            <a:r>
              <a:rPr lang="en-US" altLang="zh-CN" sz="2400" b="1" dirty="0" smtClean="0">
                <a:solidFill>
                  <a:srgbClr val="0000FF"/>
                </a:solidFill>
                <a:latin typeface="+mj-lt"/>
              </a:rPr>
              <a:t>Test and understand QCD at low energy </a:t>
            </a:r>
          </a:p>
          <a:p>
            <a:pPr marL="285750" indent="-285750">
              <a:buFont typeface="Arial"/>
              <a:buChar char="•"/>
              <a:defRPr/>
            </a:pPr>
            <a:r>
              <a:rPr lang="en-US" altLang="zh-CN" sz="2400" b="1" dirty="0" smtClean="0">
                <a:solidFill>
                  <a:srgbClr val="FF0000"/>
                </a:solidFill>
                <a:latin typeface="+mj-lt"/>
              </a:rPr>
              <a:t>Exotic hadrons</a:t>
            </a:r>
            <a:r>
              <a:rPr lang="en-US" altLang="zh-CN" sz="2400" b="1" dirty="0" smtClean="0">
                <a:latin typeface="+mj-lt"/>
              </a:rPr>
              <a:t>,  </a:t>
            </a:r>
            <a:r>
              <a:rPr lang="en-US" altLang="zh-CN" sz="2400" b="1" dirty="0" err="1"/>
              <a:t>g</a:t>
            </a:r>
            <a:r>
              <a:rPr lang="en-US" altLang="zh-CN" sz="2400" b="1" dirty="0" err="1" smtClean="0"/>
              <a:t>lueball</a:t>
            </a:r>
            <a:r>
              <a:rPr lang="en-US" altLang="zh-CN" sz="2400" b="1" dirty="0"/>
              <a:t>, </a:t>
            </a:r>
            <a:r>
              <a:rPr lang="en-US" altLang="zh-CN" sz="2400" b="1" dirty="0" smtClean="0"/>
              <a:t>hybrid, </a:t>
            </a:r>
            <a:r>
              <a:rPr lang="en-US" altLang="zh-CN" sz="2400" b="1" dirty="0" err="1" smtClean="0"/>
              <a:t>multiquark</a:t>
            </a:r>
            <a:r>
              <a:rPr lang="en-US" altLang="zh-CN" sz="2400" b="1" dirty="0" smtClean="0"/>
              <a:t>, molecular states</a:t>
            </a:r>
            <a:endParaRPr lang="en-US" altLang="zh-CN" sz="2400" b="1" dirty="0" smtClean="0">
              <a:latin typeface="+mj-lt"/>
            </a:endParaRPr>
          </a:p>
          <a:p>
            <a:pPr marL="285750" indent="-285750">
              <a:buFont typeface="Arial"/>
              <a:buChar char="•"/>
              <a:defRPr/>
            </a:pPr>
            <a:r>
              <a:rPr lang="en-US" altLang="zh-CN" sz="2400" b="1" dirty="0" smtClean="0">
                <a:solidFill>
                  <a:srgbClr val="FF0000"/>
                </a:solidFill>
              </a:rPr>
              <a:t>Structure of hadrons </a:t>
            </a:r>
            <a:r>
              <a:rPr lang="en-US" altLang="zh-CN" sz="2400" b="1" dirty="0" smtClean="0">
                <a:solidFill>
                  <a:srgbClr val="000000"/>
                </a:solidFill>
              </a:rPr>
              <a:t>(form factors) </a:t>
            </a:r>
          </a:p>
          <a:p>
            <a:pPr marL="285750" indent="-285750">
              <a:buFont typeface="Arial"/>
              <a:buChar char="•"/>
              <a:defRPr/>
            </a:pPr>
            <a:r>
              <a:rPr lang="en-US" altLang="zh-CN" sz="2400" b="1" dirty="0" smtClean="0"/>
              <a:t>Light </a:t>
            </a:r>
            <a:r>
              <a:rPr lang="en-US" altLang="zh-CN" sz="2400" b="1" dirty="0"/>
              <a:t>hadron, </a:t>
            </a:r>
            <a:r>
              <a:rPr lang="en-US" altLang="zh-CN" sz="2400" b="1" dirty="0" err="1"/>
              <a:t>Charmonium</a:t>
            </a:r>
            <a:r>
              <a:rPr lang="en-US" altLang="zh-CN" sz="2400" b="1" dirty="0"/>
              <a:t>(-like)  spectroscopy </a:t>
            </a:r>
          </a:p>
        </p:txBody>
      </p:sp>
      <p:sp>
        <p:nvSpPr>
          <p:cNvPr id="117765" name="Text Box 5"/>
          <p:cNvSpPr txBox="1">
            <a:spLocks noChangeArrowheads="1"/>
          </p:cNvSpPr>
          <p:nvPr/>
        </p:nvSpPr>
        <p:spPr bwMode="auto">
          <a:xfrm>
            <a:off x="398463" y="2807753"/>
            <a:ext cx="7802136"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2400" b="1" dirty="0" smtClean="0">
                <a:solidFill>
                  <a:srgbClr val="0000FF"/>
                </a:solidFill>
                <a:latin typeface="+mj-lt"/>
              </a:rPr>
              <a:t>Precision test </a:t>
            </a:r>
            <a:r>
              <a:rPr lang="en-US" altLang="zh-CN" sz="2400" b="1" dirty="0">
                <a:solidFill>
                  <a:srgbClr val="0000FF"/>
                </a:solidFill>
                <a:latin typeface="+mj-lt"/>
              </a:rPr>
              <a:t>of the Standard </a:t>
            </a:r>
            <a:r>
              <a:rPr lang="en-US" altLang="zh-CN" sz="2400" b="1" dirty="0" smtClean="0">
                <a:solidFill>
                  <a:srgbClr val="0000FF"/>
                </a:solidFill>
                <a:latin typeface="+mj-lt"/>
              </a:rPr>
              <a:t>Model</a:t>
            </a:r>
            <a:endParaRPr lang="en-US" altLang="zh-CN" sz="2400" b="1" dirty="0">
              <a:solidFill>
                <a:srgbClr val="0000FF"/>
              </a:solidFill>
              <a:latin typeface="+mj-lt"/>
            </a:endParaRPr>
          </a:p>
          <a:p>
            <a:pPr marL="285750" indent="-285750" algn="l">
              <a:buFont typeface="Arial"/>
              <a:buChar char="•"/>
              <a:defRPr/>
            </a:pPr>
            <a:r>
              <a:rPr lang="en-US" altLang="zh-CN" sz="2400" b="1" dirty="0" smtClean="0">
                <a:solidFill>
                  <a:srgbClr val="FF0000"/>
                </a:solidFill>
                <a:latin typeface="+mj-lt"/>
              </a:rPr>
              <a:t>R</a:t>
            </a:r>
            <a:r>
              <a:rPr lang="en-US" altLang="zh-CN" sz="2400" b="1" dirty="0" smtClean="0">
                <a:solidFill>
                  <a:srgbClr val="000000"/>
                </a:solidFill>
                <a:latin typeface="+mj-lt"/>
              </a:rPr>
              <a:t> </a:t>
            </a:r>
            <a:r>
              <a:rPr lang="en-US" altLang="zh-CN" sz="2400" b="1" dirty="0">
                <a:solidFill>
                  <a:srgbClr val="000000"/>
                </a:solidFill>
                <a:latin typeface="+mj-lt"/>
              </a:rPr>
              <a:t>values, tau decays, CKM matrix, lepton universality </a:t>
            </a:r>
            <a:r>
              <a:rPr lang="en-US" altLang="zh-CN" sz="2400" b="1" dirty="0" smtClean="0">
                <a:solidFill>
                  <a:srgbClr val="000000"/>
                </a:solidFill>
                <a:latin typeface="+mj-lt"/>
              </a:rPr>
              <a:t>test</a:t>
            </a:r>
          </a:p>
          <a:p>
            <a:pPr marL="285750" indent="-285750" algn="l">
              <a:buFont typeface="Arial"/>
              <a:buChar char="•"/>
              <a:defRPr/>
            </a:pPr>
            <a:r>
              <a:rPr lang="en-US" altLang="zh-CN" sz="2400" b="1" dirty="0" smtClean="0">
                <a:solidFill>
                  <a:srgbClr val="000000"/>
                </a:solidFill>
                <a:latin typeface="+mj-lt"/>
              </a:rPr>
              <a:t>Decay constants</a:t>
            </a:r>
          </a:p>
          <a:p>
            <a:pPr marL="285750" indent="-285750">
              <a:buFont typeface="Arial"/>
              <a:buChar char="•"/>
              <a:defRPr/>
            </a:pPr>
            <a:r>
              <a:rPr lang="en-US" altLang="zh-CN" sz="2400" b="1" dirty="0">
                <a:solidFill>
                  <a:srgbClr val="FF0000"/>
                </a:solidFill>
                <a:sym typeface="Symbol" charset="0"/>
              </a:rPr>
              <a:t>CP</a:t>
            </a:r>
            <a:r>
              <a:rPr lang="en-US" altLang="zh-CN" sz="2400" b="1" dirty="0">
                <a:sym typeface="Symbol" charset="0"/>
              </a:rPr>
              <a:t> violation in tau, charm, baryon, charmed baryon </a:t>
            </a:r>
          </a:p>
        </p:txBody>
      </p:sp>
      <p:sp>
        <p:nvSpPr>
          <p:cNvPr id="117766" name="Text Box 6"/>
          <p:cNvSpPr txBox="1">
            <a:spLocks noChangeArrowheads="1"/>
          </p:cNvSpPr>
          <p:nvPr/>
        </p:nvSpPr>
        <p:spPr bwMode="auto">
          <a:xfrm>
            <a:off x="398463" y="4638502"/>
            <a:ext cx="7160935"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2400" b="1" dirty="0" smtClean="0">
                <a:solidFill>
                  <a:srgbClr val="3366FF"/>
                </a:solidFill>
                <a:latin typeface="+mj-lt"/>
              </a:rPr>
              <a:t>New </a:t>
            </a:r>
            <a:r>
              <a:rPr lang="en-US" altLang="zh-CN" sz="2400" b="1" dirty="0">
                <a:solidFill>
                  <a:srgbClr val="3366FF"/>
                </a:solidFill>
                <a:latin typeface="+mj-lt"/>
              </a:rPr>
              <a:t>physics searches </a:t>
            </a:r>
            <a:r>
              <a:rPr lang="en-US" altLang="zh-CN" sz="2400" b="1" dirty="0" smtClean="0">
                <a:solidFill>
                  <a:srgbClr val="3366FF"/>
                </a:solidFill>
                <a:latin typeface="+mj-lt"/>
              </a:rPr>
              <a:t> </a:t>
            </a:r>
            <a:endParaRPr lang="en-US" altLang="zh-CN" sz="2400" b="1" dirty="0">
              <a:solidFill>
                <a:srgbClr val="3366FF"/>
              </a:solidFill>
              <a:latin typeface="+mj-lt"/>
            </a:endParaRPr>
          </a:p>
          <a:p>
            <a:pPr marL="342900" indent="-342900" algn="l">
              <a:buFont typeface="Arial"/>
              <a:buChar char="•"/>
              <a:defRPr/>
            </a:pPr>
            <a:r>
              <a:rPr lang="en-US" altLang="zh-CN" sz="2400" b="1" dirty="0" smtClean="0">
                <a:solidFill>
                  <a:srgbClr val="FF0000"/>
                </a:solidFill>
                <a:latin typeface="+mj-lt"/>
              </a:rPr>
              <a:t>Rare and forbidden decays </a:t>
            </a:r>
            <a:r>
              <a:rPr lang="en-US" altLang="zh-CN" sz="2400" b="1" dirty="0" smtClean="0">
                <a:latin typeface="+mj-lt"/>
              </a:rPr>
              <a:t>relating to c and </a:t>
            </a:r>
            <a:r>
              <a:rPr lang="en-US" altLang="zh-CN" sz="2400" b="1" dirty="0" smtClean="0">
                <a:latin typeface="Symbol" charset="2"/>
                <a:cs typeface="Symbol" charset="2"/>
              </a:rPr>
              <a:t>t</a:t>
            </a:r>
          </a:p>
          <a:p>
            <a:pPr algn="l">
              <a:defRPr/>
            </a:pPr>
            <a:r>
              <a:rPr lang="en-US" altLang="zh-CN" sz="2400" b="1" dirty="0">
                <a:latin typeface="+mj-lt"/>
              </a:rPr>
              <a:t> </a:t>
            </a:r>
            <a:r>
              <a:rPr lang="en-US" altLang="zh-CN" sz="2400" b="1" dirty="0" smtClean="0">
                <a:latin typeface="+mj-lt"/>
              </a:rPr>
              <a:t>   </a:t>
            </a:r>
            <a:r>
              <a:rPr lang="en-US" altLang="zh-CN" sz="2400" b="1" dirty="0" smtClean="0">
                <a:latin typeface="+mj-lt"/>
                <a:sym typeface="Wingdings"/>
              </a:rPr>
              <a:t> </a:t>
            </a:r>
            <a:r>
              <a:rPr lang="en-US" altLang="zh-CN" sz="2400" b="1" dirty="0" smtClean="0">
                <a:latin typeface="+mj-lt"/>
              </a:rPr>
              <a:t>LFV</a:t>
            </a:r>
            <a:r>
              <a:rPr lang="en-US" altLang="zh-CN" sz="2400" b="1" dirty="0">
                <a:latin typeface="+mj-lt"/>
              </a:rPr>
              <a:t>, LNV, </a:t>
            </a:r>
            <a:r>
              <a:rPr lang="en-US" altLang="zh-CN" sz="2400" b="1" dirty="0" smtClean="0">
                <a:latin typeface="+mj-lt"/>
              </a:rPr>
              <a:t>BNV, FCNC</a:t>
            </a:r>
            <a:r>
              <a:rPr lang="en-US" altLang="zh-CN" sz="2400" b="1" dirty="0">
                <a:latin typeface="+mj-lt"/>
              </a:rPr>
              <a:t>, LFV, LNV, invisible decays </a:t>
            </a:r>
            <a:endParaRPr lang="en-US" altLang="zh-CN" sz="2400" b="1" dirty="0" smtClean="0">
              <a:latin typeface="+mj-lt"/>
            </a:endParaRPr>
          </a:p>
          <a:p>
            <a:pPr marL="285750" indent="-285750">
              <a:buFont typeface="Arial"/>
              <a:buChar char="•"/>
              <a:defRPr/>
            </a:pPr>
            <a:r>
              <a:rPr lang="en-US" altLang="zh-CN" sz="2400" b="1" dirty="0" smtClean="0"/>
              <a:t>Light </a:t>
            </a:r>
            <a:r>
              <a:rPr lang="en-US" altLang="zh-CN" sz="2400" b="1" dirty="0"/>
              <a:t>dark matter candidates, light Higgs boson(a</a:t>
            </a:r>
            <a:r>
              <a:rPr lang="en-US" altLang="zh-CN" sz="2400" b="1" baseline="-25000" dirty="0"/>
              <a:t>0</a:t>
            </a:r>
            <a:r>
              <a:rPr lang="en-US" altLang="zh-CN" sz="2400" b="1" dirty="0" smtClean="0"/>
              <a:t>)</a:t>
            </a:r>
            <a:r>
              <a:rPr lang="mr-IN" altLang="zh-CN" sz="2400" b="1" dirty="0" smtClean="0"/>
              <a:t>…</a:t>
            </a:r>
            <a:endParaRPr lang="en-US" altLang="zh-CN" sz="2400" b="1" dirty="0"/>
          </a:p>
        </p:txBody>
      </p:sp>
    </p:spTree>
    <p:extLst>
      <p:ext uri="{BB962C8B-B14F-4D97-AF65-F5344CB8AC3E}">
        <p14:creationId xmlns:p14="http://schemas.microsoft.com/office/powerpoint/2010/main" val="21913934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55"/>
          <p:cNvGraphicFramePr>
            <a:graphicFrameLocks noGrp="1"/>
          </p:cNvGraphicFramePr>
          <p:nvPr>
            <p:extLst>
              <p:ext uri="{D42A27DB-BD31-4B8C-83A1-F6EECF244321}">
                <p14:modId xmlns:p14="http://schemas.microsoft.com/office/powerpoint/2010/main" val="4129978214"/>
              </p:ext>
            </p:extLst>
          </p:nvPr>
        </p:nvGraphicFramePr>
        <p:xfrm>
          <a:off x="1979712" y="1412776"/>
          <a:ext cx="5616624" cy="4493294"/>
        </p:xfrm>
        <a:graphic>
          <a:graphicData uri="http://schemas.openxmlformats.org/drawingml/2006/table">
            <a:tbl>
              <a:tblPr/>
              <a:tblGrid>
                <a:gridCol w="2170593">
                  <a:extLst>
                    <a:ext uri="{9D8B030D-6E8A-4147-A177-3AD203B41FA5}">
                      <a16:colId xmlns="" xmlns:a16="http://schemas.microsoft.com/office/drawing/2014/main" val="20000"/>
                    </a:ext>
                  </a:extLst>
                </a:gridCol>
                <a:gridCol w="3446031">
                  <a:extLst>
                    <a:ext uri="{9D8B030D-6E8A-4147-A177-3AD203B41FA5}">
                      <a16:colId xmlns="" xmlns:a16="http://schemas.microsoft.com/office/drawing/2014/main" val="20001"/>
                    </a:ext>
                  </a:extLst>
                </a:gridCol>
              </a:tblGrid>
              <a:tr h="34563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Times New Roman" panose="02020603050405020304" pitchFamily="18" charset="0"/>
                          <a:ea typeface="黑体" pitchFamily="2" charset="-122"/>
                          <a:cs typeface="Times New Roman" panose="02020603050405020304" pitchFamily="18" charset="0"/>
                        </a:rPr>
                        <a:t>单位：亿元</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黑体" pitchFamily="2" charset="-122"/>
                        <a:cs typeface="Times New Roman" panose="02020603050405020304" pitchFamily="18"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800" b="1" i="0" u="none" strike="noStrike" cap="none" normalizeH="0" baseline="0" dirty="0" smtClean="0">
                        <a:ln>
                          <a:noFill/>
                        </a:ln>
                        <a:solidFill>
                          <a:srgbClr val="00B050"/>
                        </a:solidFill>
                        <a:effectLst/>
                        <a:latin typeface="Times New Roman" panose="02020603050405020304" pitchFamily="18" charset="0"/>
                        <a:ea typeface="黑体" pitchFamily="2" charset="-122"/>
                        <a:cs typeface="Times New Roman" panose="02020603050405020304" pitchFamily="18"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300819768"/>
                  </a:ext>
                </a:extLst>
              </a:tr>
              <a:tr h="345638">
                <a:tc>
                  <a:txBody>
                    <a:bodyPr/>
                    <a:lstStyle>
                      <a:lvl1pPr marL="0" algn="l" defTabSz="457200" rtl="0" eaLnBrk="1" latinLnBrk="0" hangingPunct="1">
                        <a:defRPr sz="1800" kern="1200">
                          <a:solidFill>
                            <a:schemeClr val="tx1"/>
                          </a:solidFill>
                          <a:latin typeface="Calibri"/>
                          <a:ea typeface="宋体"/>
                        </a:defRPr>
                      </a:lvl1pPr>
                      <a:lvl2pPr marL="457200" algn="l" defTabSz="457200" rtl="0" eaLnBrk="1" latinLnBrk="0" hangingPunct="1">
                        <a:defRPr sz="1800" kern="1200">
                          <a:solidFill>
                            <a:schemeClr val="tx1"/>
                          </a:solidFill>
                          <a:latin typeface="Calibri"/>
                          <a:ea typeface="宋体"/>
                        </a:defRPr>
                      </a:lvl2pPr>
                      <a:lvl3pPr marL="914400" algn="l" defTabSz="457200" rtl="0" eaLnBrk="1" latinLnBrk="0" hangingPunct="1">
                        <a:defRPr sz="1800" kern="1200">
                          <a:solidFill>
                            <a:schemeClr val="tx1"/>
                          </a:solidFill>
                          <a:latin typeface="Calibri"/>
                          <a:ea typeface="宋体"/>
                        </a:defRPr>
                      </a:lvl3pPr>
                      <a:lvl4pPr marL="1371600" algn="l" defTabSz="457200" rtl="0" eaLnBrk="1" latinLnBrk="0" hangingPunct="1">
                        <a:defRPr sz="1800" kern="1200">
                          <a:solidFill>
                            <a:schemeClr val="tx1"/>
                          </a:solidFill>
                          <a:latin typeface="Calibri"/>
                          <a:ea typeface="宋体"/>
                        </a:defRPr>
                      </a:lvl4pPr>
                      <a:lvl5pPr marL="1828800" algn="l" defTabSz="457200" rtl="0" eaLnBrk="1" latinLnBrk="0" hangingPunct="1">
                        <a:defRPr sz="1800" kern="1200">
                          <a:solidFill>
                            <a:schemeClr val="tx1"/>
                          </a:solidFill>
                          <a:latin typeface="Calibri"/>
                          <a:ea typeface="宋体"/>
                        </a:defRPr>
                      </a:lvl5pPr>
                      <a:lvl6pPr marL="2286000" algn="l" defTabSz="457200" rtl="0" eaLnBrk="1" latinLnBrk="0" hangingPunct="1">
                        <a:defRPr sz="1800" kern="1200">
                          <a:solidFill>
                            <a:schemeClr val="tx1"/>
                          </a:solidFill>
                          <a:latin typeface="Calibri"/>
                          <a:ea typeface="宋体"/>
                        </a:defRPr>
                      </a:lvl6pPr>
                      <a:lvl7pPr marL="2743200" algn="l" defTabSz="457200" rtl="0" eaLnBrk="1" latinLnBrk="0" hangingPunct="1">
                        <a:defRPr sz="1800" kern="1200">
                          <a:solidFill>
                            <a:schemeClr val="tx1"/>
                          </a:solidFill>
                          <a:latin typeface="Calibri"/>
                          <a:ea typeface="宋体"/>
                        </a:defRPr>
                      </a:lvl7pPr>
                      <a:lvl8pPr marL="3200400" algn="l" defTabSz="457200" rtl="0" eaLnBrk="1" latinLnBrk="0" hangingPunct="1">
                        <a:defRPr sz="1800" kern="1200">
                          <a:solidFill>
                            <a:schemeClr val="tx1"/>
                          </a:solidFill>
                          <a:latin typeface="Calibri"/>
                          <a:ea typeface="宋体"/>
                        </a:defRPr>
                      </a:lvl8pPr>
                      <a:lvl9pPr marL="3657600" algn="l" defTabSz="457200" rtl="0" eaLnBrk="1" latinLnBrk="0" hangingPunct="1">
                        <a:defRPr sz="1800" kern="1200">
                          <a:solidFill>
                            <a:schemeClr val="tx1"/>
                          </a:solidFill>
                          <a:latin typeface="Calibri"/>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smtClean="0">
                        <a:ln>
                          <a:noFill/>
                        </a:ln>
                        <a:solidFill>
                          <a:schemeClr val="bg2"/>
                        </a:solidFill>
                        <a:effectLst/>
                        <a:latin typeface="Times New Roman" panose="02020603050405020304" pitchFamily="18" charset="0"/>
                        <a:ea typeface="黑体" pitchFamily="2" charset="-122"/>
                        <a:cs typeface="Times New Roman" panose="02020603050405020304" pitchFamily="18"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ea typeface="宋体"/>
                        </a:defRPr>
                      </a:lvl1pPr>
                      <a:lvl2pPr marL="457200" algn="l" defTabSz="457200" rtl="0" eaLnBrk="1" latinLnBrk="0" hangingPunct="1">
                        <a:defRPr sz="1800" kern="1200">
                          <a:solidFill>
                            <a:schemeClr val="tx1"/>
                          </a:solidFill>
                          <a:latin typeface="Calibri"/>
                          <a:ea typeface="宋体"/>
                        </a:defRPr>
                      </a:lvl2pPr>
                      <a:lvl3pPr marL="914400" algn="l" defTabSz="457200" rtl="0" eaLnBrk="1" latinLnBrk="0" hangingPunct="1">
                        <a:defRPr sz="1800" kern="1200">
                          <a:solidFill>
                            <a:schemeClr val="tx1"/>
                          </a:solidFill>
                          <a:latin typeface="Calibri"/>
                          <a:ea typeface="宋体"/>
                        </a:defRPr>
                      </a:lvl3pPr>
                      <a:lvl4pPr marL="1371600" algn="l" defTabSz="457200" rtl="0" eaLnBrk="1" latinLnBrk="0" hangingPunct="1">
                        <a:defRPr sz="1800" kern="1200">
                          <a:solidFill>
                            <a:schemeClr val="tx1"/>
                          </a:solidFill>
                          <a:latin typeface="Calibri"/>
                          <a:ea typeface="宋体"/>
                        </a:defRPr>
                      </a:lvl4pPr>
                      <a:lvl5pPr marL="1828800" algn="l" defTabSz="457200" rtl="0" eaLnBrk="1" latinLnBrk="0" hangingPunct="1">
                        <a:defRPr sz="1800" kern="1200">
                          <a:solidFill>
                            <a:schemeClr val="tx1"/>
                          </a:solidFill>
                          <a:latin typeface="Calibri"/>
                          <a:ea typeface="宋体"/>
                        </a:defRPr>
                      </a:lvl5pPr>
                      <a:lvl6pPr marL="2286000" algn="l" defTabSz="457200" rtl="0" eaLnBrk="1" latinLnBrk="0" hangingPunct="1">
                        <a:defRPr sz="1800" kern="1200">
                          <a:solidFill>
                            <a:schemeClr val="tx1"/>
                          </a:solidFill>
                          <a:latin typeface="Calibri"/>
                          <a:ea typeface="宋体"/>
                        </a:defRPr>
                      </a:lvl6pPr>
                      <a:lvl7pPr marL="2743200" algn="l" defTabSz="457200" rtl="0" eaLnBrk="1" latinLnBrk="0" hangingPunct="1">
                        <a:defRPr sz="1800" kern="1200">
                          <a:solidFill>
                            <a:schemeClr val="tx1"/>
                          </a:solidFill>
                          <a:latin typeface="Calibri"/>
                          <a:ea typeface="宋体"/>
                        </a:defRPr>
                      </a:lvl7pPr>
                      <a:lvl8pPr marL="3200400" algn="l" defTabSz="457200" rtl="0" eaLnBrk="1" latinLnBrk="0" hangingPunct="1">
                        <a:defRPr sz="1800" kern="1200">
                          <a:solidFill>
                            <a:schemeClr val="tx1"/>
                          </a:solidFill>
                          <a:latin typeface="Calibri"/>
                          <a:ea typeface="宋体"/>
                        </a:defRPr>
                      </a:lvl8pPr>
                      <a:lvl9pPr marL="3657600" algn="l" defTabSz="457200" rtl="0" eaLnBrk="1" latinLnBrk="0" hangingPunct="1">
                        <a:defRPr sz="1800" kern="1200">
                          <a:solidFill>
                            <a:schemeClr val="tx1"/>
                          </a:solidFill>
                          <a:latin typeface="Calibri"/>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00B050"/>
                          </a:solidFill>
                          <a:effectLst/>
                          <a:latin typeface="Times New Roman" panose="02020603050405020304" pitchFamily="18" charset="0"/>
                          <a:ea typeface="黑体" pitchFamily="2" charset="-122"/>
                          <a:cs typeface="Times New Roman" panose="02020603050405020304" pitchFamily="18" charset="0"/>
                        </a:rPr>
                        <a:t>EIC</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45638">
                <a:tc>
                  <a:txBody>
                    <a:bodyPr/>
                    <a:lstStyle>
                      <a:lvl1pPr marL="0" algn="l" defTabSz="457200" rtl="0" eaLnBrk="1" latinLnBrk="0" hangingPunct="1">
                        <a:defRPr sz="1800" kern="1200">
                          <a:solidFill>
                            <a:schemeClr val="tx1"/>
                          </a:solidFill>
                          <a:latin typeface="Calibri"/>
                          <a:ea typeface="宋体"/>
                        </a:defRPr>
                      </a:lvl1pPr>
                      <a:lvl2pPr marL="457200" algn="l" defTabSz="457200" rtl="0" eaLnBrk="1" latinLnBrk="0" hangingPunct="1">
                        <a:defRPr sz="1800" kern="1200">
                          <a:solidFill>
                            <a:schemeClr val="tx1"/>
                          </a:solidFill>
                          <a:latin typeface="Calibri"/>
                          <a:ea typeface="宋体"/>
                        </a:defRPr>
                      </a:lvl2pPr>
                      <a:lvl3pPr marL="914400" algn="l" defTabSz="457200" rtl="0" eaLnBrk="1" latinLnBrk="0" hangingPunct="1">
                        <a:defRPr sz="1800" kern="1200">
                          <a:solidFill>
                            <a:schemeClr val="tx1"/>
                          </a:solidFill>
                          <a:latin typeface="Calibri"/>
                          <a:ea typeface="宋体"/>
                        </a:defRPr>
                      </a:lvl3pPr>
                      <a:lvl4pPr marL="1371600" algn="l" defTabSz="457200" rtl="0" eaLnBrk="1" latinLnBrk="0" hangingPunct="1">
                        <a:defRPr sz="1800" kern="1200">
                          <a:solidFill>
                            <a:schemeClr val="tx1"/>
                          </a:solidFill>
                          <a:latin typeface="Calibri"/>
                          <a:ea typeface="宋体"/>
                        </a:defRPr>
                      </a:lvl4pPr>
                      <a:lvl5pPr marL="1828800" algn="l" defTabSz="457200" rtl="0" eaLnBrk="1" latinLnBrk="0" hangingPunct="1">
                        <a:defRPr sz="1800" kern="1200">
                          <a:solidFill>
                            <a:schemeClr val="tx1"/>
                          </a:solidFill>
                          <a:latin typeface="Calibri"/>
                          <a:ea typeface="宋体"/>
                        </a:defRPr>
                      </a:lvl5pPr>
                      <a:lvl6pPr marL="2286000" algn="l" defTabSz="457200" rtl="0" eaLnBrk="1" latinLnBrk="0" hangingPunct="1">
                        <a:defRPr sz="1800" kern="1200">
                          <a:solidFill>
                            <a:schemeClr val="tx1"/>
                          </a:solidFill>
                          <a:latin typeface="Calibri"/>
                          <a:ea typeface="宋体"/>
                        </a:defRPr>
                      </a:lvl6pPr>
                      <a:lvl7pPr marL="2743200" algn="l" defTabSz="457200" rtl="0" eaLnBrk="1" latinLnBrk="0" hangingPunct="1">
                        <a:defRPr sz="1800" kern="1200">
                          <a:solidFill>
                            <a:schemeClr val="tx1"/>
                          </a:solidFill>
                          <a:latin typeface="Calibri"/>
                          <a:ea typeface="宋体"/>
                        </a:defRPr>
                      </a:lvl7pPr>
                      <a:lvl8pPr marL="3200400" algn="l" defTabSz="457200" rtl="0" eaLnBrk="1" latinLnBrk="0" hangingPunct="1">
                        <a:defRPr sz="1800" kern="1200">
                          <a:solidFill>
                            <a:schemeClr val="tx1"/>
                          </a:solidFill>
                          <a:latin typeface="Calibri"/>
                          <a:ea typeface="宋体"/>
                        </a:defRPr>
                      </a:lvl8pPr>
                      <a:lvl9pPr marL="3657600" algn="l" defTabSz="457200" rtl="0" eaLnBrk="1" latinLnBrk="0" hangingPunct="1">
                        <a:defRPr sz="1800" kern="1200">
                          <a:solidFill>
                            <a:schemeClr val="tx1"/>
                          </a:solidFill>
                          <a:latin typeface="Calibri"/>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cap="none" normalizeH="0" baseline="0" dirty="0" err="1" smtClean="0">
                          <a:ln>
                            <a:noFill/>
                          </a:ln>
                          <a:solidFill>
                            <a:schemeClr val="tx1"/>
                          </a:solidFill>
                          <a:effectLst/>
                          <a:latin typeface="Times New Roman" panose="02020603050405020304" pitchFamily="18" charset="0"/>
                          <a:ea typeface="黑体" pitchFamily="2" charset="-122"/>
                          <a:cs typeface="Times New Roman" panose="02020603050405020304" pitchFamily="18" charset="0"/>
                        </a:rPr>
                        <a:t>eLinac</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黑体" pitchFamily="2" charset="-122"/>
                        <a:cs typeface="Times New Roman" panose="02020603050405020304" pitchFamily="18"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ea typeface="宋体"/>
                        </a:defRPr>
                      </a:lvl1pPr>
                      <a:lvl2pPr marL="457200" algn="l" defTabSz="457200" rtl="0" eaLnBrk="1" latinLnBrk="0" hangingPunct="1">
                        <a:defRPr sz="1800" kern="1200">
                          <a:solidFill>
                            <a:schemeClr val="tx1"/>
                          </a:solidFill>
                          <a:latin typeface="Calibri"/>
                          <a:ea typeface="宋体"/>
                        </a:defRPr>
                      </a:lvl2pPr>
                      <a:lvl3pPr marL="914400" algn="l" defTabSz="457200" rtl="0" eaLnBrk="1" latinLnBrk="0" hangingPunct="1">
                        <a:defRPr sz="1800" kern="1200">
                          <a:solidFill>
                            <a:schemeClr val="tx1"/>
                          </a:solidFill>
                          <a:latin typeface="Calibri"/>
                          <a:ea typeface="宋体"/>
                        </a:defRPr>
                      </a:lvl3pPr>
                      <a:lvl4pPr marL="1371600" algn="l" defTabSz="457200" rtl="0" eaLnBrk="1" latinLnBrk="0" hangingPunct="1">
                        <a:defRPr sz="1800" kern="1200">
                          <a:solidFill>
                            <a:schemeClr val="tx1"/>
                          </a:solidFill>
                          <a:latin typeface="Calibri"/>
                          <a:ea typeface="宋体"/>
                        </a:defRPr>
                      </a:lvl4pPr>
                      <a:lvl5pPr marL="1828800" algn="l" defTabSz="457200" rtl="0" eaLnBrk="1" latinLnBrk="0" hangingPunct="1">
                        <a:defRPr sz="1800" kern="1200">
                          <a:solidFill>
                            <a:schemeClr val="tx1"/>
                          </a:solidFill>
                          <a:latin typeface="Calibri"/>
                          <a:ea typeface="宋体"/>
                        </a:defRPr>
                      </a:lvl5pPr>
                      <a:lvl6pPr marL="2286000" algn="l" defTabSz="457200" rtl="0" eaLnBrk="1" latinLnBrk="0" hangingPunct="1">
                        <a:defRPr sz="1800" kern="1200">
                          <a:solidFill>
                            <a:schemeClr val="tx1"/>
                          </a:solidFill>
                          <a:latin typeface="Calibri"/>
                          <a:ea typeface="宋体"/>
                        </a:defRPr>
                      </a:lvl6pPr>
                      <a:lvl7pPr marL="2743200" algn="l" defTabSz="457200" rtl="0" eaLnBrk="1" latinLnBrk="0" hangingPunct="1">
                        <a:defRPr sz="1800" kern="1200">
                          <a:solidFill>
                            <a:schemeClr val="tx1"/>
                          </a:solidFill>
                          <a:latin typeface="Calibri"/>
                          <a:ea typeface="宋体"/>
                        </a:defRPr>
                      </a:lvl7pPr>
                      <a:lvl8pPr marL="3200400" algn="l" defTabSz="457200" rtl="0" eaLnBrk="1" latinLnBrk="0" hangingPunct="1">
                        <a:defRPr sz="1800" kern="1200">
                          <a:solidFill>
                            <a:schemeClr val="tx1"/>
                          </a:solidFill>
                          <a:latin typeface="Calibri"/>
                          <a:ea typeface="宋体"/>
                        </a:defRPr>
                      </a:lvl8pPr>
                      <a:lvl9pPr marL="3657600" algn="l" defTabSz="457200" rtl="0" eaLnBrk="1" latinLnBrk="0" hangingPunct="1">
                        <a:defRPr sz="1800" kern="1200">
                          <a:solidFill>
                            <a:schemeClr val="tx1"/>
                          </a:solidFill>
                          <a:latin typeface="Calibri"/>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00B050"/>
                          </a:solidFill>
                          <a:effectLst/>
                          <a:latin typeface="Times New Roman" panose="02020603050405020304" pitchFamily="18" charset="0"/>
                          <a:ea typeface="黑体" pitchFamily="2" charset="-122"/>
                          <a:cs typeface="Times New Roman" panose="02020603050405020304" pitchFamily="18" charset="0"/>
                        </a:rPr>
                        <a:t>4.0+1.0 (</a:t>
                      </a:r>
                      <a:r>
                        <a:rPr kumimoji="0" lang="zh-CN" altLang="en-US" sz="1800" b="1" i="0" u="none" strike="noStrike" cap="none" normalizeH="0" baseline="0" dirty="0" smtClean="0">
                          <a:ln>
                            <a:noFill/>
                          </a:ln>
                          <a:solidFill>
                            <a:srgbClr val="00B050"/>
                          </a:solidFill>
                          <a:effectLst/>
                          <a:latin typeface="Times New Roman" panose="02020603050405020304" pitchFamily="18" charset="0"/>
                          <a:ea typeface="黑体" pitchFamily="2" charset="-122"/>
                          <a:cs typeface="Times New Roman" panose="02020603050405020304" pitchFamily="18" charset="0"/>
                        </a:rPr>
                        <a:t>阻尼环</a:t>
                      </a:r>
                      <a:r>
                        <a:rPr kumimoji="0" lang="en-US" altLang="zh-CN" sz="1800" b="1" i="0" u="none" strike="noStrike" cap="none" normalizeH="0" baseline="0" dirty="0" smtClean="0">
                          <a:ln>
                            <a:noFill/>
                          </a:ln>
                          <a:solidFill>
                            <a:srgbClr val="00B050"/>
                          </a:solidFill>
                          <a:effectLst/>
                          <a:latin typeface="Times New Roman" panose="02020603050405020304" pitchFamily="18" charset="0"/>
                          <a:ea typeface="黑体" pitchFamily="2" charset="-122"/>
                          <a:cs typeface="Times New Roman" panose="02020603050405020304" pitchFamily="18" charset="0"/>
                        </a:rPr>
                        <a:t>)</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5638">
                <a:tc>
                  <a:txBody>
                    <a:bodyPr/>
                    <a:lstStyle>
                      <a:lvl1pPr marL="0" algn="l" defTabSz="457200" rtl="0" eaLnBrk="1" latinLnBrk="0" hangingPunct="1">
                        <a:defRPr sz="1800" kern="1200">
                          <a:solidFill>
                            <a:schemeClr val="tx1"/>
                          </a:solidFill>
                          <a:latin typeface="Calibri"/>
                          <a:ea typeface="宋体"/>
                        </a:defRPr>
                      </a:lvl1pPr>
                      <a:lvl2pPr marL="457200" algn="l" defTabSz="457200" rtl="0" eaLnBrk="1" latinLnBrk="0" hangingPunct="1">
                        <a:defRPr sz="1800" kern="1200">
                          <a:solidFill>
                            <a:schemeClr val="tx1"/>
                          </a:solidFill>
                          <a:latin typeface="Calibri"/>
                          <a:ea typeface="宋体"/>
                        </a:defRPr>
                      </a:lvl2pPr>
                      <a:lvl3pPr marL="914400" algn="l" defTabSz="457200" rtl="0" eaLnBrk="1" latinLnBrk="0" hangingPunct="1">
                        <a:defRPr sz="1800" kern="1200">
                          <a:solidFill>
                            <a:schemeClr val="tx1"/>
                          </a:solidFill>
                          <a:latin typeface="Calibri"/>
                          <a:ea typeface="宋体"/>
                        </a:defRPr>
                      </a:lvl3pPr>
                      <a:lvl4pPr marL="1371600" algn="l" defTabSz="457200" rtl="0" eaLnBrk="1" latinLnBrk="0" hangingPunct="1">
                        <a:defRPr sz="1800" kern="1200">
                          <a:solidFill>
                            <a:schemeClr val="tx1"/>
                          </a:solidFill>
                          <a:latin typeface="Calibri"/>
                          <a:ea typeface="宋体"/>
                        </a:defRPr>
                      </a:lvl4pPr>
                      <a:lvl5pPr marL="1828800" algn="l" defTabSz="457200" rtl="0" eaLnBrk="1" latinLnBrk="0" hangingPunct="1">
                        <a:defRPr sz="1800" kern="1200">
                          <a:solidFill>
                            <a:schemeClr val="tx1"/>
                          </a:solidFill>
                          <a:latin typeface="Calibri"/>
                          <a:ea typeface="宋体"/>
                        </a:defRPr>
                      </a:lvl5pPr>
                      <a:lvl6pPr marL="2286000" algn="l" defTabSz="457200" rtl="0" eaLnBrk="1" latinLnBrk="0" hangingPunct="1">
                        <a:defRPr sz="1800" kern="1200">
                          <a:solidFill>
                            <a:schemeClr val="tx1"/>
                          </a:solidFill>
                          <a:latin typeface="Calibri"/>
                          <a:ea typeface="宋体"/>
                        </a:defRPr>
                      </a:lvl6pPr>
                      <a:lvl7pPr marL="2743200" algn="l" defTabSz="457200" rtl="0" eaLnBrk="1" latinLnBrk="0" hangingPunct="1">
                        <a:defRPr sz="1800" kern="1200">
                          <a:solidFill>
                            <a:schemeClr val="tx1"/>
                          </a:solidFill>
                          <a:latin typeface="Calibri"/>
                          <a:ea typeface="宋体"/>
                        </a:defRPr>
                      </a:lvl7pPr>
                      <a:lvl8pPr marL="3200400" algn="l" defTabSz="457200" rtl="0" eaLnBrk="1" latinLnBrk="0" hangingPunct="1">
                        <a:defRPr sz="1800" kern="1200">
                          <a:solidFill>
                            <a:schemeClr val="tx1"/>
                          </a:solidFill>
                          <a:latin typeface="Calibri"/>
                          <a:ea typeface="宋体"/>
                        </a:defRPr>
                      </a:lvl8pPr>
                      <a:lvl9pPr marL="3657600" algn="l" defTabSz="457200" rtl="0" eaLnBrk="1" latinLnBrk="0" hangingPunct="1">
                        <a:defRPr sz="1800" kern="1200">
                          <a:solidFill>
                            <a:schemeClr val="tx1"/>
                          </a:solidFill>
                          <a:latin typeface="Calibri"/>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黑体" pitchFamily="2" charset="-122"/>
                          <a:cs typeface="Times New Roman" panose="02020603050405020304" pitchFamily="18" charset="0"/>
                        </a:rPr>
                        <a:t>Electron ring</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ea typeface="宋体"/>
                        </a:defRPr>
                      </a:lvl1pPr>
                      <a:lvl2pPr marL="457200" algn="l" defTabSz="457200" rtl="0" eaLnBrk="1" latinLnBrk="0" hangingPunct="1">
                        <a:defRPr sz="1800" kern="1200">
                          <a:solidFill>
                            <a:schemeClr val="tx1"/>
                          </a:solidFill>
                          <a:latin typeface="Calibri"/>
                          <a:ea typeface="宋体"/>
                        </a:defRPr>
                      </a:lvl2pPr>
                      <a:lvl3pPr marL="914400" algn="l" defTabSz="457200" rtl="0" eaLnBrk="1" latinLnBrk="0" hangingPunct="1">
                        <a:defRPr sz="1800" kern="1200">
                          <a:solidFill>
                            <a:schemeClr val="tx1"/>
                          </a:solidFill>
                          <a:latin typeface="Calibri"/>
                          <a:ea typeface="宋体"/>
                        </a:defRPr>
                      </a:lvl3pPr>
                      <a:lvl4pPr marL="1371600" algn="l" defTabSz="457200" rtl="0" eaLnBrk="1" latinLnBrk="0" hangingPunct="1">
                        <a:defRPr sz="1800" kern="1200">
                          <a:solidFill>
                            <a:schemeClr val="tx1"/>
                          </a:solidFill>
                          <a:latin typeface="Calibri"/>
                          <a:ea typeface="宋体"/>
                        </a:defRPr>
                      </a:lvl4pPr>
                      <a:lvl5pPr marL="1828800" algn="l" defTabSz="457200" rtl="0" eaLnBrk="1" latinLnBrk="0" hangingPunct="1">
                        <a:defRPr sz="1800" kern="1200">
                          <a:solidFill>
                            <a:schemeClr val="tx1"/>
                          </a:solidFill>
                          <a:latin typeface="Calibri"/>
                          <a:ea typeface="宋体"/>
                        </a:defRPr>
                      </a:lvl5pPr>
                      <a:lvl6pPr marL="2286000" algn="l" defTabSz="457200" rtl="0" eaLnBrk="1" latinLnBrk="0" hangingPunct="1">
                        <a:defRPr sz="1800" kern="1200">
                          <a:solidFill>
                            <a:schemeClr val="tx1"/>
                          </a:solidFill>
                          <a:latin typeface="Calibri"/>
                          <a:ea typeface="宋体"/>
                        </a:defRPr>
                      </a:lvl6pPr>
                      <a:lvl7pPr marL="2743200" algn="l" defTabSz="457200" rtl="0" eaLnBrk="1" latinLnBrk="0" hangingPunct="1">
                        <a:defRPr sz="1800" kern="1200">
                          <a:solidFill>
                            <a:schemeClr val="tx1"/>
                          </a:solidFill>
                          <a:latin typeface="Calibri"/>
                          <a:ea typeface="宋体"/>
                        </a:defRPr>
                      </a:lvl7pPr>
                      <a:lvl8pPr marL="3200400" algn="l" defTabSz="457200" rtl="0" eaLnBrk="1" latinLnBrk="0" hangingPunct="1">
                        <a:defRPr sz="1800" kern="1200">
                          <a:solidFill>
                            <a:schemeClr val="tx1"/>
                          </a:solidFill>
                          <a:latin typeface="Calibri"/>
                          <a:ea typeface="宋体"/>
                        </a:defRPr>
                      </a:lvl8pPr>
                      <a:lvl9pPr marL="3657600" algn="l" defTabSz="457200" rtl="0" eaLnBrk="1" latinLnBrk="0" hangingPunct="1">
                        <a:defRPr sz="1800" kern="1200">
                          <a:solidFill>
                            <a:schemeClr val="tx1"/>
                          </a:solidFill>
                          <a:latin typeface="Calibri"/>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00B050"/>
                          </a:solidFill>
                          <a:effectLst/>
                          <a:latin typeface="Times New Roman" panose="02020603050405020304" pitchFamily="18" charset="0"/>
                          <a:ea typeface="黑体" pitchFamily="2" charset="-122"/>
                          <a:cs typeface="Times New Roman" panose="02020603050405020304" pitchFamily="18" charset="0"/>
                        </a:rPr>
                        <a:t>7.0</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45638">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黑体" pitchFamily="2" charset="-122"/>
                          <a:cs typeface="Times New Roman" panose="02020603050405020304" pitchFamily="18" charset="0"/>
                        </a:rPr>
                        <a:t>Positron ring</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00B050"/>
                          </a:solidFill>
                          <a:effectLst/>
                          <a:latin typeface="Times New Roman" panose="02020603050405020304" pitchFamily="18" charset="0"/>
                          <a:ea typeface="黑体" pitchFamily="2" charset="-122"/>
                          <a:cs typeface="Times New Roman" panose="02020603050405020304" pitchFamily="18" charset="0"/>
                        </a:rPr>
                        <a:t>7.0</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351953230"/>
                  </a:ext>
                </a:extLst>
              </a:tr>
              <a:tr h="345638">
                <a:tc>
                  <a:txBody>
                    <a:bodyPr/>
                    <a:lstStyle>
                      <a:lvl1pPr marL="0" algn="l" defTabSz="457200" rtl="0" eaLnBrk="1" latinLnBrk="0" hangingPunct="1">
                        <a:defRPr sz="1800" kern="1200">
                          <a:solidFill>
                            <a:schemeClr val="tx1"/>
                          </a:solidFill>
                          <a:latin typeface="Calibri"/>
                          <a:ea typeface="宋体"/>
                        </a:defRPr>
                      </a:lvl1pPr>
                      <a:lvl2pPr marL="457200" algn="l" defTabSz="457200" rtl="0" eaLnBrk="1" latinLnBrk="0" hangingPunct="1">
                        <a:defRPr sz="1800" kern="1200">
                          <a:solidFill>
                            <a:schemeClr val="tx1"/>
                          </a:solidFill>
                          <a:latin typeface="Calibri"/>
                          <a:ea typeface="宋体"/>
                        </a:defRPr>
                      </a:lvl2pPr>
                      <a:lvl3pPr marL="914400" algn="l" defTabSz="457200" rtl="0" eaLnBrk="1" latinLnBrk="0" hangingPunct="1">
                        <a:defRPr sz="1800" kern="1200">
                          <a:solidFill>
                            <a:schemeClr val="tx1"/>
                          </a:solidFill>
                          <a:latin typeface="Calibri"/>
                          <a:ea typeface="宋体"/>
                        </a:defRPr>
                      </a:lvl3pPr>
                      <a:lvl4pPr marL="1371600" algn="l" defTabSz="457200" rtl="0" eaLnBrk="1" latinLnBrk="0" hangingPunct="1">
                        <a:defRPr sz="1800" kern="1200">
                          <a:solidFill>
                            <a:schemeClr val="tx1"/>
                          </a:solidFill>
                          <a:latin typeface="Calibri"/>
                          <a:ea typeface="宋体"/>
                        </a:defRPr>
                      </a:lvl4pPr>
                      <a:lvl5pPr marL="1828800" algn="l" defTabSz="457200" rtl="0" eaLnBrk="1" latinLnBrk="0" hangingPunct="1">
                        <a:defRPr sz="1800" kern="1200">
                          <a:solidFill>
                            <a:schemeClr val="tx1"/>
                          </a:solidFill>
                          <a:latin typeface="Calibri"/>
                          <a:ea typeface="宋体"/>
                        </a:defRPr>
                      </a:lvl5pPr>
                      <a:lvl6pPr marL="2286000" algn="l" defTabSz="457200" rtl="0" eaLnBrk="1" latinLnBrk="0" hangingPunct="1">
                        <a:defRPr sz="1800" kern="1200">
                          <a:solidFill>
                            <a:schemeClr val="tx1"/>
                          </a:solidFill>
                          <a:latin typeface="Calibri"/>
                          <a:ea typeface="宋体"/>
                        </a:defRPr>
                      </a:lvl6pPr>
                      <a:lvl7pPr marL="2743200" algn="l" defTabSz="457200" rtl="0" eaLnBrk="1" latinLnBrk="0" hangingPunct="1">
                        <a:defRPr sz="1800" kern="1200">
                          <a:solidFill>
                            <a:schemeClr val="tx1"/>
                          </a:solidFill>
                          <a:latin typeface="Calibri"/>
                          <a:ea typeface="宋体"/>
                        </a:defRPr>
                      </a:lvl7pPr>
                      <a:lvl8pPr marL="3200400" algn="l" defTabSz="457200" rtl="0" eaLnBrk="1" latinLnBrk="0" hangingPunct="1">
                        <a:defRPr sz="1800" kern="1200">
                          <a:solidFill>
                            <a:schemeClr val="tx1"/>
                          </a:solidFill>
                          <a:latin typeface="Calibri"/>
                          <a:ea typeface="宋体"/>
                        </a:defRPr>
                      </a:lvl8pPr>
                      <a:lvl9pPr marL="3657600" algn="l" defTabSz="457200" rtl="0" eaLnBrk="1" latinLnBrk="0" hangingPunct="1">
                        <a:defRPr sz="1800" kern="1200">
                          <a:solidFill>
                            <a:schemeClr val="tx1"/>
                          </a:solidFill>
                          <a:latin typeface="Calibri"/>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cap="none" normalizeH="0" baseline="0" dirty="0" smtClean="0">
                          <a:ln>
                            <a:noFill/>
                          </a:ln>
                          <a:solidFill>
                            <a:schemeClr val="tx1"/>
                          </a:solidFill>
                          <a:effectLst/>
                          <a:latin typeface="Times New Roman" panose="02020603050405020304" pitchFamily="18" charset="0"/>
                          <a:ea typeface="黑体" pitchFamily="2" charset="-122"/>
                          <a:cs typeface="Times New Roman" panose="02020603050405020304" pitchFamily="18" charset="0"/>
                        </a:rPr>
                        <a:t>束线</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ea typeface="宋体"/>
                        </a:defRPr>
                      </a:lvl1pPr>
                      <a:lvl2pPr marL="457200" algn="l" defTabSz="457200" rtl="0" eaLnBrk="1" latinLnBrk="0" hangingPunct="1">
                        <a:defRPr sz="1800" kern="1200">
                          <a:solidFill>
                            <a:schemeClr val="tx1"/>
                          </a:solidFill>
                          <a:latin typeface="Calibri"/>
                          <a:ea typeface="宋体"/>
                        </a:defRPr>
                      </a:lvl2pPr>
                      <a:lvl3pPr marL="914400" algn="l" defTabSz="457200" rtl="0" eaLnBrk="1" latinLnBrk="0" hangingPunct="1">
                        <a:defRPr sz="1800" kern="1200">
                          <a:solidFill>
                            <a:schemeClr val="tx1"/>
                          </a:solidFill>
                          <a:latin typeface="Calibri"/>
                          <a:ea typeface="宋体"/>
                        </a:defRPr>
                      </a:lvl3pPr>
                      <a:lvl4pPr marL="1371600" algn="l" defTabSz="457200" rtl="0" eaLnBrk="1" latinLnBrk="0" hangingPunct="1">
                        <a:defRPr sz="1800" kern="1200">
                          <a:solidFill>
                            <a:schemeClr val="tx1"/>
                          </a:solidFill>
                          <a:latin typeface="Calibri"/>
                          <a:ea typeface="宋体"/>
                        </a:defRPr>
                      </a:lvl4pPr>
                      <a:lvl5pPr marL="1828800" algn="l" defTabSz="457200" rtl="0" eaLnBrk="1" latinLnBrk="0" hangingPunct="1">
                        <a:defRPr sz="1800" kern="1200">
                          <a:solidFill>
                            <a:schemeClr val="tx1"/>
                          </a:solidFill>
                          <a:latin typeface="Calibri"/>
                          <a:ea typeface="宋体"/>
                        </a:defRPr>
                      </a:lvl5pPr>
                      <a:lvl6pPr marL="2286000" algn="l" defTabSz="457200" rtl="0" eaLnBrk="1" latinLnBrk="0" hangingPunct="1">
                        <a:defRPr sz="1800" kern="1200">
                          <a:solidFill>
                            <a:schemeClr val="tx1"/>
                          </a:solidFill>
                          <a:latin typeface="Calibri"/>
                          <a:ea typeface="宋体"/>
                        </a:defRPr>
                      </a:lvl6pPr>
                      <a:lvl7pPr marL="2743200" algn="l" defTabSz="457200" rtl="0" eaLnBrk="1" latinLnBrk="0" hangingPunct="1">
                        <a:defRPr sz="1800" kern="1200">
                          <a:solidFill>
                            <a:schemeClr val="tx1"/>
                          </a:solidFill>
                          <a:latin typeface="Calibri"/>
                          <a:ea typeface="宋体"/>
                        </a:defRPr>
                      </a:lvl7pPr>
                      <a:lvl8pPr marL="3200400" algn="l" defTabSz="457200" rtl="0" eaLnBrk="1" latinLnBrk="0" hangingPunct="1">
                        <a:defRPr sz="1800" kern="1200">
                          <a:solidFill>
                            <a:schemeClr val="tx1"/>
                          </a:solidFill>
                          <a:latin typeface="Calibri"/>
                          <a:ea typeface="宋体"/>
                        </a:defRPr>
                      </a:lvl8pPr>
                      <a:lvl9pPr marL="3657600" algn="l" defTabSz="457200" rtl="0" eaLnBrk="1" latinLnBrk="0" hangingPunct="1">
                        <a:defRPr sz="1800" kern="1200">
                          <a:solidFill>
                            <a:schemeClr val="tx1"/>
                          </a:solidFill>
                          <a:latin typeface="Calibri"/>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00B050"/>
                          </a:solidFill>
                          <a:effectLst/>
                          <a:latin typeface="Times New Roman" panose="02020603050405020304" pitchFamily="18" charset="0"/>
                          <a:ea typeface="黑体" pitchFamily="2" charset="-122"/>
                          <a:cs typeface="Times New Roman" panose="02020603050405020304" pitchFamily="18" charset="0"/>
                        </a:rPr>
                        <a:t>1.2</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45638">
                <a:tc>
                  <a:txBody>
                    <a:bodyPr/>
                    <a:lstStyle>
                      <a:lvl1pPr marL="0" algn="l" defTabSz="457200" rtl="0" eaLnBrk="1" latinLnBrk="0" hangingPunct="1">
                        <a:defRPr sz="1800" kern="1200">
                          <a:solidFill>
                            <a:schemeClr val="tx1"/>
                          </a:solidFill>
                          <a:latin typeface="Calibri"/>
                          <a:ea typeface="宋体"/>
                        </a:defRPr>
                      </a:lvl1pPr>
                      <a:lvl2pPr marL="457200" algn="l" defTabSz="457200" rtl="0" eaLnBrk="1" latinLnBrk="0" hangingPunct="1">
                        <a:defRPr sz="1800" kern="1200">
                          <a:solidFill>
                            <a:schemeClr val="tx1"/>
                          </a:solidFill>
                          <a:latin typeface="Calibri"/>
                          <a:ea typeface="宋体"/>
                        </a:defRPr>
                      </a:lvl2pPr>
                      <a:lvl3pPr marL="914400" algn="l" defTabSz="457200" rtl="0" eaLnBrk="1" latinLnBrk="0" hangingPunct="1">
                        <a:defRPr sz="1800" kern="1200">
                          <a:solidFill>
                            <a:schemeClr val="tx1"/>
                          </a:solidFill>
                          <a:latin typeface="Calibri"/>
                          <a:ea typeface="宋体"/>
                        </a:defRPr>
                      </a:lvl3pPr>
                      <a:lvl4pPr marL="1371600" algn="l" defTabSz="457200" rtl="0" eaLnBrk="1" latinLnBrk="0" hangingPunct="1">
                        <a:defRPr sz="1800" kern="1200">
                          <a:solidFill>
                            <a:schemeClr val="tx1"/>
                          </a:solidFill>
                          <a:latin typeface="Calibri"/>
                          <a:ea typeface="宋体"/>
                        </a:defRPr>
                      </a:lvl4pPr>
                      <a:lvl5pPr marL="1828800" algn="l" defTabSz="457200" rtl="0" eaLnBrk="1" latinLnBrk="0" hangingPunct="1">
                        <a:defRPr sz="1800" kern="1200">
                          <a:solidFill>
                            <a:schemeClr val="tx1"/>
                          </a:solidFill>
                          <a:latin typeface="Calibri"/>
                          <a:ea typeface="宋体"/>
                        </a:defRPr>
                      </a:lvl5pPr>
                      <a:lvl6pPr marL="2286000" algn="l" defTabSz="457200" rtl="0" eaLnBrk="1" latinLnBrk="0" hangingPunct="1">
                        <a:defRPr sz="1800" kern="1200">
                          <a:solidFill>
                            <a:schemeClr val="tx1"/>
                          </a:solidFill>
                          <a:latin typeface="Calibri"/>
                          <a:ea typeface="宋体"/>
                        </a:defRPr>
                      </a:lvl6pPr>
                      <a:lvl7pPr marL="2743200" algn="l" defTabSz="457200" rtl="0" eaLnBrk="1" latinLnBrk="0" hangingPunct="1">
                        <a:defRPr sz="1800" kern="1200">
                          <a:solidFill>
                            <a:schemeClr val="tx1"/>
                          </a:solidFill>
                          <a:latin typeface="Calibri"/>
                          <a:ea typeface="宋体"/>
                        </a:defRPr>
                      </a:lvl7pPr>
                      <a:lvl8pPr marL="3200400" algn="l" defTabSz="457200" rtl="0" eaLnBrk="1" latinLnBrk="0" hangingPunct="1">
                        <a:defRPr sz="1800" kern="1200">
                          <a:solidFill>
                            <a:schemeClr val="tx1"/>
                          </a:solidFill>
                          <a:latin typeface="Calibri"/>
                          <a:ea typeface="宋体"/>
                        </a:defRPr>
                      </a:lvl8pPr>
                      <a:lvl9pPr marL="3657600" algn="l" defTabSz="457200" rtl="0" eaLnBrk="1" latinLnBrk="0" hangingPunct="1">
                        <a:defRPr sz="1800" kern="1200">
                          <a:solidFill>
                            <a:schemeClr val="tx1"/>
                          </a:solidFill>
                          <a:latin typeface="Calibri"/>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cap="none" normalizeH="0" baseline="0" dirty="0" smtClean="0">
                          <a:ln>
                            <a:noFill/>
                          </a:ln>
                          <a:solidFill>
                            <a:schemeClr val="tx1"/>
                          </a:solidFill>
                          <a:effectLst/>
                          <a:latin typeface="Times New Roman" panose="02020603050405020304" pitchFamily="18" charset="0"/>
                          <a:ea typeface="黑体" pitchFamily="2" charset="-122"/>
                          <a:cs typeface="Times New Roman" panose="02020603050405020304" pitchFamily="18" charset="0"/>
                        </a:rPr>
                        <a:t>实验谱仪</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ea typeface="宋体"/>
                        </a:defRPr>
                      </a:lvl1pPr>
                      <a:lvl2pPr marL="457200" algn="l" defTabSz="457200" rtl="0" eaLnBrk="1" latinLnBrk="0" hangingPunct="1">
                        <a:defRPr sz="1800" kern="1200">
                          <a:solidFill>
                            <a:schemeClr val="tx1"/>
                          </a:solidFill>
                          <a:latin typeface="Calibri"/>
                          <a:ea typeface="宋体"/>
                        </a:defRPr>
                      </a:lvl2pPr>
                      <a:lvl3pPr marL="914400" algn="l" defTabSz="457200" rtl="0" eaLnBrk="1" latinLnBrk="0" hangingPunct="1">
                        <a:defRPr sz="1800" kern="1200">
                          <a:solidFill>
                            <a:schemeClr val="tx1"/>
                          </a:solidFill>
                          <a:latin typeface="Calibri"/>
                          <a:ea typeface="宋体"/>
                        </a:defRPr>
                      </a:lvl3pPr>
                      <a:lvl4pPr marL="1371600" algn="l" defTabSz="457200" rtl="0" eaLnBrk="1" latinLnBrk="0" hangingPunct="1">
                        <a:defRPr sz="1800" kern="1200">
                          <a:solidFill>
                            <a:schemeClr val="tx1"/>
                          </a:solidFill>
                          <a:latin typeface="Calibri"/>
                          <a:ea typeface="宋体"/>
                        </a:defRPr>
                      </a:lvl4pPr>
                      <a:lvl5pPr marL="1828800" algn="l" defTabSz="457200" rtl="0" eaLnBrk="1" latinLnBrk="0" hangingPunct="1">
                        <a:defRPr sz="1800" kern="1200">
                          <a:solidFill>
                            <a:schemeClr val="tx1"/>
                          </a:solidFill>
                          <a:latin typeface="Calibri"/>
                          <a:ea typeface="宋体"/>
                        </a:defRPr>
                      </a:lvl5pPr>
                      <a:lvl6pPr marL="2286000" algn="l" defTabSz="457200" rtl="0" eaLnBrk="1" latinLnBrk="0" hangingPunct="1">
                        <a:defRPr sz="1800" kern="1200">
                          <a:solidFill>
                            <a:schemeClr val="tx1"/>
                          </a:solidFill>
                          <a:latin typeface="Calibri"/>
                          <a:ea typeface="宋体"/>
                        </a:defRPr>
                      </a:lvl6pPr>
                      <a:lvl7pPr marL="2743200" algn="l" defTabSz="457200" rtl="0" eaLnBrk="1" latinLnBrk="0" hangingPunct="1">
                        <a:defRPr sz="1800" kern="1200">
                          <a:solidFill>
                            <a:schemeClr val="tx1"/>
                          </a:solidFill>
                          <a:latin typeface="Calibri"/>
                          <a:ea typeface="宋体"/>
                        </a:defRPr>
                      </a:lvl7pPr>
                      <a:lvl8pPr marL="3200400" algn="l" defTabSz="457200" rtl="0" eaLnBrk="1" latinLnBrk="0" hangingPunct="1">
                        <a:defRPr sz="1800" kern="1200">
                          <a:solidFill>
                            <a:schemeClr val="tx1"/>
                          </a:solidFill>
                          <a:latin typeface="Calibri"/>
                          <a:ea typeface="宋体"/>
                        </a:defRPr>
                      </a:lvl8pPr>
                      <a:lvl9pPr marL="3657600" algn="l" defTabSz="457200" rtl="0" eaLnBrk="1" latinLnBrk="0" hangingPunct="1">
                        <a:defRPr sz="1800" kern="1200">
                          <a:solidFill>
                            <a:schemeClr val="tx1"/>
                          </a:solidFill>
                          <a:latin typeface="Calibri"/>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00B050"/>
                          </a:solidFill>
                          <a:effectLst/>
                          <a:latin typeface="Times New Roman" panose="02020603050405020304" pitchFamily="18" charset="0"/>
                          <a:ea typeface="黑体" pitchFamily="2" charset="-122"/>
                          <a:cs typeface="Times New Roman" panose="02020603050405020304" pitchFamily="18" charset="0"/>
                        </a:rPr>
                        <a:t>8.0 </a:t>
                      </a:r>
                      <a:r>
                        <a:rPr kumimoji="0" lang="en-US" altLang="zh-CN" sz="1800" b="1" i="0" u="none" strike="noStrike" cap="none" normalizeH="0" baseline="0" dirty="0" smtClean="0">
                          <a:ln>
                            <a:noFill/>
                          </a:ln>
                          <a:solidFill>
                            <a:srgbClr val="C00000"/>
                          </a:solidFill>
                          <a:effectLst/>
                          <a:latin typeface="Times New Roman" panose="02020603050405020304" pitchFamily="18" charset="0"/>
                          <a:ea typeface="黑体" pitchFamily="2" charset="-122"/>
                          <a:cs typeface="Times New Roman" panose="02020603050405020304" pitchFamily="18" charset="0"/>
                        </a:rPr>
                        <a:t>?</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45638">
                <a:tc>
                  <a:txBody>
                    <a:bodyPr/>
                    <a:lstStyle>
                      <a:lvl1pPr marL="0" algn="l" defTabSz="457200" rtl="0" eaLnBrk="1" latinLnBrk="0" hangingPunct="1">
                        <a:defRPr sz="1800" kern="1200">
                          <a:solidFill>
                            <a:schemeClr val="tx1"/>
                          </a:solidFill>
                          <a:latin typeface="Calibri"/>
                          <a:ea typeface="宋体"/>
                        </a:defRPr>
                      </a:lvl1pPr>
                      <a:lvl2pPr marL="457200" algn="l" defTabSz="457200" rtl="0" eaLnBrk="1" latinLnBrk="0" hangingPunct="1">
                        <a:defRPr sz="1800" kern="1200">
                          <a:solidFill>
                            <a:schemeClr val="tx1"/>
                          </a:solidFill>
                          <a:latin typeface="Calibri"/>
                          <a:ea typeface="宋体"/>
                        </a:defRPr>
                      </a:lvl2pPr>
                      <a:lvl3pPr marL="914400" algn="l" defTabSz="457200" rtl="0" eaLnBrk="1" latinLnBrk="0" hangingPunct="1">
                        <a:defRPr sz="1800" kern="1200">
                          <a:solidFill>
                            <a:schemeClr val="tx1"/>
                          </a:solidFill>
                          <a:latin typeface="Calibri"/>
                          <a:ea typeface="宋体"/>
                        </a:defRPr>
                      </a:lvl3pPr>
                      <a:lvl4pPr marL="1371600" algn="l" defTabSz="457200" rtl="0" eaLnBrk="1" latinLnBrk="0" hangingPunct="1">
                        <a:defRPr sz="1800" kern="1200">
                          <a:solidFill>
                            <a:schemeClr val="tx1"/>
                          </a:solidFill>
                          <a:latin typeface="Calibri"/>
                          <a:ea typeface="宋体"/>
                        </a:defRPr>
                      </a:lvl4pPr>
                      <a:lvl5pPr marL="1828800" algn="l" defTabSz="457200" rtl="0" eaLnBrk="1" latinLnBrk="0" hangingPunct="1">
                        <a:defRPr sz="1800" kern="1200">
                          <a:solidFill>
                            <a:schemeClr val="tx1"/>
                          </a:solidFill>
                          <a:latin typeface="Calibri"/>
                          <a:ea typeface="宋体"/>
                        </a:defRPr>
                      </a:lvl5pPr>
                      <a:lvl6pPr marL="2286000" algn="l" defTabSz="457200" rtl="0" eaLnBrk="1" latinLnBrk="0" hangingPunct="1">
                        <a:defRPr sz="1800" kern="1200">
                          <a:solidFill>
                            <a:schemeClr val="tx1"/>
                          </a:solidFill>
                          <a:latin typeface="Calibri"/>
                          <a:ea typeface="宋体"/>
                        </a:defRPr>
                      </a:lvl6pPr>
                      <a:lvl7pPr marL="2743200" algn="l" defTabSz="457200" rtl="0" eaLnBrk="1" latinLnBrk="0" hangingPunct="1">
                        <a:defRPr sz="1800" kern="1200">
                          <a:solidFill>
                            <a:schemeClr val="tx1"/>
                          </a:solidFill>
                          <a:latin typeface="Calibri"/>
                          <a:ea typeface="宋体"/>
                        </a:defRPr>
                      </a:lvl7pPr>
                      <a:lvl8pPr marL="3200400" algn="l" defTabSz="457200" rtl="0" eaLnBrk="1" latinLnBrk="0" hangingPunct="1">
                        <a:defRPr sz="1800" kern="1200">
                          <a:solidFill>
                            <a:schemeClr val="tx1"/>
                          </a:solidFill>
                          <a:latin typeface="Calibri"/>
                          <a:ea typeface="宋体"/>
                        </a:defRPr>
                      </a:lvl8pPr>
                      <a:lvl9pPr marL="3657600" algn="l" defTabSz="457200" rtl="0" eaLnBrk="1" latinLnBrk="0" hangingPunct="1">
                        <a:defRPr sz="1800" kern="1200">
                          <a:solidFill>
                            <a:schemeClr val="tx1"/>
                          </a:solidFill>
                          <a:latin typeface="Calibri"/>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cap="none" normalizeH="0" baseline="0" dirty="0" smtClean="0">
                          <a:ln>
                            <a:noFill/>
                          </a:ln>
                          <a:solidFill>
                            <a:schemeClr val="tx1"/>
                          </a:solidFill>
                          <a:effectLst/>
                          <a:latin typeface="Times New Roman" panose="02020603050405020304" pitchFamily="18" charset="0"/>
                          <a:ea typeface="黑体" pitchFamily="2" charset="-122"/>
                          <a:cs typeface="Times New Roman" panose="02020603050405020304" pitchFamily="18" charset="0"/>
                        </a:rPr>
                        <a:t>低温</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黑体" pitchFamily="2" charset="-122"/>
                        <a:cs typeface="Times New Roman" panose="02020603050405020304" pitchFamily="18"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ea typeface="宋体"/>
                        </a:defRPr>
                      </a:lvl1pPr>
                      <a:lvl2pPr marL="457200" algn="l" defTabSz="457200" rtl="0" eaLnBrk="1" latinLnBrk="0" hangingPunct="1">
                        <a:defRPr sz="1800" kern="1200">
                          <a:solidFill>
                            <a:schemeClr val="tx1"/>
                          </a:solidFill>
                          <a:latin typeface="Calibri"/>
                          <a:ea typeface="宋体"/>
                        </a:defRPr>
                      </a:lvl2pPr>
                      <a:lvl3pPr marL="914400" algn="l" defTabSz="457200" rtl="0" eaLnBrk="1" latinLnBrk="0" hangingPunct="1">
                        <a:defRPr sz="1800" kern="1200">
                          <a:solidFill>
                            <a:schemeClr val="tx1"/>
                          </a:solidFill>
                          <a:latin typeface="Calibri"/>
                          <a:ea typeface="宋体"/>
                        </a:defRPr>
                      </a:lvl3pPr>
                      <a:lvl4pPr marL="1371600" algn="l" defTabSz="457200" rtl="0" eaLnBrk="1" latinLnBrk="0" hangingPunct="1">
                        <a:defRPr sz="1800" kern="1200">
                          <a:solidFill>
                            <a:schemeClr val="tx1"/>
                          </a:solidFill>
                          <a:latin typeface="Calibri"/>
                          <a:ea typeface="宋体"/>
                        </a:defRPr>
                      </a:lvl4pPr>
                      <a:lvl5pPr marL="1828800" algn="l" defTabSz="457200" rtl="0" eaLnBrk="1" latinLnBrk="0" hangingPunct="1">
                        <a:defRPr sz="1800" kern="1200">
                          <a:solidFill>
                            <a:schemeClr val="tx1"/>
                          </a:solidFill>
                          <a:latin typeface="Calibri"/>
                          <a:ea typeface="宋体"/>
                        </a:defRPr>
                      </a:lvl5pPr>
                      <a:lvl6pPr marL="2286000" algn="l" defTabSz="457200" rtl="0" eaLnBrk="1" latinLnBrk="0" hangingPunct="1">
                        <a:defRPr sz="1800" kern="1200">
                          <a:solidFill>
                            <a:schemeClr val="tx1"/>
                          </a:solidFill>
                          <a:latin typeface="Calibri"/>
                          <a:ea typeface="宋体"/>
                        </a:defRPr>
                      </a:lvl6pPr>
                      <a:lvl7pPr marL="2743200" algn="l" defTabSz="457200" rtl="0" eaLnBrk="1" latinLnBrk="0" hangingPunct="1">
                        <a:defRPr sz="1800" kern="1200">
                          <a:solidFill>
                            <a:schemeClr val="tx1"/>
                          </a:solidFill>
                          <a:latin typeface="Calibri"/>
                          <a:ea typeface="宋体"/>
                        </a:defRPr>
                      </a:lvl7pPr>
                      <a:lvl8pPr marL="3200400" algn="l" defTabSz="457200" rtl="0" eaLnBrk="1" latinLnBrk="0" hangingPunct="1">
                        <a:defRPr sz="1800" kern="1200">
                          <a:solidFill>
                            <a:schemeClr val="tx1"/>
                          </a:solidFill>
                          <a:latin typeface="Calibri"/>
                          <a:ea typeface="宋体"/>
                        </a:defRPr>
                      </a:lvl8pPr>
                      <a:lvl9pPr marL="3657600" algn="l" defTabSz="457200" rtl="0" eaLnBrk="1" latinLnBrk="0" hangingPunct="1">
                        <a:defRPr sz="1800" kern="1200">
                          <a:solidFill>
                            <a:schemeClr val="tx1"/>
                          </a:solidFill>
                          <a:latin typeface="Calibri"/>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00B050"/>
                          </a:solidFill>
                          <a:effectLst/>
                          <a:latin typeface="Times New Roman" panose="02020603050405020304" pitchFamily="18" charset="0"/>
                          <a:ea typeface="黑体" pitchFamily="2" charset="-122"/>
                          <a:cs typeface="Times New Roman" panose="02020603050405020304" pitchFamily="18" charset="0"/>
                        </a:rPr>
                        <a:t>1.0</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345638">
                <a:tc>
                  <a:txBody>
                    <a:bodyPr/>
                    <a:lstStyle>
                      <a:lvl1pPr marL="0" algn="l" defTabSz="457200" rtl="0" eaLnBrk="1" latinLnBrk="0" hangingPunct="1">
                        <a:defRPr sz="1800" kern="1200">
                          <a:solidFill>
                            <a:schemeClr val="tx1"/>
                          </a:solidFill>
                          <a:latin typeface="Calibri"/>
                          <a:ea typeface="宋体"/>
                        </a:defRPr>
                      </a:lvl1pPr>
                      <a:lvl2pPr marL="457200" algn="l" defTabSz="457200" rtl="0" eaLnBrk="1" latinLnBrk="0" hangingPunct="1">
                        <a:defRPr sz="1800" kern="1200">
                          <a:solidFill>
                            <a:schemeClr val="tx1"/>
                          </a:solidFill>
                          <a:latin typeface="Calibri"/>
                          <a:ea typeface="宋体"/>
                        </a:defRPr>
                      </a:lvl2pPr>
                      <a:lvl3pPr marL="914400" algn="l" defTabSz="457200" rtl="0" eaLnBrk="1" latinLnBrk="0" hangingPunct="1">
                        <a:defRPr sz="1800" kern="1200">
                          <a:solidFill>
                            <a:schemeClr val="tx1"/>
                          </a:solidFill>
                          <a:latin typeface="Calibri"/>
                          <a:ea typeface="宋体"/>
                        </a:defRPr>
                      </a:lvl3pPr>
                      <a:lvl4pPr marL="1371600" algn="l" defTabSz="457200" rtl="0" eaLnBrk="1" latinLnBrk="0" hangingPunct="1">
                        <a:defRPr sz="1800" kern="1200">
                          <a:solidFill>
                            <a:schemeClr val="tx1"/>
                          </a:solidFill>
                          <a:latin typeface="Calibri"/>
                          <a:ea typeface="宋体"/>
                        </a:defRPr>
                      </a:lvl4pPr>
                      <a:lvl5pPr marL="1828800" algn="l" defTabSz="457200" rtl="0" eaLnBrk="1" latinLnBrk="0" hangingPunct="1">
                        <a:defRPr sz="1800" kern="1200">
                          <a:solidFill>
                            <a:schemeClr val="tx1"/>
                          </a:solidFill>
                          <a:latin typeface="Calibri"/>
                          <a:ea typeface="宋体"/>
                        </a:defRPr>
                      </a:lvl5pPr>
                      <a:lvl6pPr marL="2286000" algn="l" defTabSz="457200" rtl="0" eaLnBrk="1" latinLnBrk="0" hangingPunct="1">
                        <a:defRPr sz="1800" kern="1200">
                          <a:solidFill>
                            <a:schemeClr val="tx1"/>
                          </a:solidFill>
                          <a:latin typeface="Calibri"/>
                          <a:ea typeface="宋体"/>
                        </a:defRPr>
                      </a:lvl6pPr>
                      <a:lvl7pPr marL="2743200" algn="l" defTabSz="457200" rtl="0" eaLnBrk="1" latinLnBrk="0" hangingPunct="1">
                        <a:defRPr sz="1800" kern="1200">
                          <a:solidFill>
                            <a:schemeClr val="tx1"/>
                          </a:solidFill>
                          <a:latin typeface="Calibri"/>
                          <a:ea typeface="宋体"/>
                        </a:defRPr>
                      </a:lvl7pPr>
                      <a:lvl8pPr marL="3200400" algn="l" defTabSz="457200" rtl="0" eaLnBrk="1" latinLnBrk="0" hangingPunct="1">
                        <a:defRPr sz="1800" kern="1200">
                          <a:solidFill>
                            <a:schemeClr val="tx1"/>
                          </a:solidFill>
                          <a:latin typeface="Calibri"/>
                          <a:ea typeface="宋体"/>
                        </a:defRPr>
                      </a:lvl8pPr>
                      <a:lvl9pPr marL="3657600" algn="l" defTabSz="457200" rtl="0" eaLnBrk="1" latinLnBrk="0" hangingPunct="1">
                        <a:defRPr sz="1800" kern="1200">
                          <a:solidFill>
                            <a:schemeClr val="tx1"/>
                          </a:solidFill>
                          <a:latin typeface="Calibri"/>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cap="none" normalizeH="0" baseline="0" dirty="0" smtClean="0">
                          <a:ln>
                            <a:noFill/>
                          </a:ln>
                          <a:solidFill>
                            <a:schemeClr val="tx1"/>
                          </a:solidFill>
                          <a:effectLst/>
                          <a:latin typeface="Times New Roman" panose="02020603050405020304" pitchFamily="18" charset="0"/>
                          <a:ea typeface="黑体" pitchFamily="2" charset="-122"/>
                          <a:cs typeface="Times New Roman" panose="02020603050405020304" pitchFamily="18" charset="0"/>
                        </a:rPr>
                        <a:t>配套设施</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ea typeface="宋体"/>
                        </a:defRPr>
                      </a:lvl1pPr>
                      <a:lvl2pPr marL="457200" algn="l" defTabSz="457200" rtl="0" eaLnBrk="1" latinLnBrk="0" hangingPunct="1">
                        <a:defRPr sz="1800" kern="1200">
                          <a:solidFill>
                            <a:schemeClr val="tx1"/>
                          </a:solidFill>
                          <a:latin typeface="Calibri"/>
                          <a:ea typeface="宋体"/>
                        </a:defRPr>
                      </a:lvl2pPr>
                      <a:lvl3pPr marL="914400" algn="l" defTabSz="457200" rtl="0" eaLnBrk="1" latinLnBrk="0" hangingPunct="1">
                        <a:defRPr sz="1800" kern="1200">
                          <a:solidFill>
                            <a:schemeClr val="tx1"/>
                          </a:solidFill>
                          <a:latin typeface="Calibri"/>
                          <a:ea typeface="宋体"/>
                        </a:defRPr>
                      </a:lvl3pPr>
                      <a:lvl4pPr marL="1371600" algn="l" defTabSz="457200" rtl="0" eaLnBrk="1" latinLnBrk="0" hangingPunct="1">
                        <a:defRPr sz="1800" kern="1200">
                          <a:solidFill>
                            <a:schemeClr val="tx1"/>
                          </a:solidFill>
                          <a:latin typeface="Calibri"/>
                          <a:ea typeface="宋体"/>
                        </a:defRPr>
                      </a:lvl4pPr>
                      <a:lvl5pPr marL="1828800" algn="l" defTabSz="457200" rtl="0" eaLnBrk="1" latinLnBrk="0" hangingPunct="1">
                        <a:defRPr sz="1800" kern="1200">
                          <a:solidFill>
                            <a:schemeClr val="tx1"/>
                          </a:solidFill>
                          <a:latin typeface="Calibri"/>
                          <a:ea typeface="宋体"/>
                        </a:defRPr>
                      </a:lvl5pPr>
                      <a:lvl6pPr marL="2286000" algn="l" defTabSz="457200" rtl="0" eaLnBrk="1" latinLnBrk="0" hangingPunct="1">
                        <a:defRPr sz="1800" kern="1200">
                          <a:solidFill>
                            <a:schemeClr val="tx1"/>
                          </a:solidFill>
                          <a:latin typeface="Calibri"/>
                          <a:ea typeface="宋体"/>
                        </a:defRPr>
                      </a:lvl6pPr>
                      <a:lvl7pPr marL="2743200" algn="l" defTabSz="457200" rtl="0" eaLnBrk="1" latinLnBrk="0" hangingPunct="1">
                        <a:defRPr sz="1800" kern="1200">
                          <a:solidFill>
                            <a:schemeClr val="tx1"/>
                          </a:solidFill>
                          <a:latin typeface="Calibri"/>
                          <a:ea typeface="宋体"/>
                        </a:defRPr>
                      </a:lvl7pPr>
                      <a:lvl8pPr marL="3200400" algn="l" defTabSz="457200" rtl="0" eaLnBrk="1" latinLnBrk="0" hangingPunct="1">
                        <a:defRPr sz="1800" kern="1200">
                          <a:solidFill>
                            <a:schemeClr val="tx1"/>
                          </a:solidFill>
                          <a:latin typeface="Calibri"/>
                          <a:ea typeface="宋体"/>
                        </a:defRPr>
                      </a:lvl8pPr>
                      <a:lvl9pPr marL="3657600" algn="l" defTabSz="457200" rtl="0" eaLnBrk="1" latinLnBrk="0" hangingPunct="1">
                        <a:defRPr sz="1800" kern="1200">
                          <a:solidFill>
                            <a:schemeClr val="tx1"/>
                          </a:solidFill>
                          <a:latin typeface="Calibri"/>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00B050"/>
                          </a:solidFill>
                          <a:effectLst/>
                          <a:latin typeface="Times New Roman" panose="02020603050405020304" pitchFamily="18" charset="0"/>
                          <a:ea typeface="黑体" pitchFamily="2" charset="-122"/>
                          <a:cs typeface="Times New Roman" panose="02020603050405020304" pitchFamily="18" charset="0"/>
                        </a:rPr>
                        <a:t>1.8</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r h="345638">
                <a:tc>
                  <a:txBody>
                    <a:bodyPr/>
                    <a:lstStyle>
                      <a:lvl1pPr marL="0" algn="l" defTabSz="457200" rtl="0" eaLnBrk="1" latinLnBrk="0" hangingPunct="1">
                        <a:defRPr sz="1800" kern="1200">
                          <a:solidFill>
                            <a:schemeClr val="tx1"/>
                          </a:solidFill>
                          <a:latin typeface="Calibri"/>
                          <a:ea typeface="宋体"/>
                        </a:defRPr>
                      </a:lvl1pPr>
                      <a:lvl2pPr marL="457200" algn="l" defTabSz="457200" rtl="0" eaLnBrk="1" latinLnBrk="0" hangingPunct="1">
                        <a:defRPr sz="1800" kern="1200">
                          <a:solidFill>
                            <a:schemeClr val="tx1"/>
                          </a:solidFill>
                          <a:latin typeface="Calibri"/>
                          <a:ea typeface="宋体"/>
                        </a:defRPr>
                      </a:lvl2pPr>
                      <a:lvl3pPr marL="914400" algn="l" defTabSz="457200" rtl="0" eaLnBrk="1" latinLnBrk="0" hangingPunct="1">
                        <a:defRPr sz="1800" kern="1200">
                          <a:solidFill>
                            <a:schemeClr val="tx1"/>
                          </a:solidFill>
                          <a:latin typeface="Calibri"/>
                          <a:ea typeface="宋体"/>
                        </a:defRPr>
                      </a:lvl3pPr>
                      <a:lvl4pPr marL="1371600" algn="l" defTabSz="457200" rtl="0" eaLnBrk="1" latinLnBrk="0" hangingPunct="1">
                        <a:defRPr sz="1800" kern="1200">
                          <a:solidFill>
                            <a:schemeClr val="tx1"/>
                          </a:solidFill>
                          <a:latin typeface="Calibri"/>
                          <a:ea typeface="宋体"/>
                        </a:defRPr>
                      </a:lvl4pPr>
                      <a:lvl5pPr marL="1828800" algn="l" defTabSz="457200" rtl="0" eaLnBrk="1" latinLnBrk="0" hangingPunct="1">
                        <a:defRPr sz="1800" kern="1200">
                          <a:solidFill>
                            <a:schemeClr val="tx1"/>
                          </a:solidFill>
                          <a:latin typeface="Calibri"/>
                          <a:ea typeface="宋体"/>
                        </a:defRPr>
                      </a:lvl5pPr>
                      <a:lvl6pPr marL="2286000" algn="l" defTabSz="457200" rtl="0" eaLnBrk="1" latinLnBrk="0" hangingPunct="1">
                        <a:defRPr sz="1800" kern="1200">
                          <a:solidFill>
                            <a:schemeClr val="tx1"/>
                          </a:solidFill>
                          <a:latin typeface="Calibri"/>
                          <a:ea typeface="宋体"/>
                        </a:defRPr>
                      </a:lvl6pPr>
                      <a:lvl7pPr marL="2743200" algn="l" defTabSz="457200" rtl="0" eaLnBrk="1" latinLnBrk="0" hangingPunct="1">
                        <a:defRPr sz="1800" kern="1200">
                          <a:solidFill>
                            <a:schemeClr val="tx1"/>
                          </a:solidFill>
                          <a:latin typeface="Calibri"/>
                          <a:ea typeface="宋体"/>
                        </a:defRPr>
                      </a:lvl7pPr>
                      <a:lvl8pPr marL="3200400" algn="l" defTabSz="457200" rtl="0" eaLnBrk="1" latinLnBrk="0" hangingPunct="1">
                        <a:defRPr sz="1800" kern="1200">
                          <a:solidFill>
                            <a:schemeClr val="tx1"/>
                          </a:solidFill>
                          <a:latin typeface="Calibri"/>
                          <a:ea typeface="宋体"/>
                        </a:defRPr>
                      </a:lvl8pPr>
                      <a:lvl9pPr marL="3657600" algn="l" defTabSz="457200" rtl="0" eaLnBrk="1" latinLnBrk="0" hangingPunct="1">
                        <a:defRPr sz="1800" kern="1200">
                          <a:solidFill>
                            <a:schemeClr val="tx1"/>
                          </a:solidFill>
                          <a:latin typeface="Calibri"/>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cap="none" normalizeH="0" baseline="0" dirty="0" smtClean="0">
                          <a:ln>
                            <a:noFill/>
                          </a:ln>
                          <a:solidFill>
                            <a:schemeClr val="tx1"/>
                          </a:solidFill>
                          <a:effectLst/>
                          <a:latin typeface="Times New Roman" panose="02020603050405020304" pitchFamily="18" charset="0"/>
                          <a:ea typeface="黑体" pitchFamily="2" charset="-122"/>
                          <a:cs typeface="Times New Roman" panose="02020603050405020304" pitchFamily="18" charset="0"/>
                        </a:rPr>
                        <a:t>装置土建</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ea typeface="宋体"/>
                        </a:defRPr>
                      </a:lvl1pPr>
                      <a:lvl2pPr marL="457200" algn="l" defTabSz="457200" rtl="0" eaLnBrk="1" latinLnBrk="0" hangingPunct="1">
                        <a:defRPr sz="1800" kern="1200">
                          <a:solidFill>
                            <a:schemeClr val="tx1"/>
                          </a:solidFill>
                          <a:latin typeface="Calibri"/>
                          <a:ea typeface="宋体"/>
                        </a:defRPr>
                      </a:lvl2pPr>
                      <a:lvl3pPr marL="914400" algn="l" defTabSz="457200" rtl="0" eaLnBrk="1" latinLnBrk="0" hangingPunct="1">
                        <a:defRPr sz="1800" kern="1200">
                          <a:solidFill>
                            <a:schemeClr val="tx1"/>
                          </a:solidFill>
                          <a:latin typeface="Calibri"/>
                          <a:ea typeface="宋体"/>
                        </a:defRPr>
                      </a:lvl3pPr>
                      <a:lvl4pPr marL="1371600" algn="l" defTabSz="457200" rtl="0" eaLnBrk="1" latinLnBrk="0" hangingPunct="1">
                        <a:defRPr sz="1800" kern="1200">
                          <a:solidFill>
                            <a:schemeClr val="tx1"/>
                          </a:solidFill>
                          <a:latin typeface="Calibri"/>
                          <a:ea typeface="宋体"/>
                        </a:defRPr>
                      </a:lvl4pPr>
                      <a:lvl5pPr marL="1828800" algn="l" defTabSz="457200" rtl="0" eaLnBrk="1" latinLnBrk="0" hangingPunct="1">
                        <a:defRPr sz="1800" kern="1200">
                          <a:solidFill>
                            <a:schemeClr val="tx1"/>
                          </a:solidFill>
                          <a:latin typeface="Calibri"/>
                          <a:ea typeface="宋体"/>
                        </a:defRPr>
                      </a:lvl5pPr>
                      <a:lvl6pPr marL="2286000" algn="l" defTabSz="457200" rtl="0" eaLnBrk="1" latinLnBrk="0" hangingPunct="1">
                        <a:defRPr sz="1800" kern="1200">
                          <a:solidFill>
                            <a:schemeClr val="tx1"/>
                          </a:solidFill>
                          <a:latin typeface="Calibri"/>
                          <a:ea typeface="宋体"/>
                        </a:defRPr>
                      </a:lvl6pPr>
                      <a:lvl7pPr marL="2743200" algn="l" defTabSz="457200" rtl="0" eaLnBrk="1" latinLnBrk="0" hangingPunct="1">
                        <a:defRPr sz="1800" kern="1200">
                          <a:solidFill>
                            <a:schemeClr val="tx1"/>
                          </a:solidFill>
                          <a:latin typeface="Calibri"/>
                          <a:ea typeface="宋体"/>
                        </a:defRPr>
                      </a:lvl7pPr>
                      <a:lvl8pPr marL="3200400" algn="l" defTabSz="457200" rtl="0" eaLnBrk="1" latinLnBrk="0" hangingPunct="1">
                        <a:defRPr sz="1800" kern="1200">
                          <a:solidFill>
                            <a:schemeClr val="tx1"/>
                          </a:solidFill>
                          <a:latin typeface="Calibri"/>
                          <a:ea typeface="宋体"/>
                        </a:defRPr>
                      </a:lvl8pPr>
                      <a:lvl9pPr marL="3657600" algn="l" defTabSz="457200" rtl="0" eaLnBrk="1" latinLnBrk="0" hangingPunct="1">
                        <a:defRPr sz="1800" kern="1200">
                          <a:solidFill>
                            <a:schemeClr val="tx1"/>
                          </a:solidFill>
                          <a:latin typeface="Calibri"/>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00B050"/>
                          </a:solidFill>
                          <a:effectLst/>
                          <a:latin typeface="Times New Roman" panose="02020603050405020304" pitchFamily="18" charset="0"/>
                          <a:ea typeface="黑体" pitchFamily="2" charset="-122"/>
                          <a:cs typeface="Times New Roman" panose="02020603050405020304" pitchFamily="18" charset="0"/>
                        </a:rPr>
                        <a:t>6.0</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1"/>
                  </a:ext>
                </a:extLst>
              </a:tr>
              <a:tr h="345638">
                <a:tc>
                  <a:txBody>
                    <a:bodyPr/>
                    <a:lstStyle>
                      <a:lvl1pPr marL="0" algn="l" defTabSz="457200" rtl="0" eaLnBrk="1" latinLnBrk="0" hangingPunct="1">
                        <a:defRPr sz="1800" kern="1200">
                          <a:solidFill>
                            <a:schemeClr val="tx1"/>
                          </a:solidFill>
                          <a:latin typeface="Calibri"/>
                          <a:ea typeface="宋体"/>
                        </a:defRPr>
                      </a:lvl1pPr>
                      <a:lvl2pPr marL="457200" algn="l" defTabSz="457200" rtl="0" eaLnBrk="1" latinLnBrk="0" hangingPunct="1">
                        <a:defRPr sz="1800" kern="1200">
                          <a:solidFill>
                            <a:schemeClr val="tx1"/>
                          </a:solidFill>
                          <a:latin typeface="Calibri"/>
                          <a:ea typeface="宋体"/>
                        </a:defRPr>
                      </a:lvl2pPr>
                      <a:lvl3pPr marL="914400" algn="l" defTabSz="457200" rtl="0" eaLnBrk="1" latinLnBrk="0" hangingPunct="1">
                        <a:defRPr sz="1800" kern="1200">
                          <a:solidFill>
                            <a:schemeClr val="tx1"/>
                          </a:solidFill>
                          <a:latin typeface="Calibri"/>
                          <a:ea typeface="宋体"/>
                        </a:defRPr>
                      </a:lvl3pPr>
                      <a:lvl4pPr marL="1371600" algn="l" defTabSz="457200" rtl="0" eaLnBrk="1" latinLnBrk="0" hangingPunct="1">
                        <a:defRPr sz="1800" kern="1200">
                          <a:solidFill>
                            <a:schemeClr val="tx1"/>
                          </a:solidFill>
                          <a:latin typeface="Calibri"/>
                          <a:ea typeface="宋体"/>
                        </a:defRPr>
                      </a:lvl4pPr>
                      <a:lvl5pPr marL="1828800" algn="l" defTabSz="457200" rtl="0" eaLnBrk="1" latinLnBrk="0" hangingPunct="1">
                        <a:defRPr sz="1800" kern="1200">
                          <a:solidFill>
                            <a:schemeClr val="tx1"/>
                          </a:solidFill>
                          <a:latin typeface="Calibri"/>
                          <a:ea typeface="宋体"/>
                        </a:defRPr>
                      </a:lvl5pPr>
                      <a:lvl6pPr marL="2286000" algn="l" defTabSz="457200" rtl="0" eaLnBrk="1" latinLnBrk="0" hangingPunct="1">
                        <a:defRPr sz="1800" kern="1200">
                          <a:solidFill>
                            <a:schemeClr val="tx1"/>
                          </a:solidFill>
                          <a:latin typeface="Calibri"/>
                          <a:ea typeface="宋体"/>
                        </a:defRPr>
                      </a:lvl6pPr>
                      <a:lvl7pPr marL="2743200" algn="l" defTabSz="457200" rtl="0" eaLnBrk="1" latinLnBrk="0" hangingPunct="1">
                        <a:defRPr sz="1800" kern="1200">
                          <a:solidFill>
                            <a:schemeClr val="tx1"/>
                          </a:solidFill>
                          <a:latin typeface="Calibri"/>
                          <a:ea typeface="宋体"/>
                        </a:defRPr>
                      </a:lvl7pPr>
                      <a:lvl8pPr marL="3200400" algn="l" defTabSz="457200" rtl="0" eaLnBrk="1" latinLnBrk="0" hangingPunct="1">
                        <a:defRPr sz="1800" kern="1200">
                          <a:solidFill>
                            <a:schemeClr val="tx1"/>
                          </a:solidFill>
                          <a:latin typeface="Calibri"/>
                          <a:ea typeface="宋体"/>
                        </a:defRPr>
                      </a:lvl8pPr>
                      <a:lvl9pPr marL="3657600" algn="l" defTabSz="457200" rtl="0" eaLnBrk="1" latinLnBrk="0" hangingPunct="1">
                        <a:defRPr sz="1800" kern="1200">
                          <a:solidFill>
                            <a:schemeClr val="tx1"/>
                          </a:solidFill>
                          <a:latin typeface="Calibri"/>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cap="none" normalizeH="0" baseline="0" dirty="0" smtClean="0">
                          <a:ln>
                            <a:noFill/>
                          </a:ln>
                          <a:solidFill>
                            <a:schemeClr val="tx1"/>
                          </a:solidFill>
                          <a:effectLst/>
                          <a:latin typeface="Times New Roman" panose="02020603050405020304" pitchFamily="18" charset="0"/>
                          <a:ea typeface="黑体" pitchFamily="2" charset="-122"/>
                          <a:cs typeface="Times New Roman" panose="02020603050405020304" pitchFamily="18" charset="0"/>
                        </a:rPr>
                        <a:t>不可预见</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ea typeface="宋体"/>
                        </a:defRPr>
                      </a:lvl1pPr>
                      <a:lvl2pPr marL="457200" algn="l" defTabSz="457200" rtl="0" eaLnBrk="1" latinLnBrk="0" hangingPunct="1">
                        <a:defRPr sz="1800" kern="1200">
                          <a:solidFill>
                            <a:schemeClr val="tx1"/>
                          </a:solidFill>
                          <a:latin typeface="Calibri"/>
                          <a:ea typeface="宋体"/>
                        </a:defRPr>
                      </a:lvl2pPr>
                      <a:lvl3pPr marL="914400" algn="l" defTabSz="457200" rtl="0" eaLnBrk="1" latinLnBrk="0" hangingPunct="1">
                        <a:defRPr sz="1800" kern="1200">
                          <a:solidFill>
                            <a:schemeClr val="tx1"/>
                          </a:solidFill>
                          <a:latin typeface="Calibri"/>
                          <a:ea typeface="宋体"/>
                        </a:defRPr>
                      </a:lvl3pPr>
                      <a:lvl4pPr marL="1371600" algn="l" defTabSz="457200" rtl="0" eaLnBrk="1" latinLnBrk="0" hangingPunct="1">
                        <a:defRPr sz="1800" kern="1200">
                          <a:solidFill>
                            <a:schemeClr val="tx1"/>
                          </a:solidFill>
                          <a:latin typeface="Calibri"/>
                          <a:ea typeface="宋体"/>
                        </a:defRPr>
                      </a:lvl4pPr>
                      <a:lvl5pPr marL="1828800" algn="l" defTabSz="457200" rtl="0" eaLnBrk="1" latinLnBrk="0" hangingPunct="1">
                        <a:defRPr sz="1800" kern="1200">
                          <a:solidFill>
                            <a:schemeClr val="tx1"/>
                          </a:solidFill>
                          <a:latin typeface="Calibri"/>
                          <a:ea typeface="宋体"/>
                        </a:defRPr>
                      </a:lvl5pPr>
                      <a:lvl6pPr marL="2286000" algn="l" defTabSz="457200" rtl="0" eaLnBrk="1" latinLnBrk="0" hangingPunct="1">
                        <a:defRPr sz="1800" kern="1200">
                          <a:solidFill>
                            <a:schemeClr val="tx1"/>
                          </a:solidFill>
                          <a:latin typeface="Calibri"/>
                          <a:ea typeface="宋体"/>
                        </a:defRPr>
                      </a:lvl6pPr>
                      <a:lvl7pPr marL="2743200" algn="l" defTabSz="457200" rtl="0" eaLnBrk="1" latinLnBrk="0" hangingPunct="1">
                        <a:defRPr sz="1800" kern="1200">
                          <a:solidFill>
                            <a:schemeClr val="tx1"/>
                          </a:solidFill>
                          <a:latin typeface="Calibri"/>
                          <a:ea typeface="宋体"/>
                        </a:defRPr>
                      </a:lvl7pPr>
                      <a:lvl8pPr marL="3200400" algn="l" defTabSz="457200" rtl="0" eaLnBrk="1" latinLnBrk="0" hangingPunct="1">
                        <a:defRPr sz="1800" kern="1200">
                          <a:solidFill>
                            <a:schemeClr val="tx1"/>
                          </a:solidFill>
                          <a:latin typeface="Calibri"/>
                          <a:ea typeface="宋体"/>
                        </a:defRPr>
                      </a:lvl8pPr>
                      <a:lvl9pPr marL="3657600" algn="l" defTabSz="457200" rtl="0" eaLnBrk="1" latinLnBrk="0" hangingPunct="1">
                        <a:defRPr sz="1800" kern="1200">
                          <a:solidFill>
                            <a:schemeClr val="tx1"/>
                          </a:solidFill>
                          <a:latin typeface="Calibri"/>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00B050"/>
                          </a:solidFill>
                          <a:effectLst/>
                          <a:latin typeface="Times New Roman" panose="02020603050405020304" pitchFamily="18" charset="0"/>
                          <a:ea typeface="黑体" pitchFamily="2" charset="-122"/>
                          <a:cs typeface="Times New Roman" panose="02020603050405020304" pitchFamily="18" charset="0"/>
                        </a:rPr>
                        <a:t>2.0</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2"/>
                  </a:ext>
                </a:extLst>
              </a:tr>
              <a:tr h="345638">
                <a:tc>
                  <a:txBody>
                    <a:bodyPr/>
                    <a:lstStyle>
                      <a:lvl1pPr marL="0" algn="l" defTabSz="457200" rtl="0" eaLnBrk="1" latinLnBrk="0" hangingPunct="1">
                        <a:defRPr sz="1800" kern="1200">
                          <a:solidFill>
                            <a:schemeClr val="tx1"/>
                          </a:solidFill>
                          <a:latin typeface="Calibri"/>
                          <a:ea typeface="宋体"/>
                        </a:defRPr>
                      </a:lvl1pPr>
                      <a:lvl2pPr marL="457200" algn="l" defTabSz="457200" rtl="0" eaLnBrk="1" latinLnBrk="0" hangingPunct="1">
                        <a:defRPr sz="1800" kern="1200">
                          <a:solidFill>
                            <a:schemeClr val="tx1"/>
                          </a:solidFill>
                          <a:latin typeface="Calibri"/>
                          <a:ea typeface="宋体"/>
                        </a:defRPr>
                      </a:lvl2pPr>
                      <a:lvl3pPr marL="914400" algn="l" defTabSz="457200" rtl="0" eaLnBrk="1" latinLnBrk="0" hangingPunct="1">
                        <a:defRPr sz="1800" kern="1200">
                          <a:solidFill>
                            <a:schemeClr val="tx1"/>
                          </a:solidFill>
                          <a:latin typeface="Calibri"/>
                          <a:ea typeface="宋体"/>
                        </a:defRPr>
                      </a:lvl3pPr>
                      <a:lvl4pPr marL="1371600" algn="l" defTabSz="457200" rtl="0" eaLnBrk="1" latinLnBrk="0" hangingPunct="1">
                        <a:defRPr sz="1800" kern="1200">
                          <a:solidFill>
                            <a:schemeClr val="tx1"/>
                          </a:solidFill>
                          <a:latin typeface="Calibri"/>
                          <a:ea typeface="宋体"/>
                        </a:defRPr>
                      </a:lvl4pPr>
                      <a:lvl5pPr marL="1828800" algn="l" defTabSz="457200" rtl="0" eaLnBrk="1" latinLnBrk="0" hangingPunct="1">
                        <a:defRPr sz="1800" kern="1200">
                          <a:solidFill>
                            <a:schemeClr val="tx1"/>
                          </a:solidFill>
                          <a:latin typeface="Calibri"/>
                          <a:ea typeface="宋体"/>
                        </a:defRPr>
                      </a:lvl5pPr>
                      <a:lvl6pPr marL="2286000" algn="l" defTabSz="457200" rtl="0" eaLnBrk="1" latinLnBrk="0" hangingPunct="1">
                        <a:defRPr sz="1800" kern="1200">
                          <a:solidFill>
                            <a:schemeClr val="tx1"/>
                          </a:solidFill>
                          <a:latin typeface="Calibri"/>
                          <a:ea typeface="宋体"/>
                        </a:defRPr>
                      </a:lvl6pPr>
                      <a:lvl7pPr marL="2743200" algn="l" defTabSz="457200" rtl="0" eaLnBrk="1" latinLnBrk="0" hangingPunct="1">
                        <a:defRPr sz="1800" kern="1200">
                          <a:solidFill>
                            <a:schemeClr val="tx1"/>
                          </a:solidFill>
                          <a:latin typeface="Calibri"/>
                          <a:ea typeface="宋体"/>
                        </a:defRPr>
                      </a:lvl7pPr>
                      <a:lvl8pPr marL="3200400" algn="l" defTabSz="457200" rtl="0" eaLnBrk="1" latinLnBrk="0" hangingPunct="1">
                        <a:defRPr sz="1800" kern="1200">
                          <a:solidFill>
                            <a:schemeClr val="tx1"/>
                          </a:solidFill>
                          <a:latin typeface="Calibri"/>
                          <a:ea typeface="宋体"/>
                        </a:defRPr>
                      </a:lvl8pPr>
                      <a:lvl9pPr marL="3657600" algn="l" defTabSz="457200" rtl="0" eaLnBrk="1" latinLnBrk="0" hangingPunct="1">
                        <a:defRPr sz="1800" kern="1200">
                          <a:solidFill>
                            <a:schemeClr val="tx1"/>
                          </a:solidFill>
                          <a:latin typeface="Calibri"/>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cap="none" normalizeH="0" baseline="0" dirty="0" smtClean="0">
                          <a:ln>
                            <a:noFill/>
                          </a:ln>
                          <a:solidFill>
                            <a:schemeClr val="tx1"/>
                          </a:solidFill>
                          <a:effectLst/>
                          <a:latin typeface="Times New Roman" panose="02020603050405020304" pitchFamily="18" charset="0"/>
                          <a:ea typeface="黑体" pitchFamily="2" charset="-122"/>
                          <a:cs typeface="Times New Roman" panose="02020603050405020304" pitchFamily="18" charset="0"/>
                        </a:rPr>
                        <a:t>合计</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ea typeface="宋体"/>
                        </a:defRPr>
                      </a:lvl1pPr>
                      <a:lvl2pPr marL="457200" algn="l" defTabSz="457200" rtl="0" eaLnBrk="1" latinLnBrk="0" hangingPunct="1">
                        <a:defRPr sz="1800" kern="1200">
                          <a:solidFill>
                            <a:schemeClr val="tx1"/>
                          </a:solidFill>
                          <a:latin typeface="Calibri"/>
                          <a:ea typeface="宋体"/>
                        </a:defRPr>
                      </a:lvl2pPr>
                      <a:lvl3pPr marL="914400" algn="l" defTabSz="457200" rtl="0" eaLnBrk="1" latinLnBrk="0" hangingPunct="1">
                        <a:defRPr sz="1800" kern="1200">
                          <a:solidFill>
                            <a:schemeClr val="tx1"/>
                          </a:solidFill>
                          <a:latin typeface="Calibri"/>
                          <a:ea typeface="宋体"/>
                        </a:defRPr>
                      </a:lvl3pPr>
                      <a:lvl4pPr marL="1371600" algn="l" defTabSz="457200" rtl="0" eaLnBrk="1" latinLnBrk="0" hangingPunct="1">
                        <a:defRPr sz="1800" kern="1200">
                          <a:solidFill>
                            <a:schemeClr val="tx1"/>
                          </a:solidFill>
                          <a:latin typeface="Calibri"/>
                          <a:ea typeface="宋体"/>
                        </a:defRPr>
                      </a:lvl4pPr>
                      <a:lvl5pPr marL="1828800" algn="l" defTabSz="457200" rtl="0" eaLnBrk="1" latinLnBrk="0" hangingPunct="1">
                        <a:defRPr sz="1800" kern="1200">
                          <a:solidFill>
                            <a:schemeClr val="tx1"/>
                          </a:solidFill>
                          <a:latin typeface="Calibri"/>
                          <a:ea typeface="宋体"/>
                        </a:defRPr>
                      </a:lvl5pPr>
                      <a:lvl6pPr marL="2286000" algn="l" defTabSz="457200" rtl="0" eaLnBrk="1" latinLnBrk="0" hangingPunct="1">
                        <a:defRPr sz="1800" kern="1200">
                          <a:solidFill>
                            <a:schemeClr val="tx1"/>
                          </a:solidFill>
                          <a:latin typeface="Calibri"/>
                          <a:ea typeface="宋体"/>
                        </a:defRPr>
                      </a:lvl6pPr>
                      <a:lvl7pPr marL="2743200" algn="l" defTabSz="457200" rtl="0" eaLnBrk="1" latinLnBrk="0" hangingPunct="1">
                        <a:defRPr sz="1800" kern="1200">
                          <a:solidFill>
                            <a:schemeClr val="tx1"/>
                          </a:solidFill>
                          <a:latin typeface="Calibri"/>
                          <a:ea typeface="宋体"/>
                        </a:defRPr>
                      </a:lvl7pPr>
                      <a:lvl8pPr marL="3200400" algn="l" defTabSz="457200" rtl="0" eaLnBrk="1" latinLnBrk="0" hangingPunct="1">
                        <a:defRPr sz="1800" kern="1200">
                          <a:solidFill>
                            <a:schemeClr val="tx1"/>
                          </a:solidFill>
                          <a:latin typeface="Calibri"/>
                          <a:ea typeface="宋体"/>
                        </a:defRPr>
                      </a:lvl8pPr>
                      <a:lvl9pPr marL="3657600" algn="l" defTabSz="457200" rtl="0" eaLnBrk="1" latinLnBrk="0" hangingPunct="1">
                        <a:defRPr sz="1800" kern="1200">
                          <a:solidFill>
                            <a:schemeClr val="tx1"/>
                          </a:solidFill>
                          <a:latin typeface="Calibri"/>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00B050"/>
                          </a:solidFill>
                          <a:effectLst/>
                          <a:latin typeface="Times New Roman" panose="02020603050405020304" pitchFamily="18" charset="0"/>
                          <a:ea typeface="黑体" pitchFamily="2" charset="-122"/>
                          <a:cs typeface="Times New Roman" panose="02020603050405020304" pitchFamily="18" charset="0"/>
                        </a:rPr>
                        <a:t>39</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3"/>
                  </a:ext>
                </a:extLst>
              </a:tr>
              <a:tr h="345638">
                <a:tc>
                  <a:txBody>
                    <a:bodyPr/>
                    <a:lstStyle>
                      <a:lvl1pPr marL="0" algn="l" defTabSz="457200" rtl="0" eaLnBrk="1" latinLnBrk="0" hangingPunct="1">
                        <a:defRPr sz="1800" kern="1200">
                          <a:solidFill>
                            <a:schemeClr val="tx1"/>
                          </a:solidFill>
                          <a:latin typeface="Calibri"/>
                          <a:ea typeface="宋体"/>
                        </a:defRPr>
                      </a:lvl1pPr>
                      <a:lvl2pPr marL="457200" algn="l" defTabSz="457200" rtl="0" eaLnBrk="1" latinLnBrk="0" hangingPunct="1">
                        <a:defRPr sz="1800" kern="1200">
                          <a:solidFill>
                            <a:schemeClr val="tx1"/>
                          </a:solidFill>
                          <a:latin typeface="Calibri"/>
                          <a:ea typeface="宋体"/>
                        </a:defRPr>
                      </a:lvl2pPr>
                      <a:lvl3pPr marL="914400" algn="l" defTabSz="457200" rtl="0" eaLnBrk="1" latinLnBrk="0" hangingPunct="1">
                        <a:defRPr sz="1800" kern="1200">
                          <a:solidFill>
                            <a:schemeClr val="tx1"/>
                          </a:solidFill>
                          <a:latin typeface="Calibri"/>
                          <a:ea typeface="宋体"/>
                        </a:defRPr>
                      </a:lvl3pPr>
                      <a:lvl4pPr marL="1371600" algn="l" defTabSz="457200" rtl="0" eaLnBrk="1" latinLnBrk="0" hangingPunct="1">
                        <a:defRPr sz="1800" kern="1200">
                          <a:solidFill>
                            <a:schemeClr val="tx1"/>
                          </a:solidFill>
                          <a:latin typeface="Calibri"/>
                          <a:ea typeface="宋体"/>
                        </a:defRPr>
                      </a:lvl4pPr>
                      <a:lvl5pPr marL="1828800" algn="l" defTabSz="457200" rtl="0" eaLnBrk="1" latinLnBrk="0" hangingPunct="1">
                        <a:defRPr sz="1800" kern="1200">
                          <a:solidFill>
                            <a:schemeClr val="tx1"/>
                          </a:solidFill>
                          <a:latin typeface="Calibri"/>
                          <a:ea typeface="宋体"/>
                        </a:defRPr>
                      </a:lvl5pPr>
                      <a:lvl6pPr marL="2286000" algn="l" defTabSz="457200" rtl="0" eaLnBrk="1" latinLnBrk="0" hangingPunct="1">
                        <a:defRPr sz="1800" kern="1200">
                          <a:solidFill>
                            <a:schemeClr val="tx1"/>
                          </a:solidFill>
                          <a:latin typeface="Calibri"/>
                          <a:ea typeface="宋体"/>
                        </a:defRPr>
                      </a:lvl6pPr>
                      <a:lvl7pPr marL="2743200" algn="l" defTabSz="457200" rtl="0" eaLnBrk="1" latinLnBrk="0" hangingPunct="1">
                        <a:defRPr sz="1800" kern="1200">
                          <a:solidFill>
                            <a:schemeClr val="tx1"/>
                          </a:solidFill>
                          <a:latin typeface="Calibri"/>
                          <a:ea typeface="宋体"/>
                        </a:defRPr>
                      </a:lvl7pPr>
                      <a:lvl8pPr marL="3200400" algn="l" defTabSz="457200" rtl="0" eaLnBrk="1" latinLnBrk="0" hangingPunct="1">
                        <a:defRPr sz="1800" kern="1200">
                          <a:solidFill>
                            <a:schemeClr val="tx1"/>
                          </a:solidFill>
                          <a:latin typeface="Calibri"/>
                          <a:ea typeface="宋体"/>
                        </a:defRPr>
                      </a:lvl8pPr>
                      <a:lvl9pPr marL="3657600" algn="l" defTabSz="457200" rtl="0" eaLnBrk="1" latinLnBrk="0" hangingPunct="1">
                        <a:defRPr sz="1800" kern="1200">
                          <a:solidFill>
                            <a:schemeClr val="tx1"/>
                          </a:solidFill>
                          <a:latin typeface="Calibri"/>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Times New Roman" panose="02020603050405020304" pitchFamily="18" charset="0"/>
                        <a:ea typeface="黑体" pitchFamily="2" charset="-122"/>
                        <a:cs typeface="Times New Roman" panose="02020603050405020304" pitchFamily="18"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ea typeface="宋体"/>
                        </a:defRPr>
                      </a:lvl1pPr>
                      <a:lvl2pPr marL="457200" algn="l" defTabSz="457200" rtl="0" eaLnBrk="1" latinLnBrk="0" hangingPunct="1">
                        <a:defRPr sz="1800" kern="1200">
                          <a:solidFill>
                            <a:schemeClr val="tx1"/>
                          </a:solidFill>
                          <a:latin typeface="Calibri"/>
                          <a:ea typeface="宋体"/>
                        </a:defRPr>
                      </a:lvl2pPr>
                      <a:lvl3pPr marL="914400" algn="l" defTabSz="457200" rtl="0" eaLnBrk="1" latinLnBrk="0" hangingPunct="1">
                        <a:defRPr sz="1800" kern="1200">
                          <a:solidFill>
                            <a:schemeClr val="tx1"/>
                          </a:solidFill>
                          <a:latin typeface="Calibri"/>
                          <a:ea typeface="宋体"/>
                        </a:defRPr>
                      </a:lvl3pPr>
                      <a:lvl4pPr marL="1371600" algn="l" defTabSz="457200" rtl="0" eaLnBrk="1" latinLnBrk="0" hangingPunct="1">
                        <a:defRPr sz="1800" kern="1200">
                          <a:solidFill>
                            <a:schemeClr val="tx1"/>
                          </a:solidFill>
                          <a:latin typeface="Calibri"/>
                          <a:ea typeface="宋体"/>
                        </a:defRPr>
                      </a:lvl4pPr>
                      <a:lvl5pPr marL="1828800" algn="l" defTabSz="457200" rtl="0" eaLnBrk="1" latinLnBrk="0" hangingPunct="1">
                        <a:defRPr sz="1800" kern="1200">
                          <a:solidFill>
                            <a:schemeClr val="tx1"/>
                          </a:solidFill>
                          <a:latin typeface="Calibri"/>
                          <a:ea typeface="宋体"/>
                        </a:defRPr>
                      </a:lvl5pPr>
                      <a:lvl6pPr marL="2286000" algn="l" defTabSz="457200" rtl="0" eaLnBrk="1" latinLnBrk="0" hangingPunct="1">
                        <a:defRPr sz="1800" kern="1200">
                          <a:solidFill>
                            <a:schemeClr val="tx1"/>
                          </a:solidFill>
                          <a:latin typeface="Calibri"/>
                          <a:ea typeface="宋体"/>
                        </a:defRPr>
                      </a:lvl6pPr>
                      <a:lvl7pPr marL="2743200" algn="l" defTabSz="457200" rtl="0" eaLnBrk="1" latinLnBrk="0" hangingPunct="1">
                        <a:defRPr sz="1800" kern="1200">
                          <a:solidFill>
                            <a:schemeClr val="tx1"/>
                          </a:solidFill>
                          <a:latin typeface="Calibri"/>
                          <a:ea typeface="宋体"/>
                        </a:defRPr>
                      </a:lvl7pPr>
                      <a:lvl8pPr marL="3200400" algn="l" defTabSz="457200" rtl="0" eaLnBrk="1" latinLnBrk="0" hangingPunct="1">
                        <a:defRPr sz="1800" kern="1200">
                          <a:solidFill>
                            <a:schemeClr val="tx1"/>
                          </a:solidFill>
                          <a:latin typeface="Calibri"/>
                          <a:ea typeface="宋体"/>
                        </a:defRPr>
                      </a:lvl8pPr>
                      <a:lvl9pPr marL="3657600" algn="l" defTabSz="457200" rtl="0" eaLnBrk="1" latinLnBrk="0" hangingPunct="1">
                        <a:defRPr sz="1800" kern="1200">
                          <a:solidFill>
                            <a:schemeClr val="tx1"/>
                          </a:solidFill>
                          <a:latin typeface="Calibri"/>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800" b="1" i="0" u="none" strike="noStrike" cap="none" normalizeH="0" baseline="0" dirty="0" smtClean="0">
                        <a:ln>
                          <a:noFill/>
                        </a:ln>
                        <a:solidFill>
                          <a:schemeClr val="tx1"/>
                        </a:solidFill>
                        <a:effectLst/>
                        <a:latin typeface="Times New Roman" panose="02020603050405020304" pitchFamily="18" charset="0"/>
                        <a:ea typeface="黑体" pitchFamily="2" charset="-122"/>
                        <a:cs typeface="Times New Roman" panose="02020603050405020304" pitchFamily="18"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4"/>
                  </a:ext>
                </a:extLst>
              </a:tr>
            </a:tbl>
          </a:graphicData>
        </a:graphic>
      </p:graphicFrame>
      <p:sp>
        <p:nvSpPr>
          <p:cNvPr id="5" name="Rectangle 2"/>
          <p:cNvSpPr>
            <a:spLocks noChangeArrowheads="1"/>
          </p:cNvSpPr>
          <p:nvPr/>
        </p:nvSpPr>
        <p:spPr bwMode="auto">
          <a:xfrm>
            <a:off x="750614" y="153506"/>
            <a:ext cx="7611445" cy="646331"/>
          </a:xfrm>
          <a:prstGeom prst="rect">
            <a:avLst/>
          </a:prstGeom>
          <a:noFill/>
          <a:ln w="9525">
            <a:noFill/>
            <a:miter lim="800000"/>
            <a:headEnd/>
            <a:tailEnd/>
          </a:ln>
        </p:spPr>
        <p:txBody>
          <a:bodyPr wrap="square">
            <a:spAutoFit/>
          </a:bodyPr>
          <a:lstStyle/>
          <a:p>
            <a:pPr algn="ctr" eaLnBrk="1" hangingPunct="1"/>
            <a:r>
              <a:rPr lang="en-US" altLang="zh-CN" sz="3600" b="1" dirty="0">
                <a:solidFill>
                  <a:srgbClr val="0000FF"/>
                </a:solidFill>
                <a:ea typeface="黑体" pitchFamily="2" charset="-122"/>
              </a:rPr>
              <a:t>HIEPA</a:t>
            </a:r>
            <a:r>
              <a:rPr lang="en-US" altLang="zh-CN" sz="3600" b="1" dirty="0" smtClean="0">
                <a:solidFill>
                  <a:srgbClr val="0000FF"/>
                </a:solidFill>
                <a:ea typeface="黑体" pitchFamily="2" charset="-122"/>
              </a:rPr>
              <a:t> </a:t>
            </a:r>
            <a:r>
              <a:rPr lang="en-US" altLang="zh-CN" sz="3600" b="1" dirty="0" smtClean="0">
                <a:solidFill>
                  <a:srgbClr val="000099"/>
                </a:solidFill>
                <a:latin typeface="Calibri" pitchFamily="34" charset="0"/>
                <a:ea typeface="黑体" pitchFamily="2" charset="-122"/>
              </a:rPr>
              <a:t>cost estimation</a:t>
            </a:r>
            <a:endParaRPr lang="zh-CN" altLang="en-US" sz="3200" b="1" dirty="0">
              <a:solidFill>
                <a:srgbClr val="0000FF"/>
              </a:solidFill>
              <a:latin typeface="Times New Roman" pitchFamily="18" charset="0"/>
              <a:ea typeface="仿宋_GB2312" pitchFamily="49" charset="-122"/>
            </a:endParaRPr>
          </a:p>
        </p:txBody>
      </p:sp>
    </p:spTree>
    <p:extLst>
      <p:ext uri="{BB962C8B-B14F-4D97-AF65-F5344CB8AC3E}">
        <p14:creationId xmlns:p14="http://schemas.microsoft.com/office/powerpoint/2010/main" val="28859965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smtClean="0">
                <a:cs typeface="Times New Roman" panose="02020603050405020304" pitchFamily="18" charset="0"/>
              </a:rPr>
              <a:t>Beam Parameters</a:t>
            </a:r>
            <a:endParaRPr lang="zh-CN" altLang="en-US" b="1" dirty="0">
              <a:cs typeface="Times New Roman" panose="02020603050405020304" pitchFamily="18" charset="0"/>
            </a:endParaRPr>
          </a:p>
        </p:txBody>
      </p:sp>
      <p:sp>
        <p:nvSpPr>
          <p:cNvPr id="6" name="灯片编号占位符 5"/>
          <p:cNvSpPr>
            <a:spLocks noGrp="1"/>
          </p:cNvSpPr>
          <p:nvPr>
            <p:ph type="sldNum" sz="quarter" idx="12"/>
          </p:nvPr>
        </p:nvSpPr>
        <p:spPr/>
        <p:txBody>
          <a:bodyPr/>
          <a:lstStyle/>
          <a:p>
            <a:fld id="{C973300C-797F-D148-A78D-320196FBAF04}" type="slidenum">
              <a:rPr lang="en-US" smtClean="0"/>
              <a:pPr/>
              <a:t>61</a:t>
            </a:fld>
            <a:endParaRPr lang="en-US" dirty="0"/>
          </a:p>
        </p:txBody>
      </p:sp>
      <p:pic>
        <p:nvPicPr>
          <p:cNvPr id="7" name="table"/>
          <p:cNvPicPr>
            <a:picLocks noChangeAspect="1"/>
          </p:cNvPicPr>
          <p:nvPr/>
        </p:nvPicPr>
        <p:blipFill>
          <a:blip r:embed="rId3"/>
          <a:stretch>
            <a:fillRect/>
          </a:stretch>
        </p:blipFill>
        <p:spPr>
          <a:xfrm>
            <a:off x="201691" y="1310640"/>
            <a:ext cx="8740619" cy="4968240"/>
          </a:xfrm>
          <a:prstGeom prst="rect">
            <a:avLst/>
          </a:prstGeom>
        </p:spPr>
      </p:pic>
      <p:sp>
        <p:nvSpPr>
          <p:cNvPr id="8" name="文本框 1"/>
          <p:cNvSpPr txBox="1"/>
          <p:nvPr/>
        </p:nvSpPr>
        <p:spPr>
          <a:xfrm>
            <a:off x="1205108" y="848975"/>
            <a:ext cx="6733785"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zh-CN" sz="2400" dirty="0" smtClean="0">
                <a:solidFill>
                  <a:srgbClr val="FF33CC"/>
                </a:solidFill>
                <a:latin typeface="Times New Roman" panose="02020603050405020304" pitchFamily="18" charset="0"/>
                <a:cs typeface="Times New Roman" panose="02020603050405020304" pitchFamily="18" charset="0"/>
              </a:rPr>
              <a:t>(Lattice and other related AP studies are under way)</a:t>
            </a:r>
            <a:endParaRPr kumimoji="1" lang="zh-CN" altLang="en-US" sz="2400" dirty="0">
              <a:solidFill>
                <a:srgbClr val="FF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741271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6150" y="133349"/>
            <a:ext cx="6124303" cy="532458"/>
          </a:xfrm>
        </p:spPr>
        <p:txBody>
          <a:bodyPr>
            <a:normAutofit fontScale="90000"/>
          </a:bodyPr>
          <a:lstStyle/>
          <a:p>
            <a:r>
              <a:rPr lang="en-US" altLang="zh-CN" sz="3600" dirty="0" smtClean="0">
                <a:latin typeface="Times New Roman" panose="02020603050405020304" pitchFamily="18" charset="0"/>
                <a:cs typeface="Times New Roman" panose="02020603050405020304" pitchFamily="18" charset="0"/>
              </a:rPr>
              <a:t>Integral Luminosity of  STCF</a:t>
            </a:r>
            <a:endParaRPr lang="zh-CN" altLang="en-US" sz="3600" dirty="0">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a:xfrm>
            <a:off x="457200" y="6356350"/>
            <a:ext cx="2794000" cy="365125"/>
          </a:xfrm>
        </p:spPr>
        <p:txBody>
          <a:bodyPr/>
          <a:lstStyle/>
          <a:p>
            <a:r>
              <a:rPr lang="en-US" altLang="zh-CN" smtClean="0"/>
              <a:t>21/06/2018  </a:t>
            </a:r>
            <a:r>
              <a:rPr lang="zh-CN" altLang="en-US" smtClean="0"/>
              <a:t>彭海平</a:t>
            </a:r>
            <a:endParaRPr lang="en-US" dirty="0"/>
          </a:p>
        </p:txBody>
      </p:sp>
      <p:sp>
        <p:nvSpPr>
          <p:cNvPr id="5" name="页脚占位符 4"/>
          <p:cNvSpPr>
            <a:spLocks noGrp="1"/>
          </p:cNvSpPr>
          <p:nvPr>
            <p:ph type="ftr" sz="quarter" idx="11"/>
          </p:nvPr>
        </p:nvSpPr>
        <p:spPr/>
        <p:txBody>
          <a:bodyPr/>
          <a:lstStyle/>
          <a:p>
            <a:r>
              <a:rPr lang="zh-CN" altLang="en-US" smtClean="0"/>
              <a:t>高能加速器物理战略研讨会，上海</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62</a:t>
            </a:fld>
            <a:endParaRPr lang="en-US" dirty="0"/>
          </a:p>
        </p:txBody>
      </p:sp>
      <p:sp>
        <p:nvSpPr>
          <p:cNvPr id="15" name="文本框 14"/>
          <p:cNvSpPr txBox="1"/>
          <p:nvPr/>
        </p:nvSpPr>
        <p:spPr>
          <a:xfrm>
            <a:off x="569492" y="768778"/>
            <a:ext cx="8037622" cy="830997"/>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sz="2000" dirty="0" smtClean="0"/>
              <a:t>No Synchrotron radiation mode, assume running time 9 months/year</a:t>
            </a:r>
          </a:p>
          <a:p>
            <a:pPr marL="285750" indent="-285750">
              <a:lnSpc>
                <a:spcPct val="120000"/>
              </a:lnSpc>
              <a:buFont typeface="Arial" panose="020B0604020202020204" pitchFamily="34" charset="0"/>
              <a:buChar char="•"/>
            </a:pPr>
            <a:r>
              <a:rPr lang="en-US" altLang="zh-CN" sz="2000" dirty="0" smtClean="0"/>
              <a:t>Assume data taking </a:t>
            </a:r>
            <a:r>
              <a:rPr lang="en-US" altLang="zh-CN" sz="2000" smtClean="0">
                <a:solidFill>
                  <a:srgbClr val="FF0000"/>
                </a:solidFill>
              </a:rPr>
              <a:t>efficiency 85%</a:t>
            </a:r>
            <a:endParaRPr lang="en-US" altLang="zh-CN" sz="2000" dirty="0" smtClean="0">
              <a:solidFill>
                <a:srgbClr val="FF0000"/>
              </a:solidFill>
            </a:endParaRPr>
          </a:p>
        </p:txBody>
      </p:sp>
      <p:sp>
        <p:nvSpPr>
          <p:cNvPr id="17" name="矩形 16"/>
          <p:cNvSpPr/>
          <p:nvPr/>
        </p:nvSpPr>
        <p:spPr>
          <a:xfrm>
            <a:off x="1978455" y="1562750"/>
            <a:ext cx="6038833" cy="400110"/>
          </a:xfrm>
          <a:prstGeom prst="rect">
            <a:avLst/>
          </a:prstGeom>
        </p:spPr>
        <p:txBody>
          <a:bodyPr wrap="none">
            <a:spAutoFit/>
          </a:bodyPr>
          <a:lstStyle/>
          <a:p>
            <a:r>
              <a:rPr lang="en-US" altLang="zh-CN" sz="2000" dirty="0" smtClean="0">
                <a:latin typeface="Times New Roman" panose="02020603050405020304" pitchFamily="18" charset="0"/>
                <a:cs typeface="Times New Roman" panose="02020603050405020304" pitchFamily="18" charset="0"/>
              </a:rPr>
              <a:t>10</a:t>
            </a:r>
            <a:r>
              <a:rPr lang="en-US" altLang="zh-CN" sz="2000" baseline="30000" dirty="0" smtClean="0">
                <a:latin typeface="Times New Roman" panose="02020603050405020304" pitchFamily="18" charset="0"/>
                <a:cs typeface="Times New Roman" panose="02020603050405020304" pitchFamily="18" charset="0"/>
              </a:rPr>
              <a:t>35</a:t>
            </a:r>
            <a:r>
              <a:rPr lang="en-US" altLang="zh-CN" sz="2000" dirty="0" smtClean="0">
                <a:latin typeface="Times New Roman" panose="02020603050405020304" pitchFamily="18" charset="0"/>
                <a:cs typeface="Times New Roman" panose="02020603050405020304" pitchFamily="18" charset="0"/>
              </a:rPr>
              <a:t>cm</a:t>
            </a:r>
            <a:r>
              <a:rPr lang="en-US" altLang="zh-CN" sz="2000" baseline="30000" dirty="0" smtClean="0">
                <a:latin typeface="Times New Roman" panose="02020603050405020304" pitchFamily="18" charset="0"/>
                <a:cs typeface="Times New Roman" panose="02020603050405020304" pitchFamily="18" charset="0"/>
              </a:rPr>
              <a:t>-2</a:t>
            </a:r>
            <a:r>
              <a:rPr lang="en-US" altLang="zh-CN" sz="2000" dirty="0" smtClean="0">
                <a:latin typeface="Times New Roman" panose="02020603050405020304" pitchFamily="18" charset="0"/>
                <a:cs typeface="Times New Roman" panose="02020603050405020304" pitchFamily="18" charset="0"/>
              </a:rPr>
              <a:t>s</a:t>
            </a:r>
            <a:r>
              <a:rPr lang="en-US" altLang="zh-CN" sz="2000" baseline="30000" dirty="0" smtClean="0">
                <a:latin typeface="Times New Roman" panose="02020603050405020304" pitchFamily="18" charset="0"/>
                <a:cs typeface="Times New Roman" panose="02020603050405020304" pitchFamily="18" charset="0"/>
              </a:rPr>
              <a:t>-1</a:t>
            </a:r>
            <a:r>
              <a:rPr lang="en-US" altLang="zh-CN" sz="2000" dirty="0" smtClean="0">
                <a:latin typeface="Times New Roman" panose="02020603050405020304" pitchFamily="18" charset="0"/>
                <a:cs typeface="Times New Roman" panose="02020603050405020304" pitchFamily="18" charset="0"/>
              </a:rPr>
              <a:t> </a:t>
            </a:r>
            <a:r>
              <a:rPr lang="en-US" altLang="zh-CN" sz="2000" dirty="0" smtClean="0">
                <a:latin typeface="Times New Roman" panose="02020603050405020304" pitchFamily="18" charset="0"/>
                <a:cs typeface="Times New Roman" panose="02020603050405020304" pitchFamily="18" charset="0"/>
                <a:sym typeface="Symbol"/>
              </a:rPr>
              <a:t> </a:t>
            </a:r>
            <a:r>
              <a:rPr lang="en-US" altLang="zh-CN" sz="2000" dirty="0" smtClean="0">
                <a:latin typeface="Times New Roman" panose="02020603050405020304" pitchFamily="18" charset="0"/>
                <a:cs typeface="Times New Roman" panose="02020603050405020304" pitchFamily="18" charset="0"/>
              </a:rPr>
              <a:t>86400s </a:t>
            </a:r>
            <a:r>
              <a:rPr lang="en-US" altLang="zh-CN" sz="2000" dirty="0" smtClean="0">
                <a:latin typeface="Times New Roman" panose="02020603050405020304" pitchFamily="18" charset="0"/>
                <a:cs typeface="Times New Roman" panose="02020603050405020304" pitchFamily="18" charset="0"/>
                <a:sym typeface="Symbol"/>
              </a:rPr>
              <a:t> 270days  85%  </a:t>
            </a:r>
            <a:r>
              <a:rPr lang="en-US" altLang="zh-CN" sz="2000" dirty="0" smtClean="0">
                <a:latin typeface="Times New Roman" panose="02020603050405020304" pitchFamily="18" charset="0"/>
                <a:cs typeface="Times New Roman" panose="02020603050405020304" pitchFamily="18" charset="0"/>
                <a:sym typeface="Symbol" panose="05050102010706020507" pitchFamily="18" charset="2"/>
              </a:rPr>
              <a:t> </a:t>
            </a:r>
            <a:r>
              <a:rPr lang="en-US" altLang="zh-CN" sz="2000" b="1" dirty="0" smtClean="0">
                <a:solidFill>
                  <a:srgbClr val="0036FA"/>
                </a:solidFill>
                <a:latin typeface="Times New Roman" panose="02020603050405020304" pitchFamily="18" charset="0"/>
                <a:cs typeface="Times New Roman" panose="02020603050405020304" pitchFamily="18" charset="0"/>
                <a:sym typeface="Symbol"/>
              </a:rPr>
              <a:t>2.0ab</a:t>
            </a:r>
            <a:r>
              <a:rPr lang="en-US" altLang="zh-CN" sz="2000" b="1" baseline="30000" dirty="0" smtClean="0">
                <a:solidFill>
                  <a:srgbClr val="0036FA"/>
                </a:solidFill>
                <a:latin typeface="Times New Roman" panose="02020603050405020304" pitchFamily="18" charset="0"/>
                <a:cs typeface="Times New Roman" panose="02020603050405020304" pitchFamily="18" charset="0"/>
                <a:sym typeface="Symbol"/>
              </a:rPr>
              <a:t>-1 </a:t>
            </a:r>
            <a:r>
              <a:rPr lang="en-US" altLang="zh-CN" sz="2000" b="1" dirty="0" smtClean="0">
                <a:solidFill>
                  <a:srgbClr val="0036FA"/>
                </a:solidFill>
                <a:latin typeface="Times New Roman" panose="02020603050405020304" pitchFamily="18" charset="0"/>
                <a:cs typeface="Times New Roman" panose="02020603050405020304" pitchFamily="18" charset="0"/>
                <a:sym typeface="Symbol"/>
              </a:rPr>
              <a:t>/year</a:t>
            </a:r>
            <a:r>
              <a:rPr lang="en-US" altLang="zh-CN" sz="2000" dirty="0" smtClean="0">
                <a:solidFill>
                  <a:srgbClr val="FF0000"/>
                </a:solidFill>
                <a:latin typeface="Times New Roman" panose="02020603050405020304" pitchFamily="18" charset="0"/>
                <a:cs typeface="Times New Roman" panose="02020603050405020304" pitchFamily="18" charset="0"/>
                <a:sym typeface="Symbol"/>
              </a:rPr>
              <a:t>  </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
        <p:nvSpPr>
          <p:cNvPr id="18" name="文本框 17"/>
          <p:cNvSpPr txBox="1"/>
          <p:nvPr/>
        </p:nvSpPr>
        <p:spPr>
          <a:xfrm>
            <a:off x="1291650" y="1962860"/>
            <a:ext cx="6593305" cy="400110"/>
          </a:xfrm>
          <a:prstGeom prst="rect">
            <a:avLst/>
          </a:prstGeom>
          <a:noFill/>
        </p:spPr>
        <p:txBody>
          <a:bodyPr wrap="square" rtlCol="0">
            <a:spAutoFit/>
          </a:bodyPr>
          <a:lstStyle/>
          <a:p>
            <a:pPr algn="ctr"/>
            <a:r>
              <a:rPr lang="en-US" altLang="zh-CN" sz="2000" dirty="0" smtClean="0">
                <a:solidFill>
                  <a:srgbClr val="0036FA"/>
                </a:solidFill>
              </a:rPr>
              <a:t>10 years data taking, total 20 ab</a:t>
            </a:r>
            <a:r>
              <a:rPr lang="en-US" altLang="zh-CN" sz="2000" baseline="30000" dirty="0" smtClean="0">
                <a:solidFill>
                  <a:srgbClr val="0036FA"/>
                </a:solidFill>
              </a:rPr>
              <a:t>-1</a:t>
            </a:r>
            <a:r>
              <a:rPr lang="en-US" altLang="zh-CN" sz="2000" dirty="0" smtClean="0">
                <a:solidFill>
                  <a:srgbClr val="0036FA"/>
                </a:solidFill>
              </a:rPr>
              <a:t> conservatively </a:t>
            </a:r>
            <a:endParaRPr lang="zh-CN" altLang="en-US" sz="2000" dirty="0">
              <a:solidFill>
                <a:srgbClr val="0036FA"/>
              </a:solidFill>
            </a:endParaRPr>
          </a:p>
        </p:txBody>
      </p:sp>
      <p:pic>
        <p:nvPicPr>
          <p:cNvPr id="21" name="图片 20" descr="lumin_SuperKEK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750" y="2934665"/>
            <a:ext cx="3367076" cy="2810909"/>
          </a:xfrm>
          <a:prstGeom prst="rect">
            <a:avLst/>
          </a:prstGeom>
        </p:spPr>
      </p:pic>
      <p:pic>
        <p:nvPicPr>
          <p:cNvPr id="22" name="图片 21"/>
          <p:cNvPicPr>
            <a:picLocks noChangeAspect="1"/>
          </p:cNvPicPr>
          <p:nvPr/>
        </p:nvPicPr>
        <p:blipFill>
          <a:blip r:embed="rId4"/>
          <a:stretch>
            <a:fillRect/>
          </a:stretch>
        </p:blipFill>
        <p:spPr>
          <a:xfrm>
            <a:off x="4674866" y="3269356"/>
            <a:ext cx="3674004" cy="1757716"/>
          </a:xfrm>
          <a:prstGeom prst="rect">
            <a:avLst/>
          </a:prstGeom>
        </p:spPr>
      </p:pic>
      <p:sp>
        <p:nvSpPr>
          <p:cNvPr id="24" name="文本框 23"/>
          <p:cNvSpPr txBox="1"/>
          <p:nvPr/>
        </p:nvSpPr>
        <p:spPr>
          <a:xfrm>
            <a:off x="2016119" y="2345537"/>
            <a:ext cx="5317494" cy="400110"/>
          </a:xfrm>
          <a:prstGeom prst="rect">
            <a:avLst/>
          </a:prstGeom>
          <a:noFill/>
        </p:spPr>
        <p:txBody>
          <a:bodyPr wrap="square" rtlCol="0">
            <a:spAutoFit/>
          </a:bodyPr>
          <a:lstStyle/>
          <a:p>
            <a:r>
              <a:rPr lang="en-US" altLang="zh-CN" sz="2000" b="1" dirty="0" smtClean="0">
                <a:solidFill>
                  <a:srgbClr val="FF0000"/>
                </a:solidFill>
              </a:rPr>
              <a:t>Excellent opportunities for the </a:t>
            </a:r>
            <a:r>
              <a:rPr lang="en-US" altLang="zh-CN" sz="2000" b="1" dirty="0" smtClean="0">
                <a:solidFill>
                  <a:srgbClr val="FF0000"/>
                </a:solidFill>
                <a:sym typeface="Symbol" panose="05050102010706020507" pitchFamily="18" charset="2"/>
              </a:rPr>
              <a:t>-charm physics</a:t>
            </a:r>
            <a:r>
              <a:rPr lang="en-US" altLang="zh-CN" sz="2000" b="1" dirty="0" smtClean="0">
                <a:solidFill>
                  <a:srgbClr val="FF0000"/>
                </a:solidFill>
              </a:rPr>
              <a:t> </a:t>
            </a:r>
            <a:endParaRPr lang="zh-CN" altLang="en-US" sz="2000" b="1" dirty="0">
              <a:solidFill>
                <a:srgbClr val="FF0000"/>
              </a:solidFill>
            </a:endParaRPr>
          </a:p>
        </p:txBody>
      </p:sp>
      <p:sp>
        <p:nvSpPr>
          <p:cNvPr id="25" name="文本框 24"/>
          <p:cNvSpPr txBox="1"/>
          <p:nvPr/>
        </p:nvSpPr>
        <p:spPr>
          <a:xfrm>
            <a:off x="4572000" y="2922030"/>
            <a:ext cx="1036320" cy="400110"/>
          </a:xfrm>
          <a:prstGeom prst="rect">
            <a:avLst/>
          </a:prstGeom>
          <a:solidFill>
            <a:schemeClr val="bg1"/>
          </a:solidFill>
        </p:spPr>
        <p:txBody>
          <a:bodyPr wrap="square" rtlCol="0">
            <a:spAutoFit/>
          </a:bodyPr>
          <a:lstStyle/>
          <a:p>
            <a:r>
              <a:rPr lang="en-US" altLang="zh-CN" sz="2000" b="1" dirty="0" smtClean="0">
                <a:solidFill>
                  <a:srgbClr val="FF0000"/>
                </a:solidFill>
              </a:rPr>
              <a:t>BELLEII</a:t>
            </a:r>
            <a:endParaRPr lang="zh-CN" altLang="en-US" sz="2000" b="1" dirty="0">
              <a:solidFill>
                <a:srgbClr val="FF0000"/>
              </a:solidFill>
            </a:endParaRPr>
          </a:p>
        </p:txBody>
      </p:sp>
      <p:sp>
        <p:nvSpPr>
          <p:cNvPr id="26" name="文本框 25"/>
          <p:cNvSpPr txBox="1"/>
          <p:nvPr/>
        </p:nvSpPr>
        <p:spPr>
          <a:xfrm>
            <a:off x="1978455" y="5790267"/>
            <a:ext cx="5740400" cy="369332"/>
          </a:xfrm>
          <a:prstGeom prst="rect">
            <a:avLst/>
          </a:prstGeom>
          <a:noFill/>
        </p:spPr>
        <p:txBody>
          <a:bodyPr wrap="square" rtlCol="0">
            <a:spAutoFit/>
          </a:bodyPr>
          <a:lstStyle/>
          <a:p>
            <a:r>
              <a:rPr lang="en-US" altLang="zh-CN" b="1" dirty="0" smtClean="0">
                <a:solidFill>
                  <a:srgbClr val="0036FA"/>
                </a:solidFill>
              </a:rPr>
              <a:t>Native question : </a:t>
            </a:r>
            <a:r>
              <a:rPr lang="en-US" altLang="zh-CN" b="1" dirty="0" smtClean="0">
                <a:solidFill>
                  <a:srgbClr val="FF0000"/>
                </a:solidFill>
              </a:rPr>
              <a:t>Compete between STCF and BELLE II ? </a:t>
            </a:r>
            <a:endParaRPr lang="zh-CN" altLang="en-US" b="1" dirty="0">
              <a:solidFill>
                <a:srgbClr val="FF0000"/>
              </a:solidFill>
            </a:endParaRPr>
          </a:p>
        </p:txBody>
      </p:sp>
    </p:spTree>
    <p:extLst>
      <p:ext uri="{BB962C8B-B14F-4D97-AF65-F5344CB8AC3E}">
        <p14:creationId xmlns:p14="http://schemas.microsoft.com/office/powerpoint/2010/main" val="429137726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Data samples </a:t>
            </a:r>
            <a:endParaRPr lang="zh-CN" altLang="en-US" dirty="0"/>
          </a:p>
        </p:txBody>
      </p:sp>
      <p:pic>
        <p:nvPicPr>
          <p:cNvPr id="7" name="内容占位符 6"/>
          <p:cNvPicPr>
            <a:picLocks noGrp="1" noChangeAspect="1"/>
          </p:cNvPicPr>
          <p:nvPr>
            <p:ph idx="1"/>
          </p:nvPr>
        </p:nvPicPr>
        <p:blipFill>
          <a:blip r:embed="rId2"/>
          <a:stretch>
            <a:fillRect/>
          </a:stretch>
        </p:blipFill>
        <p:spPr>
          <a:xfrm>
            <a:off x="245269" y="1423346"/>
            <a:ext cx="8653462" cy="3213589"/>
          </a:xfrm>
          <a:prstGeom prst="rect">
            <a:avLst/>
          </a:prstGeom>
        </p:spPr>
      </p:pic>
      <p:sp>
        <p:nvSpPr>
          <p:cNvPr id="6" name="灯片编号占位符 5"/>
          <p:cNvSpPr>
            <a:spLocks noGrp="1"/>
          </p:cNvSpPr>
          <p:nvPr>
            <p:ph type="sldNum" sz="quarter" idx="12"/>
          </p:nvPr>
        </p:nvSpPr>
        <p:spPr/>
        <p:txBody>
          <a:bodyPr/>
          <a:lstStyle/>
          <a:p>
            <a:fld id="{C973300C-797F-D148-A78D-320196FBAF04}" type="slidenum">
              <a:rPr lang="en-US" smtClean="0"/>
              <a:pPr/>
              <a:t>63</a:t>
            </a:fld>
            <a:endParaRPr lang="en-US" dirty="0"/>
          </a:p>
        </p:txBody>
      </p:sp>
      <p:sp>
        <p:nvSpPr>
          <p:cNvPr id="8" name="文本框 7"/>
          <p:cNvSpPr txBox="1"/>
          <p:nvPr/>
        </p:nvSpPr>
        <p:spPr>
          <a:xfrm>
            <a:off x="1750741" y="992459"/>
            <a:ext cx="6088566" cy="430887"/>
          </a:xfrm>
          <a:prstGeom prst="rect">
            <a:avLst/>
          </a:prstGeom>
          <a:noFill/>
        </p:spPr>
        <p:txBody>
          <a:bodyPr wrap="square" rtlCol="0">
            <a:spAutoFit/>
          </a:bodyPr>
          <a:lstStyle/>
          <a:p>
            <a:r>
              <a:rPr lang="en-US" altLang="zh-CN" sz="2200" b="1" dirty="0" smtClean="0">
                <a:solidFill>
                  <a:srgbClr val="FF0000"/>
                </a:solidFill>
              </a:rPr>
              <a:t>Data samples with 1 ab</a:t>
            </a:r>
            <a:r>
              <a:rPr lang="en-US" altLang="zh-CN" sz="2200" b="1" baseline="30000" dirty="0" smtClean="0">
                <a:solidFill>
                  <a:srgbClr val="FF0000"/>
                </a:solidFill>
              </a:rPr>
              <a:t>-1</a:t>
            </a:r>
            <a:r>
              <a:rPr lang="en-US" altLang="zh-CN" sz="2200" b="1" dirty="0" smtClean="0">
                <a:solidFill>
                  <a:srgbClr val="FF0000"/>
                </a:solidFill>
              </a:rPr>
              <a:t> integral luminosity </a:t>
            </a:r>
            <a:endParaRPr lang="zh-CN" altLang="en-US" sz="2200" b="1" dirty="0">
              <a:solidFill>
                <a:srgbClr val="FF0000"/>
              </a:solidFill>
            </a:endParaRPr>
          </a:p>
        </p:txBody>
      </p:sp>
      <p:sp>
        <p:nvSpPr>
          <p:cNvPr id="9" name="文本框 8"/>
          <p:cNvSpPr txBox="1"/>
          <p:nvPr/>
        </p:nvSpPr>
        <p:spPr>
          <a:xfrm>
            <a:off x="1750741" y="4215161"/>
            <a:ext cx="2509025" cy="421774"/>
          </a:xfrm>
          <a:prstGeom prst="rect">
            <a:avLst/>
          </a:prstGeom>
          <a:solidFill>
            <a:schemeClr val="bg1"/>
          </a:solidFill>
        </p:spPr>
        <p:txBody>
          <a:bodyPr wrap="square" rtlCol="0">
            <a:spAutoFit/>
          </a:bodyPr>
          <a:lstStyle/>
          <a:p>
            <a:endParaRPr lang="zh-CN" altLang="en-US" dirty="0"/>
          </a:p>
        </p:txBody>
      </p:sp>
      <p:sp>
        <p:nvSpPr>
          <p:cNvPr id="3" name="文本框 2"/>
          <p:cNvSpPr txBox="1"/>
          <p:nvPr/>
        </p:nvSpPr>
        <p:spPr>
          <a:xfrm>
            <a:off x="1148575" y="4361475"/>
            <a:ext cx="6846849" cy="1318759"/>
          </a:xfrm>
          <a:prstGeom prst="rect">
            <a:avLst/>
          </a:prstGeom>
          <a:noFill/>
        </p:spPr>
        <p:txBody>
          <a:bodyPr wrap="square" rtlCol="0">
            <a:spAutoFit/>
          </a:bodyPr>
          <a:lstStyle/>
          <a:p>
            <a:pPr marL="342900" indent="-342900">
              <a:lnSpc>
                <a:spcPct val="130000"/>
              </a:lnSpc>
              <a:buFont typeface="Arial" panose="020B0604020202020204" pitchFamily="34" charset="0"/>
              <a:buChar char="•"/>
            </a:pPr>
            <a:r>
              <a:rPr lang="en-US" altLang="zh-CN" sz="2100" dirty="0" smtClean="0">
                <a:solidFill>
                  <a:srgbClr val="392BF5"/>
                </a:solidFill>
              </a:rPr>
              <a:t>STCF</a:t>
            </a:r>
            <a:r>
              <a:rPr lang="en-US" altLang="zh-CN" sz="2100" dirty="0" smtClean="0"/>
              <a:t> have more </a:t>
            </a:r>
            <a:r>
              <a:rPr lang="en-US" altLang="zh-CN" sz="2100" dirty="0" smtClean="0">
                <a:solidFill>
                  <a:srgbClr val="FF0000"/>
                </a:solidFill>
              </a:rPr>
              <a:t>yields /per luminosity</a:t>
            </a:r>
          </a:p>
          <a:p>
            <a:pPr marL="342900" indent="-342900">
              <a:lnSpc>
                <a:spcPct val="130000"/>
              </a:lnSpc>
              <a:buFont typeface="Arial" panose="020B0604020202020204" pitchFamily="34" charset="0"/>
              <a:buChar char="•"/>
            </a:pPr>
            <a:r>
              <a:rPr lang="en-US" altLang="zh-CN" sz="2100" dirty="0" smtClean="0">
                <a:solidFill>
                  <a:srgbClr val="392BF5"/>
                </a:solidFill>
              </a:rPr>
              <a:t>STCF</a:t>
            </a:r>
            <a:r>
              <a:rPr lang="en-US" altLang="zh-CN" sz="2100" dirty="0" smtClean="0"/>
              <a:t> is expected to have higher </a:t>
            </a:r>
            <a:r>
              <a:rPr lang="en-US" altLang="zh-CN" sz="2100" dirty="0" smtClean="0">
                <a:solidFill>
                  <a:srgbClr val="FF0000"/>
                </a:solidFill>
              </a:rPr>
              <a:t>detection efficiency</a:t>
            </a:r>
          </a:p>
          <a:p>
            <a:pPr marL="342900" indent="-342900">
              <a:lnSpc>
                <a:spcPct val="130000"/>
              </a:lnSpc>
              <a:buFont typeface="Arial" panose="020B0604020202020204" pitchFamily="34" charset="0"/>
              <a:buChar char="•"/>
            </a:pPr>
            <a:r>
              <a:rPr lang="en-US" altLang="zh-CN" sz="2100" dirty="0" smtClean="0">
                <a:solidFill>
                  <a:srgbClr val="392BF5"/>
                </a:solidFill>
              </a:rPr>
              <a:t>Belle II </a:t>
            </a:r>
            <a:r>
              <a:rPr lang="en-US" altLang="zh-CN" sz="2100" dirty="0" smtClean="0"/>
              <a:t>can have larger </a:t>
            </a:r>
            <a:r>
              <a:rPr lang="en-US" altLang="zh-CN" sz="2100" dirty="0" smtClean="0">
                <a:solidFill>
                  <a:srgbClr val="FF0000"/>
                </a:solidFill>
              </a:rPr>
              <a:t>integral luminosity </a:t>
            </a:r>
            <a:endParaRPr lang="zh-CN" altLang="en-US" sz="2100" dirty="0">
              <a:solidFill>
                <a:srgbClr val="FF0000"/>
              </a:solidFill>
            </a:endParaRPr>
          </a:p>
        </p:txBody>
      </p:sp>
      <p:sp>
        <p:nvSpPr>
          <p:cNvPr id="10" name="文本框 9"/>
          <p:cNvSpPr txBox="1"/>
          <p:nvPr/>
        </p:nvSpPr>
        <p:spPr>
          <a:xfrm>
            <a:off x="457200" y="5844209"/>
            <a:ext cx="8441530" cy="400110"/>
          </a:xfrm>
          <a:prstGeom prst="rect">
            <a:avLst/>
          </a:prstGeom>
          <a:noFill/>
        </p:spPr>
        <p:txBody>
          <a:bodyPr wrap="square" rtlCol="0">
            <a:spAutoFit/>
          </a:bodyPr>
          <a:lstStyle/>
          <a:p>
            <a:pPr algn="ctr"/>
            <a:r>
              <a:rPr lang="en-US" altLang="zh-CN" sz="2000" b="1" dirty="0" smtClean="0"/>
              <a:t>Detail </a:t>
            </a:r>
            <a:r>
              <a:rPr lang="en-US" altLang="zh-CN" sz="2000" b="1" dirty="0" smtClean="0">
                <a:solidFill>
                  <a:srgbClr val="FF0000"/>
                </a:solidFill>
              </a:rPr>
              <a:t>simulations </a:t>
            </a:r>
            <a:r>
              <a:rPr lang="en-US" altLang="zh-CN" sz="2000" b="1" dirty="0" smtClean="0"/>
              <a:t>are </a:t>
            </a:r>
            <a:r>
              <a:rPr lang="en-US" altLang="zh-CN" sz="2000" b="1" dirty="0" smtClean="0">
                <a:solidFill>
                  <a:srgbClr val="FF0000"/>
                </a:solidFill>
              </a:rPr>
              <a:t>ongoing</a:t>
            </a:r>
            <a:r>
              <a:rPr lang="en-US" altLang="zh-CN" sz="2000" b="1" dirty="0" smtClean="0"/>
              <a:t> to study the </a:t>
            </a:r>
            <a:r>
              <a:rPr lang="en-US" altLang="zh-CN" sz="2000" b="1" dirty="0" smtClean="0">
                <a:solidFill>
                  <a:srgbClr val="FF0000"/>
                </a:solidFill>
              </a:rPr>
              <a:t>potential </a:t>
            </a:r>
            <a:r>
              <a:rPr lang="en-US" altLang="zh-CN" sz="2000" b="1" dirty="0" smtClean="0"/>
              <a:t>for the physics research </a:t>
            </a:r>
            <a:endParaRPr lang="zh-CN" altLang="en-US" sz="2000" b="1" dirty="0"/>
          </a:p>
        </p:txBody>
      </p:sp>
    </p:spTree>
    <p:extLst>
      <p:ext uri="{BB962C8B-B14F-4D97-AF65-F5344CB8AC3E}">
        <p14:creationId xmlns:p14="http://schemas.microsoft.com/office/powerpoint/2010/main" val="223385207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3556" y="481192"/>
            <a:ext cx="8390413" cy="563563"/>
          </a:xfrm>
        </p:spPr>
        <p:txBody>
          <a:bodyPr>
            <a:normAutofit fontScale="90000"/>
          </a:bodyPr>
          <a:lstStyle/>
          <a:p>
            <a:r>
              <a:rPr lang="en-US" altLang="zh-CN" sz="3600" dirty="0">
                <a:solidFill>
                  <a:srgbClr val="7030A0"/>
                </a:solidFill>
                <a:latin typeface="Eras Bold ITC" panose="020B0907030504020204" pitchFamily="34" charset="0"/>
                <a:ea typeface="华文仿宋" panose="02010600040101010101" pitchFamily="2" charset="-122"/>
              </a:rPr>
              <a:t>Another Lattice with 5BA arc (under work</a:t>
            </a:r>
            <a:r>
              <a:rPr lang="en-US" altLang="zh-CN" sz="3600" dirty="0" smtClean="0">
                <a:solidFill>
                  <a:srgbClr val="7030A0"/>
                </a:solidFill>
                <a:latin typeface="Eras Bold ITC" panose="020B0907030504020204" pitchFamily="34" charset="0"/>
                <a:ea typeface="华文仿宋" panose="02010600040101010101" pitchFamily="2" charset="-122"/>
              </a:rPr>
              <a:t>)</a:t>
            </a:r>
            <a:endParaRPr lang="zh-CN" altLang="en-US" b="1" dirty="0">
              <a:latin typeface="华文楷体" panose="02010600040101010101" pitchFamily="2" charset="-122"/>
              <a:ea typeface="华文楷体" panose="02010600040101010101" pitchFamily="2" charset="-122"/>
            </a:endParaRPr>
          </a:p>
        </p:txBody>
      </p:sp>
      <p:pic>
        <p:nvPicPr>
          <p:cNvPr id="3" name="Picture 3"/>
          <p:cNvPicPr>
            <a:picLocks noChangeAspect="1"/>
          </p:cNvPicPr>
          <p:nvPr/>
        </p:nvPicPr>
        <p:blipFill>
          <a:blip r:embed="rId2" cstate="print"/>
          <a:stretch>
            <a:fillRect/>
          </a:stretch>
        </p:blipFill>
        <p:spPr>
          <a:xfrm>
            <a:off x="978867" y="1968303"/>
            <a:ext cx="6619875" cy="4580335"/>
          </a:xfrm>
          <a:prstGeom prst="rect">
            <a:avLst/>
          </a:prstGeom>
          <a:noFill/>
          <a:ln w="9525">
            <a:noFill/>
          </a:ln>
        </p:spPr>
      </p:pic>
      <p:sp>
        <p:nvSpPr>
          <p:cNvPr id="4" name="TextBox 22"/>
          <p:cNvSpPr txBox="1"/>
          <p:nvPr/>
        </p:nvSpPr>
        <p:spPr>
          <a:xfrm>
            <a:off x="6668048" y="2115916"/>
            <a:ext cx="2555798" cy="323165"/>
          </a:xfrm>
          <a:prstGeom prst="rect">
            <a:avLst/>
          </a:prstGeom>
          <a:noFill/>
          <a:ln w="9525">
            <a:noFill/>
          </a:ln>
        </p:spPr>
        <p:txBody>
          <a:bodyPr wrap="square">
            <a:sp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r>
              <a:rPr lang="en-US" altLang="zh-CN" sz="1500" dirty="0">
                <a:latin typeface="Arial" panose="020B0604020202020204" pitchFamily="34" charset="0"/>
              </a:rPr>
              <a:t>Circumference 452.924m</a:t>
            </a:r>
            <a:endParaRPr lang="zh-CN" altLang="en-US" sz="1500" dirty="0">
              <a:latin typeface="Arial" panose="020B0604020202020204" pitchFamily="34" charset="0"/>
            </a:endParaRPr>
          </a:p>
        </p:txBody>
      </p:sp>
      <p:cxnSp>
        <p:nvCxnSpPr>
          <p:cNvPr id="6" name="直接箭头连接符 5"/>
          <p:cNvCxnSpPr/>
          <p:nvPr/>
        </p:nvCxnSpPr>
        <p:spPr>
          <a:xfrm flipH="1">
            <a:off x="1794341" y="2893177"/>
            <a:ext cx="1164431" cy="36766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H="1" flipV="1">
            <a:off x="1794745" y="3530941"/>
            <a:ext cx="803672" cy="2095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H="1" flipV="1">
            <a:off x="1848322" y="3963139"/>
            <a:ext cx="864394" cy="7560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39"/>
          <p:cNvSpPr txBox="1"/>
          <p:nvPr/>
        </p:nvSpPr>
        <p:spPr>
          <a:xfrm>
            <a:off x="351431" y="2936819"/>
            <a:ext cx="1605238" cy="1131079"/>
          </a:xfrm>
          <a:prstGeom prst="rect">
            <a:avLst/>
          </a:prstGeom>
          <a:noFill/>
          <a:ln w="9525">
            <a:noFill/>
          </a:ln>
        </p:spPr>
        <p:txBody>
          <a:bodyPr wrap="square">
            <a:sp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r>
              <a:rPr lang="en-US" altLang="zh-CN" sz="1350" dirty="0">
                <a:latin typeface="Arial" panose="020B0604020202020204" pitchFamily="34" charset="0"/>
              </a:rPr>
              <a:t>Dispersion free straight sections for installing damping wiggler or </a:t>
            </a:r>
            <a:r>
              <a:rPr lang="en-US" altLang="zh-CN" sz="1350" dirty="0"/>
              <a:t>Siberian snake</a:t>
            </a:r>
            <a:endParaRPr lang="zh-CN" altLang="en-US" sz="1350" dirty="0">
              <a:latin typeface="Arial" panose="020B0604020202020204" pitchFamily="34" charset="0"/>
            </a:endParaRPr>
          </a:p>
        </p:txBody>
      </p:sp>
      <p:cxnSp>
        <p:nvCxnSpPr>
          <p:cNvPr id="5" name="直接箭头连接符 4"/>
          <p:cNvCxnSpPr/>
          <p:nvPr/>
        </p:nvCxnSpPr>
        <p:spPr>
          <a:xfrm flipH="1">
            <a:off x="1847680" y="2212140"/>
            <a:ext cx="1858804" cy="72485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4"/>
          <p:cNvSpPr txBox="1"/>
          <p:nvPr/>
        </p:nvSpPr>
        <p:spPr>
          <a:xfrm>
            <a:off x="3823425" y="2365026"/>
            <a:ext cx="2618024" cy="300082"/>
          </a:xfrm>
          <a:prstGeom prst="rect">
            <a:avLst/>
          </a:prstGeom>
          <a:noFill/>
          <a:ln w="9525">
            <a:noFill/>
          </a:ln>
        </p:spPr>
        <p:txBody>
          <a:bodyPr wrap="none">
            <a:sp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r>
              <a:rPr lang="en-US" altLang="zh-CN" sz="1350" dirty="0">
                <a:latin typeface="Arial" panose="020B0604020202020204" pitchFamily="34" charset="0"/>
              </a:rPr>
              <a:t>Injection / RF cavities(20.058m)</a:t>
            </a:r>
          </a:p>
        </p:txBody>
      </p:sp>
      <p:cxnSp>
        <p:nvCxnSpPr>
          <p:cNvPr id="12" name="直接箭头连接符 11"/>
          <p:cNvCxnSpPr/>
          <p:nvPr/>
        </p:nvCxnSpPr>
        <p:spPr>
          <a:xfrm flipH="1">
            <a:off x="4926843" y="2030959"/>
            <a:ext cx="10236" cy="3684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任意多边形 17"/>
          <p:cNvSpPr/>
          <p:nvPr/>
        </p:nvSpPr>
        <p:spPr>
          <a:xfrm>
            <a:off x="2800444" y="2080879"/>
            <a:ext cx="4376549" cy="3355146"/>
          </a:xfrm>
          <a:custGeom>
            <a:avLst/>
            <a:gdLst>
              <a:gd name="connsiteX0" fmla="*/ 598227 w 5898107"/>
              <a:gd name="connsiteY0" fmla="*/ 4219433 h 4219433"/>
              <a:gd name="connsiteX1" fmla="*/ 216089 w 5898107"/>
              <a:gd name="connsiteY1" fmla="*/ 3605284 h 4219433"/>
              <a:gd name="connsiteX2" fmla="*/ 11373 w 5898107"/>
              <a:gd name="connsiteY2" fmla="*/ 2595350 h 4219433"/>
              <a:gd name="connsiteX3" fmla="*/ 147851 w 5898107"/>
              <a:gd name="connsiteY3" fmla="*/ 1653654 h 4219433"/>
              <a:gd name="connsiteX4" fmla="*/ 693761 w 5898107"/>
              <a:gd name="connsiteY4" fmla="*/ 752902 h 4219433"/>
              <a:gd name="connsiteX5" fmla="*/ 1771934 w 5898107"/>
              <a:gd name="connsiteY5" fmla="*/ 125105 h 4219433"/>
              <a:gd name="connsiteX6" fmla="*/ 3013880 w 5898107"/>
              <a:gd name="connsiteY6" fmla="*/ 2275 h 4219433"/>
              <a:gd name="connsiteX7" fmla="*/ 4173940 w 5898107"/>
              <a:gd name="connsiteY7" fmla="*/ 138753 h 4219433"/>
              <a:gd name="connsiteX8" fmla="*/ 5061045 w 5898107"/>
              <a:gd name="connsiteY8" fmla="*/ 630072 h 4219433"/>
              <a:gd name="connsiteX9" fmla="*/ 5716137 w 5898107"/>
              <a:gd name="connsiteY9" fmla="*/ 1544472 h 4219433"/>
              <a:gd name="connsiteX10" fmla="*/ 5893558 w 5898107"/>
              <a:gd name="connsiteY10" fmla="*/ 2376986 h 4219433"/>
              <a:gd name="connsiteX11" fmla="*/ 5743433 w 5898107"/>
              <a:gd name="connsiteY11" fmla="*/ 3509750 h 4219433"/>
              <a:gd name="connsiteX12" fmla="*/ 5361295 w 5898107"/>
              <a:gd name="connsiteY12" fmla="*/ 4205786 h 4219433"/>
              <a:gd name="connsiteX13" fmla="*/ 5361295 w 5898107"/>
              <a:gd name="connsiteY13" fmla="*/ 4205786 h 421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98107" h="4219433">
                <a:moveTo>
                  <a:pt x="598227" y="4219433"/>
                </a:moveTo>
                <a:cubicBezTo>
                  <a:pt x="456062" y="4047698"/>
                  <a:pt x="313898" y="3875964"/>
                  <a:pt x="216089" y="3605284"/>
                </a:cubicBezTo>
                <a:cubicBezTo>
                  <a:pt x="118280" y="3334604"/>
                  <a:pt x="22746" y="2920622"/>
                  <a:pt x="11373" y="2595350"/>
                </a:cubicBezTo>
                <a:cubicBezTo>
                  <a:pt x="0" y="2270078"/>
                  <a:pt x="34120" y="1960729"/>
                  <a:pt x="147851" y="1653654"/>
                </a:cubicBezTo>
                <a:cubicBezTo>
                  <a:pt x="261582" y="1346579"/>
                  <a:pt x="423081" y="1007660"/>
                  <a:pt x="693761" y="752902"/>
                </a:cubicBezTo>
                <a:cubicBezTo>
                  <a:pt x="964442" y="498144"/>
                  <a:pt x="1385248" y="250209"/>
                  <a:pt x="1771934" y="125105"/>
                </a:cubicBezTo>
                <a:cubicBezTo>
                  <a:pt x="2158620" y="1"/>
                  <a:pt x="2613546" y="0"/>
                  <a:pt x="3013880" y="2275"/>
                </a:cubicBezTo>
                <a:cubicBezTo>
                  <a:pt x="3414214" y="4550"/>
                  <a:pt x="3832746" y="34120"/>
                  <a:pt x="4173940" y="138753"/>
                </a:cubicBezTo>
                <a:cubicBezTo>
                  <a:pt x="4515134" y="243386"/>
                  <a:pt x="4804012" y="395786"/>
                  <a:pt x="5061045" y="630072"/>
                </a:cubicBezTo>
                <a:cubicBezTo>
                  <a:pt x="5318078" y="864358"/>
                  <a:pt x="5577385" y="1253320"/>
                  <a:pt x="5716137" y="1544472"/>
                </a:cubicBezTo>
                <a:cubicBezTo>
                  <a:pt x="5854889" y="1835624"/>
                  <a:pt x="5889009" y="2049440"/>
                  <a:pt x="5893558" y="2376986"/>
                </a:cubicBezTo>
                <a:cubicBezTo>
                  <a:pt x="5898107" y="2704532"/>
                  <a:pt x="5832143" y="3204950"/>
                  <a:pt x="5743433" y="3509750"/>
                </a:cubicBezTo>
                <a:cubicBezTo>
                  <a:pt x="5654723" y="3814550"/>
                  <a:pt x="5361295" y="4205786"/>
                  <a:pt x="5361295" y="4205786"/>
                </a:cubicBezTo>
                <a:lnTo>
                  <a:pt x="5361295" y="4205786"/>
                </a:lnTo>
              </a:path>
            </a:pathLst>
          </a:custGeom>
          <a:ln>
            <a:solidFill>
              <a:srgbClr val="00B050"/>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zh-CN" altLang="en-US" sz="1350"/>
          </a:p>
        </p:txBody>
      </p:sp>
      <p:cxnSp>
        <p:nvCxnSpPr>
          <p:cNvPr id="20" name="直接箭头连接符 19"/>
          <p:cNvCxnSpPr/>
          <p:nvPr/>
        </p:nvCxnSpPr>
        <p:spPr>
          <a:xfrm flipV="1">
            <a:off x="3231794" y="5082810"/>
            <a:ext cx="481083" cy="409433"/>
          </a:xfrm>
          <a:prstGeom prst="straightConnector1">
            <a:avLst/>
          </a:prstGeom>
          <a:ln>
            <a:solidFill>
              <a:srgbClr val="00B050"/>
            </a:solidFill>
            <a:tailEnd type="arrow"/>
          </a:ln>
        </p:spPr>
        <p:style>
          <a:lnRef idx="3">
            <a:schemeClr val="accent1"/>
          </a:lnRef>
          <a:fillRef idx="0">
            <a:schemeClr val="accent1"/>
          </a:fillRef>
          <a:effectRef idx="2">
            <a:schemeClr val="accent1"/>
          </a:effectRef>
          <a:fontRef idx="minor">
            <a:schemeClr val="tx1"/>
          </a:fontRef>
        </p:style>
      </p:cxnSp>
      <p:cxnSp>
        <p:nvCxnSpPr>
          <p:cNvPr id="22" name="直接箭头连接符 21"/>
          <p:cNvCxnSpPr/>
          <p:nvPr/>
        </p:nvCxnSpPr>
        <p:spPr>
          <a:xfrm flipH="1" flipV="1">
            <a:off x="6407885" y="5166903"/>
            <a:ext cx="368489" cy="388961"/>
          </a:xfrm>
          <a:prstGeom prst="straightConnector1">
            <a:avLst/>
          </a:prstGeom>
          <a:ln>
            <a:solidFill>
              <a:srgbClr val="00B050"/>
            </a:solidFill>
            <a:tailEnd type="arrow"/>
          </a:ln>
        </p:spPr>
        <p:style>
          <a:lnRef idx="3">
            <a:schemeClr val="accent1"/>
          </a:lnRef>
          <a:fillRef idx="0">
            <a:schemeClr val="accent1"/>
          </a:fillRef>
          <a:effectRef idx="2">
            <a:schemeClr val="accent1"/>
          </a:effectRef>
          <a:fontRef idx="minor">
            <a:schemeClr val="tx1"/>
          </a:fontRef>
        </p:style>
      </p:cxnSp>
      <p:cxnSp>
        <p:nvCxnSpPr>
          <p:cNvPr id="25" name="直接箭头连接符 24"/>
          <p:cNvCxnSpPr/>
          <p:nvPr/>
        </p:nvCxnSpPr>
        <p:spPr>
          <a:xfrm flipV="1">
            <a:off x="3473357" y="5408779"/>
            <a:ext cx="378725" cy="368490"/>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27" name="直接箭头连接符 26"/>
          <p:cNvCxnSpPr/>
          <p:nvPr/>
        </p:nvCxnSpPr>
        <p:spPr>
          <a:xfrm flipH="1" flipV="1">
            <a:off x="6175613" y="5439488"/>
            <a:ext cx="317310" cy="368489"/>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29" name="直接箭头连接符 28"/>
          <p:cNvCxnSpPr/>
          <p:nvPr/>
        </p:nvCxnSpPr>
        <p:spPr>
          <a:xfrm flipV="1">
            <a:off x="4978022" y="4634165"/>
            <a:ext cx="4409" cy="16958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927355" y="4403622"/>
            <a:ext cx="2416126" cy="300082"/>
          </a:xfrm>
          <a:prstGeom prst="rect">
            <a:avLst/>
          </a:prstGeom>
          <a:noFill/>
        </p:spPr>
        <p:txBody>
          <a:bodyPr wrap="square" rtlCol="0">
            <a:spAutoFit/>
          </a:bodyPr>
          <a:lstStyle/>
          <a:p>
            <a:r>
              <a:rPr lang="en-US" altLang="zh-CN" sz="1350" dirty="0"/>
              <a:t>Interaction point detector</a:t>
            </a:r>
            <a:endParaRPr lang="zh-CN" altLang="en-US" sz="1350" dirty="0"/>
          </a:p>
        </p:txBody>
      </p:sp>
      <p:sp>
        <p:nvSpPr>
          <p:cNvPr id="32" name="TextBox 31"/>
          <p:cNvSpPr txBox="1"/>
          <p:nvPr/>
        </p:nvSpPr>
        <p:spPr>
          <a:xfrm>
            <a:off x="3188800" y="3188709"/>
            <a:ext cx="3650567" cy="646331"/>
          </a:xfrm>
          <a:prstGeom prst="rect">
            <a:avLst/>
          </a:prstGeom>
          <a:noFill/>
        </p:spPr>
        <p:txBody>
          <a:bodyPr wrap="square" rtlCol="0">
            <a:spAutoFit/>
          </a:bodyPr>
          <a:lstStyle/>
          <a:p>
            <a:r>
              <a:rPr lang="en-US" altLang="zh-CN" b="1" dirty="0">
                <a:solidFill>
                  <a:srgbClr val="00B050"/>
                </a:solidFill>
                <a:latin typeface="Times New Roman" panose="02020603050405020304" pitchFamily="18" charset="0"/>
                <a:cs typeface="Times New Roman" panose="02020603050405020304" pitchFamily="18" charset="0"/>
              </a:rPr>
              <a:t>Arc section, 10 periods, each period has 5 bending magnets </a:t>
            </a:r>
            <a:endParaRPr lang="zh-CN" altLang="en-US" b="1" dirty="0">
              <a:solidFill>
                <a:srgbClr val="00B05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3684686" y="5098398"/>
            <a:ext cx="1233799" cy="300082"/>
          </a:xfrm>
          <a:prstGeom prst="rect">
            <a:avLst/>
          </a:prstGeom>
          <a:noFill/>
        </p:spPr>
        <p:txBody>
          <a:bodyPr wrap="none" rtlCol="0">
            <a:spAutoFit/>
          </a:bodyPr>
          <a:lstStyle/>
          <a:p>
            <a:r>
              <a:rPr lang="en-US" altLang="zh-CN" sz="1350" dirty="0">
                <a:solidFill>
                  <a:srgbClr val="FF0000"/>
                </a:solidFill>
              </a:rPr>
              <a:t>Crab </a:t>
            </a:r>
            <a:r>
              <a:rPr lang="en-US" altLang="zh-CN" sz="1350" dirty="0" err="1">
                <a:solidFill>
                  <a:srgbClr val="FF0000"/>
                </a:solidFill>
              </a:rPr>
              <a:t>sextupole</a:t>
            </a:r>
            <a:endParaRPr lang="zh-CN" altLang="en-US" sz="1350" dirty="0">
              <a:solidFill>
                <a:srgbClr val="FF0000"/>
              </a:solidFill>
            </a:endParaRPr>
          </a:p>
        </p:txBody>
      </p:sp>
      <p:sp>
        <p:nvSpPr>
          <p:cNvPr id="34" name="TextBox 33"/>
          <p:cNvSpPr txBox="1"/>
          <p:nvPr/>
        </p:nvSpPr>
        <p:spPr>
          <a:xfrm>
            <a:off x="5117831" y="5138843"/>
            <a:ext cx="1539973" cy="300082"/>
          </a:xfrm>
          <a:prstGeom prst="rect">
            <a:avLst/>
          </a:prstGeom>
          <a:noFill/>
        </p:spPr>
        <p:txBody>
          <a:bodyPr wrap="none" rtlCol="0">
            <a:spAutoFit/>
          </a:bodyPr>
          <a:lstStyle/>
          <a:p>
            <a:r>
              <a:rPr lang="en-US" altLang="zh-CN" sz="1350" dirty="0">
                <a:solidFill>
                  <a:srgbClr val="FF0000"/>
                </a:solidFill>
              </a:rPr>
              <a:t>Anti crab </a:t>
            </a:r>
            <a:r>
              <a:rPr lang="en-US" altLang="zh-CN" sz="1350" dirty="0" err="1">
                <a:solidFill>
                  <a:srgbClr val="FF0000"/>
                </a:solidFill>
              </a:rPr>
              <a:t>sextupole</a:t>
            </a:r>
            <a:endParaRPr lang="zh-CN" altLang="en-US" sz="1350" dirty="0">
              <a:solidFill>
                <a:srgbClr val="FF0000"/>
              </a:solidFill>
            </a:endParaRPr>
          </a:p>
        </p:txBody>
      </p:sp>
      <p:sp>
        <p:nvSpPr>
          <p:cNvPr id="35" name="TextBox 34"/>
          <p:cNvSpPr txBox="1"/>
          <p:nvPr/>
        </p:nvSpPr>
        <p:spPr>
          <a:xfrm>
            <a:off x="4043408" y="5678677"/>
            <a:ext cx="1860253" cy="369332"/>
          </a:xfrm>
          <a:prstGeom prst="rect">
            <a:avLst/>
          </a:prstGeom>
          <a:noFill/>
        </p:spPr>
        <p:txBody>
          <a:bodyPr wrap="none" rtlCol="0">
            <a:spAutoFit/>
          </a:bodyPr>
          <a:lstStyle/>
          <a:p>
            <a:r>
              <a:rPr lang="en-US" altLang="zh-CN" dirty="0">
                <a:solidFill>
                  <a:srgbClr val="FF0000"/>
                </a:solidFill>
              </a:rPr>
              <a:t>Interaction region</a:t>
            </a:r>
            <a:endParaRPr lang="zh-CN" altLang="en-US" dirty="0">
              <a:solidFill>
                <a:srgbClr val="FF0000"/>
              </a:solidFill>
            </a:endParaRPr>
          </a:p>
        </p:txBody>
      </p:sp>
      <p:sp>
        <p:nvSpPr>
          <p:cNvPr id="38" name="下箭头 37"/>
          <p:cNvSpPr/>
          <p:nvPr/>
        </p:nvSpPr>
        <p:spPr>
          <a:xfrm rot="2426007">
            <a:off x="2872280" y="5699793"/>
            <a:ext cx="601394" cy="327074"/>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下箭头 38"/>
          <p:cNvSpPr/>
          <p:nvPr/>
        </p:nvSpPr>
        <p:spPr>
          <a:xfrm rot="18741177">
            <a:off x="6596699" y="5678693"/>
            <a:ext cx="485335" cy="432582"/>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1" name="TextBox 40"/>
          <p:cNvSpPr txBox="1"/>
          <p:nvPr/>
        </p:nvSpPr>
        <p:spPr>
          <a:xfrm rot="19269928">
            <a:off x="6584540" y="5876403"/>
            <a:ext cx="1394421" cy="300082"/>
          </a:xfrm>
          <a:prstGeom prst="rect">
            <a:avLst/>
          </a:prstGeom>
          <a:noFill/>
        </p:spPr>
        <p:txBody>
          <a:bodyPr wrap="none" rtlCol="0">
            <a:spAutoFit/>
          </a:bodyPr>
          <a:lstStyle/>
          <a:p>
            <a:r>
              <a:rPr lang="en-US" altLang="zh-CN" sz="1350" dirty="0">
                <a:solidFill>
                  <a:srgbClr val="C09200"/>
                </a:solidFill>
              </a:rPr>
              <a:t>Matching section</a:t>
            </a:r>
            <a:endParaRPr lang="zh-CN" altLang="en-US" sz="1350" dirty="0">
              <a:solidFill>
                <a:srgbClr val="C09200"/>
              </a:solidFill>
            </a:endParaRPr>
          </a:p>
        </p:txBody>
      </p:sp>
      <p:sp>
        <p:nvSpPr>
          <p:cNvPr id="42" name="TextBox 41"/>
          <p:cNvSpPr txBox="1"/>
          <p:nvPr/>
        </p:nvSpPr>
        <p:spPr>
          <a:xfrm rot="2580985">
            <a:off x="2056508" y="5766814"/>
            <a:ext cx="1394421" cy="300082"/>
          </a:xfrm>
          <a:prstGeom prst="rect">
            <a:avLst/>
          </a:prstGeom>
          <a:noFill/>
        </p:spPr>
        <p:txBody>
          <a:bodyPr wrap="none" rtlCol="0">
            <a:spAutoFit/>
          </a:bodyPr>
          <a:lstStyle/>
          <a:p>
            <a:r>
              <a:rPr lang="en-US" altLang="zh-CN" sz="1350" dirty="0">
                <a:solidFill>
                  <a:srgbClr val="C09200"/>
                </a:solidFill>
              </a:rPr>
              <a:t>Matching section</a:t>
            </a:r>
            <a:endParaRPr lang="zh-CN" altLang="en-US" sz="1350" dirty="0">
              <a:solidFill>
                <a:srgbClr val="C09200"/>
              </a:solidFill>
            </a:endParaRPr>
          </a:p>
        </p:txBody>
      </p:sp>
      <p:sp>
        <p:nvSpPr>
          <p:cNvPr id="30" name="任意多边形 29"/>
          <p:cNvSpPr/>
          <p:nvPr/>
        </p:nvSpPr>
        <p:spPr>
          <a:xfrm>
            <a:off x="3596186" y="5698795"/>
            <a:ext cx="2866030" cy="573206"/>
          </a:xfrm>
          <a:custGeom>
            <a:avLst/>
            <a:gdLst>
              <a:gd name="connsiteX0" fmla="*/ 0 w 3821373"/>
              <a:gd name="connsiteY0" fmla="*/ 90985 h 764275"/>
              <a:gd name="connsiteX1" fmla="*/ 668740 w 3821373"/>
              <a:gd name="connsiteY1" fmla="*/ 514066 h 764275"/>
              <a:gd name="connsiteX2" fmla="*/ 1514901 w 3821373"/>
              <a:gd name="connsiteY2" fmla="*/ 718782 h 764275"/>
              <a:gd name="connsiteX3" fmla="*/ 2210937 w 3821373"/>
              <a:gd name="connsiteY3" fmla="*/ 732430 h 764275"/>
              <a:gd name="connsiteX4" fmla="*/ 3002507 w 3821373"/>
              <a:gd name="connsiteY4" fmla="*/ 527713 h 764275"/>
              <a:gd name="connsiteX5" fmla="*/ 3698543 w 3821373"/>
              <a:gd name="connsiteY5" fmla="*/ 77337 h 764275"/>
              <a:gd name="connsiteX6" fmla="*/ 3739486 w 3821373"/>
              <a:gd name="connsiteY6" fmla="*/ 63689 h 7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1373" h="764275">
                <a:moveTo>
                  <a:pt x="0" y="90985"/>
                </a:moveTo>
                <a:cubicBezTo>
                  <a:pt x="208128" y="250209"/>
                  <a:pt x="416257" y="409433"/>
                  <a:pt x="668740" y="514066"/>
                </a:cubicBezTo>
                <a:cubicBezTo>
                  <a:pt x="921223" y="618699"/>
                  <a:pt x="1257868" y="682388"/>
                  <a:pt x="1514901" y="718782"/>
                </a:cubicBezTo>
                <a:cubicBezTo>
                  <a:pt x="1771934" y="755176"/>
                  <a:pt x="1963003" y="764275"/>
                  <a:pt x="2210937" y="732430"/>
                </a:cubicBezTo>
                <a:cubicBezTo>
                  <a:pt x="2458871" y="700585"/>
                  <a:pt x="2754573" y="636895"/>
                  <a:pt x="3002507" y="527713"/>
                </a:cubicBezTo>
                <a:cubicBezTo>
                  <a:pt x="3250441" y="418531"/>
                  <a:pt x="3575713" y="154674"/>
                  <a:pt x="3698543" y="77337"/>
                </a:cubicBezTo>
                <a:cubicBezTo>
                  <a:pt x="3821373" y="0"/>
                  <a:pt x="3780429" y="31844"/>
                  <a:pt x="3739486" y="63689"/>
                </a:cubicBezTo>
              </a:path>
            </a:pathLst>
          </a:cu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sz="1350"/>
          </a:p>
        </p:txBody>
      </p:sp>
      <p:sp>
        <p:nvSpPr>
          <p:cNvPr id="11" name="矩形 10"/>
          <p:cNvSpPr/>
          <p:nvPr/>
        </p:nvSpPr>
        <p:spPr>
          <a:xfrm>
            <a:off x="287136" y="1388529"/>
            <a:ext cx="2747868" cy="369332"/>
          </a:xfrm>
          <a:prstGeom prst="rect">
            <a:avLst/>
          </a:prstGeom>
        </p:spPr>
        <p:txBody>
          <a:bodyPr wrap="none">
            <a:spAutoFit/>
          </a:bodyPr>
          <a:lstStyle/>
          <a:p>
            <a:r>
              <a:rPr lang="en-US" altLang="zh-CN" b="1" dirty="0">
                <a:latin typeface="华文楷体" panose="02010600040101010101" pitchFamily="2" charset="-122"/>
                <a:ea typeface="华文楷体" panose="02010600040101010101" pitchFamily="2" charset="-122"/>
              </a:rPr>
              <a:t>Schematic diagram(one </a:t>
            </a:r>
            <a:r>
              <a:rPr lang="en-US" altLang="zh-CN" b="1" dirty="0" smtClean="0">
                <a:latin typeface="华文楷体" panose="02010600040101010101" pitchFamily="2" charset="-122"/>
                <a:ea typeface="华文楷体" panose="02010600040101010101" pitchFamily="2" charset="-122"/>
              </a:rPr>
              <a:t>ring</a:t>
            </a:r>
            <a:r>
              <a:rPr lang="en-US" altLang="zh-CN" b="1" dirty="0">
                <a:latin typeface="华文楷体" panose="02010600040101010101" pitchFamily="2" charset="-122"/>
                <a:ea typeface="华文楷体" panose="02010600040101010101" pitchFamily="2" charset="-122"/>
              </a:rPr>
              <a:t>)</a:t>
            </a:r>
            <a:endParaRPr lang="zh-CN" altLang="en-US" dirty="0"/>
          </a:p>
        </p:txBody>
      </p:sp>
      <p:sp>
        <p:nvSpPr>
          <p:cNvPr id="13" name="文本框 12"/>
          <p:cNvSpPr txBox="1"/>
          <p:nvPr/>
        </p:nvSpPr>
        <p:spPr>
          <a:xfrm>
            <a:off x="4876041" y="1154759"/>
            <a:ext cx="4268220" cy="412421"/>
          </a:xfrm>
          <a:prstGeom prst="rect">
            <a:avLst/>
          </a:prstGeom>
          <a:noFill/>
        </p:spPr>
        <p:txBody>
          <a:bodyPr wrap="none" rtlCol="0">
            <a:spAutoFit/>
          </a:bodyPr>
          <a:lstStyle/>
          <a:p>
            <a:pPr>
              <a:lnSpc>
                <a:spcPct val="130000"/>
              </a:lnSpc>
            </a:pPr>
            <a:r>
              <a:rPr lang="en-US" altLang="zh-CN" sz="1600" dirty="0" err="1" smtClean="0">
                <a:latin typeface="Times New Roman" panose="02020603050405020304" pitchFamily="18" charset="0"/>
                <a:ea typeface="微软雅黑" panose="020B0503020204020204" pitchFamily="34" charset="-122"/>
                <a:cs typeface="Times New Roman" panose="02020603050405020304" pitchFamily="18" charset="0"/>
              </a:rPr>
              <a:t>Dr</a:t>
            </a:r>
            <a:r>
              <a:rPr lang="en-US" altLang="zh-CN" sz="16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err="1" smtClean="0">
                <a:latin typeface="Times New Roman" panose="02020603050405020304" pitchFamily="18" charset="0"/>
                <a:ea typeface="微软雅黑" panose="020B0503020204020204" pitchFamily="34" charset="-122"/>
                <a:cs typeface="Times New Roman" panose="02020603050405020304" pitchFamily="18" charset="0"/>
              </a:rPr>
              <a:t>Weiwei</a:t>
            </a:r>
            <a:r>
              <a:rPr lang="en-US" altLang="zh-CN" sz="1600" dirty="0" smtClean="0">
                <a:latin typeface="Times New Roman" panose="02020603050405020304" pitchFamily="18" charset="0"/>
                <a:ea typeface="微软雅黑" panose="020B0503020204020204" pitchFamily="34" charset="-122"/>
                <a:cs typeface="Times New Roman" panose="02020603050405020304" pitchFamily="18" charset="0"/>
              </a:rPr>
              <a:t> Gao, </a:t>
            </a:r>
            <a:r>
              <a:rPr lang="en-US" altLang="zh-CN" sz="1600" kern="0" dirty="0" smtClean="0">
                <a:solidFill>
                  <a:schemeClr val="accent4">
                    <a:lumMod val="50000"/>
                  </a:schemeClr>
                </a:solidFill>
                <a:latin typeface="Times New Roman" panose="02020603050405020304" pitchFamily="18" charset="0"/>
                <a:ea typeface="华文仿宋" panose="02010600040101010101" pitchFamily="2" charset="-122"/>
                <a:cs typeface="Times New Roman" panose="02020603050405020304" pitchFamily="18" charset="0"/>
              </a:rPr>
              <a:t>Fujian </a:t>
            </a:r>
            <a:r>
              <a:rPr lang="en-US" altLang="zh-CN" sz="1600" kern="0" dirty="0">
                <a:solidFill>
                  <a:schemeClr val="accent4">
                    <a:lumMod val="50000"/>
                  </a:schemeClr>
                </a:solidFill>
                <a:latin typeface="Times New Roman" panose="02020603050405020304" pitchFamily="18" charset="0"/>
                <a:ea typeface="华文仿宋" panose="02010600040101010101" pitchFamily="2" charset="-122"/>
                <a:cs typeface="Times New Roman" panose="02020603050405020304" pitchFamily="18" charset="0"/>
              </a:rPr>
              <a:t>University of </a:t>
            </a:r>
            <a:r>
              <a:rPr lang="en-US" altLang="zh-CN" sz="1600" kern="0" dirty="0" smtClean="0">
                <a:solidFill>
                  <a:schemeClr val="accent4">
                    <a:lumMod val="50000"/>
                  </a:schemeClr>
                </a:solidFill>
                <a:latin typeface="Times New Roman" panose="02020603050405020304" pitchFamily="18" charset="0"/>
                <a:ea typeface="华文仿宋" panose="02010600040101010101" pitchFamily="2" charset="-122"/>
                <a:cs typeface="Times New Roman" panose="02020603050405020304" pitchFamily="18" charset="0"/>
              </a:rPr>
              <a:t>Technology</a:t>
            </a:r>
            <a:endParaRPr lang="en-US" altLang="zh-CN" sz="1600" kern="0" dirty="0">
              <a:solidFill>
                <a:schemeClr val="accent4">
                  <a:lumMod val="50000"/>
                </a:schemeClr>
              </a:solidFill>
              <a:latin typeface="Times New Roman" panose="02020603050405020304" pitchFamily="18" charset="0"/>
              <a:ea typeface="华文仿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05394350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41554" y="0"/>
            <a:ext cx="7725206" cy="844062"/>
          </a:xfrm>
        </p:spPr>
        <p:txBody>
          <a:bodyPr>
            <a:normAutofit/>
          </a:bodyPr>
          <a:lstStyle/>
          <a:p>
            <a:r>
              <a:rPr lang="en-US" altLang="zh-CN" sz="4000" b="1" dirty="0" smtClean="0">
                <a:latin typeface="Arial" panose="020B0604020202020204" pitchFamily="34" charset="0"/>
                <a:cs typeface="Arial" panose="020B0604020202020204" pitchFamily="34" charset="0"/>
              </a:rPr>
              <a:t>Detector Concept for STCF</a:t>
            </a:r>
            <a:endParaRPr lang="zh-CN" altLang="en-US" sz="4000" b="1" dirty="0">
              <a:latin typeface="Arial" panose="020B0604020202020204" pitchFamily="34" charset="0"/>
              <a:cs typeface="Arial" panose="020B0604020202020204" pitchFamily="34" charset="0"/>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11" y="1322485"/>
            <a:ext cx="3948540" cy="3782127"/>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8053" y="1403433"/>
            <a:ext cx="3034566" cy="3418492"/>
          </a:xfrm>
          <a:prstGeom prst="rect">
            <a:avLst/>
          </a:prstGeom>
        </p:spPr>
      </p:pic>
      <p:sp>
        <p:nvSpPr>
          <p:cNvPr id="8" name="线形标注 2 7"/>
          <p:cNvSpPr/>
          <p:nvPr/>
        </p:nvSpPr>
        <p:spPr>
          <a:xfrm>
            <a:off x="4719656" y="3681668"/>
            <a:ext cx="1151114" cy="475532"/>
          </a:xfrm>
          <a:prstGeom prst="borderCallout2">
            <a:avLst>
              <a:gd name="adj1" fmla="val 51731"/>
              <a:gd name="adj2" fmla="val 99136"/>
              <a:gd name="adj3" fmla="val 22048"/>
              <a:gd name="adj4" fmla="val 119018"/>
              <a:gd name="adj5" fmla="val -197840"/>
              <a:gd name="adj6" fmla="val 24232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Inner tracker</a:t>
            </a:r>
            <a:endParaRPr lang="zh-CN" altLang="en-US" dirty="0"/>
          </a:p>
        </p:txBody>
      </p:sp>
      <p:sp>
        <p:nvSpPr>
          <p:cNvPr id="11" name="线形标注 2 10"/>
          <p:cNvSpPr/>
          <p:nvPr/>
        </p:nvSpPr>
        <p:spPr>
          <a:xfrm>
            <a:off x="4623791" y="3191335"/>
            <a:ext cx="1431331" cy="334297"/>
          </a:xfrm>
          <a:prstGeom prst="borderCallout2">
            <a:avLst>
              <a:gd name="adj1" fmla="val 51731"/>
              <a:gd name="adj2" fmla="val 99136"/>
              <a:gd name="adj3" fmla="val 22048"/>
              <a:gd name="adj4" fmla="val 119018"/>
              <a:gd name="adj5" fmla="val -91657"/>
              <a:gd name="adj6" fmla="val 19629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Outer tracker</a:t>
            </a:r>
            <a:endParaRPr lang="zh-CN" altLang="en-US" dirty="0"/>
          </a:p>
        </p:txBody>
      </p:sp>
      <p:sp>
        <p:nvSpPr>
          <p:cNvPr id="12" name="线形标注 2 11"/>
          <p:cNvSpPr/>
          <p:nvPr/>
        </p:nvSpPr>
        <p:spPr>
          <a:xfrm>
            <a:off x="4579547" y="2701004"/>
            <a:ext cx="1431331" cy="334297"/>
          </a:xfrm>
          <a:prstGeom prst="borderCallout2">
            <a:avLst>
              <a:gd name="adj1" fmla="val 51731"/>
              <a:gd name="adj2" fmla="val 99136"/>
              <a:gd name="adj3" fmla="val 22048"/>
              <a:gd name="adj4" fmla="val 119018"/>
              <a:gd name="adj5" fmla="val -38716"/>
              <a:gd name="adj6" fmla="val 197326"/>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PID system</a:t>
            </a:r>
            <a:endParaRPr lang="zh-CN" altLang="en-US" dirty="0"/>
          </a:p>
        </p:txBody>
      </p:sp>
      <p:sp>
        <p:nvSpPr>
          <p:cNvPr id="13" name="线形标注 2 12"/>
          <p:cNvSpPr/>
          <p:nvPr/>
        </p:nvSpPr>
        <p:spPr>
          <a:xfrm>
            <a:off x="4579547" y="2210672"/>
            <a:ext cx="1431331" cy="334297"/>
          </a:xfrm>
          <a:prstGeom prst="borderCallout2">
            <a:avLst>
              <a:gd name="adj1" fmla="val 51731"/>
              <a:gd name="adj2" fmla="val 99136"/>
              <a:gd name="adj3" fmla="val 22048"/>
              <a:gd name="adj4" fmla="val 119018"/>
              <a:gd name="adj5" fmla="val 70107"/>
              <a:gd name="adj6" fmla="val 20093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ECAL</a:t>
            </a:r>
            <a:endParaRPr lang="zh-CN" altLang="en-US" dirty="0"/>
          </a:p>
        </p:txBody>
      </p:sp>
      <p:sp>
        <p:nvSpPr>
          <p:cNvPr id="14" name="线形标注 2 13"/>
          <p:cNvSpPr/>
          <p:nvPr/>
        </p:nvSpPr>
        <p:spPr>
          <a:xfrm>
            <a:off x="4579547" y="1749791"/>
            <a:ext cx="1383050" cy="320182"/>
          </a:xfrm>
          <a:prstGeom prst="borderCallout2">
            <a:avLst>
              <a:gd name="adj1" fmla="val 51731"/>
              <a:gd name="adj2" fmla="val 99136"/>
              <a:gd name="adj3" fmla="val 22048"/>
              <a:gd name="adj4" fmla="val 119018"/>
              <a:gd name="adj5" fmla="val 128931"/>
              <a:gd name="adj6" fmla="val 197841"/>
            </a:avLst>
          </a:prstGeom>
          <a:solidFill>
            <a:srgbClr val="287D88"/>
          </a:solidFill>
          <a:ln>
            <a:solidFill>
              <a:srgbClr val="287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Magnetic</a:t>
            </a:r>
            <a:endParaRPr lang="zh-CN" altLang="en-US" dirty="0"/>
          </a:p>
        </p:txBody>
      </p:sp>
      <p:sp>
        <p:nvSpPr>
          <p:cNvPr id="15" name="线形标注 2 14"/>
          <p:cNvSpPr/>
          <p:nvPr/>
        </p:nvSpPr>
        <p:spPr>
          <a:xfrm>
            <a:off x="4579547" y="1322484"/>
            <a:ext cx="1383050" cy="320182"/>
          </a:xfrm>
          <a:prstGeom prst="borderCallout2">
            <a:avLst>
              <a:gd name="adj1" fmla="val 51731"/>
              <a:gd name="adj2" fmla="val 99136"/>
              <a:gd name="adj3" fmla="val 22048"/>
              <a:gd name="adj4" fmla="val 119018"/>
              <a:gd name="adj5" fmla="val 128931"/>
              <a:gd name="adj6" fmla="val 197841"/>
            </a:avLst>
          </a:prstGeom>
          <a:solidFill>
            <a:srgbClr val="0070C0"/>
          </a:solidFill>
          <a:ln>
            <a:solidFill>
              <a:srgbClr val="287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MUC</a:t>
            </a:r>
            <a:endParaRPr lang="zh-CN" altLang="en-US" dirty="0"/>
          </a:p>
        </p:txBody>
      </p:sp>
      <p:cxnSp>
        <p:nvCxnSpPr>
          <p:cNvPr id="17" name="直接连接符 16"/>
          <p:cNvCxnSpPr>
            <a:endCxn id="15" idx="2"/>
          </p:cNvCxnSpPr>
          <p:nvPr/>
        </p:nvCxnSpPr>
        <p:spPr>
          <a:xfrm flipV="1">
            <a:off x="3362807" y="1482576"/>
            <a:ext cx="1216740" cy="36910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2846613" y="1864765"/>
            <a:ext cx="1732934" cy="513055"/>
          </a:xfrm>
          <a:prstGeom prst="line">
            <a:avLst/>
          </a:prstGeom>
          <a:ln w="19050">
            <a:solidFill>
              <a:srgbClr val="287D88"/>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2632763" y="2363519"/>
            <a:ext cx="1946785" cy="248735"/>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448407" y="2764477"/>
            <a:ext cx="2131140" cy="3291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endCxn id="11" idx="2"/>
          </p:cNvCxnSpPr>
          <p:nvPr/>
        </p:nvCxnSpPr>
        <p:spPr>
          <a:xfrm>
            <a:off x="2467581" y="3054512"/>
            <a:ext cx="2156210" cy="30397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endCxn id="8" idx="2"/>
          </p:cNvCxnSpPr>
          <p:nvPr/>
        </p:nvCxnSpPr>
        <p:spPr>
          <a:xfrm>
            <a:off x="2284701" y="3266867"/>
            <a:ext cx="2434955" cy="6525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781930" y="4850109"/>
            <a:ext cx="5875451" cy="1938992"/>
          </a:xfrm>
          <a:prstGeom prst="rect">
            <a:avLst/>
          </a:prstGeom>
          <a:noFill/>
        </p:spPr>
        <p:txBody>
          <a:bodyPr wrap="square" rtlCol="0">
            <a:spAutoFit/>
          </a:bodyPr>
          <a:lstStyle/>
          <a:p>
            <a:r>
              <a:rPr lang="en-US" altLang="zh-CN" sz="2400" dirty="0" smtClean="0">
                <a:latin typeface="Arial" panose="020B0604020202020204" pitchFamily="34" charset="0"/>
                <a:cs typeface="Arial" panose="020B0604020202020204" pitchFamily="34" charset="0"/>
              </a:rPr>
              <a:t>Highlight: </a:t>
            </a:r>
          </a:p>
          <a:p>
            <a:pPr marL="285750" indent="-285750">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P</a:t>
            </a:r>
            <a:r>
              <a:rPr lang="en-US" altLang="zh-CN" sz="2400" dirty="0" smtClean="0">
                <a:latin typeface="Arial" panose="020B0604020202020204" pitchFamily="34" charset="0"/>
                <a:cs typeface="Arial" panose="020B0604020202020204" pitchFamily="34" charset="0"/>
              </a:rPr>
              <a:t>owerful separation of K/pi with </a:t>
            </a:r>
            <a:r>
              <a:rPr lang="en-US" altLang="zh-CN" sz="2400" dirty="0" smtClean="0">
                <a:solidFill>
                  <a:srgbClr val="FF0000"/>
                </a:solidFill>
                <a:latin typeface="Arial" panose="020B0604020202020204" pitchFamily="34" charset="0"/>
                <a:cs typeface="Arial" panose="020B0604020202020204" pitchFamily="34" charset="0"/>
              </a:rPr>
              <a:t>Cherenkov detector</a:t>
            </a:r>
          </a:p>
          <a:p>
            <a:pPr marL="285750" indent="-285750">
              <a:buFont typeface="Arial" panose="020B0604020202020204" pitchFamily="34" charset="0"/>
              <a:buChar char="•"/>
            </a:pPr>
            <a:r>
              <a:rPr lang="en-US" altLang="zh-CN" sz="2400" dirty="0" smtClean="0">
                <a:solidFill>
                  <a:srgbClr val="FF0000"/>
                </a:solidFill>
                <a:latin typeface="Arial" panose="020B0604020202020204" pitchFamily="34" charset="0"/>
                <a:cs typeface="Arial" panose="020B0604020202020204" pitchFamily="34" charset="0"/>
              </a:rPr>
              <a:t>Timing information </a:t>
            </a:r>
            <a:r>
              <a:rPr lang="en-US" altLang="zh-CN" sz="2400" dirty="0" smtClean="0">
                <a:latin typeface="Arial" panose="020B0604020202020204" pitchFamily="34" charset="0"/>
                <a:cs typeface="Arial" panose="020B0604020202020204" pitchFamily="34" charset="0"/>
              </a:rPr>
              <a:t>provided by EMC</a:t>
            </a:r>
          </a:p>
          <a:p>
            <a:pPr marL="285750" indent="-285750">
              <a:buFont typeface="Arial" panose="020B0604020202020204" pitchFamily="34" charset="0"/>
              <a:buChar char="•"/>
            </a:pPr>
            <a:r>
              <a:rPr lang="en-US" altLang="zh-CN" sz="2400" dirty="0" smtClean="0">
                <a:latin typeface="Arial" panose="020B0604020202020204" pitchFamily="34" charset="0"/>
                <a:cs typeface="Arial" panose="020B0604020202020204" pitchFamily="34" charset="0"/>
              </a:rPr>
              <a:t>Promotion of </a:t>
            </a:r>
            <a:r>
              <a:rPr lang="en-US" altLang="zh-CN" sz="2400" dirty="0">
                <a:solidFill>
                  <a:srgbClr val="FF0000"/>
                </a:solidFill>
                <a:latin typeface="Symbol" charset="2"/>
                <a:cs typeface="Symbol" charset="2"/>
              </a:rPr>
              <a:t>p</a:t>
            </a:r>
            <a:r>
              <a:rPr lang="en-US" altLang="zh-CN" sz="2400" dirty="0" smtClean="0">
                <a:solidFill>
                  <a:srgbClr val="FF0000"/>
                </a:solidFill>
                <a:latin typeface="Arial" panose="020B0604020202020204" pitchFamily="34" charset="0"/>
                <a:cs typeface="Arial" panose="020B0604020202020204" pitchFamily="34" charset="0"/>
              </a:rPr>
              <a:t>/</a:t>
            </a:r>
            <a:r>
              <a:rPr lang="en-US" altLang="zh-CN" sz="2400" dirty="0" smtClean="0">
                <a:solidFill>
                  <a:srgbClr val="FF0000"/>
                </a:solidFill>
                <a:latin typeface="Symbol" charset="2"/>
                <a:cs typeface="Symbol" charset="2"/>
              </a:rPr>
              <a:t>m</a:t>
            </a:r>
            <a:r>
              <a:rPr lang="en-US" altLang="zh-CN" sz="2400" dirty="0" smtClean="0">
                <a:solidFill>
                  <a:srgbClr val="FF0000"/>
                </a:solidFill>
                <a:latin typeface="Arial" panose="020B0604020202020204" pitchFamily="34" charset="0"/>
                <a:cs typeface="Arial" panose="020B0604020202020204" pitchFamily="34" charset="0"/>
              </a:rPr>
              <a:t> separation </a:t>
            </a:r>
            <a:endParaRPr lang="zh-CN" altLang="en-US" sz="2400" dirty="0">
              <a:solidFill>
                <a:srgbClr val="FF0000"/>
              </a:solidFill>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p:txBody>
          <a:bodyPr/>
          <a:lstStyle/>
          <a:p>
            <a:fld id="{6C315DA0-1A8B-42AA-BE6B-43C5335CEFA5}" type="slidenum">
              <a:rPr lang="zh-CN" altLang="en-US" smtClean="0"/>
              <a:t>65</a:t>
            </a:fld>
            <a:endParaRPr lang="zh-CN" altLang="en-US"/>
          </a:p>
        </p:txBody>
      </p:sp>
    </p:spTree>
    <p:extLst>
      <p:ext uri="{BB962C8B-B14F-4D97-AF65-F5344CB8AC3E}">
        <p14:creationId xmlns:p14="http://schemas.microsoft.com/office/powerpoint/2010/main" val="383760216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764" y="50539"/>
            <a:ext cx="2971437" cy="706738"/>
          </a:xfrm>
        </p:spPr>
        <p:txBody>
          <a:bodyPr>
            <a:noAutofit/>
          </a:bodyPr>
          <a:lstStyle/>
          <a:p>
            <a:r>
              <a:rPr lang="en-US" altLang="zh-CN" sz="3400" b="1" dirty="0" smtClean="0"/>
              <a:t>What is </a:t>
            </a:r>
            <a:r>
              <a:rPr lang="en-US" altLang="zh-CN" sz="3400" b="1" dirty="0" smtClean="0">
                <a:solidFill>
                  <a:srgbClr val="FF0000"/>
                </a:solidFill>
              </a:rPr>
              <a:t>HIPEA</a:t>
            </a:r>
            <a:endParaRPr lang="zh-CN" altLang="en-US" sz="3400" b="1" dirty="0"/>
          </a:p>
        </p:txBody>
      </p:sp>
      <p:sp>
        <p:nvSpPr>
          <p:cNvPr id="6" name="灯片编号占位符 5"/>
          <p:cNvSpPr>
            <a:spLocks noGrp="1"/>
          </p:cNvSpPr>
          <p:nvPr>
            <p:ph type="sldNum" sz="quarter" idx="12"/>
          </p:nvPr>
        </p:nvSpPr>
        <p:spPr/>
        <p:txBody>
          <a:bodyPr/>
          <a:lstStyle/>
          <a:p>
            <a:fld id="{C973300C-797F-D148-A78D-320196FBAF04}" type="slidenum">
              <a:rPr lang="en-US" smtClean="0"/>
              <a:pPr/>
              <a:t>66</a:t>
            </a:fld>
            <a:endParaRPr lang="en-US" dirty="0"/>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 y="1441262"/>
            <a:ext cx="6707126" cy="541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 name="TextBox 15"/>
          <p:cNvSpPr txBox="1"/>
          <p:nvPr/>
        </p:nvSpPr>
        <p:spPr>
          <a:xfrm>
            <a:off x="2822447" y="4750794"/>
            <a:ext cx="1790700" cy="369332"/>
          </a:xfrm>
          <a:prstGeom prst="rect">
            <a:avLst/>
          </a:prstGeom>
          <a:noFill/>
        </p:spPr>
        <p:txBody>
          <a:bodyPr wrap="square" rtlCol="0">
            <a:spAutoFit/>
          </a:bodyPr>
          <a:lstStyle/>
          <a:p>
            <a:r>
              <a:rPr lang="en-US" altLang="zh-CN" b="1" dirty="0" smtClean="0">
                <a:solidFill>
                  <a:srgbClr val="FF0000"/>
                </a:solidFill>
                <a:latin typeface="Times New Roman" panose="02020603050405020304" pitchFamily="18" charset="0"/>
                <a:cs typeface="Times New Roman" panose="02020603050405020304" pitchFamily="18" charset="0"/>
              </a:rPr>
              <a:t>Crabbed Waist</a:t>
            </a:r>
            <a:endParaRPr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703329" y="889350"/>
            <a:ext cx="6418657" cy="1384995"/>
          </a:xfrm>
          <a:prstGeom prst="rect">
            <a:avLst/>
          </a:prstGeom>
          <a:noFill/>
        </p:spPr>
        <p:txBody>
          <a:bodyPr wrap="square" rtlCol="0">
            <a:spAutoFit/>
          </a:bodyPr>
          <a:lstStyle/>
          <a:p>
            <a:pPr marL="285750" indent="-285750" algn="ctr">
              <a:buFont typeface="Arial"/>
              <a:buChar char="•"/>
            </a:pPr>
            <a:r>
              <a:rPr lang="en-US" sz="2800" b="1" dirty="0" err="1"/>
              <a:t>E</a:t>
            </a:r>
            <a:r>
              <a:rPr lang="en-US" sz="2800" b="1" baseline="-25000" dirty="0" err="1"/>
              <a:t>cm</a:t>
            </a:r>
            <a:r>
              <a:rPr lang="en-US" sz="2800" b="1" dirty="0"/>
              <a:t>=2-7 </a:t>
            </a:r>
            <a:r>
              <a:rPr lang="en-US" sz="2800" b="1" dirty="0" err="1"/>
              <a:t>GeV</a:t>
            </a:r>
            <a:r>
              <a:rPr lang="en-US" sz="2800" b="1" dirty="0"/>
              <a:t>, </a:t>
            </a:r>
            <a:r>
              <a:rPr lang="en-US" sz="2800" b="1" dirty="0" smtClean="0"/>
              <a:t>L=1x10</a:t>
            </a:r>
            <a:r>
              <a:rPr lang="en-US" sz="2800" b="1" baseline="30000" dirty="0" smtClean="0"/>
              <a:t>35</a:t>
            </a:r>
            <a:r>
              <a:rPr lang="en-US" sz="2800" b="1" dirty="0" smtClean="0"/>
              <a:t> </a:t>
            </a:r>
            <a:r>
              <a:rPr lang="en-US" sz="2800" b="1" dirty="0"/>
              <a:t>cm</a:t>
            </a:r>
            <a:r>
              <a:rPr lang="en-US" sz="2800" b="1" baseline="30000" dirty="0"/>
              <a:t>-2 </a:t>
            </a:r>
            <a:r>
              <a:rPr lang="en-US" sz="2800" b="1" dirty="0"/>
              <a:t>s</a:t>
            </a:r>
            <a:r>
              <a:rPr lang="en-US" sz="2800" b="1" baseline="30000" dirty="0"/>
              <a:t>-1 </a:t>
            </a:r>
            <a:r>
              <a:rPr lang="en-US" sz="2800" b="1" dirty="0"/>
              <a:t>at 4 </a:t>
            </a:r>
            <a:r>
              <a:rPr lang="en-US" sz="2800" b="1" dirty="0" err="1" smtClean="0"/>
              <a:t>GeV</a:t>
            </a:r>
            <a:endParaRPr lang="en-US" sz="2800" b="1" dirty="0" smtClean="0"/>
          </a:p>
          <a:p>
            <a:pPr marL="285750" indent="-285750" algn="ctr">
              <a:buFont typeface="Arial"/>
              <a:buChar char="•"/>
            </a:pPr>
            <a:r>
              <a:rPr lang="en-US" sz="2800" b="1" dirty="0" smtClean="0"/>
              <a:t>C=1000 m double rings</a:t>
            </a:r>
          </a:p>
          <a:p>
            <a:pPr marL="285750" indent="-285750" algn="ctr">
              <a:buFont typeface="Arial"/>
              <a:buChar char="•"/>
            </a:pPr>
            <a:r>
              <a:rPr lang="en-US" sz="2800" b="1" dirty="0" smtClean="0"/>
              <a:t>Total </a:t>
            </a:r>
            <a:r>
              <a:rPr lang="en-US" sz="2800" b="1" dirty="0"/>
              <a:t>cost: </a:t>
            </a:r>
            <a:r>
              <a:rPr lang="en-US" sz="2800" b="1" dirty="0" smtClean="0"/>
              <a:t>5 </a:t>
            </a:r>
            <a:r>
              <a:rPr lang="en-US" sz="2800" b="1" dirty="0"/>
              <a:t>B CNY  </a:t>
            </a:r>
          </a:p>
        </p:txBody>
      </p:sp>
      <p:sp>
        <p:nvSpPr>
          <p:cNvPr id="3" name="Rectangle 2"/>
          <p:cNvSpPr/>
          <p:nvPr/>
        </p:nvSpPr>
        <p:spPr>
          <a:xfrm>
            <a:off x="2860911" y="75894"/>
            <a:ext cx="6310617" cy="615553"/>
          </a:xfrm>
          <a:prstGeom prst="rect">
            <a:avLst/>
          </a:prstGeom>
        </p:spPr>
        <p:txBody>
          <a:bodyPr wrap="none">
            <a:spAutoFit/>
          </a:bodyPr>
          <a:lstStyle/>
          <a:p>
            <a:r>
              <a:rPr lang="en-US" altLang="zh-CN" sz="3400" b="1" dirty="0">
                <a:sym typeface="Wingdings"/>
              </a:rPr>
              <a:t> </a:t>
            </a:r>
            <a:r>
              <a:rPr lang="en-US" altLang="zh-CN" sz="3400" b="1" dirty="0"/>
              <a:t>Super Tau Charm Facility(</a:t>
            </a:r>
            <a:r>
              <a:rPr lang="en-US" altLang="zh-CN" sz="3400" b="1" dirty="0">
                <a:solidFill>
                  <a:srgbClr val="FF0000"/>
                </a:solidFill>
              </a:rPr>
              <a:t>STCF</a:t>
            </a:r>
            <a:r>
              <a:rPr lang="en-US" altLang="zh-CN" sz="3400" b="1" dirty="0"/>
              <a:t>) </a:t>
            </a:r>
            <a:endParaRPr lang="en-US" sz="3400" dirty="0"/>
          </a:p>
        </p:txBody>
      </p:sp>
    </p:spTree>
    <p:extLst>
      <p:ext uri="{BB962C8B-B14F-4D97-AF65-F5344CB8AC3E}">
        <p14:creationId xmlns:p14="http://schemas.microsoft.com/office/powerpoint/2010/main" val="636064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a:blip r:embed="rId3"/>
          <a:stretch>
            <a:fillRect/>
          </a:stretch>
        </p:blipFill>
        <p:spPr>
          <a:xfrm>
            <a:off x="6939537" y="960355"/>
            <a:ext cx="2180076" cy="1170351"/>
          </a:xfrm>
          <a:prstGeom prst="rect">
            <a:avLst/>
          </a:prstGeom>
        </p:spPr>
      </p:pic>
      <p:sp>
        <p:nvSpPr>
          <p:cNvPr id="2" name="标题 1"/>
          <p:cNvSpPr>
            <a:spLocks noGrp="1"/>
          </p:cNvSpPr>
          <p:nvPr>
            <p:ph type="title"/>
          </p:nvPr>
        </p:nvSpPr>
        <p:spPr/>
        <p:txBody>
          <a:bodyPr>
            <a:normAutofit fontScale="90000"/>
          </a:bodyPr>
          <a:lstStyle/>
          <a:p>
            <a:r>
              <a:rPr lang="en-US" altLang="zh-CN" dirty="0" smtClean="0"/>
              <a:t>Layout of Machine</a:t>
            </a:r>
            <a:endParaRPr lang="zh-CN" alt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67</a:t>
            </a:fld>
            <a:endParaRPr lang="en-US" dirty="0"/>
          </a:p>
        </p:txBody>
      </p:sp>
      <p:sp>
        <p:nvSpPr>
          <p:cNvPr id="8" name="弧形 7"/>
          <p:cNvSpPr/>
          <p:nvPr/>
        </p:nvSpPr>
        <p:spPr>
          <a:xfrm>
            <a:off x="4552806" y="2669041"/>
            <a:ext cx="3476769" cy="1424480"/>
          </a:xfrm>
          <a:prstGeom prst="arc">
            <a:avLst>
              <a:gd name="adj1" fmla="val 21493812"/>
              <a:gd name="adj2" fmla="val 2226212"/>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350"/>
          </a:p>
        </p:txBody>
      </p:sp>
      <p:sp>
        <p:nvSpPr>
          <p:cNvPr id="9" name="圆角矩形 8"/>
          <p:cNvSpPr>
            <a:spLocks noChangeAspect="1"/>
          </p:cNvSpPr>
          <p:nvPr/>
        </p:nvSpPr>
        <p:spPr>
          <a:xfrm>
            <a:off x="4007032" y="1838466"/>
            <a:ext cx="1139753" cy="62279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dirty="0"/>
              <a:t>Detector</a:t>
            </a:r>
            <a:endParaRPr lang="zh-CN" altLang="en-US" dirty="0"/>
          </a:p>
        </p:txBody>
      </p:sp>
      <p:sp>
        <p:nvSpPr>
          <p:cNvPr id="10" name="矩形 9"/>
          <p:cNvSpPr>
            <a:spLocks noChangeAspect="1"/>
          </p:cNvSpPr>
          <p:nvPr/>
        </p:nvSpPr>
        <p:spPr>
          <a:xfrm>
            <a:off x="3392378" y="2066417"/>
            <a:ext cx="614654" cy="1668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50"/>
          </a:p>
        </p:txBody>
      </p:sp>
      <p:sp>
        <p:nvSpPr>
          <p:cNvPr id="11" name="矩形 10"/>
          <p:cNvSpPr>
            <a:spLocks noChangeAspect="1"/>
          </p:cNvSpPr>
          <p:nvPr/>
        </p:nvSpPr>
        <p:spPr>
          <a:xfrm>
            <a:off x="5146785" y="2066417"/>
            <a:ext cx="614654" cy="1668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50"/>
          </a:p>
        </p:txBody>
      </p:sp>
      <p:sp>
        <p:nvSpPr>
          <p:cNvPr id="12" name="矩形 11"/>
          <p:cNvSpPr>
            <a:spLocks/>
          </p:cNvSpPr>
          <p:nvPr/>
        </p:nvSpPr>
        <p:spPr>
          <a:xfrm>
            <a:off x="3248026" y="1905141"/>
            <a:ext cx="144353" cy="4905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p>
        </p:txBody>
      </p:sp>
      <p:sp>
        <p:nvSpPr>
          <p:cNvPr id="13" name="矩形 12"/>
          <p:cNvSpPr>
            <a:spLocks/>
          </p:cNvSpPr>
          <p:nvPr/>
        </p:nvSpPr>
        <p:spPr>
          <a:xfrm>
            <a:off x="5761439" y="1905141"/>
            <a:ext cx="144353" cy="4905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p>
        </p:txBody>
      </p:sp>
      <p:cxnSp>
        <p:nvCxnSpPr>
          <p:cNvPr id="14" name="直接箭头连接符 13"/>
          <p:cNvCxnSpPr/>
          <p:nvPr/>
        </p:nvCxnSpPr>
        <p:spPr>
          <a:xfrm>
            <a:off x="3392378" y="1328738"/>
            <a:ext cx="614654" cy="4667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直接连接符 14"/>
          <p:cNvCxnSpPr/>
          <p:nvPr/>
        </p:nvCxnSpPr>
        <p:spPr>
          <a:xfrm>
            <a:off x="3392378" y="1328738"/>
            <a:ext cx="1739906" cy="0"/>
          </a:xfrm>
          <a:prstGeom prst="line">
            <a:avLst/>
          </a:prstGeom>
        </p:spPr>
        <p:style>
          <a:lnRef idx="1">
            <a:schemeClr val="dk1"/>
          </a:lnRef>
          <a:fillRef idx="0">
            <a:schemeClr val="dk1"/>
          </a:fillRef>
          <a:effectRef idx="0">
            <a:schemeClr val="dk1"/>
          </a:effectRef>
          <a:fontRef idx="minor">
            <a:schemeClr val="tx1"/>
          </a:fontRef>
        </p:style>
      </p:cxnSp>
      <p:sp>
        <p:nvSpPr>
          <p:cNvPr id="16" name="文本框 15"/>
          <p:cNvSpPr txBox="1"/>
          <p:nvPr/>
        </p:nvSpPr>
        <p:spPr>
          <a:xfrm>
            <a:off x="1895668" y="731453"/>
            <a:ext cx="5458675" cy="707886"/>
          </a:xfrm>
          <a:prstGeom prst="rect">
            <a:avLst/>
          </a:prstGeom>
          <a:noFill/>
        </p:spPr>
        <p:txBody>
          <a:bodyPr wrap="none" rtlCol="0">
            <a:spAutoFit/>
          </a:bodyPr>
          <a:lstStyle/>
          <a:p>
            <a:pPr algn="ctr"/>
            <a:r>
              <a:rPr lang="en-US" altLang="zh-CN" sz="2000" b="1" dirty="0"/>
              <a:t>Interaction </a:t>
            </a:r>
            <a:r>
              <a:rPr lang="en-US" altLang="zh-CN" sz="2000" b="1" dirty="0" smtClean="0"/>
              <a:t>Region : Large Piwinski Angle Collision</a:t>
            </a:r>
          </a:p>
          <a:p>
            <a:pPr algn="ctr"/>
            <a:r>
              <a:rPr lang="en-US" altLang="zh-CN" sz="2000" b="1" dirty="0" smtClean="0"/>
              <a:t>       + Crabbed Waist</a:t>
            </a:r>
            <a:endParaRPr lang="zh-CN" altLang="en-US" sz="2000" b="1" dirty="0"/>
          </a:p>
        </p:txBody>
      </p:sp>
      <p:sp>
        <p:nvSpPr>
          <p:cNvPr id="17" name="矩形 16"/>
          <p:cNvSpPr/>
          <p:nvPr/>
        </p:nvSpPr>
        <p:spPr>
          <a:xfrm>
            <a:off x="2981325" y="1662112"/>
            <a:ext cx="3171825" cy="1119188"/>
          </a:xfrm>
          <a:prstGeom prst="rect">
            <a:avLst/>
          </a:prstGeom>
          <a:no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弧形 17"/>
          <p:cNvSpPr/>
          <p:nvPr/>
        </p:nvSpPr>
        <p:spPr>
          <a:xfrm>
            <a:off x="4262331" y="2162068"/>
            <a:ext cx="3476769" cy="1150550"/>
          </a:xfrm>
          <a:prstGeom prst="arc">
            <a:avLst>
              <a:gd name="adj1" fmla="val 15660952"/>
              <a:gd name="adj2" fmla="val 21284409"/>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350"/>
          </a:p>
        </p:txBody>
      </p:sp>
      <p:sp>
        <p:nvSpPr>
          <p:cNvPr id="19" name="弧形 18"/>
          <p:cNvSpPr/>
          <p:nvPr/>
        </p:nvSpPr>
        <p:spPr>
          <a:xfrm flipH="1">
            <a:off x="1422658" y="2159981"/>
            <a:ext cx="3476769" cy="1150550"/>
          </a:xfrm>
          <a:prstGeom prst="arc">
            <a:avLst>
              <a:gd name="adj1" fmla="val 15660952"/>
              <a:gd name="adj2" fmla="val 21284409"/>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350"/>
          </a:p>
        </p:txBody>
      </p:sp>
      <p:sp>
        <p:nvSpPr>
          <p:cNvPr id="20" name="矩形 19"/>
          <p:cNvSpPr/>
          <p:nvPr/>
        </p:nvSpPr>
        <p:spPr>
          <a:xfrm rot="1375782">
            <a:off x="1205420" y="2468029"/>
            <a:ext cx="328613" cy="846200"/>
          </a:xfrm>
          <a:prstGeom prst="rect">
            <a:avLst/>
          </a:prstGeom>
          <a:solidFill>
            <a:srgbClr val="7030A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350" dirty="0"/>
          </a:p>
        </p:txBody>
      </p:sp>
      <p:sp>
        <p:nvSpPr>
          <p:cNvPr id="21" name="矩形 20"/>
          <p:cNvSpPr/>
          <p:nvPr/>
        </p:nvSpPr>
        <p:spPr>
          <a:xfrm rot="20283721" flipV="1">
            <a:off x="7658485" y="2485471"/>
            <a:ext cx="328613" cy="94126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左弧形箭头 21"/>
          <p:cNvSpPr/>
          <p:nvPr/>
        </p:nvSpPr>
        <p:spPr>
          <a:xfrm>
            <a:off x="871537" y="2609850"/>
            <a:ext cx="261938" cy="2667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23" name="左弧形箭头 22"/>
          <p:cNvSpPr/>
          <p:nvPr/>
        </p:nvSpPr>
        <p:spPr>
          <a:xfrm flipH="1">
            <a:off x="8029575" y="2609850"/>
            <a:ext cx="261938" cy="2667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24" name="文本框 23"/>
          <p:cNvSpPr txBox="1"/>
          <p:nvPr/>
        </p:nvSpPr>
        <p:spPr>
          <a:xfrm>
            <a:off x="1719554" y="2857989"/>
            <a:ext cx="753540" cy="338554"/>
          </a:xfrm>
          <a:prstGeom prst="rect">
            <a:avLst/>
          </a:prstGeom>
          <a:noFill/>
        </p:spPr>
        <p:txBody>
          <a:bodyPr wrap="none" rtlCol="0">
            <a:spAutoFit/>
          </a:bodyPr>
          <a:lstStyle/>
          <a:p>
            <a:r>
              <a:rPr lang="en-US" altLang="zh-CN" sz="1600" dirty="0"/>
              <a:t>Snakes</a:t>
            </a:r>
            <a:endParaRPr lang="zh-CN" altLang="en-US" sz="1600" dirty="0"/>
          </a:p>
        </p:txBody>
      </p:sp>
      <p:cxnSp>
        <p:nvCxnSpPr>
          <p:cNvPr id="25" name="直接连接符 24"/>
          <p:cNvCxnSpPr/>
          <p:nvPr/>
        </p:nvCxnSpPr>
        <p:spPr>
          <a:xfrm>
            <a:off x="1685891" y="3133651"/>
            <a:ext cx="684322" cy="4763"/>
          </a:xfrm>
          <a:prstGeom prst="line">
            <a:avLst/>
          </a:prstGeom>
        </p:spPr>
        <p:style>
          <a:lnRef idx="1">
            <a:schemeClr val="dk1"/>
          </a:lnRef>
          <a:fillRef idx="0">
            <a:schemeClr val="dk1"/>
          </a:fillRef>
          <a:effectRef idx="0">
            <a:schemeClr val="dk1"/>
          </a:effectRef>
          <a:fontRef idx="minor">
            <a:schemeClr val="tx1"/>
          </a:fontRef>
        </p:style>
      </p:cxnSp>
      <p:cxnSp>
        <p:nvCxnSpPr>
          <p:cNvPr id="26" name="直接箭头连接符 25"/>
          <p:cNvCxnSpPr/>
          <p:nvPr/>
        </p:nvCxnSpPr>
        <p:spPr>
          <a:xfrm flipH="1" flipV="1">
            <a:off x="1590233" y="2851232"/>
            <a:ext cx="98886" cy="2790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弧形 26"/>
          <p:cNvSpPr/>
          <p:nvPr/>
        </p:nvSpPr>
        <p:spPr>
          <a:xfrm flipH="1">
            <a:off x="1175300" y="2596102"/>
            <a:ext cx="3476769" cy="1497419"/>
          </a:xfrm>
          <a:prstGeom prst="arc">
            <a:avLst>
              <a:gd name="adj1" fmla="val 21493812"/>
              <a:gd name="adj2" fmla="val 2418347"/>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350"/>
          </a:p>
        </p:txBody>
      </p:sp>
      <p:sp>
        <p:nvSpPr>
          <p:cNvPr id="28" name="矩形 27"/>
          <p:cNvSpPr/>
          <p:nvPr/>
        </p:nvSpPr>
        <p:spPr>
          <a:xfrm>
            <a:off x="2054986" y="3808400"/>
            <a:ext cx="419893" cy="434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2080091" y="1967717"/>
            <a:ext cx="419893" cy="434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矩形 29"/>
          <p:cNvSpPr/>
          <p:nvPr/>
        </p:nvSpPr>
        <p:spPr>
          <a:xfrm>
            <a:off x="6691245" y="1943531"/>
            <a:ext cx="419893" cy="434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矩形 30"/>
          <p:cNvSpPr/>
          <p:nvPr/>
        </p:nvSpPr>
        <p:spPr>
          <a:xfrm>
            <a:off x="6691245" y="3808400"/>
            <a:ext cx="419893" cy="434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32" name="直接连接符 31"/>
          <p:cNvCxnSpPr>
            <a:stCxn id="28" idx="3"/>
            <a:endCxn id="31" idx="1"/>
          </p:cNvCxnSpPr>
          <p:nvPr/>
        </p:nvCxnSpPr>
        <p:spPr>
          <a:xfrm>
            <a:off x="2474878" y="4025894"/>
            <a:ext cx="4216367" cy="0"/>
          </a:xfrm>
          <a:prstGeom prst="line">
            <a:avLst/>
          </a:prstGeom>
          <a:ln w="25400"/>
        </p:spPr>
        <p:style>
          <a:lnRef idx="1">
            <a:schemeClr val="dk1"/>
          </a:lnRef>
          <a:fillRef idx="0">
            <a:schemeClr val="dk1"/>
          </a:fillRef>
          <a:effectRef idx="0">
            <a:schemeClr val="dk1"/>
          </a:effectRef>
          <a:fontRef idx="minor">
            <a:schemeClr val="tx1"/>
          </a:fontRef>
        </p:style>
      </p:cxnSp>
      <p:sp>
        <p:nvSpPr>
          <p:cNvPr id="33" name="矩形 32"/>
          <p:cNvSpPr/>
          <p:nvPr/>
        </p:nvSpPr>
        <p:spPr>
          <a:xfrm rot="5400000">
            <a:off x="4388500" y="3581048"/>
            <a:ext cx="328613" cy="846200"/>
          </a:xfrm>
          <a:prstGeom prst="rect">
            <a:avLst/>
          </a:prstGeom>
          <a:solidFill>
            <a:srgbClr val="7030A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350" dirty="0"/>
          </a:p>
        </p:txBody>
      </p:sp>
      <p:cxnSp>
        <p:nvCxnSpPr>
          <p:cNvPr id="34" name="直接箭头连接符 33"/>
          <p:cNvCxnSpPr/>
          <p:nvPr/>
        </p:nvCxnSpPr>
        <p:spPr>
          <a:xfrm flipH="1" flipV="1">
            <a:off x="3315008" y="2407673"/>
            <a:ext cx="149392" cy="5322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直接连接符 34"/>
          <p:cNvCxnSpPr/>
          <p:nvPr/>
        </p:nvCxnSpPr>
        <p:spPr>
          <a:xfrm flipV="1">
            <a:off x="3465456" y="2938618"/>
            <a:ext cx="1228438" cy="5585"/>
          </a:xfrm>
          <a:prstGeom prst="line">
            <a:avLst/>
          </a:prstGeom>
        </p:spPr>
        <p:style>
          <a:lnRef idx="1">
            <a:schemeClr val="dk1"/>
          </a:lnRef>
          <a:fillRef idx="0">
            <a:schemeClr val="dk1"/>
          </a:fillRef>
          <a:effectRef idx="0">
            <a:schemeClr val="dk1"/>
          </a:effectRef>
          <a:fontRef idx="minor">
            <a:schemeClr val="tx1"/>
          </a:fontRef>
        </p:style>
      </p:cxnSp>
      <p:sp>
        <p:nvSpPr>
          <p:cNvPr id="36" name="文本框 35"/>
          <p:cNvSpPr txBox="1"/>
          <p:nvPr/>
        </p:nvSpPr>
        <p:spPr>
          <a:xfrm>
            <a:off x="3485491" y="2916850"/>
            <a:ext cx="1437894" cy="338554"/>
          </a:xfrm>
          <a:prstGeom prst="rect">
            <a:avLst/>
          </a:prstGeom>
          <a:noFill/>
        </p:spPr>
        <p:txBody>
          <a:bodyPr wrap="none" rtlCol="0">
            <a:spAutoFit/>
          </a:bodyPr>
          <a:lstStyle/>
          <a:p>
            <a:r>
              <a:rPr lang="en-US" altLang="zh-CN" sz="1600" dirty="0"/>
              <a:t>Crab </a:t>
            </a:r>
            <a:r>
              <a:rPr lang="en-US" altLang="zh-CN" sz="1600" dirty="0" err="1"/>
              <a:t>Sextupole</a:t>
            </a:r>
            <a:endParaRPr lang="zh-CN" altLang="en-US" sz="1600" dirty="0"/>
          </a:p>
        </p:txBody>
      </p:sp>
      <p:cxnSp>
        <p:nvCxnSpPr>
          <p:cNvPr id="37" name="直接箭头连接符 36"/>
          <p:cNvCxnSpPr/>
          <p:nvPr/>
        </p:nvCxnSpPr>
        <p:spPr>
          <a:xfrm>
            <a:off x="6076591" y="3454037"/>
            <a:ext cx="614654" cy="4667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直接连接符 37"/>
          <p:cNvCxnSpPr/>
          <p:nvPr/>
        </p:nvCxnSpPr>
        <p:spPr>
          <a:xfrm>
            <a:off x="6075834" y="3454037"/>
            <a:ext cx="825357" cy="0"/>
          </a:xfrm>
          <a:prstGeom prst="line">
            <a:avLst/>
          </a:prstGeom>
        </p:spPr>
        <p:style>
          <a:lnRef idx="1">
            <a:schemeClr val="dk1"/>
          </a:lnRef>
          <a:fillRef idx="0">
            <a:schemeClr val="dk1"/>
          </a:fillRef>
          <a:effectRef idx="0">
            <a:schemeClr val="dk1"/>
          </a:effectRef>
          <a:fontRef idx="minor">
            <a:schemeClr val="tx1"/>
          </a:fontRef>
        </p:style>
      </p:cxnSp>
      <p:sp>
        <p:nvSpPr>
          <p:cNvPr id="39" name="文本框 38"/>
          <p:cNvSpPr txBox="1"/>
          <p:nvPr/>
        </p:nvSpPr>
        <p:spPr>
          <a:xfrm>
            <a:off x="6147925" y="3162684"/>
            <a:ext cx="906017" cy="338554"/>
          </a:xfrm>
          <a:prstGeom prst="rect">
            <a:avLst/>
          </a:prstGeom>
          <a:noFill/>
        </p:spPr>
        <p:txBody>
          <a:bodyPr wrap="none" rtlCol="0">
            <a:spAutoFit/>
          </a:bodyPr>
          <a:lstStyle/>
          <a:p>
            <a:r>
              <a:rPr lang="en-US" altLang="zh-CN" sz="1600" dirty="0"/>
              <a:t>Wigglers</a:t>
            </a:r>
            <a:endParaRPr lang="zh-CN" altLang="en-US" sz="1600" dirty="0"/>
          </a:p>
        </p:txBody>
      </p:sp>
      <p:sp>
        <p:nvSpPr>
          <p:cNvPr id="40" name="文本框 39"/>
          <p:cNvSpPr txBox="1"/>
          <p:nvPr/>
        </p:nvSpPr>
        <p:spPr>
          <a:xfrm>
            <a:off x="3850403" y="3258808"/>
            <a:ext cx="908582" cy="369332"/>
          </a:xfrm>
          <a:prstGeom prst="rect">
            <a:avLst/>
          </a:prstGeom>
          <a:noFill/>
        </p:spPr>
        <p:txBody>
          <a:bodyPr wrap="none" rtlCol="0">
            <a:spAutoFit/>
          </a:bodyPr>
          <a:lstStyle/>
          <a:p>
            <a:r>
              <a:rPr lang="en-US" altLang="zh-CN" dirty="0"/>
              <a:t>Injector</a:t>
            </a:r>
            <a:endParaRPr lang="zh-CN" altLang="en-US" dirty="0"/>
          </a:p>
        </p:txBody>
      </p:sp>
      <p:sp>
        <p:nvSpPr>
          <p:cNvPr id="41" name="同侧圆角矩形 40"/>
          <p:cNvSpPr/>
          <p:nvPr/>
        </p:nvSpPr>
        <p:spPr>
          <a:xfrm>
            <a:off x="4270887" y="4228363"/>
            <a:ext cx="708239" cy="1149832"/>
          </a:xfrm>
          <a:prstGeom prst="round2SameRect">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350" dirty="0"/>
              <a:t>Linac</a:t>
            </a:r>
          </a:p>
          <a:p>
            <a:pPr algn="ctr"/>
            <a:r>
              <a:rPr lang="en-US" altLang="zh-CN" sz="1350" dirty="0"/>
              <a:t>0.5-3.5</a:t>
            </a:r>
          </a:p>
          <a:p>
            <a:pPr algn="ctr"/>
            <a:r>
              <a:rPr lang="en-US" altLang="zh-CN" sz="1350" dirty="0"/>
              <a:t>GeV</a:t>
            </a:r>
            <a:endParaRPr lang="zh-CN" altLang="en-US" sz="1350" dirty="0"/>
          </a:p>
        </p:txBody>
      </p:sp>
      <p:cxnSp>
        <p:nvCxnSpPr>
          <p:cNvPr id="42" name="直接连接符 41"/>
          <p:cNvCxnSpPr/>
          <p:nvPr/>
        </p:nvCxnSpPr>
        <p:spPr>
          <a:xfrm flipV="1">
            <a:off x="3830775" y="3529382"/>
            <a:ext cx="1316010" cy="2233"/>
          </a:xfrm>
          <a:prstGeom prst="line">
            <a:avLst/>
          </a:prstGeom>
        </p:spPr>
        <p:style>
          <a:lnRef idx="1">
            <a:schemeClr val="dk1"/>
          </a:lnRef>
          <a:fillRef idx="0">
            <a:schemeClr val="dk1"/>
          </a:fillRef>
          <a:effectRef idx="0">
            <a:schemeClr val="dk1"/>
          </a:effectRef>
          <a:fontRef idx="minor">
            <a:schemeClr val="tx1"/>
          </a:fontRef>
        </p:style>
      </p:cxnSp>
      <p:sp>
        <p:nvSpPr>
          <p:cNvPr id="43" name="文本框 42"/>
          <p:cNvSpPr txBox="1"/>
          <p:nvPr/>
        </p:nvSpPr>
        <p:spPr>
          <a:xfrm>
            <a:off x="12245" y="5000184"/>
            <a:ext cx="7098893" cy="1231106"/>
          </a:xfrm>
          <a:prstGeom prst="rect">
            <a:avLst/>
          </a:prstGeom>
          <a:noFill/>
        </p:spPr>
        <p:txBody>
          <a:bodyPr wrap="square" rtlCol="0">
            <a:spAutoFit/>
          </a:bodyPr>
          <a:lstStyle/>
          <a:p>
            <a:r>
              <a:rPr lang="en-US" altLang="zh-CN" sz="2000" b="1" dirty="0">
                <a:solidFill>
                  <a:srgbClr val="FF0000"/>
                </a:solidFill>
                <a:latin typeface="+mj-lt"/>
              </a:rPr>
              <a:t>I</a:t>
            </a:r>
            <a:r>
              <a:rPr lang="en-US" altLang="zh-CN" sz="2000" b="1" dirty="0" smtClean="0">
                <a:solidFill>
                  <a:srgbClr val="FF0000"/>
                </a:solidFill>
                <a:latin typeface="+mj-lt"/>
              </a:rPr>
              <a:t>njector:</a:t>
            </a:r>
          </a:p>
          <a:p>
            <a:pPr marL="342900" indent="-342900">
              <a:buFont typeface="Arial" panose="020B0604020202020204" pitchFamily="34" charset="0"/>
              <a:buChar char="•"/>
            </a:pPr>
            <a:r>
              <a:rPr lang="en-US" altLang="zh-CN" dirty="0">
                <a:latin typeface="+mj-lt"/>
              </a:rPr>
              <a:t>N</a:t>
            </a:r>
            <a:r>
              <a:rPr lang="en-US" altLang="zh-CN" dirty="0" smtClean="0">
                <a:latin typeface="+mj-lt"/>
              </a:rPr>
              <a:t>o </a:t>
            </a:r>
            <a:r>
              <a:rPr lang="en-US" altLang="zh-CN" dirty="0">
                <a:latin typeface="+mj-lt"/>
              </a:rPr>
              <a:t>booster, </a:t>
            </a:r>
            <a:r>
              <a:rPr lang="en-US" altLang="zh-CN" dirty="0" smtClean="0">
                <a:latin typeface="+mj-lt"/>
              </a:rPr>
              <a:t>0.5GeV</a:t>
            </a:r>
            <a:r>
              <a:rPr lang="en-US" altLang="zh-CN" dirty="0" smtClean="0">
                <a:latin typeface="+mj-lt"/>
                <a:sym typeface="Symbol" panose="05050102010706020507" pitchFamily="18" charset="2"/>
              </a:rPr>
              <a:t></a:t>
            </a:r>
            <a:r>
              <a:rPr lang="en-US" altLang="zh-CN" dirty="0" smtClean="0">
                <a:latin typeface="+mj-lt"/>
              </a:rPr>
              <a:t>1~3.5GeV</a:t>
            </a:r>
          </a:p>
          <a:p>
            <a:pPr marL="342900" indent="-342900">
              <a:buFont typeface="Arial" panose="020B0604020202020204" pitchFamily="34" charset="0"/>
              <a:buChar char="•"/>
            </a:pPr>
            <a:r>
              <a:rPr lang="en-US" altLang="zh-CN" dirty="0" smtClean="0">
                <a:latin typeface="+mj-lt"/>
              </a:rPr>
              <a:t>e</a:t>
            </a:r>
            <a:r>
              <a:rPr lang="en-US" altLang="zh-CN" dirty="0">
                <a:latin typeface="+mj-lt"/>
              </a:rPr>
              <a:t>+, a convertor, a linac and a damping ring, </a:t>
            </a:r>
            <a:r>
              <a:rPr lang="en-US" altLang="zh-CN" dirty="0" smtClean="0">
                <a:latin typeface="+mj-lt"/>
              </a:rPr>
              <a:t>0.5GeV</a:t>
            </a:r>
          </a:p>
          <a:p>
            <a:pPr marL="342900" indent="-342900">
              <a:buFont typeface="Arial" panose="020B0604020202020204" pitchFamily="34" charset="0"/>
              <a:buChar char="•"/>
            </a:pPr>
            <a:r>
              <a:rPr lang="en-US" altLang="zh-CN" dirty="0" smtClean="0">
                <a:latin typeface="+mj-lt"/>
              </a:rPr>
              <a:t>e-</a:t>
            </a:r>
            <a:r>
              <a:rPr lang="en-US" altLang="zh-CN" dirty="0">
                <a:latin typeface="+mj-lt"/>
              </a:rPr>
              <a:t>, a polarized e- source, accelerated to 0.5GeV</a:t>
            </a:r>
            <a:endParaRPr lang="zh-CN" altLang="en-US" dirty="0">
              <a:latin typeface="+mj-lt"/>
            </a:endParaRPr>
          </a:p>
        </p:txBody>
      </p:sp>
      <p:sp>
        <p:nvSpPr>
          <p:cNvPr id="44" name="右箭头 43"/>
          <p:cNvSpPr/>
          <p:nvPr/>
        </p:nvSpPr>
        <p:spPr>
          <a:xfrm rot="20665874">
            <a:off x="3091675" y="5197738"/>
            <a:ext cx="1200059" cy="260000"/>
          </a:xfrm>
          <a:prstGeom prst="rightArrow">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1350" dirty="0">
                <a:solidFill>
                  <a:srgbClr val="FF0000"/>
                </a:solidFill>
              </a:rPr>
              <a:t>e+0.5GeV</a:t>
            </a:r>
            <a:endParaRPr lang="zh-CN" altLang="en-US" sz="1350" dirty="0">
              <a:solidFill>
                <a:srgbClr val="FF0000"/>
              </a:solidFill>
            </a:endParaRPr>
          </a:p>
        </p:txBody>
      </p:sp>
      <p:sp>
        <p:nvSpPr>
          <p:cNvPr id="45" name="右箭头 44"/>
          <p:cNvSpPr/>
          <p:nvPr/>
        </p:nvSpPr>
        <p:spPr>
          <a:xfrm rot="934126" flipH="1">
            <a:off x="4988782" y="5227951"/>
            <a:ext cx="1200059" cy="26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t>e- 0.5GeV</a:t>
            </a:r>
            <a:endParaRPr lang="zh-CN" altLang="en-US" sz="1350" dirty="0"/>
          </a:p>
        </p:txBody>
      </p:sp>
      <p:cxnSp>
        <p:nvCxnSpPr>
          <p:cNvPr id="46" name="直接箭头连接符 45"/>
          <p:cNvCxnSpPr/>
          <p:nvPr/>
        </p:nvCxnSpPr>
        <p:spPr>
          <a:xfrm>
            <a:off x="5159274" y="3520811"/>
            <a:ext cx="581327" cy="5358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直接箭头连接符 46"/>
          <p:cNvCxnSpPr/>
          <p:nvPr/>
        </p:nvCxnSpPr>
        <p:spPr>
          <a:xfrm flipH="1">
            <a:off x="3480989" y="3551787"/>
            <a:ext cx="351227" cy="4741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弧形 50"/>
          <p:cNvSpPr/>
          <p:nvPr/>
        </p:nvSpPr>
        <p:spPr>
          <a:xfrm flipH="1" flipV="1">
            <a:off x="4899427" y="3999696"/>
            <a:ext cx="5095439" cy="1497419"/>
          </a:xfrm>
          <a:prstGeom prst="arc">
            <a:avLst>
              <a:gd name="adj1" fmla="val 239530"/>
              <a:gd name="adj2" fmla="val 1912635"/>
            </a:avLst>
          </a:prstGeom>
          <a:ln w="41275">
            <a:solidFill>
              <a:srgbClr val="FFC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sz="1350"/>
          </a:p>
        </p:txBody>
      </p:sp>
      <p:sp>
        <p:nvSpPr>
          <p:cNvPr id="52" name="弧形 51"/>
          <p:cNvSpPr/>
          <p:nvPr/>
        </p:nvSpPr>
        <p:spPr>
          <a:xfrm flipV="1">
            <a:off x="-754738" y="3983975"/>
            <a:ext cx="5095439" cy="1497419"/>
          </a:xfrm>
          <a:prstGeom prst="arc">
            <a:avLst>
              <a:gd name="adj1" fmla="val 239530"/>
              <a:gd name="adj2" fmla="val 1912635"/>
            </a:avLst>
          </a:prstGeom>
          <a:solidFill>
            <a:schemeClr val="bg1"/>
          </a:solidFill>
          <a:ln w="41275">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sz="1350"/>
          </a:p>
        </p:txBody>
      </p:sp>
      <p:sp>
        <p:nvSpPr>
          <p:cNvPr id="49" name="文本框 9"/>
          <p:cNvSpPr txBox="1"/>
          <p:nvPr/>
        </p:nvSpPr>
        <p:spPr>
          <a:xfrm>
            <a:off x="5449937" y="4897489"/>
            <a:ext cx="3780242" cy="145886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20000"/>
              </a:lnSpc>
            </a:pPr>
            <a:r>
              <a:rPr lang="en-US" altLang="zh-CN" sz="2000" b="1" dirty="0">
                <a:solidFill>
                  <a:srgbClr val="FF0000"/>
                </a:solidFill>
                <a:latin typeface="+mj-lt"/>
                <a:sym typeface="Symbol" panose="05050102010706020507" pitchFamily="18" charset="2"/>
              </a:rPr>
              <a:t>Key Technology </a:t>
            </a:r>
            <a:r>
              <a:rPr lang="zh-CN" altLang="en-US" sz="2000" b="1" dirty="0">
                <a:solidFill>
                  <a:srgbClr val="FF0000"/>
                </a:solidFill>
                <a:latin typeface="+mj-lt"/>
                <a:sym typeface="Symbol" panose="05050102010706020507" pitchFamily="18" charset="2"/>
              </a:rPr>
              <a:t>：</a:t>
            </a:r>
            <a:endParaRPr lang="en-US" altLang="zh-CN" sz="2000" b="1" dirty="0">
              <a:solidFill>
                <a:srgbClr val="FF0000"/>
              </a:solidFill>
              <a:latin typeface="+mj-lt"/>
              <a:sym typeface="Symbol" panose="05050102010706020507" pitchFamily="18" charset="2"/>
            </a:endParaRPr>
          </a:p>
          <a:p>
            <a:pPr marL="342900" indent="-342900">
              <a:lnSpc>
                <a:spcPct val="120000"/>
              </a:lnSpc>
              <a:buFont typeface="Arial" panose="020B0604020202020204" pitchFamily="34" charset="0"/>
              <a:buChar char="•"/>
            </a:pPr>
            <a:r>
              <a:rPr lang="en-US" altLang="zh-CN" dirty="0">
                <a:latin typeface="+mj-lt"/>
              </a:rPr>
              <a:t>Luminosity </a:t>
            </a:r>
            <a:r>
              <a:rPr lang="zh-CN" altLang="en-US" dirty="0">
                <a:latin typeface="+mj-lt"/>
              </a:rPr>
              <a:t>：</a:t>
            </a:r>
            <a:r>
              <a:rPr lang="en-US" altLang="zh-CN" dirty="0">
                <a:latin typeface="+mj-lt"/>
              </a:rPr>
              <a:t>Large </a:t>
            </a:r>
            <a:r>
              <a:rPr lang="en-US" altLang="zh-CN" dirty="0" err="1">
                <a:latin typeface="+mj-lt"/>
              </a:rPr>
              <a:t>Piwinski</a:t>
            </a:r>
            <a:r>
              <a:rPr lang="en-US" altLang="zh-CN" dirty="0">
                <a:latin typeface="+mj-lt"/>
              </a:rPr>
              <a:t> Angle Collision + Crabbed Waist</a:t>
            </a:r>
          </a:p>
          <a:p>
            <a:pPr marL="342900" indent="-342900">
              <a:lnSpc>
                <a:spcPct val="120000"/>
              </a:lnSpc>
              <a:buFont typeface="Arial" panose="020B0604020202020204" pitchFamily="34" charset="0"/>
              <a:buChar char="•"/>
            </a:pPr>
            <a:r>
              <a:rPr lang="en-US" altLang="zh-CN" dirty="0" smtClean="0">
                <a:latin typeface="+mj-lt"/>
              </a:rPr>
              <a:t>Polarization</a:t>
            </a:r>
            <a:r>
              <a:rPr lang="zh-CN" altLang="en-US" dirty="0">
                <a:latin typeface="+mj-lt"/>
              </a:rPr>
              <a:t>：</a:t>
            </a:r>
            <a:r>
              <a:rPr lang="en-US" altLang="zh-CN" dirty="0" err="1">
                <a:latin typeface="+mj-lt"/>
              </a:rPr>
              <a:t>Siberlan</a:t>
            </a:r>
            <a:r>
              <a:rPr lang="en-US" altLang="zh-CN" dirty="0">
                <a:latin typeface="+mj-lt"/>
              </a:rPr>
              <a:t> Snake</a:t>
            </a:r>
            <a:endParaRPr lang="zh-CN" altLang="en-US" dirty="0">
              <a:latin typeface="+mj-lt"/>
            </a:endParaRPr>
          </a:p>
        </p:txBody>
      </p:sp>
    </p:spTree>
    <p:extLst>
      <p:ext uri="{BB962C8B-B14F-4D97-AF65-F5344CB8AC3E}">
        <p14:creationId xmlns:p14="http://schemas.microsoft.com/office/powerpoint/2010/main" val="230362619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USTC Scientific Committee Review </a:t>
            </a:r>
            <a:endParaRPr lang="en-US" b="1" dirty="0"/>
          </a:p>
        </p:txBody>
      </p:sp>
      <p:sp>
        <p:nvSpPr>
          <p:cNvPr id="4" name="Slide Number Placeholder 3"/>
          <p:cNvSpPr>
            <a:spLocks noGrp="1"/>
          </p:cNvSpPr>
          <p:nvPr>
            <p:ph type="sldNum" sz="quarter" idx="12"/>
          </p:nvPr>
        </p:nvSpPr>
        <p:spPr/>
        <p:txBody>
          <a:bodyPr/>
          <a:lstStyle/>
          <a:p>
            <a:fld id="{C973300C-797F-D148-A78D-320196FBAF04}" type="slidenum">
              <a:rPr lang="en-US" smtClean="0"/>
              <a:t>68</a:t>
            </a:fld>
            <a:endParaRPr lang="en-US"/>
          </a:p>
        </p:txBody>
      </p:sp>
      <p:pic>
        <p:nvPicPr>
          <p:cNvPr id="5" name="Picture 4"/>
          <p:cNvPicPr>
            <a:picLocks noChangeAspect="1"/>
          </p:cNvPicPr>
          <p:nvPr/>
        </p:nvPicPr>
        <p:blipFill>
          <a:blip r:embed="rId2"/>
          <a:stretch>
            <a:fillRect/>
          </a:stretch>
        </p:blipFill>
        <p:spPr>
          <a:xfrm>
            <a:off x="317500" y="1039090"/>
            <a:ext cx="8156864" cy="5437909"/>
          </a:xfrm>
          <a:prstGeom prst="rect">
            <a:avLst/>
          </a:prstGeom>
        </p:spPr>
      </p:pic>
      <p:sp>
        <p:nvSpPr>
          <p:cNvPr id="6" name="TextBox 5"/>
          <p:cNvSpPr txBox="1"/>
          <p:nvPr/>
        </p:nvSpPr>
        <p:spPr>
          <a:xfrm>
            <a:off x="317500" y="5387818"/>
            <a:ext cx="6945982" cy="830997"/>
          </a:xfrm>
          <a:prstGeom prst="rect">
            <a:avLst/>
          </a:prstGeom>
          <a:noFill/>
        </p:spPr>
        <p:txBody>
          <a:bodyPr wrap="none" rtlCol="0">
            <a:spAutoFit/>
          </a:bodyPr>
          <a:lstStyle/>
          <a:p>
            <a:pPr marL="285750" indent="-285750">
              <a:buFont typeface="Arial"/>
              <a:buChar char="•"/>
            </a:pPr>
            <a:r>
              <a:rPr lang="en-US" sz="2400" dirty="0" smtClean="0">
                <a:solidFill>
                  <a:srgbClr val="FFFF00"/>
                </a:solidFill>
              </a:rPr>
              <a:t>USTC president agreed, and scientific committee </a:t>
            </a:r>
          </a:p>
          <a:p>
            <a:r>
              <a:rPr lang="en-US" sz="2400" dirty="0">
                <a:solidFill>
                  <a:srgbClr val="FFFF00"/>
                </a:solidFill>
              </a:rPr>
              <a:t> </a:t>
            </a:r>
            <a:r>
              <a:rPr lang="en-US" sz="2400" dirty="0" smtClean="0">
                <a:solidFill>
                  <a:srgbClr val="FFFF00"/>
                </a:solidFill>
              </a:rPr>
              <a:t>   endorsed supporting R&amp;D </a:t>
            </a:r>
            <a:r>
              <a:rPr lang="en-US" sz="2400" dirty="0" smtClean="0">
                <a:solidFill>
                  <a:srgbClr val="FFFF00"/>
                </a:solidFill>
                <a:sym typeface="Wingdings"/>
              </a:rPr>
              <a:t> 10 M CYN for this year</a:t>
            </a:r>
            <a:endParaRPr lang="en-US" sz="2400" dirty="0" smtClean="0">
              <a:solidFill>
                <a:srgbClr val="FFFF00"/>
              </a:solidFill>
            </a:endParaRPr>
          </a:p>
        </p:txBody>
      </p:sp>
    </p:spTree>
    <p:extLst>
      <p:ext uri="{BB962C8B-B14F-4D97-AF65-F5344CB8AC3E}">
        <p14:creationId xmlns:p14="http://schemas.microsoft.com/office/powerpoint/2010/main" val="3294459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0342" y="1"/>
            <a:ext cx="7886700" cy="804672"/>
          </a:xfrm>
        </p:spPr>
        <p:txBody>
          <a:bodyPr/>
          <a:lstStyle/>
          <a:p>
            <a:r>
              <a:rPr lang="en-US" altLang="zh-CN" b="1" dirty="0" smtClean="0">
                <a:ea typeface="华文楷体"/>
                <a:cs typeface="华文楷体"/>
              </a:rPr>
              <a:t>Workshops (2011-2018)</a:t>
            </a:r>
            <a:endParaRPr lang="zh-CN" altLang="en-US" b="1" dirty="0">
              <a:ea typeface="华文楷体"/>
              <a:cs typeface="华文楷体"/>
            </a:endParaRPr>
          </a:p>
        </p:txBody>
      </p:sp>
      <p:grpSp>
        <p:nvGrpSpPr>
          <p:cNvPr id="15" name="Group 14"/>
          <p:cNvGrpSpPr/>
          <p:nvPr/>
        </p:nvGrpSpPr>
        <p:grpSpPr>
          <a:xfrm>
            <a:off x="324192" y="1053139"/>
            <a:ext cx="7821761" cy="5303211"/>
            <a:chOff x="-1" y="947689"/>
            <a:chExt cx="7235660" cy="5122980"/>
          </a:xfrm>
        </p:grpSpPr>
        <p:pic>
          <p:nvPicPr>
            <p:cNvPr id="16"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947689"/>
              <a:ext cx="7235660" cy="5122980"/>
            </a:xfrm>
            <a:prstGeom prst="rect">
              <a:avLst/>
            </a:prstGeom>
          </p:spPr>
        </p:pic>
        <p:sp>
          <p:nvSpPr>
            <p:cNvPr id="20" name="TextBox 19"/>
            <p:cNvSpPr txBox="1"/>
            <p:nvPr/>
          </p:nvSpPr>
          <p:spPr>
            <a:xfrm>
              <a:off x="154282" y="5367313"/>
              <a:ext cx="2068924" cy="445975"/>
            </a:xfrm>
            <a:prstGeom prst="rect">
              <a:avLst/>
            </a:prstGeom>
            <a:noFill/>
          </p:spPr>
          <p:txBody>
            <a:bodyPr wrap="none" rtlCol="0">
              <a:spAutoFit/>
            </a:bodyPr>
            <a:lstStyle/>
            <a:p>
              <a:r>
                <a:rPr lang="zh-CN" altLang="en-US" sz="2400" b="1" dirty="0" smtClean="0">
                  <a:solidFill>
                    <a:srgbClr val="FF0000"/>
                  </a:solidFill>
                  <a:ea typeface="华文楷体"/>
                  <a:cs typeface="华文楷体"/>
                </a:rPr>
                <a:t>1</a:t>
              </a:r>
              <a:r>
                <a:rPr lang="en-US" altLang="zh-CN" sz="2400" b="1" dirty="0" smtClean="0">
                  <a:solidFill>
                    <a:srgbClr val="FF0000"/>
                  </a:solidFill>
                  <a:ea typeface="华文楷体"/>
                  <a:cs typeface="华文楷体"/>
                </a:rPr>
                <a:t>50</a:t>
              </a:r>
              <a:r>
                <a:rPr lang="en-US" altLang="zh-CN" sz="2400" b="1" dirty="0">
                  <a:solidFill>
                    <a:srgbClr val="FF0000"/>
                  </a:solidFill>
                  <a:ea typeface="华文楷体"/>
                  <a:cs typeface="华文楷体"/>
                </a:rPr>
                <a:t> </a:t>
              </a:r>
              <a:r>
                <a:rPr lang="en-US" altLang="zh-CN" sz="2400" b="1" dirty="0" smtClean="0">
                  <a:solidFill>
                    <a:srgbClr val="FF0000"/>
                  </a:solidFill>
                  <a:ea typeface="华文楷体"/>
                  <a:cs typeface="华文楷体"/>
                </a:rPr>
                <a:t>participants </a:t>
              </a:r>
              <a:endParaRPr lang="en-US" sz="2400" b="1" dirty="0">
                <a:solidFill>
                  <a:srgbClr val="FF0000"/>
                </a:solidFill>
                <a:ea typeface="华文楷体"/>
                <a:cs typeface="华文楷体"/>
              </a:endParaRPr>
            </a:p>
          </p:txBody>
        </p:sp>
      </p:grpSp>
      <p:sp>
        <p:nvSpPr>
          <p:cNvPr id="4" name="Slide Number Placeholder 3"/>
          <p:cNvSpPr>
            <a:spLocks noGrp="1"/>
          </p:cNvSpPr>
          <p:nvPr>
            <p:ph type="sldNum" sz="quarter" idx="12"/>
          </p:nvPr>
        </p:nvSpPr>
        <p:spPr/>
        <p:txBody>
          <a:bodyPr/>
          <a:lstStyle/>
          <a:p>
            <a:fld id="{C973300C-797F-D148-A78D-320196FBAF04}" type="slidenum">
              <a:rPr lang="en-US" smtClean="0"/>
              <a:t>69</a:t>
            </a:fld>
            <a:endParaRPr lang="en-US"/>
          </a:p>
        </p:txBody>
      </p:sp>
      <p:pic>
        <p:nvPicPr>
          <p:cNvPr id="13"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298" y="1053139"/>
            <a:ext cx="7449494" cy="5467269"/>
          </a:xfrm>
          <a:prstGeom prst="rect">
            <a:avLst/>
          </a:prstGeom>
        </p:spPr>
      </p:pic>
      <p:pic>
        <p:nvPicPr>
          <p:cNvPr id="22"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0362" y="1053139"/>
            <a:ext cx="6814430" cy="5124311"/>
          </a:xfrm>
          <a:prstGeom prst="rect">
            <a:avLst/>
          </a:prstGeom>
        </p:spPr>
      </p:pic>
      <p:pic>
        <p:nvPicPr>
          <p:cNvPr id="23"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8604" y="1041580"/>
            <a:ext cx="7165396" cy="5467269"/>
          </a:xfrm>
          <a:prstGeom prst="rect">
            <a:avLst/>
          </a:prstGeom>
        </p:spPr>
      </p:pic>
    </p:spTree>
    <p:extLst>
      <p:ext uri="{BB962C8B-B14F-4D97-AF65-F5344CB8AC3E}">
        <p14:creationId xmlns:p14="http://schemas.microsoft.com/office/powerpoint/2010/main" val="26692323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heckerboard(across)">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226" name="Rectangle 2"/>
          <p:cNvSpPr>
            <a:spLocks noGrp="1" noChangeArrowheads="1"/>
          </p:cNvSpPr>
          <p:nvPr>
            <p:ph type="title"/>
          </p:nvPr>
        </p:nvSpPr>
        <p:spPr>
          <a:xfrm>
            <a:off x="-2393" y="103709"/>
            <a:ext cx="9146391" cy="686360"/>
          </a:xfrm>
          <a:noFill/>
          <a:ln>
            <a:solidFill>
              <a:schemeClr val="bg1"/>
            </a:solidFill>
          </a:ln>
        </p:spPr>
        <p:txBody>
          <a:bodyPr>
            <a:noAutofit/>
          </a:bodyPr>
          <a:lstStyle/>
          <a:p>
            <a:pPr>
              <a:lnSpc>
                <a:spcPct val="90000"/>
              </a:lnSpc>
            </a:pPr>
            <a:r>
              <a:rPr lang="en-US" sz="4000" b="1" dirty="0" smtClean="0">
                <a:solidFill>
                  <a:srgbClr val="000000"/>
                </a:solidFill>
                <a:latin typeface="+mn-lt"/>
              </a:rPr>
              <a:t>Physics at </a:t>
            </a:r>
            <a:r>
              <a:rPr lang="en-US" sz="4000" b="1" dirty="0">
                <a:solidFill>
                  <a:srgbClr val="000000"/>
                </a:solidFill>
                <a:latin typeface="Symbol" charset="2"/>
                <a:cs typeface="Symbol" charset="2"/>
              </a:rPr>
              <a:t>t</a:t>
            </a:r>
            <a:r>
              <a:rPr lang="en-US" sz="4000" b="1" dirty="0">
                <a:solidFill>
                  <a:srgbClr val="000000"/>
                </a:solidFill>
              </a:rPr>
              <a:t>-c </a:t>
            </a:r>
            <a:r>
              <a:rPr lang="en-US" sz="4000" b="1" dirty="0" smtClean="0">
                <a:solidFill>
                  <a:srgbClr val="000000"/>
                </a:solidFill>
                <a:latin typeface="+mn-lt"/>
              </a:rPr>
              <a:t>Energy Region</a:t>
            </a:r>
            <a:endParaRPr lang="en-US" sz="4000" b="1" dirty="0">
              <a:solidFill>
                <a:srgbClr val="000000"/>
              </a:solidFill>
              <a:latin typeface="+mn-lt"/>
            </a:endParaRPr>
          </a:p>
        </p:txBody>
      </p:sp>
      <p:sp>
        <p:nvSpPr>
          <p:cNvPr id="9" name="TextBox 8"/>
          <p:cNvSpPr txBox="1"/>
          <p:nvPr/>
        </p:nvSpPr>
        <p:spPr>
          <a:xfrm>
            <a:off x="7368005" y="4643757"/>
            <a:ext cx="300082" cy="369332"/>
          </a:xfrm>
          <a:prstGeom prst="rect">
            <a:avLst/>
          </a:prstGeom>
          <a:noFill/>
        </p:spPr>
        <p:txBody>
          <a:bodyPr wrap="none" rtlCol="0">
            <a:spAutoFit/>
          </a:bodyPr>
          <a:lstStyle/>
          <a:p>
            <a:r>
              <a:rPr lang="en-US" dirty="0" smtClean="0">
                <a:solidFill>
                  <a:srgbClr val="0000FF"/>
                </a:solidFill>
              </a:rPr>
              <a:t>_</a:t>
            </a:r>
            <a:endParaRPr lang="en-US" dirty="0">
              <a:solidFill>
                <a:srgbClr val="0000FF"/>
              </a:solidFill>
            </a:endParaRPr>
          </a:p>
        </p:txBody>
      </p:sp>
      <p:grpSp>
        <p:nvGrpSpPr>
          <p:cNvPr id="6" name="Group 5"/>
          <p:cNvGrpSpPr/>
          <p:nvPr/>
        </p:nvGrpSpPr>
        <p:grpSpPr>
          <a:xfrm>
            <a:off x="554410" y="5846821"/>
            <a:ext cx="7856844" cy="769441"/>
            <a:chOff x="554410" y="5846821"/>
            <a:chExt cx="7856844" cy="769441"/>
          </a:xfrm>
        </p:grpSpPr>
        <p:sp>
          <p:nvSpPr>
            <p:cNvPr id="34" name="Rectangle 33"/>
            <p:cNvSpPr/>
            <p:nvPr/>
          </p:nvSpPr>
          <p:spPr>
            <a:xfrm>
              <a:off x="1535418" y="5846821"/>
              <a:ext cx="6875836" cy="769441"/>
            </a:xfrm>
            <a:prstGeom prst="rect">
              <a:avLst/>
            </a:prstGeom>
            <a:ln w="28575" cmpd="sng">
              <a:solidFill>
                <a:srgbClr val="FF0000"/>
              </a:solidFill>
            </a:ln>
          </p:spPr>
          <p:txBody>
            <a:bodyPr wrap="square">
              <a:spAutoFit/>
            </a:bodyPr>
            <a:lstStyle/>
            <a:p>
              <a:pPr marL="342900" indent="-342900">
                <a:buFont typeface="Arial"/>
                <a:buChar char="•"/>
              </a:pPr>
              <a:r>
                <a:rPr lang="en-US" sz="2200" b="1" dirty="0" smtClean="0">
                  <a:cs typeface="Symbol" charset="2"/>
                  <a:sym typeface="Symbol" pitchFamily="-112" charset="2"/>
                </a:rPr>
                <a:t>Precision </a:t>
              </a:r>
              <a:r>
                <a:rPr lang="en-US" sz="2200" b="1" dirty="0" smtClean="0">
                  <a:solidFill>
                    <a:srgbClr val="000000"/>
                  </a:solidFill>
                  <a:latin typeface="Symbol" charset="2"/>
                  <a:cs typeface="Symbol" charset="2"/>
                  <a:sym typeface="Symbol" pitchFamily="-112" charset="2"/>
                </a:rPr>
                <a:t>D</a:t>
              </a:r>
              <a:r>
                <a:rPr lang="en-US" sz="2200" b="1" dirty="0">
                  <a:solidFill>
                    <a:srgbClr val="000000"/>
                  </a:solidFill>
                  <a:sym typeface="Symbol" pitchFamily="-112" charset="2"/>
                </a:rPr>
                <a:t></a:t>
              </a:r>
              <a:r>
                <a:rPr lang="en-US" sz="2200" b="1" baseline="-25000" dirty="0" smtClean="0">
                  <a:solidFill>
                    <a:srgbClr val="000000"/>
                  </a:solidFill>
                  <a:sym typeface="Symbol" pitchFamily="-112" charset="2"/>
                </a:rPr>
                <a:t>QED</a:t>
              </a:r>
              <a:r>
                <a:rPr lang="en-US" sz="2200" b="1" dirty="0" smtClean="0">
                  <a:latin typeface="Symbol" charset="2"/>
                  <a:cs typeface="Symbol" charset="2"/>
                </a:rPr>
                <a:t>, </a:t>
              </a:r>
              <a:r>
                <a:rPr lang="en-US" sz="2200" b="1" dirty="0" smtClean="0">
                  <a:cs typeface="Symbol" charset="2"/>
                </a:rPr>
                <a:t>a</a:t>
              </a:r>
              <a:r>
                <a:rPr lang="en-US" sz="2200" b="1" baseline="-25000" dirty="0" smtClean="0">
                  <a:latin typeface="Symbol" charset="2"/>
                  <a:cs typeface="Symbol" charset="2"/>
                </a:rPr>
                <a:t>m</a:t>
              </a:r>
              <a:r>
                <a:rPr lang="en-US" sz="2200" b="1" dirty="0" smtClean="0">
                  <a:latin typeface="Symbol" charset="2"/>
                  <a:cs typeface="Symbol" charset="2"/>
                </a:rPr>
                <a:t>, </a:t>
              </a:r>
              <a:r>
                <a:rPr lang="en-US" sz="2200" b="1" dirty="0" smtClean="0">
                  <a:cs typeface="Symbol" charset="2"/>
                  <a:sym typeface="Symbol" pitchFamily="-112" charset="2"/>
                </a:rPr>
                <a:t>charm quark mass extraction. </a:t>
              </a:r>
              <a:endParaRPr lang="en-US" sz="2200" b="1" dirty="0">
                <a:solidFill>
                  <a:srgbClr val="FF0000"/>
                </a:solidFill>
                <a:sym typeface="Symbol" pitchFamily="-112" charset="2"/>
              </a:endParaRPr>
            </a:p>
            <a:p>
              <a:pPr marL="342900" indent="-342900">
                <a:buFont typeface="Arial"/>
                <a:buChar char="•"/>
              </a:pPr>
              <a:r>
                <a:rPr lang="en-US" sz="2200" b="1" dirty="0">
                  <a:solidFill>
                    <a:srgbClr val="000000"/>
                  </a:solidFill>
                  <a:sym typeface="Symbol" pitchFamily="-112" charset="2"/>
                </a:rPr>
                <a:t>H</a:t>
              </a:r>
              <a:r>
                <a:rPr lang="en-US" sz="2200" b="1" dirty="0" smtClean="0">
                  <a:solidFill>
                    <a:srgbClr val="000000"/>
                  </a:solidFill>
                  <a:sym typeface="Symbol" pitchFamily="-112" charset="2"/>
                </a:rPr>
                <a:t>adron </a:t>
              </a:r>
              <a:r>
                <a:rPr lang="en-US" sz="2200" b="1" dirty="0">
                  <a:solidFill>
                    <a:srgbClr val="000000"/>
                  </a:solidFill>
                  <a:sym typeface="Symbol" pitchFamily="-112" charset="2"/>
                </a:rPr>
                <a:t>form factor</a:t>
              </a:r>
              <a:r>
                <a:rPr lang="en-US" sz="2200" b="1" dirty="0" smtClean="0">
                  <a:solidFill>
                    <a:srgbClr val="000000"/>
                  </a:solidFill>
                  <a:sym typeface="Symbol" pitchFamily="-112" charset="2"/>
                </a:rPr>
                <a:t>(nucleon, </a:t>
              </a:r>
              <a:r>
                <a:rPr lang="en-US" sz="2200" b="1" dirty="0" smtClean="0">
                  <a:solidFill>
                    <a:srgbClr val="000000"/>
                  </a:solidFill>
                  <a:latin typeface="Symbol" charset="2"/>
                  <a:cs typeface="Symbol" charset="2"/>
                  <a:sym typeface="Symbol" pitchFamily="-112" charset="2"/>
                </a:rPr>
                <a:t>L, p).</a:t>
              </a:r>
              <a:endParaRPr lang="en-US" sz="2200" b="1" dirty="0" smtClean="0">
                <a:solidFill>
                  <a:srgbClr val="000000"/>
                </a:solidFill>
                <a:sym typeface="Symbol" pitchFamily="-112" charset="2"/>
              </a:endParaRPr>
            </a:p>
          </p:txBody>
        </p:sp>
        <p:sp>
          <p:nvSpPr>
            <p:cNvPr id="7" name="TextBox 6"/>
            <p:cNvSpPr txBox="1"/>
            <p:nvPr/>
          </p:nvSpPr>
          <p:spPr>
            <a:xfrm>
              <a:off x="554410" y="5944236"/>
              <a:ext cx="996186" cy="461665"/>
            </a:xfrm>
            <a:prstGeom prst="rect">
              <a:avLst/>
            </a:prstGeom>
            <a:noFill/>
          </p:spPr>
          <p:txBody>
            <a:bodyPr wrap="none" rtlCol="0">
              <a:spAutoFit/>
            </a:bodyPr>
            <a:lstStyle/>
            <a:p>
              <a:r>
                <a:rPr lang="en-US" sz="2400" b="1" dirty="0" smtClean="0">
                  <a:solidFill>
                    <a:srgbClr val="FF0000"/>
                  </a:solidFill>
                </a:rPr>
                <a:t>R scan </a:t>
              </a:r>
              <a:endParaRPr lang="en-US" sz="2400" b="1" dirty="0">
                <a:solidFill>
                  <a:srgbClr val="FF0000"/>
                </a:solidFill>
              </a:endParaRPr>
            </a:p>
          </p:txBody>
        </p:sp>
      </p:grpSp>
      <p:sp>
        <p:nvSpPr>
          <p:cNvPr id="4" name="Slide Number Placeholder 3"/>
          <p:cNvSpPr>
            <a:spLocks noGrp="1"/>
          </p:cNvSpPr>
          <p:nvPr>
            <p:ph type="sldNum" sz="quarter" idx="12"/>
          </p:nvPr>
        </p:nvSpPr>
        <p:spPr/>
        <p:txBody>
          <a:bodyPr/>
          <a:lstStyle/>
          <a:p>
            <a:fld id="{C973300C-797F-D148-A78D-320196FBAF04}" type="slidenum">
              <a:rPr lang="en-US" smtClean="0"/>
              <a:t>7</a:t>
            </a:fld>
            <a:endParaRPr lang="en-US" dirty="0"/>
          </a:p>
        </p:txBody>
      </p:sp>
      <p:grpSp>
        <p:nvGrpSpPr>
          <p:cNvPr id="5" name="Group 4"/>
          <p:cNvGrpSpPr/>
          <p:nvPr/>
        </p:nvGrpSpPr>
        <p:grpSpPr>
          <a:xfrm>
            <a:off x="-2392" y="927480"/>
            <a:ext cx="9146390" cy="2566643"/>
            <a:chOff x="-2392" y="1140400"/>
            <a:chExt cx="9146390" cy="2353723"/>
          </a:xfrm>
        </p:grpSpPr>
        <p:pic>
          <p:nvPicPr>
            <p:cNvPr id="1204231" name="Picture 7"/>
            <p:cNvPicPr>
              <a:picLocks noChangeAspect="1" noChangeArrowheads="1"/>
            </p:cNvPicPr>
            <p:nvPr/>
          </p:nvPicPr>
          <p:blipFill>
            <a:blip r:embed="rId3"/>
            <a:srcRect/>
            <a:stretch>
              <a:fillRect/>
            </a:stretch>
          </p:blipFill>
          <p:spPr bwMode="auto">
            <a:xfrm>
              <a:off x="176869" y="1140400"/>
              <a:ext cx="8967129" cy="2353723"/>
            </a:xfrm>
            <a:prstGeom prst="rect">
              <a:avLst/>
            </a:prstGeom>
            <a:noFill/>
          </p:spPr>
        </p:pic>
        <p:sp>
          <p:nvSpPr>
            <p:cNvPr id="17" name="TextBox 16"/>
            <p:cNvSpPr txBox="1"/>
            <p:nvPr/>
          </p:nvSpPr>
          <p:spPr>
            <a:xfrm rot="16200000">
              <a:off x="-779528" y="1931120"/>
              <a:ext cx="2262158" cy="707886"/>
            </a:xfrm>
            <a:prstGeom prst="rect">
              <a:avLst/>
            </a:prstGeom>
            <a:solidFill>
              <a:srgbClr val="F3F137"/>
            </a:solidFill>
          </p:spPr>
          <p:txBody>
            <a:bodyPr wrap="none" rtlCol="0">
              <a:spAutoFit/>
            </a:bodyPr>
            <a:lstStyle/>
            <a:p>
              <a:r>
                <a:rPr lang="en-US" sz="2000" dirty="0" smtClean="0">
                  <a:solidFill>
                    <a:srgbClr val="0000FF"/>
                  </a:solidFill>
                </a:rPr>
                <a:t>R=</a:t>
              </a:r>
              <a:r>
                <a:rPr lang="en-US" sz="2000" dirty="0" smtClean="0">
                  <a:solidFill>
                    <a:srgbClr val="0000FF"/>
                  </a:solidFill>
                  <a:latin typeface="Symbol" charset="2"/>
                  <a:cs typeface="Symbol" charset="2"/>
                </a:rPr>
                <a:t>s</a:t>
              </a:r>
              <a:r>
                <a:rPr lang="en-US" sz="2000" dirty="0" smtClean="0">
                  <a:solidFill>
                    <a:srgbClr val="0000FF"/>
                  </a:solidFill>
                </a:rPr>
                <a:t>(</a:t>
              </a:r>
              <a:r>
                <a:rPr lang="en-US" sz="2000" dirty="0" err="1" smtClean="0">
                  <a:solidFill>
                    <a:srgbClr val="0000FF"/>
                  </a:solidFill>
                </a:rPr>
                <a:t>e</a:t>
              </a:r>
              <a:r>
                <a:rPr lang="en-US" sz="2000" baseline="30000" dirty="0" err="1" smtClean="0">
                  <a:solidFill>
                    <a:srgbClr val="0000FF"/>
                  </a:solidFill>
                </a:rPr>
                <a:t>+</a:t>
              </a:r>
              <a:r>
                <a:rPr lang="en-US" sz="2000" dirty="0" err="1" smtClean="0">
                  <a:solidFill>
                    <a:srgbClr val="0000FF"/>
                  </a:solidFill>
                </a:rPr>
                <a:t>e</a:t>
              </a:r>
              <a:r>
                <a:rPr lang="en-US" sz="2000" baseline="30000" dirty="0" smtClean="0">
                  <a:solidFill>
                    <a:srgbClr val="0000FF"/>
                  </a:solidFill>
                </a:rPr>
                <a:t>-</a:t>
              </a:r>
              <a:r>
                <a:rPr lang="en-US" sz="2000" dirty="0" smtClean="0">
                  <a:solidFill>
                    <a:srgbClr val="0000FF"/>
                  </a:solidFill>
                  <a:sym typeface="Wingdings"/>
                </a:rPr>
                <a:t>hadron)/</a:t>
              </a:r>
            </a:p>
            <a:p>
              <a:r>
                <a:rPr lang="en-US" sz="2000" dirty="0">
                  <a:solidFill>
                    <a:srgbClr val="0000FF"/>
                  </a:solidFill>
                  <a:latin typeface="Symbol" charset="2"/>
                  <a:cs typeface="Symbol" charset="2"/>
                </a:rPr>
                <a:t> </a:t>
              </a:r>
              <a:r>
                <a:rPr lang="en-US" sz="2000" dirty="0" smtClean="0">
                  <a:solidFill>
                    <a:srgbClr val="0000FF"/>
                  </a:solidFill>
                  <a:latin typeface="Symbol" charset="2"/>
                  <a:cs typeface="Symbol" charset="2"/>
                </a:rPr>
                <a:t>    s</a:t>
              </a:r>
              <a:r>
                <a:rPr lang="en-US" sz="2000" dirty="0">
                  <a:solidFill>
                    <a:srgbClr val="0000FF"/>
                  </a:solidFill>
                </a:rPr>
                <a:t>(</a:t>
              </a:r>
              <a:r>
                <a:rPr lang="en-US" sz="2000" dirty="0" err="1">
                  <a:solidFill>
                    <a:srgbClr val="0000FF"/>
                  </a:solidFill>
                </a:rPr>
                <a:t>e</a:t>
              </a:r>
              <a:r>
                <a:rPr lang="en-US" sz="2000" baseline="30000" dirty="0" err="1">
                  <a:solidFill>
                    <a:srgbClr val="0000FF"/>
                  </a:solidFill>
                </a:rPr>
                <a:t>+</a:t>
              </a:r>
              <a:r>
                <a:rPr lang="en-US" sz="2000" dirty="0" err="1">
                  <a:solidFill>
                    <a:srgbClr val="0000FF"/>
                  </a:solidFill>
                </a:rPr>
                <a:t>e</a:t>
              </a:r>
              <a:r>
                <a:rPr lang="en-US" sz="2000" baseline="30000" dirty="0" smtClean="0">
                  <a:solidFill>
                    <a:srgbClr val="0000FF"/>
                  </a:solidFill>
                </a:rPr>
                <a:t>-</a:t>
              </a:r>
              <a:r>
                <a:rPr lang="en-US" sz="2000" dirty="0" smtClean="0">
                  <a:solidFill>
                    <a:srgbClr val="0000FF"/>
                  </a:solidFill>
                  <a:sym typeface="Wingdings"/>
                </a:rPr>
                <a:t></a:t>
              </a:r>
              <a:r>
                <a:rPr lang="en-US" sz="2000" dirty="0" err="1" smtClean="0">
                  <a:solidFill>
                    <a:srgbClr val="0000FF"/>
                  </a:solidFill>
                  <a:latin typeface="Symbol" charset="2"/>
                  <a:cs typeface="Symbol" charset="2"/>
                  <a:sym typeface="Wingdings"/>
                </a:rPr>
                <a:t>m</a:t>
              </a:r>
              <a:r>
                <a:rPr lang="en-US" sz="2000" baseline="30000" dirty="0" err="1" smtClean="0">
                  <a:solidFill>
                    <a:srgbClr val="0000FF"/>
                  </a:solidFill>
                  <a:sym typeface="Wingdings"/>
                </a:rPr>
                <a:t>+</a:t>
              </a:r>
              <a:r>
                <a:rPr lang="en-US" sz="2000" dirty="0" err="1" smtClean="0">
                  <a:solidFill>
                    <a:srgbClr val="0000FF"/>
                  </a:solidFill>
                  <a:latin typeface="Symbol" charset="2"/>
                  <a:cs typeface="Symbol" charset="2"/>
                  <a:sym typeface="Wingdings"/>
                </a:rPr>
                <a:t>m</a:t>
              </a:r>
              <a:r>
                <a:rPr lang="en-US" sz="2000" baseline="30000" dirty="0" smtClean="0">
                  <a:solidFill>
                    <a:srgbClr val="0000FF"/>
                  </a:solidFill>
                  <a:sym typeface="Wingdings"/>
                </a:rPr>
                <a:t>-</a:t>
              </a:r>
              <a:r>
                <a:rPr lang="en-US" sz="2000" dirty="0" smtClean="0">
                  <a:solidFill>
                    <a:srgbClr val="0000FF"/>
                  </a:solidFill>
                  <a:sym typeface="Wingdings"/>
                </a:rPr>
                <a:t>)</a:t>
              </a:r>
              <a:endParaRPr lang="en-US" sz="2000" dirty="0">
                <a:solidFill>
                  <a:srgbClr val="0000FF"/>
                </a:solidFill>
              </a:endParaRPr>
            </a:p>
          </p:txBody>
        </p:sp>
      </p:grpSp>
      <p:sp>
        <p:nvSpPr>
          <p:cNvPr id="20" name="Rectangle 19"/>
          <p:cNvSpPr/>
          <p:nvPr/>
        </p:nvSpPr>
        <p:spPr>
          <a:xfrm>
            <a:off x="2631044" y="944402"/>
            <a:ext cx="2174875" cy="2362653"/>
          </a:xfrm>
          <a:prstGeom prst="rect">
            <a:avLst/>
          </a:prstGeom>
          <a:solidFill>
            <a:srgbClr val="F34BD2">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824402" y="944402"/>
            <a:ext cx="1392375" cy="2362653"/>
          </a:xfrm>
          <a:prstGeom prst="rect">
            <a:avLst/>
          </a:prstGeom>
          <a:solidFill>
            <a:srgbClr val="79FF21">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227796" y="944402"/>
            <a:ext cx="2816748" cy="2362653"/>
          </a:xfrm>
          <a:prstGeom prst="rect">
            <a:avLst/>
          </a:prstGeom>
          <a:solidFill>
            <a:srgbClr val="F3F137">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ular Callout 22"/>
          <p:cNvSpPr/>
          <p:nvPr/>
        </p:nvSpPr>
        <p:spPr>
          <a:xfrm>
            <a:off x="83105" y="3547395"/>
            <a:ext cx="3007379" cy="2053973"/>
          </a:xfrm>
          <a:prstGeom prst="wedgeRoundRectCallout">
            <a:avLst>
              <a:gd name="adj1" fmla="val 36532"/>
              <a:gd name="adj2" fmla="val -59687"/>
              <a:gd name="adj3" fmla="val 16667"/>
            </a:avLst>
          </a:prstGeom>
          <a:solidFill>
            <a:srgbClr val="F34BD2">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de-DE" sz="2000" dirty="0" err="1" smtClean="0">
                <a:solidFill>
                  <a:srgbClr val="0000FF"/>
                </a:solidFill>
                <a:cs typeface="Calibri"/>
                <a:sym typeface="Wingdings"/>
              </a:rPr>
              <a:t>Hadron</a:t>
            </a:r>
            <a:r>
              <a:rPr lang="de-DE" sz="2000" dirty="0" smtClean="0">
                <a:solidFill>
                  <a:srgbClr val="0000FF"/>
                </a:solidFill>
                <a:cs typeface="Calibri"/>
                <a:sym typeface="Wingdings"/>
              </a:rPr>
              <a:t> form </a:t>
            </a:r>
            <a:r>
              <a:rPr lang="de-DE" sz="2000" dirty="0" err="1" smtClean="0">
                <a:solidFill>
                  <a:srgbClr val="0000FF"/>
                </a:solidFill>
                <a:cs typeface="Calibri"/>
                <a:sym typeface="Wingdings"/>
              </a:rPr>
              <a:t>factors</a:t>
            </a:r>
            <a:endParaRPr lang="de-DE" sz="2000" dirty="0" smtClean="0">
              <a:solidFill>
                <a:srgbClr val="0000FF"/>
              </a:solidFill>
              <a:cs typeface="Calibri"/>
              <a:sym typeface="Wingdings"/>
            </a:endParaRPr>
          </a:p>
          <a:p>
            <a:pPr marL="285750" indent="-285750">
              <a:buFont typeface="Arial"/>
              <a:buChar char="•"/>
            </a:pPr>
            <a:r>
              <a:rPr lang="de-DE" sz="2000" dirty="0" smtClean="0">
                <a:solidFill>
                  <a:srgbClr val="0000FF"/>
                </a:solidFill>
                <a:cs typeface="Calibri"/>
                <a:sym typeface="Wingdings"/>
              </a:rPr>
              <a:t>Y</a:t>
            </a:r>
            <a:r>
              <a:rPr lang="de-DE" sz="2000" dirty="0">
                <a:solidFill>
                  <a:srgbClr val="0000FF"/>
                </a:solidFill>
                <a:cs typeface="Calibri"/>
                <a:sym typeface="Wingdings"/>
              </a:rPr>
              <a:t>(2175</a:t>
            </a:r>
            <a:r>
              <a:rPr lang="de-DE" sz="2000" dirty="0" smtClean="0">
                <a:solidFill>
                  <a:srgbClr val="0000FF"/>
                </a:solidFill>
                <a:cs typeface="Calibri"/>
                <a:sym typeface="Wingdings"/>
              </a:rPr>
              <a:t>) </a:t>
            </a:r>
            <a:r>
              <a:rPr lang="de-DE" sz="2000" dirty="0" err="1" smtClean="0">
                <a:solidFill>
                  <a:srgbClr val="0000FF"/>
                </a:solidFill>
                <a:cs typeface="Calibri"/>
                <a:sym typeface="Wingdings"/>
              </a:rPr>
              <a:t>resonance</a:t>
            </a:r>
            <a:endParaRPr lang="de-DE" sz="2000" dirty="0" smtClean="0">
              <a:solidFill>
                <a:srgbClr val="0000FF"/>
              </a:solidFill>
              <a:cs typeface="Calibri"/>
              <a:sym typeface="Wingdings"/>
            </a:endParaRPr>
          </a:p>
          <a:p>
            <a:pPr marL="285750" indent="-285750">
              <a:buFont typeface="Arial"/>
              <a:buChar char="•"/>
            </a:pPr>
            <a:r>
              <a:rPr lang="de-DE" sz="2000" dirty="0" err="1" smtClean="0">
                <a:solidFill>
                  <a:srgbClr val="0000FF"/>
                </a:solidFill>
                <a:cs typeface="Calibri"/>
                <a:sym typeface="Wingdings"/>
              </a:rPr>
              <a:t>Mutltiquark</a:t>
            </a:r>
            <a:r>
              <a:rPr lang="de-DE" sz="2000" dirty="0" smtClean="0">
                <a:solidFill>
                  <a:srgbClr val="0000FF"/>
                </a:solidFill>
                <a:cs typeface="Calibri"/>
                <a:sym typeface="Wingdings"/>
              </a:rPr>
              <a:t> </a:t>
            </a:r>
            <a:r>
              <a:rPr lang="de-DE" sz="2000" dirty="0" err="1" smtClean="0">
                <a:solidFill>
                  <a:srgbClr val="0000FF"/>
                </a:solidFill>
                <a:cs typeface="Calibri"/>
                <a:sym typeface="Wingdings"/>
              </a:rPr>
              <a:t>states</a:t>
            </a:r>
            <a:r>
              <a:rPr lang="de-DE" sz="2000" dirty="0" smtClean="0">
                <a:solidFill>
                  <a:srgbClr val="0000FF"/>
                </a:solidFill>
                <a:cs typeface="Calibri"/>
                <a:sym typeface="Wingdings"/>
              </a:rPr>
              <a:t> </a:t>
            </a:r>
            <a:r>
              <a:rPr lang="de-DE" sz="2000" dirty="0" err="1" smtClean="0">
                <a:solidFill>
                  <a:srgbClr val="0000FF"/>
                </a:solidFill>
                <a:cs typeface="Calibri"/>
                <a:sym typeface="Wingdings"/>
              </a:rPr>
              <a:t>with</a:t>
            </a:r>
            <a:r>
              <a:rPr lang="de-DE" sz="2000" dirty="0" smtClean="0">
                <a:solidFill>
                  <a:srgbClr val="0000FF"/>
                </a:solidFill>
                <a:cs typeface="Calibri"/>
                <a:sym typeface="Wingdings"/>
              </a:rPr>
              <a:t> s </a:t>
            </a:r>
            <a:r>
              <a:rPr lang="de-DE" sz="2000" dirty="0" err="1" smtClean="0">
                <a:solidFill>
                  <a:srgbClr val="0000FF"/>
                </a:solidFill>
                <a:cs typeface="Calibri"/>
                <a:sym typeface="Wingdings"/>
              </a:rPr>
              <a:t>quark</a:t>
            </a:r>
            <a:r>
              <a:rPr lang="de-DE" sz="2000" dirty="0" smtClean="0">
                <a:solidFill>
                  <a:srgbClr val="0000FF"/>
                </a:solidFill>
                <a:cs typeface="Calibri"/>
                <a:sym typeface="Wingdings"/>
              </a:rPr>
              <a:t>, </a:t>
            </a:r>
            <a:r>
              <a:rPr lang="de-DE" sz="2000" dirty="0" err="1" smtClean="0">
                <a:solidFill>
                  <a:srgbClr val="0000FF"/>
                </a:solidFill>
                <a:cs typeface="Calibri"/>
                <a:sym typeface="Wingdings"/>
              </a:rPr>
              <a:t>Zs</a:t>
            </a:r>
            <a:endParaRPr lang="de-DE" sz="2000" dirty="0" smtClean="0">
              <a:solidFill>
                <a:srgbClr val="0000FF"/>
              </a:solidFill>
              <a:cs typeface="Calibri"/>
              <a:sym typeface="Wingdings"/>
            </a:endParaRPr>
          </a:p>
          <a:p>
            <a:pPr marL="285750" indent="-285750">
              <a:buFont typeface="Arial"/>
              <a:buChar char="•"/>
            </a:pPr>
            <a:r>
              <a:rPr lang="en-US" sz="2000" dirty="0" smtClean="0">
                <a:solidFill>
                  <a:srgbClr val="0000FF"/>
                </a:solidFill>
              </a:rPr>
              <a:t>MLLA</a:t>
            </a:r>
            <a:r>
              <a:rPr lang="en-US" sz="2000" dirty="0">
                <a:solidFill>
                  <a:srgbClr val="0000FF"/>
                </a:solidFill>
              </a:rPr>
              <a:t>/</a:t>
            </a:r>
            <a:r>
              <a:rPr lang="en-US" sz="2000" dirty="0" smtClean="0">
                <a:solidFill>
                  <a:srgbClr val="0000FF"/>
                </a:solidFill>
              </a:rPr>
              <a:t>LPHD and QCD sum rule predictions</a:t>
            </a:r>
            <a:endParaRPr lang="en-GB" sz="2000" dirty="0">
              <a:solidFill>
                <a:srgbClr val="0000FF"/>
              </a:solidFill>
              <a:cs typeface="Calibri"/>
            </a:endParaRPr>
          </a:p>
        </p:txBody>
      </p:sp>
      <p:sp>
        <p:nvSpPr>
          <p:cNvPr id="24" name="Rounded Rectangular Callout 23"/>
          <p:cNvSpPr/>
          <p:nvPr/>
        </p:nvSpPr>
        <p:spPr>
          <a:xfrm>
            <a:off x="3109537" y="3494123"/>
            <a:ext cx="3477559" cy="2107245"/>
          </a:xfrm>
          <a:prstGeom prst="wedgeRoundRectCallout">
            <a:avLst>
              <a:gd name="adj1" fmla="val 24590"/>
              <a:gd name="adj2" fmla="val -59389"/>
              <a:gd name="adj3" fmla="val 16667"/>
            </a:avLst>
          </a:prstGeom>
          <a:solidFill>
            <a:srgbClr val="79FF21">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en-US" sz="2000" dirty="0" smtClean="0">
                <a:solidFill>
                  <a:srgbClr val="0000FF"/>
                </a:solidFill>
              </a:rPr>
              <a:t>Light hadron spectroscopy</a:t>
            </a:r>
          </a:p>
          <a:p>
            <a:pPr marL="285750" indent="-285750">
              <a:buFont typeface="Arial"/>
              <a:buChar char="•"/>
            </a:pPr>
            <a:r>
              <a:rPr lang="en-US" sz="2000" dirty="0" err="1" smtClean="0">
                <a:solidFill>
                  <a:srgbClr val="0000FF"/>
                </a:solidFill>
              </a:rPr>
              <a:t>Gluonic</a:t>
            </a:r>
            <a:r>
              <a:rPr lang="en-US" sz="2000" dirty="0" smtClean="0">
                <a:solidFill>
                  <a:srgbClr val="0000FF"/>
                </a:solidFill>
              </a:rPr>
              <a:t> and exotic states</a:t>
            </a:r>
          </a:p>
          <a:p>
            <a:pPr marL="285750" indent="-285750">
              <a:buFont typeface="Arial"/>
              <a:buChar char="•"/>
            </a:pPr>
            <a:r>
              <a:rPr lang="en-US" sz="2000" dirty="0" smtClean="0">
                <a:solidFill>
                  <a:srgbClr val="0000FF"/>
                </a:solidFill>
              </a:rPr>
              <a:t>Process of LFV and CPV</a:t>
            </a:r>
          </a:p>
          <a:p>
            <a:pPr marL="285750" indent="-285750">
              <a:buFont typeface="Arial"/>
              <a:buChar char="•"/>
            </a:pPr>
            <a:r>
              <a:rPr lang="en-US" sz="2000" dirty="0" smtClean="0">
                <a:solidFill>
                  <a:srgbClr val="0000FF"/>
                </a:solidFill>
              </a:rPr>
              <a:t>Rare and forbidden decays</a:t>
            </a:r>
          </a:p>
          <a:p>
            <a:pPr marL="285750" indent="-285750">
              <a:buFont typeface="Arial"/>
              <a:buChar char="•"/>
            </a:pPr>
            <a:r>
              <a:rPr lang="en-US" sz="2000" dirty="0" smtClean="0">
                <a:solidFill>
                  <a:srgbClr val="0000FF"/>
                </a:solidFill>
              </a:rPr>
              <a:t>Physics with </a:t>
            </a:r>
            <a:r>
              <a:rPr lang="en-US" sz="2000" dirty="0" smtClean="0">
                <a:solidFill>
                  <a:srgbClr val="0000FF"/>
                </a:solidFill>
                <a:latin typeface="Symbol" charset="2"/>
                <a:cs typeface="Symbol" charset="2"/>
              </a:rPr>
              <a:t>t</a:t>
            </a:r>
            <a:r>
              <a:rPr lang="en-US" sz="2000" dirty="0" smtClean="0">
                <a:solidFill>
                  <a:srgbClr val="0000FF"/>
                </a:solidFill>
              </a:rPr>
              <a:t> lepton </a:t>
            </a:r>
          </a:p>
        </p:txBody>
      </p:sp>
      <p:sp>
        <p:nvSpPr>
          <p:cNvPr id="25" name="Rounded Rectangular Callout 24"/>
          <p:cNvSpPr/>
          <p:nvPr/>
        </p:nvSpPr>
        <p:spPr>
          <a:xfrm>
            <a:off x="6636308" y="3590861"/>
            <a:ext cx="2507692" cy="2056945"/>
          </a:xfrm>
          <a:prstGeom prst="wedgeRoundRectCallout">
            <a:avLst>
              <a:gd name="adj1" fmla="val -12441"/>
              <a:gd name="adj2" fmla="val -60955"/>
              <a:gd name="adj3" fmla="val 16667"/>
            </a:avLst>
          </a:prstGeom>
          <a:solidFill>
            <a:srgbClr val="F3F137">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en-US" sz="2000" dirty="0" smtClean="0">
                <a:solidFill>
                  <a:srgbClr val="0000FF"/>
                </a:solidFill>
              </a:rPr>
              <a:t>XYZ particles</a:t>
            </a:r>
          </a:p>
          <a:p>
            <a:pPr marL="285750" indent="-285750">
              <a:buFont typeface="Arial"/>
              <a:buChar char="•"/>
            </a:pPr>
            <a:r>
              <a:rPr lang="en-US" sz="2000" dirty="0">
                <a:solidFill>
                  <a:srgbClr val="0000FF"/>
                </a:solidFill>
              </a:rPr>
              <a:t>Physics with D </a:t>
            </a:r>
            <a:r>
              <a:rPr lang="en-US" sz="2000" dirty="0" smtClean="0">
                <a:solidFill>
                  <a:srgbClr val="0000FF"/>
                </a:solidFill>
              </a:rPr>
              <a:t>mesons</a:t>
            </a:r>
          </a:p>
          <a:p>
            <a:pPr marL="285750" indent="-285750">
              <a:buFont typeface="Arial"/>
              <a:buChar char="•"/>
            </a:pPr>
            <a:r>
              <a:rPr lang="en-US" sz="2000" dirty="0" err="1" smtClean="0">
                <a:solidFill>
                  <a:srgbClr val="0000FF"/>
                </a:solidFill>
              </a:rPr>
              <a:t>f</a:t>
            </a:r>
            <a:r>
              <a:rPr lang="en-US" sz="2000" baseline="-25000" dirty="0" err="1" smtClean="0">
                <a:solidFill>
                  <a:srgbClr val="0000FF"/>
                </a:solidFill>
              </a:rPr>
              <a:t>D</a:t>
            </a:r>
            <a:r>
              <a:rPr lang="en-US" sz="2000" dirty="0" smtClean="0">
                <a:solidFill>
                  <a:srgbClr val="0000FF"/>
                </a:solidFill>
              </a:rPr>
              <a:t> and </a:t>
            </a:r>
            <a:r>
              <a:rPr lang="en-US" sz="2000" dirty="0" err="1" smtClean="0">
                <a:solidFill>
                  <a:srgbClr val="0000FF"/>
                </a:solidFill>
              </a:rPr>
              <a:t>f</a:t>
            </a:r>
            <a:r>
              <a:rPr lang="en-US" sz="2000" baseline="-25000" dirty="0" err="1" smtClean="0">
                <a:solidFill>
                  <a:srgbClr val="0000FF"/>
                </a:solidFill>
              </a:rPr>
              <a:t>Ds</a:t>
            </a:r>
            <a:endParaRPr lang="en-US" sz="2000" baseline="-25000" dirty="0" smtClean="0">
              <a:solidFill>
                <a:srgbClr val="0000FF"/>
              </a:solidFill>
            </a:endParaRPr>
          </a:p>
          <a:p>
            <a:pPr marL="285750" indent="-285750">
              <a:buFont typeface="Arial"/>
              <a:buChar char="•"/>
            </a:pPr>
            <a:r>
              <a:rPr lang="en-US" sz="2000" dirty="0" smtClean="0">
                <a:solidFill>
                  <a:srgbClr val="0000FF"/>
                </a:solidFill>
              </a:rPr>
              <a:t>D</a:t>
            </a:r>
            <a:r>
              <a:rPr lang="en-US" sz="2000" baseline="-25000" dirty="0" smtClean="0">
                <a:solidFill>
                  <a:srgbClr val="0000FF"/>
                </a:solidFill>
              </a:rPr>
              <a:t>0</a:t>
            </a:r>
            <a:r>
              <a:rPr lang="en-US" sz="2000" dirty="0" smtClean="0">
                <a:solidFill>
                  <a:srgbClr val="0000FF"/>
                </a:solidFill>
              </a:rPr>
              <a:t>-D</a:t>
            </a:r>
            <a:r>
              <a:rPr lang="en-US" sz="2000" baseline="-25000" dirty="0" smtClean="0">
                <a:solidFill>
                  <a:srgbClr val="0000FF"/>
                </a:solidFill>
              </a:rPr>
              <a:t>0</a:t>
            </a:r>
            <a:r>
              <a:rPr lang="en-US" sz="2000" dirty="0" smtClean="0">
                <a:solidFill>
                  <a:srgbClr val="0000FF"/>
                </a:solidFill>
              </a:rPr>
              <a:t> mixing</a:t>
            </a:r>
          </a:p>
          <a:p>
            <a:pPr marL="285750" indent="-285750">
              <a:buFont typeface="Arial"/>
              <a:buChar char="•"/>
            </a:pPr>
            <a:r>
              <a:rPr lang="en-US" sz="2000" dirty="0" smtClean="0">
                <a:solidFill>
                  <a:srgbClr val="0000FF"/>
                </a:solidFill>
              </a:rPr>
              <a:t>Charmed baryons </a:t>
            </a:r>
          </a:p>
        </p:txBody>
      </p:sp>
    </p:spTree>
    <p:extLst>
      <p:ext uri="{BB962C8B-B14F-4D97-AF65-F5344CB8AC3E}">
        <p14:creationId xmlns:p14="http://schemas.microsoft.com/office/powerpoint/2010/main" val="9035263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5485"/>
            <a:ext cx="9144000" cy="854971"/>
          </a:xfrm>
        </p:spPr>
        <p:txBody>
          <a:bodyPr>
            <a:noAutofit/>
          </a:bodyPr>
          <a:lstStyle/>
          <a:p>
            <a:r>
              <a:rPr lang="en-US" altLang="zh-CN" b="1" dirty="0" smtClean="0">
                <a:ea typeface="华文楷体"/>
                <a:cs typeface="华文楷体"/>
              </a:rPr>
              <a:t>Fragrant Hill Forum(</a:t>
            </a:r>
            <a:r>
              <a:rPr lang="zh-CN" altLang="en-US" b="1" dirty="0" smtClean="0">
                <a:ea typeface="华文楷体"/>
                <a:cs typeface="华文楷体"/>
              </a:rPr>
              <a:t>香山会议</a:t>
            </a:r>
            <a:r>
              <a:rPr lang="en-US" altLang="zh-CN" b="1" dirty="0" smtClean="0">
                <a:ea typeface="华文楷体"/>
                <a:cs typeface="华文楷体"/>
              </a:rPr>
              <a:t>)  </a:t>
            </a:r>
            <a:endParaRPr lang="zh-CN" altLang="en-US" b="1" dirty="0">
              <a:ea typeface="华文楷体"/>
              <a:cs typeface="华文楷体"/>
            </a:endParaRPr>
          </a:p>
        </p:txBody>
      </p:sp>
      <p:grpSp>
        <p:nvGrpSpPr>
          <p:cNvPr id="18" name="Group 17"/>
          <p:cNvGrpSpPr/>
          <p:nvPr/>
        </p:nvGrpSpPr>
        <p:grpSpPr>
          <a:xfrm>
            <a:off x="0" y="957204"/>
            <a:ext cx="7735997" cy="5859791"/>
            <a:chOff x="517247" y="957205"/>
            <a:chExt cx="7735997" cy="5859791"/>
          </a:xfrm>
        </p:grpSpPr>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9" y="4384434"/>
              <a:ext cx="2043683" cy="1847088"/>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247" y="957205"/>
              <a:ext cx="7735997" cy="5859791"/>
            </a:xfrm>
            <a:prstGeom prst="rect">
              <a:avLst/>
            </a:prstGeom>
          </p:spPr>
        </p:pic>
        <p:sp>
          <p:nvSpPr>
            <p:cNvPr id="17" name="TextBox 16"/>
            <p:cNvSpPr txBox="1"/>
            <p:nvPr/>
          </p:nvSpPr>
          <p:spPr>
            <a:xfrm>
              <a:off x="1116140" y="1280036"/>
              <a:ext cx="5840060" cy="461665"/>
            </a:xfrm>
            <a:prstGeom prst="rect">
              <a:avLst/>
            </a:prstGeom>
            <a:noFill/>
          </p:spPr>
          <p:txBody>
            <a:bodyPr wrap="none" rtlCol="0">
              <a:spAutoFit/>
            </a:bodyPr>
            <a:lstStyle/>
            <a:p>
              <a:r>
                <a:rPr lang="zh-CN" altLang="en-US" sz="2400" b="1" dirty="0" smtClean="0">
                  <a:solidFill>
                    <a:srgbClr val="FF0000"/>
                  </a:solidFill>
                  <a:latin typeface="华文楷体"/>
                  <a:ea typeface="华文楷体"/>
                  <a:cs typeface="华文楷体"/>
                </a:rPr>
                <a:t>九位院士，</a:t>
              </a:r>
              <a:r>
                <a:rPr lang="en-US" altLang="zh-CN" sz="2400" b="1" dirty="0" smtClean="0">
                  <a:solidFill>
                    <a:srgbClr val="FF0000"/>
                  </a:solidFill>
                  <a:latin typeface="华文楷体"/>
                  <a:ea typeface="华文楷体"/>
                  <a:cs typeface="华文楷体"/>
                </a:rPr>
                <a:t> </a:t>
              </a:r>
              <a:r>
                <a:rPr lang="zh-CN" altLang="en-US" sz="2400" b="1" dirty="0" smtClean="0">
                  <a:solidFill>
                    <a:srgbClr val="FF0000"/>
                  </a:solidFill>
                  <a:latin typeface="华文楷体"/>
                  <a:ea typeface="华文楷体"/>
                  <a:cs typeface="华文楷体"/>
                </a:rPr>
                <a:t>十余位千人，杰青，长江教授</a:t>
              </a:r>
              <a:endParaRPr lang="en-US" sz="2400" b="1" dirty="0">
                <a:solidFill>
                  <a:srgbClr val="FF0000"/>
                </a:solidFill>
                <a:latin typeface="华文楷体"/>
                <a:ea typeface="华文楷体"/>
                <a:cs typeface="华文楷体"/>
              </a:endParaRPr>
            </a:p>
          </p:txBody>
        </p:sp>
      </p:grpSp>
      <p:sp>
        <p:nvSpPr>
          <p:cNvPr id="4" name="Slide Number Placeholder 3"/>
          <p:cNvSpPr>
            <a:spLocks noGrp="1"/>
          </p:cNvSpPr>
          <p:nvPr>
            <p:ph type="sldNum" sz="quarter" idx="12"/>
          </p:nvPr>
        </p:nvSpPr>
        <p:spPr/>
        <p:txBody>
          <a:bodyPr/>
          <a:lstStyle/>
          <a:p>
            <a:fld id="{C973300C-797F-D148-A78D-320196FBAF04}" type="slidenum">
              <a:rPr lang="en-US" smtClean="0"/>
              <a:t>70</a:t>
            </a:fld>
            <a:endParaRPr lang="en-US"/>
          </a:p>
        </p:txBody>
      </p:sp>
      <p:pic>
        <p:nvPicPr>
          <p:cNvPr id="27" name="图片 4" descr="D:\peng\工作\sup-TC\meeting\2015-香山会议\香山会议\照片\533pp(13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283" y="957203"/>
            <a:ext cx="8485630" cy="5859792"/>
          </a:xfrm>
          <a:prstGeom prst="rect">
            <a:avLst/>
          </a:prstGeom>
          <a:noFill/>
          <a:ln>
            <a:noFill/>
          </a:ln>
        </p:spPr>
      </p:pic>
      <p:sp>
        <p:nvSpPr>
          <p:cNvPr id="5" name="Content Placeholder 4"/>
          <p:cNvSpPr>
            <a:spLocks noGrp="1"/>
          </p:cNvSpPr>
          <p:nvPr>
            <p:ph idx="1"/>
          </p:nvPr>
        </p:nvSpPr>
        <p:spPr/>
        <p:txBody>
          <a:bodyPr/>
          <a:lstStyle/>
          <a:p>
            <a:endParaRPr lang="en-US"/>
          </a:p>
        </p:txBody>
      </p:sp>
      <p:pic>
        <p:nvPicPr>
          <p:cNvPr id="28"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293" y="1009136"/>
            <a:ext cx="7346704" cy="5848864"/>
          </a:xfrm>
          <a:prstGeom prst="rect">
            <a:avLst/>
          </a:prstGeom>
        </p:spPr>
      </p:pic>
      <p:pic>
        <p:nvPicPr>
          <p:cNvPr id="29" name="内容占位符 3" descr="D:\peng\工作\sup-TC\meeting\2015-香山会议\香山会议\照片\533pp(4).JPG"/>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293" y="957203"/>
            <a:ext cx="8686182" cy="6043665"/>
          </a:xfrm>
          <a:prstGeom prst="rect">
            <a:avLst/>
          </a:prstGeom>
          <a:noFill/>
          <a:ln>
            <a:noFill/>
          </a:ln>
        </p:spPr>
      </p:pic>
      <p:pic>
        <p:nvPicPr>
          <p:cNvPr id="30"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 y="984561"/>
            <a:ext cx="7652147" cy="5554436"/>
          </a:xfrm>
          <a:prstGeom prst="rect">
            <a:avLst/>
          </a:prstGeom>
        </p:spPr>
      </p:pic>
      <p:pic>
        <p:nvPicPr>
          <p:cNvPr id="3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305" y="1018243"/>
            <a:ext cx="7845588" cy="5839757"/>
          </a:xfrm>
          <a:prstGeom prst="rect">
            <a:avLst/>
          </a:prstGeom>
        </p:spPr>
      </p:pic>
      <p:pic>
        <p:nvPicPr>
          <p:cNvPr id="32" name="图片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7663" y="1018243"/>
            <a:ext cx="7328760" cy="5828480"/>
          </a:xfrm>
          <a:prstGeom prst="rect">
            <a:avLst/>
          </a:prstGeom>
        </p:spPr>
      </p:pic>
      <p:pic>
        <p:nvPicPr>
          <p:cNvPr id="33"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7936" y="984561"/>
            <a:ext cx="7823244" cy="5725244"/>
          </a:xfrm>
          <a:prstGeom prst="rect">
            <a:avLst/>
          </a:prstGeom>
        </p:spPr>
      </p:pic>
    </p:spTree>
    <p:extLst>
      <p:ext uri="{BB962C8B-B14F-4D97-AF65-F5344CB8AC3E}">
        <p14:creationId xmlns:p14="http://schemas.microsoft.com/office/powerpoint/2010/main" val="3003553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heckerboard(across)">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heckerboard(across)">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heckerboard(across)">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checkerboard(across)">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checkerboard(across)">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checkerboard(across)">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7"/>
            <a:ext cx="9144000" cy="812731"/>
          </a:xfrm>
        </p:spPr>
        <p:txBody>
          <a:bodyPr>
            <a:normAutofit/>
          </a:bodyPr>
          <a:lstStyle/>
          <a:p>
            <a:r>
              <a:rPr lang="en-US" sz="3900" b="1" dirty="0" smtClean="0"/>
              <a:t>High Energy Physics in Post Higgs Era</a:t>
            </a:r>
            <a:endParaRPr lang="en-US" sz="3900" b="1" dirty="0"/>
          </a:p>
        </p:txBody>
      </p:sp>
      <p:sp>
        <p:nvSpPr>
          <p:cNvPr id="5" name="Slide Number Placeholder 4"/>
          <p:cNvSpPr>
            <a:spLocks noGrp="1"/>
          </p:cNvSpPr>
          <p:nvPr>
            <p:ph type="sldNum" sz="quarter" idx="12"/>
          </p:nvPr>
        </p:nvSpPr>
        <p:spPr/>
        <p:txBody>
          <a:bodyPr/>
          <a:lstStyle/>
          <a:p>
            <a:fld id="{C973300C-797F-D148-A78D-320196FBAF04}" type="slidenum">
              <a:rPr lang="en-US" smtClean="0"/>
              <a:t>71</a:t>
            </a:fld>
            <a:endParaRPr lang="en-US"/>
          </a:p>
        </p:txBody>
      </p:sp>
      <p:sp>
        <p:nvSpPr>
          <p:cNvPr id="3" name="TextBox 2"/>
          <p:cNvSpPr txBox="1"/>
          <p:nvPr/>
        </p:nvSpPr>
        <p:spPr>
          <a:xfrm>
            <a:off x="170191" y="1037937"/>
            <a:ext cx="8954946" cy="2523768"/>
          </a:xfrm>
          <a:prstGeom prst="rect">
            <a:avLst/>
          </a:prstGeom>
          <a:noFill/>
        </p:spPr>
        <p:txBody>
          <a:bodyPr wrap="none" rtlCol="0">
            <a:spAutoFit/>
          </a:bodyPr>
          <a:lstStyle/>
          <a:p>
            <a:pPr marL="285750" indent="-285750">
              <a:buFont typeface="Arial"/>
              <a:buChar char="•"/>
            </a:pPr>
            <a:r>
              <a:rPr lang="en-US" sz="2400" b="1" dirty="0" smtClean="0">
                <a:solidFill>
                  <a:srgbClr val="FF0000"/>
                </a:solidFill>
              </a:rPr>
              <a:t>Origin of  the electroweak spontaneous symmetry breaking</a:t>
            </a:r>
          </a:p>
          <a:p>
            <a:r>
              <a:rPr lang="en-US" sz="2400" b="1" dirty="0" smtClean="0"/>
              <a:t>    - Higgs property (</a:t>
            </a:r>
            <a:r>
              <a:rPr lang="en-US" sz="2400" b="1" dirty="0" err="1" smtClean="0"/>
              <a:t>m</a:t>
            </a:r>
            <a:r>
              <a:rPr lang="en-US" sz="2400" b="1" baseline="-25000" dirty="0" err="1" smtClean="0"/>
              <a:t>H</a:t>
            </a:r>
            <a:r>
              <a:rPr lang="en-US" sz="2400" b="1" dirty="0" smtClean="0"/>
              <a:t>, </a:t>
            </a:r>
            <a:r>
              <a:rPr lang="en-US" sz="2400" b="1" dirty="0" smtClean="0">
                <a:latin typeface="Symbol" charset="2"/>
                <a:cs typeface="Symbol" charset="2"/>
              </a:rPr>
              <a:t>G</a:t>
            </a:r>
            <a:r>
              <a:rPr lang="en-US" sz="2400" b="1" dirty="0" smtClean="0"/>
              <a:t>, J</a:t>
            </a:r>
            <a:r>
              <a:rPr lang="en-US" sz="2400" b="1" baseline="30000" dirty="0" smtClean="0"/>
              <a:t>PC</a:t>
            </a:r>
            <a:r>
              <a:rPr lang="en-US" sz="2400" b="1" dirty="0" smtClean="0"/>
              <a:t>, couplings, </a:t>
            </a:r>
            <a:r>
              <a:rPr lang="en-US" sz="2400" b="1" dirty="0" smtClean="0">
                <a:latin typeface="Symbol" charset="2"/>
                <a:cs typeface="Symbol" charset="2"/>
              </a:rPr>
              <a:t>s</a:t>
            </a:r>
            <a:r>
              <a:rPr lang="en-US" sz="2400" b="1" dirty="0" smtClean="0"/>
              <a:t>, Br of all possible modes)</a:t>
            </a:r>
          </a:p>
          <a:p>
            <a:r>
              <a:rPr lang="en-US" sz="2400" b="1" dirty="0" smtClean="0"/>
              <a:t>    - Higgs as a tool for discovery (structure, additional Higgs bosons..)</a:t>
            </a:r>
          </a:p>
          <a:p>
            <a:endParaRPr lang="en-US" sz="1400" b="1" dirty="0"/>
          </a:p>
          <a:p>
            <a:pPr marL="342900" indent="-342900">
              <a:buFont typeface="Arial"/>
              <a:buChar char="•"/>
            </a:pPr>
            <a:r>
              <a:rPr lang="en-US" sz="2400" b="1" dirty="0" smtClean="0">
                <a:solidFill>
                  <a:srgbClr val="FF0000"/>
                </a:solidFill>
              </a:rPr>
              <a:t>New physics beyond the SM  </a:t>
            </a:r>
          </a:p>
          <a:p>
            <a:r>
              <a:rPr lang="en-US" sz="2400" b="1" dirty="0"/>
              <a:t> </a:t>
            </a:r>
            <a:r>
              <a:rPr lang="en-US" sz="2400" b="1" dirty="0" smtClean="0"/>
              <a:t>    - New energy territory </a:t>
            </a:r>
            <a:r>
              <a:rPr lang="en-US" sz="2400" b="1" dirty="0" smtClean="0">
                <a:sym typeface="Wingdings"/>
              </a:rPr>
              <a:t> </a:t>
            </a:r>
            <a:r>
              <a:rPr lang="en-US" sz="2400" b="1" dirty="0" err="1" smtClean="0">
                <a:sym typeface="Wingdings"/>
              </a:rPr>
              <a:t>F</a:t>
            </a:r>
            <a:r>
              <a:rPr lang="en-US" sz="2400" b="1" baseline="-25000" dirty="0" err="1" smtClean="0">
                <a:sym typeface="Wingdings"/>
              </a:rPr>
              <a:t>cc</a:t>
            </a:r>
            <a:r>
              <a:rPr lang="en-US" sz="2400" b="1" dirty="0" smtClean="0">
                <a:sym typeface="Wingdings"/>
              </a:rPr>
              <a:t>, </a:t>
            </a:r>
            <a:r>
              <a:rPr lang="en-US" sz="2400" b="1" dirty="0" err="1" smtClean="0">
                <a:sym typeface="Wingdings"/>
              </a:rPr>
              <a:t>CEPC+SppC</a:t>
            </a:r>
            <a:r>
              <a:rPr lang="en-US" sz="2400" b="1" dirty="0" smtClean="0">
                <a:sym typeface="Wingdings"/>
              </a:rPr>
              <a:t> </a:t>
            </a:r>
            <a:endParaRPr lang="en-US" sz="2400" b="1" dirty="0" smtClean="0"/>
          </a:p>
          <a:p>
            <a:r>
              <a:rPr lang="en-US" sz="2400" b="1" dirty="0"/>
              <a:t> </a:t>
            </a:r>
            <a:r>
              <a:rPr lang="en-US" sz="2400" b="1" dirty="0" smtClean="0"/>
              <a:t>    - Precision measurements of SM rare processes: SKEKB, </a:t>
            </a:r>
            <a:r>
              <a:rPr lang="en-US" sz="2400" b="1" dirty="0" err="1" smtClean="0"/>
              <a:t>LHCb</a:t>
            </a:r>
            <a:r>
              <a:rPr lang="en-US" sz="2400" b="1" dirty="0" smtClean="0"/>
              <a:t> </a:t>
            </a:r>
            <a:endParaRPr lang="en-US" sz="2400" b="1" dirty="0"/>
          </a:p>
        </p:txBody>
      </p:sp>
      <p:pic>
        <p:nvPicPr>
          <p:cNvPr id="4" name="Picture 3"/>
          <p:cNvPicPr>
            <a:picLocks noChangeAspect="1"/>
          </p:cNvPicPr>
          <p:nvPr/>
        </p:nvPicPr>
        <p:blipFill>
          <a:blip r:embed="rId3"/>
          <a:stretch>
            <a:fillRect/>
          </a:stretch>
        </p:blipFill>
        <p:spPr>
          <a:xfrm>
            <a:off x="6099392" y="3946315"/>
            <a:ext cx="2856322" cy="1937622"/>
          </a:xfrm>
          <a:prstGeom prst="rect">
            <a:avLst/>
          </a:prstGeom>
        </p:spPr>
      </p:pic>
      <p:pic>
        <p:nvPicPr>
          <p:cNvPr id="9" name="Picture 14"/>
          <p:cNvPicPr>
            <a:picLocks noGrp="1" noChangeAspect="1" noChangeArrowheads="1"/>
          </p:cNvPicPr>
          <p:nvPr>
            <p:ph/>
          </p:nvPr>
        </p:nvPicPr>
        <p:blipFill>
          <a:blip r:embed="rId4">
            <a:extLst>
              <a:ext uri="{28A0092B-C50C-407E-A947-70E740481C1C}">
                <a14:useLocalDpi xmlns:a14="http://schemas.microsoft.com/office/drawing/2010/main" val="0"/>
              </a:ext>
            </a:extLst>
          </a:blip>
          <a:srcRect l="781"/>
          <a:stretch>
            <a:fillRect/>
          </a:stretch>
        </p:blipFill>
        <p:spPr>
          <a:xfrm>
            <a:off x="0" y="3946315"/>
            <a:ext cx="2824810" cy="1979819"/>
          </a:xfrm>
          <a:noFill/>
        </p:spPr>
      </p:pic>
      <p:sp>
        <p:nvSpPr>
          <p:cNvPr id="10" name="Rectangle 9"/>
          <p:cNvSpPr/>
          <p:nvPr/>
        </p:nvSpPr>
        <p:spPr>
          <a:xfrm>
            <a:off x="470373" y="6408106"/>
            <a:ext cx="2016226" cy="369332"/>
          </a:xfrm>
          <a:prstGeom prst="rect">
            <a:avLst/>
          </a:prstGeom>
        </p:spPr>
        <p:txBody>
          <a:bodyPr wrap="none">
            <a:spAutoFit/>
          </a:bodyPr>
          <a:lstStyle/>
          <a:p>
            <a:r>
              <a:rPr lang="zh-CN" altLang="zh-CN" b="1" dirty="0">
                <a:latin typeface="+mj-lt"/>
                <a:ea typeface="华文楷体"/>
                <a:cs typeface="华文楷体"/>
                <a:sym typeface="SymbolPS" charset="0"/>
              </a:rPr>
              <a:t>4</a:t>
            </a:r>
            <a:r>
              <a:rPr lang="en-US" altLang="zh-CN" b="1" dirty="0">
                <a:latin typeface="+mj-lt"/>
                <a:ea typeface="华文楷体"/>
                <a:cs typeface="华文楷体"/>
                <a:sym typeface="SymbolPS" charset="0"/>
              </a:rPr>
              <a:t>.2×10</a:t>
            </a:r>
            <a:r>
              <a:rPr lang="en-US" altLang="zh-CN" b="1" baseline="30000" dirty="0">
                <a:latin typeface="+mj-lt"/>
                <a:ea typeface="华文楷体"/>
                <a:cs typeface="华文楷体"/>
                <a:sym typeface="SymbolPS" charset="0"/>
              </a:rPr>
              <a:t>−13 </a:t>
            </a:r>
            <a:r>
              <a:rPr lang="en-US" altLang="zh-CN" b="1" dirty="0">
                <a:latin typeface="+mj-lt"/>
                <a:ea typeface="华文楷体"/>
                <a:cs typeface="华文楷体"/>
                <a:sym typeface="SymbolPS" charset="0"/>
              </a:rPr>
              <a:t> </a:t>
            </a:r>
            <a:r>
              <a:rPr lang="en-US" altLang="zh-CN" b="1" dirty="0" smtClean="0">
                <a:latin typeface="+mj-lt"/>
                <a:ea typeface="华文楷体"/>
                <a:cs typeface="华文楷体"/>
                <a:sym typeface="SymbolPS" charset="0"/>
              </a:rPr>
              <a:t>90</a:t>
            </a:r>
            <a:r>
              <a:rPr lang="en-US" altLang="zh-CN" b="1" dirty="0">
                <a:latin typeface="+mj-lt"/>
                <a:ea typeface="华文楷体"/>
                <a:cs typeface="华文楷体"/>
                <a:sym typeface="SymbolPS" charset="0"/>
              </a:rPr>
              <a:t>% C.L.</a:t>
            </a:r>
            <a:r>
              <a:rPr lang="zh-CN" altLang="en-US" b="1" dirty="0">
                <a:latin typeface="+mj-lt"/>
                <a:ea typeface="华文楷体"/>
                <a:cs typeface="华文楷体"/>
                <a:sym typeface="SymbolPS" charset="0"/>
              </a:rPr>
              <a:t> </a:t>
            </a:r>
            <a:endParaRPr lang="en-US" b="1" dirty="0">
              <a:latin typeface="+mj-lt"/>
            </a:endParaRPr>
          </a:p>
        </p:txBody>
      </p:sp>
      <p:grpSp>
        <p:nvGrpSpPr>
          <p:cNvPr id="12" name="Group 714"/>
          <p:cNvGrpSpPr>
            <a:grpSpLocks/>
          </p:cNvGrpSpPr>
          <p:nvPr/>
        </p:nvGrpSpPr>
        <p:grpSpPr bwMode="auto">
          <a:xfrm>
            <a:off x="3020640" y="5883937"/>
            <a:ext cx="2898329" cy="368337"/>
            <a:chOff x="0" y="0"/>
            <a:chExt cx="6375400" cy="1104900"/>
          </a:xfrm>
        </p:grpSpPr>
        <p:sp>
          <p:nvSpPr>
            <p:cNvPr id="13" name="Shape 712"/>
            <p:cNvSpPr>
              <a:spLocks noChangeArrowheads="1"/>
            </p:cNvSpPr>
            <p:nvPr/>
          </p:nvSpPr>
          <p:spPr bwMode="auto">
            <a:xfrm>
              <a:off x="0" y="0"/>
              <a:ext cx="6375400" cy="1104900"/>
            </a:xfrm>
            <a:prstGeom prst="rect">
              <a:avLst/>
            </a:prstGeom>
            <a:solidFill>
              <a:srgbClr val="FFFB00"/>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lstStyle/>
            <a:p>
              <a:pPr algn="ctr"/>
              <a:endParaRPr lang="zh-CN" altLang="en-US" sz="2500">
                <a:solidFill>
                  <a:srgbClr val="000000"/>
                </a:solidFill>
                <a:latin typeface="Helvetica Neue Light" charset="0"/>
                <a:cs typeface="Helvetica Neue Light" charset="0"/>
              </a:endParaRPr>
            </a:p>
          </p:txBody>
        </p:sp>
        <p:pic>
          <p:nvPicPr>
            <p:cNvPr id="14" name="dropp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00" y="88900"/>
              <a:ext cx="6169661"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15" name="mu2e-layout.pd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4810" y="3946315"/>
            <a:ext cx="3274581" cy="12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 name="Rectangle 5"/>
          <p:cNvSpPr/>
          <p:nvPr/>
        </p:nvSpPr>
        <p:spPr>
          <a:xfrm>
            <a:off x="4004093" y="5268699"/>
            <a:ext cx="766357" cy="369332"/>
          </a:xfrm>
          <a:prstGeom prst="rect">
            <a:avLst/>
          </a:prstGeom>
        </p:spPr>
        <p:txBody>
          <a:bodyPr wrap="none">
            <a:spAutoFit/>
          </a:bodyPr>
          <a:lstStyle/>
          <a:p>
            <a:r>
              <a:rPr lang="en-US" altLang="zh-CN" dirty="0">
                <a:solidFill>
                  <a:srgbClr val="FF0000"/>
                </a:solidFill>
                <a:latin typeface="Helvetica Neue" charset="0"/>
                <a:cs typeface="Helvetica Neue" charset="0"/>
              </a:rPr>
              <a:t>Mu2e</a:t>
            </a:r>
            <a:endParaRPr lang="en-US" dirty="0">
              <a:solidFill>
                <a:srgbClr val="FF0000"/>
              </a:solidFill>
            </a:endParaRPr>
          </a:p>
        </p:txBody>
      </p:sp>
      <p:sp>
        <p:nvSpPr>
          <p:cNvPr id="7" name="TextBox 6"/>
          <p:cNvSpPr txBox="1"/>
          <p:nvPr/>
        </p:nvSpPr>
        <p:spPr>
          <a:xfrm>
            <a:off x="815879" y="5936791"/>
            <a:ext cx="943137" cy="461665"/>
          </a:xfrm>
          <a:prstGeom prst="rect">
            <a:avLst/>
          </a:prstGeom>
          <a:noFill/>
        </p:spPr>
        <p:txBody>
          <a:bodyPr wrap="none" rtlCol="0">
            <a:spAutoFit/>
          </a:bodyPr>
          <a:lstStyle/>
          <a:p>
            <a:r>
              <a:rPr lang="en-US" sz="2400" dirty="0" err="1" smtClean="0">
                <a:solidFill>
                  <a:srgbClr val="FF0000"/>
                </a:solidFill>
                <a:latin typeface="Symbol" charset="2"/>
                <a:cs typeface="Symbol" charset="2"/>
              </a:rPr>
              <a:t>m</a:t>
            </a:r>
            <a:r>
              <a:rPr lang="en-US" sz="2400" dirty="0" err="1" smtClean="0">
                <a:solidFill>
                  <a:srgbClr val="FF0000"/>
                </a:solidFill>
                <a:sym typeface="Wingdings"/>
              </a:rPr>
              <a:t>e</a:t>
            </a:r>
            <a:r>
              <a:rPr lang="en-US" sz="2400" dirty="0" err="1" smtClean="0">
                <a:solidFill>
                  <a:srgbClr val="FF0000"/>
                </a:solidFill>
                <a:latin typeface="Symbol" charset="2"/>
                <a:cs typeface="Symbol" charset="2"/>
                <a:sym typeface="Wingdings"/>
              </a:rPr>
              <a:t>g</a:t>
            </a:r>
            <a:endParaRPr lang="en-US" sz="2400" dirty="0">
              <a:solidFill>
                <a:srgbClr val="FF0000"/>
              </a:solidFill>
              <a:latin typeface="Symbol" charset="2"/>
              <a:cs typeface="Symbol" charset="2"/>
            </a:endParaRPr>
          </a:p>
        </p:txBody>
      </p:sp>
      <p:sp>
        <p:nvSpPr>
          <p:cNvPr id="16" name="TextBox 15"/>
          <p:cNvSpPr txBox="1"/>
          <p:nvPr/>
        </p:nvSpPr>
        <p:spPr>
          <a:xfrm>
            <a:off x="7087370" y="5748442"/>
            <a:ext cx="637314" cy="461665"/>
          </a:xfrm>
          <a:prstGeom prst="rect">
            <a:avLst/>
          </a:prstGeom>
          <a:noFill/>
        </p:spPr>
        <p:txBody>
          <a:bodyPr wrap="none" rtlCol="0">
            <a:spAutoFit/>
          </a:bodyPr>
          <a:lstStyle/>
          <a:p>
            <a:r>
              <a:rPr lang="en-US" sz="2400" dirty="0">
                <a:solidFill>
                  <a:srgbClr val="FF0000"/>
                </a:solidFill>
                <a:latin typeface="+mj-lt"/>
                <a:cs typeface="Symbol" charset="2"/>
                <a:sym typeface="Wingdings"/>
              </a:rPr>
              <a:t>g</a:t>
            </a:r>
            <a:r>
              <a:rPr lang="en-US" sz="2400" dirty="0" smtClean="0">
                <a:solidFill>
                  <a:srgbClr val="FF0000"/>
                </a:solidFill>
                <a:latin typeface="Symbol" charset="2"/>
                <a:cs typeface="Symbol" charset="2"/>
                <a:sym typeface="Wingdings"/>
              </a:rPr>
              <a:t>-2</a:t>
            </a:r>
            <a:endParaRPr lang="en-US" sz="2400" dirty="0">
              <a:solidFill>
                <a:srgbClr val="FF0000"/>
              </a:solidFill>
              <a:latin typeface="Symbol" charset="2"/>
              <a:cs typeface="Symbol" charset="2"/>
            </a:endParaRPr>
          </a:p>
        </p:txBody>
      </p:sp>
      <p:sp>
        <p:nvSpPr>
          <p:cNvPr id="8" name="TextBox 7"/>
          <p:cNvSpPr txBox="1"/>
          <p:nvPr/>
        </p:nvSpPr>
        <p:spPr>
          <a:xfrm>
            <a:off x="6804122" y="6177273"/>
            <a:ext cx="1385115" cy="461665"/>
          </a:xfrm>
          <a:prstGeom prst="rect">
            <a:avLst/>
          </a:prstGeom>
          <a:noFill/>
        </p:spPr>
        <p:txBody>
          <a:bodyPr wrap="none" rtlCol="0">
            <a:spAutoFit/>
          </a:bodyPr>
          <a:lstStyle/>
          <a:p>
            <a:r>
              <a:rPr lang="en-US" sz="2400" b="1" dirty="0" smtClean="0"/>
              <a:t>0.14 ppm</a:t>
            </a:r>
            <a:endParaRPr lang="en-US" sz="2400" b="1" dirty="0"/>
          </a:p>
        </p:txBody>
      </p:sp>
    </p:spTree>
    <p:extLst>
      <p:ext uri="{BB962C8B-B14F-4D97-AF65-F5344CB8AC3E}">
        <p14:creationId xmlns:p14="http://schemas.microsoft.com/office/powerpoint/2010/main" val="333541083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b="1" dirty="0" smtClean="0">
                <a:cs typeface="Times New Roman" panose="02020603050405020304" pitchFamily="18" charset="0"/>
              </a:rPr>
              <a:t>Data Samples / Year</a:t>
            </a:r>
            <a:endParaRPr lang="zh-CN" altLang="en-US" b="1" dirty="0">
              <a:cs typeface="Times New Roman" panose="02020603050405020304" pitchFamily="18" charset="0"/>
            </a:endParaRPr>
          </a:p>
        </p:txBody>
      </p:sp>
      <p:sp>
        <p:nvSpPr>
          <p:cNvPr id="6" name="灯片编号占位符 5"/>
          <p:cNvSpPr>
            <a:spLocks noGrp="1"/>
          </p:cNvSpPr>
          <p:nvPr>
            <p:ph type="sldNum" sz="quarter" idx="12"/>
          </p:nvPr>
        </p:nvSpPr>
        <p:spPr>
          <a:xfrm>
            <a:off x="6553200" y="6462190"/>
            <a:ext cx="2133600" cy="365125"/>
          </a:xfrm>
        </p:spPr>
        <p:txBody>
          <a:bodyPr/>
          <a:lstStyle/>
          <a:p>
            <a:fld id="{C973300C-797F-D148-A78D-320196FBAF04}" type="slidenum">
              <a:rPr lang="en-US" smtClean="0"/>
              <a:pPr/>
              <a:t>72</a:t>
            </a:fld>
            <a:endParaRPr lang="en-US" dirty="0"/>
          </a:p>
        </p:txBody>
      </p:sp>
      <p:sp>
        <p:nvSpPr>
          <p:cNvPr id="7" name="矩形 6"/>
          <p:cNvSpPr/>
          <p:nvPr/>
        </p:nvSpPr>
        <p:spPr>
          <a:xfrm>
            <a:off x="1408116" y="1680964"/>
            <a:ext cx="6155852" cy="461665"/>
          </a:xfrm>
          <a:prstGeom prst="rect">
            <a:avLst/>
          </a:prstGeom>
        </p:spPr>
        <p:txBody>
          <a:bodyPr wrap="none">
            <a:spAutoFit/>
          </a:bodyPr>
          <a:lstStyle/>
          <a:p>
            <a:r>
              <a:rPr lang="en-US" altLang="zh-CN" sz="2400" b="1" dirty="0" smtClean="0">
                <a:latin typeface="+mj-lt"/>
                <a:cs typeface="Times New Roman" panose="02020603050405020304" pitchFamily="18" charset="0"/>
              </a:rPr>
              <a:t>10</a:t>
            </a:r>
            <a:r>
              <a:rPr lang="en-US" altLang="zh-CN" sz="2400" b="1" baseline="30000" dirty="0" smtClean="0">
                <a:latin typeface="+mj-lt"/>
                <a:cs typeface="Times New Roman" panose="02020603050405020304" pitchFamily="18" charset="0"/>
              </a:rPr>
              <a:t>35</a:t>
            </a:r>
            <a:r>
              <a:rPr lang="en-US" altLang="zh-CN" sz="2400" b="1" dirty="0" smtClean="0">
                <a:latin typeface="+mj-lt"/>
                <a:cs typeface="Times New Roman" panose="02020603050405020304" pitchFamily="18" charset="0"/>
              </a:rPr>
              <a:t>cm</a:t>
            </a:r>
            <a:r>
              <a:rPr lang="en-US" altLang="zh-CN" sz="2400" b="1" baseline="30000" dirty="0" smtClean="0">
                <a:latin typeface="+mj-lt"/>
                <a:cs typeface="Times New Roman" panose="02020603050405020304" pitchFamily="18" charset="0"/>
              </a:rPr>
              <a:t>-2</a:t>
            </a:r>
            <a:r>
              <a:rPr lang="en-US" altLang="zh-CN" sz="2400" b="1" dirty="0" smtClean="0">
                <a:latin typeface="+mj-lt"/>
                <a:cs typeface="Times New Roman" panose="02020603050405020304" pitchFamily="18" charset="0"/>
              </a:rPr>
              <a:t>s</a:t>
            </a:r>
            <a:r>
              <a:rPr lang="en-US" altLang="zh-CN" sz="2400" b="1" baseline="30000" dirty="0" smtClean="0">
                <a:latin typeface="+mj-lt"/>
                <a:cs typeface="Times New Roman" panose="02020603050405020304" pitchFamily="18" charset="0"/>
              </a:rPr>
              <a:t>-1</a:t>
            </a:r>
            <a:r>
              <a:rPr lang="en-US" altLang="zh-CN" sz="2400" b="1" dirty="0" smtClean="0">
                <a:latin typeface="+mj-lt"/>
                <a:cs typeface="Times New Roman" panose="02020603050405020304" pitchFamily="18" charset="0"/>
              </a:rPr>
              <a:t> </a:t>
            </a:r>
            <a:r>
              <a:rPr lang="en-US" altLang="zh-CN" sz="2400" b="1" dirty="0" smtClean="0">
                <a:latin typeface="+mj-lt"/>
                <a:cs typeface="Times New Roman" panose="02020603050405020304" pitchFamily="18" charset="0"/>
                <a:sym typeface="Symbol"/>
              </a:rPr>
              <a:t> </a:t>
            </a:r>
            <a:r>
              <a:rPr lang="en-US" altLang="zh-CN" sz="2400" b="1" dirty="0" smtClean="0">
                <a:latin typeface="+mj-lt"/>
                <a:cs typeface="Times New Roman" panose="02020603050405020304" pitchFamily="18" charset="0"/>
              </a:rPr>
              <a:t>86400s </a:t>
            </a:r>
            <a:r>
              <a:rPr lang="en-US" altLang="zh-CN" sz="2400" b="1" dirty="0" smtClean="0">
                <a:latin typeface="+mj-lt"/>
                <a:cs typeface="Times New Roman" panose="02020603050405020304" pitchFamily="18" charset="0"/>
                <a:sym typeface="Symbol"/>
              </a:rPr>
              <a:t> 180days  90% = </a:t>
            </a:r>
            <a:r>
              <a:rPr lang="en-US" altLang="zh-CN" sz="2400" b="1" dirty="0" smtClean="0">
                <a:solidFill>
                  <a:srgbClr val="FF0000"/>
                </a:solidFill>
                <a:latin typeface="+mj-lt"/>
                <a:cs typeface="Times New Roman" panose="02020603050405020304" pitchFamily="18" charset="0"/>
                <a:sym typeface="Symbol"/>
              </a:rPr>
              <a:t>1.4ab</a:t>
            </a:r>
            <a:r>
              <a:rPr lang="en-US" altLang="zh-CN" sz="2400" b="1" baseline="30000" dirty="0" smtClean="0">
                <a:solidFill>
                  <a:srgbClr val="FF0000"/>
                </a:solidFill>
                <a:latin typeface="+mj-lt"/>
                <a:cs typeface="Times New Roman" panose="02020603050405020304" pitchFamily="18" charset="0"/>
                <a:sym typeface="Symbol"/>
              </a:rPr>
              <a:t>-1</a:t>
            </a:r>
            <a:endParaRPr lang="zh-CN" altLang="en-US" sz="2400" b="1" dirty="0">
              <a:solidFill>
                <a:srgbClr val="FF0000"/>
              </a:solidFill>
              <a:latin typeface="+mj-lt"/>
              <a:cs typeface="Times New Roman" panose="02020603050405020304" pitchFamily="18" charset="0"/>
            </a:endParaRPr>
          </a:p>
        </p:txBody>
      </p:sp>
      <p:graphicFrame>
        <p:nvGraphicFramePr>
          <p:cNvPr id="11" name="Group 40"/>
          <p:cNvGraphicFramePr>
            <a:graphicFrameLocks noGrp="1"/>
          </p:cNvGraphicFramePr>
          <p:nvPr>
            <p:ph idx="1"/>
            <p:extLst>
              <p:ext uri="{D42A27DB-BD31-4B8C-83A1-F6EECF244321}">
                <p14:modId xmlns:p14="http://schemas.microsoft.com/office/powerpoint/2010/main" val="2949688718"/>
              </p:ext>
            </p:extLst>
          </p:nvPr>
        </p:nvGraphicFramePr>
        <p:xfrm>
          <a:off x="244745" y="2304860"/>
          <a:ext cx="8656588" cy="3048192"/>
        </p:xfrm>
        <a:graphic>
          <a:graphicData uri="http://schemas.openxmlformats.org/drawingml/2006/table">
            <a:tbl>
              <a:tblPr/>
              <a:tblGrid>
                <a:gridCol w="1368514"/>
                <a:gridCol w="1279737"/>
                <a:gridCol w="1697609"/>
                <a:gridCol w="2235769"/>
                <a:gridCol w="2074959"/>
              </a:tblGrid>
              <a:tr h="633982">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gridSpan="2">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rPr>
                        <a:t>CLEO-C</a:t>
                      </a: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hMerge="1">
                  <a:txBody>
                    <a:bodyPr/>
                    <a:lstStyle/>
                    <a:p>
                      <a:endParaRPr lang="zh-CN" altLang="en-US"/>
                    </a:p>
                  </a:txBody>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rPr>
                        <a:t>BES-III/ year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FF0000"/>
                          </a:solidFill>
                          <a:effectLst/>
                          <a:latin typeface="+mj-lt"/>
                          <a:ea typeface="宋体" pitchFamily="2" charset="-122"/>
                        </a:rPr>
                        <a:t>10</a:t>
                      </a:r>
                      <a:r>
                        <a:rPr kumimoji="0" lang="en-US" altLang="zh-CN" sz="2000" b="0" i="0" u="none" strike="noStrike" cap="none" normalizeH="0" baseline="30000" dirty="0" smtClean="0">
                          <a:ln>
                            <a:noFill/>
                          </a:ln>
                          <a:solidFill>
                            <a:srgbClr val="FF0000"/>
                          </a:solidFill>
                          <a:effectLst/>
                          <a:latin typeface="+mj-lt"/>
                          <a:ea typeface="宋体" pitchFamily="2" charset="-122"/>
                        </a:rPr>
                        <a:t>33</a:t>
                      </a:r>
                      <a:r>
                        <a:rPr kumimoji="0" lang="en-US" altLang="zh-CN" sz="2000" b="0" i="0" u="none" strike="noStrike" cap="none" normalizeH="0" baseline="0" dirty="0" smtClean="0">
                          <a:ln>
                            <a:noFill/>
                          </a:ln>
                          <a:solidFill>
                            <a:srgbClr val="FF0000"/>
                          </a:solidFill>
                          <a:effectLst/>
                          <a:latin typeface="+mj-lt"/>
                          <a:ea typeface="宋体" pitchFamily="2" charset="-122"/>
                        </a:rPr>
                        <a:t>cm</a:t>
                      </a:r>
                      <a:r>
                        <a:rPr kumimoji="0" lang="en-US" altLang="zh-CN" sz="2000" b="0" i="0" u="none" strike="noStrike" cap="none" normalizeH="0" baseline="30000" dirty="0" smtClean="0">
                          <a:ln>
                            <a:noFill/>
                          </a:ln>
                          <a:solidFill>
                            <a:srgbClr val="FF0000"/>
                          </a:solidFill>
                          <a:effectLst/>
                          <a:latin typeface="+mj-lt"/>
                          <a:ea typeface="宋体" pitchFamily="2" charset="-122"/>
                        </a:rPr>
                        <a:t>-2</a:t>
                      </a:r>
                      <a:r>
                        <a:rPr kumimoji="0" lang="en-US" altLang="zh-CN" sz="2000" b="0" i="0" u="none" strike="noStrike" cap="none" normalizeH="0" baseline="0" dirty="0" smtClean="0">
                          <a:ln>
                            <a:noFill/>
                          </a:ln>
                          <a:solidFill>
                            <a:srgbClr val="FF0000"/>
                          </a:solidFill>
                          <a:effectLst/>
                          <a:latin typeface="+mj-lt"/>
                          <a:ea typeface="宋体" pitchFamily="2" charset="-122"/>
                        </a:rPr>
                        <a:t>s</a:t>
                      </a:r>
                      <a:r>
                        <a:rPr kumimoji="0" lang="en-US" altLang="zh-CN" sz="2000" b="0" i="0" u="none" strike="noStrike" cap="none" normalizeH="0" baseline="30000" dirty="0" smtClean="0">
                          <a:ln>
                            <a:noFill/>
                          </a:ln>
                          <a:solidFill>
                            <a:srgbClr val="FF0000"/>
                          </a:solidFill>
                          <a:effectLst/>
                          <a:latin typeface="+mj-lt"/>
                          <a:ea typeface="宋体" pitchFamily="2" charset="-122"/>
                        </a:rPr>
                        <a:t>-1</a:t>
                      </a:r>
                      <a:r>
                        <a:rPr kumimoji="0" lang="en-US" altLang="zh-CN" sz="2000" b="0" i="0" u="none" strike="noStrike" cap="none" normalizeH="0" baseline="0" dirty="0" smtClean="0">
                          <a:ln>
                            <a:noFill/>
                          </a:ln>
                          <a:solidFill>
                            <a:srgbClr val="FF0000"/>
                          </a:solidFill>
                          <a:effectLst/>
                          <a:latin typeface="+mj-lt"/>
                          <a:ea typeface="宋体" pitchFamily="2" charset="-122"/>
                        </a:rPr>
                        <a:t>(10fb</a:t>
                      </a:r>
                      <a:r>
                        <a:rPr kumimoji="0" lang="en-US" altLang="zh-CN" sz="2000" b="0" i="0" u="none" strike="noStrike" cap="none" normalizeH="0" baseline="30000" dirty="0" smtClean="0">
                          <a:ln>
                            <a:noFill/>
                          </a:ln>
                          <a:solidFill>
                            <a:srgbClr val="FF0000"/>
                          </a:solidFill>
                          <a:effectLst/>
                          <a:latin typeface="+mj-lt"/>
                          <a:ea typeface="宋体" pitchFamily="2" charset="-122"/>
                        </a:rPr>
                        <a:t>-1</a:t>
                      </a:r>
                      <a:r>
                        <a:rPr kumimoji="0" lang="en-US" altLang="zh-CN" sz="2000" b="0" i="0" u="none" strike="noStrike" cap="none" normalizeH="0" baseline="0" dirty="0" smtClean="0">
                          <a:ln>
                            <a:noFill/>
                          </a:ln>
                          <a:solidFill>
                            <a:srgbClr val="FF0000"/>
                          </a:solidFill>
                          <a:effectLst/>
                          <a:latin typeface="+mj-lt"/>
                          <a:ea typeface="宋体" pitchFamily="2" charset="-122"/>
                        </a:rPr>
                        <a:t>)</a:t>
                      </a:r>
                    </a:p>
                  </a:txBody>
                  <a:tcPr marL="91441" marR="91441" marT="45736" marB="45736" horzOverflow="overflow">
                    <a:lnL>
                      <a:noFill/>
                    </a:lnL>
                    <a:lnR>
                      <a:noFill/>
                    </a:lnR>
                    <a:lnT>
                      <a:noFill/>
                    </a:lnT>
                    <a:lnB>
                      <a:noFill/>
                    </a:lnB>
                    <a:lnTlToBr>
                      <a:noFill/>
                    </a:lnTlToBr>
                    <a:lnBlToTr>
                      <a:noFill/>
                    </a:lnBlToTr>
                    <a:solidFill>
                      <a:schemeClr val="accent2">
                        <a:lumMod val="20000"/>
                        <a:lumOff val="80000"/>
                        <a:alpha val="38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HIEPA</a:t>
                      </a:r>
                      <a:r>
                        <a:rPr kumimoji="0" lang="en-US" altLang="zh-CN" sz="2400" b="0" i="0" u="none" strike="noStrike" cap="none" normalizeH="0" baseline="0" dirty="0" smtClean="0">
                          <a:ln>
                            <a:noFill/>
                          </a:ln>
                          <a:solidFill>
                            <a:schemeClr val="tx1"/>
                          </a:solidFill>
                          <a:effectLst/>
                          <a:latin typeface="+mj-lt"/>
                          <a:ea typeface="宋体" pitchFamily="2" charset="-122"/>
                        </a:rPr>
                        <a:t>/year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cap="none" normalizeH="0" baseline="0" dirty="0" smtClean="0">
                          <a:ln>
                            <a:noFill/>
                          </a:ln>
                          <a:solidFill>
                            <a:srgbClr val="FF0000"/>
                          </a:solidFill>
                          <a:effectLst/>
                          <a:latin typeface="+mj-lt"/>
                          <a:ea typeface="宋体" pitchFamily="2" charset="-122"/>
                        </a:rPr>
                        <a:t>10</a:t>
                      </a:r>
                      <a:r>
                        <a:rPr kumimoji="0" lang="en-US" altLang="zh-CN" sz="2000" b="0" i="0" u="none" strike="noStrike" cap="none" normalizeH="0" baseline="30000" dirty="0" smtClean="0">
                          <a:ln>
                            <a:noFill/>
                          </a:ln>
                          <a:solidFill>
                            <a:srgbClr val="FF0000"/>
                          </a:solidFill>
                          <a:effectLst/>
                          <a:latin typeface="+mj-lt"/>
                          <a:ea typeface="宋体" pitchFamily="2" charset="-122"/>
                        </a:rPr>
                        <a:t>35</a:t>
                      </a:r>
                      <a:r>
                        <a:rPr kumimoji="0" lang="en-US" altLang="zh-CN" sz="2000" b="0" i="0" u="none" strike="noStrike" cap="none" normalizeH="0" baseline="0" dirty="0" smtClean="0">
                          <a:ln>
                            <a:noFill/>
                          </a:ln>
                          <a:solidFill>
                            <a:srgbClr val="FF0000"/>
                          </a:solidFill>
                          <a:effectLst/>
                          <a:latin typeface="+mj-lt"/>
                          <a:ea typeface="宋体" pitchFamily="2" charset="-122"/>
                        </a:rPr>
                        <a:t>cm</a:t>
                      </a:r>
                      <a:r>
                        <a:rPr kumimoji="0" lang="en-US" altLang="zh-CN" sz="2000" b="0" i="0" u="none" strike="noStrike" cap="none" normalizeH="0" baseline="30000" dirty="0" smtClean="0">
                          <a:ln>
                            <a:noFill/>
                          </a:ln>
                          <a:solidFill>
                            <a:srgbClr val="FF0000"/>
                          </a:solidFill>
                          <a:effectLst/>
                          <a:latin typeface="+mj-lt"/>
                          <a:ea typeface="宋体" pitchFamily="2" charset="-122"/>
                        </a:rPr>
                        <a:t>-2</a:t>
                      </a:r>
                      <a:r>
                        <a:rPr kumimoji="0" lang="en-US" altLang="zh-CN" sz="2000" b="0" i="0" u="none" strike="noStrike" cap="none" normalizeH="0" baseline="0" dirty="0" smtClean="0">
                          <a:ln>
                            <a:noFill/>
                          </a:ln>
                          <a:solidFill>
                            <a:srgbClr val="FF0000"/>
                          </a:solidFill>
                          <a:effectLst/>
                          <a:latin typeface="+mj-lt"/>
                          <a:ea typeface="宋体" pitchFamily="2" charset="-122"/>
                        </a:rPr>
                        <a:t>s</a:t>
                      </a:r>
                      <a:r>
                        <a:rPr kumimoji="0" lang="en-US" altLang="zh-CN" sz="2000" b="0" i="0" u="none" strike="noStrike" cap="none" normalizeH="0" baseline="30000" dirty="0" smtClean="0">
                          <a:ln>
                            <a:noFill/>
                          </a:ln>
                          <a:solidFill>
                            <a:srgbClr val="FF0000"/>
                          </a:solidFill>
                          <a:effectLst/>
                          <a:latin typeface="+mj-lt"/>
                          <a:ea typeface="宋体" pitchFamily="2" charset="-122"/>
                        </a:rPr>
                        <a:t>-1 </a:t>
                      </a:r>
                      <a:r>
                        <a:rPr kumimoji="0" lang="en-US" altLang="zh-CN" sz="2000" b="0" i="0" u="none" strike="noStrike" cap="none" normalizeH="0" baseline="0" dirty="0" smtClean="0">
                          <a:ln>
                            <a:noFill/>
                          </a:ln>
                          <a:solidFill>
                            <a:srgbClr val="FF0000"/>
                          </a:solidFill>
                          <a:effectLst/>
                          <a:latin typeface="+mj-lt"/>
                          <a:ea typeface="宋体" pitchFamily="2" charset="-122"/>
                        </a:rPr>
                        <a:t>(1ab</a:t>
                      </a:r>
                      <a:r>
                        <a:rPr kumimoji="0" lang="en-US" altLang="zh-CN" sz="2000" b="0" i="0" u="none" strike="noStrike" cap="none" normalizeH="0" baseline="30000" dirty="0" smtClean="0">
                          <a:ln>
                            <a:noFill/>
                          </a:ln>
                          <a:solidFill>
                            <a:srgbClr val="FF0000"/>
                          </a:solidFill>
                          <a:effectLst/>
                          <a:latin typeface="+mj-lt"/>
                          <a:ea typeface="宋体" pitchFamily="2" charset="-122"/>
                        </a:rPr>
                        <a:t>-1</a:t>
                      </a:r>
                      <a:r>
                        <a:rPr kumimoji="0" lang="en-US" altLang="zh-CN" sz="2000" b="0" i="0" u="none" strike="noStrike" cap="none" normalizeH="0" baseline="0" dirty="0" smtClean="0">
                          <a:ln>
                            <a:noFill/>
                          </a:ln>
                          <a:solidFill>
                            <a:srgbClr val="FF0000"/>
                          </a:solidFill>
                          <a:effectLst/>
                          <a:latin typeface="+mj-lt"/>
                          <a:ea typeface="宋体" pitchFamily="2" charset="-122"/>
                        </a:rPr>
                        <a:t>)</a:t>
                      </a:r>
                    </a:p>
                  </a:txBody>
                  <a:tcPr marL="91441" marR="91441" marT="45736" marB="45736" horzOverflow="overflow">
                    <a:lnL>
                      <a:noFill/>
                    </a:lnL>
                    <a:lnR>
                      <a:noFill/>
                    </a:lnR>
                    <a:lnT>
                      <a:noFill/>
                    </a:lnT>
                    <a:lnB>
                      <a:noFill/>
                    </a:lnB>
                    <a:lnTlToBr>
                      <a:noFill/>
                    </a:lnTlToBr>
                    <a:lnBlToTr>
                      <a:noFill/>
                    </a:lnBlToTr>
                    <a:solidFill>
                      <a:srgbClr val="E1A17C">
                        <a:alpha val="27058"/>
                      </a:srgbClr>
                    </a:solidFill>
                  </a:tcPr>
                </a:tc>
              </a:tr>
              <a:tr h="374638">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rPr>
                        <a:t>J/</a:t>
                      </a: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a:t>
                      </a:r>
                      <a:endParaRPr kumimoji="0" lang="en-US"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mj-lt"/>
                          <a:ea typeface="宋体" pitchFamily="2" charset="-122"/>
                          <a:sym typeface="Symbol" pitchFamily="18" charset="2"/>
                        </a:rPr>
                        <a:t></a:t>
                      </a:r>
                      <a:endParaRPr kumimoji="0" lang="en-US" altLang="zh-CN" sz="2400" b="0" i="0" u="none" strike="noStrike" cap="none" normalizeH="0" baseline="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a:t>
                      </a:r>
                      <a:endParaRPr kumimoji="0" lang="en-US"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1010</a:t>
                      </a:r>
                      <a:r>
                        <a:rPr kumimoji="0" lang="en-US" altLang="zh-CN" sz="2400" b="0" i="0" u="none" strike="noStrike" cap="none" normalizeH="0" baseline="30000" dirty="0" smtClean="0">
                          <a:ln>
                            <a:noFill/>
                          </a:ln>
                          <a:solidFill>
                            <a:schemeClr val="tx1"/>
                          </a:solidFill>
                          <a:effectLst/>
                          <a:latin typeface="+mj-lt"/>
                          <a:ea typeface="宋体" pitchFamily="2" charset="-122"/>
                          <a:sym typeface="Symbol" pitchFamily="18" charset="2"/>
                        </a:rPr>
                        <a:t>9</a:t>
                      </a:r>
                      <a:endParaRPr kumimoji="0" lang="en-US"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2">
                        <a:lumMod val="20000"/>
                        <a:lumOff val="80000"/>
                        <a:alpha val="38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1010</a:t>
                      </a:r>
                      <a:r>
                        <a:rPr kumimoji="0" lang="en-US" altLang="zh-CN" sz="2400" b="0" i="0" u="none" strike="noStrike" cap="none" normalizeH="0" baseline="30000" dirty="0" smtClean="0">
                          <a:ln>
                            <a:noFill/>
                          </a:ln>
                          <a:solidFill>
                            <a:schemeClr val="tx1"/>
                          </a:solidFill>
                          <a:effectLst/>
                          <a:latin typeface="+mj-lt"/>
                          <a:ea typeface="宋体" pitchFamily="2" charset="-122"/>
                          <a:sym typeface="Symbol" pitchFamily="18" charset="2"/>
                        </a:rPr>
                        <a:t>11</a:t>
                      </a:r>
                      <a:endParaRPr kumimoji="0" lang="en-US"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rgbClr val="E1A17C">
                        <a:alpha val="27058"/>
                      </a:srgbClr>
                    </a:solidFill>
                  </a:tcPr>
                </a:tc>
              </a:tr>
              <a:tr h="431587">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(2S)</a:t>
                      </a:r>
                      <a:endParaRPr kumimoji="0" lang="en-US"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rPr>
                        <a:t>54 pb</a:t>
                      </a:r>
                      <a:r>
                        <a:rPr kumimoji="0" lang="en-US" altLang="zh-CN" sz="2400" b="0" i="0" u="none" strike="noStrike" cap="none" normalizeH="0" baseline="30000" dirty="0" smtClean="0">
                          <a:ln>
                            <a:noFill/>
                          </a:ln>
                          <a:solidFill>
                            <a:schemeClr val="tx1"/>
                          </a:solidFill>
                          <a:effectLst/>
                          <a:latin typeface="+mj-lt"/>
                          <a:ea typeface="宋体" pitchFamily="2" charset="-122"/>
                        </a:rPr>
                        <a:t>-1</a:t>
                      </a: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mj-lt"/>
                          <a:ea typeface="宋体" pitchFamily="2" charset="-122"/>
                        </a:rPr>
                        <a:t>27</a:t>
                      </a:r>
                      <a:r>
                        <a:rPr kumimoji="0" lang="en-US" altLang="zh-CN" sz="2000" b="0" i="0" u="none" strike="noStrike" cap="none" normalizeH="0" baseline="0" dirty="0" smtClean="0">
                          <a:ln>
                            <a:noFill/>
                          </a:ln>
                          <a:solidFill>
                            <a:schemeClr val="tx1"/>
                          </a:solidFill>
                          <a:effectLst/>
                          <a:latin typeface="+mj-lt"/>
                          <a:ea typeface="宋体" pitchFamily="2" charset="-122"/>
                          <a:sym typeface="Symbol" pitchFamily="18" charset="2"/>
                        </a:rPr>
                        <a:t>10</a:t>
                      </a:r>
                      <a:r>
                        <a:rPr kumimoji="0" lang="en-US" altLang="zh-CN" sz="2000" b="0" i="0" u="none" strike="noStrike" cap="none" normalizeH="0" baseline="30000" dirty="0" smtClean="0">
                          <a:ln>
                            <a:noFill/>
                          </a:ln>
                          <a:solidFill>
                            <a:schemeClr val="tx1"/>
                          </a:solidFill>
                          <a:effectLst/>
                          <a:latin typeface="+mj-lt"/>
                          <a:ea typeface="宋体" pitchFamily="2" charset="-122"/>
                          <a:sym typeface="Symbol" pitchFamily="18" charset="2"/>
                        </a:rPr>
                        <a:t>6 </a:t>
                      </a:r>
                      <a:endParaRPr kumimoji="0" lang="en-US" altLang="zh-CN" sz="2000" b="0" i="0" u="none" strike="noStrike" cap="none" normalizeH="0" baseline="3000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310</a:t>
                      </a:r>
                      <a:r>
                        <a:rPr kumimoji="0" lang="en-US" altLang="zh-CN" sz="2400" b="0" i="0" u="none" strike="noStrike" cap="none" normalizeH="0" baseline="30000" dirty="0" smtClean="0">
                          <a:ln>
                            <a:noFill/>
                          </a:ln>
                          <a:solidFill>
                            <a:schemeClr val="tx1"/>
                          </a:solidFill>
                          <a:effectLst/>
                          <a:latin typeface="+mj-lt"/>
                          <a:ea typeface="宋体" pitchFamily="2" charset="-122"/>
                          <a:sym typeface="Symbol" pitchFamily="18" charset="2"/>
                        </a:rPr>
                        <a:t>9</a:t>
                      </a:r>
                      <a:endParaRPr kumimoji="0" lang="en-US"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2">
                        <a:lumMod val="20000"/>
                        <a:lumOff val="80000"/>
                        <a:alpha val="38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mn-ea"/>
                          <a:sym typeface="Symbol" pitchFamily="18" charset="2"/>
                        </a:rPr>
                        <a:t>310</a:t>
                      </a:r>
                      <a:r>
                        <a:rPr kumimoji="0" lang="en-US" altLang="zh-CN" sz="2400" b="0" i="0" u="none" strike="noStrike" cap="none" normalizeH="0" baseline="30000" dirty="0" smtClean="0">
                          <a:ln>
                            <a:noFill/>
                          </a:ln>
                          <a:solidFill>
                            <a:schemeClr val="tx1"/>
                          </a:solidFill>
                          <a:effectLst/>
                          <a:latin typeface="+mj-lt"/>
                          <a:ea typeface="+mn-ea"/>
                          <a:sym typeface="Symbol" pitchFamily="18" charset="2"/>
                        </a:rPr>
                        <a:t>11</a:t>
                      </a:r>
                      <a:endParaRPr kumimoji="0" lang="en-US" altLang="zh-CN" sz="2400" b="0" i="0" u="none" strike="noStrike" cap="none" normalizeH="0" baseline="0" dirty="0" smtClean="0">
                        <a:ln>
                          <a:noFill/>
                        </a:ln>
                        <a:solidFill>
                          <a:schemeClr val="tx1"/>
                        </a:solidFill>
                        <a:effectLst/>
                        <a:latin typeface="+mj-lt"/>
                        <a:ea typeface="+mn-ea"/>
                      </a:endParaRPr>
                    </a:p>
                  </a:txBody>
                  <a:tcPr marL="91441" marR="91441" marT="45736" marB="45736" horzOverflow="overflow">
                    <a:lnL>
                      <a:noFill/>
                    </a:lnL>
                    <a:lnR>
                      <a:noFill/>
                    </a:lnR>
                    <a:lnT>
                      <a:noFill/>
                    </a:lnT>
                    <a:lnB>
                      <a:noFill/>
                    </a:lnB>
                    <a:lnTlToBr>
                      <a:noFill/>
                    </a:lnTlToBr>
                    <a:lnBlToTr>
                      <a:noFill/>
                    </a:lnBlToTr>
                    <a:solidFill>
                      <a:srgbClr val="E1A17C">
                        <a:alpha val="27058"/>
                      </a:srgbClr>
                    </a:solidFill>
                  </a:tcPr>
                </a:tc>
              </a:tr>
              <a:tr h="374638">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(3770)</a:t>
                      </a:r>
                      <a:endParaRPr kumimoji="0" lang="en-US"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rPr>
                        <a:t>818 pb</a:t>
                      </a:r>
                      <a:r>
                        <a:rPr kumimoji="0" lang="en-US" altLang="zh-CN" sz="2400" b="0" i="0" u="none" strike="noStrike" cap="none" normalizeH="0" baseline="30000" dirty="0" smtClean="0">
                          <a:ln>
                            <a:noFill/>
                          </a:ln>
                          <a:solidFill>
                            <a:schemeClr val="tx1"/>
                          </a:solidFill>
                          <a:effectLst/>
                          <a:latin typeface="+mj-lt"/>
                          <a:ea typeface="宋体" pitchFamily="2" charset="-122"/>
                        </a:rPr>
                        <a:t>-1</a:t>
                      </a: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mj-lt"/>
                          <a:ea typeface="宋体" pitchFamily="2" charset="-122"/>
                          <a:sym typeface="Symbol" pitchFamily="18" charset="2"/>
                        </a:rPr>
                        <a:t>510</a:t>
                      </a:r>
                      <a:r>
                        <a:rPr kumimoji="0" lang="en-US" altLang="zh-CN" sz="2000" b="0" i="0" u="none" strike="noStrike" cap="none" normalizeH="0" baseline="30000" dirty="0" smtClean="0">
                          <a:ln>
                            <a:noFill/>
                          </a:ln>
                          <a:solidFill>
                            <a:schemeClr val="tx1"/>
                          </a:solidFill>
                          <a:effectLst/>
                          <a:latin typeface="+mj-lt"/>
                          <a:ea typeface="宋体" pitchFamily="2" charset="-122"/>
                          <a:sym typeface="Symbol" pitchFamily="18" charset="2"/>
                        </a:rPr>
                        <a:t>6  </a:t>
                      </a:r>
                      <a:r>
                        <a:rPr kumimoji="0" lang="en-US" altLang="zh-CN" sz="2000" b="0" i="0" u="none" strike="noStrike" cap="none" normalizeH="0" baseline="0" dirty="0" smtClean="0">
                          <a:ln>
                            <a:noFill/>
                          </a:ln>
                          <a:solidFill>
                            <a:schemeClr val="tx1"/>
                          </a:solidFill>
                          <a:effectLst/>
                          <a:latin typeface="+mj-lt"/>
                          <a:ea typeface="宋体" pitchFamily="2" charset="-122"/>
                        </a:rPr>
                        <a:t>D-pair</a:t>
                      </a: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410</a:t>
                      </a:r>
                      <a:r>
                        <a:rPr kumimoji="0" lang="en-US" altLang="zh-CN" sz="2400" b="0" i="0" u="none" strike="noStrike" cap="none" normalizeH="0" baseline="30000" dirty="0" smtClean="0">
                          <a:ln>
                            <a:noFill/>
                          </a:ln>
                          <a:solidFill>
                            <a:schemeClr val="tx1"/>
                          </a:solidFill>
                          <a:effectLst/>
                          <a:latin typeface="+mj-lt"/>
                          <a:ea typeface="宋体" pitchFamily="2" charset="-122"/>
                          <a:sym typeface="Symbol" pitchFamily="18" charset="2"/>
                        </a:rPr>
                        <a:t>7 </a:t>
                      </a:r>
                      <a:endParaRPr kumimoji="0" lang="en-US"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2">
                        <a:lumMod val="20000"/>
                        <a:lumOff val="80000"/>
                        <a:alpha val="38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cap="none" normalizeH="0" baseline="0" dirty="0" smtClean="0">
                          <a:ln>
                            <a:noFill/>
                          </a:ln>
                          <a:solidFill>
                            <a:schemeClr val="tx1"/>
                          </a:solidFill>
                          <a:effectLst/>
                          <a:latin typeface="+mj-lt"/>
                          <a:ea typeface="+mn-ea"/>
                          <a:sym typeface="Symbol" pitchFamily="18" charset="2"/>
                        </a:rPr>
                        <a:t>410</a:t>
                      </a:r>
                      <a:r>
                        <a:rPr kumimoji="0" lang="en-US" altLang="zh-CN" sz="2400" b="0" i="0" u="none" strike="noStrike" cap="none" normalizeH="0" baseline="30000" dirty="0" smtClean="0">
                          <a:ln>
                            <a:noFill/>
                          </a:ln>
                          <a:solidFill>
                            <a:schemeClr val="tx1"/>
                          </a:solidFill>
                          <a:effectLst/>
                          <a:latin typeface="+mj-lt"/>
                          <a:ea typeface="+mn-ea"/>
                          <a:sym typeface="Symbol" pitchFamily="18" charset="2"/>
                        </a:rPr>
                        <a:t>9 </a:t>
                      </a:r>
                      <a:endParaRPr kumimoji="0" lang="en-US" altLang="zh-CN" sz="2400" b="0" i="0" u="none" strike="noStrike" cap="none" normalizeH="0" baseline="0" dirty="0" smtClean="0">
                        <a:ln>
                          <a:noFill/>
                        </a:ln>
                        <a:solidFill>
                          <a:schemeClr val="tx1"/>
                        </a:solidFill>
                        <a:effectLst/>
                        <a:latin typeface="+mj-lt"/>
                        <a:ea typeface="+mn-ea"/>
                      </a:endParaRPr>
                    </a:p>
                  </a:txBody>
                  <a:tcPr marL="91441" marR="91441" marT="45736" marB="45736" horzOverflow="overflow">
                    <a:lnL>
                      <a:noFill/>
                    </a:lnL>
                    <a:lnR>
                      <a:noFill/>
                    </a:lnR>
                    <a:lnT>
                      <a:noFill/>
                    </a:lnT>
                    <a:lnB>
                      <a:noFill/>
                    </a:lnB>
                    <a:lnTlToBr>
                      <a:noFill/>
                    </a:lnTlToBr>
                    <a:lnBlToTr>
                      <a:noFill/>
                    </a:lnBlToTr>
                    <a:solidFill>
                      <a:srgbClr val="E1A17C">
                        <a:alpha val="27058"/>
                      </a:srgbClr>
                    </a:solidFill>
                  </a:tcPr>
                </a:tc>
              </a:tr>
              <a:tr h="374638">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rPr>
                        <a:t>4.17 GeV</a:t>
                      </a: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rPr>
                        <a:t>586 pb</a:t>
                      </a:r>
                      <a:r>
                        <a:rPr kumimoji="0" lang="en-US" altLang="zh-CN" sz="2400" b="0" i="0" u="none" strike="noStrike" cap="none" normalizeH="0" baseline="30000" dirty="0" smtClean="0">
                          <a:ln>
                            <a:noFill/>
                          </a:ln>
                          <a:solidFill>
                            <a:schemeClr val="tx1"/>
                          </a:solidFill>
                          <a:effectLst/>
                          <a:latin typeface="+mj-lt"/>
                          <a:ea typeface="宋体" pitchFamily="2" charset="-122"/>
                        </a:rPr>
                        <a:t>-1</a:t>
                      </a: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mj-lt"/>
                          <a:ea typeface="宋体" pitchFamily="2" charset="-122"/>
                          <a:sym typeface="Symbol" pitchFamily="18" charset="2"/>
                        </a:rPr>
                        <a:t>710</a:t>
                      </a:r>
                      <a:r>
                        <a:rPr kumimoji="0" lang="en-US" altLang="zh-CN" sz="2000" b="0" i="0" u="none" strike="noStrike" cap="none" normalizeH="0" baseline="30000" dirty="0" smtClean="0">
                          <a:ln>
                            <a:noFill/>
                          </a:ln>
                          <a:solidFill>
                            <a:schemeClr val="tx1"/>
                          </a:solidFill>
                          <a:effectLst/>
                          <a:latin typeface="+mj-lt"/>
                          <a:ea typeface="宋体" pitchFamily="2" charset="-122"/>
                          <a:sym typeface="Symbol" pitchFamily="18" charset="2"/>
                        </a:rPr>
                        <a:t>5  </a:t>
                      </a:r>
                      <a:r>
                        <a:rPr kumimoji="0" lang="en-US" altLang="zh-CN" sz="2000" b="0" i="0" u="none" strike="noStrike" cap="none" normalizeH="0" baseline="0" dirty="0" smtClean="0">
                          <a:ln>
                            <a:noFill/>
                          </a:ln>
                          <a:solidFill>
                            <a:schemeClr val="tx1"/>
                          </a:solidFill>
                          <a:effectLst/>
                          <a:latin typeface="+mj-lt"/>
                          <a:ea typeface="宋体" pitchFamily="2" charset="-122"/>
                        </a:rPr>
                        <a:t>D</a:t>
                      </a:r>
                      <a:r>
                        <a:rPr kumimoji="0" lang="en-US" altLang="zh-CN" sz="2000" b="0" i="0" u="none" strike="noStrike" cap="none" normalizeH="0" baseline="-25000" dirty="0" smtClean="0">
                          <a:ln>
                            <a:noFill/>
                          </a:ln>
                          <a:solidFill>
                            <a:schemeClr val="tx1"/>
                          </a:solidFill>
                          <a:effectLst/>
                          <a:latin typeface="+mj-lt"/>
                          <a:ea typeface="宋体" pitchFamily="2" charset="-122"/>
                        </a:rPr>
                        <a:t>s</a:t>
                      </a:r>
                      <a:r>
                        <a:rPr kumimoji="0" lang="en-US" altLang="zh-CN" sz="2000" b="0" i="0" u="none" strike="noStrike" cap="none" normalizeH="0" baseline="0" dirty="0" smtClean="0">
                          <a:ln>
                            <a:noFill/>
                          </a:ln>
                          <a:solidFill>
                            <a:schemeClr val="tx1"/>
                          </a:solidFill>
                          <a:effectLst/>
                          <a:latin typeface="+mj-lt"/>
                          <a:ea typeface="宋体" pitchFamily="2" charset="-122"/>
                        </a:rPr>
                        <a:t>-pair</a:t>
                      </a: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110</a:t>
                      </a:r>
                      <a:r>
                        <a:rPr kumimoji="0" lang="en-US" altLang="zh-CN" sz="2400" b="0" i="0" u="none" strike="noStrike" cap="none" normalizeH="0" baseline="30000" dirty="0" smtClean="0">
                          <a:ln>
                            <a:noFill/>
                          </a:ln>
                          <a:solidFill>
                            <a:schemeClr val="tx1"/>
                          </a:solidFill>
                          <a:effectLst/>
                          <a:latin typeface="+mj-lt"/>
                          <a:ea typeface="宋体" pitchFamily="2" charset="-122"/>
                          <a:sym typeface="Symbol" pitchFamily="18" charset="2"/>
                        </a:rPr>
                        <a:t>6 </a:t>
                      </a:r>
                      <a:endParaRPr kumimoji="0" lang="en-US"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2">
                        <a:lumMod val="20000"/>
                        <a:lumOff val="80000"/>
                        <a:alpha val="38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mn-ea"/>
                          <a:sym typeface="Symbol" pitchFamily="18" charset="2"/>
                        </a:rPr>
                        <a:t>110</a:t>
                      </a:r>
                      <a:r>
                        <a:rPr kumimoji="0" lang="en-US" altLang="zh-CN" sz="2400" b="0" i="0" u="none" strike="noStrike" cap="none" normalizeH="0" baseline="30000" dirty="0" smtClean="0">
                          <a:ln>
                            <a:noFill/>
                          </a:ln>
                          <a:solidFill>
                            <a:schemeClr val="tx1"/>
                          </a:solidFill>
                          <a:effectLst/>
                          <a:latin typeface="+mj-lt"/>
                          <a:ea typeface="+mn-ea"/>
                          <a:sym typeface="Symbol" pitchFamily="18" charset="2"/>
                        </a:rPr>
                        <a:t>8 </a:t>
                      </a:r>
                      <a:endParaRPr kumimoji="0" lang="en-US" altLang="zh-CN" sz="2400" b="0" i="0" u="none" strike="noStrike" cap="none" normalizeH="0" baseline="0" dirty="0" smtClean="0">
                        <a:ln>
                          <a:noFill/>
                        </a:ln>
                        <a:solidFill>
                          <a:schemeClr val="tx1"/>
                        </a:solidFill>
                        <a:effectLst/>
                        <a:latin typeface="+mj-lt"/>
                        <a:ea typeface="+mn-ea"/>
                      </a:endParaRPr>
                    </a:p>
                  </a:txBody>
                  <a:tcPr marL="91441" marR="91441" marT="45736" marB="45736" horzOverflow="overflow">
                    <a:lnL>
                      <a:noFill/>
                    </a:lnL>
                    <a:lnR>
                      <a:noFill/>
                    </a:lnR>
                    <a:lnT>
                      <a:noFill/>
                    </a:lnT>
                    <a:lnB>
                      <a:noFill/>
                    </a:lnB>
                    <a:lnTlToBr>
                      <a:noFill/>
                    </a:lnTlToBr>
                    <a:lnBlToTr>
                      <a:noFill/>
                    </a:lnBlToTr>
                    <a:solidFill>
                      <a:srgbClr val="E1A17C">
                        <a:alpha val="27058"/>
                      </a:srgbClr>
                    </a:solidFill>
                  </a:tcPr>
                </a:tc>
              </a:tr>
              <a:tr h="374638">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a:t>
                      </a:r>
                      <a:r>
                        <a:rPr kumimoji="0" lang="en-US" altLang="zh-CN" sz="2400" b="0" i="0" u="none" strike="noStrike" cap="none" normalizeH="0" baseline="30000" dirty="0" smtClean="0">
                          <a:ln>
                            <a:noFill/>
                          </a:ln>
                          <a:solidFill>
                            <a:schemeClr val="tx1"/>
                          </a:solidFill>
                          <a:effectLst/>
                          <a:latin typeface="+mj-lt"/>
                          <a:ea typeface="宋体" pitchFamily="2" charset="-122"/>
                          <a:sym typeface="Symbol" pitchFamily="18" charset="2"/>
                        </a:rPr>
                        <a:t>+</a:t>
                      </a: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a:t>
                      </a:r>
                      <a:r>
                        <a:rPr kumimoji="0" lang="en-US" altLang="zh-CN" sz="2400" b="0" i="0" u="none" strike="noStrike" cap="none" normalizeH="0" baseline="30000" dirty="0" smtClean="0">
                          <a:ln>
                            <a:noFill/>
                          </a:ln>
                          <a:solidFill>
                            <a:schemeClr val="tx1"/>
                          </a:solidFill>
                          <a:effectLst/>
                          <a:latin typeface="+mj-lt"/>
                          <a:ea typeface="宋体" pitchFamily="2" charset="-122"/>
                          <a:sym typeface="Symbol" pitchFamily="18" charset="2"/>
                        </a:rPr>
                        <a:t> </a:t>
                      </a:r>
                      <a:r>
                        <a:rPr kumimoji="0" lang="en-US" altLang="zh-CN" sz="2000" b="0" i="0" u="none" strike="noStrike" cap="none" normalizeH="0" baseline="0" dirty="0" smtClean="0">
                          <a:ln>
                            <a:noFill/>
                          </a:ln>
                          <a:solidFill>
                            <a:schemeClr val="tx1"/>
                          </a:solidFill>
                          <a:effectLst/>
                          <a:latin typeface="+mj-lt"/>
                          <a:ea typeface="宋体" pitchFamily="2" charset="-122"/>
                          <a:sym typeface="Symbol" pitchFamily="18" charset="2"/>
                        </a:rPr>
                        <a:t>(4.25)</a:t>
                      </a:r>
                      <a:endParaRPr kumimoji="0" lang="en-US" altLang="zh-CN" sz="2000" b="0" i="0" u="none" strike="noStrike" cap="none" normalizeH="0" baseline="3000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2400" b="0" i="0" u="none" strike="noStrike" cap="none" normalizeH="0" baseline="3000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mj-lt"/>
                          <a:ea typeface="宋体" pitchFamily="2" charset="-122"/>
                        </a:rPr>
                        <a:t>4</a:t>
                      </a:r>
                      <a:r>
                        <a:rPr kumimoji="0" lang="en-US" altLang="zh-CN" sz="2000" b="0" i="0" u="none" strike="noStrike" cap="none" normalizeH="0" baseline="0" dirty="0" smtClean="0">
                          <a:ln>
                            <a:noFill/>
                          </a:ln>
                          <a:solidFill>
                            <a:schemeClr val="tx1"/>
                          </a:solidFill>
                          <a:effectLst/>
                          <a:latin typeface="+mj-lt"/>
                          <a:ea typeface="宋体" pitchFamily="2" charset="-122"/>
                          <a:sym typeface="Symbol" pitchFamily="18" charset="2"/>
                        </a:rPr>
                        <a:t>10</a:t>
                      </a:r>
                      <a:r>
                        <a:rPr kumimoji="0" lang="en-US" altLang="zh-CN" sz="2000" b="0" i="0" u="none" strike="noStrike" cap="none" normalizeH="0" baseline="30000" dirty="0" smtClean="0">
                          <a:ln>
                            <a:noFill/>
                          </a:ln>
                          <a:solidFill>
                            <a:schemeClr val="tx1"/>
                          </a:solidFill>
                          <a:effectLst/>
                          <a:latin typeface="+mj-lt"/>
                          <a:ea typeface="宋体" pitchFamily="2" charset="-122"/>
                          <a:sym typeface="Symbol" pitchFamily="18" charset="2"/>
                        </a:rPr>
                        <a:t>6 </a:t>
                      </a:r>
                      <a:endParaRPr kumimoji="0" lang="en-US" altLang="zh-CN" sz="20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310</a:t>
                      </a:r>
                      <a:r>
                        <a:rPr kumimoji="0" lang="en-US" altLang="zh-CN" sz="2400" b="0" i="0" u="none" strike="noStrike" cap="none" normalizeH="0" baseline="30000" dirty="0" smtClean="0">
                          <a:ln>
                            <a:noFill/>
                          </a:ln>
                          <a:solidFill>
                            <a:schemeClr val="tx1"/>
                          </a:solidFill>
                          <a:effectLst/>
                          <a:latin typeface="+mj-lt"/>
                          <a:ea typeface="宋体" pitchFamily="2" charset="-122"/>
                          <a:sym typeface="Symbol" pitchFamily="18" charset="2"/>
                        </a:rPr>
                        <a:t>7 </a:t>
                      </a:r>
                      <a:endParaRPr kumimoji="0" lang="en-US"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2">
                        <a:lumMod val="20000"/>
                        <a:lumOff val="80000"/>
                        <a:alpha val="38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cap="none" normalizeH="0" baseline="0" dirty="0" smtClean="0">
                          <a:ln>
                            <a:noFill/>
                          </a:ln>
                          <a:solidFill>
                            <a:schemeClr val="tx1"/>
                          </a:solidFill>
                          <a:effectLst/>
                          <a:latin typeface="+mj-lt"/>
                          <a:ea typeface="宋体" pitchFamily="2" charset="-122"/>
                        </a:rPr>
                        <a:t>3</a:t>
                      </a: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10</a:t>
                      </a:r>
                      <a:r>
                        <a:rPr kumimoji="0" lang="en-US" altLang="zh-CN" sz="2400" b="0" i="0" u="none" strike="noStrike" cap="none" normalizeH="0" baseline="30000" dirty="0" smtClean="0">
                          <a:ln>
                            <a:noFill/>
                          </a:ln>
                          <a:solidFill>
                            <a:schemeClr val="tx1"/>
                          </a:solidFill>
                          <a:effectLst/>
                          <a:latin typeface="+mj-lt"/>
                          <a:ea typeface="宋体" pitchFamily="2" charset="-122"/>
                          <a:sym typeface="Symbol" pitchFamily="18" charset="2"/>
                        </a:rPr>
                        <a:t>9 </a:t>
                      </a:r>
                      <a:endParaRPr kumimoji="0" lang="en-US"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rgbClr val="E1A17C">
                        <a:alpha val="27058"/>
                      </a:srgbClr>
                    </a:solidFill>
                  </a:tcPr>
                </a:tc>
              </a:tr>
            </a:tbl>
          </a:graphicData>
        </a:graphic>
      </p:graphicFrame>
      <p:sp>
        <p:nvSpPr>
          <p:cNvPr id="15" name="圆角矩形标注 14"/>
          <p:cNvSpPr/>
          <p:nvPr/>
        </p:nvSpPr>
        <p:spPr>
          <a:xfrm>
            <a:off x="145523" y="1149651"/>
            <a:ext cx="1891974" cy="387068"/>
          </a:xfrm>
          <a:prstGeom prst="wedgeRoundRectCallout">
            <a:avLst>
              <a:gd name="adj1" fmla="val 49076"/>
              <a:gd name="adj2" fmla="val 99354"/>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0000FF"/>
                </a:solidFill>
              </a:rPr>
              <a:t>Luminosity </a:t>
            </a:r>
            <a:endParaRPr lang="zh-CN" altLang="en-US" sz="2400" b="1" dirty="0">
              <a:solidFill>
                <a:srgbClr val="0000FF"/>
              </a:solidFill>
            </a:endParaRPr>
          </a:p>
        </p:txBody>
      </p:sp>
      <p:sp>
        <p:nvSpPr>
          <p:cNvPr id="17" name="圆角矩形标注 16"/>
          <p:cNvSpPr/>
          <p:nvPr/>
        </p:nvSpPr>
        <p:spPr>
          <a:xfrm>
            <a:off x="2116704" y="1141026"/>
            <a:ext cx="2043944" cy="400966"/>
          </a:xfrm>
          <a:prstGeom prst="wedgeRoundRectCallout">
            <a:avLst>
              <a:gd name="adj1" fmla="val 28603"/>
              <a:gd name="adj2" fmla="val 96278"/>
              <a:gd name="adj3" fmla="val 16667"/>
            </a:avLst>
          </a:prstGeom>
          <a:solidFill>
            <a:srgbClr val="FFFF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0000FF"/>
                </a:solidFill>
              </a:rPr>
              <a:t>Seconds/days </a:t>
            </a:r>
            <a:endParaRPr lang="zh-CN" altLang="en-US" sz="2400" b="1" dirty="0">
              <a:solidFill>
                <a:srgbClr val="0000FF"/>
              </a:solidFill>
            </a:endParaRPr>
          </a:p>
        </p:txBody>
      </p:sp>
      <p:sp>
        <p:nvSpPr>
          <p:cNvPr id="18" name="圆角矩形标注 17"/>
          <p:cNvSpPr/>
          <p:nvPr/>
        </p:nvSpPr>
        <p:spPr>
          <a:xfrm>
            <a:off x="4206951" y="1153925"/>
            <a:ext cx="2652496" cy="379620"/>
          </a:xfrm>
          <a:prstGeom prst="wedgeRoundRectCallout">
            <a:avLst>
              <a:gd name="adj1" fmla="val -13212"/>
              <a:gd name="adj2" fmla="val 88736"/>
              <a:gd name="adj3" fmla="val 16667"/>
            </a:avLst>
          </a:prstGeom>
          <a:solidFill>
            <a:srgbClr val="FFFF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0000FF"/>
                </a:solidFill>
              </a:rPr>
              <a:t>Running time/year </a:t>
            </a:r>
            <a:endParaRPr lang="zh-CN" altLang="en-US" sz="2400" b="1" dirty="0">
              <a:solidFill>
                <a:srgbClr val="0000FF"/>
              </a:solidFill>
            </a:endParaRPr>
          </a:p>
        </p:txBody>
      </p:sp>
      <p:sp>
        <p:nvSpPr>
          <p:cNvPr id="19" name="圆角矩形标注 18"/>
          <p:cNvSpPr/>
          <p:nvPr/>
        </p:nvSpPr>
        <p:spPr>
          <a:xfrm>
            <a:off x="6964382" y="1150322"/>
            <a:ext cx="1462749" cy="368806"/>
          </a:xfrm>
          <a:prstGeom prst="wedgeRoundRectCallout">
            <a:avLst>
              <a:gd name="adj1" fmla="val -86603"/>
              <a:gd name="adj2" fmla="val 116581"/>
              <a:gd name="adj3" fmla="val 16667"/>
            </a:avLst>
          </a:prstGeom>
          <a:solidFill>
            <a:srgbClr val="FFFF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0000FF"/>
                </a:solidFill>
              </a:rPr>
              <a:t>Efficiency </a:t>
            </a:r>
            <a:endParaRPr lang="zh-CN" altLang="en-US" sz="2400" b="1" dirty="0">
              <a:solidFill>
                <a:srgbClr val="0000FF"/>
              </a:solidFill>
            </a:endParaRPr>
          </a:p>
        </p:txBody>
      </p:sp>
    </p:spTree>
    <p:extLst>
      <p:ext uri="{BB962C8B-B14F-4D97-AF65-F5344CB8AC3E}">
        <p14:creationId xmlns:p14="http://schemas.microsoft.com/office/powerpoint/2010/main" val="207696567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 y="79375"/>
            <a:ext cx="8997950" cy="792163"/>
          </a:xfrm>
        </p:spPr>
        <p:txBody>
          <a:bodyPr rtlCol="0">
            <a:normAutofit/>
          </a:bodyPr>
          <a:lstStyle/>
          <a:p>
            <a:pPr eaLnBrk="1" fontAlgn="auto" hangingPunct="1">
              <a:spcAft>
                <a:spcPts val="0"/>
              </a:spcAft>
              <a:defRPr/>
            </a:pPr>
            <a:r>
              <a:rPr lang="en-US" b="1" dirty="0" smtClean="0">
                <a:latin typeface="+mn-lt"/>
                <a:ea typeface="+mj-ea"/>
                <a:cs typeface="Comic Sans MS"/>
              </a:rPr>
              <a:t>Hadron – Ordinary </a:t>
            </a:r>
            <a:r>
              <a:rPr lang="en-US" b="1" dirty="0">
                <a:latin typeface="+mn-lt"/>
                <a:ea typeface="+mj-ea"/>
                <a:cs typeface="Comic Sans MS"/>
              </a:rPr>
              <a:t>M</a:t>
            </a:r>
            <a:r>
              <a:rPr lang="en-US" b="1" dirty="0" smtClean="0">
                <a:latin typeface="+mn-lt"/>
                <a:ea typeface="+mj-ea"/>
                <a:cs typeface="Comic Sans MS"/>
              </a:rPr>
              <a:t>atter</a:t>
            </a:r>
            <a:endParaRPr lang="en-US" b="1" dirty="0">
              <a:latin typeface="+mn-lt"/>
              <a:ea typeface="+mj-ea"/>
              <a:cs typeface="Comic Sans MS"/>
            </a:endParaRPr>
          </a:p>
        </p:txBody>
      </p:sp>
      <p:sp>
        <p:nvSpPr>
          <p:cNvPr id="6" name="Slide Number Placeholder 5"/>
          <p:cNvSpPr>
            <a:spLocks noGrp="1"/>
          </p:cNvSpPr>
          <p:nvPr>
            <p:ph type="sldNum" sz="quarter" idx="12"/>
          </p:nvPr>
        </p:nvSpPr>
        <p:spPr/>
        <p:txBody>
          <a:bodyPr/>
          <a:lstStyle/>
          <a:p>
            <a:pPr>
              <a:defRPr/>
            </a:pPr>
            <a:fld id="{CFFE27CC-6E25-954B-9B20-FA5258270CA2}" type="slidenum">
              <a:rPr lang="en-US"/>
              <a:pPr>
                <a:defRPr/>
              </a:pPr>
              <a:t>8</a:t>
            </a:fld>
            <a:endParaRPr lang="en-US"/>
          </a:p>
        </p:txBody>
      </p:sp>
      <p:sp>
        <p:nvSpPr>
          <p:cNvPr id="16387" name="Rectangle 6"/>
          <p:cNvSpPr>
            <a:spLocks noChangeArrowheads="1"/>
          </p:cNvSpPr>
          <p:nvPr/>
        </p:nvSpPr>
        <p:spPr bwMode="auto">
          <a:xfrm>
            <a:off x="749300" y="990600"/>
            <a:ext cx="7924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cs typeface="Comic Sans MS" charset="0"/>
              </a:rPr>
              <a:t>Hadron: Bound state of quarks that Hadrons held together by the strong force</a:t>
            </a:r>
          </a:p>
        </p:txBody>
      </p:sp>
      <p:grpSp>
        <p:nvGrpSpPr>
          <p:cNvPr id="16388" name="Group 22"/>
          <p:cNvGrpSpPr>
            <a:grpSpLocks/>
          </p:cNvGrpSpPr>
          <p:nvPr/>
        </p:nvGrpSpPr>
        <p:grpSpPr bwMode="auto">
          <a:xfrm>
            <a:off x="2754313" y="2668588"/>
            <a:ext cx="639762" cy="682625"/>
            <a:chOff x="2754191" y="2667801"/>
            <a:chExt cx="640080" cy="683418"/>
          </a:xfrm>
        </p:grpSpPr>
        <p:sp>
          <p:nvSpPr>
            <p:cNvPr id="16411" name="Oval 6"/>
            <p:cNvSpPr>
              <a:spLocks noChangeArrowheads="1"/>
            </p:cNvSpPr>
            <p:nvPr/>
          </p:nvSpPr>
          <p:spPr bwMode="auto">
            <a:xfrm flipV="1">
              <a:off x="2754191" y="2667801"/>
              <a:ext cx="640080" cy="683418"/>
            </a:xfrm>
            <a:prstGeom prst="ellipse">
              <a:avLst/>
            </a:pr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ea typeface="宋体" charset="0"/>
                <a:cs typeface="宋体" charset="0"/>
              </a:endParaRPr>
            </a:p>
          </p:txBody>
        </p:sp>
        <p:sp>
          <p:nvSpPr>
            <p:cNvPr id="16412" name="Oval 7"/>
            <p:cNvSpPr>
              <a:spLocks noChangeArrowheads="1"/>
            </p:cNvSpPr>
            <p:nvPr/>
          </p:nvSpPr>
          <p:spPr bwMode="auto">
            <a:xfrm flipV="1">
              <a:off x="2946215" y="3009510"/>
              <a:ext cx="256032" cy="273367"/>
            </a:xfrm>
            <a:prstGeom prst="ellipse">
              <a:avLst/>
            </a:prstGeom>
            <a:gradFill rotWithShape="0">
              <a:gsLst>
                <a:gs pos="0">
                  <a:schemeClr val="tx1"/>
                </a:gs>
                <a:gs pos="100000">
                  <a:srgbClr val="33CCFF"/>
                </a:gs>
              </a:gsLst>
              <a:path path="shape">
                <a:fillToRect l="50000" t="50000" r="50000" b="50000"/>
              </a:path>
            </a:gra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p>
              <a:endParaRPr lang="zh-CN" altLang="en-US">
                <a:ea typeface="宋体" charset="0"/>
                <a:cs typeface="宋体" charset="0"/>
              </a:endParaRPr>
            </a:p>
          </p:txBody>
        </p:sp>
        <p:sp>
          <p:nvSpPr>
            <p:cNvPr id="16413" name="Oval 8"/>
            <p:cNvSpPr>
              <a:spLocks noChangeArrowheads="1"/>
            </p:cNvSpPr>
            <p:nvPr/>
          </p:nvSpPr>
          <p:spPr bwMode="auto">
            <a:xfrm flipV="1">
              <a:off x="2946215" y="2701972"/>
              <a:ext cx="256032" cy="273367"/>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ea typeface="宋体" charset="0"/>
                <a:cs typeface="宋体" charset="0"/>
              </a:endParaRPr>
            </a:p>
          </p:txBody>
        </p:sp>
      </p:grpSp>
      <p:grpSp>
        <p:nvGrpSpPr>
          <p:cNvPr id="16389" name="Group 9"/>
          <p:cNvGrpSpPr>
            <a:grpSpLocks/>
          </p:cNvGrpSpPr>
          <p:nvPr/>
        </p:nvGrpSpPr>
        <p:grpSpPr bwMode="auto">
          <a:xfrm>
            <a:off x="5207000" y="2701925"/>
            <a:ext cx="679450" cy="685800"/>
            <a:chOff x="3696" y="3456"/>
            <a:chExt cx="480" cy="480"/>
          </a:xfrm>
        </p:grpSpPr>
        <p:sp>
          <p:nvSpPr>
            <p:cNvPr id="16407" name="Oval 10"/>
            <p:cNvSpPr>
              <a:spLocks noChangeArrowheads="1"/>
            </p:cNvSpPr>
            <p:nvPr/>
          </p:nvSpPr>
          <p:spPr bwMode="auto">
            <a:xfrm>
              <a:off x="3696" y="3456"/>
              <a:ext cx="480" cy="480"/>
            </a:xfrm>
            <a:prstGeom prst="ellipse">
              <a:avLst/>
            </a:pr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ea typeface="宋体" charset="0"/>
                <a:cs typeface="宋体" charset="0"/>
              </a:endParaRPr>
            </a:p>
          </p:txBody>
        </p:sp>
        <p:sp>
          <p:nvSpPr>
            <p:cNvPr id="16408" name="Oval 11"/>
            <p:cNvSpPr>
              <a:spLocks noChangeArrowheads="1"/>
            </p:cNvSpPr>
            <p:nvPr/>
          </p:nvSpPr>
          <p:spPr bwMode="auto">
            <a:xfrm>
              <a:off x="3936" y="3696"/>
              <a:ext cx="192" cy="192"/>
            </a:xfrm>
            <a:prstGeom prst="ellipse">
              <a:avLst/>
            </a:prstGeom>
            <a:gradFill rotWithShape="0">
              <a:gsLst>
                <a:gs pos="0">
                  <a:schemeClr val="tx1"/>
                </a:gs>
                <a:gs pos="100000">
                  <a:srgbClr val="FFFF00"/>
                </a:gs>
              </a:gsLst>
              <a:path path="shape">
                <a:fillToRect l="50000" t="50000" r="50000" b="50000"/>
              </a:path>
            </a:gradFill>
            <a:ln w="28575">
              <a:solidFill>
                <a:srgbClr val="FFFF00"/>
              </a:solidFill>
              <a:round/>
              <a:headEnd/>
              <a:tailEnd/>
            </a:ln>
          </p:spPr>
          <p:txBody>
            <a:bodyPr wrap="none" anchor="ctr"/>
            <a:lstStyle/>
            <a:p>
              <a:endParaRPr lang="zh-CN" altLang="en-US">
                <a:ea typeface="宋体" charset="0"/>
                <a:cs typeface="宋体" charset="0"/>
              </a:endParaRPr>
            </a:p>
          </p:txBody>
        </p:sp>
        <p:sp>
          <p:nvSpPr>
            <p:cNvPr id="16409" name="Oval 12"/>
            <p:cNvSpPr>
              <a:spLocks noChangeArrowheads="1"/>
            </p:cNvSpPr>
            <p:nvPr/>
          </p:nvSpPr>
          <p:spPr bwMode="auto">
            <a:xfrm>
              <a:off x="3732" y="3660"/>
              <a:ext cx="192" cy="192"/>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ea typeface="宋体" charset="0"/>
                <a:cs typeface="宋体" charset="0"/>
              </a:endParaRPr>
            </a:p>
          </p:txBody>
        </p:sp>
        <p:sp>
          <p:nvSpPr>
            <p:cNvPr id="16410" name="Oval 13"/>
            <p:cNvSpPr>
              <a:spLocks noChangeArrowheads="1"/>
            </p:cNvSpPr>
            <p:nvPr/>
          </p:nvSpPr>
          <p:spPr bwMode="auto">
            <a:xfrm>
              <a:off x="3840" y="3492"/>
              <a:ext cx="192" cy="192"/>
            </a:xfrm>
            <a:prstGeom prst="ellipse">
              <a:avLst/>
            </a:prstGeom>
            <a:gradFill rotWithShape="0">
              <a:gsLst>
                <a:gs pos="0">
                  <a:schemeClr val="tx1"/>
                </a:gs>
                <a:gs pos="100000">
                  <a:srgbClr val="33CCFF"/>
                </a:gs>
              </a:gsLst>
              <a:path path="shape">
                <a:fillToRect l="50000" t="50000" r="50000" b="50000"/>
              </a:path>
            </a:gra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p>
              <a:endParaRPr lang="zh-CN" altLang="en-US">
                <a:ea typeface="宋体" charset="0"/>
                <a:cs typeface="宋体" charset="0"/>
              </a:endParaRPr>
            </a:p>
          </p:txBody>
        </p:sp>
      </p:grpSp>
      <p:sp>
        <p:nvSpPr>
          <p:cNvPr id="16390" name="TextBox 16"/>
          <p:cNvSpPr txBox="1">
            <a:spLocks noChangeArrowheads="1"/>
          </p:cNvSpPr>
          <p:nvPr/>
        </p:nvSpPr>
        <p:spPr bwMode="auto">
          <a:xfrm>
            <a:off x="2590800" y="2133600"/>
            <a:ext cx="1062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a:cs typeface="Comic Sans MS" charset="0"/>
              </a:rPr>
              <a:t>Meson</a:t>
            </a:r>
          </a:p>
        </p:txBody>
      </p:sp>
      <p:sp>
        <p:nvSpPr>
          <p:cNvPr id="16391" name="TextBox 17"/>
          <p:cNvSpPr txBox="1">
            <a:spLocks noChangeArrowheads="1"/>
          </p:cNvSpPr>
          <p:nvPr/>
        </p:nvSpPr>
        <p:spPr bwMode="auto">
          <a:xfrm>
            <a:off x="4914900" y="2133600"/>
            <a:ext cx="1095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a:cs typeface="Comic Sans MS" charset="0"/>
              </a:rPr>
              <a:t>Baryon</a:t>
            </a:r>
          </a:p>
        </p:txBody>
      </p:sp>
      <p:grpSp>
        <p:nvGrpSpPr>
          <p:cNvPr id="16392" name="Group 21"/>
          <p:cNvGrpSpPr>
            <a:grpSpLocks/>
          </p:cNvGrpSpPr>
          <p:nvPr/>
        </p:nvGrpSpPr>
        <p:grpSpPr bwMode="auto">
          <a:xfrm>
            <a:off x="2630488" y="3938588"/>
            <a:ext cx="1055687" cy="989012"/>
            <a:chOff x="3463793" y="4510838"/>
            <a:chExt cx="1055632" cy="989581"/>
          </a:xfrm>
        </p:grpSpPr>
        <p:sp>
          <p:nvSpPr>
            <p:cNvPr id="3" name="Oval 2"/>
            <p:cNvSpPr/>
            <p:nvPr/>
          </p:nvSpPr>
          <p:spPr>
            <a:xfrm>
              <a:off x="3463793" y="4510838"/>
              <a:ext cx="1055632" cy="989581"/>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6403" name="Group 4"/>
            <p:cNvGrpSpPr>
              <a:grpSpLocks/>
            </p:cNvGrpSpPr>
            <p:nvPr/>
          </p:nvGrpSpPr>
          <p:grpSpPr bwMode="auto">
            <a:xfrm>
              <a:off x="3628736" y="4725248"/>
              <a:ext cx="709252" cy="618487"/>
              <a:chOff x="758736" y="4172732"/>
              <a:chExt cx="709252" cy="618487"/>
            </a:xfrm>
          </p:grpSpPr>
          <p:sp>
            <p:nvSpPr>
              <p:cNvPr id="4" name="Oval 3"/>
              <p:cNvSpPr/>
              <p:nvPr/>
            </p:nvSpPr>
            <p:spPr>
              <a:xfrm>
                <a:off x="758884" y="4172757"/>
                <a:ext cx="355581" cy="338333"/>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20" name="Oval 19"/>
              <p:cNvSpPr/>
              <p:nvPr/>
            </p:nvSpPr>
            <p:spPr>
              <a:xfrm>
                <a:off x="1114465" y="4172757"/>
                <a:ext cx="353994" cy="338333"/>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21" name="Oval 20"/>
              <p:cNvSpPr/>
              <p:nvPr/>
            </p:nvSpPr>
            <p:spPr>
              <a:xfrm>
                <a:off x="936675" y="4452318"/>
                <a:ext cx="353994" cy="33833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grpSp>
      <p:sp>
        <p:nvSpPr>
          <p:cNvPr id="16393" name="TextBox 23"/>
          <p:cNvSpPr txBox="1">
            <a:spLocks noChangeArrowheads="1"/>
          </p:cNvSpPr>
          <p:nvPr/>
        </p:nvSpPr>
        <p:spPr bwMode="auto">
          <a:xfrm>
            <a:off x="285750" y="4075113"/>
            <a:ext cx="2219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a:t>Proton: uud</a:t>
            </a:r>
          </a:p>
        </p:txBody>
      </p:sp>
      <p:grpSp>
        <p:nvGrpSpPr>
          <p:cNvPr id="16394" name="Group 24"/>
          <p:cNvGrpSpPr>
            <a:grpSpLocks/>
          </p:cNvGrpSpPr>
          <p:nvPr/>
        </p:nvGrpSpPr>
        <p:grpSpPr bwMode="auto">
          <a:xfrm>
            <a:off x="4908550" y="3859213"/>
            <a:ext cx="1055688" cy="990600"/>
            <a:chOff x="3463793" y="4510838"/>
            <a:chExt cx="1055632" cy="989581"/>
          </a:xfrm>
        </p:grpSpPr>
        <p:sp>
          <p:nvSpPr>
            <p:cNvPr id="26" name="Oval 25"/>
            <p:cNvSpPr/>
            <p:nvPr/>
          </p:nvSpPr>
          <p:spPr>
            <a:xfrm>
              <a:off x="3463793" y="4510838"/>
              <a:ext cx="1055632" cy="989581"/>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6398" name="Group 26"/>
            <p:cNvGrpSpPr>
              <a:grpSpLocks/>
            </p:cNvGrpSpPr>
            <p:nvPr/>
          </p:nvGrpSpPr>
          <p:grpSpPr bwMode="auto">
            <a:xfrm>
              <a:off x="3628736" y="4725248"/>
              <a:ext cx="709252" cy="618487"/>
              <a:chOff x="758736" y="4172732"/>
              <a:chExt cx="709252" cy="618487"/>
            </a:xfrm>
          </p:grpSpPr>
          <p:sp>
            <p:nvSpPr>
              <p:cNvPr id="28" name="Oval 27"/>
              <p:cNvSpPr/>
              <p:nvPr/>
            </p:nvSpPr>
            <p:spPr>
              <a:xfrm>
                <a:off x="758884" y="4172413"/>
                <a:ext cx="355581" cy="33779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29" name="Oval 28"/>
              <p:cNvSpPr/>
              <p:nvPr/>
            </p:nvSpPr>
            <p:spPr>
              <a:xfrm>
                <a:off x="1114465" y="4172413"/>
                <a:ext cx="353994" cy="33779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30" name="Oval 29"/>
              <p:cNvSpPr/>
              <p:nvPr/>
            </p:nvSpPr>
            <p:spPr>
              <a:xfrm>
                <a:off x="936674" y="4453112"/>
                <a:ext cx="353994" cy="337789"/>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grpSp>
      <p:sp>
        <p:nvSpPr>
          <p:cNvPr id="16395" name="TextBox 30"/>
          <p:cNvSpPr txBox="1">
            <a:spLocks noChangeArrowheads="1"/>
          </p:cNvSpPr>
          <p:nvPr/>
        </p:nvSpPr>
        <p:spPr bwMode="auto">
          <a:xfrm>
            <a:off x="6243638" y="4062413"/>
            <a:ext cx="2478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a:t>Neutron: udd</a:t>
            </a:r>
          </a:p>
        </p:txBody>
      </p:sp>
      <p:sp>
        <p:nvSpPr>
          <p:cNvPr id="16396" name="TextBox 18"/>
          <p:cNvSpPr txBox="1">
            <a:spLocks noChangeArrowheads="1"/>
          </p:cNvSpPr>
          <p:nvPr/>
        </p:nvSpPr>
        <p:spPr bwMode="auto">
          <a:xfrm>
            <a:off x="193675" y="5527675"/>
            <a:ext cx="8866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b="1">
                <a:solidFill>
                  <a:srgbClr val="FF0000"/>
                </a:solidFill>
              </a:rPr>
              <a:t>Is there any exotic hadron except for the ordinary matter? </a:t>
            </a:r>
          </a:p>
        </p:txBody>
      </p:sp>
    </p:spTree>
    <p:extLst>
      <p:ext uri="{BB962C8B-B14F-4D97-AF65-F5344CB8AC3E}">
        <p14:creationId xmlns:p14="http://schemas.microsoft.com/office/powerpoint/2010/main" val="32624671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7938" y="80963"/>
            <a:ext cx="9110662" cy="833437"/>
          </a:xfrm>
        </p:spPr>
        <p:txBody>
          <a:bodyPr/>
          <a:lstStyle/>
          <a:p>
            <a:pPr eaLnBrk="1" hangingPunct="1">
              <a:lnSpc>
                <a:spcPct val="80000"/>
              </a:lnSpc>
            </a:pPr>
            <a:r>
              <a:rPr lang="en-US" sz="3600" b="1" dirty="0">
                <a:latin typeface="Calibri" charset="0"/>
                <a:cs typeface="Comic Sans MS" charset="0"/>
              </a:rPr>
              <a:t>Exotic </a:t>
            </a:r>
            <a:r>
              <a:rPr lang="en-US" sz="3600" b="1" dirty="0" smtClean="0">
                <a:latin typeface="Calibri" charset="0"/>
                <a:cs typeface="Comic Sans MS" charset="0"/>
              </a:rPr>
              <a:t>Hadrons</a:t>
            </a:r>
            <a:r>
              <a:rPr lang="en-US" sz="3600" b="1" dirty="0">
                <a:latin typeface="Calibri" charset="0"/>
                <a:cs typeface="Comic Sans MS" charset="0"/>
              </a:rPr>
              <a:t/>
            </a:r>
            <a:br>
              <a:rPr lang="en-US" sz="3600" b="1" dirty="0">
                <a:latin typeface="Calibri" charset="0"/>
                <a:cs typeface="Comic Sans MS" charset="0"/>
              </a:rPr>
            </a:br>
            <a:r>
              <a:rPr lang="en-US" sz="2400" b="1" dirty="0">
                <a:solidFill>
                  <a:srgbClr val="0000FF"/>
                </a:solidFill>
                <a:latin typeface="Calibri" charset="0"/>
                <a:cs typeface="Comic Sans MS" charset="0"/>
              </a:rPr>
              <a:t>(possible combination of quark and glue)</a:t>
            </a:r>
          </a:p>
        </p:txBody>
      </p:sp>
      <p:graphicFrame>
        <p:nvGraphicFramePr>
          <p:cNvPr id="4" name="Table 3"/>
          <p:cNvGraphicFramePr>
            <a:graphicFrameLocks noGrp="1"/>
          </p:cNvGraphicFramePr>
          <p:nvPr/>
        </p:nvGraphicFramePr>
        <p:xfrm>
          <a:off x="342900" y="1047750"/>
          <a:ext cx="8574087" cy="5173664"/>
        </p:xfrm>
        <a:graphic>
          <a:graphicData uri="http://schemas.openxmlformats.org/drawingml/2006/table">
            <a:tbl>
              <a:tblPr firstRow="1" bandRow="1">
                <a:tableStyleId>{5C22544A-7EE6-4342-B048-85BDC9FD1C3A}</a:tableStyleId>
              </a:tblPr>
              <a:tblGrid>
                <a:gridCol w="2858029"/>
                <a:gridCol w="2858029"/>
                <a:gridCol w="2858029"/>
              </a:tblGrid>
              <a:tr h="2586832">
                <a:tc>
                  <a:txBody>
                    <a:bodyPr/>
                    <a:lstStyle/>
                    <a:p>
                      <a:r>
                        <a:rPr lang="en-US" sz="1800" dirty="0" err="1" smtClean="0"/>
                        <a:t>Pentaquar</a:t>
                      </a:r>
                      <a:endParaRPr lang="en-US" sz="1800" dirty="0"/>
                    </a:p>
                  </a:txBody>
                  <a:tcPr marL="91445" marR="91445" marT="45726" marB="4572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45" marR="91445" marT="45726" marB="4572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45" marR="91445" marT="45726" marB="4572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586832">
                <a:tc>
                  <a:txBody>
                    <a:bodyPr/>
                    <a:lstStyle/>
                    <a:p>
                      <a:endParaRPr lang="en-US" sz="1800" dirty="0"/>
                    </a:p>
                  </a:txBody>
                  <a:tcPr marL="91445" marR="91445" marT="45726" marB="4572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45" marR="91445" marT="45726" marB="4572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              </a:t>
                      </a:r>
                      <a:endParaRPr lang="en-US" sz="2400" dirty="0" smtClean="0">
                        <a:solidFill>
                          <a:srgbClr val="0000FF"/>
                        </a:solidFill>
                        <a:latin typeface="Comic Sans MS"/>
                        <a:cs typeface="Comic Sans MS"/>
                      </a:endParaRPr>
                    </a:p>
                  </a:txBody>
                  <a:tcPr marL="91445" marR="91445" marT="45726" marB="4572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2025" y="1516063"/>
            <a:ext cx="1438275"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6838" y="1500188"/>
            <a:ext cx="13239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7038" y="1455738"/>
            <a:ext cx="15398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00825" y="4248150"/>
            <a:ext cx="18796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58863" y="4005263"/>
            <a:ext cx="1528762"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796925" y="2814638"/>
            <a:ext cx="1773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b="1" smtClean="0">
                <a:latin typeface="+mj-lt"/>
                <a:cs typeface="Comic Sans MS" charset="0"/>
              </a:rPr>
              <a:t>S=+1 Baryon</a:t>
            </a:r>
          </a:p>
        </p:txBody>
      </p:sp>
      <p:sp>
        <p:nvSpPr>
          <p:cNvPr id="12" name="TextBox 11"/>
          <p:cNvSpPr txBox="1">
            <a:spLocks noChangeArrowheads="1"/>
          </p:cNvSpPr>
          <p:nvPr/>
        </p:nvSpPr>
        <p:spPr bwMode="auto">
          <a:xfrm>
            <a:off x="6221413" y="2693988"/>
            <a:ext cx="27781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200" b="1" smtClean="0">
                <a:latin typeface="+mj-lt"/>
                <a:cs typeface="Comic Sans MS" charset="0"/>
              </a:rPr>
              <a:t>Tightly bound </a:t>
            </a:r>
          </a:p>
          <a:p>
            <a:pPr eaLnBrk="1" hangingPunct="1">
              <a:defRPr/>
            </a:pPr>
            <a:r>
              <a:rPr lang="en-US" sz="2200" b="1" smtClean="0">
                <a:latin typeface="+mj-lt"/>
                <a:cs typeface="Comic Sans MS" charset="0"/>
              </a:rPr>
              <a:t>diquark-diantiquark</a:t>
            </a:r>
          </a:p>
        </p:txBody>
      </p:sp>
      <p:sp>
        <p:nvSpPr>
          <p:cNvPr id="13" name="TextBox 12"/>
          <p:cNvSpPr txBox="1">
            <a:spLocks noChangeArrowheads="1"/>
          </p:cNvSpPr>
          <p:nvPr/>
        </p:nvSpPr>
        <p:spPr bwMode="auto">
          <a:xfrm>
            <a:off x="3455988" y="2787650"/>
            <a:ext cx="23145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b="1" smtClean="0">
                <a:latin typeface="+mj-lt"/>
                <a:cs typeface="Comic Sans MS" charset="0"/>
              </a:rPr>
              <a:t>Tightly bound 6-quark state</a:t>
            </a:r>
          </a:p>
        </p:txBody>
      </p:sp>
      <p:sp>
        <p:nvSpPr>
          <p:cNvPr id="14" name="TextBox 13"/>
          <p:cNvSpPr txBox="1">
            <a:spLocks noChangeArrowheads="1"/>
          </p:cNvSpPr>
          <p:nvPr/>
        </p:nvSpPr>
        <p:spPr bwMode="auto">
          <a:xfrm>
            <a:off x="381000" y="5418138"/>
            <a:ext cx="2689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b="1" smtClean="0">
                <a:latin typeface="+mj-lt"/>
                <a:cs typeface="Comic Sans MS" charset="0"/>
              </a:rPr>
              <a:t>Loosely bound meson-antimeson</a:t>
            </a:r>
          </a:p>
        </p:txBody>
      </p:sp>
      <p:sp>
        <p:nvSpPr>
          <p:cNvPr id="15" name="TextBox 14"/>
          <p:cNvSpPr txBox="1">
            <a:spLocks noChangeArrowheads="1"/>
          </p:cNvSpPr>
          <p:nvPr/>
        </p:nvSpPr>
        <p:spPr bwMode="auto">
          <a:xfrm>
            <a:off x="3276600" y="5418138"/>
            <a:ext cx="27432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200" b="1" smtClean="0">
                <a:latin typeface="+mj-lt"/>
                <a:cs typeface="Comic Sans MS" charset="0"/>
              </a:rPr>
              <a:t>Color-single multi-glue bound state </a:t>
            </a:r>
          </a:p>
        </p:txBody>
      </p:sp>
      <p:sp>
        <p:nvSpPr>
          <p:cNvPr id="16" name="TextBox 15"/>
          <p:cNvSpPr txBox="1">
            <a:spLocks noChangeArrowheads="1"/>
          </p:cNvSpPr>
          <p:nvPr/>
        </p:nvSpPr>
        <p:spPr bwMode="auto">
          <a:xfrm>
            <a:off x="6600825" y="5435600"/>
            <a:ext cx="2022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b="1" smtClean="0">
                <a:latin typeface="+mj-lt"/>
                <a:cs typeface="Comic Sans MS" charset="0"/>
              </a:rPr>
              <a:t>qq glue hybrid</a:t>
            </a:r>
          </a:p>
        </p:txBody>
      </p:sp>
      <p:sp>
        <p:nvSpPr>
          <p:cNvPr id="17" name="TextBox 16"/>
          <p:cNvSpPr txBox="1">
            <a:spLocks noChangeArrowheads="1"/>
          </p:cNvSpPr>
          <p:nvPr/>
        </p:nvSpPr>
        <p:spPr bwMode="auto">
          <a:xfrm>
            <a:off x="6777038" y="5218113"/>
            <a:ext cx="300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800" b="1" smtClean="0">
                <a:latin typeface="+mj-lt"/>
              </a:rPr>
              <a:t>_</a:t>
            </a:r>
          </a:p>
        </p:txBody>
      </p:sp>
      <p:sp>
        <p:nvSpPr>
          <p:cNvPr id="18" name="Rectangle 17"/>
          <p:cNvSpPr>
            <a:spLocks noChangeArrowheads="1"/>
          </p:cNvSpPr>
          <p:nvPr/>
        </p:nvSpPr>
        <p:spPr bwMode="auto">
          <a:xfrm>
            <a:off x="931863" y="1044575"/>
            <a:ext cx="1666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2400" b="1" dirty="0" err="1">
                <a:solidFill>
                  <a:srgbClr val="0000FF"/>
                </a:solidFill>
                <a:latin typeface="+mj-lt"/>
                <a:cs typeface="Comic Sans MS" charset="0"/>
              </a:rPr>
              <a:t>Pentaquark</a:t>
            </a:r>
            <a:endParaRPr lang="en-US" sz="2400" b="1" dirty="0">
              <a:solidFill>
                <a:srgbClr val="0000FF"/>
              </a:solidFill>
              <a:latin typeface="+mj-lt"/>
              <a:cs typeface="Comic Sans MS" charset="0"/>
            </a:endParaRPr>
          </a:p>
        </p:txBody>
      </p:sp>
      <p:sp>
        <p:nvSpPr>
          <p:cNvPr id="19" name="Rectangle 18"/>
          <p:cNvSpPr>
            <a:spLocks noChangeArrowheads="1"/>
          </p:cNvSpPr>
          <p:nvPr/>
        </p:nvSpPr>
        <p:spPr bwMode="auto">
          <a:xfrm>
            <a:off x="3762375" y="1022350"/>
            <a:ext cx="1624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2400" b="1">
                <a:solidFill>
                  <a:srgbClr val="0000FF"/>
                </a:solidFill>
                <a:latin typeface="+mj-lt"/>
                <a:cs typeface="Comic Sans MS" charset="0"/>
              </a:rPr>
              <a:t>H-diBaryon</a:t>
            </a:r>
          </a:p>
        </p:txBody>
      </p:sp>
      <p:sp>
        <p:nvSpPr>
          <p:cNvPr id="20" name="Rectangle 19"/>
          <p:cNvSpPr>
            <a:spLocks noChangeArrowheads="1"/>
          </p:cNvSpPr>
          <p:nvPr/>
        </p:nvSpPr>
        <p:spPr bwMode="auto">
          <a:xfrm>
            <a:off x="6583363" y="1035050"/>
            <a:ext cx="176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2400" b="1">
                <a:solidFill>
                  <a:srgbClr val="0000FF"/>
                </a:solidFill>
                <a:latin typeface="+mj-lt"/>
                <a:cs typeface="Comic Sans MS" charset="0"/>
              </a:rPr>
              <a:t>Tentraquark </a:t>
            </a:r>
          </a:p>
        </p:txBody>
      </p:sp>
      <p:sp>
        <p:nvSpPr>
          <p:cNvPr id="21" name="Rectangle 20"/>
          <p:cNvSpPr>
            <a:spLocks noChangeArrowheads="1"/>
          </p:cNvSpPr>
          <p:nvPr/>
        </p:nvSpPr>
        <p:spPr bwMode="auto">
          <a:xfrm>
            <a:off x="671513" y="3621088"/>
            <a:ext cx="2301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2400" b="1">
                <a:solidFill>
                  <a:srgbClr val="0000FF"/>
                </a:solidFill>
                <a:latin typeface="+mj-lt"/>
                <a:cs typeface="Comic Sans MS" charset="0"/>
              </a:rPr>
              <a:t>Meson molecule</a:t>
            </a:r>
          </a:p>
        </p:txBody>
      </p:sp>
      <p:sp>
        <p:nvSpPr>
          <p:cNvPr id="22" name="TextBox 21"/>
          <p:cNvSpPr txBox="1">
            <a:spLocks noChangeArrowheads="1"/>
          </p:cNvSpPr>
          <p:nvPr/>
        </p:nvSpPr>
        <p:spPr bwMode="auto">
          <a:xfrm>
            <a:off x="3975100" y="3625850"/>
            <a:ext cx="124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b="1" smtClean="0">
                <a:solidFill>
                  <a:srgbClr val="0000FF"/>
                </a:solidFill>
                <a:latin typeface="+mj-lt"/>
                <a:cs typeface="Comic Sans MS" charset="0"/>
              </a:rPr>
              <a:t>Glueball</a:t>
            </a: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64000" y="4295775"/>
            <a:ext cx="10033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a:spLocks noChangeArrowheads="1"/>
          </p:cNvSpPr>
          <p:nvPr/>
        </p:nvSpPr>
        <p:spPr bwMode="auto">
          <a:xfrm>
            <a:off x="3775075" y="4887913"/>
            <a:ext cx="328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b="1" smtClean="0">
                <a:latin typeface="+mj-lt"/>
              </a:rPr>
              <a:t>g</a:t>
            </a:r>
          </a:p>
        </p:txBody>
      </p:sp>
      <p:sp>
        <p:nvSpPr>
          <p:cNvPr id="25" name="TextBox 24"/>
          <p:cNvSpPr txBox="1">
            <a:spLocks noChangeArrowheads="1"/>
          </p:cNvSpPr>
          <p:nvPr/>
        </p:nvSpPr>
        <p:spPr bwMode="auto">
          <a:xfrm>
            <a:off x="3773488" y="4206875"/>
            <a:ext cx="33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b="1" smtClean="0">
                <a:latin typeface="+mj-lt"/>
              </a:rPr>
              <a:t>g</a:t>
            </a:r>
          </a:p>
        </p:txBody>
      </p:sp>
      <p:sp>
        <p:nvSpPr>
          <p:cNvPr id="26" name="TextBox 25"/>
          <p:cNvSpPr txBox="1">
            <a:spLocks noChangeArrowheads="1"/>
          </p:cNvSpPr>
          <p:nvPr/>
        </p:nvSpPr>
        <p:spPr bwMode="auto">
          <a:xfrm>
            <a:off x="5094288" y="4500563"/>
            <a:ext cx="330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b="1" smtClean="0">
                <a:latin typeface="+mj-lt"/>
              </a:rPr>
              <a:t>g</a:t>
            </a:r>
          </a:p>
        </p:txBody>
      </p:sp>
      <p:sp>
        <p:nvSpPr>
          <p:cNvPr id="27" name="Slide Number Placeholder 26"/>
          <p:cNvSpPr>
            <a:spLocks noGrp="1"/>
          </p:cNvSpPr>
          <p:nvPr>
            <p:ph type="sldNum" sz="quarter" idx="12"/>
          </p:nvPr>
        </p:nvSpPr>
        <p:spPr/>
        <p:txBody>
          <a:bodyPr/>
          <a:lstStyle/>
          <a:p>
            <a:pPr>
              <a:defRPr/>
            </a:pPr>
            <a:fld id="{C15D6455-CC9A-A947-98EC-8E188E11FE9E}" type="slidenum">
              <a:rPr lang="en-US"/>
              <a:pPr>
                <a:defRPr/>
              </a:pPr>
              <a:t>9</a:t>
            </a:fld>
            <a:endParaRPr lang="en-US"/>
          </a:p>
        </p:txBody>
      </p:sp>
      <p:sp>
        <p:nvSpPr>
          <p:cNvPr id="3" name="TextBox 2"/>
          <p:cNvSpPr txBox="1">
            <a:spLocks noChangeArrowheads="1"/>
          </p:cNvSpPr>
          <p:nvPr/>
        </p:nvSpPr>
        <p:spPr bwMode="auto">
          <a:xfrm>
            <a:off x="7010400" y="3729038"/>
            <a:ext cx="1039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b="1" smtClean="0">
                <a:solidFill>
                  <a:srgbClr val="0000FF"/>
                </a:solidFill>
                <a:latin typeface="+mj-lt"/>
                <a:cs typeface="Chalkboard" charset="0"/>
              </a:rPr>
              <a:t>Hybrid</a:t>
            </a:r>
          </a:p>
        </p:txBody>
      </p:sp>
    </p:spTree>
    <p:extLst>
      <p:ext uri="{BB962C8B-B14F-4D97-AF65-F5344CB8AC3E}">
        <p14:creationId xmlns:p14="http://schemas.microsoft.com/office/powerpoint/2010/main" val="25613150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heckerboard(across)">
                                      <p:cBhvr>
                                        <p:cTn id="13" dur="500"/>
                                        <p:tgtEl>
                                          <p:spTgt spid="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heckerboard(across)">
                                      <p:cBhvr>
                                        <p:cTn id="21" dur="500"/>
                                        <p:tgtEl>
                                          <p:spTgt spid="13"/>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heckerboard(across)">
                                      <p:cBhvr>
                                        <p:cTn id="24" dur="500"/>
                                        <p:tgtEl>
                                          <p:spTgt spid="1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heckerboard(across)">
                                      <p:cBhvr>
                                        <p:cTn id="29" dur="500"/>
                                        <p:tgtEl>
                                          <p:spTgt spid="8"/>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heckerboard(across)">
                                      <p:cBhvr>
                                        <p:cTn id="35" dur="500"/>
                                        <p:tgtEl>
                                          <p:spTgt spid="2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heckerboard(across)">
                                      <p:cBhvr>
                                        <p:cTn id="40" dur="500"/>
                                        <p:tgtEl>
                                          <p:spTgt spid="10"/>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checkerboard(across)">
                                      <p:cBhvr>
                                        <p:cTn id="43" dur="500"/>
                                        <p:tgtEl>
                                          <p:spTgt spid="14"/>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checkerboard(across)">
                                      <p:cBhvr>
                                        <p:cTn id="46" dur="500"/>
                                        <p:tgtEl>
                                          <p:spTgt spid="2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checkerboard(across)">
                                      <p:cBhvr>
                                        <p:cTn id="51" dur="500"/>
                                        <p:tgtEl>
                                          <p:spTgt spid="15"/>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checkerboard(across)">
                                      <p:cBhvr>
                                        <p:cTn id="54" dur="500"/>
                                        <p:tgtEl>
                                          <p:spTgt spid="22"/>
                                        </p:tgtEl>
                                      </p:cBhvr>
                                    </p:animEffect>
                                  </p:childTnLst>
                                </p:cTn>
                              </p:par>
                              <p:par>
                                <p:cTn id="55" presetID="5" presetClass="entr" presetSubtype="1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checkerboard(across)">
                                      <p:cBhvr>
                                        <p:cTn id="57" dur="500"/>
                                        <p:tgtEl>
                                          <p:spTgt spid="23"/>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checkerboard(across)">
                                      <p:cBhvr>
                                        <p:cTn id="60" dur="500"/>
                                        <p:tgtEl>
                                          <p:spTgt spid="24"/>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checkerboard(across)">
                                      <p:cBhvr>
                                        <p:cTn id="63" dur="500"/>
                                        <p:tgtEl>
                                          <p:spTgt spid="25"/>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checkerboard(across)">
                                      <p:cBhvr>
                                        <p:cTn id="66" dur="500"/>
                                        <p:tgtEl>
                                          <p:spTgt spid="2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5" presetClass="entr" presetSubtype="1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checkerboard(across)">
                                      <p:cBhvr>
                                        <p:cTn id="71" dur="500"/>
                                        <p:tgtEl>
                                          <p:spTgt spid="9"/>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checkerboard(across)">
                                      <p:cBhvr>
                                        <p:cTn id="74" dur="500"/>
                                        <p:tgtEl>
                                          <p:spTgt spid="16"/>
                                        </p:tgtEl>
                                      </p:cBhvr>
                                    </p:animEffect>
                                  </p:childTnLst>
                                </p:cTn>
                              </p:par>
                              <p:par>
                                <p:cTn id="75" presetID="5" presetClass="entr" presetSubtype="1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checkerboard(across)">
                                      <p:cBhvr>
                                        <p:cTn id="77" dur="500"/>
                                        <p:tgtEl>
                                          <p:spTgt spid="17"/>
                                        </p:tgtEl>
                                      </p:cBhvr>
                                    </p:animEffect>
                                  </p:childTnLst>
                                </p:cTn>
                              </p:par>
                              <p:par>
                                <p:cTn id="78" presetID="5" presetClass="entr" presetSubtype="10" fill="hold" grpId="0" nodeType="with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checkerboard(across)">
                                      <p:cBhvr>
                                        <p:cTn id="8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1" grpId="0"/>
      <p:bldP spid="22" grpId="0"/>
      <p:bldP spid="24" grpId="0"/>
      <p:bldP spid="25" grpId="0"/>
      <p:bldP spid="26"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18329</TotalTime>
  <Words>5286</Words>
  <Application>Microsoft Macintosh PowerPoint</Application>
  <PresentationFormat>On-screen Show (4:3)</PresentationFormat>
  <Paragraphs>1144</Paragraphs>
  <Slides>72</Slides>
  <Notes>24</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Super Tau Charm Factory: (STCF) A Precision Frontier for Particle Physics  </vt:lpstr>
      <vt:lpstr>PowerPoint Presentation</vt:lpstr>
      <vt:lpstr>PowerPoint Presentation</vt:lpstr>
      <vt:lpstr>Forthcoming Discoveries in Particle Physics</vt:lpstr>
      <vt:lpstr>Features of the t-c Energy Region</vt:lpstr>
      <vt:lpstr>Physics at STCF </vt:lpstr>
      <vt:lpstr>Physics at t-c Energy Region</vt:lpstr>
      <vt:lpstr>Hadron – Ordinary Matter</vt:lpstr>
      <vt:lpstr>Exotic Hadrons (possible combination of quark and glue)</vt:lpstr>
      <vt:lpstr>Mass of Glueball Calculated by Lattice QCD in Quenched Approximation </vt:lpstr>
      <vt:lpstr>Do Zs,  Zt  Exist? </vt:lpstr>
      <vt:lpstr>Fruitful BESIII Results</vt:lpstr>
      <vt:lpstr>Publication of BESIII</vt:lpstr>
      <vt:lpstr>Super Charm Tau Facility in Russia</vt:lpstr>
      <vt:lpstr>General Configuration of the SCT Factory</vt:lpstr>
      <vt:lpstr>Main parameters of the SCT factory  </vt:lpstr>
      <vt:lpstr>Detector for the SCT factory </vt:lpstr>
      <vt:lpstr>Super Charm Tau Facility in Russia</vt:lpstr>
      <vt:lpstr>Super Tau-Charm Facility (STCF) in China</vt:lpstr>
      <vt:lpstr>STCF</vt:lpstr>
      <vt:lpstr>Parameters of Machine</vt:lpstr>
      <vt:lpstr>General Consideration of Detector</vt:lpstr>
      <vt:lpstr>General Consideration</vt:lpstr>
      <vt:lpstr>PowerPoint Presentation</vt:lpstr>
      <vt:lpstr>Detector Concept for STCF</vt:lpstr>
      <vt:lpstr>Workshops </vt:lpstr>
      <vt:lpstr>International Workshops</vt:lpstr>
      <vt:lpstr>Fragrant Hill Forum (香山会议) </vt:lpstr>
      <vt:lpstr>Operating  accelerators for particle physics  </vt:lpstr>
      <vt:lpstr>PowerPoint Presentation</vt:lpstr>
      <vt:lpstr>PowerPoint Presentation</vt:lpstr>
      <vt:lpstr>PowerPoint Presentation</vt:lpstr>
      <vt:lpstr>Organization for STCF </vt:lpstr>
      <vt:lpstr>Connectional Design Report (CDR)</vt:lpstr>
      <vt:lpstr>Institutions Shown Interest  </vt:lpstr>
      <vt:lpstr>Tentative Plan</vt:lpstr>
      <vt:lpstr>STCF in Perspective</vt:lpstr>
      <vt:lpstr>Summary</vt:lpstr>
      <vt:lpstr>Extra Slides</vt:lpstr>
      <vt:lpstr>Super Tau Charm Factory(STCF):  A Precision Frontier for Particle Physics  </vt:lpstr>
      <vt:lpstr>Activities</vt:lpstr>
      <vt:lpstr>PowerPoint Presentation</vt:lpstr>
      <vt:lpstr>PowerPoint Presentation</vt:lpstr>
      <vt:lpstr>PowerPoint Presentation</vt:lpstr>
      <vt:lpstr>Candidate Site：Hefei </vt:lpstr>
      <vt:lpstr>Regular and Intensive Activities</vt:lpstr>
      <vt:lpstr>PowerPoint Presentation</vt:lpstr>
      <vt:lpstr>PowerPoint Presentation</vt:lpstr>
      <vt:lpstr>Zc(3900) Observed at BESIIII and Belle</vt:lpstr>
      <vt:lpstr>Competition from Belle II?</vt:lpstr>
      <vt:lpstr></vt:lpstr>
      <vt:lpstr>PowerPoint Presentation</vt:lpstr>
      <vt:lpstr>CP Violation in  Decay</vt:lpstr>
      <vt:lpstr>  CPV in Angle Distribution</vt:lpstr>
      <vt:lpstr>Lepton Flavour Violating (LFV)</vt:lpstr>
      <vt:lpstr>Charged Lepton Flavor Violation (cLFV)</vt:lpstr>
      <vt:lpstr>cLFV Decay  @ B Factory</vt:lpstr>
      <vt:lpstr>Expected  Br upper limit</vt:lpstr>
      <vt:lpstr>PowerPoint Presentation</vt:lpstr>
      <vt:lpstr>PowerPoint Presentation</vt:lpstr>
      <vt:lpstr>Beam Parameters</vt:lpstr>
      <vt:lpstr>Integral Luminosity of  STCF</vt:lpstr>
      <vt:lpstr>Data samples </vt:lpstr>
      <vt:lpstr>Another Lattice with 5BA arc (under work)</vt:lpstr>
      <vt:lpstr>Detector Concept for STCF</vt:lpstr>
      <vt:lpstr>What is HIPEA</vt:lpstr>
      <vt:lpstr>Layout of Machine</vt:lpstr>
      <vt:lpstr>USTC Scientific Committee Review </vt:lpstr>
      <vt:lpstr>Workshops (2011-2018)</vt:lpstr>
      <vt:lpstr>Fragrant Hill Forum(香山会议)  </vt:lpstr>
      <vt:lpstr>High Energy Physics in Post Higgs Era</vt:lpstr>
      <vt:lpstr>Data Samples / Year</vt:lpstr>
    </vt:vector>
  </TitlesOfParts>
  <Company>ustc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zhaozg</dc:creator>
  <cp:lastModifiedBy>Zhengguo Zhao</cp:lastModifiedBy>
  <cp:revision>1003</cp:revision>
  <cp:lastPrinted>2013-03-28T07:10:11Z</cp:lastPrinted>
  <dcterms:created xsi:type="dcterms:W3CDTF">2012-07-20T12:09:59Z</dcterms:created>
  <dcterms:modified xsi:type="dcterms:W3CDTF">2019-10-30T09:12:31Z</dcterms:modified>
</cp:coreProperties>
</file>