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2" r:id="rId6"/>
    <p:sldId id="276" r:id="rId7"/>
    <p:sldId id="271" r:id="rId8"/>
    <p:sldId id="260" r:id="rId9"/>
    <p:sldId id="261" r:id="rId10"/>
    <p:sldId id="273" r:id="rId11"/>
    <p:sldId id="274" r:id="rId12"/>
    <p:sldId id="277" r:id="rId13"/>
    <p:sldId id="265" r:id="rId14"/>
    <p:sldId id="275" r:id="rId15"/>
    <p:sldId id="278" r:id="rId16"/>
    <p:sldId id="26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E25AD-21A0-440D-AF24-15699D0E69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CE5EA-592A-4FAC-A2F2-C97F0A89EB4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png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Study of </a:t>
            </a:r>
            <a:r>
              <a:rPr lang="en-US" altLang="zh-TW" sz="3600" dirty="0" smtClean="0"/>
              <a:t>baryon transition form factors in </a:t>
            </a:r>
            <a:r>
              <a:rPr lang="en-US" altLang="zh-TW" sz="3600" dirty="0"/>
              <a:t>light-front </a:t>
            </a:r>
            <a:r>
              <a:rPr lang="en-US" altLang="zh-TW" sz="3600" dirty="0" smtClean="0"/>
              <a:t>approach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5616624" cy="72008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sz="2800" dirty="0">
                <a:latin typeface="HGHeiseiKakugothictaiW5" pitchFamily="49" charset="-128"/>
                <a:ea typeface="HGHeiseiKakugothictaiW5" pitchFamily="49" charset="-128"/>
              </a:rPr>
              <a:t>Chong-Chung </a:t>
            </a:r>
            <a:r>
              <a:rPr lang="en-US" altLang="zh-TW" sz="2800" dirty="0" err="1" smtClean="0">
                <a:latin typeface="HGHeiseiKakugothictaiW5" pitchFamily="49" charset="-128"/>
                <a:ea typeface="HGHeiseiKakugothictaiW5" pitchFamily="49" charset="-128"/>
              </a:rPr>
              <a:t>Lih</a:t>
            </a:r>
            <a:r>
              <a:rPr lang="en-US" altLang="zh-TW" sz="2800" dirty="0" smtClean="0">
                <a:latin typeface="HGHeiseiKakugothictaiW5" pitchFamily="49" charset="-128"/>
                <a:ea typeface="HGHeiseiKakugothictaiW5" pitchFamily="49" charset="-128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栗崇中</a:t>
            </a:r>
            <a:r>
              <a:rPr lang="en-US" altLang="zh-TW" sz="2800" dirty="0" smtClean="0">
                <a:latin typeface="HGHeiseiKakugothictaiW5" pitchFamily="49" charset="-128"/>
                <a:ea typeface="HGHeiseiKakugothictaiW5" pitchFamily="49" charset="-128"/>
              </a:rPr>
              <a:t>)</a:t>
            </a:r>
            <a:r>
              <a:rPr lang="zh-TW" altLang="en-US" sz="2800" dirty="0" smtClean="0">
                <a:latin typeface="HGHeiseiKakugothictaiW5" pitchFamily="49" charset="-128"/>
                <a:ea typeface="HGHeiseiKakugothictaiW5" pitchFamily="49" charset="-128"/>
              </a:rPr>
              <a:t>   </a:t>
            </a:r>
            <a:endParaRPr lang="en-US" altLang="zh-TW" sz="2800" dirty="0" smtClean="0">
              <a:latin typeface="HGHeiseiKakugothictaiW5" pitchFamily="49" charset="-128"/>
              <a:ea typeface="HGHeiseiKakugothictaiW5" pitchFamily="49" charset="-128"/>
            </a:endParaRPr>
          </a:p>
          <a:p>
            <a:r>
              <a:rPr lang="en-US" altLang="zh-TW" sz="2800" dirty="0" smtClean="0">
                <a:latin typeface="HGHeiseiKakugothictaiW5" pitchFamily="49" charset="-128"/>
                <a:ea typeface="HGHeiseiKakugothictaiW5" pitchFamily="49" charset="-128"/>
              </a:rPr>
              <a:t>CTUST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中台科技大學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621832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Joint Workshop on Charmed Hadron Decays @ BESIII, BELLE, </a:t>
            </a:r>
            <a:r>
              <a:rPr lang="en-US" altLang="zh-TW" dirty="0" err="1"/>
              <a:t>LHCb</a:t>
            </a:r>
            <a:r>
              <a:rPr lang="en-US" altLang="zh-TW" dirty="0"/>
              <a:t> </a:t>
            </a:r>
            <a:r>
              <a:rPr lang="en-US" altLang="zh-TW" dirty="0" smtClean="0"/>
              <a:t>2019 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5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48472"/>
          </a:xfrm>
        </p:spPr>
        <p:txBody>
          <a:bodyPr>
            <a:normAutofit/>
          </a:bodyPr>
          <a:lstStyle/>
          <a:p>
            <a:r>
              <a:rPr lang="en-US" altLang="zh-TW" sz="1800" dirty="0"/>
              <a:t>The form </a:t>
            </a:r>
            <a:r>
              <a:rPr lang="en-US" altLang="zh-TW" sz="1800" dirty="0" smtClean="0"/>
              <a:t>factors of 0→ </a:t>
            </a:r>
            <a:r>
              <a:rPr lang="en-US" altLang="zh-TW" sz="1800" dirty="0" err="1" smtClean="0"/>
              <a:t>B</a:t>
            </a:r>
            <a:r>
              <a:rPr lang="en-US" altLang="zh-TW" sz="1800" baseline="-25000" dirty="0" err="1" smtClean="0"/>
              <a:t>c</a:t>
            </a:r>
            <a:r>
              <a:rPr lang="en-US" altLang="zh-TW" sz="1800" dirty="0" err="1" smtClean="0"/>
              <a:t>B</a:t>
            </a:r>
            <a:r>
              <a:rPr lang="en-US" altLang="zh-TW" sz="1800" dirty="0" smtClean="0"/>
              <a:t>’ </a:t>
            </a:r>
            <a:r>
              <a:rPr lang="en-US" altLang="zh-TW" sz="1800" dirty="0"/>
              <a:t>transition can be parameterized as</a:t>
            </a:r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In the light-front </a:t>
            </a:r>
            <a:r>
              <a:rPr lang="en-US" altLang="zh-TW" sz="1800" dirty="0"/>
              <a:t>quark </a:t>
            </a:r>
            <a:r>
              <a:rPr lang="en-US" altLang="zh-TW" sz="1800" dirty="0" smtClean="0"/>
              <a:t>model, </a:t>
            </a:r>
            <a:r>
              <a:rPr lang="en-US" altLang="zh-TW" sz="1800" dirty="0"/>
              <a:t>we have the general </a:t>
            </a:r>
            <a:r>
              <a:rPr lang="en-US" altLang="zh-TW" sz="1800" dirty="0" smtClean="0"/>
              <a:t>expressions</a:t>
            </a:r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Matrix elements and Form Factors</a:t>
            </a:r>
            <a:endParaRPr lang="en-US" altLang="zh-TW" sz="2800" dirty="0" smtClean="0">
              <a:latin typeface="Lucida Console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1372125"/>
            <a:ext cx="455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0→ </a:t>
            </a:r>
            <a:r>
              <a:rPr lang="el-GR" altLang="zh-TW" sz="2400" dirty="0" smtClean="0"/>
              <a:t>Λ</a:t>
            </a:r>
            <a:r>
              <a:rPr lang="en-US" altLang="zh-TW" sz="2400" baseline="-25000" dirty="0" err="1" smtClean="0"/>
              <a:t>c</a:t>
            </a:r>
            <a:r>
              <a:rPr lang="en-US" altLang="zh-TW" sz="2400" dirty="0" err="1" smtClean="0"/>
              <a:t>p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transition form factors</a:t>
            </a:r>
            <a:endParaRPr lang="zh-TW" altLang="en-US" sz="2400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429209"/>
              </p:ext>
            </p:extLst>
          </p:nvPr>
        </p:nvGraphicFramePr>
        <p:xfrm>
          <a:off x="1003300" y="2630488"/>
          <a:ext cx="655955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方程式" r:id="rId3" imgW="4647960" imgH="1282680" progId="Equation.3">
                  <p:embed/>
                </p:oleObj>
              </mc:Choice>
              <mc:Fallback>
                <p:oleObj name="方程式" r:id="rId3" imgW="4647960" imgH="128268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630488"/>
                        <a:ext cx="655955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201720"/>
              </p:ext>
            </p:extLst>
          </p:nvPr>
        </p:nvGraphicFramePr>
        <p:xfrm>
          <a:off x="1263650" y="4573588"/>
          <a:ext cx="5757863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方程式" r:id="rId5" imgW="3924000" imgH="1091880" progId="Equation.3">
                  <p:embed/>
                </p:oleObj>
              </mc:Choice>
              <mc:Fallback>
                <p:oleObj name="方程式" r:id="rId5" imgW="3924000" imgH="109188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4573588"/>
                        <a:ext cx="5757863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The form factors can be projected out by applying the orthogonality of the corresponding matrices under the trace operation. </a:t>
            </a:r>
            <a:r>
              <a:rPr lang="en-US" altLang="zh-TW" sz="1800" dirty="0" smtClean="0">
                <a:solidFill>
                  <a:srgbClr val="FF0000"/>
                </a:solidFill>
              </a:rPr>
              <a:t>Note that, in </a:t>
            </a:r>
            <a:r>
              <a:rPr lang="en-US" altLang="zh-TW" sz="1800" dirty="0">
                <a:solidFill>
                  <a:srgbClr val="FF0000"/>
                </a:solidFill>
              </a:rPr>
              <a:t>the light front coordinate, </a:t>
            </a:r>
            <a:r>
              <a:rPr lang="en-US" altLang="zh-TW" sz="1800" dirty="0" smtClean="0">
                <a:solidFill>
                  <a:srgbClr val="FF0000"/>
                </a:solidFill>
              </a:rPr>
              <a:t>we are considering </a:t>
            </a:r>
            <a:r>
              <a:rPr lang="en-US" altLang="zh-TW" sz="1800" dirty="0">
                <a:solidFill>
                  <a:srgbClr val="FF0000"/>
                </a:solidFill>
              </a:rPr>
              <a:t>the </a:t>
            </a:r>
            <a:r>
              <a:rPr lang="el-GR" altLang="zh-TW" sz="1800" dirty="0" smtClean="0">
                <a:solidFill>
                  <a:srgbClr val="FF0000"/>
                </a:solidFill>
              </a:rPr>
              <a:t>μ</a:t>
            </a:r>
            <a:r>
              <a:rPr lang="en-US" altLang="zh-TW" sz="1800" dirty="0" smtClean="0">
                <a:solidFill>
                  <a:srgbClr val="FF0000"/>
                </a:solidFill>
              </a:rPr>
              <a:t>=+ </a:t>
            </a:r>
            <a:r>
              <a:rPr lang="en-US" altLang="zh-TW" sz="1800" dirty="0">
                <a:solidFill>
                  <a:srgbClr val="FF0000"/>
                </a:solidFill>
              </a:rPr>
              <a:t>component in the weak </a:t>
            </a:r>
            <a:r>
              <a:rPr lang="en-US" altLang="zh-TW" sz="1800" dirty="0" smtClean="0">
                <a:solidFill>
                  <a:srgbClr val="FF0000"/>
                </a:solidFill>
              </a:rPr>
              <a:t>current and we do not calculate f</a:t>
            </a:r>
            <a:r>
              <a:rPr lang="en-US" altLang="zh-TW" sz="1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TW" sz="1800" dirty="0" smtClean="0">
                <a:solidFill>
                  <a:srgbClr val="FF0000"/>
                </a:solidFill>
              </a:rPr>
              <a:t>, g</a:t>
            </a:r>
            <a:r>
              <a:rPr lang="en-US" altLang="zh-TW" sz="18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TW" sz="1800" dirty="0" smtClean="0">
                <a:solidFill>
                  <a:srgbClr val="FF0000"/>
                </a:solidFill>
              </a:rPr>
              <a:t> since we working on the 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Drell</a:t>
            </a:r>
            <a:r>
              <a:rPr lang="en-US" altLang="zh-TW" sz="1800" dirty="0" smtClean="0">
                <a:solidFill>
                  <a:srgbClr val="FF0000"/>
                </a:solidFill>
              </a:rPr>
              <a:t>-Yan-West(q</a:t>
            </a:r>
            <a:r>
              <a:rPr lang="en-US" altLang="zh-TW" sz="1800" baseline="30000" dirty="0" smtClean="0">
                <a:solidFill>
                  <a:srgbClr val="FF0000"/>
                </a:solidFill>
              </a:rPr>
              <a:t>+</a:t>
            </a:r>
            <a:r>
              <a:rPr lang="en-US" altLang="zh-TW" sz="1800" dirty="0" smtClean="0">
                <a:solidFill>
                  <a:srgbClr val="FF0000"/>
                </a:solidFill>
              </a:rPr>
              <a:t> = q</a:t>
            </a:r>
            <a:r>
              <a:rPr lang="en-US" altLang="zh-TW" sz="1800" baseline="30000" dirty="0" smtClean="0">
                <a:solidFill>
                  <a:srgbClr val="FF0000"/>
                </a:solidFill>
              </a:rPr>
              <a:t>0</a:t>
            </a:r>
            <a:r>
              <a:rPr lang="en-US" altLang="zh-TW" sz="1800" dirty="0" smtClean="0">
                <a:solidFill>
                  <a:srgbClr val="FF0000"/>
                </a:solidFill>
              </a:rPr>
              <a:t>+q</a:t>
            </a:r>
            <a:r>
              <a:rPr lang="en-US" altLang="zh-TW" sz="18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zh-TW" sz="1800" dirty="0" smtClean="0">
                <a:solidFill>
                  <a:srgbClr val="FF0000"/>
                </a:solidFill>
              </a:rPr>
              <a:t> = 0) frame. </a:t>
            </a:r>
          </a:p>
          <a:p>
            <a:r>
              <a:rPr lang="en-US" altLang="zh-TW" sz="1800" dirty="0"/>
              <a:t>The </a:t>
            </a:r>
            <a:r>
              <a:rPr lang="en-US" altLang="zh-TW" sz="1800" dirty="0" smtClean="0"/>
              <a:t>matrix elements can </a:t>
            </a:r>
            <a:r>
              <a:rPr lang="en-US" altLang="zh-TW" sz="1800" dirty="0"/>
              <a:t>be </a:t>
            </a:r>
            <a:r>
              <a:rPr lang="en-US" altLang="zh-TW" sz="1800" dirty="0" smtClean="0"/>
              <a:t>rewritten as </a:t>
            </a:r>
            <a:endParaRPr lang="zh-TW" altLang="en-US" sz="1800" baseline="-250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Matrix elements and Form Factors</a:t>
            </a:r>
            <a:endParaRPr lang="en-US" altLang="zh-TW" sz="2800" dirty="0" smtClean="0">
              <a:latin typeface="Lucida Console" pitchFamily="49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246163"/>
              </p:ext>
            </p:extLst>
          </p:nvPr>
        </p:nvGraphicFramePr>
        <p:xfrm>
          <a:off x="2051720" y="3645024"/>
          <a:ext cx="4311054" cy="147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方程式" r:id="rId3" imgW="2946240" imgH="1269720" progId="Equation.3">
                  <p:embed/>
                </p:oleObj>
              </mc:Choice>
              <mc:Fallback>
                <p:oleObj name="方程式" r:id="rId3" imgW="2946240" imgH="126972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645024"/>
                        <a:ext cx="4311054" cy="1478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en-US" altLang="zh-TW" sz="2800" dirty="0">
                <a:latin typeface="Lucida Console" pitchFamily="49" charset="0"/>
              </a:rPr>
              <a:t>Matrix elements and Form Factors</a:t>
            </a:r>
            <a:br>
              <a:rPr lang="en-US" altLang="zh-TW" sz="2800" dirty="0">
                <a:latin typeface="Lucida Console" pitchFamily="49" charset="0"/>
              </a:rPr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/>
              <a:t>we obtain </a:t>
            </a:r>
            <a:r>
              <a:rPr lang="en-US" altLang="zh-TW" sz="1800" dirty="0" smtClean="0"/>
              <a:t>the transition </a:t>
            </a:r>
            <a:r>
              <a:rPr lang="en-US" altLang="zh-TW" sz="1800" dirty="0"/>
              <a:t>form factors</a:t>
            </a:r>
            <a:endParaRPr lang="zh-TW" altLang="en-US" sz="18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163359"/>
              </p:ext>
            </p:extLst>
          </p:nvPr>
        </p:nvGraphicFramePr>
        <p:xfrm>
          <a:off x="827584" y="2420888"/>
          <a:ext cx="70612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方程式" r:id="rId3" imgW="4813200" imgH="761760" progId="Equation.3">
                  <p:embed/>
                </p:oleObj>
              </mc:Choice>
              <mc:Fallback>
                <p:oleObj name="方程式" r:id="rId3" imgW="4813200" imgH="76176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20888"/>
                        <a:ext cx="706120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64461"/>
              </p:ext>
            </p:extLst>
          </p:nvPr>
        </p:nvGraphicFramePr>
        <p:xfrm>
          <a:off x="827584" y="3501008"/>
          <a:ext cx="70802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方程式" r:id="rId5" imgW="4825800" imgH="761760" progId="Equation.3">
                  <p:embed/>
                </p:oleObj>
              </mc:Choice>
              <mc:Fallback>
                <p:oleObj name="方程式" r:id="rId5" imgW="4825800" imgH="76176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01008"/>
                        <a:ext cx="70802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54333"/>
              </p:ext>
            </p:extLst>
          </p:nvPr>
        </p:nvGraphicFramePr>
        <p:xfrm>
          <a:off x="611560" y="4581128"/>
          <a:ext cx="73977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方程式" r:id="rId7" imgW="5041800" imgH="761760" progId="Equation.3">
                  <p:embed/>
                </p:oleObj>
              </mc:Choice>
              <mc:Fallback>
                <p:oleObj name="方程式" r:id="rId7" imgW="5041800" imgH="76176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81128"/>
                        <a:ext cx="73977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861459"/>
              </p:ext>
            </p:extLst>
          </p:nvPr>
        </p:nvGraphicFramePr>
        <p:xfrm>
          <a:off x="611560" y="5589240"/>
          <a:ext cx="74168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方程式" r:id="rId9" imgW="5054400" imgH="761760" progId="Equation.3">
                  <p:embed/>
                </p:oleObj>
              </mc:Choice>
              <mc:Fallback>
                <p:oleObj name="方程式" r:id="rId9" imgW="5054400" imgH="76176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589240"/>
                        <a:ext cx="741680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9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/>
              <a:t>The decay form </a:t>
            </a:r>
            <a:r>
              <a:rPr lang="en-US" altLang="zh-TW" sz="1800" dirty="0" smtClean="0"/>
              <a:t>factor </a:t>
            </a:r>
            <a:r>
              <a:rPr lang="en-US" altLang="zh-TW" sz="1800" dirty="0"/>
              <a:t>can also be obtained in the q</a:t>
            </a:r>
            <a:r>
              <a:rPr lang="en-US" altLang="zh-TW" sz="1800" baseline="30000" dirty="0"/>
              <a:t>+</a:t>
            </a:r>
            <a:r>
              <a:rPr lang="en-US" altLang="zh-TW" sz="1800" dirty="0"/>
              <a:t> = 0 frame </a:t>
            </a:r>
            <a:r>
              <a:rPr lang="en-US" altLang="zh-TW" sz="1800" dirty="0" smtClean="0"/>
              <a:t>and </a:t>
            </a:r>
            <a:r>
              <a:rPr lang="en-US" altLang="zh-TW" sz="1800" dirty="0"/>
              <a:t>the “+”-component </a:t>
            </a:r>
            <a:r>
              <a:rPr lang="en-US" altLang="zh-TW" sz="1800" dirty="0" smtClean="0"/>
              <a:t>of the </a:t>
            </a:r>
            <a:r>
              <a:rPr lang="en-US" altLang="zh-TW" sz="1800" dirty="0"/>
              <a:t>currents without encountering zero-mode </a:t>
            </a:r>
            <a:r>
              <a:rPr lang="en-US" altLang="zh-TW" sz="1800" dirty="0" smtClean="0"/>
              <a:t>contributions.  Then </a:t>
            </a:r>
            <a:r>
              <a:rPr lang="en-US" altLang="zh-TW" sz="1800" dirty="0"/>
              <a:t>analytically continued from the </a:t>
            </a:r>
            <a:r>
              <a:rPr lang="en-US" altLang="zh-TW" sz="1800" dirty="0" err="1" smtClean="0"/>
              <a:t>spacelike</a:t>
            </a:r>
            <a:r>
              <a:rPr lang="en-US" altLang="zh-TW" sz="1800" dirty="0" smtClean="0"/>
              <a:t> region </a:t>
            </a:r>
            <a:r>
              <a:rPr lang="en-US" altLang="zh-TW" sz="1800" dirty="0"/>
              <a:t>where the form factor is given by </a:t>
            </a:r>
            <a:r>
              <a:rPr lang="en-US" altLang="zh-TW" sz="1800" dirty="0" smtClean="0"/>
              <a:t>the </a:t>
            </a:r>
            <a:r>
              <a:rPr lang="en-US" altLang="zh-TW" sz="1800" dirty="0" err="1"/>
              <a:t>timelike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q</a:t>
            </a:r>
            <a:r>
              <a:rPr lang="en-US" altLang="zh-TW" sz="1800" baseline="30000" dirty="0" smtClean="0"/>
              <a:t>2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&gt; 0 region by changing </a:t>
            </a:r>
            <a:r>
              <a:rPr lang="en-US" altLang="zh-TW" sz="1800" dirty="0" smtClean="0"/>
              <a:t>q</a:t>
            </a:r>
            <a:r>
              <a:rPr lang="en-US" altLang="zh-TW" sz="1800" baseline="30000" dirty="0" smtClean="0"/>
              <a:t>2</a:t>
            </a:r>
            <a:r>
              <a:rPr lang="zh-TW" altLang="en-US" sz="1800" baseline="-25000" dirty="0" smtClean="0"/>
              <a:t>⊥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to </a:t>
            </a:r>
            <a:r>
              <a:rPr lang="en-US" altLang="zh-TW" sz="1800" dirty="0"/>
              <a:t>−</a:t>
            </a:r>
            <a:r>
              <a:rPr lang="en-US" altLang="zh-TW" sz="1800" dirty="0" smtClean="0"/>
              <a:t>q</a:t>
            </a:r>
            <a:r>
              <a:rPr lang="en-US" altLang="zh-TW" sz="1800" baseline="30000" dirty="0" smtClean="0"/>
              <a:t>2</a:t>
            </a:r>
            <a:r>
              <a:rPr lang="en-US" altLang="zh-TW" sz="1800" dirty="0" smtClean="0"/>
              <a:t> in the </a:t>
            </a:r>
            <a:r>
              <a:rPr lang="en-US" altLang="zh-TW" sz="1800" dirty="0"/>
              <a:t>form factor.</a:t>
            </a:r>
            <a:endParaRPr lang="en-US" altLang="zh-TW" sz="1800" dirty="0" smtClean="0"/>
          </a:p>
          <a:p>
            <a:endParaRPr lang="en-US" altLang="zh-TW" sz="1800" dirty="0"/>
          </a:p>
          <a:p>
            <a:r>
              <a:rPr lang="en-US" altLang="zh-TW" sz="1800" dirty="0" smtClean="0"/>
              <a:t>Here</a:t>
            </a:r>
            <a:r>
              <a:rPr lang="en-US" altLang="zh-TW" sz="1800" dirty="0"/>
              <a:t>, we have chosen the quark masses as </a:t>
            </a:r>
            <a:r>
              <a:rPr lang="en-US" altLang="zh-TW" sz="1800" i="1" dirty="0" err="1"/>
              <a:t>m</a:t>
            </a:r>
            <a:r>
              <a:rPr lang="en-US" altLang="zh-TW" sz="1800" i="1" baseline="-25000" dirty="0" err="1"/>
              <a:t>q</a:t>
            </a:r>
            <a:r>
              <a:rPr lang="en-US" altLang="zh-TW" sz="1800" i="1" dirty="0"/>
              <a:t> </a:t>
            </a:r>
            <a:r>
              <a:rPr lang="en-US" altLang="zh-TW" sz="1800" dirty="0"/>
              <a:t>= </a:t>
            </a:r>
            <a:r>
              <a:rPr lang="en-US" altLang="zh-TW" sz="1800" i="1" dirty="0" err="1"/>
              <a:t>m</a:t>
            </a:r>
            <a:r>
              <a:rPr lang="en-US" altLang="zh-TW" sz="1800" i="1" baseline="-25000" dirty="0" err="1"/>
              <a:t>u,d</a:t>
            </a:r>
            <a:r>
              <a:rPr lang="en-US" altLang="zh-TW" sz="1800" i="1" dirty="0"/>
              <a:t> </a:t>
            </a:r>
            <a:r>
              <a:rPr lang="en-US" altLang="zh-TW" sz="1800" dirty="0"/>
              <a:t>= 0</a:t>
            </a:r>
            <a:r>
              <a:rPr lang="en-US" altLang="zh-TW" sz="1800" i="1" dirty="0"/>
              <a:t>.</a:t>
            </a:r>
            <a:r>
              <a:rPr lang="en-US" altLang="zh-TW" sz="1800" dirty="0"/>
              <a:t>25 , </a:t>
            </a:r>
            <a:r>
              <a:rPr lang="en-US" altLang="zh-TW" sz="1800" i="1" dirty="0"/>
              <a:t>m</a:t>
            </a:r>
            <a:r>
              <a:rPr lang="en-US" altLang="zh-TW" sz="1800" i="1" baseline="-25000" dirty="0"/>
              <a:t>c</a:t>
            </a:r>
            <a:r>
              <a:rPr lang="en-US" altLang="zh-TW" sz="1800" i="1" dirty="0"/>
              <a:t> </a:t>
            </a:r>
            <a:r>
              <a:rPr lang="en-US" altLang="zh-TW" sz="1800" dirty="0"/>
              <a:t>= 1</a:t>
            </a:r>
            <a:r>
              <a:rPr lang="en-US" altLang="zh-TW" sz="1800" i="1" dirty="0"/>
              <a:t>:</a:t>
            </a:r>
            <a:r>
              <a:rPr lang="en-US" altLang="zh-TW" sz="1800" dirty="0"/>
              <a:t>5, </a:t>
            </a:r>
            <a:r>
              <a:rPr lang="el-GR" altLang="zh-TW" sz="1800" dirty="0">
                <a:ea typeface="標楷體"/>
              </a:rPr>
              <a:t>β</a:t>
            </a:r>
            <a:r>
              <a:rPr lang="en-US" altLang="zh-TW" sz="1800" baseline="-25000" dirty="0">
                <a:ea typeface="標楷體"/>
              </a:rPr>
              <a:t>1</a:t>
            </a:r>
            <a:r>
              <a:rPr lang="en-US" altLang="zh-TW" sz="1800" dirty="0">
                <a:ea typeface="標楷體"/>
              </a:rPr>
              <a:t>=0.65 and </a:t>
            </a:r>
            <a:r>
              <a:rPr lang="el-GR" altLang="zh-TW" sz="1800" dirty="0">
                <a:ea typeface="標楷體"/>
              </a:rPr>
              <a:t>β</a:t>
            </a:r>
            <a:r>
              <a:rPr lang="en-US" altLang="zh-TW" sz="1800" baseline="-25000" dirty="0" smtClean="0">
                <a:ea typeface="標楷體"/>
              </a:rPr>
              <a:t>23</a:t>
            </a:r>
            <a:r>
              <a:rPr lang="en-US" altLang="zh-TW" sz="1800" dirty="0" smtClean="0">
                <a:ea typeface="標楷體"/>
              </a:rPr>
              <a:t>=0.6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in GeV. </a:t>
            </a:r>
            <a:endParaRPr lang="en-US" altLang="zh-TW" sz="1800" dirty="0" smtClean="0"/>
          </a:p>
          <a:p>
            <a:endParaRPr lang="en-US" altLang="zh-TW" sz="1800" dirty="0"/>
          </a:p>
          <a:p>
            <a:r>
              <a:rPr lang="en-US" altLang="zh-TW" sz="1800" dirty="0"/>
              <a:t>To proceed, we find that the momentum dependence of the form factors can be well parameterized and reproduced as a double pole form:</a:t>
            </a:r>
            <a:endParaRPr lang="zh-TW" altLang="en-US" sz="1800" baseline="-25000" dirty="0"/>
          </a:p>
          <a:p>
            <a:endParaRPr lang="zh-TW" altLang="en-US" sz="1800" dirty="0"/>
          </a:p>
        </p:txBody>
      </p:sp>
      <p:graphicFrame>
        <p:nvGraphicFramePr>
          <p:cNvPr id="4" name="物件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3669717"/>
              </p:ext>
            </p:extLst>
          </p:nvPr>
        </p:nvGraphicFramePr>
        <p:xfrm>
          <a:off x="3131840" y="5085184"/>
          <a:ext cx="25114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方程式" r:id="rId3" imgW="1714320" imgH="634680" progId="Equation.3">
                  <p:embed/>
                </p:oleObj>
              </mc:Choice>
              <mc:Fallback>
                <p:oleObj name="方程式" r:id="rId3" imgW="1714320" imgH="634680" progId="Equation.3">
                  <p:embed/>
                  <p:pic>
                    <p:nvPicPr>
                      <p:cNvPr id="0" name="物件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085184"/>
                        <a:ext cx="25114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7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/>
              <a:t>We have</a:t>
            </a:r>
            <a:endParaRPr lang="zh-TW" altLang="en-US" sz="1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MS Reference Sans Serif" pitchFamily="34" charset="0"/>
              </a:rPr>
              <a:t>Numerical Results</a:t>
            </a:r>
            <a:endParaRPr lang="en-US" altLang="zh-TW" sz="2800" dirty="0" smtClean="0">
              <a:latin typeface="Lucida Console" pitchFamily="49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3009674" cy="392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We </a:t>
            </a:r>
            <a:r>
              <a:rPr lang="en-US" altLang="zh-TW" sz="2000" dirty="0"/>
              <a:t>have chosen the quark masses as </a:t>
            </a:r>
            <a:r>
              <a:rPr lang="en-US" altLang="zh-TW" sz="2000" i="1" dirty="0" err="1"/>
              <a:t>m</a:t>
            </a:r>
            <a:r>
              <a:rPr lang="en-US" altLang="zh-TW" sz="2000" i="1" baseline="-25000" dirty="0" err="1"/>
              <a:t>q</a:t>
            </a:r>
            <a:r>
              <a:rPr lang="en-US" altLang="zh-TW" sz="2000" i="1" dirty="0"/>
              <a:t> </a:t>
            </a:r>
            <a:r>
              <a:rPr lang="en-US" altLang="zh-TW" sz="2000" dirty="0"/>
              <a:t>= </a:t>
            </a:r>
            <a:r>
              <a:rPr lang="en-US" altLang="zh-TW" sz="2000" i="1" dirty="0" err="1"/>
              <a:t>m</a:t>
            </a:r>
            <a:r>
              <a:rPr lang="en-US" altLang="zh-TW" sz="2000" i="1" baseline="-25000" dirty="0" err="1"/>
              <a:t>u,d</a:t>
            </a:r>
            <a:r>
              <a:rPr lang="en-US" altLang="zh-TW" sz="2000" i="1" dirty="0"/>
              <a:t> </a:t>
            </a:r>
            <a:r>
              <a:rPr lang="en-US" altLang="zh-TW" sz="2000" dirty="0"/>
              <a:t>= 0</a:t>
            </a:r>
            <a:r>
              <a:rPr lang="en-US" altLang="zh-TW" sz="2000" i="1" dirty="0"/>
              <a:t>.</a:t>
            </a:r>
            <a:r>
              <a:rPr lang="en-US" altLang="zh-TW" sz="2000" dirty="0"/>
              <a:t>25 , </a:t>
            </a:r>
            <a:r>
              <a:rPr lang="en-US" altLang="zh-TW" sz="2000" i="1" dirty="0"/>
              <a:t>m</a:t>
            </a:r>
            <a:r>
              <a:rPr lang="en-US" altLang="zh-TW" sz="2000" i="1" baseline="-25000" dirty="0"/>
              <a:t>c</a:t>
            </a:r>
            <a:r>
              <a:rPr lang="en-US" altLang="zh-TW" sz="2000" i="1" dirty="0"/>
              <a:t>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1.4 , </a:t>
            </a:r>
            <a:r>
              <a:rPr lang="el-GR" altLang="zh-TW" sz="2000" dirty="0" smtClean="0">
                <a:ea typeface="標楷體"/>
              </a:rPr>
              <a:t>β</a:t>
            </a:r>
            <a:r>
              <a:rPr lang="el-GR" altLang="zh-TW" sz="2000" baseline="-25000" dirty="0" smtClean="0"/>
              <a:t>Λ</a:t>
            </a:r>
            <a:r>
              <a:rPr lang="en-US" altLang="zh-TW" sz="2000" baseline="-25000" dirty="0"/>
              <a:t>c </a:t>
            </a:r>
            <a:r>
              <a:rPr lang="en-US" altLang="zh-TW" sz="2000" dirty="0" smtClean="0">
                <a:ea typeface="標楷體"/>
              </a:rPr>
              <a:t>=0.75 </a:t>
            </a:r>
            <a:r>
              <a:rPr lang="en-US" altLang="zh-TW" sz="2000" dirty="0">
                <a:ea typeface="標楷體"/>
              </a:rPr>
              <a:t>and </a:t>
            </a:r>
            <a:r>
              <a:rPr lang="el-GR" altLang="zh-TW" sz="2000" dirty="0" smtClean="0">
                <a:ea typeface="標楷體"/>
              </a:rPr>
              <a:t>β</a:t>
            </a:r>
            <a:r>
              <a:rPr lang="el-GR" altLang="zh-TW" sz="2000" dirty="0"/>
              <a:t> </a:t>
            </a:r>
            <a:r>
              <a:rPr lang="el-GR" altLang="zh-TW" sz="2000" baseline="-25000" dirty="0" smtClean="0"/>
              <a:t>Λ</a:t>
            </a:r>
            <a:r>
              <a:rPr lang="en-US" altLang="zh-TW" sz="2000" dirty="0" smtClean="0">
                <a:ea typeface="標楷體"/>
              </a:rPr>
              <a:t>=0.7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in GeV. </a:t>
            </a:r>
            <a:r>
              <a:rPr lang="en-US" altLang="zh-TW" sz="2000" dirty="0" smtClean="0"/>
              <a:t>We have 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The branching ratio is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</a:t>
            </a:r>
            <a:endParaRPr lang="en-US" altLang="zh-TW" sz="2000" dirty="0"/>
          </a:p>
        </p:txBody>
      </p:sp>
      <p:sp>
        <p:nvSpPr>
          <p:cNvPr id="4" name="矩形 3"/>
          <p:cNvSpPr/>
          <p:nvPr/>
        </p:nvSpPr>
        <p:spPr>
          <a:xfrm>
            <a:off x="323528" y="1372125"/>
            <a:ext cx="455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l-GR" altLang="zh-TW" sz="2400" dirty="0" smtClean="0"/>
              <a:t>Λ</a:t>
            </a:r>
            <a:r>
              <a:rPr lang="en-US" altLang="zh-TW" sz="2400" baseline="-25000" dirty="0" smtClean="0"/>
              <a:t>c</a:t>
            </a:r>
            <a:r>
              <a:rPr lang="en-US" altLang="zh-TW" sz="2400" dirty="0" smtClean="0"/>
              <a:t>→</a:t>
            </a:r>
            <a:r>
              <a:rPr lang="el-GR" altLang="zh-TW" sz="2400" dirty="0" smtClean="0"/>
              <a:t>Λ</a:t>
            </a:r>
            <a:r>
              <a:rPr lang="en-US" altLang="zh-TW" sz="2400" i="1" dirty="0" smtClean="0"/>
              <a:t>e</a:t>
            </a:r>
            <a:r>
              <a:rPr lang="el-GR" altLang="zh-TW" sz="2400" i="1" dirty="0" smtClean="0"/>
              <a:t>ν</a:t>
            </a:r>
            <a:r>
              <a:rPr lang="en-US" altLang="zh-TW" sz="2400" dirty="0" smtClean="0"/>
              <a:t> decay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55576" y="2761493"/>
                <a:ext cx="8017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=0.545,  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(0)=−0.285,  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(0)=0.412    </m:t>
                      </m:r>
                      <m:r>
                        <a:rPr lang="en-US" altLang="zh-TW" b="0" i="1" smtClean="0">
                          <a:latin typeface="Cambria Math"/>
                        </a:rPr>
                        <m:t>𝑎𝑛𝑑</m:t>
                      </m:r>
                      <m:r>
                        <a:rPr lang="en-US" altLang="zh-TW" b="0" i="1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(0)=−0.145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61493"/>
                <a:ext cx="801770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5263744"/>
                  </p:ext>
                </p:extLst>
              </p:nvPr>
            </p:nvGraphicFramePr>
            <p:xfrm>
              <a:off x="1259632" y="4005064"/>
              <a:ext cx="6264696" cy="1008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1957"/>
                    <a:gridCol w="1182404"/>
                    <a:gridCol w="2030135"/>
                    <a:gridCol w="1800200"/>
                  </a:tblGrid>
                  <a:tr h="369810">
                    <a:tc>
                      <a:txBody>
                        <a:bodyPr/>
                        <a:lstStyle/>
                        <a:p>
                          <a:r>
                            <a:rPr lang="en-US" altLang="zh-TW" dirty="0" err="1" smtClean="0">
                              <a:solidFill>
                                <a:sysClr val="windowText" lastClr="000000"/>
                              </a:solidFill>
                            </a:rPr>
                            <a:t>Our’s</a:t>
                          </a:r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 Job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PDG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Lattice QCD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Exp. result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38302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2.21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10</a:t>
                          </a:r>
                          <a:r>
                            <a:rPr lang="en-US" altLang="zh-TW" baseline="30000" dirty="0" smtClean="0">
                              <a:solidFill>
                                <a:sysClr val="windowText" lastClr="000000"/>
                              </a:solidFill>
                            </a:rPr>
                            <a:t>-2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2.72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10</a:t>
                          </a:r>
                          <a:r>
                            <a:rPr lang="en-US" altLang="zh-TW" baseline="30000" dirty="0" smtClean="0">
                              <a:solidFill>
                                <a:sysClr val="windowText" lastClr="000000"/>
                              </a:solidFill>
                            </a:rPr>
                            <a:t>-2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(3.80±0.22)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10</a:t>
                          </a:r>
                          <a:r>
                            <a:rPr lang="en-US" altLang="zh-TW" baseline="30000" dirty="0" smtClean="0">
                              <a:solidFill>
                                <a:sysClr val="windowText" lastClr="000000"/>
                              </a:solidFill>
                            </a:rPr>
                            <a:t>-2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(3.6±0.4)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10</a:t>
                          </a:r>
                          <a:r>
                            <a:rPr lang="en-US" altLang="zh-TW" baseline="30000" dirty="0" smtClean="0">
                              <a:solidFill>
                                <a:sysClr val="windowText" lastClr="000000"/>
                              </a:solidFill>
                            </a:rPr>
                            <a:t>-2</a:t>
                          </a:r>
                          <a:r>
                            <a:rPr lang="en-US" altLang="zh-TW" baseline="0" dirty="0" smtClean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5263744"/>
                  </p:ext>
                </p:extLst>
              </p:nvPr>
            </p:nvGraphicFramePr>
            <p:xfrm>
              <a:off x="1259632" y="4005064"/>
              <a:ext cx="6264696" cy="1008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1957"/>
                    <a:gridCol w="1182404"/>
                    <a:gridCol w="2030135"/>
                    <a:gridCol w="1800200"/>
                  </a:tblGrid>
                  <a:tr h="369810">
                    <a:tc>
                      <a:txBody>
                        <a:bodyPr/>
                        <a:lstStyle/>
                        <a:p>
                          <a:r>
                            <a:rPr lang="en-US" altLang="zh-TW" dirty="0" err="1" smtClean="0">
                              <a:solidFill>
                                <a:sysClr val="windowText" lastClr="000000"/>
                              </a:solidFill>
                            </a:rPr>
                            <a:t>Our’s</a:t>
                          </a:r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 Job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PDG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Lattice QCD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solidFill>
                                <a:sysClr val="windowText" lastClr="000000"/>
                              </a:solidFill>
                            </a:rPr>
                            <a:t>Exp. result</a:t>
                          </a:r>
                          <a:endParaRPr lang="zh-TW" altLang="en-US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3830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8" t="-63462" r="-401463" b="-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6186" t="-63462" r="-324227" b="-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0120" t="-63462" r="-88889" b="-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48475" t="-63462" r="-339" b="-96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742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>
                <a:latin typeface="Clarendon Light" pitchFamily="18" charset="0"/>
              </a:rPr>
              <a:t>Conclusions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From the table of </a:t>
            </a:r>
            <a:r>
              <a:rPr lang="el-GR" altLang="zh-TW" sz="1800" dirty="0"/>
              <a:t>Λ</a:t>
            </a:r>
            <a:r>
              <a:rPr lang="en-US" altLang="zh-TW" sz="1800" baseline="-25000" dirty="0"/>
              <a:t>c</a:t>
            </a:r>
            <a:r>
              <a:rPr lang="en-US" altLang="zh-TW" sz="1800" dirty="0"/>
              <a:t>→</a:t>
            </a:r>
            <a:r>
              <a:rPr lang="el-GR" altLang="zh-TW" sz="1800" dirty="0"/>
              <a:t>Λ</a:t>
            </a:r>
            <a:r>
              <a:rPr lang="en-US" altLang="zh-TW" sz="1800" i="1" dirty="0"/>
              <a:t>e</a:t>
            </a:r>
            <a:r>
              <a:rPr lang="el-GR" altLang="zh-TW" sz="1800" i="1" dirty="0"/>
              <a:t>ν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decay branching ratio, we found that </a:t>
            </a:r>
            <a:r>
              <a:rPr lang="en-US" altLang="zh-TW" sz="1800" dirty="0" err="1" smtClean="0"/>
              <a:t>our’s</a:t>
            </a:r>
            <a:r>
              <a:rPr lang="en-US" altLang="zh-TW" sz="1800" dirty="0" smtClean="0"/>
              <a:t> result are </a:t>
            </a:r>
            <a:r>
              <a:rPr lang="en-US" altLang="zh-TW" sz="1800" dirty="0" err="1" smtClean="0"/>
              <a:t>samller</a:t>
            </a:r>
            <a:r>
              <a:rPr lang="en-US" altLang="zh-TW" sz="1800" dirty="0" smtClean="0"/>
              <a:t> experimental data about ½~1/3. </a:t>
            </a:r>
          </a:p>
          <a:p>
            <a:r>
              <a:rPr lang="en-US" altLang="zh-TW" sz="1800" dirty="0" smtClean="0"/>
              <a:t>Maybe need to consider zero-mode contribution.</a:t>
            </a:r>
            <a:endParaRPr lang="zh-TW" altLang="en-US" sz="1800" dirty="0"/>
          </a:p>
          <a:p>
            <a:r>
              <a:rPr lang="en-US" altLang="zh-TW" sz="18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Futher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independent experimental and theoretical </a:t>
            </a:r>
            <a:r>
              <a:rPr lang="en-US" altLang="zh-TW" sz="1800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perdiction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for 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baryon decays </a:t>
            </a: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are needed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endParaRPr lang="en-US" altLang="zh-TW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348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b="1" kern="0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Motivation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Experimental reported</a:t>
            </a:r>
          </a:p>
          <a:p>
            <a:r>
              <a:rPr lang="en-US" altLang="zh-TW" sz="2000" dirty="0" err="1" smtClean="0"/>
              <a:t>LHCb</a:t>
            </a:r>
            <a:r>
              <a:rPr lang="en-US" altLang="zh-TW" sz="2000" dirty="0" smtClean="0"/>
              <a:t> collaboration</a:t>
            </a:r>
            <a:r>
              <a:rPr lang="zh-TW" altLang="en-US" sz="2000" dirty="0" smtClean="0">
                <a:latin typeface="標楷體"/>
                <a:ea typeface="標楷體"/>
              </a:rPr>
              <a:t>：</a:t>
            </a:r>
            <a:endParaRPr lang="en-US" altLang="zh-TW" sz="2000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2000" dirty="0" smtClean="0"/>
              <a:t>       doubly charmed baryon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 smtClean="0"/>
              <a:t>Mass of 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/>
              <a:t>Mass of  </a:t>
            </a:r>
            <a:endParaRPr lang="en-US" altLang="zh-TW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000" dirty="0"/>
              <a:t>rare </a:t>
            </a:r>
            <a:r>
              <a:rPr lang="en-US" altLang="zh-TW" sz="2000" dirty="0" smtClean="0"/>
              <a:t>decay 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en-US" altLang="zh-TW" sz="2000" dirty="0"/>
              <a:t>BESIII </a:t>
            </a:r>
            <a:r>
              <a:rPr lang="en-US" altLang="zh-TW" sz="2000" dirty="0" smtClean="0"/>
              <a:t>Collaboration</a:t>
            </a:r>
            <a:r>
              <a:rPr lang="zh-TW" altLang="en-US" sz="2000" dirty="0" smtClean="0">
                <a:latin typeface="標楷體"/>
                <a:ea typeface="標楷體"/>
              </a:rPr>
              <a:t>：</a:t>
            </a:r>
            <a:endParaRPr lang="en-US" altLang="zh-TW" sz="2000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2000" dirty="0" smtClean="0"/>
              <a:t>       charmed baryon decays </a:t>
            </a:r>
            <a:endParaRPr lang="zh-TW" altLang="en-US" sz="20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93347"/>
              </p:ext>
            </p:extLst>
          </p:nvPr>
        </p:nvGraphicFramePr>
        <p:xfrm>
          <a:off x="2051720" y="2996952"/>
          <a:ext cx="43924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方程式" r:id="rId3" imgW="2400120" imgH="241200" progId="Equation.3">
                  <p:embed/>
                </p:oleObj>
              </mc:Choice>
              <mc:Fallback>
                <p:oleObj name="方程式" r:id="rId3" imgW="2400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96952"/>
                        <a:ext cx="43924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42941"/>
              </p:ext>
            </p:extLst>
          </p:nvPr>
        </p:nvGraphicFramePr>
        <p:xfrm>
          <a:off x="2123728" y="3429000"/>
          <a:ext cx="42767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方程式" r:id="rId5" imgW="2336760" imgH="241200" progId="Equation.3">
                  <p:embed/>
                </p:oleObj>
              </mc:Choice>
              <mc:Fallback>
                <p:oleObj name="方程式" r:id="rId5" imgW="2336760" imgH="2412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429000"/>
                        <a:ext cx="42767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59302"/>
              </p:ext>
            </p:extLst>
          </p:nvPr>
        </p:nvGraphicFramePr>
        <p:xfrm>
          <a:off x="2267744" y="3789040"/>
          <a:ext cx="3528392" cy="389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方程式" r:id="rId7" imgW="2057400" imgH="241200" progId="Equation.3">
                  <p:embed/>
                </p:oleObj>
              </mc:Choice>
              <mc:Fallback>
                <p:oleObj name="方程式" r:id="rId7" imgW="2057400" imgH="2412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789040"/>
                        <a:ext cx="3528392" cy="389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067281"/>
              </p:ext>
            </p:extLst>
          </p:nvPr>
        </p:nvGraphicFramePr>
        <p:xfrm>
          <a:off x="1403648" y="5373216"/>
          <a:ext cx="5422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方程式" r:id="rId9" imgW="3162240" imgH="241200" progId="Equation.3">
                  <p:embed/>
                </p:oleObj>
              </mc:Choice>
              <mc:Fallback>
                <p:oleObj name="方程式" r:id="rId9" imgW="3162240" imgH="24120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373216"/>
                        <a:ext cx="5422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6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3132138"/>
            <a:ext cx="23749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6"/>
          <p:cNvSpPr>
            <a:spLocks noChangeArrowheads="1"/>
          </p:cNvSpPr>
          <p:nvPr/>
        </p:nvSpPr>
        <p:spPr bwMode="auto">
          <a:xfrm>
            <a:off x="971550" y="2127250"/>
            <a:ext cx="7056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dirty="0">
                <a:latin typeface="+mn-lt"/>
                <a:ea typeface="標楷體" pitchFamily="65" charset="-120"/>
              </a:rPr>
              <a:t>Simply speaking, is a description of the evolution of a relativistic system along a light-front direction.  The light-front time-space variables, defined as</a:t>
            </a:r>
            <a:endParaRPr lang="zh-TW" altLang="en-US" dirty="0">
              <a:latin typeface="+mn-lt"/>
              <a:ea typeface="標楷體" pitchFamily="65" charset="-12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345362" cy="598487"/>
          </a:xfrm>
        </p:spPr>
        <p:txBody>
          <a:bodyPr/>
          <a:lstStyle/>
          <a:p>
            <a:pPr eaLnBrk="1" hangingPunct="1"/>
            <a:r>
              <a:rPr lang="en-US" altLang="zh-TW" sz="2800" dirty="0" smtClean="0">
                <a:latin typeface="Lucida Console" pitchFamily="49" charset="0"/>
              </a:rPr>
              <a:t>Framework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412875"/>
            <a:ext cx="44640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zh-TW" sz="2600" kern="0" dirty="0" smtClean="0">
                <a:latin typeface="Times New Roman" panose="02020603050405020304" pitchFamily="18" charset="0"/>
              </a:rPr>
              <a:t>Light-Front Quark Model</a:t>
            </a:r>
          </a:p>
        </p:txBody>
      </p:sp>
      <p:graphicFrame>
        <p:nvGraphicFramePr>
          <p:cNvPr id="7174" name="物件 1"/>
          <p:cNvGraphicFramePr>
            <a:graphicFrameLocks noChangeAspect="1"/>
          </p:cNvGraphicFramePr>
          <p:nvPr/>
        </p:nvGraphicFramePr>
        <p:xfrm>
          <a:off x="3200400" y="3074988"/>
          <a:ext cx="16891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方程式" r:id="rId4" imgW="634725" imgH="203112" progId="Equation.3">
                  <p:embed/>
                </p:oleObj>
              </mc:Choice>
              <mc:Fallback>
                <p:oleObj name="方程式" r:id="rId4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74988"/>
                        <a:ext cx="16891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矩形 2"/>
          <p:cNvSpPr>
            <a:spLocks noChangeArrowheads="1"/>
          </p:cNvSpPr>
          <p:nvPr/>
        </p:nvSpPr>
        <p:spPr bwMode="auto">
          <a:xfrm>
            <a:off x="993775" y="3573463"/>
            <a:ext cx="4391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dirty="0">
                <a:latin typeface="+mn-lt"/>
                <a:ea typeface="標楷體" pitchFamily="65" charset="-120"/>
              </a:rPr>
              <a:t>They have been widely used in solving various problems in mathematical physics for the last hundred years.</a:t>
            </a:r>
            <a:endParaRPr lang="zh-TW" altLang="en-US" dirty="0">
              <a:latin typeface="+mn-lt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9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345362" cy="598487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latin typeface="Lucida Console" pitchFamily="49" charset="0"/>
              </a:rPr>
              <a:t>Framework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3568" y="1700808"/>
            <a:ext cx="8064896" cy="876300"/>
          </a:xfrm>
        </p:spPr>
        <p:txBody>
          <a:bodyPr/>
          <a:lstStyle/>
          <a:p>
            <a:r>
              <a:rPr lang="en-US" altLang="zh-TW" sz="1800" dirty="0" smtClean="0">
                <a:ea typeface="標楷體" pitchFamily="65" charset="-120"/>
              </a:rPr>
              <a:t> In the light-front approach, the wave functions for the hadronic bound states are defined in the hypersurface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方程式" r:id="rId3" imgW="114151" imgH="215619" progId="Equation.3">
                  <p:embed/>
                </p:oleObj>
              </mc:Choice>
              <mc:Fallback>
                <p:oleObj name="方程式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63222"/>
              </p:ext>
            </p:extLst>
          </p:nvPr>
        </p:nvGraphicFramePr>
        <p:xfrm>
          <a:off x="2627784" y="2357843"/>
          <a:ext cx="33623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方程式" r:id="rId5" imgW="1447560" imgH="203040" progId="Equation.3">
                  <p:embed/>
                </p:oleObj>
              </mc:Choice>
              <mc:Fallback>
                <p:oleObj name="方程式" r:id="rId5" imgW="1447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357843"/>
                        <a:ext cx="33623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940453" y="2852936"/>
            <a:ext cx="758754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>
                <a:latin typeface="+mn-lt"/>
                <a:ea typeface="標楷體" panose="03000509000000000000" pitchFamily="65" charset="-120"/>
              </a:rPr>
              <a:t>It describes very well the electromagnetic </a:t>
            </a:r>
            <a:r>
              <a:rPr lang="en-US" altLang="zh-TW" dirty="0" err="1">
                <a:latin typeface="+mn-lt"/>
                <a:ea typeface="標楷體" pitchFamily="65" charset="-120"/>
              </a:rPr>
              <a:t>proprities</a:t>
            </a:r>
            <a:r>
              <a:rPr lang="en-US" altLang="zh-TW" dirty="0">
                <a:latin typeface="+mn-lt"/>
                <a:ea typeface="標楷體" pitchFamily="65" charset="-120"/>
              </a:rPr>
              <a:t> of the hadronic bound states. </a:t>
            </a:r>
            <a:r>
              <a:rPr lang="en-US" altLang="zh-TW" dirty="0" smtClean="0">
                <a:latin typeface="+mn-lt"/>
                <a:ea typeface="標楷體" pitchFamily="65" charset="-120"/>
              </a:rPr>
              <a:t>The light-front bound states for various hadrons can be expanded in terms of the </a:t>
            </a:r>
            <a:r>
              <a:rPr lang="en-US" altLang="zh-TW" dirty="0" err="1" smtClean="0">
                <a:latin typeface="+mn-lt"/>
                <a:ea typeface="標楷體" panose="03000509000000000000" pitchFamily="65" charset="-120"/>
              </a:rPr>
              <a:t>Fock</a:t>
            </a:r>
            <a:r>
              <a:rPr lang="en-US" altLang="zh-TW" dirty="0" smtClean="0">
                <a:latin typeface="+mn-lt"/>
                <a:ea typeface="標楷體" pitchFamily="65" charset="-120"/>
              </a:rPr>
              <a:t> space. A hadronic </a:t>
            </a:r>
            <a:r>
              <a:rPr lang="en-US" altLang="zh-TW" dirty="0">
                <a:latin typeface="+mn-lt"/>
                <a:ea typeface="標楷體" pitchFamily="65" charset="-120"/>
              </a:rPr>
              <a:t>bound states labeled by the </a:t>
            </a:r>
            <a:r>
              <a:rPr lang="en-US" altLang="zh-TW" dirty="0" err="1">
                <a:latin typeface="+mn-lt"/>
                <a:ea typeface="標楷體" pitchFamily="65" charset="-120"/>
              </a:rPr>
              <a:t>monentum</a:t>
            </a:r>
            <a:r>
              <a:rPr lang="en-US" altLang="zh-TW" dirty="0">
                <a:latin typeface="+mn-lt"/>
                <a:ea typeface="標楷體" pitchFamily="65" charset="-120"/>
              </a:rPr>
              <a:t> P</a:t>
            </a:r>
            <a:r>
              <a:rPr lang="en-US" altLang="zh-TW" baseline="30000" dirty="0">
                <a:latin typeface="+mn-lt"/>
                <a:ea typeface="標楷體" pitchFamily="65" charset="-120"/>
              </a:rPr>
              <a:t>+</a:t>
            </a:r>
            <a:r>
              <a:rPr lang="en-US" altLang="zh-TW" dirty="0">
                <a:latin typeface="+mn-lt"/>
                <a:ea typeface="標楷體" pitchFamily="65" charset="-120"/>
              </a:rPr>
              <a:t> and P</a:t>
            </a:r>
            <a:r>
              <a:rPr lang="en-US" altLang="zh-TW" baseline="-25000" dirty="0">
                <a:latin typeface="+mn-lt"/>
                <a:ea typeface="標楷體" pitchFamily="65" charset="-120"/>
              </a:rPr>
              <a:t>⊥</a:t>
            </a:r>
            <a:r>
              <a:rPr lang="en-US" altLang="zh-TW" dirty="0">
                <a:latin typeface="+mn-lt"/>
                <a:ea typeface="標楷體" pitchFamily="65" charset="-120"/>
              </a:rPr>
              <a:t> and the helicity λ which can be expanded in term of the </a:t>
            </a:r>
            <a:r>
              <a:rPr lang="en-US" altLang="zh-TW" dirty="0" err="1">
                <a:latin typeface="+mn-lt"/>
                <a:ea typeface="標楷體" pitchFamily="65" charset="-120"/>
              </a:rPr>
              <a:t>Fock</a:t>
            </a:r>
            <a:r>
              <a:rPr lang="en-US" altLang="zh-TW" dirty="0">
                <a:latin typeface="+mn-lt"/>
                <a:ea typeface="標楷體" pitchFamily="65" charset="-120"/>
              </a:rPr>
              <a:t> space, one </a:t>
            </a:r>
            <a:r>
              <a:rPr lang="en-US" altLang="zh-TW" dirty="0" smtClean="0">
                <a:latin typeface="+mn-lt"/>
                <a:ea typeface="標楷體" pitchFamily="65" charset="-120"/>
              </a:rPr>
              <a:t>have </a:t>
            </a:r>
            <a:endParaRPr lang="en-US" altLang="zh-TW" dirty="0">
              <a:latin typeface="+mn-lt"/>
              <a:ea typeface="標楷體" pitchFamily="65" charset="-120"/>
            </a:endParaRPr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1042988" y="5157192"/>
            <a:ext cx="6985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dirty="0" smtClean="0">
                <a:latin typeface="+mn-lt"/>
                <a:ea typeface="標楷體" pitchFamily="65" charset="-120"/>
              </a:rPr>
              <a:t>Here </a:t>
            </a:r>
            <a:r>
              <a:rPr lang="en-US" altLang="zh-TW" i="1" dirty="0">
                <a:latin typeface="+mn-lt"/>
                <a:ea typeface="標楷體" pitchFamily="65" charset="-120"/>
              </a:rPr>
              <a:t>x</a:t>
            </a:r>
            <a:r>
              <a:rPr lang="en-US" altLang="zh-TW" i="1" baseline="-25000" dirty="0">
                <a:latin typeface="+mn-lt"/>
                <a:ea typeface="標楷體" pitchFamily="65" charset="-120"/>
              </a:rPr>
              <a:t>i</a:t>
            </a:r>
            <a:r>
              <a:rPr lang="en-US" altLang="zh-TW" dirty="0">
                <a:latin typeface="+mn-lt"/>
                <a:ea typeface="標楷體" pitchFamily="65" charset="-120"/>
              </a:rPr>
              <a:t> is the fraction of the total longitudinal </a:t>
            </a:r>
            <a:r>
              <a:rPr lang="en-US" altLang="zh-TW" dirty="0" err="1">
                <a:latin typeface="+mn-lt"/>
                <a:ea typeface="標楷體" pitchFamily="65" charset="-120"/>
              </a:rPr>
              <a:t>mopnentum</a:t>
            </a:r>
            <a:r>
              <a:rPr lang="en-US" altLang="zh-TW" dirty="0">
                <a:latin typeface="+mn-lt"/>
                <a:ea typeface="標楷體" pitchFamily="65" charset="-120"/>
              </a:rPr>
              <a:t> and </a:t>
            </a:r>
            <a:r>
              <a:rPr lang="en-US" altLang="zh-TW" dirty="0" err="1">
                <a:latin typeface="+mn-lt"/>
                <a:ea typeface="標楷體" pitchFamily="65" charset="-120"/>
              </a:rPr>
              <a:t>k</a:t>
            </a:r>
            <a:r>
              <a:rPr lang="en-US" altLang="zh-TW" baseline="-25000" dirty="0" err="1">
                <a:latin typeface="+mn-lt"/>
                <a:ea typeface="標楷體" pitchFamily="65" charset="-120"/>
              </a:rPr>
              <a:t>⊥i</a:t>
            </a:r>
            <a:r>
              <a:rPr lang="en-US" altLang="zh-TW" dirty="0">
                <a:latin typeface="+mn-lt"/>
                <a:ea typeface="標楷體" pitchFamily="65" charset="-120"/>
              </a:rPr>
              <a:t> is relative transition </a:t>
            </a:r>
            <a:r>
              <a:rPr lang="en-US" altLang="zh-TW" dirty="0" err="1">
                <a:latin typeface="+mn-lt"/>
                <a:ea typeface="標楷體" pitchFamily="65" charset="-120"/>
              </a:rPr>
              <a:t>monentum</a:t>
            </a:r>
            <a:r>
              <a:rPr lang="en-US" altLang="zh-TW" dirty="0" smtClean="0">
                <a:latin typeface="+mn-lt"/>
                <a:ea typeface="標楷體" pitchFamily="65" charset="-120"/>
              </a:rPr>
              <a:t>. The </a:t>
            </a:r>
            <a:r>
              <a:rPr lang="en-US" altLang="zh-TW" dirty="0" smtClean="0">
                <a:latin typeface="+mn-lt"/>
              </a:rPr>
              <a:t>on-mass-shell </a:t>
            </a:r>
            <a:r>
              <a:rPr lang="en-US" altLang="zh-TW" dirty="0">
                <a:latin typeface="+mn-lt"/>
              </a:rPr>
              <a:t>light-front momenta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are                           and  </a:t>
            </a:r>
            <a:endParaRPr lang="en-US" altLang="zh-TW" dirty="0">
              <a:latin typeface="+mn-lt"/>
              <a:ea typeface="標楷體" pitchFamily="65" charset="-120"/>
            </a:endParaRP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6804248" y="2255907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ko-KR" sz="1200" dirty="0">
                <a:solidFill>
                  <a:srgbClr val="FF0000"/>
                </a:solidFill>
              </a:rPr>
              <a:t>LF </a:t>
            </a:r>
            <a:r>
              <a:rPr kumimoji="0" lang="en-US" altLang="ko-KR" sz="1200" dirty="0">
                <a:solidFill>
                  <a:srgbClr val="FF0000"/>
                </a:solidFill>
              </a:rPr>
              <a:t>in </a:t>
            </a:r>
            <a:r>
              <a:rPr kumimoji="0" lang="en-US" altLang="ko-KR" sz="1200" dirty="0" err="1">
                <a:solidFill>
                  <a:srgbClr val="FF0000"/>
                </a:solidFill>
              </a:rPr>
              <a:t>Drell</a:t>
            </a:r>
            <a:r>
              <a:rPr kumimoji="0" lang="en-US" altLang="ko-KR" sz="1200" dirty="0">
                <a:solidFill>
                  <a:srgbClr val="FF0000"/>
                </a:solidFill>
              </a:rPr>
              <a:t>-Yan-West</a:t>
            </a:r>
          </a:p>
          <a:p>
            <a:pPr eaLnBrk="1" hangingPunct="1"/>
            <a:r>
              <a:rPr kumimoji="0" lang="en-US" altLang="zh-TW" sz="1200" dirty="0">
                <a:solidFill>
                  <a:srgbClr val="FF0000"/>
                </a:solidFill>
              </a:rPr>
              <a:t>x</a:t>
            </a:r>
            <a:r>
              <a:rPr kumimoji="0" lang="en-US" altLang="ko-KR" sz="1200" baseline="30000" dirty="0">
                <a:solidFill>
                  <a:srgbClr val="FF0000"/>
                </a:solidFill>
              </a:rPr>
              <a:t>+</a:t>
            </a:r>
            <a:r>
              <a:rPr kumimoji="0" lang="en-US" altLang="ko-KR" sz="1200" dirty="0">
                <a:solidFill>
                  <a:srgbClr val="FF0000"/>
                </a:solidFill>
              </a:rPr>
              <a:t>(=</a:t>
            </a:r>
            <a:r>
              <a:rPr kumimoji="0" lang="en-US" altLang="zh-TW" sz="1200" dirty="0">
                <a:solidFill>
                  <a:srgbClr val="FF0000"/>
                </a:solidFill>
              </a:rPr>
              <a:t>x</a:t>
            </a:r>
            <a:r>
              <a:rPr kumimoji="0" lang="en-US" altLang="ko-KR" sz="1200" baseline="30000" dirty="0">
                <a:solidFill>
                  <a:srgbClr val="FF0000"/>
                </a:solidFill>
              </a:rPr>
              <a:t>0</a:t>
            </a:r>
            <a:r>
              <a:rPr kumimoji="0" lang="en-US" altLang="ko-KR" sz="1200" dirty="0">
                <a:solidFill>
                  <a:srgbClr val="FF0000"/>
                </a:solidFill>
              </a:rPr>
              <a:t>+</a:t>
            </a:r>
            <a:r>
              <a:rPr kumimoji="0" lang="en-US" altLang="zh-TW" sz="1200" dirty="0">
                <a:solidFill>
                  <a:srgbClr val="FF0000"/>
                </a:solidFill>
              </a:rPr>
              <a:t>x</a:t>
            </a:r>
            <a:r>
              <a:rPr kumimoji="0" lang="en-US" altLang="ko-KR" sz="1200" baseline="30000" dirty="0">
                <a:solidFill>
                  <a:srgbClr val="FF0000"/>
                </a:solidFill>
              </a:rPr>
              <a:t>3</a:t>
            </a:r>
            <a:r>
              <a:rPr kumimoji="0" lang="en-US" altLang="ko-KR" sz="1200" dirty="0">
                <a:solidFill>
                  <a:srgbClr val="FF0000"/>
                </a:solidFill>
              </a:rPr>
              <a:t>)=0 frame</a:t>
            </a:r>
            <a:endParaRPr kumimoji="0" lang="en-US" altLang="zh-TW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616331"/>
              </p:ext>
            </p:extLst>
          </p:nvPr>
        </p:nvGraphicFramePr>
        <p:xfrm>
          <a:off x="1300138" y="4356634"/>
          <a:ext cx="6512222" cy="72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方程式" r:id="rId7" imgW="3771720" imgH="482400" progId="Equation.3">
                  <p:embed/>
                </p:oleObj>
              </mc:Choice>
              <mc:Fallback>
                <p:oleObj name="方程式" r:id="rId7" imgW="3771720" imgH="482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38" y="4356634"/>
                        <a:ext cx="6512222" cy="726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555776" y="5711190"/>
                <a:ext cx="1430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⊥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711190"/>
                <a:ext cx="143052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427984" y="5711190"/>
                <a:ext cx="1529458" cy="554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/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zh-TW" altLang="en-US" dirty="0" smtClean="0"/>
                  <a:t>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711190"/>
                <a:ext cx="1529458" cy="55463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92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92500" lnSpcReduction="10000"/>
          </a:bodyPr>
          <a:lstStyle/>
          <a:p>
            <a:endParaRPr lang="en-US" altLang="zh-TW" sz="1800" dirty="0"/>
          </a:p>
          <a:p>
            <a:r>
              <a:rPr lang="en-US" altLang="zh-TW" sz="1800" dirty="0" smtClean="0"/>
              <a:t>The </a:t>
            </a:r>
            <a:r>
              <a:rPr lang="en-US" altLang="zh-TW" sz="1800" dirty="0" err="1" smtClean="0"/>
              <a:t>diquark</a:t>
            </a:r>
            <a:r>
              <a:rPr lang="en-US" altLang="zh-TW" sz="1800" dirty="0" smtClean="0"/>
              <a:t> picture for baryons is </a:t>
            </a:r>
            <a:r>
              <a:rPr lang="en-US" altLang="zh-TW" sz="1800" dirty="0"/>
              <a:t>composed of one heavy quark b(c) </a:t>
            </a:r>
            <a:r>
              <a:rPr lang="en-US" altLang="zh-TW" sz="1800" dirty="0" smtClean="0"/>
              <a:t>and a </a:t>
            </a:r>
            <a:r>
              <a:rPr lang="en-US" altLang="zh-TW" sz="1800" dirty="0"/>
              <a:t>light </a:t>
            </a:r>
            <a:r>
              <a:rPr lang="en-US" altLang="zh-TW" sz="1800" dirty="0" err="1"/>
              <a:t>diquark</a:t>
            </a:r>
            <a:r>
              <a:rPr lang="en-US" altLang="zh-TW" sz="1800" dirty="0"/>
              <a:t> [</a:t>
            </a:r>
            <a:r>
              <a:rPr lang="en-US" altLang="zh-TW" sz="1800" dirty="0" err="1" smtClean="0"/>
              <a:t>u,d</a:t>
            </a:r>
            <a:r>
              <a:rPr lang="en-US" altLang="zh-TW" sz="1800" dirty="0" smtClean="0"/>
              <a:t>]. </a:t>
            </a:r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r>
              <a:rPr lang="en-US" altLang="zh-TW" sz="1800" dirty="0"/>
              <a:t>where </a:t>
            </a:r>
            <a:r>
              <a:rPr lang="en-US" altLang="zh-TW" sz="1800" dirty="0" smtClean="0"/>
              <a:t>q</a:t>
            </a:r>
            <a:r>
              <a:rPr lang="el-GR" altLang="zh-TW" sz="1800" baseline="-25000" dirty="0" smtClean="0"/>
              <a:t>α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represents b or </a:t>
            </a:r>
            <a:r>
              <a:rPr lang="en-US" altLang="zh-TW" sz="1800" dirty="0" smtClean="0"/>
              <a:t>c quark, </a:t>
            </a:r>
            <a:r>
              <a:rPr lang="en-US" altLang="zh-TW" sz="1800" dirty="0"/>
              <a:t>[q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q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] represents [</a:t>
            </a:r>
            <a:r>
              <a:rPr lang="en-US" altLang="zh-TW" sz="1800" dirty="0" err="1"/>
              <a:t>ud</a:t>
            </a:r>
            <a:r>
              <a:rPr lang="en-US" altLang="zh-TW" sz="1800" dirty="0" smtClean="0"/>
              <a:t>], </a:t>
            </a:r>
            <a:r>
              <a:rPr lang="en-US" altLang="zh-TW" sz="1800" dirty="0"/>
              <a:t>λ denotes helicity,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/>
              <a:t>,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are the longitudinal-momentum </a:t>
            </a:r>
            <a:r>
              <a:rPr lang="en-US" altLang="zh-TW" sz="1800" dirty="0" smtClean="0"/>
              <a:t>fraction. </a:t>
            </a:r>
            <a:r>
              <a:rPr lang="en-US" altLang="zh-TW" sz="1800" dirty="0"/>
              <a:t>The </a:t>
            </a:r>
            <a:r>
              <a:rPr lang="en-US" altLang="zh-TW" sz="1800" dirty="0" smtClean="0"/>
              <a:t>variables (</a:t>
            </a:r>
            <a:r>
              <a:rPr lang="en-US" altLang="zh-TW" sz="1800" dirty="0"/>
              <a:t>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, </a:t>
            </a:r>
            <a:r>
              <a:rPr lang="en-US" altLang="zh-TW" sz="1800" dirty="0" err="1" smtClean="0"/>
              <a:t>k</a:t>
            </a:r>
            <a:r>
              <a:rPr lang="en-US" altLang="zh-TW" sz="1800" baseline="-25000" dirty="0" err="1" smtClean="0"/>
              <a:t>i</a:t>
            </a:r>
            <a:r>
              <a:rPr lang="en-US" altLang="zh-TW" sz="1800" dirty="0" smtClean="0"/>
              <a:t>) </a:t>
            </a:r>
            <a:r>
              <a:rPr lang="en-US" altLang="zh-TW" sz="1800" dirty="0"/>
              <a:t>are independent of the total momentum of the hadron and thus are </a:t>
            </a:r>
            <a:r>
              <a:rPr lang="en-US" altLang="zh-TW" sz="1800" dirty="0" smtClean="0"/>
              <a:t>Lorentz-invariant variables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r>
              <a:rPr lang="en-US" altLang="zh-TW" sz="1800" dirty="0">
                <a:ea typeface="標楷體" panose="03000509000000000000" pitchFamily="65" charset="-120"/>
              </a:rPr>
              <a:t>Where </a:t>
            </a:r>
            <a:r>
              <a:rPr lang="el-GR" altLang="zh-TW" sz="1800" dirty="0">
                <a:ea typeface="標楷體" panose="03000509000000000000" pitchFamily="65" charset="-120"/>
              </a:rPr>
              <a:t>Φ</a:t>
            </a:r>
            <a:r>
              <a:rPr lang="en-US" altLang="zh-TW" sz="1800" dirty="0">
                <a:ea typeface="標楷體" panose="03000509000000000000" pitchFamily="65" charset="-120"/>
              </a:rPr>
              <a:t> </a:t>
            </a:r>
            <a:r>
              <a:rPr lang="en-US" altLang="zh-TW" sz="1800" dirty="0"/>
              <a:t>is the amplitude of the corresponding three quark sector. In the LF formalism the total baryon spin-momentum distribution function </a:t>
            </a:r>
            <a:r>
              <a:rPr lang="el-GR" altLang="zh-TW" sz="1800" dirty="0">
                <a:ea typeface="標楷體" panose="03000509000000000000" pitchFamily="65" charset="-120"/>
              </a:rPr>
              <a:t>Φ </a:t>
            </a:r>
            <a:r>
              <a:rPr lang="en-US" altLang="zh-TW" sz="1800" dirty="0"/>
              <a:t>can be written in the following general form</a:t>
            </a:r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r>
              <a:rPr lang="en-US" altLang="zh-TW" sz="1800" dirty="0"/>
              <a:t>Here, χ(x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p</a:t>
            </a:r>
            <a:r>
              <a:rPr lang="en-US" altLang="zh-TW" sz="1800" baseline="-25000" dirty="0" err="1"/>
              <a:t>⊥i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λ</a:t>
            </a:r>
            <a:r>
              <a:rPr lang="en-US" altLang="zh-TW" sz="1800" baseline="-25000" dirty="0" err="1"/>
              <a:t>i</a:t>
            </a:r>
            <a:r>
              <a:rPr lang="en-US" altLang="zh-TW" sz="1800" baseline="-25000" dirty="0"/>
              <a:t> </a:t>
            </a:r>
            <a:r>
              <a:rPr lang="en-US" altLang="zh-TW" sz="1800" dirty="0"/>
              <a:t>; λ) and ψ(x</a:t>
            </a:r>
            <a:r>
              <a:rPr lang="en-US" altLang="zh-TW" sz="1800" baseline="-25000" dirty="0"/>
              <a:t>i 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p</a:t>
            </a:r>
            <a:r>
              <a:rPr lang="en-US" altLang="zh-TW" sz="1800" baseline="-25000" dirty="0" err="1"/>
              <a:t>⊥i</a:t>
            </a:r>
            <a:r>
              <a:rPr lang="en-US" altLang="zh-TW" sz="1800" dirty="0"/>
              <a:t>) are the spin and momentum distribution  amplitude functions</a:t>
            </a:r>
            <a:r>
              <a:rPr lang="en-US" altLang="zh-TW" sz="1800" dirty="0" smtClean="0"/>
              <a:t>.</a:t>
            </a:r>
            <a:endParaRPr lang="en-US" altLang="zh-TW" sz="1800" dirty="0"/>
          </a:p>
          <a:p>
            <a:endParaRPr lang="zh-TW" altLang="en-US" sz="1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 smtClean="0">
                <a:latin typeface="Lucida Console" pitchFamily="49" charset="0"/>
              </a:rPr>
              <a:t>Framework-wave function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2351" y="1556792"/>
            <a:ext cx="6175375" cy="71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600" dirty="0" smtClean="0">
                <a:latin typeface="Times New Roman" pitchFamily="18" charset="0"/>
              </a:rPr>
              <a:t>Di-Quark picture</a:t>
            </a: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52509"/>
              </p:ext>
            </p:extLst>
          </p:nvPr>
        </p:nvGraphicFramePr>
        <p:xfrm>
          <a:off x="1028247" y="2852936"/>
          <a:ext cx="692830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方程式" r:id="rId3" imgW="4495680" imgH="482400" progId="Equation.3">
                  <p:embed/>
                </p:oleObj>
              </mc:Choice>
              <mc:Fallback>
                <p:oleObj name="方程式" r:id="rId3" imgW="4495680" imgH="4824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47" y="2852936"/>
                        <a:ext cx="6928303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0203"/>
              </p:ext>
            </p:extLst>
          </p:nvPr>
        </p:nvGraphicFramePr>
        <p:xfrm>
          <a:off x="2339752" y="5229200"/>
          <a:ext cx="3246127" cy="427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方程式" r:id="rId5" imgW="2234880" imgH="279360" progId="Equation.3">
                  <p:embed/>
                </p:oleObj>
              </mc:Choice>
              <mc:Fallback>
                <p:oleObj name="方程式" r:id="rId5" imgW="2234880" imgH="27936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229200"/>
                        <a:ext cx="3246127" cy="427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sz="1800" dirty="0"/>
              <a:t>The light-front wave functions are labeled by helicity not spin. However, when we use the light-front wave functions to compute the hadronic structural quantities, such as hadronic decay form factors and coupling constants, we must have states with a definite spin.</a:t>
            </a:r>
          </a:p>
          <a:p>
            <a:r>
              <a:rPr lang="en-US" altLang="zh-TW" sz="1800" dirty="0"/>
              <a:t>Phenomenologically, the helicity part of the wave functions on the light-front can be transformed to a light-front spin wave function part via the so-called </a:t>
            </a:r>
            <a:r>
              <a:rPr lang="en-US" altLang="zh-TW" sz="1800" dirty="0" err="1"/>
              <a:t>Melosh</a:t>
            </a:r>
            <a:r>
              <a:rPr lang="en-US" altLang="zh-TW" sz="1800" dirty="0"/>
              <a:t> transformation (which is exact only for free quark theory) such that the hadronic states can be projected </a:t>
            </a:r>
            <a:r>
              <a:rPr lang="en-US" altLang="zh-TW" sz="1800" dirty="0" smtClean="0"/>
              <a:t>from </a:t>
            </a:r>
            <a:r>
              <a:rPr lang="en-US" altLang="zh-TW" sz="1800" dirty="0"/>
              <a:t>the set of light-front wave functions with fixed helicity. The light-front spin wave function is then given by</a:t>
            </a:r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The </a:t>
            </a:r>
            <a:r>
              <a:rPr lang="en-US" altLang="zh-TW" sz="1800" dirty="0" err="1"/>
              <a:t>Melosh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transformation</a:t>
            </a:r>
          </a:p>
          <a:p>
            <a:endParaRPr lang="en-US" altLang="zh-TW" sz="1800" dirty="0"/>
          </a:p>
          <a:p>
            <a:r>
              <a:rPr lang="en-US" altLang="zh-TW" sz="1800" dirty="0"/>
              <a:t>M</a:t>
            </a:r>
            <a:r>
              <a:rPr lang="en-US" altLang="zh-TW" sz="1800" baseline="-25000" dirty="0"/>
              <a:t>0</a:t>
            </a:r>
            <a:r>
              <a:rPr lang="en-US" altLang="zh-TW" sz="1800" dirty="0"/>
              <a:t> satisfies  </a:t>
            </a:r>
            <a:endParaRPr lang="zh-TW" altLang="en-US" sz="1800" baseline="-25000" dirty="0"/>
          </a:p>
          <a:p>
            <a:endParaRPr lang="en-US" altLang="zh-TW" sz="1800" dirty="0"/>
          </a:p>
          <a:p>
            <a:endParaRPr lang="zh-TW" altLang="en-US" sz="18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896281"/>
              </p:ext>
            </p:extLst>
          </p:nvPr>
        </p:nvGraphicFramePr>
        <p:xfrm>
          <a:off x="827584" y="4365104"/>
          <a:ext cx="7249814" cy="58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方程式" r:id="rId3" imgW="5029200" imgH="469800" progId="Equation.3">
                  <p:embed/>
                </p:oleObj>
              </mc:Choice>
              <mc:Fallback>
                <p:oleObj name="方程式" r:id="rId3" imgW="5029200" imgH="469800" progId="Equation.3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365104"/>
                        <a:ext cx="7249814" cy="589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845883"/>
              </p:ext>
            </p:extLst>
          </p:nvPr>
        </p:nvGraphicFramePr>
        <p:xfrm>
          <a:off x="3707904" y="5085184"/>
          <a:ext cx="3312368" cy="633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方程式" r:id="rId5" imgW="2311200" imgH="507960" progId="Equation.3">
                  <p:embed/>
                </p:oleObj>
              </mc:Choice>
              <mc:Fallback>
                <p:oleObj name="方程式" r:id="rId5" imgW="2311200" imgH="50796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85184"/>
                        <a:ext cx="3312368" cy="633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791691"/>
              </p:ext>
            </p:extLst>
          </p:nvPr>
        </p:nvGraphicFramePr>
        <p:xfrm>
          <a:off x="2339752" y="5733256"/>
          <a:ext cx="24479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方程式" r:id="rId7" imgW="1587240" imgH="457200" progId="Equation.3">
                  <p:embed/>
                </p:oleObj>
              </mc:Choice>
              <mc:Fallback>
                <p:oleObj name="方程式" r:id="rId7" imgW="1587240" imgH="45720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733256"/>
                        <a:ext cx="24479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Framework-wave function</a:t>
            </a:r>
          </a:p>
        </p:txBody>
      </p:sp>
    </p:spTree>
    <p:extLst>
      <p:ext uri="{BB962C8B-B14F-4D97-AF65-F5344CB8AC3E}">
        <p14:creationId xmlns:p14="http://schemas.microsoft.com/office/powerpoint/2010/main" val="21417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>
                <a:ea typeface="標楷體" pitchFamily="65" charset="-120"/>
              </a:rPr>
              <a:t>Where</a:t>
            </a:r>
          </a:p>
          <a:p>
            <a:endParaRPr lang="en-US" altLang="zh-TW" sz="1800" dirty="0" smtClean="0">
              <a:ea typeface="標楷體" pitchFamily="65" charset="-120"/>
            </a:endParaRPr>
          </a:p>
          <a:p>
            <a:r>
              <a:rPr lang="en-US" altLang="zh-TW" sz="1800" dirty="0" smtClean="0">
                <a:ea typeface="標楷體" pitchFamily="65" charset="-120"/>
              </a:rPr>
              <a:t>The                   </a:t>
            </a:r>
            <a:r>
              <a:rPr lang="en-US" altLang="zh-TW" sz="1800" dirty="0">
                <a:ea typeface="標楷體" pitchFamily="65" charset="-120"/>
              </a:rPr>
              <a:t>being the space part wave function that depends on the dynamics. This distribution amplitude </a:t>
            </a:r>
            <a:r>
              <a:rPr lang="en-US" altLang="zh-TW" sz="1800" dirty="0" err="1">
                <a:ea typeface="標楷體" pitchFamily="65" charset="-120"/>
              </a:rPr>
              <a:t>functuion</a:t>
            </a:r>
            <a:r>
              <a:rPr lang="en-US" altLang="zh-TW" sz="1800" dirty="0">
                <a:ea typeface="標楷體" pitchFamily="65" charset="-120"/>
              </a:rPr>
              <a:t> is in term of the light-front relative </a:t>
            </a:r>
            <a:r>
              <a:rPr lang="en-US" altLang="zh-TW" sz="1800" dirty="0" err="1">
                <a:ea typeface="標楷體" pitchFamily="65" charset="-120"/>
              </a:rPr>
              <a:t>monentun</a:t>
            </a:r>
            <a:r>
              <a:rPr lang="en-US" altLang="zh-TW" sz="1800" dirty="0">
                <a:ea typeface="標楷體" pitchFamily="65" charset="-120"/>
              </a:rPr>
              <a:t> </a:t>
            </a:r>
            <a:r>
              <a:rPr lang="en-US" altLang="zh-TW" sz="1800" dirty="0" smtClean="0">
                <a:ea typeface="標楷體" pitchFamily="65" charset="-120"/>
              </a:rPr>
              <a:t>variable</a:t>
            </a:r>
            <a:r>
              <a:rPr lang="zh-TW" altLang="en-US" sz="1800" dirty="0" smtClean="0">
                <a:ea typeface="標楷體" pitchFamily="65" charset="-120"/>
              </a:rPr>
              <a:t>（</a:t>
            </a:r>
            <a:r>
              <a:rPr lang="en-US" altLang="zh-TW" sz="1800" dirty="0">
                <a:ea typeface="標楷體" pitchFamily="65" charset="-120"/>
              </a:rPr>
              <a:t>x, k</a:t>
            </a:r>
            <a:r>
              <a:rPr lang="zh-TW" altLang="zh-TW" sz="1800" baseline="-25000" dirty="0">
                <a:ea typeface="標楷體" pitchFamily="65" charset="-120"/>
              </a:rPr>
              <a:t>⊥</a:t>
            </a:r>
            <a:r>
              <a:rPr lang="zh-TW" altLang="en-US" sz="1800" dirty="0">
                <a:ea typeface="標楷體" pitchFamily="65" charset="-120"/>
              </a:rPr>
              <a:t>）</a:t>
            </a:r>
            <a:r>
              <a:rPr lang="en-US" altLang="zh-TW" sz="1800" dirty="0">
                <a:ea typeface="標楷體" pitchFamily="65" charset="-120"/>
              </a:rPr>
              <a:t>. One has often been used for the meson is </a:t>
            </a:r>
            <a:r>
              <a:rPr lang="en-US" altLang="zh-TW" sz="1800" dirty="0" err="1">
                <a:ea typeface="標楷體" pitchFamily="65" charset="-120"/>
              </a:rPr>
              <a:t>Gassian</a:t>
            </a:r>
            <a:r>
              <a:rPr lang="en-US" altLang="zh-TW" sz="1800" dirty="0">
                <a:ea typeface="標楷體" pitchFamily="65" charset="-120"/>
              </a:rPr>
              <a:t> </a:t>
            </a:r>
            <a:r>
              <a:rPr lang="en-US" altLang="zh-TW" sz="1800" dirty="0" smtClean="0">
                <a:ea typeface="標楷體" pitchFamily="65" charset="-120"/>
              </a:rPr>
              <a:t>type</a:t>
            </a:r>
          </a:p>
          <a:p>
            <a:endParaRPr lang="en-US" altLang="zh-TW" sz="1800" dirty="0">
              <a:ea typeface="標楷體" pitchFamily="65" charset="-120"/>
            </a:endParaRPr>
          </a:p>
          <a:p>
            <a:endParaRPr lang="en-US" altLang="zh-TW" sz="1800" dirty="0" smtClean="0">
              <a:ea typeface="標楷體" pitchFamily="65" charset="-120"/>
            </a:endParaRPr>
          </a:p>
          <a:p>
            <a:r>
              <a:rPr lang="en-US" altLang="zh-TW" sz="1800" dirty="0"/>
              <a:t>where N is the normalization constant and β is a parameter fixed by the data.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Framework-wave function</a:t>
            </a: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967304"/>
              </p:ext>
            </p:extLst>
          </p:nvPr>
        </p:nvGraphicFramePr>
        <p:xfrm>
          <a:off x="1259632" y="2564904"/>
          <a:ext cx="869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方程式" r:id="rId3" imgW="583920" imgH="228600" progId="Equation.3">
                  <p:embed/>
                </p:oleObj>
              </mc:Choice>
              <mc:Fallback>
                <p:oleObj name="方程式" r:id="rId3" imgW="583920" imgH="22860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869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25854216"/>
              </p:ext>
            </p:extLst>
          </p:nvPr>
        </p:nvGraphicFramePr>
        <p:xfrm>
          <a:off x="2267744" y="3717032"/>
          <a:ext cx="2798273" cy="670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方程式" r:id="rId5" imgW="2006280" imgH="507960" progId="Equation.3">
                  <p:embed/>
                </p:oleObj>
              </mc:Choice>
              <mc:Fallback>
                <p:oleObj name="方程式" r:id="rId5" imgW="2006280" imgH="50796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717032"/>
                        <a:ext cx="2798273" cy="670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66932933"/>
              </p:ext>
            </p:extLst>
          </p:nvPr>
        </p:nvGraphicFramePr>
        <p:xfrm>
          <a:off x="1619672" y="1916832"/>
          <a:ext cx="69917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方程式" r:id="rId7" imgW="342720" imgH="164880" progId="Equation.3">
                  <p:embed/>
                </p:oleObj>
              </mc:Choice>
              <mc:Fallback>
                <p:oleObj name="方程式" r:id="rId7" imgW="342720" imgH="164880" progId="Equation.3">
                  <p:embed/>
                  <p:pic>
                    <p:nvPicPr>
                      <p:cNvPr id="0" name="物件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916832"/>
                        <a:ext cx="699175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1343" y="1916832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sz="1800" dirty="0" smtClean="0">
                <a:ea typeface="標楷體" panose="03000509000000000000" pitchFamily="65" charset="-120"/>
              </a:rPr>
              <a:t>The most general form of the phenomenological light-front hadronic bound states has a similar structure to the constituent quark model states: for baryon states</a:t>
            </a:r>
          </a:p>
          <a:p>
            <a:endParaRPr lang="en-US" altLang="zh-TW" sz="1800" dirty="0">
              <a:ea typeface="標楷體" panose="03000509000000000000" pitchFamily="65" charset="-120"/>
            </a:endParaRPr>
          </a:p>
          <a:p>
            <a:endParaRPr lang="en-US" altLang="zh-TW" sz="1800" dirty="0" smtClean="0">
              <a:ea typeface="標楷體" panose="03000509000000000000" pitchFamily="65" charset="-120"/>
            </a:endParaRPr>
          </a:p>
          <a:p>
            <a:endParaRPr lang="en-US" altLang="zh-TW" sz="1800" dirty="0"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en-US" altLang="zh-TW" sz="1800" dirty="0" smtClean="0">
                <a:ea typeface="標楷體" panose="03000509000000000000" pitchFamily="65" charset="-120"/>
              </a:rPr>
              <a:t>Where </a:t>
            </a:r>
            <a:r>
              <a:rPr lang="el-GR" altLang="zh-TW" sz="1800" dirty="0" smtClean="0">
                <a:ea typeface="標楷體" panose="03000509000000000000" pitchFamily="65" charset="-120"/>
              </a:rPr>
              <a:t>Φ</a:t>
            </a:r>
            <a:r>
              <a:rPr lang="en-US" altLang="zh-TW" sz="1800" dirty="0" smtClean="0">
                <a:ea typeface="標楷體" panose="03000509000000000000" pitchFamily="65" charset="-120"/>
              </a:rPr>
              <a:t> </a:t>
            </a:r>
            <a:r>
              <a:rPr lang="en-US" altLang="zh-TW" sz="1800" dirty="0" smtClean="0"/>
              <a:t>is the amplitude of the corresponding three quark sector. </a:t>
            </a:r>
            <a:r>
              <a:rPr lang="en-US" altLang="zh-TW" sz="1800" dirty="0"/>
              <a:t>In the LF formalism the total baryon spin-momentum distribution </a:t>
            </a:r>
            <a:r>
              <a:rPr lang="en-US" altLang="zh-TW" sz="1800" dirty="0" smtClean="0"/>
              <a:t>function </a:t>
            </a:r>
            <a:r>
              <a:rPr lang="el-GR" altLang="zh-TW" sz="1800" dirty="0" smtClean="0">
                <a:ea typeface="標楷體" panose="03000509000000000000" pitchFamily="65" charset="-120"/>
              </a:rPr>
              <a:t>Φ </a:t>
            </a:r>
            <a:r>
              <a:rPr lang="en-US" altLang="zh-TW" sz="1800" dirty="0" smtClean="0"/>
              <a:t>can </a:t>
            </a:r>
            <a:r>
              <a:rPr lang="en-US" altLang="zh-TW" sz="1800" dirty="0"/>
              <a:t>be written in the following general </a:t>
            </a:r>
            <a:r>
              <a:rPr lang="en-US" altLang="zh-TW" sz="1800" dirty="0" smtClean="0"/>
              <a:t>form</a:t>
            </a:r>
          </a:p>
          <a:p>
            <a:endParaRPr lang="en-US" altLang="zh-TW" sz="1800" dirty="0">
              <a:ea typeface="標楷體" panose="03000509000000000000" pitchFamily="65" charset="-120"/>
            </a:endParaRPr>
          </a:p>
          <a:p>
            <a:endParaRPr lang="en-US" altLang="zh-TW" sz="1800" dirty="0" smtClean="0">
              <a:ea typeface="標楷體" panose="03000509000000000000" pitchFamily="65" charset="-120"/>
            </a:endParaRPr>
          </a:p>
          <a:p>
            <a:r>
              <a:rPr lang="en-US" altLang="zh-TW" sz="1800" dirty="0" smtClean="0"/>
              <a:t>Here</a:t>
            </a:r>
            <a:r>
              <a:rPr lang="en-US" altLang="zh-TW" sz="1800" dirty="0"/>
              <a:t>, χ(x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p</a:t>
            </a:r>
            <a:r>
              <a:rPr lang="en-US" altLang="zh-TW" sz="1800" baseline="-25000" dirty="0" err="1"/>
              <a:t>⊥i</a:t>
            </a:r>
            <a:r>
              <a:rPr lang="en-US" altLang="zh-TW" sz="1800" dirty="0"/>
              <a:t>, </a:t>
            </a:r>
            <a:r>
              <a:rPr lang="en-US" altLang="zh-TW" sz="1800" dirty="0" err="1" smtClean="0"/>
              <a:t>λ</a:t>
            </a:r>
            <a:r>
              <a:rPr lang="en-US" altLang="zh-TW" sz="1800" baseline="-25000" dirty="0" err="1" smtClean="0"/>
              <a:t>i</a:t>
            </a:r>
            <a:r>
              <a:rPr lang="en-US" altLang="zh-TW" sz="1800" baseline="-25000" dirty="0" smtClean="0"/>
              <a:t> </a:t>
            </a:r>
            <a:r>
              <a:rPr lang="en-US" altLang="zh-TW" sz="1800" dirty="0" smtClean="0"/>
              <a:t>; </a:t>
            </a:r>
            <a:r>
              <a:rPr lang="en-US" altLang="zh-TW" sz="1800" dirty="0"/>
              <a:t>λ) and </a:t>
            </a:r>
            <a:r>
              <a:rPr lang="en-US" altLang="zh-TW" sz="1800" dirty="0" smtClean="0"/>
              <a:t>ψ(x</a:t>
            </a:r>
            <a:r>
              <a:rPr lang="en-US" altLang="zh-TW" sz="1800" baseline="-25000" dirty="0" smtClean="0"/>
              <a:t>i 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p</a:t>
            </a:r>
            <a:r>
              <a:rPr lang="en-US" altLang="zh-TW" sz="1800" baseline="-25000" dirty="0" err="1" smtClean="0"/>
              <a:t>⊥i</a:t>
            </a:r>
            <a:r>
              <a:rPr lang="en-US" altLang="zh-TW" sz="1800" dirty="0" smtClean="0"/>
              <a:t>) are the </a:t>
            </a:r>
            <a:r>
              <a:rPr lang="en-US" altLang="zh-TW" sz="1800" dirty="0"/>
              <a:t>spin and momentum </a:t>
            </a:r>
            <a:r>
              <a:rPr lang="en-US" altLang="zh-TW" sz="1800" dirty="0" smtClean="0"/>
              <a:t>distribution  amplitude functions.</a:t>
            </a:r>
            <a:endParaRPr lang="en-US" altLang="zh-TW" sz="1800" dirty="0">
              <a:ea typeface="標楷體" panose="03000509000000000000" pitchFamily="65" charset="-120"/>
            </a:endParaRPr>
          </a:p>
          <a:p>
            <a:endParaRPr lang="zh-TW" altLang="en-US" sz="1800" dirty="0">
              <a:ea typeface="標楷體" panose="03000509000000000000" pitchFamily="65" charset="-12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474258"/>
              </p:ext>
            </p:extLst>
          </p:nvPr>
        </p:nvGraphicFramePr>
        <p:xfrm>
          <a:off x="1619672" y="2708920"/>
          <a:ext cx="5040560" cy="107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方程式" r:id="rId3" imgW="2908080" imgH="711000" progId="Equation.3">
                  <p:embed/>
                </p:oleObj>
              </mc:Choice>
              <mc:Fallback>
                <p:oleObj name="方程式" r:id="rId3" imgW="2908080" imgH="711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08920"/>
                        <a:ext cx="5040560" cy="1075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2998"/>
              </p:ext>
            </p:extLst>
          </p:nvPr>
        </p:nvGraphicFramePr>
        <p:xfrm>
          <a:off x="2267744" y="5157192"/>
          <a:ext cx="3899631" cy="51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方程式" r:id="rId5" imgW="2234880" imgH="279360" progId="Equation.3">
                  <p:embed/>
                </p:oleObj>
              </mc:Choice>
              <mc:Fallback>
                <p:oleObj name="方程式" r:id="rId5" imgW="22348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157192"/>
                        <a:ext cx="3899631" cy="512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Framework-wave function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1410606"/>
            <a:ext cx="6175375" cy="71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600" dirty="0" smtClean="0">
                <a:latin typeface="Times New Roman" pitchFamily="18" charset="0"/>
              </a:rPr>
              <a:t>3-Quark picture</a:t>
            </a:r>
          </a:p>
        </p:txBody>
      </p:sp>
    </p:spTree>
    <p:extLst>
      <p:ext uri="{BB962C8B-B14F-4D97-AF65-F5344CB8AC3E}">
        <p14:creationId xmlns:p14="http://schemas.microsoft.com/office/powerpoint/2010/main" val="35561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The </a:t>
            </a:r>
            <a:r>
              <a:rPr lang="el-GR" altLang="zh-TW" sz="1800" dirty="0" smtClean="0"/>
              <a:t>Λ</a:t>
            </a:r>
            <a:r>
              <a:rPr lang="en-US" altLang="zh-TW" sz="1800" baseline="-25000" dirty="0" smtClean="0"/>
              <a:t>Q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baryons spin wave function </a:t>
            </a:r>
            <a:r>
              <a:rPr lang="el-GR" altLang="zh-TW" sz="1800" dirty="0" smtClean="0"/>
              <a:t>χ</a:t>
            </a:r>
            <a:r>
              <a:rPr lang="en-US" altLang="zh-TW" sz="1800" dirty="0" smtClean="0"/>
              <a:t>(x</a:t>
            </a:r>
            <a:r>
              <a:rPr lang="en-US" altLang="zh-TW" sz="1800" baseline="-25000" dirty="0" smtClean="0"/>
              <a:t>i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p</a:t>
            </a:r>
            <a:r>
              <a:rPr lang="en-US" altLang="zh-TW" sz="1800" baseline="-25000" dirty="0" err="1" smtClean="0"/>
              <a:t>⊥i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λ</a:t>
            </a:r>
            <a:r>
              <a:rPr lang="en-US" altLang="zh-TW" sz="1800" baseline="-25000" dirty="0" err="1" smtClean="0"/>
              <a:t>i</a:t>
            </a:r>
            <a:r>
              <a:rPr lang="en-US" altLang="zh-TW" sz="1800" baseline="-25000" dirty="0" smtClean="0"/>
              <a:t> </a:t>
            </a:r>
            <a:r>
              <a:rPr lang="en-US" altLang="zh-TW" sz="1800" dirty="0" smtClean="0"/>
              <a:t>; λ) must </a:t>
            </a:r>
            <a:r>
              <a:rPr lang="en-US" altLang="zh-TW" sz="1800" dirty="0"/>
              <a:t>be </a:t>
            </a:r>
            <a:r>
              <a:rPr lang="en-US" altLang="zh-TW" sz="1800" dirty="0" smtClean="0"/>
              <a:t>antisymmetric which can be written as a convenient </a:t>
            </a:r>
            <a:r>
              <a:rPr lang="en-US" altLang="zh-TW" sz="1800" dirty="0"/>
              <a:t>form</a:t>
            </a:r>
            <a:r>
              <a:rPr lang="en-US" altLang="zh-TW" sz="1800" dirty="0" smtClean="0"/>
              <a:t>. </a:t>
            </a:r>
          </a:p>
          <a:p>
            <a:endParaRPr lang="en-US" altLang="zh-TW" sz="1800" dirty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The </a:t>
            </a:r>
            <a:r>
              <a:rPr lang="en-US" altLang="zh-TW" sz="1800" dirty="0"/>
              <a:t>longitudinal-momentum </a:t>
            </a:r>
            <a:r>
              <a:rPr lang="en-US" altLang="zh-TW" sz="1800" dirty="0" smtClean="0"/>
              <a:t>fraction        are                  and </a:t>
            </a:r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The </a:t>
            </a:r>
            <a:r>
              <a:rPr lang="en-US" altLang="zh-TW" sz="1800" dirty="0" err="1" smtClean="0"/>
              <a:t>transerves</a:t>
            </a:r>
            <a:r>
              <a:rPr lang="en-US" altLang="zh-TW" sz="1800" dirty="0" smtClean="0"/>
              <a:t>-momentum                               and </a:t>
            </a:r>
          </a:p>
          <a:p>
            <a:r>
              <a:rPr lang="en-US" altLang="zh-TW" sz="1800" dirty="0" smtClean="0">
                <a:ea typeface="標楷體" pitchFamily="65" charset="-120"/>
              </a:rPr>
              <a:t>The                    being the space part wave function that depends on the dynamics. This distribution amplitude </a:t>
            </a:r>
            <a:r>
              <a:rPr lang="en-US" altLang="zh-TW" sz="1800" dirty="0" err="1" smtClean="0">
                <a:ea typeface="標楷體" pitchFamily="65" charset="-120"/>
              </a:rPr>
              <a:t>functuion</a:t>
            </a:r>
            <a:r>
              <a:rPr lang="en-US" altLang="zh-TW" sz="1800" dirty="0" smtClean="0">
                <a:ea typeface="標楷體" pitchFamily="65" charset="-120"/>
              </a:rPr>
              <a:t> is in term of the light-front relative </a:t>
            </a:r>
            <a:r>
              <a:rPr lang="en-US" altLang="zh-TW" sz="1800" dirty="0" err="1" smtClean="0">
                <a:ea typeface="標楷體" pitchFamily="65" charset="-120"/>
              </a:rPr>
              <a:t>monentun</a:t>
            </a:r>
            <a:r>
              <a:rPr lang="en-US" altLang="zh-TW" sz="1800" dirty="0" smtClean="0">
                <a:ea typeface="標楷體" pitchFamily="65" charset="-120"/>
              </a:rPr>
              <a:t> variable </a:t>
            </a:r>
            <a:r>
              <a:rPr lang="zh-TW" altLang="en-US" sz="1800" dirty="0" smtClean="0">
                <a:ea typeface="標楷體" pitchFamily="65" charset="-120"/>
              </a:rPr>
              <a:t>（</a:t>
            </a:r>
            <a:r>
              <a:rPr lang="en-US" altLang="zh-TW" sz="1800" dirty="0" smtClean="0">
                <a:ea typeface="標楷體" pitchFamily="65" charset="-120"/>
              </a:rPr>
              <a:t>x, k</a:t>
            </a:r>
            <a:r>
              <a:rPr lang="zh-TW" altLang="zh-TW" sz="1800" baseline="-25000" dirty="0" smtClean="0">
                <a:ea typeface="標楷體" pitchFamily="65" charset="-120"/>
              </a:rPr>
              <a:t>⊥</a:t>
            </a:r>
            <a:r>
              <a:rPr lang="zh-TW" altLang="en-US" sz="1800" dirty="0" smtClean="0">
                <a:ea typeface="標楷體" pitchFamily="65" charset="-120"/>
              </a:rPr>
              <a:t>）</a:t>
            </a:r>
            <a:r>
              <a:rPr lang="en-US" altLang="zh-TW" sz="1800" dirty="0" smtClean="0">
                <a:ea typeface="標楷體" pitchFamily="65" charset="-120"/>
              </a:rPr>
              <a:t>. One has often been used for the meson is </a:t>
            </a:r>
            <a:r>
              <a:rPr lang="en-US" altLang="zh-TW" sz="1800" dirty="0" err="1" smtClean="0">
                <a:ea typeface="標楷體" pitchFamily="65" charset="-120"/>
              </a:rPr>
              <a:t>Gassian</a:t>
            </a:r>
            <a:r>
              <a:rPr lang="en-US" altLang="zh-TW" sz="1800" dirty="0" smtClean="0">
                <a:ea typeface="標楷體" pitchFamily="65" charset="-120"/>
              </a:rPr>
              <a:t> type</a:t>
            </a:r>
            <a:endParaRPr lang="en-US" altLang="zh-TW" sz="1800" dirty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en-US" altLang="zh-TW" sz="1800" dirty="0"/>
              <a:t>Obviously, there are two free parameters in this model, the oscillator  couplings </a:t>
            </a:r>
            <a:r>
              <a:rPr lang="el-GR" altLang="zh-TW" sz="1800" dirty="0"/>
              <a:t>β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 and </a:t>
            </a:r>
            <a:r>
              <a:rPr lang="el-GR" altLang="zh-TW" sz="1800" dirty="0"/>
              <a:t>β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 one, therefore, expects that the predictions made will depend on these two parameters. </a:t>
            </a:r>
          </a:p>
          <a:p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545380"/>
              </p:ext>
            </p:extLst>
          </p:nvPr>
        </p:nvGraphicFramePr>
        <p:xfrm>
          <a:off x="899592" y="2276872"/>
          <a:ext cx="72278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" name="方程式" r:id="rId3" imgW="3886200" imgH="228600" progId="Equation.3">
                  <p:embed/>
                </p:oleObj>
              </mc:Choice>
              <mc:Fallback>
                <p:oleObj name="方程式" r:id="rId3" imgW="3886200" imgH="2286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722788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401487"/>
              </p:ext>
            </p:extLst>
          </p:nvPr>
        </p:nvGraphicFramePr>
        <p:xfrm>
          <a:off x="4644008" y="2852936"/>
          <a:ext cx="288032" cy="37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" name="方程式" r:id="rId5" imgW="152280" imgH="228600" progId="Equation.3">
                  <p:embed/>
                </p:oleObj>
              </mc:Choice>
              <mc:Fallback>
                <p:oleObj name="方程式" r:id="rId5" imgW="152280" imgH="2286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852936"/>
                        <a:ext cx="288032" cy="377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672847"/>
              </p:ext>
            </p:extLst>
          </p:nvPr>
        </p:nvGraphicFramePr>
        <p:xfrm>
          <a:off x="5436096" y="2708920"/>
          <a:ext cx="817228" cy="58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" name="方程式" r:id="rId7" imgW="507960" imgH="419040" progId="Equation.3">
                  <p:embed/>
                </p:oleObj>
              </mc:Choice>
              <mc:Fallback>
                <p:oleObj name="方程式" r:id="rId7" imgW="507960" imgH="41904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708920"/>
                        <a:ext cx="817228" cy="586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45381"/>
              </p:ext>
            </p:extLst>
          </p:nvPr>
        </p:nvGraphicFramePr>
        <p:xfrm>
          <a:off x="6804248" y="2708920"/>
          <a:ext cx="8778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" name="方程式" r:id="rId9" imgW="545760" imgH="431640" progId="Equation.3">
                  <p:embed/>
                </p:oleObj>
              </mc:Choice>
              <mc:Fallback>
                <p:oleObj name="方程式" r:id="rId9" imgW="545760" imgH="431640" progId="Equation.3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708920"/>
                        <a:ext cx="8778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975864"/>
              </p:ext>
            </p:extLst>
          </p:nvPr>
        </p:nvGraphicFramePr>
        <p:xfrm>
          <a:off x="3563888" y="3501008"/>
          <a:ext cx="1584176" cy="33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" name="方程式" r:id="rId11" imgW="939600" imgH="228600" progId="Equation.3">
                  <p:embed/>
                </p:oleObj>
              </mc:Choice>
              <mc:Fallback>
                <p:oleObj name="方程式" r:id="rId11" imgW="939600" imgH="228600" progId="Equation.3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501008"/>
                        <a:ext cx="1584176" cy="33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02842"/>
              </p:ext>
            </p:extLst>
          </p:nvPr>
        </p:nvGraphicFramePr>
        <p:xfrm>
          <a:off x="5868144" y="3356992"/>
          <a:ext cx="10017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" name="方程式" r:id="rId13" imgW="622080" imgH="431640" progId="Equation.3">
                  <p:embed/>
                </p:oleObj>
              </mc:Choice>
              <mc:Fallback>
                <p:oleObj name="方程式" r:id="rId13" imgW="622080" imgH="43164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356992"/>
                        <a:ext cx="10017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221027"/>
              </p:ext>
            </p:extLst>
          </p:nvPr>
        </p:nvGraphicFramePr>
        <p:xfrm>
          <a:off x="1331640" y="3789040"/>
          <a:ext cx="869826" cy="357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" name="方程式" r:id="rId15" imgW="583920" imgH="228600" progId="Equation.3">
                  <p:embed/>
                </p:oleObj>
              </mc:Choice>
              <mc:Fallback>
                <p:oleObj name="方程式" r:id="rId15" imgW="583920" imgH="2286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789040"/>
                        <a:ext cx="869826" cy="357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86262850"/>
              </p:ext>
            </p:extLst>
          </p:nvPr>
        </p:nvGraphicFramePr>
        <p:xfrm>
          <a:off x="2079625" y="4869160"/>
          <a:ext cx="44084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" name="方程式" r:id="rId17" imgW="3009600" imgH="507960" progId="Equation.3">
                  <p:embed/>
                </p:oleObj>
              </mc:Choice>
              <mc:Fallback>
                <p:oleObj name="方程式" r:id="rId17" imgW="3009600" imgH="50796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4869160"/>
                        <a:ext cx="440848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11188" y="620713"/>
            <a:ext cx="7345362" cy="598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800" dirty="0">
                <a:latin typeface="Lucida Console" pitchFamily="49" charset="0"/>
              </a:rPr>
              <a:t>Framework-wave function</a:t>
            </a:r>
          </a:p>
        </p:txBody>
      </p:sp>
    </p:spTree>
    <p:extLst>
      <p:ext uri="{BB962C8B-B14F-4D97-AF65-F5344CB8AC3E}">
        <p14:creationId xmlns:p14="http://schemas.microsoft.com/office/powerpoint/2010/main" val="32560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7714</TotalTime>
  <Words>1151</Words>
  <Application>Microsoft Office PowerPoint</Application>
  <PresentationFormat>如螢幕大小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流線</vt:lpstr>
      <vt:lpstr>方程式</vt:lpstr>
      <vt:lpstr>Study of baryon transition form factors in light-front approach</vt:lpstr>
      <vt:lpstr>Motivation</vt:lpstr>
      <vt:lpstr>Framework</vt:lpstr>
      <vt:lpstr>Framework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Matrix elements and Form Factors </vt:lpstr>
      <vt:lpstr>PowerPoint 簡報</vt:lpstr>
      <vt:lpstr>PowerPoint 簡報</vt:lpstr>
      <vt:lpstr>PowerPoint 簡報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CC Lih</cp:lastModifiedBy>
  <cp:revision>75</cp:revision>
  <dcterms:created xsi:type="dcterms:W3CDTF">2019-10-24T03:46:18Z</dcterms:created>
  <dcterms:modified xsi:type="dcterms:W3CDTF">2019-11-01T02:24:03Z</dcterms:modified>
</cp:coreProperties>
</file>